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52"/>
  </p:notesMasterIdLst>
  <p:sldIdLst>
    <p:sldId id="895" r:id="rId5"/>
    <p:sldId id="857" r:id="rId6"/>
    <p:sldId id="821" r:id="rId7"/>
    <p:sldId id="885" r:id="rId8"/>
    <p:sldId id="853" r:id="rId9"/>
    <p:sldId id="832" r:id="rId10"/>
    <p:sldId id="833" r:id="rId11"/>
    <p:sldId id="873" r:id="rId12"/>
    <p:sldId id="892" r:id="rId13"/>
    <p:sldId id="890" r:id="rId14"/>
    <p:sldId id="856" r:id="rId15"/>
    <p:sldId id="886" r:id="rId16"/>
    <p:sldId id="883" r:id="rId17"/>
    <p:sldId id="882" r:id="rId18"/>
    <p:sldId id="835" r:id="rId19"/>
    <p:sldId id="858" r:id="rId20"/>
    <p:sldId id="859" r:id="rId21"/>
    <p:sldId id="887" r:id="rId22"/>
    <p:sldId id="860" r:id="rId23"/>
    <p:sldId id="862" r:id="rId24"/>
    <p:sldId id="876" r:id="rId25"/>
    <p:sldId id="837" r:id="rId26"/>
    <p:sldId id="838" r:id="rId27"/>
    <p:sldId id="863" r:id="rId28"/>
    <p:sldId id="870" r:id="rId29"/>
    <p:sldId id="878" r:id="rId30"/>
    <p:sldId id="877" r:id="rId31"/>
    <p:sldId id="871" r:id="rId32"/>
    <p:sldId id="884" r:id="rId33"/>
    <p:sldId id="316" r:id="rId34"/>
    <p:sldId id="893" r:id="rId35"/>
    <p:sldId id="843" r:id="rId36"/>
    <p:sldId id="866" r:id="rId37"/>
    <p:sldId id="258" r:id="rId38"/>
    <p:sldId id="822" r:id="rId39"/>
    <p:sldId id="872" r:id="rId40"/>
    <p:sldId id="824" r:id="rId41"/>
    <p:sldId id="879" r:id="rId42"/>
    <p:sldId id="880" r:id="rId43"/>
    <p:sldId id="846" r:id="rId44"/>
    <p:sldId id="257" r:id="rId45"/>
    <p:sldId id="850" r:id="rId46"/>
    <p:sldId id="852" r:id="rId47"/>
    <p:sldId id="851" r:id="rId48"/>
    <p:sldId id="894" r:id="rId49"/>
    <p:sldId id="889" r:id="rId50"/>
    <p:sldId id="453" r:id="rId5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, Yun (FDA)" initials="WY(" lastIdx="2" clrIdx="0">
    <p:extLst>
      <p:ext uri="{19B8F6BF-5375-455C-9EA6-DF929625EA0E}">
        <p15:presenceInfo xmlns:p15="http://schemas.microsoft.com/office/powerpoint/2012/main" userId="S::WANGYUN@fda.gov::4d937dfb-8157-40af-a29a-b4d9b9a3657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372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5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95B883-2C22-4D82-827C-0ABB78AECE48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0EDA8F-F285-42FA-92D2-6B56AD677AD5}">
      <dgm:prSet phldrT="[Text]" custT="1"/>
      <dgm:spPr/>
      <dgm:t>
        <a:bodyPr/>
        <a:lstStyle/>
        <a:p>
          <a:r>
            <a:rPr lang="en-US" sz="2400" dirty="0"/>
            <a:t>Adaptive Master Protocol</a:t>
          </a:r>
        </a:p>
      </dgm:t>
    </dgm:pt>
    <dgm:pt modelId="{9E4CB1D8-1F3B-4DD2-926C-5C6AFE6B07D6}" type="parTrans" cxnId="{82233C20-B241-469D-AF39-0D7E290957A5}">
      <dgm:prSet/>
      <dgm:spPr/>
      <dgm:t>
        <a:bodyPr/>
        <a:lstStyle/>
        <a:p>
          <a:endParaRPr lang="en-US"/>
        </a:p>
      </dgm:t>
    </dgm:pt>
    <dgm:pt modelId="{270E7BFC-40A0-4698-9F72-8CECC4535E3A}" type="sibTrans" cxnId="{82233C20-B241-469D-AF39-0D7E290957A5}">
      <dgm:prSet/>
      <dgm:spPr/>
      <dgm:t>
        <a:bodyPr/>
        <a:lstStyle/>
        <a:p>
          <a:endParaRPr lang="en-US"/>
        </a:p>
      </dgm:t>
    </dgm:pt>
    <dgm:pt modelId="{59848854-4939-4128-AF4F-A1355F490DB7}">
      <dgm:prSet phldrT="[Text]" custT="1"/>
      <dgm:spPr/>
      <dgm:t>
        <a:bodyPr/>
        <a:lstStyle/>
        <a:p>
          <a:r>
            <a:rPr lang="en-US" sz="2400" dirty="0"/>
            <a:t>RWE</a:t>
          </a:r>
        </a:p>
      </dgm:t>
    </dgm:pt>
    <dgm:pt modelId="{33794152-FB91-4B8C-80B4-4E702C7BA6A9}" type="parTrans" cxnId="{A7CE0E96-2D8E-4DF7-8555-6118255D4D5C}">
      <dgm:prSet/>
      <dgm:spPr/>
      <dgm:t>
        <a:bodyPr/>
        <a:lstStyle/>
        <a:p>
          <a:endParaRPr lang="en-US"/>
        </a:p>
      </dgm:t>
    </dgm:pt>
    <dgm:pt modelId="{022947A0-5ACF-4423-97E6-AEB7D4024993}" type="sibTrans" cxnId="{A7CE0E96-2D8E-4DF7-8555-6118255D4D5C}">
      <dgm:prSet/>
      <dgm:spPr/>
      <dgm:t>
        <a:bodyPr/>
        <a:lstStyle/>
        <a:p>
          <a:endParaRPr lang="en-US"/>
        </a:p>
      </dgm:t>
    </dgm:pt>
    <dgm:pt modelId="{E3089802-B963-463B-B21F-7404E06DDC0D}">
      <dgm:prSet phldrT="[Text]" custT="1"/>
      <dgm:spPr/>
      <dgm:t>
        <a:bodyPr/>
        <a:lstStyle/>
        <a:p>
          <a:r>
            <a:rPr lang="en-US" sz="2400" dirty="0"/>
            <a:t>Bayes</a:t>
          </a:r>
        </a:p>
      </dgm:t>
    </dgm:pt>
    <dgm:pt modelId="{AC23B19B-F9D4-4157-A594-9261E776B59B}" type="parTrans" cxnId="{91E92323-D6D3-4367-A19B-C5495BDE3F1C}">
      <dgm:prSet/>
      <dgm:spPr/>
      <dgm:t>
        <a:bodyPr/>
        <a:lstStyle/>
        <a:p>
          <a:endParaRPr lang="en-US"/>
        </a:p>
      </dgm:t>
    </dgm:pt>
    <dgm:pt modelId="{60455C1D-D8CE-4620-BF79-8BC6026D8233}" type="sibTrans" cxnId="{91E92323-D6D3-4367-A19B-C5495BDE3F1C}">
      <dgm:prSet/>
      <dgm:spPr/>
      <dgm:t>
        <a:bodyPr/>
        <a:lstStyle/>
        <a:p>
          <a:endParaRPr lang="en-US"/>
        </a:p>
      </dgm:t>
    </dgm:pt>
    <dgm:pt modelId="{BBC985C8-CBAE-4869-A21D-60ABD169FDA7}">
      <dgm:prSet phldrT="[Text]"/>
      <dgm:spPr/>
      <dgm:t>
        <a:bodyPr/>
        <a:lstStyle/>
        <a:p>
          <a:endParaRPr lang="en-US"/>
        </a:p>
      </dgm:t>
    </dgm:pt>
    <dgm:pt modelId="{7EBB8306-DECD-42DB-A77D-7ED2540C2BF6}" type="parTrans" cxnId="{CA3A4C36-E1D1-4CC6-9D0C-DA2CDEAF640A}">
      <dgm:prSet/>
      <dgm:spPr/>
      <dgm:t>
        <a:bodyPr/>
        <a:lstStyle/>
        <a:p>
          <a:endParaRPr lang="en-US"/>
        </a:p>
      </dgm:t>
    </dgm:pt>
    <dgm:pt modelId="{1279BB40-4F73-4033-87A6-EF004366BA4B}" type="sibTrans" cxnId="{CA3A4C36-E1D1-4CC6-9D0C-DA2CDEAF640A}">
      <dgm:prSet/>
      <dgm:spPr/>
      <dgm:t>
        <a:bodyPr/>
        <a:lstStyle/>
        <a:p>
          <a:endParaRPr lang="en-US"/>
        </a:p>
      </dgm:t>
    </dgm:pt>
    <dgm:pt modelId="{A889D76D-E81B-4399-8F94-E929E2648A45}">
      <dgm:prSet phldrT="[Text]" phldr="1"/>
      <dgm:spPr/>
      <dgm:t>
        <a:bodyPr/>
        <a:lstStyle/>
        <a:p>
          <a:endParaRPr lang="en-US"/>
        </a:p>
      </dgm:t>
    </dgm:pt>
    <dgm:pt modelId="{D8116CBC-C73D-4AA5-B2B9-F4516F303267}" type="parTrans" cxnId="{A4FF6176-7803-4D54-B6BA-92B15A512D6E}">
      <dgm:prSet/>
      <dgm:spPr/>
      <dgm:t>
        <a:bodyPr/>
        <a:lstStyle/>
        <a:p>
          <a:endParaRPr lang="en-US"/>
        </a:p>
      </dgm:t>
    </dgm:pt>
    <dgm:pt modelId="{A86CD4A3-6FFB-4732-B2D3-200E18DC86E1}" type="sibTrans" cxnId="{A4FF6176-7803-4D54-B6BA-92B15A512D6E}">
      <dgm:prSet/>
      <dgm:spPr/>
      <dgm:t>
        <a:bodyPr/>
        <a:lstStyle/>
        <a:p>
          <a:endParaRPr lang="en-US"/>
        </a:p>
      </dgm:t>
    </dgm:pt>
    <dgm:pt modelId="{7264317D-8440-400B-A88E-6394DC6D8000}">
      <dgm:prSet phldrT="[Text]" custT="1"/>
      <dgm:spPr/>
      <dgm:t>
        <a:bodyPr/>
        <a:lstStyle/>
        <a:p>
          <a:r>
            <a:rPr lang="en-US" sz="2000" dirty="0"/>
            <a:t>Seamless 2/3</a:t>
          </a:r>
        </a:p>
      </dgm:t>
    </dgm:pt>
    <dgm:pt modelId="{71948F9A-FD34-448F-8211-5A833CE2825F}" type="parTrans" cxnId="{C04074AC-C58C-4279-8DA1-CBC310CEFF6A}">
      <dgm:prSet/>
      <dgm:spPr/>
      <dgm:t>
        <a:bodyPr/>
        <a:lstStyle/>
        <a:p>
          <a:endParaRPr lang="en-US"/>
        </a:p>
      </dgm:t>
    </dgm:pt>
    <dgm:pt modelId="{94C196BA-1F5E-4E39-B760-B137F3ACF8A4}" type="sibTrans" cxnId="{C04074AC-C58C-4279-8DA1-CBC310CEFF6A}">
      <dgm:prSet/>
      <dgm:spPr/>
      <dgm:t>
        <a:bodyPr/>
        <a:lstStyle/>
        <a:p>
          <a:endParaRPr lang="en-US"/>
        </a:p>
      </dgm:t>
    </dgm:pt>
    <dgm:pt modelId="{F3685ED5-4A98-4B75-9A3B-C0D8E9B8CE24}">
      <dgm:prSet phldrT="[Text]" custT="1"/>
      <dgm:spPr/>
      <dgm:t>
        <a:bodyPr/>
        <a:lstStyle/>
        <a:p>
          <a:r>
            <a:rPr lang="en-US" sz="2000" dirty="0"/>
            <a:t>Re-estimate sample size</a:t>
          </a:r>
        </a:p>
      </dgm:t>
    </dgm:pt>
    <dgm:pt modelId="{95DF2184-CBCF-4247-B8D0-AFFA207912C5}" type="parTrans" cxnId="{4F6DFDBF-E6F4-4AA7-99A5-9B962068D80E}">
      <dgm:prSet/>
      <dgm:spPr/>
      <dgm:t>
        <a:bodyPr/>
        <a:lstStyle/>
        <a:p>
          <a:endParaRPr lang="en-US"/>
        </a:p>
      </dgm:t>
    </dgm:pt>
    <dgm:pt modelId="{44887901-A0C9-4C79-B709-5240564338F1}" type="sibTrans" cxnId="{4F6DFDBF-E6F4-4AA7-99A5-9B962068D80E}">
      <dgm:prSet/>
      <dgm:spPr/>
      <dgm:t>
        <a:bodyPr/>
        <a:lstStyle/>
        <a:p>
          <a:endParaRPr lang="en-US"/>
        </a:p>
      </dgm:t>
    </dgm:pt>
    <dgm:pt modelId="{A56C0A1B-8FB3-47A7-A5FC-4BED655DF8B4}">
      <dgm:prSet phldrT="[Text]" custT="1"/>
      <dgm:spPr/>
      <dgm:t>
        <a:bodyPr/>
        <a:lstStyle/>
        <a:p>
          <a:r>
            <a:rPr lang="en-US" sz="2400" dirty="0"/>
            <a:t>External controls</a:t>
          </a:r>
        </a:p>
      </dgm:t>
    </dgm:pt>
    <dgm:pt modelId="{4BEF4372-C79E-45C1-B374-832850F76383}" type="parTrans" cxnId="{1D7035DF-D627-4216-8E79-64D06E4E53DC}">
      <dgm:prSet/>
      <dgm:spPr/>
      <dgm:t>
        <a:bodyPr/>
        <a:lstStyle/>
        <a:p>
          <a:endParaRPr lang="en-US"/>
        </a:p>
      </dgm:t>
    </dgm:pt>
    <dgm:pt modelId="{128250C3-8788-4501-8846-A9137CCD8CA6}" type="sibTrans" cxnId="{1D7035DF-D627-4216-8E79-64D06E4E53DC}">
      <dgm:prSet/>
      <dgm:spPr/>
      <dgm:t>
        <a:bodyPr/>
        <a:lstStyle/>
        <a:p>
          <a:endParaRPr lang="en-US"/>
        </a:p>
      </dgm:t>
    </dgm:pt>
    <dgm:pt modelId="{39E97088-22CB-4A65-8071-A59A9876D0CC}">
      <dgm:prSet phldrT="[Text]" custT="1"/>
      <dgm:spPr/>
      <dgm:t>
        <a:bodyPr/>
        <a:lstStyle/>
        <a:p>
          <a:r>
            <a:rPr lang="en-US" sz="2400" dirty="0"/>
            <a:t>Drop and add arms</a:t>
          </a:r>
        </a:p>
      </dgm:t>
    </dgm:pt>
    <dgm:pt modelId="{C46BDAB0-5ADF-488B-B256-B443FBE74AF7}" type="parTrans" cxnId="{18D7316B-219B-4183-AF86-4DCF1EEA6E24}">
      <dgm:prSet/>
      <dgm:spPr/>
      <dgm:t>
        <a:bodyPr/>
        <a:lstStyle/>
        <a:p>
          <a:endParaRPr lang="en-US"/>
        </a:p>
      </dgm:t>
    </dgm:pt>
    <dgm:pt modelId="{B2BFC64C-488D-44AF-877D-EAE736CFCF8C}" type="sibTrans" cxnId="{18D7316B-219B-4183-AF86-4DCF1EEA6E24}">
      <dgm:prSet/>
      <dgm:spPr/>
      <dgm:t>
        <a:bodyPr/>
        <a:lstStyle/>
        <a:p>
          <a:endParaRPr lang="en-US"/>
        </a:p>
      </dgm:t>
    </dgm:pt>
    <dgm:pt modelId="{2821EE68-4C91-4AC5-908E-CEF632FEC43C}" type="pres">
      <dgm:prSet presAssocID="{9F95B883-2C22-4D82-827C-0ABB78AECE4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6349E0F3-B0AF-4D3C-9E60-A9CA8E3D0730}" type="pres">
      <dgm:prSet presAssocID="{100EDA8F-F285-42FA-92D2-6B56AD677AD5}" presName="Parent" presStyleLbl="node0" presStyleIdx="0" presStyleCnt="1">
        <dgm:presLayoutVars>
          <dgm:chMax val="6"/>
          <dgm:chPref val="6"/>
        </dgm:presLayoutVars>
      </dgm:prSet>
      <dgm:spPr/>
    </dgm:pt>
    <dgm:pt modelId="{F096AD5B-0A6F-46BE-96C3-E66664ECA70F}" type="pres">
      <dgm:prSet presAssocID="{59848854-4939-4128-AF4F-A1355F490DB7}" presName="Accent1" presStyleCnt="0"/>
      <dgm:spPr/>
    </dgm:pt>
    <dgm:pt modelId="{56CD7B78-4C3C-40DD-B80A-993932D5F546}" type="pres">
      <dgm:prSet presAssocID="{59848854-4939-4128-AF4F-A1355F490DB7}" presName="Accent" presStyleLbl="bgShp" presStyleIdx="0" presStyleCnt="6"/>
      <dgm:spPr/>
    </dgm:pt>
    <dgm:pt modelId="{F6006962-DD05-4793-BB66-477E3504E302}" type="pres">
      <dgm:prSet presAssocID="{59848854-4939-4128-AF4F-A1355F490DB7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067E3AA3-3AE2-4163-AC63-81262CC55BA2}" type="pres">
      <dgm:prSet presAssocID="{F3685ED5-4A98-4B75-9A3B-C0D8E9B8CE24}" presName="Accent2" presStyleCnt="0"/>
      <dgm:spPr/>
    </dgm:pt>
    <dgm:pt modelId="{D3ECB3A9-F160-44C2-AB0B-417590DA4BC6}" type="pres">
      <dgm:prSet presAssocID="{F3685ED5-4A98-4B75-9A3B-C0D8E9B8CE24}" presName="Accent" presStyleLbl="bgShp" presStyleIdx="1" presStyleCnt="6"/>
      <dgm:spPr/>
    </dgm:pt>
    <dgm:pt modelId="{D76219C9-E2D4-457E-BA30-49BC8A4E23F1}" type="pres">
      <dgm:prSet presAssocID="{F3685ED5-4A98-4B75-9A3B-C0D8E9B8CE24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10AF166F-B5DB-4453-B422-EB8389EA2896}" type="pres">
      <dgm:prSet presAssocID="{A56C0A1B-8FB3-47A7-A5FC-4BED655DF8B4}" presName="Accent3" presStyleCnt="0"/>
      <dgm:spPr/>
    </dgm:pt>
    <dgm:pt modelId="{6A38F072-73F6-444F-A28A-17AA92549120}" type="pres">
      <dgm:prSet presAssocID="{A56C0A1B-8FB3-47A7-A5FC-4BED655DF8B4}" presName="Accent" presStyleLbl="bgShp" presStyleIdx="2" presStyleCnt="6"/>
      <dgm:spPr/>
    </dgm:pt>
    <dgm:pt modelId="{737CB961-FE13-4CA3-B3AA-4FA777910DF7}" type="pres">
      <dgm:prSet presAssocID="{A56C0A1B-8FB3-47A7-A5FC-4BED655DF8B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EE5851FD-F099-4335-82BF-FC8DE0ADA0AB}" type="pres">
      <dgm:prSet presAssocID="{39E97088-22CB-4A65-8071-A59A9876D0CC}" presName="Accent4" presStyleCnt="0"/>
      <dgm:spPr/>
    </dgm:pt>
    <dgm:pt modelId="{98C34E38-CF21-4097-A01D-534E8C013F70}" type="pres">
      <dgm:prSet presAssocID="{39E97088-22CB-4A65-8071-A59A9876D0CC}" presName="Accent" presStyleLbl="bgShp" presStyleIdx="3" presStyleCnt="6"/>
      <dgm:spPr/>
    </dgm:pt>
    <dgm:pt modelId="{2A6246A3-0254-4960-B1CC-58FE56BD290C}" type="pres">
      <dgm:prSet presAssocID="{39E97088-22CB-4A65-8071-A59A9876D0CC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E85DD033-34C0-4116-9563-4F7349319B53}" type="pres">
      <dgm:prSet presAssocID="{7264317D-8440-400B-A88E-6394DC6D8000}" presName="Accent5" presStyleCnt="0"/>
      <dgm:spPr/>
    </dgm:pt>
    <dgm:pt modelId="{ECF94A36-2DAD-4DAF-B758-1E9D2357FC11}" type="pres">
      <dgm:prSet presAssocID="{7264317D-8440-400B-A88E-6394DC6D8000}" presName="Accent" presStyleLbl="bgShp" presStyleIdx="4" presStyleCnt="6"/>
      <dgm:spPr/>
    </dgm:pt>
    <dgm:pt modelId="{A7C5E56E-16BD-4C1F-84F0-868055E92B24}" type="pres">
      <dgm:prSet presAssocID="{7264317D-8440-400B-A88E-6394DC6D8000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422FDF1D-8E66-4B6B-A25A-020FBC6904B8}" type="pres">
      <dgm:prSet presAssocID="{E3089802-B963-463B-B21F-7404E06DDC0D}" presName="Accent6" presStyleCnt="0"/>
      <dgm:spPr/>
    </dgm:pt>
    <dgm:pt modelId="{67FDAF31-3AA4-486F-A137-1AFAC471150A}" type="pres">
      <dgm:prSet presAssocID="{E3089802-B963-463B-B21F-7404E06DDC0D}" presName="Accent" presStyleLbl="bgShp" presStyleIdx="5" presStyleCnt="6"/>
      <dgm:spPr/>
    </dgm:pt>
    <dgm:pt modelId="{17F931C4-83D4-4635-AA7A-C7ECAC7872FB}" type="pres">
      <dgm:prSet presAssocID="{E3089802-B963-463B-B21F-7404E06DDC0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5653CF08-E630-460F-B2A8-48D8FE737917}" type="presOf" srcId="{7264317D-8440-400B-A88E-6394DC6D8000}" destId="{A7C5E56E-16BD-4C1F-84F0-868055E92B24}" srcOrd="0" destOrd="0" presId="urn:microsoft.com/office/officeart/2011/layout/HexagonRadial"/>
    <dgm:cxn modelId="{82233C20-B241-469D-AF39-0D7E290957A5}" srcId="{9F95B883-2C22-4D82-827C-0ABB78AECE48}" destId="{100EDA8F-F285-42FA-92D2-6B56AD677AD5}" srcOrd="0" destOrd="0" parTransId="{9E4CB1D8-1F3B-4DD2-926C-5C6AFE6B07D6}" sibTransId="{270E7BFC-40A0-4698-9F72-8CECC4535E3A}"/>
    <dgm:cxn modelId="{89348420-148F-497B-AE0A-23F56328B310}" type="presOf" srcId="{E3089802-B963-463B-B21F-7404E06DDC0D}" destId="{17F931C4-83D4-4635-AA7A-C7ECAC7872FB}" srcOrd="0" destOrd="0" presId="urn:microsoft.com/office/officeart/2011/layout/HexagonRadial"/>
    <dgm:cxn modelId="{91E92323-D6D3-4367-A19B-C5495BDE3F1C}" srcId="{100EDA8F-F285-42FA-92D2-6B56AD677AD5}" destId="{E3089802-B963-463B-B21F-7404E06DDC0D}" srcOrd="5" destOrd="0" parTransId="{AC23B19B-F9D4-4157-A594-9261E776B59B}" sibTransId="{60455C1D-D8CE-4620-BF79-8BC6026D8233}"/>
    <dgm:cxn modelId="{E0ED9E2D-1AF5-4382-A3D3-7B1D67D41ABE}" type="presOf" srcId="{F3685ED5-4A98-4B75-9A3B-C0D8E9B8CE24}" destId="{D76219C9-E2D4-457E-BA30-49BC8A4E23F1}" srcOrd="0" destOrd="0" presId="urn:microsoft.com/office/officeart/2011/layout/HexagonRadial"/>
    <dgm:cxn modelId="{CA3A4C36-E1D1-4CC6-9D0C-DA2CDEAF640A}" srcId="{100EDA8F-F285-42FA-92D2-6B56AD677AD5}" destId="{BBC985C8-CBAE-4869-A21D-60ABD169FDA7}" srcOrd="6" destOrd="0" parTransId="{7EBB8306-DECD-42DB-A77D-7ED2540C2BF6}" sibTransId="{1279BB40-4F73-4033-87A6-EF004366BA4B}"/>
    <dgm:cxn modelId="{72AD4043-4D8E-4F27-B29F-1E8D6F77485F}" type="presOf" srcId="{A56C0A1B-8FB3-47A7-A5FC-4BED655DF8B4}" destId="{737CB961-FE13-4CA3-B3AA-4FA777910DF7}" srcOrd="0" destOrd="0" presId="urn:microsoft.com/office/officeart/2011/layout/HexagonRadial"/>
    <dgm:cxn modelId="{06549668-14A6-4414-9963-188C95276CF3}" type="presOf" srcId="{39E97088-22CB-4A65-8071-A59A9876D0CC}" destId="{2A6246A3-0254-4960-B1CC-58FE56BD290C}" srcOrd="0" destOrd="0" presId="urn:microsoft.com/office/officeart/2011/layout/HexagonRadial"/>
    <dgm:cxn modelId="{18D7316B-219B-4183-AF86-4DCF1EEA6E24}" srcId="{100EDA8F-F285-42FA-92D2-6B56AD677AD5}" destId="{39E97088-22CB-4A65-8071-A59A9876D0CC}" srcOrd="3" destOrd="0" parTransId="{C46BDAB0-5ADF-488B-B256-B443FBE74AF7}" sibTransId="{B2BFC64C-488D-44AF-877D-EAE736CFCF8C}"/>
    <dgm:cxn modelId="{A4FF6176-7803-4D54-B6BA-92B15A512D6E}" srcId="{9F95B883-2C22-4D82-827C-0ABB78AECE48}" destId="{A889D76D-E81B-4399-8F94-E929E2648A45}" srcOrd="1" destOrd="0" parTransId="{D8116CBC-C73D-4AA5-B2B9-F4516F303267}" sibTransId="{A86CD4A3-6FFB-4732-B2D3-200E18DC86E1}"/>
    <dgm:cxn modelId="{A7CE0E96-2D8E-4DF7-8555-6118255D4D5C}" srcId="{100EDA8F-F285-42FA-92D2-6B56AD677AD5}" destId="{59848854-4939-4128-AF4F-A1355F490DB7}" srcOrd="0" destOrd="0" parTransId="{33794152-FB91-4B8C-80B4-4E702C7BA6A9}" sibTransId="{022947A0-5ACF-4423-97E6-AEB7D4024993}"/>
    <dgm:cxn modelId="{C04074AC-C58C-4279-8DA1-CBC310CEFF6A}" srcId="{100EDA8F-F285-42FA-92D2-6B56AD677AD5}" destId="{7264317D-8440-400B-A88E-6394DC6D8000}" srcOrd="4" destOrd="0" parTransId="{71948F9A-FD34-448F-8211-5A833CE2825F}" sibTransId="{94C196BA-1F5E-4E39-B760-B137F3ACF8A4}"/>
    <dgm:cxn modelId="{4F6DFDBF-E6F4-4AA7-99A5-9B962068D80E}" srcId="{100EDA8F-F285-42FA-92D2-6B56AD677AD5}" destId="{F3685ED5-4A98-4B75-9A3B-C0D8E9B8CE24}" srcOrd="1" destOrd="0" parTransId="{95DF2184-CBCF-4247-B8D0-AFFA207912C5}" sibTransId="{44887901-A0C9-4C79-B709-5240564338F1}"/>
    <dgm:cxn modelId="{7F572ECC-3DD0-4FC4-A48A-E5A9C6D39C50}" type="presOf" srcId="{59848854-4939-4128-AF4F-A1355F490DB7}" destId="{F6006962-DD05-4793-BB66-477E3504E302}" srcOrd="0" destOrd="0" presId="urn:microsoft.com/office/officeart/2011/layout/HexagonRadial"/>
    <dgm:cxn modelId="{CBC8D7D5-94EB-478E-BB7C-6A488EF53316}" type="presOf" srcId="{100EDA8F-F285-42FA-92D2-6B56AD677AD5}" destId="{6349E0F3-B0AF-4D3C-9E60-A9CA8E3D0730}" srcOrd="0" destOrd="0" presId="urn:microsoft.com/office/officeart/2011/layout/HexagonRadial"/>
    <dgm:cxn modelId="{1D7035DF-D627-4216-8E79-64D06E4E53DC}" srcId="{100EDA8F-F285-42FA-92D2-6B56AD677AD5}" destId="{A56C0A1B-8FB3-47A7-A5FC-4BED655DF8B4}" srcOrd="2" destOrd="0" parTransId="{4BEF4372-C79E-45C1-B374-832850F76383}" sibTransId="{128250C3-8788-4501-8846-A9137CCD8CA6}"/>
    <dgm:cxn modelId="{B9C0D1FF-63C2-4764-950D-1B8AC7350B88}" type="presOf" srcId="{9F95B883-2C22-4D82-827C-0ABB78AECE48}" destId="{2821EE68-4C91-4AC5-908E-CEF632FEC43C}" srcOrd="0" destOrd="0" presId="urn:microsoft.com/office/officeart/2011/layout/HexagonRadial"/>
    <dgm:cxn modelId="{6EAE3B12-1700-4F96-9C90-2CFC491D5E90}" type="presParOf" srcId="{2821EE68-4C91-4AC5-908E-CEF632FEC43C}" destId="{6349E0F3-B0AF-4D3C-9E60-A9CA8E3D0730}" srcOrd="0" destOrd="0" presId="urn:microsoft.com/office/officeart/2011/layout/HexagonRadial"/>
    <dgm:cxn modelId="{D46BBA98-7E98-43E6-9956-57A3EBE2FF4A}" type="presParOf" srcId="{2821EE68-4C91-4AC5-908E-CEF632FEC43C}" destId="{F096AD5B-0A6F-46BE-96C3-E66664ECA70F}" srcOrd="1" destOrd="0" presId="urn:microsoft.com/office/officeart/2011/layout/HexagonRadial"/>
    <dgm:cxn modelId="{3E37FC34-BBBE-4AFF-B3F8-6602F122C1DB}" type="presParOf" srcId="{F096AD5B-0A6F-46BE-96C3-E66664ECA70F}" destId="{56CD7B78-4C3C-40DD-B80A-993932D5F546}" srcOrd="0" destOrd="0" presId="urn:microsoft.com/office/officeart/2011/layout/HexagonRadial"/>
    <dgm:cxn modelId="{8399216A-91F5-4319-84D0-BACDE2160BEB}" type="presParOf" srcId="{2821EE68-4C91-4AC5-908E-CEF632FEC43C}" destId="{F6006962-DD05-4793-BB66-477E3504E302}" srcOrd="2" destOrd="0" presId="urn:microsoft.com/office/officeart/2011/layout/HexagonRadial"/>
    <dgm:cxn modelId="{E597BDD9-1D78-4341-8C90-00290D472235}" type="presParOf" srcId="{2821EE68-4C91-4AC5-908E-CEF632FEC43C}" destId="{067E3AA3-3AE2-4163-AC63-81262CC55BA2}" srcOrd="3" destOrd="0" presId="urn:microsoft.com/office/officeart/2011/layout/HexagonRadial"/>
    <dgm:cxn modelId="{5540FB34-D467-405F-9831-C75591FFB708}" type="presParOf" srcId="{067E3AA3-3AE2-4163-AC63-81262CC55BA2}" destId="{D3ECB3A9-F160-44C2-AB0B-417590DA4BC6}" srcOrd="0" destOrd="0" presId="urn:microsoft.com/office/officeart/2011/layout/HexagonRadial"/>
    <dgm:cxn modelId="{37859963-876B-4469-9CE4-96C83626DDFA}" type="presParOf" srcId="{2821EE68-4C91-4AC5-908E-CEF632FEC43C}" destId="{D76219C9-E2D4-457E-BA30-49BC8A4E23F1}" srcOrd="4" destOrd="0" presId="urn:microsoft.com/office/officeart/2011/layout/HexagonRadial"/>
    <dgm:cxn modelId="{4C443E5E-C727-4063-8259-B6A09E99A7F6}" type="presParOf" srcId="{2821EE68-4C91-4AC5-908E-CEF632FEC43C}" destId="{10AF166F-B5DB-4453-B422-EB8389EA2896}" srcOrd="5" destOrd="0" presId="urn:microsoft.com/office/officeart/2011/layout/HexagonRadial"/>
    <dgm:cxn modelId="{59F232A0-7B1A-4952-90D6-79664572910F}" type="presParOf" srcId="{10AF166F-B5DB-4453-B422-EB8389EA2896}" destId="{6A38F072-73F6-444F-A28A-17AA92549120}" srcOrd="0" destOrd="0" presId="urn:microsoft.com/office/officeart/2011/layout/HexagonRadial"/>
    <dgm:cxn modelId="{4C8B6857-2CAE-460B-987F-978256550A19}" type="presParOf" srcId="{2821EE68-4C91-4AC5-908E-CEF632FEC43C}" destId="{737CB961-FE13-4CA3-B3AA-4FA777910DF7}" srcOrd="6" destOrd="0" presId="urn:microsoft.com/office/officeart/2011/layout/HexagonRadial"/>
    <dgm:cxn modelId="{7214CC94-128E-4952-9F12-86357D8B9D71}" type="presParOf" srcId="{2821EE68-4C91-4AC5-908E-CEF632FEC43C}" destId="{EE5851FD-F099-4335-82BF-FC8DE0ADA0AB}" srcOrd="7" destOrd="0" presId="urn:microsoft.com/office/officeart/2011/layout/HexagonRadial"/>
    <dgm:cxn modelId="{B04332A2-181F-4B9A-9E1B-1EA79B960372}" type="presParOf" srcId="{EE5851FD-F099-4335-82BF-FC8DE0ADA0AB}" destId="{98C34E38-CF21-4097-A01D-534E8C013F70}" srcOrd="0" destOrd="0" presId="urn:microsoft.com/office/officeart/2011/layout/HexagonRadial"/>
    <dgm:cxn modelId="{FAB86DF1-43C2-42A6-B86C-16DA5E7E0CE9}" type="presParOf" srcId="{2821EE68-4C91-4AC5-908E-CEF632FEC43C}" destId="{2A6246A3-0254-4960-B1CC-58FE56BD290C}" srcOrd="8" destOrd="0" presId="urn:microsoft.com/office/officeart/2011/layout/HexagonRadial"/>
    <dgm:cxn modelId="{F0A825AF-F380-4786-B27E-A10F9B53C92C}" type="presParOf" srcId="{2821EE68-4C91-4AC5-908E-CEF632FEC43C}" destId="{E85DD033-34C0-4116-9563-4F7349319B53}" srcOrd="9" destOrd="0" presId="urn:microsoft.com/office/officeart/2011/layout/HexagonRadial"/>
    <dgm:cxn modelId="{99CB1B51-5173-42C4-8C61-A6880BEFFDC8}" type="presParOf" srcId="{E85DD033-34C0-4116-9563-4F7349319B53}" destId="{ECF94A36-2DAD-4DAF-B758-1E9D2357FC11}" srcOrd="0" destOrd="0" presId="urn:microsoft.com/office/officeart/2011/layout/HexagonRadial"/>
    <dgm:cxn modelId="{C799A148-CB08-4782-954F-B2EA2E500D01}" type="presParOf" srcId="{2821EE68-4C91-4AC5-908E-CEF632FEC43C}" destId="{A7C5E56E-16BD-4C1F-84F0-868055E92B24}" srcOrd="10" destOrd="0" presId="urn:microsoft.com/office/officeart/2011/layout/HexagonRadial"/>
    <dgm:cxn modelId="{DEB955A8-6DF0-4D45-8AD5-BA96B8321B12}" type="presParOf" srcId="{2821EE68-4C91-4AC5-908E-CEF632FEC43C}" destId="{422FDF1D-8E66-4B6B-A25A-020FBC6904B8}" srcOrd="11" destOrd="0" presId="urn:microsoft.com/office/officeart/2011/layout/HexagonRadial"/>
    <dgm:cxn modelId="{8F220E72-DE7D-4C3A-8E10-69EA6365A8F8}" type="presParOf" srcId="{422FDF1D-8E66-4B6B-A25A-020FBC6904B8}" destId="{67FDAF31-3AA4-486F-A137-1AFAC471150A}" srcOrd="0" destOrd="0" presId="urn:microsoft.com/office/officeart/2011/layout/HexagonRadial"/>
    <dgm:cxn modelId="{AC5CB21B-C8BF-462B-9BC3-BEBD5A5E6B25}" type="presParOf" srcId="{2821EE68-4C91-4AC5-908E-CEF632FEC43C}" destId="{17F931C4-83D4-4635-AA7A-C7ECAC7872FB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49E0F3-B0AF-4D3C-9E60-A9CA8E3D0730}">
      <dsp:nvSpPr>
        <dsp:cNvPr id="0" name=""/>
        <dsp:cNvSpPr/>
      </dsp:nvSpPr>
      <dsp:spPr>
        <a:xfrm>
          <a:off x="3558929" y="1593705"/>
          <a:ext cx="2025669" cy="175228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Adaptive Master Protocol</a:t>
          </a:r>
        </a:p>
      </dsp:txBody>
      <dsp:txXfrm>
        <a:off x="3894611" y="1884083"/>
        <a:ext cx="1354305" cy="1171529"/>
      </dsp:txXfrm>
    </dsp:sp>
    <dsp:sp modelId="{D3ECB3A9-F160-44C2-AB0B-417590DA4BC6}">
      <dsp:nvSpPr>
        <dsp:cNvPr id="0" name=""/>
        <dsp:cNvSpPr/>
      </dsp:nvSpPr>
      <dsp:spPr>
        <a:xfrm>
          <a:off x="4827387" y="755355"/>
          <a:ext cx="764278" cy="658527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006962-DD05-4793-BB66-477E3504E302}">
      <dsp:nvSpPr>
        <dsp:cNvPr id="0" name=""/>
        <dsp:cNvSpPr/>
      </dsp:nvSpPr>
      <dsp:spPr>
        <a:xfrm>
          <a:off x="3745523" y="0"/>
          <a:ext cx="1660021" cy="143611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RWE</a:t>
          </a:r>
        </a:p>
      </dsp:txBody>
      <dsp:txXfrm>
        <a:off x="4020624" y="237995"/>
        <a:ext cx="1109819" cy="960123"/>
      </dsp:txXfrm>
    </dsp:sp>
    <dsp:sp modelId="{6A38F072-73F6-444F-A28A-17AA92549120}">
      <dsp:nvSpPr>
        <dsp:cNvPr id="0" name=""/>
        <dsp:cNvSpPr/>
      </dsp:nvSpPr>
      <dsp:spPr>
        <a:xfrm>
          <a:off x="5719360" y="1986450"/>
          <a:ext cx="764278" cy="658527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6219C9-E2D4-457E-BA30-49BC8A4E23F1}">
      <dsp:nvSpPr>
        <dsp:cNvPr id="0" name=""/>
        <dsp:cNvSpPr/>
      </dsp:nvSpPr>
      <dsp:spPr>
        <a:xfrm>
          <a:off x="5267955" y="883306"/>
          <a:ext cx="1660021" cy="143611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Re-estimate sample size</a:t>
          </a:r>
        </a:p>
      </dsp:txBody>
      <dsp:txXfrm>
        <a:off x="5543056" y="1121301"/>
        <a:ext cx="1109819" cy="960123"/>
      </dsp:txXfrm>
    </dsp:sp>
    <dsp:sp modelId="{98C34E38-CF21-4097-A01D-534E8C013F70}">
      <dsp:nvSpPr>
        <dsp:cNvPr id="0" name=""/>
        <dsp:cNvSpPr/>
      </dsp:nvSpPr>
      <dsp:spPr>
        <a:xfrm>
          <a:off x="5099738" y="3376126"/>
          <a:ext cx="764278" cy="658527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7CB961-FE13-4CA3-B3AA-4FA777910DF7}">
      <dsp:nvSpPr>
        <dsp:cNvPr id="0" name=""/>
        <dsp:cNvSpPr/>
      </dsp:nvSpPr>
      <dsp:spPr>
        <a:xfrm>
          <a:off x="5267955" y="2619783"/>
          <a:ext cx="1660021" cy="143611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External controls</a:t>
          </a:r>
        </a:p>
      </dsp:txBody>
      <dsp:txXfrm>
        <a:off x="5543056" y="2857778"/>
        <a:ext cx="1109819" cy="960123"/>
      </dsp:txXfrm>
    </dsp:sp>
    <dsp:sp modelId="{ECF94A36-2DAD-4DAF-B758-1E9D2357FC11}">
      <dsp:nvSpPr>
        <dsp:cNvPr id="0" name=""/>
        <dsp:cNvSpPr/>
      </dsp:nvSpPr>
      <dsp:spPr>
        <a:xfrm>
          <a:off x="3562699" y="3520380"/>
          <a:ext cx="764278" cy="658527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6246A3-0254-4960-B1CC-58FE56BD290C}">
      <dsp:nvSpPr>
        <dsp:cNvPr id="0" name=""/>
        <dsp:cNvSpPr/>
      </dsp:nvSpPr>
      <dsp:spPr>
        <a:xfrm>
          <a:off x="3745523" y="3504077"/>
          <a:ext cx="1660021" cy="143611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Drop and add arms</a:t>
          </a:r>
        </a:p>
      </dsp:txBody>
      <dsp:txXfrm>
        <a:off x="4020624" y="3742072"/>
        <a:ext cx="1109819" cy="960123"/>
      </dsp:txXfrm>
    </dsp:sp>
    <dsp:sp modelId="{67FDAF31-3AA4-486F-A137-1AFAC471150A}">
      <dsp:nvSpPr>
        <dsp:cNvPr id="0" name=""/>
        <dsp:cNvSpPr/>
      </dsp:nvSpPr>
      <dsp:spPr>
        <a:xfrm>
          <a:off x="2656119" y="2289778"/>
          <a:ext cx="764278" cy="658527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C5E56E-16BD-4C1F-84F0-868055E92B24}">
      <dsp:nvSpPr>
        <dsp:cNvPr id="0" name=""/>
        <dsp:cNvSpPr/>
      </dsp:nvSpPr>
      <dsp:spPr>
        <a:xfrm>
          <a:off x="2216022" y="2620771"/>
          <a:ext cx="1660021" cy="143611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Seamless 2/3</a:t>
          </a:r>
        </a:p>
      </dsp:txBody>
      <dsp:txXfrm>
        <a:off x="2491123" y="2858766"/>
        <a:ext cx="1109819" cy="960123"/>
      </dsp:txXfrm>
    </dsp:sp>
    <dsp:sp modelId="{17F931C4-83D4-4635-AA7A-C7ECAC7872FB}">
      <dsp:nvSpPr>
        <dsp:cNvPr id="0" name=""/>
        <dsp:cNvSpPr/>
      </dsp:nvSpPr>
      <dsp:spPr>
        <a:xfrm>
          <a:off x="2216022" y="881330"/>
          <a:ext cx="1660021" cy="143611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Bayes</a:t>
          </a:r>
        </a:p>
      </dsp:txBody>
      <dsp:txXfrm>
        <a:off x="2491123" y="1119325"/>
        <a:ext cx="1109819" cy="960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F94F1F9-670B-4BD8-A79A-22FF1A005646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0488F4B-C8AB-4DED-82A3-6F6C06D43A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5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8001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7" y="261425"/>
            <a:ext cx="2703422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2954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8935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69796"/>
            <a:ext cx="620543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981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6380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8117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045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5055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5013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5104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1470" y="5291167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3844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0432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36" y="2648601"/>
            <a:ext cx="4198518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9544A-F1CD-3844-BFB3-6D230A0137DD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1F5F-C8AF-484B-B19A-A0CBCE8C77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30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14501"/>
            <a:ext cx="9143999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8E3232-BEAF-4791-AC99-30BCBD190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9" y="1714501"/>
            <a:ext cx="4246179" cy="4244864"/>
          </a:xfrm>
        </p:spPr>
        <p:txBody>
          <a:bodyPr>
            <a:normAutofit fontScale="85000" lnSpcReduction="10000"/>
          </a:bodyPr>
          <a:lstStyle/>
          <a:p>
            <a:pPr marL="0" marR="3810" indent="0" algn="ctr">
              <a:spcBef>
                <a:spcPts val="0"/>
              </a:spcBef>
              <a:buNone/>
            </a:pPr>
            <a:endParaRPr lang="en-US" dirty="0"/>
          </a:p>
          <a:p>
            <a:pPr marL="0" marR="3810" indent="0" algn="ctr">
              <a:spcBef>
                <a:spcPts val="0"/>
              </a:spcBef>
              <a:buNone/>
            </a:pPr>
            <a:r>
              <a:rPr lang="en-US" sz="3800" dirty="0">
                <a:solidFill>
                  <a:srgbClr val="0070C0"/>
                </a:solidFill>
              </a:rPr>
              <a:t>Sylva H. Collins</a:t>
            </a:r>
          </a:p>
          <a:p>
            <a:pPr marL="0" marR="3810" indent="0" algn="ctr">
              <a:spcBef>
                <a:spcPts val="0"/>
              </a:spcBef>
              <a:buNone/>
            </a:pPr>
            <a:endParaRPr lang="en-US" dirty="0"/>
          </a:p>
          <a:p>
            <a:pPr marL="0" marR="3810" indent="0" algn="ctr">
              <a:spcBef>
                <a:spcPts val="0"/>
              </a:spcBef>
              <a:buNone/>
            </a:pPr>
            <a:r>
              <a:rPr lang="en-US" dirty="0">
                <a:solidFill>
                  <a:srgbClr val="0070C0"/>
                </a:solidFill>
              </a:rPr>
              <a:t>Director,</a:t>
            </a:r>
          </a:p>
          <a:p>
            <a:pPr marL="0" marR="3810" indent="0" algn="ctr">
              <a:spcBef>
                <a:spcPts val="0"/>
              </a:spcBef>
              <a:buNone/>
            </a:pPr>
            <a:r>
              <a:rPr lang="en-US" dirty="0">
                <a:solidFill>
                  <a:srgbClr val="0070C0"/>
                </a:solidFill>
              </a:rPr>
              <a:t>Office of Biostatistics</a:t>
            </a:r>
          </a:p>
          <a:p>
            <a:pPr marL="0" marR="3810" indent="0" algn="ctr">
              <a:spcBef>
                <a:spcPts val="0"/>
              </a:spcBef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marR="3810" indent="0" algn="ctr">
              <a:spcBef>
                <a:spcPts val="0"/>
              </a:spcBef>
              <a:buNone/>
            </a:pPr>
            <a:r>
              <a:rPr lang="en-US" dirty="0">
                <a:solidFill>
                  <a:srgbClr val="0070C0"/>
                </a:solidFill>
              </a:rPr>
              <a:t> OTS, CDER, FDA</a:t>
            </a:r>
          </a:p>
          <a:p>
            <a:pPr marL="0" marR="3810" indent="0" algn="ctr">
              <a:spcBef>
                <a:spcPts val="0"/>
              </a:spcBef>
              <a:buNone/>
            </a:pPr>
            <a:endParaRPr lang="en-US" dirty="0"/>
          </a:p>
          <a:p>
            <a:pPr marL="0" marR="3810" indent="0" algn="ctr">
              <a:spcBef>
                <a:spcPts val="0"/>
              </a:spcBef>
              <a:buNone/>
            </a:pPr>
            <a:r>
              <a:rPr lang="en-US" sz="2400" dirty="0"/>
              <a:t>ASA Biopharmaceutical Section RISW</a:t>
            </a:r>
            <a:br>
              <a:rPr lang="en-US" dirty="0"/>
            </a:br>
            <a:endParaRPr lang="en-US" dirty="0"/>
          </a:p>
          <a:p>
            <a:pPr marL="0" marR="3810" indent="0" algn="ctr">
              <a:spcBef>
                <a:spcPts val="0"/>
              </a:spcBef>
              <a:buNone/>
            </a:pPr>
            <a:r>
              <a:rPr lang="en-US" sz="3000" dirty="0">
                <a:solidFill>
                  <a:srgbClr val="0070C0"/>
                </a:solidFill>
              </a:rPr>
              <a:t>September 2020</a:t>
            </a:r>
          </a:p>
        </p:txBody>
      </p:sp>
      <p:sp>
        <p:nvSpPr>
          <p:cNvPr id="4" name="object 4"/>
          <p:cNvSpPr/>
          <p:nvPr/>
        </p:nvSpPr>
        <p:spPr>
          <a:xfrm>
            <a:off x="4760594" y="1237421"/>
            <a:ext cx="4383405" cy="0"/>
          </a:xfrm>
          <a:custGeom>
            <a:avLst/>
            <a:gdLst/>
            <a:ahLst/>
            <a:cxnLst/>
            <a:rect l="l" t="t" r="r" b="b"/>
            <a:pathLst>
              <a:path w="5844540">
                <a:moveTo>
                  <a:pt x="0" y="0"/>
                </a:moveTo>
                <a:lnTo>
                  <a:pt x="5844540" y="0"/>
                </a:lnTo>
              </a:path>
            </a:pathLst>
          </a:custGeom>
          <a:ln w="6096">
            <a:solidFill>
              <a:srgbClr val="374178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5" name="object 5"/>
          <p:cNvSpPr/>
          <p:nvPr/>
        </p:nvSpPr>
        <p:spPr>
          <a:xfrm>
            <a:off x="5570158" y="6137934"/>
            <a:ext cx="2196845" cy="456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</p:spTree>
    <p:extLst>
      <p:ext uri="{BB962C8B-B14F-4D97-AF65-F5344CB8AC3E}">
        <p14:creationId xmlns:p14="http://schemas.microsoft.com/office/powerpoint/2010/main" val="392181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065A5-AEB5-4E60-8568-62E600140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8" y="245916"/>
            <a:ext cx="8509103" cy="926020"/>
          </a:xfrm>
        </p:spPr>
        <p:txBody>
          <a:bodyPr/>
          <a:lstStyle/>
          <a:p>
            <a:r>
              <a:rPr lang="en-US" b="1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26460-9F51-4137-B1EB-071C3C570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7"/>
            <a:ext cx="8509103" cy="512388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altLang="en-US" dirty="0"/>
              <a:t>This presentation reflects the views of the author and should not be construed to represent FDA’s views or policies.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267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168CC-1A17-4961-8B78-8029B0903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9"/>
            <a:ext cx="8509103" cy="926020"/>
          </a:xfrm>
        </p:spPr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FAD7B-F9B4-48E4-B2BB-68A54A75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9"/>
            <a:ext cx="8509103" cy="51238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/>
              <a:t>Lead and Impact: Turning Innovation into Practice </a:t>
            </a:r>
          </a:p>
          <a:p>
            <a:endParaRPr lang="en-US" dirty="0"/>
          </a:p>
          <a:p>
            <a:r>
              <a:rPr lang="en-US" dirty="0"/>
              <a:t>Where we are</a:t>
            </a:r>
          </a:p>
          <a:p>
            <a:r>
              <a:rPr lang="en-US" dirty="0"/>
              <a:t>What is possible</a:t>
            </a:r>
          </a:p>
          <a:p>
            <a:r>
              <a:rPr lang="en-US" dirty="0"/>
              <a:t>What is needed</a:t>
            </a:r>
          </a:p>
          <a:p>
            <a:r>
              <a:rPr lang="en-US" dirty="0"/>
              <a:t>What are the benefits</a:t>
            </a:r>
          </a:p>
          <a:p>
            <a:r>
              <a:rPr lang="en-US" dirty="0"/>
              <a:t>How to do it</a:t>
            </a:r>
          </a:p>
        </p:txBody>
      </p:sp>
    </p:spTree>
    <p:extLst>
      <p:ext uri="{BB962C8B-B14F-4D97-AF65-F5344CB8AC3E}">
        <p14:creationId xmlns:p14="http://schemas.microsoft.com/office/powerpoint/2010/main" val="3096317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F3DC0E-BC94-4C0E-82B3-C292A52FB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167374"/>
            <a:ext cx="7772400" cy="1536602"/>
          </a:xfrm>
        </p:spPr>
        <p:txBody>
          <a:bodyPr>
            <a:noAutofit/>
          </a:bodyPr>
          <a:lstStyle/>
          <a:p>
            <a:r>
              <a:rPr lang="en-US" sz="3600" i="1" dirty="0">
                <a:latin typeface="+mn-lt"/>
              </a:rPr>
              <a:t>What Does Leadership have to do with turning Innovation into Practice?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509143-AEDD-4F09-BF5D-567F8FD9AE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F9CB4F-A2E9-44C3-9265-0DE94C710578}"/>
              </a:ext>
            </a:extLst>
          </p:cNvPr>
          <p:cNvSpPr/>
          <p:nvPr/>
        </p:nvSpPr>
        <p:spPr>
          <a:xfrm>
            <a:off x="886120" y="1022512"/>
            <a:ext cx="6806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/>
              <a:t>			Lead and Impact</a:t>
            </a:r>
            <a:br>
              <a:rPr lang="en-US" sz="3600" b="1" i="1" dirty="0"/>
            </a:br>
            <a:r>
              <a:rPr lang="en-US" sz="3600" b="1" i="1" dirty="0"/>
              <a:t>Turning Innovation into Practice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79876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266927-AAD9-411D-9C8E-283C33882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9"/>
            <a:ext cx="8509103" cy="926020"/>
          </a:xfrm>
        </p:spPr>
        <p:txBody>
          <a:bodyPr/>
          <a:lstStyle/>
          <a:p>
            <a:r>
              <a:rPr lang="en-US" b="1" dirty="0"/>
              <a:t>Faster, Cheaper, Better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963A9-15D4-4FE8-826A-4D4CFC4AB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9"/>
            <a:ext cx="8509103" cy="5123879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Are there parts of clinical development processes that can be done</a:t>
            </a:r>
          </a:p>
          <a:p>
            <a:pPr lvl="2"/>
            <a:r>
              <a:rPr lang="en-US" sz="3600" dirty="0"/>
              <a:t>10 times faster</a:t>
            </a:r>
          </a:p>
          <a:p>
            <a:pPr lvl="2"/>
            <a:r>
              <a:rPr lang="en-US" sz="3600" dirty="0"/>
              <a:t>4 times cheaper</a:t>
            </a:r>
          </a:p>
          <a:p>
            <a:pPr lvl="2"/>
            <a:r>
              <a:rPr lang="en-US" sz="3600" dirty="0"/>
              <a:t>14 times better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976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E4DBA-F2CA-48F2-B916-8683F4B49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6422"/>
            <a:ext cx="8509103" cy="926020"/>
          </a:xfrm>
        </p:spPr>
        <p:txBody>
          <a:bodyPr/>
          <a:lstStyle/>
          <a:p>
            <a:r>
              <a:rPr lang="en-US" b="1" dirty="0"/>
              <a:t>R&amp;D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995A5-64EB-4D10-97CC-7EC752F83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3"/>
            <a:ext cx="8509103" cy="5113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Average R&amp;D expenditure for each new drug is </a:t>
            </a:r>
          </a:p>
          <a:p>
            <a:pPr marL="0" indent="0">
              <a:buNone/>
            </a:pPr>
            <a:endParaRPr lang="en-US" sz="2800" dirty="0"/>
          </a:p>
          <a:p>
            <a:pPr lvl="1"/>
            <a:r>
              <a:rPr lang="en-US" dirty="0"/>
              <a:t>US$1.3 billion – The London School of Economics*</a:t>
            </a:r>
          </a:p>
          <a:p>
            <a:pPr lvl="1"/>
            <a:r>
              <a:rPr lang="en-US" dirty="0"/>
              <a:t>US$2.6 billion – CenterWatch**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sz="1200" dirty="0"/>
              <a:t>*Olivier J. Wouters et al, JAMA, March 3, 2020, Volume 323, Number 9</a:t>
            </a:r>
          </a:p>
          <a:p>
            <a:pPr marL="457200" lvl="1" indent="0">
              <a:buNone/>
            </a:pPr>
            <a:r>
              <a:rPr lang="en-US" sz="1200" dirty="0"/>
              <a:t>** Ken Getz, The Cost of Clinical Trial Delays, Tufts CSDD, Tufts University School of Medicine, January 2015</a:t>
            </a:r>
          </a:p>
        </p:txBody>
      </p:sp>
    </p:spTree>
    <p:extLst>
      <p:ext uri="{BB962C8B-B14F-4D97-AF65-F5344CB8AC3E}">
        <p14:creationId xmlns:p14="http://schemas.microsoft.com/office/powerpoint/2010/main" val="2875871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D0A52-ECB9-457A-B51E-74AB600CF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6429"/>
            <a:ext cx="8509103" cy="926020"/>
          </a:xfrm>
        </p:spPr>
        <p:txBody>
          <a:bodyPr/>
          <a:lstStyle/>
          <a:p>
            <a:r>
              <a:rPr lang="en-US" b="1" dirty="0"/>
              <a:t>Clinical Development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7DAC4-1AFB-4FC1-A35F-5A91849F7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9"/>
            <a:ext cx="8509103" cy="5113369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6-7 years development phase</a:t>
            </a:r>
          </a:p>
          <a:p>
            <a:endParaRPr lang="en-US" dirty="0"/>
          </a:p>
          <a:p>
            <a:r>
              <a:rPr lang="en-US" dirty="0"/>
              <a:t>12% or less make it to approval</a:t>
            </a:r>
          </a:p>
          <a:p>
            <a:endParaRPr lang="en-US" dirty="0"/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* Biopharmaceutical Research and Development - Overview</a:t>
            </a:r>
          </a:p>
        </p:txBody>
      </p:sp>
    </p:spTree>
    <p:extLst>
      <p:ext uri="{BB962C8B-B14F-4D97-AF65-F5344CB8AC3E}">
        <p14:creationId xmlns:p14="http://schemas.microsoft.com/office/powerpoint/2010/main" val="2589612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C4B53A-A8A7-456D-B32B-F9AC3F052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5"/>
            <a:ext cx="8509103" cy="5113374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Regulatory agencies </a:t>
            </a:r>
            <a:r>
              <a:rPr lang="en-US" b="1" u="sng" dirty="0"/>
              <a:t>and</a:t>
            </a:r>
            <a:r>
              <a:rPr lang="en-US" dirty="0"/>
              <a:t> sponsors have a role to play to modernize clinical development in order to improve the </a:t>
            </a:r>
            <a:r>
              <a:rPr lang="en-US" b="1" dirty="0"/>
              <a:t>efficiency</a:t>
            </a:r>
            <a:r>
              <a:rPr lang="en-US" dirty="0"/>
              <a:t> and help to improve the </a:t>
            </a:r>
            <a:r>
              <a:rPr lang="en-US" b="1" dirty="0"/>
              <a:t>speed</a:t>
            </a:r>
            <a:r>
              <a:rPr lang="en-US" dirty="0"/>
              <a:t> of R&amp;D processes.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215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2C34E-CF93-4A17-B9AC-FDF3B5319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2"/>
            <a:ext cx="8509103" cy="92602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Modernizing FDA’s New Drugs Regulatory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E5F2A-17E9-45AE-BA4E-011EB4FA7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3"/>
            <a:ext cx="8509103" cy="5123886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FDA is constantly seeking to reform its processes</a:t>
            </a:r>
          </a:p>
          <a:p>
            <a:endParaRPr lang="en-US" dirty="0"/>
          </a:p>
          <a:p>
            <a:r>
              <a:rPr lang="en-US" dirty="0"/>
              <a:t>Integrated review process</a:t>
            </a:r>
          </a:p>
          <a:p>
            <a:r>
              <a:rPr lang="en-US" dirty="0"/>
              <a:t>Re-organization</a:t>
            </a:r>
          </a:p>
          <a:p>
            <a:r>
              <a:rPr lang="en-US" dirty="0"/>
              <a:t>Standardization of roles and processes</a:t>
            </a:r>
          </a:p>
        </p:txBody>
      </p:sp>
    </p:spTree>
    <p:extLst>
      <p:ext uri="{BB962C8B-B14F-4D97-AF65-F5344CB8AC3E}">
        <p14:creationId xmlns:p14="http://schemas.microsoft.com/office/powerpoint/2010/main" val="4268847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4B341-10AA-4A1C-8B2E-8FA8E7CC8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66939"/>
            <a:ext cx="8509103" cy="92602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Standardization of roles and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70DA6-0EE2-4259-802B-ABDA2337C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92959"/>
            <a:ext cx="8509103" cy="5102859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Within the Office of Biostatistics, we are measuring and standardizing workflow, roles and responsibilities, and identifying opportunities to improve our operational efficiency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0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962A8E-3DC8-4371-9645-D16C759F7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" y="1439862"/>
            <a:ext cx="8872538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5E8B0C-0072-43B0-9312-A6E70345B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Reorganization</a:t>
            </a:r>
          </a:p>
        </p:txBody>
      </p:sp>
    </p:spTree>
    <p:extLst>
      <p:ext uri="{BB962C8B-B14F-4D97-AF65-F5344CB8AC3E}">
        <p14:creationId xmlns:p14="http://schemas.microsoft.com/office/powerpoint/2010/main" val="919437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6726A-350E-419A-8C55-D1E7D845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20"/>
            <a:ext cx="8509103" cy="92602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Modernizing FDA’s New Drugs Regulatory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D006E-9B4A-4675-84BE-BDCF58AC4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41"/>
            <a:ext cx="8509103" cy="512387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An important component of these efforts is to identify opportunities</a:t>
            </a:r>
          </a:p>
          <a:p>
            <a:endParaRPr lang="en-US" dirty="0"/>
          </a:p>
          <a:p>
            <a:r>
              <a:rPr lang="en-US" dirty="0"/>
              <a:t>to increase the </a:t>
            </a:r>
            <a:r>
              <a:rPr lang="en-US" b="1" dirty="0"/>
              <a:t>speed and efficiency </a:t>
            </a:r>
            <a:r>
              <a:rPr lang="en-US" dirty="0"/>
              <a:t>of our review processes and </a:t>
            </a:r>
          </a:p>
          <a:p>
            <a:endParaRPr lang="en-US" dirty="0"/>
          </a:p>
          <a:p>
            <a:r>
              <a:rPr lang="en-US" dirty="0"/>
              <a:t>to increase the </a:t>
            </a:r>
            <a:r>
              <a:rPr lang="en-US" b="1" dirty="0"/>
              <a:t>consistency</a:t>
            </a:r>
            <a:r>
              <a:rPr lang="en-US" dirty="0"/>
              <a:t> of regulatory decision-making across the review divisions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266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A7086-FF66-4B04-B49A-43D3C0C8F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6"/>
            <a:ext cx="8509103" cy="92602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Modernizing FDA’s New Drugs Regulatory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F0BC1-2BC7-4D5E-A12B-762B9B6E4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6"/>
            <a:ext cx="8509103" cy="5123883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Complex Innovative Designs (CID) Pilot Meeting Program</a:t>
            </a:r>
          </a:p>
          <a:p>
            <a:pPr lvl="1"/>
            <a:r>
              <a:rPr lang="en-US" dirty="0"/>
              <a:t>Launched in 2018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Real World Data/Evidence (RWD/RWE)</a:t>
            </a:r>
          </a:p>
          <a:p>
            <a:pPr lvl="1"/>
            <a:r>
              <a:rPr lang="en-US" dirty="0"/>
              <a:t>RWE draft Framework issued in 2018</a:t>
            </a:r>
          </a:p>
          <a:p>
            <a:pPr lvl="1"/>
            <a:endParaRPr lang="en-US" dirty="0"/>
          </a:p>
          <a:p>
            <a:r>
              <a:rPr lang="en-US" dirty="0"/>
              <a:t>Patient Focused Drug Development (PFDD)</a:t>
            </a:r>
          </a:p>
          <a:p>
            <a:pPr lvl="1"/>
            <a:r>
              <a:rPr lang="en-US" dirty="0"/>
              <a:t>PFDD Final Guidance issued in 2020</a:t>
            </a:r>
          </a:p>
          <a:p>
            <a:pPr lvl="2"/>
            <a:r>
              <a:rPr lang="en-US" dirty="0"/>
              <a:t>“Patient-Focused Drug Development: Collecting Comprehensive and Representative Input”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83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6577F-3C24-4381-9784-2364984FB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9"/>
            <a:ext cx="8509103" cy="92602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Modernizing FDA’s New Drugs Regulatory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40A24-B22E-440A-BC12-7E557EAF8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9"/>
            <a:ext cx="8509103" cy="5123879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to promote the use of advanced scientific approaches and technologies</a:t>
            </a:r>
          </a:p>
          <a:p>
            <a:endParaRPr lang="en-US" dirty="0"/>
          </a:p>
          <a:p>
            <a:r>
              <a:rPr lang="en-US" dirty="0"/>
              <a:t>to ensure effective communication among the stakeholders</a:t>
            </a:r>
          </a:p>
          <a:p>
            <a:endParaRPr lang="en-US" dirty="0"/>
          </a:p>
          <a:p>
            <a:r>
              <a:rPr lang="en-US" dirty="0"/>
              <a:t>to strengthen regulatory acceptance of non-traditional approaches and optimize decision-making process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317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A7086-FF66-4B04-B49A-43D3C0C8F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1" y="256424"/>
            <a:ext cx="8509102" cy="926020"/>
          </a:xfrm>
        </p:spPr>
        <p:txBody>
          <a:bodyPr>
            <a:noAutofit/>
          </a:bodyPr>
          <a:lstStyle/>
          <a:p>
            <a:r>
              <a:rPr lang="en-US" sz="2800" b="1" dirty="0"/>
              <a:t>“Novel” </a:t>
            </a:r>
            <a:br>
              <a:rPr lang="en-US" sz="2800" b="1" dirty="0"/>
            </a:br>
            <a:r>
              <a:rPr lang="en-US" sz="2800" b="1" dirty="0"/>
              <a:t>Approaches to Accelerate Clinical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F0BC1-2BC7-4D5E-A12B-762B9B6E4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5"/>
            <a:ext cx="8509103" cy="511337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Adaptive Designs</a:t>
            </a:r>
          </a:p>
          <a:p>
            <a:r>
              <a:rPr lang="en-US" dirty="0"/>
              <a:t>Real World Evidence</a:t>
            </a:r>
          </a:p>
          <a:p>
            <a:r>
              <a:rPr lang="en-US" dirty="0"/>
              <a:t>Master Protocols</a:t>
            </a:r>
          </a:p>
          <a:p>
            <a:r>
              <a:rPr lang="en-US" dirty="0"/>
              <a:t>Bayes methods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We’ll use the word “novel” not because these approaches are necessarily new but because they are not commonly used.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14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DC7CB-0F9C-44B0-AC50-6C2AE202F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20"/>
            <a:ext cx="8509103" cy="926020"/>
          </a:xfrm>
        </p:spPr>
        <p:txBody>
          <a:bodyPr/>
          <a:lstStyle/>
          <a:p>
            <a:r>
              <a:rPr lang="en-US" b="1" dirty="0"/>
              <a:t>Not So “Novel”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74E53-3D99-4382-9A10-CC5C576CC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41"/>
            <a:ext cx="8509103" cy="5123878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The concepts of adaptive designs, Bayesian approaches, master protocols or RWE are not new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lvl="1"/>
            <a:r>
              <a:rPr lang="en-US" dirty="0"/>
              <a:t>New concepts for adaptive designs are discussed endlessly 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use of Real-World data and Real-World Evidence has been bruited for decades 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Master protocols have been around for more than 10 years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Reverend Bayes has been dead since 1769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743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B8ED91-3589-4D30-879A-4BE44BF2B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45914"/>
            <a:ext cx="8509103" cy="926020"/>
          </a:xfrm>
        </p:spPr>
        <p:txBody>
          <a:bodyPr/>
          <a:lstStyle/>
          <a:p>
            <a:r>
              <a:rPr lang="en-US" b="1" dirty="0"/>
              <a:t>Use of “Novel”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9EB0E-2875-4476-B1AB-976A97565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5"/>
            <a:ext cx="8509103" cy="5123884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FDA is receptive </a:t>
            </a:r>
            <a:r>
              <a:rPr lang="en-US" dirty="0"/>
              <a:t>to these approaches and encourages their </a:t>
            </a:r>
            <a:r>
              <a:rPr lang="en-US" b="1" dirty="0"/>
              <a:t>appropriate</a:t>
            </a:r>
            <a:r>
              <a:rPr lang="en-US" dirty="0"/>
              <a:t> use</a:t>
            </a:r>
          </a:p>
          <a:p>
            <a:endParaRPr lang="en-US" dirty="0"/>
          </a:p>
          <a:p>
            <a:r>
              <a:rPr lang="en-US" dirty="0"/>
              <a:t>In 2019, </a:t>
            </a:r>
          </a:p>
          <a:p>
            <a:pPr lvl="1"/>
            <a:r>
              <a:rPr lang="en-US" dirty="0"/>
              <a:t>FDA published the Final Guidance for Industry on the use of Adaptive Designs</a:t>
            </a:r>
          </a:p>
          <a:p>
            <a:pPr lvl="1"/>
            <a:r>
              <a:rPr lang="en-US" dirty="0"/>
              <a:t>FDA Draft Guidance on interacting with the FDA on Complex Innovative trial designs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Sponsors</a:t>
            </a:r>
            <a:r>
              <a:rPr lang="en-US" dirty="0"/>
              <a:t> are constantly grasping at new approaches </a:t>
            </a:r>
          </a:p>
          <a:p>
            <a:endParaRPr lang="en-US" dirty="0"/>
          </a:p>
          <a:p>
            <a:r>
              <a:rPr lang="en-US" b="1" dirty="0"/>
              <a:t>In principle</a:t>
            </a:r>
            <a:r>
              <a:rPr lang="en-US" dirty="0"/>
              <a:t>, sponsors embrace the use of adaptive designs, Bayesian approaches, the use of RWE, PFDD and other innovations</a:t>
            </a:r>
          </a:p>
          <a:p>
            <a:endParaRPr lang="en-US" dirty="0"/>
          </a:p>
          <a:p>
            <a:pPr marL="0" indent="0">
              <a:buNone/>
            </a:pPr>
            <a:endParaRPr lang="en-US" sz="2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784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766B-58E4-4FD1-B84E-EAA123630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6426"/>
            <a:ext cx="8509103" cy="92602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Appropriate Use of Innovative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59860-B77C-4D4C-8263-97796794C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7"/>
            <a:ext cx="8509103" cy="5113372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dirty="0"/>
              <a:t>Drug development carries a high risk of failure </a:t>
            </a:r>
          </a:p>
          <a:p>
            <a:endParaRPr lang="en-US" dirty="0"/>
          </a:p>
          <a:p>
            <a:r>
              <a:rPr lang="en-US" dirty="0"/>
              <a:t>An innovative design will not make an ineffective drug into a successful drug</a:t>
            </a:r>
          </a:p>
          <a:p>
            <a:endParaRPr lang="en-US" dirty="0"/>
          </a:p>
          <a:p>
            <a:r>
              <a:rPr lang="en-US" dirty="0"/>
              <a:t>However, </a:t>
            </a:r>
            <a:r>
              <a:rPr lang="en-US" b="1" dirty="0"/>
              <a:t>appropriate</a:t>
            </a:r>
            <a:r>
              <a:rPr lang="en-US" dirty="0"/>
              <a:t> use of innovations can allow meaningful conclusions to be reached sooner and at less cost</a:t>
            </a:r>
          </a:p>
          <a:p>
            <a:endParaRPr lang="en-US" dirty="0"/>
          </a:p>
          <a:p>
            <a:r>
              <a:rPr lang="en-US" dirty="0"/>
              <a:t>Many clinical trials would benefit from some type of novel approach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56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79274-B6EE-4602-9E02-C619ADDFB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8"/>
            <a:ext cx="8509103" cy="926020"/>
          </a:xfrm>
        </p:spPr>
        <p:txBody>
          <a:bodyPr/>
          <a:lstStyle/>
          <a:p>
            <a:r>
              <a:rPr lang="en-US" b="1" dirty="0"/>
              <a:t>In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B6C41-4A85-4202-8730-164410DAE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9"/>
            <a:ext cx="8509103" cy="5123880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b="1" dirty="0"/>
              <a:t>In theory</a:t>
            </a:r>
            <a:r>
              <a:rPr lang="en-US" dirty="0"/>
              <a:t>, the benefits of these approaches are enormous and realizable</a:t>
            </a:r>
          </a:p>
          <a:p>
            <a:endParaRPr lang="en-US" dirty="0"/>
          </a:p>
          <a:p>
            <a:r>
              <a:rPr lang="en-US" b="1" dirty="0"/>
              <a:t>In theory</a:t>
            </a:r>
            <a:r>
              <a:rPr lang="en-US" dirty="0"/>
              <a:t>, most dose-finding studies would achieve far greater efficiency if an ineffective treatment arm is dropped after an interim analysis</a:t>
            </a:r>
          </a:p>
          <a:p>
            <a:endParaRPr lang="en-US" dirty="0"/>
          </a:p>
          <a:p>
            <a:r>
              <a:rPr lang="en-US" b="1" dirty="0"/>
              <a:t>In theory</a:t>
            </a:r>
            <a:r>
              <a:rPr lang="en-US" dirty="0"/>
              <a:t>, sample size re-estimation can be conducted to help ensure that the outcome of a clinical trial is statistically meaningful</a:t>
            </a:r>
          </a:p>
          <a:p>
            <a:endParaRPr lang="en-US" dirty="0"/>
          </a:p>
          <a:p>
            <a:r>
              <a:rPr lang="en-US" b="1" dirty="0"/>
              <a:t>In theory</a:t>
            </a:r>
            <a:r>
              <a:rPr lang="en-US" dirty="0"/>
              <a:t>, this would accelerate clinical development and save their sponsors a significant portion of the cost of clinical trials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313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6C8FF4-7DA6-4C0E-8E4E-6494EC39F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36766"/>
            <a:ext cx="7772400" cy="1752599"/>
          </a:xfrm>
        </p:spPr>
        <p:txBody>
          <a:bodyPr>
            <a:normAutofit/>
          </a:bodyPr>
          <a:lstStyle/>
          <a:p>
            <a:r>
              <a:rPr lang="en-US" dirty="0"/>
              <a:t>All of this is true </a:t>
            </a:r>
            <a:r>
              <a:rPr lang="en-US" b="1" dirty="0"/>
              <a:t>in theory</a:t>
            </a:r>
            <a:r>
              <a:rPr lang="en-US" dirty="0"/>
              <a:t>.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A4AF8-7C37-4B21-BD61-78B608288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4149" y="3009900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 </a:t>
            </a:r>
          </a:p>
          <a:p>
            <a:r>
              <a:rPr lang="en-US" sz="4400" b="1" dirty="0"/>
              <a:t>Why not in practice?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468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C0B2E-2F40-471B-8595-DA623DC06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6421"/>
            <a:ext cx="8509103" cy="926020"/>
          </a:xfrm>
        </p:spPr>
        <p:txBody>
          <a:bodyPr/>
          <a:lstStyle/>
          <a:p>
            <a:r>
              <a:rPr lang="en-US" b="1" dirty="0"/>
              <a:t>Why not in practice?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7966C-E7E0-4E45-83FA-684187043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1"/>
            <a:ext cx="8509103" cy="5113377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Of the more than 2,000 protocols submitted to the FDA during 2020*</a:t>
            </a:r>
          </a:p>
          <a:p>
            <a:pPr lvl="1"/>
            <a:r>
              <a:rPr lang="en-US" dirty="0"/>
              <a:t>Less than 9% used adaptive design</a:t>
            </a:r>
          </a:p>
          <a:p>
            <a:pPr lvl="1"/>
            <a:r>
              <a:rPr lang="en-US" dirty="0"/>
              <a:t>Less than 4% used Bayes methods</a:t>
            </a:r>
          </a:p>
          <a:p>
            <a:pPr lvl="1"/>
            <a:endParaRPr lang="en-US" dirty="0"/>
          </a:p>
          <a:p>
            <a:r>
              <a:rPr lang="en-US" dirty="0"/>
              <a:t>Of the more than 200 NDAs/BLAs submitted*</a:t>
            </a:r>
          </a:p>
          <a:p>
            <a:pPr lvl="1"/>
            <a:r>
              <a:rPr lang="en-US" dirty="0"/>
              <a:t>Less than 2% used adaptive design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200" dirty="0"/>
              <a:t>*Office of Biostatistics submissions tracking system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639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AD5303D-1F98-43D9-81D7-F1F767D1A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381250"/>
          </a:xfrm>
        </p:spPr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b="1" dirty="0"/>
              <a:t>In theory, there is no difference between theory and practice. 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In practice, there is.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41B46-3BF4-49A5-A6F2-7DBCBC4E7F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 </a:t>
            </a:r>
          </a:p>
          <a:p>
            <a:r>
              <a:rPr lang="en-US" dirty="0"/>
              <a:t>Yogi Berra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170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7EACF-2262-40AA-A002-74A0EAE53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/>
          <a:lstStyle/>
          <a:p>
            <a:r>
              <a:rPr lang="en-US" b="1" dirty="0"/>
              <a:t>Why are innovative designs so rarely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4718A-5299-4BA3-BB56-92013F88F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014" y="3478491"/>
            <a:ext cx="6400800" cy="1752600"/>
          </a:xfrm>
        </p:spPr>
        <p:txBody>
          <a:bodyPr>
            <a:normAutofit/>
          </a:bodyPr>
          <a:lstStyle/>
          <a:p>
            <a:r>
              <a:rPr lang="en-US" sz="4000" b="1" dirty="0"/>
              <a:t>Leadership is needed to turn theory into practice</a:t>
            </a:r>
          </a:p>
        </p:txBody>
      </p:sp>
    </p:spTree>
    <p:extLst>
      <p:ext uri="{BB962C8B-B14F-4D97-AF65-F5344CB8AC3E}">
        <p14:creationId xmlns:p14="http://schemas.microsoft.com/office/powerpoint/2010/main" val="657379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D87B-0C53-420D-8D89-0E7FD44E0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6432"/>
            <a:ext cx="8509103" cy="926020"/>
          </a:xfrm>
        </p:spPr>
        <p:txBody>
          <a:bodyPr/>
          <a:lstStyle/>
          <a:p>
            <a:r>
              <a:rPr lang="en-US" b="1" dirty="0"/>
              <a:t>The Need for Speed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82070-3949-4B14-B689-57AE4A5C1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53"/>
            <a:ext cx="8509103" cy="5113366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The biggest obstacle to the deployment of innovative adaptive designs is </a:t>
            </a:r>
            <a:r>
              <a:rPr lang="en-US" b="1" dirty="0"/>
              <a:t>speed</a:t>
            </a:r>
          </a:p>
          <a:p>
            <a:endParaRPr lang="en-US" dirty="0"/>
          </a:p>
          <a:p>
            <a:r>
              <a:rPr lang="en-US" dirty="0"/>
              <a:t>An adaptive trial is simply not useful if the time needed to collect the data, to clean the data, to lock the database and to analyze the data is too long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012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39A1F-2606-4C42-9B0C-5AECAAA07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45916"/>
            <a:ext cx="8509103" cy="926020"/>
          </a:xfrm>
        </p:spPr>
        <p:txBody>
          <a:bodyPr/>
          <a:lstStyle/>
          <a:p>
            <a:r>
              <a:rPr lang="en-US" b="1" dirty="0"/>
              <a:t>The keys to greater speed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C46E0-A9B4-4065-9C29-66D037152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7"/>
            <a:ext cx="8509103" cy="512388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Measurement</a:t>
            </a:r>
          </a:p>
          <a:p>
            <a:r>
              <a:rPr lang="en-US" dirty="0"/>
              <a:t>Standardization</a:t>
            </a:r>
          </a:p>
          <a:p>
            <a:r>
              <a:rPr lang="en-US" dirty="0"/>
              <a:t>Leadership</a:t>
            </a:r>
          </a:p>
        </p:txBody>
      </p:sp>
    </p:spTree>
    <p:extLst>
      <p:ext uri="{BB962C8B-B14F-4D97-AF65-F5344CB8AC3E}">
        <p14:creationId xmlns:p14="http://schemas.microsoft.com/office/powerpoint/2010/main" val="798905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27EAB-5C09-42F9-978E-9DD7E8DD8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5"/>
            <a:ext cx="8509103" cy="926020"/>
          </a:xfrm>
        </p:spPr>
        <p:txBody>
          <a:bodyPr/>
          <a:lstStyle/>
          <a:p>
            <a:r>
              <a:rPr lang="en-US" b="1" dirty="0"/>
              <a:t>Protocol Amendments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A2436-A452-48D1-94FA-B6E3F16B0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5"/>
            <a:ext cx="8509103" cy="512388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According to CenterWatch, each protocol amendment can cost*</a:t>
            </a:r>
          </a:p>
          <a:p>
            <a:endParaRPr lang="en-US" dirty="0"/>
          </a:p>
          <a:p>
            <a:pPr lvl="1"/>
            <a:r>
              <a:rPr lang="en-US" dirty="0"/>
              <a:t>A half million US dollars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Three months of delay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400" i="1" dirty="0"/>
              <a:t>*</a:t>
            </a:r>
            <a:r>
              <a:rPr lang="en-US" sz="1400" dirty="0"/>
              <a:t>The CenterWatch Monthly</a:t>
            </a:r>
            <a:r>
              <a:rPr lang="en-US" sz="1400" i="1" dirty="0"/>
              <a:t>, Volume 23, Issue 04, 2016</a:t>
            </a:r>
            <a:endParaRPr lang="en-US" sz="1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297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A45E7-3DD8-49B5-84F4-C050F6C3A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6424"/>
            <a:ext cx="8509103" cy="926020"/>
          </a:xfrm>
        </p:spPr>
        <p:txBody>
          <a:bodyPr/>
          <a:lstStyle/>
          <a:p>
            <a:r>
              <a:rPr lang="en-US" b="1" dirty="0"/>
              <a:t>Careful Planning is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8A796-7BDC-415C-A316-F0A9D3241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5"/>
            <a:ext cx="8509103" cy="5113374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Sponsors often focus on starting a clinical trial as fast as possible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 doing so, many aspects of the trials do not get the careful planning and thoughtful analysis that they deserve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urgency to start patient enrolment without careful planning, results in numerous protocol amendments, added costs and delays clinical development.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Careful planning of the critical elements of the study design is needed for successful execution of adaptive designs</a:t>
            </a:r>
          </a:p>
          <a:p>
            <a:endParaRPr lang="en-US" dirty="0"/>
          </a:p>
          <a:p>
            <a:pPr lvl="1"/>
            <a:r>
              <a:rPr lang="en-US" dirty="0"/>
              <a:t>Extensive simulations are needed prior to protocol approval </a:t>
            </a:r>
          </a:p>
          <a:p>
            <a:pPr lvl="1"/>
            <a:r>
              <a:rPr lang="en-US" dirty="0"/>
              <a:t>Establishing procedures to minimize  operational bias in order to protect trial integrity</a:t>
            </a:r>
          </a:p>
          <a:p>
            <a:pPr lvl="1"/>
            <a:r>
              <a:rPr lang="en-US" dirty="0"/>
              <a:t>FDA encourages sponsors to have early discussions during the development of such trials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064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D712A-DBFB-44C5-AD15-2BA09B0A5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6429"/>
            <a:ext cx="8509103" cy="926020"/>
          </a:xfrm>
        </p:spPr>
        <p:txBody>
          <a:bodyPr/>
          <a:lstStyle/>
          <a:p>
            <a:r>
              <a:rPr lang="en-US" b="1" dirty="0"/>
              <a:t>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6DCEB-FA8E-4C2C-A888-34CCF0098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9"/>
            <a:ext cx="8509103" cy="5113369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If adaptive designs are being contemplated, these time estimates are crucial</a:t>
            </a:r>
          </a:p>
          <a:p>
            <a:endParaRPr lang="en-US" dirty="0"/>
          </a:p>
          <a:p>
            <a:pPr lvl="1"/>
            <a:r>
              <a:rPr lang="en-US" dirty="0"/>
              <a:t>How long does it take to lock a database (DBL) after the Last Patient’s Last Visit?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How long after DBL to Top Line results?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How long to re-configure the eCRF (electronic Case report Form)? 	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How much time to re-configure clinical supplies? </a:t>
            </a:r>
          </a:p>
        </p:txBody>
      </p:sp>
    </p:spTree>
    <p:extLst>
      <p:ext uri="{BB962C8B-B14F-4D97-AF65-F5344CB8AC3E}">
        <p14:creationId xmlns:p14="http://schemas.microsoft.com/office/powerpoint/2010/main" val="3804361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5B6C-D4DB-4C95-A5CE-C84885A1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6426"/>
            <a:ext cx="8509103" cy="926020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A big part of Speed is </a:t>
            </a:r>
            <a:r>
              <a:rPr lang="en-US" b="1" dirty="0"/>
              <a:t>Standardization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882FC-8031-48D4-8C9B-5FA7BE0E7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7"/>
            <a:ext cx="8509103" cy="511337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eCRFs and data standards</a:t>
            </a:r>
          </a:p>
          <a:p>
            <a:endParaRPr lang="en-US" dirty="0"/>
          </a:p>
          <a:p>
            <a:r>
              <a:rPr lang="en-US" dirty="0"/>
              <a:t>Standard Tables, Listings, Figures (TLFs)</a:t>
            </a:r>
          </a:p>
          <a:p>
            <a:endParaRPr lang="en-US" dirty="0"/>
          </a:p>
          <a:p>
            <a:r>
              <a:rPr lang="en-US" dirty="0"/>
              <a:t>Standard Statistical Programs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051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F3F8A01D-27F9-4A4F-9D7E-5A429DB51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56425"/>
            <a:ext cx="8509103" cy="926020"/>
          </a:xfrm>
        </p:spPr>
        <p:txBody>
          <a:bodyPr>
            <a:noAutofit/>
          </a:bodyPr>
          <a:lstStyle/>
          <a:p>
            <a:r>
              <a:rPr lang="en-US" sz="2800" b="1" dirty="0"/>
              <a:t>A Case Study</a:t>
            </a:r>
            <a:br>
              <a:rPr lang="en-US" sz="2800" b="1" dirty="0"/>
            </a:br>
            <a:r>
              <a:rPr lang="en-US" sz="2400" dirty="0"/>
              <a:t>Time to lock a Database after LPLV (Last Patient Last Visit)</a:t>
            </a:r>
          </a:p>
        </p:txBody>
      </p:sp>
      <p:graphicFrame>
        <p:nvGraphicFramePr>
          <p:cNvPr id="176131" name="Object 3">
            <a:extLst>
              <a:ext uri="{FF2B5EF4-FFF2-40B4-BE49-F238E27FC236}">
                <a16:creationId xmlns:a16="http://schemas.microsoft.com/office/drawing/2014/main" id="{3B76B347-2633-4BAF-92C9-E5853C44CFC1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1570955"/>
              </p:ext>
            </p:extLst>
          </p:nvPr>
        </p:nvGraphicFramePr>
        <p:xfrm>
          <a:off x="0" y="1439917"/>
          <a:ext cx="9144000" cy="5161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3" name="Chart" r:id="rId3" imgW="4048105" imgH="2114561" progId="Excel.Chart.8">
                  <p:embed/>
                </p:oleObj>
              </mc:Choice>
              <mc:Fallback>
                <p:oleObj name="Chart" r:id="rId3" imgW="4048105" imgH="2114561" progId="Excel.Chart.8">
                  <p:embed/>
                  <p:pic>
                    <p:nvPicPr>
                      <p:cNvPr id="176131" name="Object 3">
                        <a:extLst>
                          <a:ext uri="{FF2B5EF4-FFF2-40B4-BE49-F238E27FC236}">
                            <a16:creationId xmlns:a16="http://schemas.microsoft.com/office/drawing/2014/main" id="{3B76B347-2633-4BAF-92C9-E5853C44CFC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39917"/>
                        <a:ext cx="9144000" cy="516165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2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8407d2a-b292-43a2-902f-5b68d99063f2@namprd09">
            <a:extLst>
              <a:ext uri="{FF2B5EF4-FFF2-40B4-BE49-F238E27FC236}">
                <a16:creationId xmlns:a16="http://schemas.microsoft.com/office/drawing/2014/main" id="{A5F1566C-8B26-4425-96DF-68B1098727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439"/>
          <a:stretch/>
        </p:blipFill>
        <p:spPr bwMode="auto">
          <a:xfrm>
            <a:off x="91668" y="1387366"/>
            <a:ext cx="8957744" cy="521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E5B985-30BF-4CE1-B3A0-E391B01DE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8"/>
            <a:ext cx="8509103" cy="926020"/>
          </a:xfrm>
        </p:spPr>
        <p:txBody>
          <a:bodyPr>
            <a:normAutofit/>
          </a:bodyPr>
          <a:lstStyle/>
          <a:p>
            <a:r>
              <a:rPr lang="en-US" b="1" dirty="0"/>
              <a:t>A Case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235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3D0478-F61B-4FF3-AB32-0274B2F05E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641" y="1112362"/>
            <a:ext cx="7534373" cy="3949832"/>
          </a:xfrm>
        </p:spPr>
        <p:txBody>
          <a:bodyPr>
            <a:noAutofit/>
          </a:bodyPr>
          <a:lstStyle/>
          <a:p>
            <a:r>
              <a:rPr lang="en-US" sz="3600" dirty="0"/>
              <a:t>Why then is this not routinely done?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These things do not happen by themselves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Leadership is needed</a:t>
            </a:r>
          </a:p>
        </p:txBody>
      </p:sp>
    </p:spTree>
    <p:extLst>
      <p:ext uri="{BB962C8B-B14F-4D97-AF65-F5344CB8AC3E}">
        <p14:creationId xmlns:p14="http://schemas.microsoft.com/office/powerpoint/2010/main" val="26407969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BF528-15CD-4DB0-B911-3A76B822A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4"/>
            <a:ext cx="8509103" cy="926020"/>
          </a:xfrm>
        </p:spPr>
        <p:txBody>
          <a:bodyPr>
            <a:normAutofit/>
          </a:bodyPr>
          <a:lstStyle/>
          <a:p>
            <a:r>
              <a:rPr lang="en-US" b="1" dirty="0"/>
              <a:t>Leadership is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94FDD-96D2-4E55-BAC5-C7A65D994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5"/>
            <a:ext cx="8509103" cy="5123884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Leadership is needed to establish standards, to ensure their use and for consistent adherence across the organization. </a:t>
            </a:r>
          </a:p>
          <a:p>
            <a:endParaRPr lang="en-US" dirty="0"/>
          </a:p>
          <a:p>
            <a:r>
              <a:rPr lang="en-US" dirty="0"/>
              <a:t>Managers must visibly support the effort and clearly communicate the common goals</a:t>
            </a:r>
          </a:p>
          <a:p>
            <a:endParaRPr lang="en-US" dirty="0"/>
          </a:p>
          <a:p>
            <a:r>
              <a:rPr lang="en-US" dirty="0"/>
              <a:t>Almost everyone will make the right decision when the choice is obvious</a:t>
            </a:r>
          </a:p>
          <a:p>
            <a:endParaRPr lang="en-US" dirty="0"/>
          </a:p>
          <a:p>
            <a:r>
              <a:rPr lang="en-US" dirty="0"/>
              <a:t>Almost no one will make the right decision when the choice appears arbitrary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100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7814E-64B7-41EA-A3FF-E74CE8EF5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48" y="251204"/>
            <a:ext cx="8509103" cy="926020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PALM EBOLA Study*</a:t>
            </a:r>
            <a:br>
              <a:rPr lang="en-US" sz="3600" b="1" dirty="0"/>
            </a:br>
            <a:r>
              <a:rPr lang="en-US" sz="3600" b="1" dirty="0"/>
              <a:t>PA</a:t>
            </a:r>
            <a:r>
              <a:rPr lang="en-US" sz="3600" dirty="0"/>
              <a:t>moja Tu</a:t>
            </a:r>
            <a:r>
              <a:rPr lang="en-US" sz="3600" b="1" dirty="0"/>
              <a:t>L</a:t>
            </a:r>
            <a:r>
              <a:rPr lang="en-US" sz="3600" dirty="0"/>
              <a:t>inde </a:t>
            </a:r>
            <a:r>
              <a:rPr lang="en-US" sz="3600" b="1" dirty="0"/>
              <a:t>M</a:t>
            </a:r>
            <a:r>
              <a:rPr lang="en-US" sz="3600" dirty="0"/>
              <a:t>aisha: </a:t>
            </a:r>
            <a:r>
              <a:rPr lang="en-US" sz="3600" i="1" dirty="0"/>
              <a:t>together save lives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D4FE5-03CA-4FD1-87D0-523568154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7224"/>
            <a:ext cx="8509103" cy="5118595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Adaptive Master protocol</a:t>
            </a:r>
          </a:p>
          <a:p>
            <a:r>
              <a:rPr lang="en-US" dirty="0"/>
              <a:t>Treatment arms</a:t>
            </a:r>
          </a:p>
          <a:p>
            <a:pPr lvl="1"/>
            <a:r>
              <a:rPr lang="en-US" dirty="0"/>
              <a:t>Zmapp (control)</a:t>
            </a:r>
          </a:p>
          <a:p>
            <a:pPr lvl="1"/>
            <a:r>
              <a:rPr lang="en-US" dirty="0"/>
              <a:t>Remdesivir</a:t>
            </a:r>
          </a:p>
          <a:p>
            <a:pPr lvl="1"/>
            <a:r>
              <a:rPr lang="en-US" dirty="0"/>
              <a:t>MAb114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REGN-EB3</a:t>
            </a:r>
          </a:p>
          <a:p>
            <a:pPr lvl="1"/>
            <a:endParaRPr lang="en-US" dirty="0"/>
          </a:p>
          <a:p>
            <a:r>
              <a:rPr lang="en-US" sz="2200" dirty="0"/>
              <a:t>*Mulangu et al, A Randomized Controlled Trial of Ebola Virus Disease Therapeutics, NEJM, Dec 12, 2019, Vol 381, Vol 24, 2293-2303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143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CE7B6-8881-4AE1-B9E8-542765B16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45916"/>
            <a:ext cx="8509103" cy="926020"/>
          </a:xfrm>
        </p:spPr>
        <p:txBody>
          <a:bodyPr>
            <a:normAutofit/>
          </a:bodyPr>
          <a:lstStyle/>
          <a:p>
            <a:r>
              <a:rPr lang="en-US" b="1" dirty="0"/>
              <a:t>Speed - PALM EBOLA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8134C-1204-42A4-9DB8-E7EA745E0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7"/>
            <a:ext cx="8509103" cy="5123882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One obvious conclusion is that locking databases, completion of statistical analyses and reaching clinical decisions had to be done fast</a:t>
            </a:r>
          </a:p>
          <a:p>
            <a:endParaRPr lang="en-US" dirty="0"/>
          </a:p>
          <a:p>
            <a:r>
              <a:rPr lang="en-US" dirty="0"/>
              <a:t>A third of all subsequent deaths were made preventable simply by choosing the better regimens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109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CE7B6-8881-4AE1-B9E8-542765B16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43108"/>
            <a:ext cx="8350469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Collaboration and Coordination</a:t>
            </a:r>
            <a:br>
              <a:rPr lang="en-US" b="1" dirty="0"/>
            </a:br>
            <a:r>
              <a:rPr lang="en-US" b="1" dirty="0"/>
              <a:t>PALM EBOLA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8134C-1204-42A4-9DB8-E7EA745E06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INRB of the Congo</a:t>
            </a:r>
          </a:p>
          <a:p>
            <a:r>
              <a:rPr lang="en-US" dirty="0"/>
              <a:t>NIAID (NIH)</a:t>
            </a:r>
          </a:p>
          <a:p>
            <a:r>
              <a:rPr lang="en-US" dirty="0"/>
              <a:t>Alliance for International Medical Action (ALIMA)</a:t>
            </a:r>
          </a:p>
          <a:p>
            <a:r>
              <a:rPr lang="en-US" dirty="0"/>
              <a:t>International Medical Corps (IMC)</a:t>
            </a:r>
          </a:p>
          <a:p>
            <a:r>
              <a:rPr lang="en-US" dirty="0"/>
              <a:t>Doctors Without Borders (Paris)</a:t>
            </a:r>
          </a:p>
          <a:p>
            <a:r>
              <a:rPr lang="en-US" dirty="0"/>
              <a:t>WHO (Geneva)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52FB83-436E-47E5-BCCD-8C5827A6FD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National and international Health agencies</a:t>
            </a:r>
          </a:p>
          <a:p>
            <a:r>
              <a:rPr lang="en-US" dirty="0"/>
              <a:t>Government leaders</a:t>
            </a:r>
          </a:p>
          <a:p>
            <a:r>
              <a:rPr lang="en-US" dirty="0"/>
              <a:t>Pharmaceutical companies</a:t>
            </a:r>
          </a:p>
          <a:p>
            <a:r>
              <a:rPr lang="en-US" dirty="0"/>
              <a:t>Oversight boards</a:t>
            </a:r>
          </a:p>
          <a:p>
            <a:r>
              <a:rPr lang="en-US" dirty="0"/>
              <a:t>Scientists</a:t>
            </a:r>
          </a:p>
          <a:p>
            <a:r>
              <a:rPr lang="en-US" dirty="0"/>
              <a:t>Nongovernmental organizations</a:t>
            </a:r>
          </a:p>
          <a:p>
            <a:r>
              <a:rPr lang="en-US" dirty="0"/>
              <a:t>Staff in the field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5528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CE7B6-8881-4AE1-B9E8-542765B16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3"/>
            <a:ext cx="8509103" cy="926020"/>
          </a:xfrm>
        </p:spPr>
        <p:txBody>
          <a:bodyPr/>
          <a:lstStyle/>
          <a:p>
            <a:r>
              <a:rPr lang="en-US" b="1" dirty="0"/>
              <a:t>PALM EBOLA Study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8134C-1204-42A4-9DB8-E7EA745E0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3"/>
            <a:ext cx="8509103" cy="5123885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The obstacles that this study needed to overcome</a:t>
            </a:r>
          </a:p>
          <a:p>
            <a:endParaRPr lang="en-US" dirty="0"/>
          </a:p>
          <a:p>
            <a:r>
              <a:rPr lang="en-US" dirty="0"/>
              <a:t>Language barriers</a:t>
            </a:r>
          </a:p>
          <a:p>
            <a:r>
              <a:rPr lang="en-US" dirty="0"/>
              <a:t>National jurisdictions </a:t>
            </a:r>
          </a:p>
          <a:p>
            <a:r>
              <a:rPr lang="en-US" dirty="0"/>
              <a:t>Extraordinarily dangerous working conditions for caregivers, and</a:t>
            </a:r>
          </a:p>
          <a:p>
            <a:r>
              <a:rPr lang="en-US" dirty="0"/>
              <a:t>Cultural complications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For study managers</a:t>
            </a:r>
          </a:p>
          <a:p>
            <a:r>
              <a:rPr lang="en-US" dirty="0"/>
              <a:t>Interim analyses required re-randomization of patients and </a:t>
            </a:r>
          </a:p>
          <a:p>
            <a:r>
              <a:rPr lang="en-US" dirty="0"/>
              <a:t>Rapid changes in the logistics pipeline for the selected treatments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Nonetheless, they got it done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1604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FEC5F-CDDB-4DA4-8E9B-8B46F8FC8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45912"/>
            <a:ext cx="8509103" cy="926020"/>
          </a:xfrm>
        </p:spPr>
        <p:txBody>
          <a:bodyPr/>
          <a:lstStyle/>
          <a:p>
            <a:r>
              <a:rPr lang="en-US" b="1" dirty="0"/>
              <a:t>COVID-19 Pandemic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A09C-7B97-46F2-8900-8BF937229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3"/>
            <a:ext cx="8509103" cy="5123886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Our response has included some elements of innovation, standardization and adaptation, but mainly it has included </a:t>
            </a:r>
            <a:r>
              <a:rPr lang="en-US" b="1" dirty="0"/>
              <a:t>exceptionally long hours </a:t>
            </a:r>
            <a:r>
              <a:rPr lang="en-US" dirty="0"/>
              <a:t>and placing COVID-19 studies at the front of the line for development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717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6AAF7-D8D0-4852-B674-BBAC399CA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6428"/>
            <a:ext cx="8509103" cy="926020"/>
          </a:xfrm>
        </p:spPr>
        <p:txBody>
          <a:bodyPr/>
          <a:lstStyle/>
          <a:p>
            <a:r>
              <a:rPr lang="en-US" b="1" dirty="0"/>
              <a:t>Speed must be a routine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F3886-B996-451C-A84E-61F11719E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9"/>
            <a:ext cx="8509103" cy="511337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The objective of the steps that I outlined is to make speed a routine </a:t>
            </a:r>
          </a:p>
          <a:p>
            <a:endParaRPr lang="en-US" dirty="0"/>
          </a:p>
          <a:p>
            <a:r>
              <a:rPr lang="en-US" dirty="0"/>
              <a:t>It is not more work to become faster, it is the same work done at a different time</a:t>
            </a:r>
          </a:p>
        </p:txBody>
      </p:sp>
    </p:spTree>
    <p:extLst>
      <p:ext uri="{BB962C8B-B14F-4D97-AF65-F5344CB8AC3E}">
        <p14:creationId xmlns:p14="http://schemas.microsoft.com/office/powerpoint/2010/main" val="36403619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0523-BE76-4F01-AC31-6E0426C4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9"/>
            <a:ext cx="8509103" cy="926020"/>
          </a:xfrm>
        </p:spPr>
        <p:txBody>
          <a:bodyPr/>
          <a:lstStyle/>
          <a:p>
            <a:r>
              <a:rPr lang="en-US" b="1" dirty="0"/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3A522-AAE3-4A73-AC53-656B281F7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9"/>
            <a:ext cx="8509103" cy="5123879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b="1" dirty="0"/>
              <a:t>Do it Fast</a:t>
            </a:r>
          </a:p>
          <a:p>
            <a:endParaRPr lang="en-US" dirty="0"/>
          </a:p>
          <a:p>
            <a:pPr lvl="1"/>
            <a:r>
              <a:rPr lang="en-US" b="1" dirty="0"/>
              <a:t>To be fast some of the time, you must be fast all of the time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If your routine is to be slow, you cannot suddenly become fast because of urgency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You cannot suddenly streamline your processes or decide to use an innovative design because we have a pandemic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202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62D4A-25F5-4549-A39E-49CC7952A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8"/>
            <a:ext cx="8509103" cy="9260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Do not try to do this all at once</a:t>
            </a:r>
            <a:br>
              <a:rPr lang="en-US" dirty="0"/>
            </a:br>
            <a:r>
              <a:rPr lang="en-US" dirty="0"/>
              <a:t>Start with something simple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A31AC3D-D7D9-4803-BDBB-908B2007EC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3464894"/>
              </p:ext>
            </p:extLst>
          </p:nvPr>
        </p:nvGraphicFramePr>
        <p:xfrm>
          <a:off x="0" y="1355834"/>
          <a:ext cx="9144000" cy="4940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89115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E8DC-4E50-416F-92A9-EE1438C97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4"/>
            <a:ext cx="8509103" cy="926020"/>
          </a:xfrm>
        </p:spPr>
        <p:txBody>
          <a:bodyPr/>
          <a:lstStyle/>
          <a:p>
            <a:r>
              <a:rPr lang="en-US" b="1" dirty="0"/>
              <a:t>The Good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560EC-61B7-467A-901D-8A06CD3EC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5"/>
            <a:ext cx="8509103" cy="5123884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pPr lvl="1"/>
            <a:r>
              <a:rPr lang="en-US" dirty="0"/>
              <a:t>No new theory</a:t>
            </a:r>
          </a:p>
          <a:p>
            <a:pPr lvl="1"/>
            <a:r>
              <a:rPr lang="en-US" dirty="0"/>
              <a:t>No new technology</a:t>
            </a:r>
          </a:p>
          <a:p>
            <a:pPr lvl="1"/>
            <a:r>
              <a:rPr lang="en-US" dirty="0"/>
              <a:t>No greater effort</a:t>
            </a:r>
          </a:p>
          <a:p>
            <a:pPr lvl="1"/>
            <a:r>
              <a:rPr lang="en-US" dirty="0"/>
              <a:t>No new Act of Congress  - is needed to accomplish this goal</a:t>
            </a:r>
          </a:p>
          <a:p>
            <a:endParaRPr lang="en-US" dirty="0"/>
          </a:p>
          <a:p>
            <a:r>
              <a:rPr lang="en-US" dirty="0"/>
              <a:t>Statisticians are key  </a:t>
            </a:r>
          </a:p>
          <a:p>
            <a:endParaRPr lang="en-US" dirty="0"/>
          </a:p>
          <a:p>
            <a:r>
              <a:rPr lang="en-US" dirty="0"/>
              <a:t>Statisticians have the data, the know-how and the wherewithal to make a compelling case to their management to carry out clinical trials far more effectively than is currently the norm</a:t>
            </a:r>
          </a:p>
        </p:txBody>
      </p:sp>
    </p:spTree>
    <p:extLst>
      <p:ext uri="{BB962C8B-B14F-4D97-AF65-F5344CB8AC3E}">
        <p14:creationId xmlns:p14="http://schemas.microsoft.com/office/powerpoint/2010/main" val="2445116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DE70A-69C2-443C-B77C-9CCA150AC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20"/>
            <a:ext cx="8509103" cy="926020"/>
          </a:xfrm>
        </p:spPr>
        <p:txBody>
          <a:bodyPr/>
          <a:lstStyle/>
          <a:p>
            <a:r>
              <a:rPr lang="en-US" b="1" dirty="0"/>
              <a:t>Resistance to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B7D0F-945D-4DDB-9C95-7497D98CB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41"/>
            <a:ext cx="8509103" cy="5123878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Reform will meet resistance</a:t>
            </a:r>
          </a:p>
          <a:p>
            <a:endParaRPr lang="en-US" dirty="0"/>
          </a:p>
          <a:p>
            <a:r>
              <a:rPr lang="en-US" dirty="0"/>
              <a:t>The longer a reform takes, the more resistance it will generate</a:t>
            </a:r>
          </a:p>
          <a:p>
            <a:endParaRPr lang="en-US" dirty="0"/>
          </a:p>
          <a:p>
            <a:r>
              <a:rPr lang="en-US" dirty="0"/>
              <a:t>Reform cannot easily be done slowly</a:t>
            </a:r>
          </a:p>
          <a:p>
            <a:endParaRPr lang="en-US" dirty="0"/>
          </a:p>
          <a:p>
            <a:r>
              <a:rPr lang="en-US" dirty="0"/>
              <a:t>Big organizations are dynamic</a:t>
            </a:r>
          </a:p>
          <a:p>
            <a:pPr lvl="1"/>
            <a:r>
              <a:rPr lang="en-US" dirty="0"/>
              <a:t>People change, roles change, technology changes, objectives change </a:t>
            </a:r>
          </a:p>
          <a:p>
            <a:pPr lvl="1"/>
            <a:endParaRPr lang="en-US" dirty="0"/>
          </a:p>
          <a:p>
            <a:r>
              <a:rPr lang="en-US" dirty="0"/>
              <a:t>Getting a large organization to change how it does things requires urgency and forcefulness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6886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58989-CD3D-43DF-BA73-E26B99C2E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56426"/>
            <a:ext cx="8509103" cy="926020"/>
          </a:xfrm>
        </p:spPr>
        <p:txBody>
          <a:bodyPr/>
          <a:lstStyle/>
          <a:p>
            <a:r>
              <a:rPr lang="en-US" b="1" dirty="0"/>
              <a:t>It Can Be 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BA75A-B958-43AC-A707-C76558696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7"/>
            <a:ext cx="8509103" cy="511337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Statisticians in industry and regulators are in the best position to make the case to their respective organizations for the benefits of</a:t>
            </a:r>
          </a:p>
          <a:p>
            <a:endParaRPr lang="en-US" dirty="0"/>
          </a:p>
          <a:p>
            <a:pPr lvl="1"/>
            <a:r>
              <a:rPr lang="en-US" dirty="0"/>
              <a:t>standardization, process reform, and innovative clinical trial designs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4472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E60AA-C082-49C2-B7CC-85B9D4D1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245914"/>
            <a:ext cx="8509103" cy="926020"/>
          </a:xfrm>
        </p:spPr>
        <p:txBody>
          <a:bodyPr>
            <a:normAutofit/>
          </a:bodyPr>
          <a:lstStyle/>
          <a:p>
            <a:r>
              <a:rPr lang="en-US" sz="4000" b="1" dirty="0"/>
              <a:t>The keys to impactful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40A75-6517-451A-A31C-07351A1B8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71935"/>
            <a:ext cx="8509103" cy="5123884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Standardize</a:t>
            </a:r>
          </a:p>
          <a:p>
            <a:pPr lvl="0"/>
            <a:r>
              <a:rPr lang="en-US" dirty="0"/>
              <a:t>Careful planning of study design</a:t>
            </a:r>
          </a:p>
          <a:p>
            <a:pPr lvl="0"/>
            <a:r>
              <a:rPr lang="en-US" dirty="0"/>
              <a:t>Have early discussions with FDA</a:t>
            </a:r>
          </a:p>
          <a:p>
            <a:pPr lvl="0"/>
            <a:r>
              <a:rPr lang="en-US" dirty="0"/>
              <a:t>Become relentless advocates</a:t>
            </a:r>
          </a:p>
          <a:p>
            <a:pPr lvl="0"/>
            <a:r>
              <a:rPr lang="en-US" dirty="0"/>
              <a:t>Be persuasive- it’s an easy case to make!</a:t>
            </a:r>
          </a:p>
          <a:p>
            <a:pPr lvl="0"/>
            <a:r>
              <a:rPr lang="en-US" dirty="0"/>
              <a:t>Be Fast- ALL THE TIME!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465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9A784-3C71-42E0-A0BE-6992FA3AB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56425"/>
            <a:ext cx="8509103" cy="926020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Lead and Impact: </a:t>
            </a:r>
            <a:br>
              <a:rPr lang="en-US" b="1" i="1" dirty="0"/>
            </a:br>
            <a:r>
              <a:rPr lang="en-US" b="1" i="1" dirty="0"/>
              <a:t>Turning Innovation into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64436-88B9-4A86-9A5C-748E68D1A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2445"/>
            <a:ext cx="8509103" cy="511337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Collect your information, gird yourself for grievous battle and persuade your management to listen to your advice</a:t>
            </a:r>
          </a:p>
          <a:p>
            <a:endParaRPr lang="en-US" dirty="0"/>
          </a:p>
          <a:p>
            <a:r>
              <a:rPr lang="en-US" dirty="0"/>
              <a:t>It will not be easy, but the rewards will be enormous</a:t>
            </a:r>
          </a:p>
        </p:txBody>
      </p:sp>
    </p:spTree>
    <p:extLst>
      <p:ext uri="{BB962C8B-B14F-4D97-AF65-F5344CB8AC3E}">
        <p14:creationId xmlns:p14="http://schemas.microsoft.com/office/powerpoint/2010/main" val="31567930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5715000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Thank you</a:t>
            </a:r>
            <a:br>
              <a:rPr lang="en-US" dirty="0"/>
            </a:br>
            <a:r>
              <a:rPr lang="en-US" dirty="0"/>
              <a:t>sylva.collins@fda.hhs.gov</a:t>
            </a:r>
          </a:p>
        </p:txBody>
      </p:sp>
      <p:pic>
        <p:nvPicPr>
          <p:cNvPr id="2050" name="Picture 2" descr="White Oak Building 1 Exterior November 2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50" y="1066800"/>
            <a:ext cx="6032500" cy="452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014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6A08FBD5310342BF958ADCB470BE9A" ma:contentTypeVersion="10" ma:contentTypeDescription="Create a new document." ma:contentTypeScope="" ma:versionID="bb9a7d94c437a58e25ad7f91e5d325f8">
  <xsd:schema xmlns:xsd="http://www.w3.org/2001/XMLSchema" xmlns:xs="http://www.w3.org/2001/XMLSchema" xmlns:p="http://schemas.microsoft.com/office/2006/metadata/properties" xmlns:ns3="978cbee1-b604-4d95-9f89-3d25ff6383a8" xmlns:ns4="ecc0eb5f-8763-404a-8c31-210cabb72f88" targetNamespace="http://schemas.microsoft.com/office/2006/metadata/properties" ma:root="true" ma:fieldsID="89e5b79820ef0d96a99a8a22c87a0caf" ns3:_="" ns4:_="">
    <xsd:import namespace="978cbee1-b604-4d95-9f89-3d25ff6383a8"/>
    <xsd:import namespace="ecc0eb5f-8763-404a-8c31-210cabb72f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8cbee1-b604-4d95-9f89-3d25ff6383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c0eb5f-8763-404a-8c31-210cabb72f8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5BEFDF-3EF4-491A-AFA4-63BCC73702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64F44B-3D4B-4A17-AB45-976BB2A37837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ecc0eb5f-8763-404a-8c31-210cabb72f88"/>
    <ds:schemaRef ds:uri="978cbee1-b604-4d95-9f89-3d25ff6383a8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3178F4-4C69-4437-99A0-5725DE34AA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8cbee1-b604-4d95-9f89-3d25ff6383a8"/>
    <ds:schemaRef ds:uri="ecc0eb5f-8763-404a-8c31-210cabb72f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1710</Words>
  <Application>Microsoft Office PowerPoint</Application>
  <PresentationFormat>On-screen Show (4:3)</PresentationFormat>
  <Paragraphs>328</Paragraphs>
  <Slides>47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Calibri</vt:lpstr>
      <vt:lpstr>Helvetica</vt:lpstr>
      <vt:lpstr>Office Theme</vt:lpstr>
      <vt:lpstr>Chart</vt:lpstr>
      <vt:lpstr>PowerPoint Presentation</vt:lpstr>
      <vt:lpstr>Disclaimer</vt:lpstr>
      <vt:lpstr>Outline</vt:lpstr>
      <vt:lpstr>What Does Leadership have to do with turning Innovation into Practice?</vt:lpstr>
      <vt:lpstr>Faster, Cheaper, Better</vt:lpstr>
      <vt:lpstr>R&amp;D Costs</vt:lpstr>
      <vt:lpstr>Clinical Development Time</vt:lpstr>
      <vt:lpstr>PowerPoint Presentation</vt:lpstr>
      <vt:lpstr>Modernizing FDA’s New Drugs Regulatory Program</vt:lpstr>
      <vt:lpstr>Standardization of roles and processes</vt:lpstr>
      <vt:lpstr>Reorganization</vt:lpstr>
      <vt:lpstr>Modernizing FDA’s New Drugs Regulatory Program</vt:lpstr>
      <vt:lpstr>Modernizing FDA’s New Drugs Regulatory Program</vt:lpstr>
      <vt:lpstr>Modernizing FDA’s New Drugs Regulatory Program</vt:lpstr>
      <vt:lpstr>“Novel”  Approaches to Accelerate Clinical Development</vt:lpstr>
      <vt:lpstr>Not So “Novel”</vt:lpstr>
      <vt:lpstr>Use of “Novel” Designs</vt:lpstr>
      <vt:lpstr>Appropriate Use of Innovative Designs</vt:lpstr>
      <vt:lpstr>In Theory</vt:lpstr>
      <vt:lpstr>All of this is true in theory.  </vt:lpstr>
      <vt:lpstr>Why not in practice?</vt:lpstr>
      <vt:lpstr>  In theory, there is no difference between theory and practice.   In practice, there is. </vt:lpstr>
      <vt:lpstr>Why are innovative designs so rarely used?</vt:lpstr>
      <vt:lpstr>The Need for Speed</vt:lpstr>
      <vt:lpstr>The keys to greater speed</vt:lpstr>
      <vt:lpstr>Protocol Amendments </vt:lpstr>
      <vt:lpstr>Careful Planning is Needed</vt:lpstr>
      <vt:lpstr>Metrics</vt:lpstr>
      <vt:lpstr>A big part of Speed is Standardization</vt:lpstr>
      <vt:lpstr>A Case Study Time to lock a Database after LPLV (Last Patient Last Visit)</vt:lpstr>
      <vt:lpstr>A Case Study</vt:lpstr>
      <vt:lpstr>Why then is this not routinely done?  These things do not happen by themselves  Leadership is needed</vt:lpstr>
      <vt:lpstr>Leadership is Needed</vt:lpstr>
      <vt:lpstr>PALM EBOLA Study* PAmoja TuLinde Maisha: together save lives</vt:lpstr>
      <vt:lpstr>Speed - PALM EBOLA Study</vt:lpstr>
      <vt:lpstr>Collaboration and Coordination PALM EBOLA Study</vt:lpstr>
      <vt:lpstr>PALM EBOLA Study  </vt:lpstr>
      <vt:lpstr>COVID-19 Pandemic</vt:lpstr>
      <vt:lpstr>Speed must be a routine</vt:lpstr>
      <vt:lpstr>Lessons Learned</vt:lpstr>
      <vt:lpstr>Do not try to do this all at once Start with something simple</vt:lpstr>
      <vt:lpstr>The Good News</vt:lpstr>
      <vt:lpstr>Resistance to Change</vt:lpstr>
      <vt:lpstr>It Can Be Done</vt:lpstr>
      <vt:lpstr>The keys to impactful innovation</vt:lpstr>
      <vt:lpstr>Lead and Impact:  Turning Innovation into Practice</vt:lpstr>
      <vt:lpstr>Thank you sylva.collins@fda.hhs.gov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Collins, Sylva</dc:creator>
  <cp:lastModifiedBy>Collins, Sylva</cp:lastModifiedBy>
  <cp:revision>72</cp:revision>
  <cp:lastPrinted>2020-08-22T23:02:43Z</cp:lastPrinted>
  <dcterms:created xsi:type="dcterms:W3CDTF">2020-06-30T01:42:38Z</dcterms:created>
  <dcterms:modified xsi:type="dcterms:W3CDTF">2020-08-26T19:11:03Z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0x010100076A08FBD5310342BF958ADCB470BE9A</vt:lpwstr>
  </property>
</Properties>
</file>