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1359" r:id="rId2"/>
    <p:sldId id="1383" r:id="rId3"/>
    <p:sldId id="1384" r:id="rId4"/>
    <p:sldId id="1333" r:id="rId5"/>
    <p:sldId id="257" r:id="rId6"/>
    <p:sldId id="259" r:id="rId7"/>
    <p:sldId id="1344" r:id="rId8"/>
    <p:sldId id="1350" r:id="rId9"/>
    <p:sldId id="1349" r:id="rId10"/>
    <p:sldId id="1348" r:id="rId11"/>
    <p:sldId id="1335" r:id="rId12"/>
    <p:sldId id="1351" r:id="rId13"/>
    <p:sldId id="1377" r:id="rId14"/>
    <p:sldId id="1370" r:id="rId15"/>
    <p:sldId id="1376" r:id="rId16"/>
    <p:sldId id="1379" r:id="rId17"/>
    <p:sldId id="1380" r:id="rId18"/>
    <p:sldId id="1381" r:id="rId19"/>
    <p:sldId id="1382" r:id="rId20"/>
    <p:sldId id="1378" r:id="rId21"/>
    <p:sldId id="1368" r:id="rId22"/>
    <p:sldId id="1363" r:id="rId23"/>
    <p:sldId id="1364" r:id="rId24"/>
    <p:sldId id="1365" r:id="rId25"/>
    <p:sldId id="1362" r:id="rId26"/>
    <p:sldId id="1361" r:id="rId27"/>
    <p:sldId id="1366" r:id="rId28"/>
    <p:sldId id="1367" r:id="rId29"/>
    <p:sldId id="1356" r:id="rId30"/>
    <p:sldId id="1360" r:id="rId31"/>
    <p:sldId id="1375" r:id="rId32"/>
    <p:sldId id="1373" r:id="rId33"/>
    <p:sldId id="1374" r:id="rId34"/>
    <p:sldId id="1371" r:id="rId35"/>
    <p:sldId id="1372" r:id="rId36"/>
    <p:sldId id="135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harmarajan, Sai" initials="DS" lastIdx="1" clrIdx="0">
    <p:extLst>
      <p:ext uri="{19B8F6BF-5375-455C-9EA6-DF929625EA0E}">
        <p15:presenceInfo xmlns:p15="http://schemas.microsoft.com/office/powerpoint/2012/main" userId="S::Sai.Dharmarajan@fda.gov::5d87ef85-9ceb-423e-8fb4-e96af33bd7e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9" d="100"/>
          <a:sy n="39" d="100"/>
        </p:scale>
        <p:origin x="909"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93A169-0DC1-4A4D-968A-67275AE9D992}" type="doc">
      <dgm:prSet loTypeId="urn:microsoft.com/office/officeart/2005/8/layout/hierarchy2" loCatId="hierarchy" qsTypeId="urn:microsoft.com/office/officeart/2005/8/quickstyle/simple1" qsCatId="simple" csTypeId="urn:microsoft.com/office/officeart/2005/8/colors/accent1_1" csCatId="accent1" phldr="1"/>
      <dgm:spPr/>
      <dgm:t>
        <a:bodyPr/>
        <a:lstStyle/>
        <a:p>
          <a:endParaRPr lang="en-US"/>
        </a:p>
      </dgm:t>
    </dgm:pt>
    <dgm:pt modelId="{F9D57877-C228-4280-A157-75EFA8EB204A}">
      <dgm:prSet phldrT="[Text]" custT="1"/>
      <dgm:spPr/>
      <dgm:t>
        <a:bodyPr/>
        <a:lstStyle/>
        <a:p>
          <a:r>
            <a:rPr lang="en-US" sz="1600" dirty="0"/>
            <a:t>Drug</a:t>
          </a:r>
        </a:p>
      </dgm:t>
    </dgm:pt>
    <dgm:pt modelId="{4E3C96FF-B0A1-426F-9107-57D97894F91B}" type="parTrans" cxnId="{03BD9DDF-4AE4-478D-8096-703984B3ACEB}">
      <dgm:prSet/>
      <dgm:spPr/>
      <dgm:t>
        <a:bodyPr/>
        <a:lstStyle/>
        <a:p>
          <a:endParaRPr lang="en-US" sz="1600"/>
        </a:p>
      </dgm:t>
    </dgm:pt>
    <dgm:pt modelId="{7110B86E-F4C2-4A26-A453-6035B35839AD}" type="sibTrans" cxnId="{03BD9DDF-4AE4-478D-8096-703984B3ACEB}">
      <dgm:prSet/>
      <dgm:spPr/>
      <dgm:t>
        <a:bodyPr/>
        <a:lstStyle/>
        <a:p>
          <a:endParaRPr lang="en-US" sz="1600"/>
        </a:p>
      </dgm:t>
    </dgm:pt>
    <dgm:pt modelId="{BD93EEB7-A4C3-4E23-9D7A-7C649521D0AB}">
      <dgm:prSet phldrT="[Text]" custT="1"/>
      <dgm:spPr/>
      <dgm:t>
        <a:bodyPr/>
        <a:lstStyle/>
        <a:p>
          <a:r>
            <a:rPr lang="en-US" sz="1600" dirty="0"/>
            <a:t>Benefits: Prevention of CV events (composite)</a:t>
          </a:r>
        </a:p>
      </dgm:t>
    </dgm:pt>
    <dgm:pt modelId="{FD45DA40-F9C3-4FB6-8D64-157432526416}" type="parTrans" cxnId="{D1B0E2DF-9763-4F2A-90BB-CF45116774CC}">
      <dgm:prSet custT="1"/>
      <dgm:spPr/>
      <dgm:t>
        <a:bodyPr/>
        <a:lstStyle/>
        <a:p>
          <a:endParaRPr lang="en-US" sz="1600"/>
        </a:p>
      </dgm:t>
    </dgm:pt>
    <dgm:pt modelId="{A4905D7C-1B16-4F50-A54A-C9641471D4C4}" type="sibTrans" cxnId="{D1B0E2DF-9763-4F2A-90BB-CF45116774CC}">
      <dgm:prSet/>
      <dgm:spPr/>
      <dgm:t>
        <a:bodyPr/>
        <a:lstStyle/>
        <a:p>
          <a:endParaRPr lang="en-US" sz="1600"/>
        </a:p>
      </dgm:t>
    </dgm:pt>
    <dgm:pt modelId="{410C52AD-6F57-4306-8367-D830735B03C1}">
      <dgm:prSet phldrT="[Text]" custT="1"/>
      <dgm:spPr>
        <a:solidFill>
          <a:schemeClr val="accent5">
            <a:lumMod val="60000"/>
            <a:lumOff val="40000"/>
          </a:schemeClr>
        </a:solidFill>
      </dgm:spPr>
      <dgm:t>
        <a:bodyPr/>
        <a:lstStyle/>
        <a:p>
          <a:r>
            <a:rPr lang="en-US" sz="1600" dirty="0"/>
            <a:t>CV Death</a:t>
          </a:r>
        </a:p>
      </dgm:t>
    </dgm:pt>
    <dgm:pt modelId="{97C1C48F-B385-4F5D-9FA8-C74FCA68B081}" type="parTrans" cxnId="{452D1B77-E76E-40A1-A266-35F07756C6D1}">
      <dgm:prSet custT="1"/>
      <dgm:spPr/>
      <dgm:t>
        <a:bodyPr/>
        <a:lstStyle/>
        <a:p>
          <a:endParaRPr lang="en-US" sz="1600"/>
        </a:p>
      </dgm:t>
    </dgm:pt>
    <dgm:pt modelId="{5AA0B9E4-77A0-4F39-9259-70972F382225}" type="sibTrans" cxnId="{452D1B77-E76E-40A1-A266-35F07756C6D1}">
      <dgm:prSet/>
      <dgm:spPr/>
      <dgm:t>
        <a:bodyPr/>
        <a:lstStyle/>
        <a:p>
          <a:endParaRPr lang="en-US" sz="1600"/>
        </a:p>
      </dgm:t>
    </dgm:pt>
    <dgm:pt modelId="{CA5B3578-ED76-4DBE-BDF4-D3380175E5CC}">
      <dgm:prSet phldrT="[Text]" custT="1"/>
      <dgm:spPr>
        <a:solidFill>
          <a:schemeClr val="accent5">
            <a:lumMod val="60000"/>
            <a:lumOff val="40000"/>
          </a:schemeClr>
        </a:solidFill>
      </dgm:spPr>
      <dgm:t>
        <a:bodyPr/>
        <a:lstStyle/>
        <a:p>
          <a:r>
            <a:rPr lang="en-US" sz="1600" dirty="0"/>
            <a:t>Ischemic Stroke</a:t>
          </a:r>
        </a:p>
      </dgm:t>
    </dgm:pt>
    <dgm:pt modelId="{0919AC06-4B1D-4458-8867-DE48DB179BEA}" type="parTrans" cxnId="{5B3978D2-7A8E-412F-9083-D46046D4A9D2}">
      <dgm:prSet custT="1"/>
      <dgm:spPr/>
      <dgm:t>
        <a:bodyPr/>
        <a:lstStyle/>
        <a:p>
          <a:endParaRPr lang="en-US" sz="1600"/>
        </a:p>
      </dgm:t>
    </dgm:pt>
    <dgm:pt modelId="{0AE7D6B1-F514-4277-918A-C734752AE7AC}" type="sibTrans" cxnId="{5B3978D2-7A8E-412F-9083-D46046D4A9D2}">
      <dgm:prSet/>
      <dgm:spPr/>
      <dgm:t>
        <a:bodyPr/>
        <a:lstStyle/>
        <a:p>
          <a:endParaRPr lang="en-US" sz="1600"/>
        </a:p>
      </dgm:t>
    </dgm:pt>
    <dgm:pt modelId="{C97EA84A-3454-4496-B675-2D58E79FEA41}">
      <dgm:prSet phldrT="[Text]" custT="1"/>
      <dgm:spPr/>
      <dgm:t>
        <a:bodyPr/>
        <a:lstStyle/>
        <a:p>
          <a:r>
            <a:rPr lang="en-US" sz="1600" dirty="0"/>
            <a:t>Risks: Increase in major bleeds</a:t>
          </a:r>
        </a:p>
      </dgm:t>
    </dgm:pt>
    <dgm:pt modelId="{DA3D9A1B-D4FB-464E-A91E-6E7D85C87288}" type="parTrans" cxnId="{95270021-03EC-489E-947A-9165B8D0F541}">
      <dgm:prSet custT="1"/>
      <dgm:spPr/>
      <dgm:t>
        <a:bodyPr/>
        <a:lstStyle/>
        <a:p>
          <a:endParaRPr lang="en-US" sz="1600"/>
        </a:p>
      </dgm:t>
    </dgm:pt>
    <dgm:pt modelId="{050AE03D-55A1-4EAB-9DD0-B3AFEE041EB8}" type="sibTrans" cxnId="{95270021-03EC-489E-947A-9165B8D0F541}">
      <dgm:prSet/>
      <dgm:spPr/>
      <dgm:t>
        <a:bodyPr/>
        <a:lstStyle/>
        <a:p>
          <a:endParaRPr lang="en-US" sz="1600"/>
        </a:p>
      </dgm:t>
    </dgm:pt>
    <dgm:pt modelId="{644D3400-66FC-413A-B05D-65C15CBC4526}">
      <dgm:prSet phldrT="[Text]" custT="1"/>
      <dgm:spPr>
        <a:solidFill>
          <a:schemeClr val="accent5">
            <a:lumMod val="60000"/>
            <a:lumOff val="40000"/>
          </a:schemeClr>
        </a:solidFill>
      </dgm:spPr>
      <dgm:t>
        <a:bodyPr/>
        <a:lstStyle/>
        <a:p>
          <a:r>
            <a:rPr lang="en-US" sz="1600" dirty="0"/>
            <a:t>Fatal bleeds</a:t>
          </a:r>
        </a:p>
      </dgm:t>
    </dgm:pt>
    <dgm:pt modelId="{C5D501E2-A885-4A64-9BF6-85C4CEABFB36}" type="parTrans" cxnId="{0A1FE8BC-563A-4B6D-AD5F-2CBF792FB843}">
      <dgm:prSet custT="1"/>
      <dgm:spPr/>
      <dgm:t>
        <a:bodyPr/>
        <a:lstStyle/>
        <a:p>
          <a:endParaRPr lang="en-US" sz="1600"/>
        </a:p>
      </dgm:t>
    </dgm:pt>
    <dgm:pt modelId="{2939FCDA-5A82-4A38-B8B1-78CA3AF3936B}" type="sibTrans" cxnId="{0A1FE8BC-563A-4B6D-AD5F-2CBF792FB843}">
      <dgm:prSet/>
      <dgm:spPr/>
      <dgm:t>
        <a:bodyPr/>
        <a:lstStyle/>
        <a:p>
          <a:endParaRPr lang="en-US" sz="1600"/>
        </a:p>
      </dgm:t>
    </dgm:pt>
    <dgm:pt modelId="{31CC1B62-90B5-43AF-9BF8-23F0647FA2A5}">
      <dgm:prSet phldrT="[Text]" custT="1"/>
      <dgm:spPr>
        <a:solidFill>
          <a:schemeClr val="accent5">
            <a:lumMod val="60000"/>
            <a:lumOff val="40000"/>
          </a:schemeClr>
        </a:solidFill>
      </dgm:spPr>
      <dgm:t>
        <a:bodyPr/>
        <a:lstStyle/>
        <a:p>
          <a:r>
            <a:rPr lang="en-US" sz="1600" dirty="0"/>
            <a:t>Type 1 MI</a:t>
          </a:r>
        </a:p>
      </dgm:t>
    </dgm:pt>
    <dgm:pt modelId="{6F6D4462-2109-4943-BC82-04E1A084D6DC}" type="parTrans" cxnId="{8AE427D1-FA7C-45A3-AC6E-835C2472EB39}">
      <dgm:prSet custT="1"/>
      <dgm:spPr/>
      <dgm:t>
        <a:bodyPr/>
        <a:lstStyle/>
        <a:p>
          <a:endParaRPr lang="en-US" sz="1600"/>
        </a:p>
      </dgm:t>
    </dgm:pt>
    <dgm:pt modelId="{4C3454C1-C44A-4AD9-8659-648932864A45}" type="sibTrans" cxnId="{8AE427D1-FA7C-45A3-AC6E-835C2472EB39}">
      <dgm:prSet/>
      <dgm:spPr/>
      <dgm:t>
        <a:bodyPr/>
        <a:lstStyle/>
        <a:p>
          <a:endParaRPr lang="en-US" sz="1600"/>
        </a:p>
      </dgm:t>
    </dgm:pt>
    <dgm:pt modelId="{8EE5CBF4-8B1E-4652-80A1-4C555AFB20E8}">
      <dgm:prSet phldrT="[Text]" custT="1"/>
      <dgm:spPr>
        <a:solidFill>
          <a:schemeClr val="accent5">
            <a:lumMod val="60000"/>
            <a:lumOff val="40000"/>
          </a:schemeClr>
        </a:solidFill>
      </dgm:spPr>
      <dgm:t>
        <a:bodyPr/>
        <a:lstStyle/>
        <a:p>
          <a:r>
            <a:rPr lang="en-US" sz="1600" dirty="0"/>
            <a:t>Intracranial hemorrhage</a:t>
          </a:r>
        </a:p>
      </dgm:t>
    </dgm:pt>
    <dgm:pt modelId="{DC6F6A12-BF12-469D-A616-1EA1049AD541}" type="parTrans" cxnId="{86EA2DD9-B480-4DBF-BBE6-DB503FA28C88}">
      <dgm:prSet custT="1"/>
      <dgm:spPr/>
      <dgm:t>
        <a:bodyPr/>
        <a:lstStyle/>
        <a:p>
          <a:endParaRPr lang="en-US" sz="1600"/>
        </a:p>
      </dgm:t>
    </dgm:pt>
    <dgm:pt modelId="{40436AFD-57D1-48A6-8CF2-F2010AECFE8B}" type="sibTrans" cxnId="{86EA2DD9-B480-4DBF-BBE6-DB503FA28C88}">
      <dgm:prSet/>
      <dgm:spPr/>
      <dgm:t>
        <a:bodyPr/>
        <a:lstStyle/>
        <a:p>
          <a:endParaRPr lang="en-US" sz="1600"/>
        </a:p>
      </dgm:t>
    </dgm:pt>
    <dgm:pt modelId="{936D4360-5ED7-459E-9E61-3FBD8AD1FC9C}">
      <dgm:prSet phldrT="[Text]" custT="1"/>
      <dgm:spPr>
        <a:solidFill>
          <a:schemeClr val="accent5">
            <a:lumMod val="60000"/>
            <a:lumOff val="40000"/>
          </a:schemeClr>
        </a:solidFill>
      </dgm:spPr>
      <dgm:t>
        <a:bodyPr/>
        <a:lstStyle/>
        <a:p>
          <a:r>
            <a:rPr lang="en-US" sz="1600" dirty="0"/>
            <a:t>Bleed with loss of &gt;5 g/dL Hb</a:t>
          </a:r>
        </a:p>
      </dgm:t>
    </dgm:pt>
    <dgm:pt modelId="{E4D22021-3392-470C-85DE-FAE906423AD9}" type="parTrans" cxnId="{BD138EC1-5493-4CC8-9B26-643618C146A1}">
      <dgm:prSet custT="1"/>
      <dgm:spPr/>
      <dgm:t>
        <a:bodyPr/>
        <a:lstStyle/>
        <a:p>
          <a:endParaRPr lang="en-US" sz="1600"/>
        </a:p>
      </dgm:t>
    </dgm:pt>
    <dgm:pt modelId="{2B6CD31D-B97C-4B9A-8F06-DF04299F05ED}" type="sibTrans" cxnId="{BD138EC1-5493-4CC8-9B26-643618C146A1}">
      <dgm:prSet/>
      <dgm:spPr/>
      <dgm:t>
        <a:bodyPr/>
        <a:lstStyle/>
        <a:p>
          <a:endParaRPr lang="en-US" sz="1600"/>
        </a:p>
      </dgm:t>
    </dgm:pt>
    <dgm:pt modelId="{C2D55440-EF06-432E-9431-3055C8273084}" type="pres">
      <dgm:prSet presAssocID="{4693A169-0DC1-4A4D-968A-67275AE9D992}" presName="diagram" presStyleCnt="0">
        <dgm:presLayoutVars>
          <dgm:chPref val="1"/>
          <dgm:dir/>
          <dgm:animOne val="branch"/>
          <dgm:animLvl val="lvl"/>
          <dgm:resizeHandles val="exact"/>
        </dgm:presLayoutVars>
      </dgm:prSet>
      <dgm:spPr/>
    </dgm:pt>
    <dgm:pt modelId="{365F7CFD-C986-418F-ABD6-F2E5F04DA6B8}" type="pres">
      <dgm:prSet presAssocID="{F9D57877-C228-4280-A157-75EFA8EB204A}" presName="root1" presStyleCnt="0"/>
      <dgm:spPr/>
    </dgm:pt>
    <dgm:pt modelId="{B792F7C0-665F-4EFD-AE3F-EA56C8C760EE}" type="pres">
      <dgm:prSet presAssocID="{F9D57877-C228-4280-A157-75EFA8EB204A}" presName="LevelOneTextNode" presStyleLbl="node0" presStyleIdx="0" presStyleCnt="1">
        <dgm:presLayoutVars>
          <dgm:chPref val="3"/>
        </dgm:presLayoutVars>
      </dgm:prSet>
      <dgm:spPr/>
    </dgm:pt>
    <dgm:pt modelId="{22DC1FB5-51D7-4CE6-91E7-8894506E0B57}" type="pres">
      <dgm:prSet presAssocID="{F9D57877-C228-4280-A157-75EFA8EB204A}" presName="level2hierChild" presStyleCnt="0"/>
      <dgm:spPr/>
    </dgm:pt>
    <dgm:pt modelId="{B603EBAE-6717-4765-AAEF-D3B7E801A8C6}" type="pres">
      <dgm:prSet presAssocID="{FD45DA40-F9C3-4FB6-8D64-157432526416}" presName="conn2-1" presStyleLbl="parChTrans1D2" presStyleIdx="0" presStyleCnt="2"/>
      <dgm:spPr/>
    </dgm:pt>
    <dgm:pt modelId="{CBB0EC08-949A-4015-A3D9-8479F27AB9A8}" type="pres">
      <dgm:prSet presAssocID="{FD45DA40-F9C3-4FB6-8D64-157432526416}" presName="connTx" presStyleLbl="parChTrans1D2" presStyleIdx="0" presStyleCnt="2"/>
      <dgm:spPr/>
    </dgm:pt>
    <dgm:pt modelId="{C7ACCC0C-CD97-4479-AE99-A0811364F674}" type="pres">
      <dgm:prSet presAssocID="{BD93EEB7-A4C3-4E23-9D7A-7C649521D0AB}" presName="root2" presStyleCnt="0"/>
      <dgm:spPr/>
    </dgm:pt>
    <dgm:pt modelId="{6402083B-BC57-4A1C-B00C-449E1EB03FAA}" type="pres">
      <dgm:prSet presAssocID="{BD93EEB7-A4C3-4E23-9D7A-7C649521D0AB}" presName="LevelTwoTextNode" presStyleLbl="node2" presStyleIdx="0" presStyleCnt="2" custScaleY="175086">
        <dgm:presLayoutVars>
          <dgm:chPref val="3"/>
        </dgm:presLayoutVars>
      </dgm:prSet>
      <dgm:spPr/>
    </dgm:pt>
    <dgm:pt modelId="{66250881-4BDE-4819-A4E2-3E3628756D36}" type="pres">
      <dgm:prSet presAssocID="{BD93EEB7-A4C3-4E23-9D7A-7C649521D0AB}" presName="level3hierChild" presStyleCnt="0"/>
      <dgm:spPr/>
    </dgm:pt>
    <dgm:pt modelId="{5224BC7C-E98D-460D-B9D1-B167980FE641}" type="pres">
      <dgm:prSet presAssocID="{97C1C48F-B385-4F5D-9FA8-C74FCA68B081}" presName="conn2-1" presStyleLbl="parChTrans1D3" presStyleIdx="0" presStyleCnt="6"/>
      <dgm:spPr/>
    </dgm:pt>
    <dgm:pt modelId="{BC2296C8-D02C-4DFC-A29F-730C5FEBE832}" type="pres">
      <dgm:prSet presAssocID="{97C1C48F-B385-4F5D-9FA8-C74FCA68B081}" presName="connTx" presStyleLbl="parChTrans1D3" presStyleIdx="0" presStyleCnt="6"/>
      <dgm:spPr/>
    </dgm:pt>
    <dgm:pt modelId="{C7D70579-9E45-4B97-AF00-3DF58C1D3B55}" type="pres">
      <dgm:prSet presAssocID="{410C52AD-6F57-4306-8367-D830735B03C1}" presName="root2" presStyleCnt="0"/>
      <dgm:spPr/>
    </dgm:pt>
    <dgm:pt modelId="{A91A51BD-8796-46C8-AA83-BDA775F09CF5}" type="pres">
      <dgm:prSet presAssocID="{410C52AD-6F57-4306-8367-D830735B03C1}" presName="LevelTwoTextNode" presStyleLbl="node3" presStyleIdx="0" presStyleCnt="6">
        <dgm:presLayoutVars>
          <dgm:chPref val="3"/>
        </dgm:presLayoutVars>
      </dgm:prSet>
      <dgm:spPr/>
    </dgm:pt>
    <dgm:pt modelId="{37DE3EDD-4C44-4416-BC2F-03C282027979}" type="pres">
      <dgm:prSet presAssocID="{410C52AD-6F57-4306-8367-D830735B03C1}" presName="level3hierChild" presStyleCnt="0"/>
      <dgm:spPr/>
    </dgm:pt>
    <dgm:pt modelId="{274CCD92-E513-4436-8437-F48A21E5BF49}" type="pres">
      <dgm:prSet presAssocID="{6F6D4462-2109-4943-BC82-04E1A084D6DC}" presName="conn2-1" presStyleLbl="parChTrans1D3" presStyleIdx="1" presStyleCnt="6"/>
      <dgm:spPr/>
    </dgm:pt>
    <dgm:pt modelId="{12CFD1C0-AD77-458B-837F-FBAD277B76E0}" type="pres">
      <dgm:prSet presAssocID="{6F6D4462-2109-4943-BC82-04E1A084D6DC}" presName="connTx" presStyleLbl="parChTrans1D3" presStyleIdx="1" presStyleCnt="6"/>
      <dgm:spPr/>
    </dgm:pt>
    <dgm:pt modelId="{63A8FCF9-8A4F-49E3-9C98-E39B342F4CE6}" type="pres">
      <dgm:prSet presAssocID="{31CC1B62-90B5-43AF-9BF8-23F0647FA2A5}" presName="root2" presStyleCnt="0"/>
      <dgm:spPr/>
    </dgm:pt>
    <dgm:pt modelId="{E45A1282-1F05-49C5-A4C2-C0D64DD8AC9C}" type="pres">
      <dgm:prSet presAssocID="{31CC1B62-90B5-43AF-9BF8-23F0647FA2A5}" presName="LevelTwoTextNode" presStyleLbl="node3" presStyleIdx="1" presStyleCnt="6">
        <dgm:presLayoutVars>
          <dgm:chPref val="3"/>
        </dgm:presLayoutVars>
      </dgm:prSet>
      <dgm:spPr/>
    </dgm:pt>
    <dgm:pt modelId="{BB87C904-20E5-426A-9700-A25F615DBA66}" type="pres">
      <dgm:prSet presAssocID="{31CC1B62-90B5-43AF-9BF8-23F0647FA2A5}" presName="level3hierChild" presStyleCnt="0"/>
      <dgm:spPr/>
    </dgm:pt>
    <dgm:pt modelId="{A60FCF58-64B3-4278-B8B9-80FD7BF2FADA}" type="pres">
      <dgm:prSet presAssocID="{0919AC06-4B1D-4458-8867-DE48DB179BEA}" presName="conn2-1" presStyleLbl="parChTrans1D3" presStyleIdx="2" presStyleCnt="6"/>
      <dgm:spPr/>
    </dgm:pt>
    <dgm:pt modelId="{EDFF0690-79C3-4DDC-B820-337C85A5C5C5}" type="pres">
      <dgm:prSet presAssocID="{0919AC06-4B1D-4458-8867-DE48DB179BEA}" presName="connTx" presStyleLbl="parChTrans1D3" presStyleIdx="2" presStyleCnt="6"/>
      <dgm:spPr/>
    </dgm:pt>
    <dgm:pt modelId="{0EAD3EDC-A685-46B3-82A6-68E5CF669732}" type="pres">
      <dgm:prSet presAssocID="{CA5B3578-ED76-4DBE-BDF4-D3380175E5CC}" presName="root2" presStyleCnt="0"/>
      <dgm:spPr/>
    </dgm:pt>
    <dgm:pt modelId="{A8F7DBEF-5F59-47FD-B49C-69DB3D61C9AA}" type="pres">
      <dgm:prSet presAssocID="{CA5B3578-ED76-4DBE-BDF4-D3380175E5CC}" presName="LevelTwoTextNode" presStyleLbl="node3" presStyleIdx="2" presStyleCnt="6">
        <dgm:presLayoutVars>
          <dgm:chPref val="3"/>
        </dgm:presLayoutVars>
      </dgm:prSet>
      <dgm:spPr/>
    </dgm:pt>
    <dgm:pt modelId="{97A598BB-FE92-4EE7-9F52-E4FFBDA10487}" type="pres">
      <dgm:prSet presAssocID="{CA5B3578-ED76-4DBE-BDF4-D3380175E5CC}" presName="level3hierChild" presStyleCnt="0"/>
      <dgm:spPr/>
    </dgm:pt>
    <dgm:pt modelId="{C5373C26-0524-4634-8473-971B35F12BB9}" type="pres">
      <dgm:prSet presAssocID="{DA3D9A1B-D4FB-464E-A91E-6E7D85C87288}" presName="conn2-1" presStyleLbl="parChTrans1D2" presStyleIdx="1" presStyleCnt="2"/>
      <dgm:spPr/>
    </dgm:pt>
    <dgm:pt modelId="{55FA0959-6361-4D20-BCD6-9482D94B4508}" type="pres">
      <dgm:prSet presAssocID="{DA3D9A1B-D4FB-464E-A91E-6E7D85C87288}" presName="connTx" presStyleLbl="parChTrans1D2" presStyleIdx="1" presStyleCnt="2"/>
      <dgm:spPr/>
    </dgm:pt>
    <dgm:pt modelId="{926C2642-B8DE-475B-8573-626A54806665}" type="pres">
      <dgm:prSet presAssocID="{C97EA84A-3454-4496-B675-2D58E79FEA41}" presName="root2" presStyleCnt="0"/>
      <dgm:spPr/>
    </dgm:pt>
    <dgm:pt modelId="{AD7AD833-6ABE-4080-BFE3-935E8F1B4884}" type="pres">
      <dgm:prSet presAssocID="{C97EA84A-3454-4496-B675-2D58E79FEA41}" presName="LevelTwoTextNode" presStyleLbl="node2" presStyleIdx="1" presStyleCnt="2">
        <dgm:presLayoutVars>
          <dgm:chPref val="3"/>
        </dgm:presLayoutVars>
      </dgm:prSet>
      <dgm:spPr/>
    </dgm:pt>
    <dgm:pt modelId="{5D7BE387-C4A2-4B2E-A937-70C8388EF48B}" type="pres">
      <dgm:prSet presAssocID="{C97EA84A-3454-4496-B675-2D58E79FEA41}" presName="level3hierChild" presStyleCnt="0"/>
      <dgm:spPr/>
    </dgm:pt>
    <dgm:pt modelId="{4656D8BC-03CB-4C5E-B627-2E41A0D1F555}" type="pres">
      <dgm:prSet presAssocID="{C5D501E2-A885-4A64-9BF6-85C4CEABFB36}" presName="conn2-1" presStyleLbl="parChTrans1D3" presStyleIdx="3" presStyleCnt="6"/>
      <dgm:spPr/>
    </dgm:pt>
    <dgm:pt modelId="{E6FDF9F2-5B39-4F0C-8C22-8C763BA57A1D}" type="pres">
      <dgm:prSet presAssocID="{C5D501E2-A885-4A64-9BF6-85C4CEABFB36}" presName="connTx" presStyleLbl="parChTrans1D3" presStyleIdx="3" presStyleCnt="6"/>
      <dgm:spPr/>
    </dgm:pt>
    <dgm:pt modelId="{3BC3CA8F-93FE-40F7-A6FF-9E33C5D1073A}" type="pres">
      <dgm:prSet presAssocID="{644D3400-66FC-413A-B05D-65C15CBC4526}" presName="root2" presStyleCnt="0"/>
      <dgm:spPr/>
    </dgm:pt>
    <dgm:pt modelId="{8555F97D-D21A-4527-97C5-15E86C3E343D}" type="pres">
      <dgm:prSet presAssocID="{644D3400-66FC-413A-B05D-65C15CBC4526}" presName="LevelTwoTextNode" presStyleLbl="node3" presStyleIdx="3" presStyleCnt="6">
        <dgm:presLayoutVars>
          <dgm:chPref val="3"/>
        </dgm:presLayoutVars>
      </dgm:prSet>
      <dgm:spPr/>
    </dgm:pt>
    <dgm:pt modelId="{6332C388-88CE-418F-82B3-F4AF3524C733}" type="pres">
      <dgm:prSet presAssocID="{644D3400-66FC-413A-B05D-65C15CBC4526}" presName="level3hierChild" presStyleCnt="0"/>
      <dgm:spPr/>
    </dgm:pt>
    <dgm:pt modelId="{46928B4B-2161-41DD-A467-336DE9C31403}" type="pres">
      <dgm:prSet presAssocID="{DC6F6A12-BF12-469D-A616-1EA1049AD541}" presName="conn2-1" presStyleLbl="parChTrans1D3" presStyleIdx="4" presStyleCnt="6"/>
      <dgm:spPr/>
    </dgm:pt>
    <dgm:pt modelId="{DC44463C-C6D9-4D19-A14D-905061988084}" type="pres">
      <dgm:prSet presAssocID="{DC6F6A12-BF12-469D-A616-1EA1049AD541}" presName="connTx" presStyleLbl="parChTrans1D3" presStyleIdx="4" presStyleCnt="6"/>
      <dgm:spPr/>
    </dgm:pt>
    <dgm:pt modelId="{5B8ADE8B-A5CD-4C7A-9ED4-057DD6D434D9}" type="pres">
      <dgm:prSet presAssocID="{8EE5CBF4-8B1E-4652-80A1-4C555AFB20E8}" presName="root2" presStyleCnt="0"/>
      <dgm:spPr/>
    </dgm:pt>
    <dgm:pt modelId="{3844CB37-C0E5-439C-A800-AAD654AB0FCA}" type="pres">
      <dgm:prSet presAssocID="{8EE5CBF4-8B1E-4652-80A1-4C555AFB20E8}" presName="LevelTwoTextNode" presStyleLbl="node3" presStyleIdx="4" presStyleCnt="6">
        <dgm:presLayoutVars>
          <dgm:chPref val="3"/>
        </dgm:presLayoutVars>
      </dgm:prSet>
      <dgm:spPr/>
    </dgm:pt>
    <dgm:pt modelId="{A50B86D4-9C0E-4650-8E24-EBDD9726EB1C}" type="pres">
      <dgm:prSet presAssocID="{8EE5CBF4-8B1E-4652-80A1-4C555AFB20E8}" presName="level3hierChild" presStyleCnt="0"/>
      <dgm:spPr/>
    </dgm:pt>
    <dgm:pt modelId="{1BEADFCD-8E91-40BF-B305-05311A393AD0}" type="pres">
      <dgm:prSet presAssocID="{E4D22021-3392-470C-85DE-FAE906423AD9}" presName="conn2-1" presStyleLbl="parChTrans1D3" presStyleIdx="5" presStyleCnt="6"/>
      <dgm:spPr/>
    </dgm:pt>
    <dgm:pt modelId="{866C417B-D2EF-4377-8035-2CBFB69971FB}" type="pres">
      <dgm:prSet presAssocID="{E4D22021-3392-470C-85DE-FAE906423AD9}" presName="connTx" presStyleLbl="parChTrans1D3" presStyleIdx="5" presStyleCnt="6"/>
      <dgm:spPr/>
    </dgm:pt>
    <dgm:pt modelId="{4D05E6D3-5397-4006-9DC8-3FCF55BB77F1}" type="pres">
      <dgm:prSet presAssocID="{936D4360-5ED7-459E-9E61-3FBD8AD1FC9C}" presName="root2" presStyleCnt="0"/>
      <dgm:spPr/>
    </dgm:pt>
    <dgm:pt modelId="{03BB0973-A243-405F-8ED4-1243D1D107C7}" type="pres">
      <dgm:prSet presAssocID="{936D4360-5ED7-459E-9E61-3FBD8AD1FC9C}" presName="LevelTwoTextNode" presStyleLbl="node3" presStyleIdx="5" presStyleCnt="6">
        <dgm:presLayoutVars>
          <dgm:chPref val="3"/>
        </dgm:presLayoutVars>
      </dgm:prSet>
      <dgm:spPr/>
    </dgm:pt>
    <dgm:pt modelId="{46A03619-435A-45AF-BDB9-6E3A7647F73D}" type="pres">
      <dgm:prSet presAssocID="{936D4360-5ED7-459E-9E61-3FBD8AD1FC9C}" presName="level3hierChild" presStyleCnt="0"/>
      <dgm:spPr/>
    </dgm:pt>
  </dgm:ptLst>
  <dgm:cxnLst>
    <dgm:cxn modelId="{14F1D209-51BD-4EF1-9B3F-1FB8743F252E}" type="presOf" srcId="{E4D22021-3392-470C-85DE-FAE906423AD9}" destId="{1BEADFCD-8E91-40BF-B305-05311A393AD0}" srcOrd="0" destOrd="0" presId="urn:microsoft.com/office/officeart/2005/8/layout/hierarchy2"/>
    <dgm:cxn modelId="{CE5CB411-2F32-43E3-A69F-F00282E83F00}" type="presOf" srcId="{410C52AD-6F57-4306-8367-D830735B03C1}" destId="{A91A51BD-8796-46C8-AA83-BDA775F09CF5}" srcOrd="0" destOrd="0" presId="urn:microsoft.com/office/officeart/2005/8/layout/hierarchy2"/>
    <dgm:cxn modelId="{41AEA812-DC88-44CA-A0F8-E28C36EA7E99}" type="presOf" srcId="{C5D501E2-A885-4A64-9BF6-85C4CEABFB36}" destId="{E6FDF9F2-5B39-4F0C-8C22-8C763BA57A1D}" srcOrd="1" destOrd="0" presId="urn:microsoft.com/office/officeart/2005/8/layout/hierarchy2"/>
    <dgm:cxn modelId="{E349DD14-1CB0-4B30-AF06-BC019928F3AA}" type="presOf" srcId="{97C1C48F-B385-4F5D-9FA8-C74FCA68B081}" destId="{5224BC7C-E98D-460D-B9D1-B167980FE641}" srcOrd="0" destOrd="0" presId="urn:microsoft.com/office/officeart/2005/8/layout/hierarchy2"/>
    <dgm:cxn modelId="{95270021-03EC-489E-947A-9165B8D0F541}" srcId="{F9D57877-C228-4280-A157-75EFA8EB204A}" destId="{C97EA84A-3454-4496-B675-2D58E79FEA41}" srcOrd="1" destOrd="0" parTransId="{DA3D9A1B-D4FB-464E-A91E-6E7D85C87288}" sibTransId="{050AE03D-55A1-4EAB-9DD0-B3AFEE041EB8}"/>
    <dgm:cxn modelId="{D41DAC3D-E7B8-4248-8CCA-56D57293ADF7}" type="presOf" srcId="{F9D57877-C228-4280-A157-75EFA8EB204A}" destId="{B792F7C0-665F-4EFD-AE3F-EA56C8C760EE}" srcOrd="0" destOrd="0" presId="urn:microsoft.com/office/officeart/2005/8/layout/hierarchy2"/>
    <dgm:cxn modelId="{601CCC5F-8C4D-4783-9510-239C3C6EC24D}" type="presOf" srcId="{E4D22021-3392-470C-85DE-FAE906423AD9}" destId="{866C417B-D2EF-4377-8035-2CBFB69971FB}" srcOrd="1" destOrd="0" presId="urn:microsoft.com/office/officeart/2005/8/layout/hierarchy2"/>
    <dgm:cxn modelId="{1E65E25F-64E5-45D5-8434-5571819ECAAE}" type="presOf" srcId="{DA3D9A1B-D4FB-464E-A91E-6E7D85C87288}" destId="{55FA0959-6361-4D20-BCD6-9482D94B4508}" srcOrd="1" destOrd="0" presId="urn:microsoft.com/office/officeart/2005/8/layout/hierarchy2"/>
    <dgm:cxn modelId="{634AA341-4447-4137-B0D9-7600C903CC5D}" type="presOf" srcId="{FD45DA40-F9C3-4FB6-8D64-157432526416}" destId="{B603EBAE-6717-4765-AAEF-D3B7E801A8C6}" srcOrd="0" destOrd="0" presId="urn:microsoft.com/office/officeart/2005/8/layout/hierarchy2"/>
    <dgm:cxn modelId="{7BD26046-3B69-41FC-8A24-C6A241EAEDDF}" type="presOf" srcId="{4693A169-0DC1-4A4D-968A-67275AE9D992}" destId="{C2D55440-EF06-432E-9431-3055C8273084}" srcOrd="0" destOrd="0" presId="urn:microsoft.com/office/officeart/2005/8/layout/hierarchy2"/>
    <dgm:cxn modelId="{1232176D-8DBF-4516-943F-EF420C7F272F}" type="presOf" srcId="{6F6D4462-2109-4943-BC82-04E1A084D6DC}" destId="{12CFD1C0-AD77-458B-837F-FBAD277B76E0}" srcOrd="1" destOrd="0" presId="urn:microsoft.com/office/officeart/2005/8/layout/hierarchy2"/>
    <dgm:cxn modelId="{331A3654-848C-4238-95E1-31DB0AE18D34}" type="presOf" srcId="{DA3D9A1B-D4FB-464E-A91E-6E7D85C87288}" destId="{C5373C26-0524-4634-8473-971B35F12BB9}" srcOrd="0" destOrd="0" presId="urn:microsoft.com/office/officeart/2005/8/layout/hierarchy2"/>
    <dgm:cxn modelId="{452D1B77-E76E-40A1-A266-35F07756C6D1}" srcId="{BD93EEB7-A4C3-4E23-9D7A-7C649521D0AB}" destId="{410C52AD-6F57-4306-8367-D830735B03C1}" srcOrd="0" destOrd="0" parTransId="{97C1C48F-B385-4F5D-9FA8-C74FCA68B081}" sibTransId="{5AA0B9E4-77A0-4F39-9259-70972F382225}"/>
    <dgm:cxn modelId="{35BCDA77-9798-40FC-85B8-EFD381BB3732}" type="presOf" srcId="{31CC1B62-90B5-43AF-9BF8-23F0647FA2A5}" destId="{E45A1282-1F05-49C5-A4C2-C0D64DD8AC9C}" srcOrd="0" destOrd="0" presId="urn:microsoft.com/office/officeart/2005/8/layout/hierarchy2"/>
    <dgm:cxn modelId="{B3A84C82-0FCF-4C96-85F6-2E7EAA347D7E}" type="presOf" srcId="{C97EA84A-3454-4496-B675-2D58E79FEA41}" destId="{AD7AD833-6ABE-4080-BFE3-935E8F1B4884}" srcOrd="0" destOrd="0" presId="urn:microsoft.com/office/officeart/2005/8/layout/hierarchy2"/>
    <dgm:cxn modelId="{28E54F88-F7AA-498A-81BE-DF3B9777D473}" type="presOf" srcId="{0919AC06-4B1D-4458-8867-DE48DB179BEA}" destId="{A60FCF58-64B3-4278-B8B9-80FD7BF2FADA}" srcOrd="0" destOrd="0" presId="urn:microsoft.com/office/officeart/2005/8/layout/hierarchy2"/>
    <dgm:cxn modelId="{4D8B3F8E-BD39-4326-8FEA-329A28D8486C}" type="presOf" srcId="{FD45DA40-F9C3-4FB6-8D64-157432526416}" destId="{CBB0EC08-949A-4015-A3D9-8479F27AB9A8}" srcOrd="1" destOrd="0" presId="urn:microsoft.com/office/officeart/2005/8/layout/hierarchy2"/>
    <dgm:cxn modelId="{F93FBE8F-B305-4106-9644-991CC9A3BDAC}" type="presOf" srcId="{8EE5CBF4-8B1E-4652-80A1-4C555AFB20E8}" destId="{3844CB37-C0E5-439C-A800-AAD654AB0FCA}" srcOrd="0" destOrd="0" presId="urn:microsoft.com/office/officeart/2005/8/layout/hierarchy2"/>
    <dgm:cxn modelId="{E8491798-7A40-4687-8B39-485BF238EBE4}" type="presOf" srcId="{644D3400-66FC-413A-B05D-65C15CBC4526}" destId="{8555F97D-D21A-4527-97C5-15E86C3E343D}" srcOrd="0" destOrd="0" presId="urn:microsoft.com/office/officeart/2005/8/layout/hierarchy2"/>
    <dgm:cxn modelId="{AC93409F-BC72-4156-AC8F-ACD1D7960761}" type="presOf" srcId="{6F6D4462-2109-4943-BC82-04E1A084D6DC}" destId="{274CCD92-E513-4436-8437-F48A21E5BF49}" srcOrd="0" destOrd="0" presId="urn:microsoft.com/office/officeart/2005/8/layout/hierarchy2"/>
    <dgm:cxn modelId="{58AB0CA4-3A48-4994-9220-5F26BB150DDF}" type="presOf" srcId="{CA5B3578-ED76-4DBE-BDF4-D3380175E5CC}" destId="{A8F7DBEF-5F59-47FD-B49C-69DB3D61C9AA}" srcOrd="0" destOrd="0" presId="urn:microsoft.com/office/officeart/2005/8/layout/hierarchy2"/>
    <dgm:cxn modelId="{DDA8FAA5-C2DD-4D7F-BC87-56E4EFABBEF4}" type="presOf" srcId="{DC6F6A12-BF12-469D-A616-1EA1049AD541}" destId="{46928B4B-2161-41DD-A467-336DE9C31403}" srcOrd="0" destOrd="0" presId="urn:microsoft.com/office/officeart/2005/8/layout/hierarchy2"/>
    <dgm:cxn modelId="{74C062A6-61CD-46E8-9F22-D81DC4181FF0}" type="presOf" srcId="{97C1C48F-B385-4F5D-9FA8-C74FCA68B081}" destId="{BC2296C8-D02C-4DFC-A29F-730C5FEBE832}" srcOrd="1" destOrd="0" presId="urn:microsoft.com/office/officeart/2005/8/layout/hierarchy2"/>
    <dgm:cxn modelId="{F768ADA6-268D-4B36-872B-AC2B30BF4449}" type="presOf" srcId="{C5D501E2-A885-4A64-9BF6-85C4CEABFB36}" destId="{4656D8BC-03CB-4C5E-B627-2E41A0D1F555}" srcOrd="0" destOrd="0" presId="urn:microsoft.com/office/officeart/2005/8/layout/hierarchy2"/>
    <dgm:cxn modelId="{0A1FE8BC-563A-4B6D-AD5F-2CBF792FB843}" srcId="{C97EA84A-3454-4496-B675-2D58E79FEA41}" destId="{644D3400-66FC-413A-B05D-65C15CBC4526}" srcOrd="0" destOrd="0" parTransId="{C5D501E2-A885-4A64-9BF6-85C4CEABFB36}" sibTransId="{2939FCDA-5A82-4A38-B8B1-78CA3AF3936B}"/>
    <dgm:cxn modelId="{BD138EC1-5493-4CC8-9B26-643618C146A1}" srcId="{C97EA84A-3454-4496-B675-2D58E79FEA41}" destId="{936D4360-5ED7-459E-9E61-3FBD8AD1FC9C}" srcOrd="2" destOrd="0" parTransId="{E4D22021-3392-470C-85DE-FAE906423AD9}" sibTransId="{2B6CD31D-B97C-4B9A-8F06-DF04299F05ED}"/>
    <dgm:cxn modelId="{FE85F1CA-45E8-4A58-BDCC-C13588E655B4}" type="presOf" srcId="{0919AC06-4B1D-4458-8867-DE48DB179BEA}" destId="{EDFF0690-79C3-4DDC-B820-337C85A5C5C5}" srcOrd="1" destOrd="0" presId="urn:microsoft.com/office/officeart/2005/8/layout/hierarchy2"/>
    <dgm:cxn modelId="{8AE427D1-FA7C-45A3-AC6E-835C2472EB39}" srcId="{BD93EEB7-A4C3-4E23-9D7A-7C649521D0AB}" destId="{31CC1B62-90B5-43AF-9BF8-23F0647FA2A5}" srcOrd="1" destOrd="0" parTransId="{6F6D4462-2109-4943-BC82-04E1A084D6DC}" sibTransId="{4C3454C1-C44A-4AD9-8659-648932864A45}"/>
    <dgm:cxn modelId="{5B3978D2-7A8E-412F-9083-D46046D4A9D2}" srcId="{BD93EEB7-A4C3-4E23-9D7A-7C649521D0AB}" destId="{CA5B3578-ED76-4DBE-BDF4-D3380175E5CC}" srcOrd="2" destOrd="0" parTransId="{0919AC06-4B1D-4458-8867-DE48DB179BEA}" sibTransId="{0AE7D6B1-F514-4277-918A-C734752AE7AC}"/>
    <dgm:cxn modelId="{3639B7D8-2063-4937-A6AA-51213DC47C56}" type="presOf" srcId="{936D4360-5ED7-459E-9E61-3FBD8AD1FC9C}" destId="{03BB0973-A243-405F-8ED4-1243D1D107C7}" srcOrd="0" destOrd="0" presId="urn:microsoft.com/office/officeart/2005/8/layout/hierarchy2"/>
    <dgm:cxn modelId="{86EA2DD9-B480-4DBF-BBE6-DB503FA28C88}" srcId="{C97EA84A-3454-4496-B675-2D58E79FEA41}" destId="{8EE5CBF4-8B1E-4652-80A1-4C555AFB20E8}" srcOrd="1" destOrd="0" parTransId="{DC6F6A12-BF12-469D-A616-1EA1049AD541}" sibTransId="{40436AFD-57D1-48A6-8CF2-F2010AECFE8B}"/>
    <dgm:cxn modelId="{03BD9DDF-4AE4-478D-8096-703984B3ACEB}" srcId="{4693A169-0DC1-4A4D-968A-67275AE9D992}" destId="{F9D57877-C228-4280-A157-75EFA8EB204A}" srcOrd="0" destOrd="0" parTransId="{4E3C96FF-B0A1-426F-9107-57D97894F91B}" sibTransId="{7110B86E-F4C2-4A26-A453-6035B35839AD}"/>
    <dgm:cxn modelId="{D1B0E2DF-9763-4F2A-90BB-CF45116774CC}" srcId="{F9D57877-C228-4280-A157-75EFA8EB204A}" destId="{BD93EEB7-A4C3-4E23-9D7A-7C649521D0AB}" srcOrd="0" destOrd="0" parTransId="{FD45DA40-F9C3-4FB6-8D64-157432526416}" sibTransId="{A4905D7C-1B16-4F50-A54A-C9641471D4C4}"/>
    <dgm:cxn modelId="{CD72CDED-956E-46C9-8113-002B3DD0D03C}" type="presOf" srcId="{BD93EEB7-A4C3-4E23-9D7A-7C649521D0AB}" destId="{6402083B-BC57-4A1C-B00C-449E1EB03FAA}" srcOrd="0" destOrd="0" presId="urn:microsoft.com/office/officeart/2005/8/layout/hierarchy2"/>
    <dgm:cxn modelId="{A166FFF9-075C-44BA-8634-2FC87A04B7FB}" type="presOf" srcId="{DC6F6A12-BF12-469D-A616-1EA1049AD541}" destId="{DC44463C-C6D9-4D19-A14D-905061988084}" srcOrd="1" destOrd="0" presId="urn:microsoft.com/office/officeart/2005/8/layout/hierarchy2"/>
    <dgm:cxn modelId="{3C86B3A2-48D7-4B43-89F4-B9241787CA1B}" type="presParOf" srcId="{C2D55440-EF06-432E-9431-3055C8273084}" destId="{365F7CFD-C986-418F-ABD6-F2E5F04DA6B8}" srcOrd="0" destOrd="0" presId="urn:microsoft.com/office/officeart/2005/8/layout/hierarchy2"/>
    <dgm:cxn modelId="{2288D540-98E2-466C-B64C-2AAFE93AABBC}" type="presParOf" srcId="{365F7CFD-C986-418F-ABD6-F2E5F04DA6B8}" destId="{B792F7C0-665F-4EFD-AE3F-EA56C8C760EE}" srcOrd="0" destOrd="0" presId="urn:microsoft.com/office/officeart/2005/8/layout/hierarchy2"/>
    <dgm:cxn modelId="{BE998AF1-612C-48FC-8EA4-7F8BE6BEFBCF}" type="presParOf" srcId="{365F7CFD-C986-418F-ABD6-F2E5F04DA6B8}" destId="{22DC1FB5-51D7-4CE6-91E7-8894506E0B57}" srcOrd="1" destOrd="0" presId="urn:microsoft.com/office/officeart/2005/8/layout/hierarchy2"/>
    <dgm:cxn modelId="{2DC8304B-6863-4D48-9857-63DF4BD5E764}" type="presParOf" srcId="{22DC1FB5-51D7-4CE6-91E7-8894506E0B57}" destId="{B603EBAE-6717-4765-AAEF-D3B7E801A8C6}" srcOrd="0" destOrd="0" presId="urn:microsoft.com/office/officeart/2005/8/layout/hierarchy2"/>
    <dgm:cxn modelId="{545F7D6D-AEAF-4265-B9DC-E899C08CBE75}" type="presParOf" srcId="{B603EBAE-6717-4765-AAEF-D3B7E801A8C6}" destId="{CBB0EC08-949A-4015-A3D9-8479F27AB9A8}" srcOrd="0" destOrd="0" presId="urn:microsoft.com/office/officeart/2005/8/layout/hierarchy2"/>
    <dgm:cxn modelId="{65408525-F30B-4629-9C85-334F23E5CC75}" type="presParOf" srcId="{22DC1FB5-51D7-4CE6-91E7-8894506E0B57}" destId="{C7ACCC0C-CD97-4479-AE99-A0811364F674}" srcOrd="1" destOrd="0" presId="urn:microsoft.com/office/officeart/2005/8/layout/hierarchy2"/>
    <dgm:cxn modelId="{B7F70E00-F78B-41A6-B2CE-153FEB6DC1B9}" type="presParOf" srcId="{C7ACCC0C-CD97-4479-AE99-A0811364F674}" destId="{6402083B-BC57-4A1C-B00C-449E1EB03FAA}" srcOrd="0" destOrd="0" presId="urn:microsoft.com/office/officeart/2005/8/layout/hierarchy2"/>
    <dgm:cxn modelId="{F8E8641D-6AD0-4674-AAF3-160D5E040A62}" type="presParOf" srcId="{C7ACCC0C-CD97-4479-AE99-A0811364F674}" destId="{66250881-4BDE-4819-A4E2-3E3628756D36}" srcOrd="1" destOrd="0" presId="urn:microsoft.com/office/officeart/2005/8/layout/hierarchy2"/>
    <dgm:cxn modelId="{070024F3-08B3-4A48-A70F-8C62BD83E859}" type="presParOf" srcId="{66250881-4BDE-4819-A4E2-3E3628756D36}" destId="{5224BC7C-E98D-460D-B9D1-B167980FE641}" srcOrd="0" destOrd="0" presId="urn:microsoft.com/office/officeart/2005/8/layout/hierarchy2"/>
    <dgm:cxn modelId="{49C5A41C-FED6-4743-84CD-667964A2E26F}" type="presParOf" srcId="{5224BC7C-E98D-460D-B9D1-B167980FE641}" destId="{BC2296C8-D02C-4DFC-A29F-730C5FEBE832}" srcOrd="0" destOrd="0" presId="urn:microsoft.com/office/officeart/2005/8/layout/hierarchy2"/>
    <dgm:cxn modelId="{4ED68207-7CAC-4516-B8AD-E7CE89AA5574}" type="presParOf" srcId="{66250881-4BDE-4819-A4E2-3E3628756D36}" destId="{C7D70579-9E45-4B97-AF00-3DF58C1D3B55}" srcOrd="1" destOrd="0" presId="urn:microsoft.com/office/officeart/2005/8/layout/hierarchy2"/>
    <dgm:cxn modelId="{881B1B3A-7087-4494-A7C0-4E87226E29FB}" type="presParOf" srcId="{C7D70579-9E45-4B97-AF00-3DF58C1D3B55}" destId="{A91A51BD-8796-46C8-AA83-BDA775F09CF5}" srcOrd="0" destOrd="0" presId="urn:microsoft.com/office/officeart/2005/8/layout/hierarchy2"/>
    <dgm:cxn modelId="{08FA9011-468F-449C-BF1C-6F278E8BCA3D}" type="presParOf" srcId="{C7D70579-9E45-4B97-AF00-3DF58C1D3B55}" destId="{37DE3EDD-4C44-4416-BC2F-03C282027979}" srcOrd="1" destOrd="0" presId="urn:microsoft.com/office/officeart/2005/8/layout/hierarchy2"/>
    <dgm:cxn modelId="{6FE554F7-7A09-479E-9D78-23B3B9799BDC}" type="presParOf" srcId="{66250881-4BDE-4819-A4E2-3E3628756D36}" destId="{274CCD92-E513-4436-8437-F48A21E5BF49}" srcOrd="2" destOrd="0" presId="urn:microsoft.com/office/officeart/2005/8/layout/hierarchy2"/>
    <dgm:cxn modelId="{FB3B16AE-2ABE-40C2-BAF1-03FED4F94BE6}" type="presParOf" srcId="{274CCD92-E513-4436-8437-F48A21E5BF49}" destId="{12CFD1C0-AD77-458B-837F-FBAD277B76E0}" srcOrd="0" destOrd="0" presId="urn:microsoft.com/office/officeart/2005/8/layout/hierarchy2"/>
    <dgm:cxn modelId="{E328CB01-2641-46AE-8168-674D4A8AA1B9}" type="presParOf" srcId="{66250881-4BDE-4819-A4E2-3E3628756D36}" destId="{63A8FCF9-8A4F-49E3-9C98-E39B342F4CE6}" srcOrd="3" destOrd="0" presId="urn:microsoft.com/office/officeart/2005/8/layout/hierarchy2"/>
    <dgm:cxn modelId="{B33FCB50-2F7A-48C1-89BF-FE1845EB51F4}" type="presParOf" srcId="{63A8FCF9-8A4F-49E3-9C98-E39B342F4CE6}" destId="{E45A1282-1F05-49C5-A4C2-C0D64DD8AC9C}" srcOrd="0" destOrd="0" presId="urn:microsoft.com/office/officeart/2005/8/layout/hierarchy2"/>
    <dgm:cxn modelId="{AD6DF093-D319-4345-B07A-5DB3B9031217}" type="presParOf" srcId="{63A8FCF9-8A4F-49E3-9C98-E39B342F4CE6}" destId="{BB87C904-20E5-426A-9700-A25F615DBA66}" srcOrd="1" destOrd="0" presId="urn:microsoft.com/office/officeart/2005/8/layout/hierarchy2"/>
    <dgm:cxn modelId="{E60A256F-713A-45F9-AD38-F12C1AA30DDE}" type="presParOf" srcId="{66250881-4BDE-4819-A4E2-3E3628756D36}" destId="{A60FCF58-64B3-4278-B8B9-80FD7BF2FADA}" srcOrd="4" destOrd="0" presId="urn:microsoft.com/office/officeart/2005/8/layout/hierarchy2"/>
    <dgm:cxn modelId="{69038698-3822-4F79-A999-DD838BFB2162}" type="presParOf" srcId="{A60FCF58-64B3-4278-B8B9-80FD7BF2FADA}" destId="{EDFF0690-79C3-4DDC-B820-337C85A5C5C5}" srcOrd="0" destOrd="0" presId="urn:microsoft.com/office/officeart/2005/8/layout/hierarchy2"/>
    <dgm:cxn modelId="{1440D694-1D95-4D47-A7E8-53AE246CD384}" type="presParOf" srcId="{66250881-4BDE-4819-A4E2-3E3628756D36}" destId="{0EAD3EDC-A685-46B3-82A6-68E5CF669732}" srcOrd="5" destOrd="0" presId="urn:microsoft.com/office/officeart/2005/8/layout/hierarchy2"/>
    <dgm:cxn modelId="{BDBEF0FF-1854-49B6-8ABE-30898AE798D0}" type="presParOf" srcId="{0EAD3EDC-A685-46B3-82A6-68E5CF669732}" destId="{A8F7DBEF-5F59-47FD-B49C-69DB3D61C9AA}" srcOrd="0" destOrd="0" presId="urn:microsoft.com/office/officeart/2005/8/layout/hierarchy2"/>
    <dgm:cxn modelId="{97270FB3-407C-41CE-9ED0-7CA47C64512C}" type="presParOf" srcId="{0EAD3EDC-A685-46B3-82A6-68E5CF669732}" destId="{97A598BB-FE92-4EE7-9F52-E4FFBDA10487}" srcOrd="1" destOrd="0" presId="urn:microsoft.com/office/officeart/2005/8/layout/hierarchy2"/>
    <dgm:cxn modelId="{01DA5B1A-3B1C-4315-A512-27FCE0BCD110}" type="presParOf" srcId="{22DC1FB5-51D7-4CE6-91E7-8894506E0B57}" destId="{C5373C26-0524-4634-8473-971B35F12BB9}" srcOrd="2" destOrd="0" presId="urn:microsoft.com/office/officeart/2005/8/layout/hierarchy2"/>
    <dgm:cxn modelId="{091D11AE-4F47-494F-BBD8-3FBCBD6AF071}" type="presParOf" srcId="{C5373C26-0524-4634-8473-971B35F12BB9}" destId="{55FA0959-6361-4D20-BCD6-9482D94B4508}" srcOrd="0" destOrd="0" presId="urn:microsoft.com/office/officeart/2005/8/layout/hierarchy2"/>
    <dgm:cxn modelId="{EE435FA0-064F-498C-9D37-B114B55E2B49}" type="presParOf" srcId="{22DC1FB5-51D7-4CE6-91E7-8894506E0B57}" destId="{926C2642-B8DE-475B-8573-626A54806665}" srcOrd="3" destOrd="0" presId="urn:microsoft.com/office/officeart/2005/8/layout/hierarchy2"/>
    <dgm:cxn modelId="{48FF7E38-09B8-4B00-A5BD-4A00B2B79E1E}" type="presParOf" srcId="{926C2642-B8DE-475B-8573-626A54806665}" destId="{AD7AD833-6ABE-4080-BFE3-935E8F1B4884}" srcOrd="0" destOrd="0" presId="urn:microsoft.com/office/officeart/2005/8/layout/hierarchy2"/>
    <dgm:cxn modelId="{CC6B09A4-E3A8-43B8-816A-3FB6D5B4609E}" type="presParOf" srcId="{926C2642-B8DE-475B-8573-626A54806665}" destId="{5D7BE387-C4A2-4B2E-A937-70C8388EF48B}" srcOrd="1" destOrd="0" presId="urn:microsoft.com/office/officeart/2005/8/layout/hierarchy2"/>
    <dgm:cxn modelId="{D7B3BC87-7CD4-4DCE-A8D4-C55190C8417C}" type="presParOf" srcId="{5D7BE387-C4A2-4B2E-A937-70C8388EF48B}" destId="{4656D8BC-03CB-4C5E-B627-2E41A0D1F555}" srcOrd="0" destOrd="0" presId="urn:microsoft.com/office/officeart/2005/8/layout/hierarchy2"/>
    <dgm:cxn modelId="{8C5A7D85-1E72-4B67-9322-FDA4C22EDE13}" type="presParOf" srcId="{4656D8BC-03CB-4C5E-B627-2E41A0D1F555}" destId="{E6FDF9F2-5B39-4F0C-8C22-8C763BA57A1D}" srcOrd="0" destOrd="0" presId="urn:microsoft.com/office/officeart/2005/8/layout/hierarchy2"/>
    <dgm:cxn modelId="{268B9369-5CA0-4C76-A1E2-71BE7FB9CEFD}" type="presParOf" srcId="{5D7BE387-C4A2-4B2E-A937-70C8388EF48B}" destId="{3BC3CA8F-93FE-40F7-A6FF-9E33C5D1073A}" srcOrd="1" destOrd="0" presId="urn:microsoft.com/office/officeart/2005/8/layout/hierarchy2"/>
    <dgm:cxn modelId="{3FCCB6B7-C9BB-4BE9-89A0-F577EB438499}" type="presParOf" srcId="{3BC3CA8F-93FE-40F7-A6FF-9E33C5D1073A}" destId="{8555F97D-D21A-4527-97C5-15E86C3E343D}" srcOrd="0" destOrd="0" presId="urn:microsoft.com/office/officeart/2005/8/layout/hierarchy2"/>
    <dgm:cxn modelId="{5252E01D-9602-4E33-86F9-8F97540CA9DA}" type="presParOf" srcId="{3BC3CA8F-93FE-40F7-A6FF-9E33C5D1073A}" destId="{6332C388-88CE-418F-82B3-F4AF3524C733}" srcOrd="1" destOrd="0" presId="urn:microsoft.com/office/officeart/2005/8/layout/hierarchy2"/>
    <dgm:cxn modelId="{BE9333A7-793E-447B-B530-FBC69A0CC4CD}" type="presParOf" srcId="{5D7BE387-C4A2-4B2E-A937-70C8388EF48B}" destId="{46928B4B-2161-41DD-A467-336DE9C31403}" srcOrd="2" destOrd="0" presId="urn:microsoft.com/office/officeart/2005/8/layout/hierarchy2"/>
    <dgm:cxn modelId="{6D7249F3-DA7B-475C-8C6D-7318C6012FA5}" type="presParOf" srcId="{46928B4B-2161-41DD-A467-336DE9C31403}" destId="{DC44463C-C6D9-4D19-A14D-905061988084}" srcOrd="0" destOrd="0" presId="urn:microsoft.com/office/officeart/2005/8/layout/hierarchy2"/>
    <dgm:cxn modelId="{992746DC-40EF-4577-B9D8-C43C413D45C4}" type="presParOf" srcId="{5D7BE387-C4A2-4B2E-A937-70C8388EF48B}" destId="{5B8ADE8B-A5CD-4C7A-9ED4-057DD6D434D9}" srcOrd="3" destOrd="0" presId="urn:microsoft.com/office/officeart/2005/8/layout/hierarchy2"/>
    <dgm:cxn modelId="{F5C7939C-AEA4-414F-A290-5897CB1E50EA}" type="presParOf" srcId="{5B8ADE8B-A5CD-4C7A-9ED4-057DD6D434D9}" destId="{3844CB37-C0E5-439C-A800-AAD654AB0FCA}" srcOrd="0" destOrd="0" presId="urn:microsoft.com/office/officeart/2005/8/layout/hierarchy2"/>
    <dgm:cxn modelId="{D6500B6B-B998-46CF-B145-D8A494BBCC4D}" type="presParOf" srcId="{5B8ADE8B-A5CD-4C7A-9ED4-057DD6D434D9}" destId="{A50B86D4-9C0E-4650-8E24-EBDD9726EB1C}" srcOrd="1" destOrd="0" presId="urn:microsoft.com/office/officeart/2005/8/layout/hierarchy2"/>
    <dgm:cxn modelId="{927267A2-78A9-41BF-AE66-DFBBF60AED11}" type="presParOf" srcId="{5D7BE387-C4A2-4B2E-A937-70C8388EF48B}" destId="{1BEADFCD-8E91-40BF-B305-05311A393AD0}" srcOrd="4" destOrd="0" presId="urn:microsoft.com/office/officeart/2005/8/layout/hierarchy2"/>
    <dgm:cxn modelId="{91A8FCA4-0783-4151-98EA-57CCA1AD0EAB}" type="presParOf" srcId="{1BEADFCD-8E91-40BF-B305-05311A393AD0}" destId="{866C417B-D2EF-4377-8035-2CBFB69971FB}" srcOrd="0" destOrd="0" presId="urn:microsoft.com/office/officeart/2005/8/layout/hierarchy2"/>
    <dgm:cxn modelId="{F40FA5A6-1F39-4ACF-A271-ED1CE91E8C6B}" type="presParOf" srcId="{5D7BE387-C4A2-4B2E-A937-70C8388EF48B}" destId="{4D05E6D3-5397-4006-9DC8-3FCF55BB77F1}" srcOrd="5" destOrd="0" presId="urn:microsoft.com/office/officeart/2005/8/layout/hierarchy2"/>
    <dgm:cxn modelId="{54093366-C3DA-40CF-A143-85F7FA669CC0}" type="presParOf" srcId="{4D05E6D3-5397-4006-9DC8-3FCF55BB77F1}" destId="{03BB0973-A243-405F-8ED4-1243D1D107C7}" srcOrd="0" destOrd="0" presId="urn:microsoft.com/office/officeart/2005/8/layout/hierarchy2"/>
    <dgm:cxn modelId="{F171A07C-149A-4F10-BCAB-3E0B18B2A974}" type="presParOf" srcId="{4D05E6D3-5397-4006-9DC8-3FCF55BB77F1}" destId="{46A03619-435A-45AF-BDB9-6E3A7647F73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2F7C0-665F-4EFD-AE3F-EA56C8C760EE}">
      <dsp:nvSpPr>
        <dsp:cNvPr id="0" name=""/>
        <dsp:cNvSpPr/>
      </dsp:nvSpPr>
      <dsp:spPr>
        <a:xfrm>
          <a:off x="2420893" y="1858577"/>
          <a:ext cx="1379213" cy="68960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Drug</a:t>
          </a:r>
        </a:p>
      </dsp:txBody>
      <dsp:txXfrm>
        <a:off x="2441091" y="1878775"/>
        <a:ext cx="1338817" cy="649210"/>
      </dsp:txXfrm>
    </dsp:sp>
    <dsp:sp modelId="{B603EBAE-6717-4765-AAEF-D3B7E801A8C6}">
      <dsp:nvSpPr>
        <dsp:cNvPr id="0" name=""/>
        <dsp:cNvSpPr/>
      </dsp:nvSpPr>
      <dsp:spPr>
        <a:xfrm rot="17849543">
          <a:off x="3478409" y="1660017"/>
          <a:ext cx="1195080" cy="26604"/>
        </a:xfrm>
        <a:custGeom>
          <a:avLst/>
          <a:gdLst/>
          <a:ahLst/>
          <a:cxnLst/>
          <a:rect l="0" t="0" r="0" b="0"/>
          <a:pathLst>
            <a:path>
              <a:moveTo>
                <a:pt x="0" y="13302"/>
              </a:moveTo>
              <a:lnTo>
                <a:pt x="1195080"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046072" y="1643443"/>
        <a:ext cx="59754" cy="59754"/>
      </dsp:txXfrm>
    </dsp:sp>
    <dsp:sp modelId="{6402083B-BC57-4A1C-B00C-449E1EB03FAA}">
      <dsp:nvSpPr>
        <dsp:cNvPr id="0" name=""/>
        <dsp:cNvSpPr/>
      </dsp:nvSpPr>
      <dsp:spPr>
        <a:xfrm>
          <a:off x="4351792" y="539556"/>
          <a:ext cx="1379213" cy="1207405"/>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Benefits: Prevention of CV events (composite)</a:t>
          </a:r>
        </a:p>
      </dsp:txBody>
      <dsp:txXfrm>
        <a:off x="4387156" y="574920"/>
        <a:ext cx="1308485" cy="1136677"/>
      </dsp:txXfrm>
    </dsp:sp>
    <dsp:sp modelId="{5224BC7C-E98D-460D-B9D1-B167980FE641}">
      <dsp:nvSpPr>
        <dsp:cNvPr id="0" name=""/>
        <dsp:cNvSpPr/>
      </dsp:nvSpPr>
      <dsp:spPr>
        <a:xfrm rot="18289469">
          <a:off x="5523816" y="733432"/>
          <a:ext cx="966065" cy="26604"/>
        </a:xfrm>
        <a:custGeom>
          <a:avLst/>
          <a:gdLst/>
          <a:ahLst/>
          <a:cxnLst/>
          <a:rect l="0" t="0" r="0" b="0"/>
          <a:pathLst>
            <a:path>
              <a:moveTo>
                <a:pt x="0" y="13302"/>
              </a:moveTo>
              <a:lnTo>
                <a:pt x="96606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82697" y="722583"/>
        <a:ext cx="48303" cy="48303"/>
      </dsp:txXfrm>
    </dsp:sp>
    <dsp:sp modelId="{A91A51BD-8796-46C8-AA83-BDA775F09CF5}">
      <dsp:nvSpPr>
        <dsp:cNvPr id="0" name=""/>
        <dsp:cNvSpPr/>
      </dsp:nvSpPr>
      <dsp:spPr>
        <a:xfrm>
          <a:off x="6282692" y="5407"/>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CV Death</a:t>
          </a:r>
        </a:p>
      </dsp:txBody>
      <dsp:txXfrm>
        <a:off x="6302890" y="25605"/>
        <a:ext cx="1338817" cy="649210"/>
      </dsp:txXfrm>
    </dsp:sp>
    <dsp:sp modelId="{274CCD92-E513-4436-8437-F48A21E5BF49}">
      <dsp:nvSpPr>
        <dsp:cNvPr id="0" name=""/>
        <dsp:cNvSpPr/>
      </dsp:nvSpPr>
      <dsp:spPr>
        <a:xfrm>
          <a:off x="5731006" y="1129956"/>
          <a:ext cx="551685" cy="26604"/>
        </a:xfrm>
        <a:custGeom>
          <a:avLst/>
          <a:gdLst/>
          <a:ahLst/>
          <a:cxnLst/>
          <a:rect l="0" t="0" r="0" b="0"/>
          <a:pathLst>
            <a:path>
              <a:moveTo>
                <a:pt x="0" y="13302"/>
              </a:moveTo>
              <a:lnTo>
                <a:pt x="55168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93057" y="1129466"/>
        <a:ext cx="27584" cy="27584"/>
      </dsp:txXfrm>
    </dsp:sp>
    <dsp:sp modelId="{E45A1282-1F05-49C5-A4C2-C0D64DD8AC9C}">
      <dsp:nvSpPr>
        <dsp:cNvPr id="0" name=""/>
        <dsp:cNvSpPr/>
      </dsp:nvSpPr>
      <dsp:spPr>
        <a:xfrm>
          <a:off x="6282692" y="798455"/>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Type 1 MI</a:t>
          </a:r>
        </a:p>
      </dsp:txBody>
      <dsp:txXfrm>
        <a:off x="6302890" y="818653"/>
        <a:ext cx="1338817" cy="649210"/>
      </dsp:txXfrm>
    </dsp:sp>
    <dsp:sp modelId="{A60FCF58-64B3-4278-B8B9-80FD7BF2FADA}">
      <dsp:nvSpPr>
        <dsp:cNvPr id="0" name=""/>
        <dsp:cNvSpPr/>
      </dsp:nvSpPr>
      <dsp:spPr>
        <a:xfrm rot="3310531">
          <a:off x="5523816" y="1526480"/>
          <a:ext cx="966065" cy="26604"/>
        </a:xfrm>
        <a:custGeom>
          <a:avLst/>
          <a:gdLst/>
          <a:ahLst/>
          <a:cxnLst/>
          <a:rect l="0" t="0" r="0" b="0"/>
          <a:pathLst>
            <a:path>
              <a:moveTo>
                <a:pt x="0" y="13302"/>
              </a:moveTo>
              <a:lnTo>
                <a:pt x="96606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82697" y="1515631"/>
        <a:ext cx="48303" cy="48303"/>
      </dsp:txXfrm>
    </dsp:sp>
    <dsp:sp modelId="{A8F7DBEF-5F59-47FD-B49C-69DB3D61C9AA}">
      <dsp:nvSpPr>
        <dsp:cNvPr id="0" name=""/>
        <dsp:cNvSpPr/>
      </dsp:nvSpPr>
      <dsp:spPr>
        <a:xfrm>
          <a:off x="6282692" y="1591503"/>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Ischemic Stroke</a:t>
          </a:r>
        </a:p>
      </dsp:txBody>
      <dsp:txXfrm>
        <a:off x="6302890" y="1611701"/>
        <a:ext cx="1338817" cy="649210"/>
      </dsp:txXfrm>
    </dsp:sp>
    <dsp:sp modelId="{C5373C26-0524-4634-8473-971B35F12BB9}">
      <dsp:nvSpPr>
        <dsp:cNvPr id="0" name=""/>
        <dsp:cNvSpPr/>
      </dsp:nvSpPr>
      <dsp:spPr>
        <a:xfrm rot="4038162">
          <a:off x="3361076" y="2849589"/>
          <a:ext cx="1429746" cy="26604"/>
        </a:xfrm>
        <a:custGeom>
          <a:avLst/>
          <a:gdLst/>
          <a:ahLst/>
          <a:cxnLst/>
          <a:rect l="0" t="0" r="0" b="0"/>
          <a:pathLst>
            <a:path>
              <a:moveTo>
                <a:pt x="0" y="13302"/>
              </a:moveTo>
              <a:lnTo>
                <a:pt x="1429746"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040206" y="2827148"/>
        <a:ext cx="71487" cy="71487"/>
      </dsp:txXfrm>
    </dsp:sp>
    <dsp:sp modelId="{AD7AD833-6ABE-4080-BFE3-935E8F1B4884}">
      <dsp:nvSpPr>
        <dsp:cNvPr id="0" name=""/>
        <dsp:cNvSpPr/>
      </dsp:nvSpPr>
      <dsp:spPr>
        <a:xfrm>
          <a:off x="4351792" y="3177599"/>
          <a:ext cx="1379213" cy="68960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Risks: Increase in major bleeds</a:t>
          </a:r>
        </a:p>
      </dsp:txBody>
      <dsp:txXfrm>
        <a:off x="4371990" y="3197797"/>
        <a:ext cx="1338817" cy="649210"/>
      </dsp:txXfrm>
    </dsp:sp>
    <dsp:sp modelId="{4656D8BC-03CB-4C5E-B627-2E41A0D1F555}">
      <dsp:nvSpPr>
        <dsp:cNvPr id="0" name=""/>
        <dsp:cNvSpPr/>
      </dsp:nvSpPr>
      <dsp:spPr>
        <a:xfrm rot="18289469">
          <a:off x="5523816" y="3112576"/>
          <a:ext cx="966065" cy="26604"/>
        </a:xfrm>
        <a:custGeom>
          <a:avLst/>
          <a:gdLst/>
          <a:ahLst/>
          <a:cxnLst/>
          <a:rect l="0" t="0" r="0" b="0"/>
          <a:pathLst>
            <a:path>
              <a:moveTo>
                <a:pt x="0" y="13302"/>
              </a:moveTo>
              <a:lnTo>
                <a:pt x="96606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82697" y="3101727"/>
        <a:ext cx="48303" cy="48303"/>
      </dsp:txXfrm>
    </dsp:sp>
    <dsp:sp modelId="{8555F97D-D21A-4527-97C5-15E86C3E343D}">
      <dsp:nvSpPr>
        <dsp:cNvPr id="0" name=""/>
        <dsp:cNvSpPr/>
      </dsp:nvSpPr>
      <dsp:spPr>
        <a:xfrm>
          <a:off x="6282692" y="2384551"/>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Fatal bleeds</a:t>
          </a:r>
        </a:p>
      </dsp:txBody>
      <dsp:txXfrm>
        <a:off x="6302890" y="2404749"/>
        <a:ext cx="1338817" cy="649210"/>
      </dsp:txXfrm>
    </dsp:sp>
    <dsp:sp modelId="{46928B4B-2161-41DD-A467-336DE9C31403}">
      <dsp:nvSpPr>
        <dsp:cNvPr id="0" name=""/>
        <dsp:cNvSpPr/>
      </dsp:nvSpPr>
      <dsp:spPr>
        <a:xfrm>
          <a:off x="5731006" y="3509100"/>
          <a:ext cx="551685" cy="26604"/>
        </a:xfrm>
        <a:custGeom>
          <a:avLst/>
          <a:gdLst/>
          <a:ahLst/>
          <a:cxnLst/>
          <a:rect l="0" t="0" r="0" b="0"/>
          <a:pathLst>
            <a:path>
              <a:moveTo>
                <a:pt x="0" y="13302"/>
              </a:moveTo>
              <a:lnTo>
                <a:pt x="55168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93057" y="3508610"/>
        <a:ext cx="27584" cy="27584"/>
      </dsp:txXfrm>
    </dsp:sp>
    <dsp:sp modelId="{3844CB37-C0E5-439C-A800-AAD654AB0FCA}">
      <dsp:nvSpPr>
        <dsp:cNvPr id="0" name=""/>
        <dsp:cNvSpPr/>
      </dsp:nvSpPr>
      <dsp:spPr>
        <a:xfrm>
          <a:off x="6282692" y="3177599"/>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Intracranial hemorrhage</a:t>
          </a:r>
        </a:p>
      </dsp:txBody>
      <dsp:txXfrm>
        <a:off x="6302890" y="3197797"/>
        <a:ext cx="1338817" cy="649210"/>
      </dsp:txXfrm>
    </dsp:sp>
    <dsp:sp modelId="{1BEADFCD-8E91-40BF-B305-05311A393AD0}">
      <dsp:nvSpPr>
        <dsp:cNvPr id="0" name=""/>
        <dsp:cNvSpPr/>
      </dsp:nvSpPr>
      <dsp:spPr>
        <a:xfrm rot="3310531">
          <a:off x="5523816" y="3905624"/>
          <a:ext cx="966065" cy="26604"/>
        </a:xfrm>
        <a:custGeom>
          <a:avLst/>
          <a:gdLst/>
          <a:ahLst/>
          <a:cxnLst/>
          <a:rect l="0" t="0" r="0" b="0"/>
          <a:pathLst>
            <a:path>
              <a:moveTo>
                <a:pt x="0" y="13302"/>
              </a:moveTo>
              <a:lnTo>
                <a:pt x="966065" y="133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982697" y="3894775"/>
        <a:ext cx="48303" cy="48303"/>
      </dsp:txXfrm>
    </dsp:sp>
    <dsp:sp modelId="{03BB0973-A243-405F-8ED4-1243D1D107C7}">
      <dsp:nvSpPr>
        <dsp:cNvPr id="0" name=""/>
        <dsp:cNvSpPr/>
      </dsp:nvSpPr>
      <dsp:spPr>
        <a:xfrm>
          <a:off x="6282692" y="3970647"/>
          <a:ext cx="1379213" cy="689606"/>
        </a:xfrm>
        <a:prstGeom prst="roundRect">
          <a:avLst>
            <a:gd name="adj" fmla="val 10000"/>
          </a:avLst>
        </a:prstGeom>
        <a:solidFill>
          <a:schemeClr val="accent5">
            <a:lumMod val="60000"/>
            <a:lumOff val="4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Bleed with loss of &gt;5 g/dL Hb</a:t>
          </a:r>
        </a:p>
      </dsp:txBody>
      <dsp:txXfrm>
        <a:off x="6302890" y="3990845"/>
        <a:ext cx="1338817" cy="6492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C394A-43E7-421F-8DE6-99DC60F8FA86}"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37F8EF-8DF3-4F15-B4BF-1EAF0CE4E6F2}" type="slidenum">
              <a:rPr lang="en-US" smtClean="0"/>
              <a:t>‹#›</a:t>
            </a:fld>
            <a:endParaRPr lang="en-US"/>
          </a:p>
        </p:txBody>
      </p:sp>
    </p:spTree>
    <p:extLst>
      <p:ext uri="{BB962C8B-B14F-4D97-AF65-F5344CB8AC3E}">
        <p14:creationId xmlns:p14="http://schemas.microsoft.com/office/powerpoint/2010/main" val="99037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part – results, what I present here is a summary of a portion of the publicly available review of the product Ticagrelor, specifically I’ll be summarizing the work done by DSAT – you can find the details decision science memo</a:t>
            </a:r>
          </a:p>
        </p:txBody>
      </p:sp>
      <p:sp>
        <p:nvSpPr>
          <p:cNvPr id="4" name="Slide Number Placeholder 3"/>
          <p:cNvSpPr>
            <a:spLocks noGrp="1"/>
          </p:cNvSpPr>
          <p:nvPr>
            <p:ph type="sldNum" sz="quarter" idx="5"/>
          </p:nvPr>
        </p:nvSpPr>
        <p:spPr/>
        <p:txBody>
          <a:bodyPr/>
          <a:lstStyle/>
          <a:p>
            <a:fld id="{8D37F8EF-8DF3-4F15-B4BF-1EAF0CE4E6F2}" type="slidenum">
              <a:rPr lang="en-US" smtClean="0"/>
              <a:t>3</a:t>
            </a:fld>
            <a:endParaRPr lang="en-US"/>
          </a:p>
        </p:txBody>
      </p:sp>
    </p:spTree>
    <p:extLst>
      <p:ext uri="{BB962C8B-B14F-4D97-AF65-F5344CB8AC3E}">
        <p14:creationId xmlns:p14="http://schemas.microsoft.com/office/powerpoint/2010/main" val="594016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Get confirmation – do your weights based on these definitions – note if you have very different understanding</a:t>
            </a:r>
          </a:p>
          <a:p>
            <a:r>
              <a:rPr lang="en-US" dirty="0"/>
              <a:t>Granger’s paper on expert elicitation</a:t>
            </a:r>
          </a:p>
        </p:txBody>
      </p:sp>
      <p:sp>
        <p:nvSpPr>
          <p:cNvPr id="4" name="Slide Number Placeholder 3"/>
          <p:cNvSpPr>
            <a:spLocks noGrp="1"/>
          </p:cNvSpPr>
          <p:nvPr>
            <p:ph type="sldNum" sz="quarter" idx="5"/>
          </p:nvPr>
        </p:nvSpPr>
        <p:spPr/>
        <p:txBody>
          <a:bodyPr/>
          <a:lstStyle/>
          <a:p>
            <a:fld id="{B54688F9-395D-4B60-9C5F-D2BC976B6A01}" type="slidenum">
              <a:rPr lang="en-US" smtClean="0"/>
              <a:t>7</a:t>
            </a:fld>
            <a:endParaRPr lang="en-US"/>
          </a:p>
        </p:txBody>
      </p:sp>
    </p:spTree>
    <p:extLst>
      <p:ext uri="{BB962C8B-B14F-4D97-AF65-F5344CB8AC3E}">
        <p14:creationId xmlns:p14="http://schemas.microsoft.com/office/powerpoint/2010/main" val="1526601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Source using public URL</a:t>
            </a:r>
          </a:p>
        </p:txBody>
      </p:sp>
      <p:sp>
        <p:nvSpPr>
          <p:cNvPr id="4" name="Slide Number Placeholder 3"/>
          <p:cNvSpPr>
            <a:spLocks noGrp="1"/>
          </p:cNvSpPr>
          <p:nvPr>
            <p:ph type="sldNum" sz="quarter" idx="5"/>
          </p:nvPr>
        </p:nvSpPr>
        <p:spPr/>
        <p:txBody>
          <a:bodyPr/>
          <a:lstStyle/>
          <a:p>
            <a:fld id="{8D37F8EF-8DF3-4F15-B4BF-1EAF0CE4E6F2}" type="slidenum">
              <a:rPr lang="en-US" smtClean="0"/>
              <a:t>8</a:t>
            </a:fld>
            <a:endParaRPr lang="en-US"/>
          </a:p>
        </p:txBody>
      </p:sp>
    </p:spTree>
    <p:extLst>
      <p:ext uri="{BB962C8B-B14F-4D97-AF65-F5344CB8AC3E}">
        <p14:creationId xmlns:p14="http://schemas.microsoft.com/office/powerpoint/2010/main" val="1556861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Round the ranges to 5’s (down/up)</a:t>
            </a:r>
          </a:p>
        </p:txBody>
      </p:sp>
      <p:sp>
        <p:nvSpPr>
          <p:cNvPr id="4" name="Slide Number Placeholder 3"/>
          <p:cNvSpPr>
            <a:spLocks noGrp="1"/>
          </p:cNvSpPr>
          <p:nvPr>
            <p:ph type="sldNum" sz="quarter" idx="5"/>
          </p:nvPr>
        </p:nvSpPr>
        <p:spPr/>
        <p:txBody>
          <a:bodyPr/>
          <a:lstStyle/>
          <a:p>
            <a:fld id="{B54688F9-395D-4B60-9C5F-D2BC976B6A01}" type="slidenum">
              <a:rPr lang="en-US" smtClean="0"/>
              <a:t>9</a:t>
            </a:fld>
            <a:endParaRPr lang="en-US"/>
          </a:p>
        </p:txBody>
      </p:sp>
    </p:spTree>
    <p:extLst>
      <p:ext uri="{BB962C8B-B14F-4D97-AF65-F5344CB8AC3E}">
        <p14:creationId xmlns:p14="http://schemas.microsoft.com/office/powerpoint/2010/main" val="1303779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B10862-207E-4166-A031-A8528F8302A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420912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B10862-207E-4166-A031-A8528F8302A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419807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B10862-207E-4166-A031-A8528F8302A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331919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B10862-207E-4166-A031-A8528F8302A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1121227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B10862-207E-4166-A031-A8528F8302A9}"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2614234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B10862-207E-4166-A031-A8528F8302A9}"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173118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B10862-207E-4166-A031-A8528F8302A9}"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1139179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B10862-207E-4166-A031-A8528F8302A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227228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B10862-207E-4166-A031-A8528F8302A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2336730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B10862-207E-4166-A031-A8528F8302A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2894737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B10862-207E-4166-A031-A8528F8302A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408DEF-AF49-4AF1-B396-051E822CC61C}" type="slidenum">
              <a:rPr lang="en-US" smtClean="0"/>
              <a:t>‹#›</a:t>
            </a:fld>
            <a:endParaRPr lang="en-US"/>
          </a:p>
        </p:txBody>
      </p:sp>
    </p:spTree>
    <p:extLst>
      <p:ext uri="{BB962C8B-B14F-4D97-AF65-F5344CB8AC3E}">
        <p14:creationId xmlns:p14="http://schemas.microsoft.com/office/powerpoint/2010/main" val="778023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B10862-207E-4166-A031-A8528F8302A9}" type="datetimeFigureOut">
              <a:rPr lang="en-US" smtClean="0"/>
              <a:t>10/5/2020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08DEF-AF49-4AF1-B396-051E822CC61C}" type="slidenum">
              <a:rPr lang="en-US" smtClean="0"/>
              <a:t>‹#›</a:t>
            </a:fld>
            <a:endParaRPr lang="en-US"/>
          </a:p>
        </p:txBody>
      </p:sp>
    </p:spTree>
    <p:extLst>
      <p:ext uri="{BB962C8B-B14F-4D97-AF65-F5344CB8AC3E}">
        <p14:creationId xmlns:p14="http://schemas.microsoft.com/office/powerpoint/2010/main" val="1223992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3741F-0D10-4F56-82FC-E5C1E3B139D7}"/>
              </a:ext>
            </a:extLst>
          </p:cNvPr>
          <p:cNvSpPr>
            <a:spLocks noGrp="1"/>
          </p:cNvSpPr>
          <p:nvPr>
            <p:ph type="ctrTitle"/>
          </p:nvPr>
        </p:nvSpPr>
        <p:spPr/>
        <p:txBody>
          <a:bodyPr>
            <a:normAutofit fontScale="90000"/>
          </a:bodyPr>
          <a:lstStyle/>
          <a:p>
            <a:r>
              <a:rPr lang="en-US" i="1" dirty="0"/>
              <a:t>Case Study of Multiple Criteria Decision Analysis for Quantitative Benefit Risk Assessment</a:t>
            </a:r>
            <a:endParaRPr lang="en-US" dirty="0"/>
          </a:p>
        </p:txBody>
      </p:sp>
      <p:sp>
        <p:nvSpPr>
          <p:cNvPr id="3" name="Subtitle 2">
            <a:extLst>
              <a:ext uri="{FF2B5EF4-FFF2-40B4-BE49-F238E27FC236}">
                <a16:creationId xmlns:a16="http://schemas.microsoft.com/office/drawing/2014/main" id="{7611D65E-89D7-452C-934B-CB577748A91E}"/>
              </a:ext>
            </a:extLst>
          </p:cNvPr>
          <p:cNvSpPr>
            <a:spLocks noGrp="1"/>
          </p:cNvSpPr>
          <p:nvPr>
            <p:ph type="subTitle" idx="1"/>
          </p:nvPr>
        </p:nvSpPr>
        <p:spPr/>
        <p:txBody>
          <a:bodyPr/>
          <a:lstStyle/>
          <a:p>
            <a:r>
              <a:rPr lang="en-US" dirty="0"/>
              <a:t>ASA Biopharmaceutical Meeting 2020</a:t>
            </a:r>
          </a:p>
          <a:p>
            <a:r>
              <a:rPr lang="en-US" dirty="0"/>
              <a:t>Sai Dharmarajan</a:t>
            </a:r>
          </a:p>
          <a:p>
            <a:r>
              <a:rPr lang="en-US" dirty="0"/>
              <a:t>FDA/CDER/OTS/OB</a:t>
            </a:r>
          </a:p>
        </p:txBody>
      </p:sp>
    </p:spTree>
    <p:extLst>
      <p:ext uri="{BB962C8B-B14F-4D97-AF65-F5344CB8AC3E}">
        <p14:creationId xmlns:p14="http://schemas.microsoft.com/office/powerpoint/2010/main" val="3051287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C88EC-6AD4-43E9-9B61-676DDC911205}"/>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0F74CFEC-5B30-4B24-900C-9248BB7789DE}"/>
              </a:ext>
            </a:extLst>
          </p:cNvPr>
          <p:cNvSpPr>
            <a:spLocks noGrp="1"/>
          </p:cNvSpPr>
          <p:nvPr>
            <p:ph idx="1"/>
          </p:nvPr>
        </p:nvSpPr>
        <p:spPr/>
        <p:txBody>
          <a:bodyPr/>
          <a:lstStyle/>
          <a:p>
            <a:r>
              <a:rPr lang="en-US" i="1" dirty="0"/>
              <a:t>This presentation reflects the views of the author and should not be construed to represent FDA's views or policies.  </a:t>
            </a:r>
            <a:endParaRPr lang="en-US" dirty="0"/>
          </a:p>
        </p:txBody>
      </p:sp>
    </p:spTree>
    <p:extLst>
      <p:ext uri="{BB962C8B-B14F-4D97-AF65-F5344CB8AC3E}">
        <p14:creationId xmlns:p14="http://schemas.microsoft.com/office/powerpoint/2010/main" val="499486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1CF39-E186-48AA-8C7A-7BDA53FF49D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7E95BAF-B990-4D8D-913A-261EA55E8147}"/>
              </a:ext>
            </a:extLst>
          </p:cNvPr>
          <p:cNvSpPr>
            <a:spLocks noGrp="1"/>
          </p:cNvSpPr>
          <p:nvPr>
            <p:ph idx="1"/>
          </p:nvPr>
        </p:nvSpPr>
        <p:spPr/>
        <p:txBody>
          <a:bodyPr/>
          <a:lstStyle/>
          <a:p>
            <a:r>
              <a:rPr lang="en-US" dirty="0"/>
              <a:t>MCDA Example: Ticagrelor</a:t>
            </a:r>
          </a:p>
          <a:p>
            <a:pPr lvl="1"/>
            <a:r>
              <a:rPr lang="en-US" dirty="0"/>
              <a:t>A brief summary of the Decision Science and Analysis Team (DSAT) review memo, available online as a part of approval package</a:t>
            </a:r>
          </a:p>
          <a:p>
            <a:r>
              <a:rPr lang="en-US" dirty="0"/>
              <a:t>MCDA Shiny App Implementation</a:t>
            </a:r>
          </a:p>
        </p:txBody>
      </p:sp>
    </p:spTree>
    <p:extLst>
      <p:ext uri="{BB962C8B-B14F-4D97-AF65-F5344CB8AC3E}">
        <p14:creationId xmlns:p14="http://schemas.microsoft.com/office/powerpoint/2010/main" val="2863234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F8376D-D1A5-487F-8149-4A0ABC9B333E}"/>
              </a:ext>
            </a:extLst>
          </p:cNvPr>
          <p:cNvSpPr>
            <a:spLocks noGrp="1"/>
          </p:cNvSpPr>
          <p:nvPr>
            <p:ph type="title"/>
          </p:nvPr>
        </p:nvSpPr>
        <p:spPr/>
        <p:txBody>
          <a:bodyPr/>
          <a:lstStyle/>
          <a:p>
            <a:r>
              <a:rPr lang="en-US" dirty="0"/>
              <a:t>Multi-criteria Decision Analysis (MCDA)</a:t>
            </a:r>
          </a:p>
        </p:txBody>
      </p:sp>
      <p:sp>
        <p:nvSpPr>
          <p:cNvPr id="5" name="Content Placeholder 4">
            <a:extLst>
              <a:ext uri="{FF2B5EF4-FFF2-40B4-BE49-F238E27FC236}">
                <a16:creationId xmlns:a16="http://schemas.microsoft.com/office/drawing/2014/main" id="{468A1C96-791D-456A-95B1-98175CAC6088}"/>
              </a:ext>
            </a:extLst>
          </p:cNvPr>
          <p:cNvSpPr>
            <a:spLocks noGrp="1"/>
          </p:cNvSpPr>
          <p:nvPr>
            <p:ph idx="1"/>
          </p:nvPr>
        </p:nvSpPr>
        <p:spPr/>
        <p:txBody>
          <a:bodyPr>
            <a:normAutofit fontScale="85000" lnSpcReduction="10000"/>
          </a:bodyPr>
          <a:lstStyle/>
          <a:p>
            <a:pPr marL="385763" indent="-385763">
              <a:buFont typeface="+mj-lt"/>
              <a:buAutoNum type="arabicPeriod"/>
            </a:pPr>
            <a:r>
              <a:rPr lang="en-US" dirty="0"/>
              <a:t>Define the decision problem </a:t>
            </a:r>
          </a:p>
          <a:p>
            <a:pPr marL="385763" indent="-385763">
              <a:buFont typeface="+mj-lt"/>
              <a:buAutoNum type="arabicPeriod"/>
            </a:pPr>
            <a:r>
              <a:rPr lang="en-US" dirty="0"/>
              <a:t>Identify the key benefits and risks (value tree) and gather data (effects table)</a:t>
            </a:r>
          </a:p>
          <a:p>
            <a:pPr marL="385763" indent="-385763">
              <a:buFont typeface="+mj-lt"/>
              <a:buAutoNum type="arabicPeriod"/>
            </a:pPr>
            <a:r>
              <a:rPr lang="en-US" dirty="0"/>
              <a:t>Quantify the relative importance or value of the benefits and risks</a:t>
            </a:r>
          </a:p>
          <a:p>
            <a:pPr lvl="1" indent="-342900">
              <a:buFont typeface="+mj-lt"/>
              <a:buAutoNum type="alphaLcPeriod"/>
            </a:pPr>
            <a:r>
              <a:rPr lang="en-US" dirty="0"/>
              <a:t>How do we think about changes within an outcome (for example, increasing or decreasing the likelihood of a benefit or risk)?</a:t>
            </a:r>
          </a:p>
          <a:p>
            <a:pPr lvl="1" indent="-342900">
              <a:buFont typeface="+mj-lt"/>
              <a:buAutoNum type="alphaLcPeriod"/>
            </a:pPr>
            <a:r>
              <a:rPr lang="en-US" dirty="0"/>
              <a:t>How do we make tradeoffs between outcomes?</a:t>
            </a:r>
          </a:p>
          <a:p>
            <a:pPr marL="385763" indent="-385763">
              <a:buFont typeface="+mj-lt"/>
              <a:buAutoNum type="arabicPeriod"/>
            </a:pPr>
            <a:r>
              <a:rPr lang="en-US" dirty="0"/>
              <a:t>Assess the options (#1) by combining the estimates of the benefits and risks (#2) with the quantified value information (#3) to determine the overall value of each option</a:t>
            </a:r>
          </a:p>
          <a:p>
            <a:pPr marL="385763" indent="-385763">
              <a:buFont typeface="+mj-lt"/>
              <a:buAutoNum type="arabicPeriod"/>
            </a:pPr>
            <a:r>
              <a:rPr lang="en-US" dirty="0"/>
              <a:t>Sensitivity testing and interpretation</a:t>
            </a:r>
          </a:p>
          <a:p>
            <a:pPr marL="0" indent="0" algn="ctr">
              <a:spcBef>
                <a:spcPts val="1350"/>
              </a:spcBef>
              <a:buNone/>
            </a:pPr>
            <a:r>
              <a:rPr lang="en-US" b="1" i="1" dirty="0">
                <a:solidFill>
                  <a:schemeClr val="accent2"/>
                </a:solidFill>
              </a:rPr>
              <a:t>The process and discussion it generates is as important, if not more, than the number we get at the end</a:t>
            </a:r>
          </a:p>
          <a:p>
            <a:pPr marL="385763" indent="-385763">
              <a:buFont typeface="+mj-lt"/>
              <a:buAutoNum type="arabicPeriod"/>
            </a:pPr>
            <a:endParaRPr lang="en-US" dirty="0"/>
          </a:p>
          <a:p>
            <a:pPr marL="385763" indent="-385763">
              <a:buFont typeface="+mj-lt"/>
              <a:buAutoNum type="arabicPeriod"/>
            </a:pPr>
            <a:endParaRPr lang="en-US" dirty="0"/>
          </a:p>
        </p:txBody>
      </p:sp>
      <p:sp>
        <p:nvSpPr>
          <p:cNvPr id="7" name="Slide Number Placeholder 6">
            <a:extLst>
              <a:ext uri="{FF2B5EF4-FFF2-40B4-BE49-F238E27FC236}">
                <a16:creationId xmlns:a16="http://schemas.microsoft.com/office/drawing/2014/main" id="{0A67DB03-2664-4719-BB21-621264F9C34B}"/>
              </a:ext>
            </a:extLst>
          </p:cNvPr>
          <p:cNvSpPr>
            <a:spLocks noGrp="1"/>
          </p:cNvSpPr>
          <p:nvPr>
            <p:ph type="sldNum" sz="quarter" idx="12"/>
          </p:nvPr>
        </p:nvSpPr>
        <p:spPr>
          <a:xfrm>
            <a:off x="7981950" y="5624513"/>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0A463BC-649A-43A8-98CC-A1DB528B0D0E}" type="slidenum">
              <a:rPr lang="en-US" smtClean="0"/>
              <a:pPr/>
              <a:t>4</a:t>
            </a:fld>
            <a:endParaRPr lang="en-US"/>
          </a:p>
        </p:txBody>
      </p:sp>
    </p:spTree>
    <p:extLst>
      <p:ext uri="{BB962C8B-B14F-4D97-AF65-F5344CB8AC3E}">
        <p14:creationId xmlns:p14="http://schemas.microsoft.com/office/powerpoint/2010/main" val="3989329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7080-6834-4D80-9065-7C876153AEA3}"/>
              </a:ext>
            </a:extLst>
          </p:cNvPr>
          <p:cNvSpPr>
            <a:spLocks noGrp="1"/>
          </p:cNvSpPr>
          <p:nvPr>
            <p:ph type="title"/>
          </p:nvPr>
        </p:nvSpPr>
        <p:spPr/>
        <p:txBody>
          <a:bodyPr>
            <a:normAutofit fontScale="90000"/>
          </a:bodyPr>
          <a:lstStyle/>
          <a:p>
            <a:r>
              <a:rPr lang="en-US" sz="2175" b="1" dirty="0"/>
              <a:t>MCDA Step 1</a:t>
            </a:r>
            <a:br>
              <a:rPr lang="en-US" dirty="0"/>
            </a:br>
            <a:r>
              <a:rPr lang="en-US" dirty="0"/>
              <a:t>Decision Problem: </a:t>
            </a:r>
            <a:r>
              <a:rPr lang="en-US" dirty="0" err="1"/>
              <a:t>sNDA</a:t>
            </a:r>
            <a:r>
              <a:rPr lang="en-US" dirty="0"/>
              <a:t> for primary prevention of MI and stroke</a:t>
            </a:r>
          </a:p>
        </p:txBody>
      </p:sp>
      <p:sp>
        <p:nvSpPr>
          <p:cNvPr id="3" name="Content Placeholder 2">
            <a:extLst>
              <a:ext uri="{FF2B5EF4-FFF2-40B4-BE49-F238E27FC236}">
                <a16:creationId xmlns:a16="http://schemas.microsoft.com/office/drawing/2014/main" id="{4DE55984-9C2C-4526-AE71-509D7F4A34E2}"/>
              </a:ext>
            </a:extLst>
          </p:cNvPr>
          <p:cNvSpPr>
            <a:spLocks noGrp="1"/>
          </p:cNvSpPr>
          <p:nvPr>
            <p:ph idx="1"/>
          </p:nvPr>
        </p:nvSpPr>
        <p:spPr>
          <a:xfrm>
            <a:off x="838200" y="2141535"/>
            <a:ext cx="10515600" cy="4351338"/>
          </a:xfrm>
        </p:spPr>
        <p:txBody>
          <a:bodyPr>
            <a:normAutofit/>
          </a:bodyPr>
          <a:lstStyle/>
          <a:p>
            <a:r>
              <a:rPr lang="en-US" sz="2400" dirty="0"/>
              <a:t>Drug (Ticagrelor) currently approved for prevention of CV death, MI, and stroke in patients with acute coronary syndrome or history of myocardial infarction</a:t>
            </a:r>
          </a:p>
          <a:p>
            <a:pPr lvl="1"/>
            <a:r>
              <a:rPr lang="en-US" dirty="0"/>
              <a:t>Approved with a boxed warning for “significant, sometimes fatal bleeding”</a:t>
            </a:r>
          </a:p>
          <a:p>
            <a:r>
              <a:rPr lang="en-US" sz="2400" dirty="0" err="1"/>
              <a:t>sNDA</a:t>
            </a:r>
            <a:r>
              <a:rPr lang="en-US" sz="2400" dirty="0"/>
              <a:t> is for </a:t>
            </a:r>
            <a:r>
              <a:rPr lang="en-US" sz="2400" b="1" dirty="0">
                <a:solidFill>
                  <a:schemeClr val="accent1"/>
                </a:solidFill>
              </a:rPr>
              <a:t>primary prevention</a:t>
            </a:r>
            <a:r>
              <a:rPr lang="en-US" sz="2400" dirty="0"/>
              <a:t> of MI and stroke in high risk patients, specifically patients with type 2 diabetes (T2DM) and established coronary artery disease (CAD)</a:t>
            </a:r>
          </a:p>
          <a:p>
            <a:r>
              <a:rPr lang="en-US" sz="2400" dirty="0"/>
              <a:t>The risk of thrombotic events associated with T2DM and CAD (and with no history of MI) is </a:t>
            </a:r>
            <a:r>
              <a:rPr lang="en-US" sz="2400" b="1" dirty="0">
                <a:solidFill>
                  <a:schemeClr val="accent1"/>
                </a:solidFill>
              </a:rPr>
              <a:t>similar to the risk associated with history of MI but no T2DM</a:t>
            </a:r>
          </a:p>
        </p:txBody>
      </p:sp>
      <p:sp>
        <p:nvSpPr>
          <p:cNvPr id="4" name="Slide Number Placeholder 3">
            <a:extLst>
              <a:ext uri="{FF2B5EF4-FFF2-40B4-BE49-F238E27FC236}">
                <a16:creationId xmlns:a16="http://schemas.microsoft.com/office/drawing/2014/main" id="{07B085C8-7D37-4F87-9784-237DD5DC0A44}"/>
              </a:ext>
            </a:extLst>
          </p:cNvPr>
          <p:cNvSpPr>
            <a:spLocks noGrp="1"/>
          </p:cNvSpPr>
          <p:nvPr>
            <p:ph type="sldNum" sz="quarter" idx="12"/>
          </p:nvPr>
        </p:nvSpPr>
        <p:spPr/>
        <p:txBody>
          <a:bodyPr/>
          <a:lstStyle/>
          <a:p>
            <a:fld id="{68798918-E6F8-4278-B83E-190AB292B329}" type="slidenum">
              <a:rPr lang="en-US" smtClean="0"/>
              <a:t>5</a:t>
            </a:fld>
            <a:endParaRPr lang="en-US"/>
          </a:p>
        </p:txBody>
      </p:sp>
    </p:spTree>
    <p:extLst>
      <p:ext uri="{BB962C8B-B14F-4D97-AF65-F5344CB8AC3E}">
        <p14:creationId xmlns:p14="http://schemas.microsoft.com/office/powerpoint/2010/main" val="49624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9BA3-498C-4976-BF3B-515115BA151F}"/>
              </a:ext>
            </a:extLst>
          </p:cNvPr>
          <p:cNvSpPr>
            <a:spLocks noGrp="1"/>
          </p:cNvSpPr>
          <p:nvPr>
            <p:ph type="title"/>
          </p:nvPr>
        </p:nvSpPr>
        <p:spPr/>
        <p:txBody>
          <a:bodyPr/>
          <a:lstStyle/>
          <a:p>
            <a:r>
              <a:rPr lang="en-US" sz="1950" b="1" dirty="0"/>
              <a:t>MCDA Step 2 </a:t>
            </a:r>
            <a:br>
              <a:rPr lang="en-US" sz="1950" b="1" dirty="0"/>
            </a:br>
            <a:r>
              <a:rPr lang="en-US" dirty="0"/>
              <a:t>Key Benefits &amp; Risks</a:t>
            </a:r>
          </a:p>
        </p:txBody>
      </p:sp>
      <p:graphicFrame>
        <p:nvGraphicFramePr>
          <p:cNvPr id="4" name="Content Placeholder 3">
            <a:extLst>
              <a:ext uri="{FF2B5EF4-FFF2-40B4-BE49-F238E27FC236}">
                <a16:creationId xmlns:a16="http://schemas.microsoft.com/office/drawing/2014/main" id="{F4B464B2-AEA9-4EFF-92FE-51ABD96B182D}"/>
              </a:ext>
            </a:extLst>
          </p:cNvPr>
          <p:cNvGraphicFramePr>
            <a:graphicFrameLocks noGrp="1"/>
          </p:cNvGraphicFramePr>
          <p:nvPr>
            <p:ph sz="half" idx="1"/>
            <p:extLst>
              <p:ext uri="{D42A27DB-BD31-4B8C-83A1-F6EECF244321}">
                <p14:modId xmlns:p14="http://schemas.microsoft.com/office/powerpoint/2010/main" val="8119267"/>
              </p:ext>
            </p:extLst>
          </p:nvPr>
        </p:nvGraphicFramePr>
        <p:xfrm>
          <a:off x="1001512" y="1690690"/>
          <a:ext cx="10082799" cy="4665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345D07A9-0AEA-4872-A5E8-67513788C444}"/>
              </a:ext>
            </a:extLst>
          </p:cNvPr>
          <p:cNvSpPr>
            <a:spLocks noGrp="1"/>
          </p:cNvSpPr>
          <p:nvPr>
            <p:ph type="sldNum" sz="quarter" idx="12"/>
          </p:nvPr>
        </p:nvSpPr>
        <p:spPr/>
        <p:txBody>
          <a:bodyPr/>
          <a:lstStyle/>
          <a:p>
            <a:fld id="{68798918-E6F8-4278-B83E-190AB292B329}" type="slidenum">
              <a:rPr lang="en-US" smtClean="0"/>
              <a:t>6</a:t>
            </a:fld>
            <a:endParaRPr lang="en-US"/>
          </a:p>
        </p:txBody>
      </p:sp>
    </p:spTree>
    <p:extLst>
      <p:ext uri="{BB962C8B-B14F-4D97-AF65-F5344CB8AC3E}">
        <p14:creationId xmlns:p14="http://schemas.microsoft.com/office/powerpoint/2010/main" val="1525079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4487-86E0-4AC6-8304-C4BB92CDFAD8}"/>
              </a:ext>
            </a:extLst>
          </p:cNvPr>
          <p:cNvSpPr>
            <a:spLocks noGrp="1"/>
          </p:cNvSpPr>
          <p:nvPr>
            <p:ph type="title"/>
          </p:nvPr>
        </p:nvSpPr>
        <p:spPr/>
        <p:txBody>
          <a:bodyPr>
            <a:normAutofit/>
          </a:bodyPr>
          <a:lstStyle/>
          <a:p>
            <a:r>
              <a:rPr lang="en-US" sz="1950" b="1" dirty="0"/>
              <a:t>MCDA Step 2</a:t>
            </a:r>
            <a:br>
              <a:rPr lang="en-US" sz="1950" b="1" dirty="0"/>
            </a:br>
            <a:r>
              <a:rPr lang="en-US" dirty="0"/>
              <a:t>Clinical Significance of Benefits &amp; Risks</a:t>
            </a:r>
          </a:p>
        </p:txBody>
      </p:sp>
      <p:sp>
        <p:nvSpPr>
          <p:cNvPr id="6" name="Content Placeholder 5">
            <a:extLst>
              <a:ext uri="{FF2B5EF4-FFF2-40B4-BE49-F238E27FC236}">
                <a16:creationId xmlns:a16="http://schemas.microsoft.com/office/drawing/2014/main" id="{DEA80BCD-3B18-4B8E-A865-1B39FD463A93}"/>
              </a:ext>
            </a:extLst>
          </p:cNvPr>
          <p:cNvSpPr>
            <a:spLocks noGrp="1"/>
          </p:cNvSpPr>
          <p:nvPr>
            <p:ph idx="1"/>
          </p:nvPr>
        </p:nvSpPr>
        <p:spPr/>
        <p:txBody>
          <a:bodyPr>
            <a:noAutofit/>
          </a:bodyPr>
          <a:lstStyle/>
          <a:p>
            <a:pPr marL="0" indent="0">
              <a:buNone/>
            </a:pPr>
            <a:r>
              <a:rPr lang="en-US" sz="2000" b="1" dirty="0"/>
              <a:t>Benefits</a:t>
            </a:r>
          </a:p>
          <a:p>
            <a:r>
              <a:rPr lang="en-US" sz="2000" dirty="0"/>
              <a:t>CV Death – fatal</a:t>
            </a:r>
          </a:p>
          <a:p>
            <a:r>
              <a:rPr lang="en-US" sz="2000" dirty="0"/>
              <a:t>Type 1 MI (spontaneous) and ischemic stroke negatively affect maintenance of normal autonomous functioning, including ability to perform activities of daily living as well as extended activities that require physical effort and adequate mentation</a:t>
            </a:r>
          </a:p>
          <a:p>
            <a:pPr marL="0" indent="0">
              <a:buNone/>
            </a:pPr>
            <a:r>
              <a:rPr lang="en-US" sz="2000" b="1" dirty="0"/>
              <a:t>Risks</a:t>
            </a:r>
          </a:p>
          <a:p>
            <a:r>
              <a:rPr lang="en-US" sz="2000" dirty="0"/>
              <a:t>Fatal Bleed - fatal</a:t>
            </a:r>
          </a:p>
          <a:p>
            <a:r>
              <a:rPr lang="en-US" sz="2000" dirty="0"/>
              <a:t>Similar to Type 1 MI and ischemic stroke, intracranial hemorrhage negatively affects maintenance of normal autonomous function, including activities of daily living and activities requiring physical effort and mentation</a:t>
            </a:r>
          </a:p>
          <a:p>
            <a:r>
              <a:rPr lang="en-US" sz="2000" dirty="0"/>
              <a:t>Major bleed with loss of &gt;5 g/dL Hb is associated with potential sequalae (e.g., hypovolemic shock and cardiac events) that may require a blood transfusion if sufficient loss of blood has occurred</a:t>
            </a:r>
          </a:p>
        </p:txBody>
      </p:sp>
      <p:sp>
        <p:nvSpPr>
          <p:cNvPr id="5" name="Slide Number Placeholder 4">
            <a:extLst>
              <a:ext uri="{FF2B5EF4-FFF2-40B4-BE49-F238E27FC236}">
                <a16:creationId xmlns:a16="http://schemas.microsoft.com/office/drawing/2014/main" id="{EAC20BE1-B3C5-446F-B4A9-A4104FEAF094}"/>
              </a:ext>
            </a:extLst>
          </p:cNvPr>
          <p:cNvSpPr>
            <a:spLocks noGrp="1"/>
          </p:cNvSpPr>
          <p:nvPr>
            <p:ph type="sldNum" sz="quarter" idx="12"/>
          </p:nvPr>
        </p:nvSpPr>
        <p:spPr/>
        <p:txBody>
          <a:bodyPr/>
          <a:lstStyle/>
          <a:p>
            <a:fld id="{68798918-E6F8-4278-B83E-190AB292B329}" type="slidenum">
              <a:rPr lang="en-US" smtClean="0"/>
              <a:t>7</a:t>
            </a:fld>
            <a:endParaRPr lang="en-US"/>
          </a:p>
        </p:txBody>
      </p:sp>
    </p:spTree>
    <p:extLst>
      <p:ext uri="{BB962C8B-B14F-4D97-AF65-F5344CB8AC3E}">
        <p14:creationId xmlns:p14="http://schemas.microsoft.com/office/powerpoint/2010/main" val="98184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D2638-6A8B-4081-8971-18A455711C95}"/>
              </a:ext>
            </a:extLst>
          </p:cNvPr>
          <p:cNvSpPr>
            <a:spLocks noGrp="1"/>
          </p:cNvSpPr>
          <p:nvPr>
            <p:ph type="title"/>
          </p:nvPr>
        </p:nvSpPr>
        <p:spPr/>
        <p:txBody>
          <a:bodyPr/>
          <a:lstStyle/>
          <a:p>
            <a:r>
              <a:rPr lang="en-US" sz="1800" b="1" dirty="0"/>
              <a:t>MCDA Step 2 </a:t>
            </a:r>
            <a:br>
              <a:rPr lang="en-US" b="1" dirty="0"/>
            </a:br>
            <a:r>
              <a:rPr lang="en-US" dirty="0"/>
              <a:t>Effects Table</a:t>
            </a:r>
          </a:p>
        </p:txBody>
      </p:sp>
      <p:pic>
        <p:nvPicPr>
          <p:cNvPr id="4" name="Picture 3">
            <a:extLst>
              <a:ext uri="{FF2B5EF4-FFF2-40B4-BE49-F238E27FC236}">
                <a16:creationId xmlns:a16="http://schemas.microsoft.com/office/drawing/2014/main" id="{9972B73B-2F32-4F1E-8AA5-43383E14C569}"/>
              </a:ext>
            </a:extLst>
          </p:cNvPr>
          <p:cNvPicPr>
            <a:picLocks noChangeAspect="1"/>
          </p:cNvPicPr>
          <p:nvPr/>
        </p:nvPicPr>
        <p:blipFill>
          <a:blip r:embed="rId3"/>
          <a:stretch>
            <a:fillRect/>
          </a:stretch>
        </p:blipFill>
        <p:spPr>
          <a:xfrm>
            <a:off x="972014" y="1379578"/>
            <a:ext cx="9487829" cy="4987247"/>
          </a:xfrm>
          <a:prstGeom prst="rect">
            <a:avLst/>
          </a:prstGeom>
        </p:spPr>
      </p:pic>
      <p:sp>
        <p:nvSpPr>
          <p:cNvPr id="5" name="TextBox 4">
            <a:extLst>
              <a:ext uri="{FF2B5EF4-FFF2-40B4-BE49-F238E27FC236}">
                <a16:creationId xmlns:a16="http://schemas.microsoft.com/office/drawing/2014/main" id="{FE7DFBE5-48AD-46A8-BCC2-419861C102AE}"/>
              </a:ext>
            </a:extLst>
          </p:cNvPr>
          <p:cNvSpPr txBox="1"/>
          <p:nvPr/>
        </p:nvSpPr>
        <p:spPr>
          <a:xfrm>
            <a:off x="1070517" y="6366824"/>
            <a:ext cx="9389326" cy="369332"/>
          </a:xfrm>
          <a:prstGeom prst="rect">
            <a:avLst/>
          </a:prstGeom>
          <a:noFill/>
        </p:spPr>
        <p:txBody>
          <a:bodyPr wrap="square" rtlCol="0">
            <a:spAutoFit/>
          </a:bodyPr>
          <a:lstStyle/>
          <a:p>
            <a:r>
              <a:rPr lang="en-US" dirty="0"/>
              <a:t>Source: https://www.accessdata.fda.gov/drugsatfda_docs/nda/2020/022433Orig1s028.pdf</a:t>
            </a:r>
          </a:p>
        </p:txBody>
      </p:sp>
    </p:spTree>
    <p:extLst>
      <p:ext uri="{BB962C8B-B14F-4D97-AF65-F5344CB8AC3E}">
        <p14:creationId xmlns:p14="http://schemas.microsoft.com/office/powerpoint/2010/main" val="29594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7B98846-6095-4595-A29F-AAF41947621D}"/>
              </a:ext>
            </a:extLst>
          </p:cNvPr>
          <p:cNvSpPr>
            <a:spLocks noGrp="1"/>
          </p:cNvSpPr>
          <p:nvPr>
            <p:ph type="title"/>
          </p:nvPr>
        </p:nvSpPr>
        <p:spPr/>
        <p:txBody>
          <a:bodyPr/>
          <a:lstStyle/>
          <a:p>
            <a:r>
              <a:rPr lang="en-US" sz="1950" b="1" dirty="0"/>
              <a:t>MCDA Step 2</a:t>
            </a:r>
            <a:br>
              <a:rPr lang="en-US" b="1" dirty="0"/>
            </a:br>
            <a:r>
              <a:rPr lang="en-US" dirty="0"/>
              <a:t>Feasible Ranges</a:t>
            </a:r>
          </a:p>
        </p:txBody>
      </p:sp>
      <p:graphicFrame>
        <p:nvGraphicFramePr>
          <p:cNvPr id="8" name="Content Placeholder 7">
            <a:extLst>
              <a:ext uri="{FF2B5EF4-FFF2-40B4-BE49-F238E27FC236}">
                <a16:creationId xmlns:a16="http://schemas.microsoft.com/office/drawing/2014/main" id="{7384F721-0B28-4AA4-A0DB-8B01EC72354E}"/>
              </a:ext>
            </a:extLst>
          </p:cNvPr>
          <p:cNvGraphicFramePr>
            <a:graphicFrameLocks noGrp="1"/>
          </p:cNvGraphicFramePr>
          <p:nvPr>
            <p:ph sz="half" idx="1"/>
            <p:extLst>
              <p:ext uri="{D42A27DB-BD31-4B8C-83A1-F6EECF244321}">
                <p14:modId xmlns:p14="http://schemas.microsoft.com/office/powerpoint/2010/main" val="3782640956"/>
              </p:ext>
            </p:extLst>
          </p:nvPr>
        </p:nvGraphicFramePr>
        <p:xfrm>
          <a:off x="838199" y="1825624"/>
          <a:ext cx="6878445" cy="4351336"/>
        </p:xfrm>
        <a:graphic>
          <a:graphicData uri="http://schemas.openxmlformats.org/drawingml/2006/table">
            <a:tbl>
              <a:tblPr firstRow="1" bandRow="1">
                <a:tableStyleId>{5940675A-B579-460E-94D1-54222C63F5DA}</a:tableStyleId>
              </a:tblPr>
              <a:tblGrid>
                <a:gridCol w="3602997">
                  <a:extLst>
                    <a:ext uri="{9D8B030D-6E8A-4147-A177-3AD203B41FA5}">
                      <a16:colId xmlns:a16="http://schemas.microsoft.com/office/drawing/2014/main" val="2676341795"/>
                    </a:ext>
                  </a:extLst>
                </a:gridCol>
                <a:gridCol w="818862">
                  <a:extLst>
                    <a:ext uri="{9D8B030D-6E8A-4147-A177-3AD203B41FA5}">
                      <a16:colId xmlns:a16="http://schemas.microsoft.com/office/drawing/2014/main" val="1063252840"/>
                    </a:ext>
                  </a:extLst>
                </a:gridCol>
                <a:gridCol w="818862">
                  <a:extLst>
                    <a:ext uri="{9D8B030D-6E8A-4147-A177-3AD203B41FA5}">
                      <a16:colId xmlns:a16="http://schemas.microsoft.com/office/drawing/2014/main" val="1068208784"/>
                    </a:ext>
                  </a:extLst>
                </a:gridCol>
                <a:gridCol w="818862">
                  <a:extLst>
                    <a:ext uri="{9D8B030D-6E8A-4147-A177-3AD203B41FA5}">
                      <a16:colId xmlns:a16="http://schemas.microsoft.com/office/drawing/2014/main" val="1845803763"/>
                    </a:ext>
                  </a:extLst>
                </a:gridCol>
                <a:gridCol w="818862">
                  <a:extLst>
                    <a:ext uri="{9D8B030D-6E8A-4147-A177-3AD203B41FA5}">
                      <a16:colId xmlns:a16="http://schemas.microsoft.com/office/drawing/2014/main" val="4113322424"/>
                    </a:ext>
                  </a:extLst>
                </a:gridCol>
              </a:tblGrid>
              <a:tr h="455114">
                <a:tc rowSpan="2">
                  <a:txBody>
                    <a:bodyPr/>
                    <a:lstStyle/>
                    <a:p>
                      <a:r>
                        <a:rPr lang="en-US" sz="1800" b="1" dirty="0">
                          <a:solidFill>
                            <a:schemeClr val="bg1"/>
                          </a:solidFill>
                        </a:rPr>
                        <a:t>Effect </a:t>
                      </a:r>
                    </a:p>
                    <a:p>
                      <a:r>
                        <a:rPr lang="en-US" sz="1800" i="1" dirty="0">
                          <a:solidFill>
                            <a:schemeClr val="bg1"/>
                          </a:solidFill>
                        </a:rPr>
                        <a:t>For every 10,000 patients treated, number experiencing one or more events</a:t>
                      </a:r>
                    </a:p>
                  </a:txBody>
                  <a:tcPr marL="54108" marR="54108" marT="34290" marB="34290">
                    <a:solidFill>
                      <a:schemeClr val="accent1"/>
                    </a:solidFill>
                  </a:tcPr>
                </a:tc>
                <a:tc gridSpan="2">
                  <a:txBody>
                    <a:bodyPr/>
                    <a:lstStyle/>
                    <a:p>
                      <a:pPr algn="ctr"/>
                      <a:r>
                        <a:rPr lang="en-US" sz="1800" b="1" dirty="0">
                          <a:solidFill>
                            <a:schemeClr val="bg1"/>
                          </a:solidFill>
                        </a:rPr>
                        <a:t>0-12 months</a:t>
                      </a:r>
                    </a:p>
                  </a:txBody>
                  <a:tcPr marL="54108" marR="54108" marT="34290" marB="34290">
                    <a:solidFill>
                      <a:schemeClr val="accent1"/>
                    </a:solidFill>
                  </a:tcPr>
                </a:tc>
                <a:tc hMerge="1">
                  <a:txBody>
                    <a:bodyPr/>
                    <a:lstStyle/>
                    <a:p>
                      <a:endParaRPr lang="en-US" dirty="0"/>
                    </a:p>
                  </a:txBody>
                  <a:tcPr/>
                </a:tc>
                <a:tc gridSpan="2">
                  <a:txBody>
                    <a:bodyPr/>
                    <a:lstStyle/>
                    <a:p>
                      <a:pPr algn="ctr"/>
                      <a:r>
                        <a:rPr lang="en-US" sz="1800" b="1" dirty="0">
                          <a:solidFill>
                            <a:schemeClr val="bg1"/>
                          </a:solidFill>
                        </a:rPr>
                        <a:t>0-36 months</a:t>
                      </a:r>
                    </a:p>
                  </a:txBody>
                  <a:tcPr marL="54108" marR="54108" marT="34290" marB="34290">
                    <a:solidFill>
                      <a:schemeClr val="accent1"/>
                    </a:solidFill>
                  </a:tcPr>
                </a:tc>
                <a:tc hMerge="1">
                  <a:txBody>
                    <a:bodyPr/>
                    <a:lstStyle/>
                    <a:p>
                      <a:endParaRPr lang="en-US" dirty="0"/>
                    </a:p>
                  </a:txBody>
                  <a:tcPr/>
                </a:tc>
                <a:extLst>
                  <a:ext uri="{0D108BD9-81ED-4DB2-BD59-A6C34878D82A}">
                    <a16:rowId xmlns:a16="http://schemas.microsoft.com/office/drawing/2014/main" val="3883186497"/>
                  </a:ext>
                </a:extLst>
              </a:tr>
              <a:tr h="1165538">
                <a:tc vMerge="1">
                  <a:txBody>
                    <a:bodyPr/>
                    <a:lstStyle/>
                    <a:p>
                      <a:endParaRPr lang="en-US" dirty="0"/>
                    </a:p>
                  </a:txBody>
                  <a:tcPr/>
                </a:tc>
                <a:tc>
                  <a:txBody>
                    <a:bodyPr/>
                    <a:lstStyle/>
                    <a:p>
                      <a:pPr algn="r"/>
                      <a:r>
                        <a:rPr lang="en-US" sz="1800" b="1" dirty="0">
                          <a:solidFill>
                            <a:schemeClr val="bg1"/>
                          </a:solidFill>
                        </a:rPr>
                        <a:t>Min (Best)</a:t>
                      </a:r>
                    </a:p>
                  </a:txBody>
                  <a:tcPr marL="54108" marR="54108" marT="34290" marB="34290" anchor="b">
                    <a:solidFill>
                      <a:schemeClr val="accent1"/>
                    </a:solidFill>
                  </a:tcPr>
                </a:tc>
                <a:tc>
                  <a:txBody>
                    <a:bodyPr/>
                    <a:lstStyle/>
                    <a:p>
                      <a:pPr algn="r"/>
                      <a:r>
                        <a:rPr lang="en-US" sz="1800" b="1" dirty="0">
                          <a:solidFill>
                            <a:schemeClr val="bg1"/>
                          </a:solidFill>
                        </a:rPr>
                        <a:t>Max (Worst)</a:t>
                      </a:r>
                    </a:p>
                  </a:txBody>
                  <a:tcPr marL="54108" marR="54108" marT="34290" marB="34290" anchor="b">
                    <a:solidFill>
                      <a:schemeClr val="accent1"/>
                    </a:solidFill>
                  </a:tcPr>
                </a:tc>
                <a:tc>
                  <a:txBody>
                    <a:bodyPr/>
                    <a:lstStyle/>
                    <a:p>
                      <a:pPr algn="r"/>
                      <a:r>
                        <a:rPr lang="en-US" sz="1800" b="1" dirty="0">
                          <a:solidFill>
                            <a:schemeClr val="bg1"/>
                          </a:solidFill>
                        </a:rPr>
                        <a:t>Min (Best)</a:t>
                      </a:r>
                    </a:p>
                  </a:txBody>
                  <a:tcPr marL="54108" marR="54108" marT="34290" marB="34290" anchor="b">
                    <a:solidFill>
                      <a:schemeClr val="accent1"/>
                    </a:solidFill>
                  </a:tcPr>
                </a:tc>
                <a:tc>
                  <a:txBody>
                    <a:bodyPr/>
                    <a:lstStyle/>
                    <a:p>
                      <a:pPr algn="r"/>
                      <a:r>
                        <a:rPr lang="en-US" sz="1800" b="1" dirty="0">
                          <a:solidFill>
                            <a:schemeClr val="bg1"/>
                          </a:solidFill>
                        </a:rPr>
                        <a:t>Max (Worst)</a:t>
                      </a:r>
                    </a:p>
                  </a:txBody>
                  <a:tcPr marL="54108" marR="54108" marT="34290" marB="34290" anchor="b">
                    <a:solidFill>
                      <a:schemeClr val="accent1"/>
                    </a:solidFill>
                  </a:tcPr>
                </a:tc>
                <a:extLst>
                  <a:ext uri="{0D108BD9-81ED-4DB2-BD59-A6C34878D82A}">
                    <a16:rowId xmlns:a16="http://schemas.microsoft.com/office/drawing/2014/main" val="1211552440"/>
                  </a:ext>
                </a:extLst>
              </a:tr>
              <a:tr h="455114">
                <a:tc>
                  <a:txBody>
                    <a:bodyPr/>
                    <a:lstStyle/>
                    <a:p>
                      <a:r>
                        <a:rPr lang="en-US" sz="1800" strike="noStrike" dirty="0"/>
                        <a:t>CV Death</a:t>
                      </a:r>
                    </a:p>
                  </a:txBody>
                  <a:tcPr marL="54108" marR="54108" marT="34290" marB="34290">
                    <a:solidFill>
                      <a:schemeClr val="accent3"/>
                    </a:solidFill>
                  </a:tcPr>
                </a:tc>
                <a:tc>
                  <a:txBody>
                    <a:bodyPr/>
                    <a:lstStyle/>
                    <a:p>
                      <a:pPr algn="r"/>
                      <a:r>
                        <a:rPr lang="en-US" sz="1800" strike="noStrike" dirty="0"/>
                        <a:t>65</a:t>
                      </a:r>
                    </a:p>
                  </a:txBody>
                  <a:tcPr marL="54108" marR="54108" marT="34290" marB="34290" anchor="b">
                    <a:solidFill>
                      <a:schemeClr val="accent3"/>
                    </a:solidFill>
                  </a:tcPr>
                </a:tc>
                <a:tc>
                  <a:txBody>
                    <a:bodyPr/>
                    <a:lstStyle/>
                    <a:p>
                      <a:pPr algn="r"/>
                      <a:r>
                        <a:rPr lang="en-US" sz="1800" strike="noStrike" dirty="0"/>
                        <a:t>120</a:t>
                      </a:r>
                    </a:p>
                  </a:txBody>
                  <a:tcPr marL="54108" marR="54108" marT="34290" marB="34290" anchor="b">
                    <a:solidFill>
                      <a:schemeClr val="accent3"/>
                    </a:solidFill>
                  </a:tcPr>
                </a:tc>
                <a:tc>
                  <a:txBody>
                    <a:bodyPr/>
                    <a:lstStyle/>
                    <a:p>
                      <a:pPr algn="r"/>
                      <a:r>
                        <a:rPr lang="en-US" sz="1800" strike="noStrike" dirty="0"/>
                        <a:t>255</a:t>
                      </a:r>
                    </a:p>
                  </a:txBody>
                  <a:tcPr marL="54108" marR="54108" marT="34290" marB="34290" anchor="b">
                    <a:solidFill>
                      <a:schemeClr val="accent3"/>
                    </a:solidFill>
                  </a:tcPr>
                </a:tc>
                <a:tc>
                  <a:txBody>
                    <a:bodyPr/>
                    <a:lstStyle/>
                    <a:p>
                      <a:pPr algn="r"/>
                      <a:r>
                        <a:rPr lang="en-US" sz="1800" strike="noStrike" dirty="0"/>
                        <a:t>355</a:t>
                      </a:r>
                    </a:p>
                  </a:txBody>
                  <a:tcPr marL="54108" marR="54108" marT="34290" marB="34290" anchor="b">
                    <a:solidFill>
                      <a:schemeClr val="accent3"/>
                    </a:solidFill>
                  </a:tcPr>
                </a:tc>
                <a:extLst>
                  <a:ext uri="{0D108BD9-81ED-4DB2-BD59-A6C34878D82A}">
                    <a16:rowId xmlns:a16="http://schemas.microsoft.com/office/drawing/2014/main" val="46028976"/>
                  </a:ext>
                </a:extLst>
              </a:tr>
              <a:tr h="455114">
                <a:tc>
                  <a:txBody>
                    <a:bodyPr/>
                    <a:lstStyle/>
                    <a:p>
                      <a:r>
                        <a:rPr lang="en-US" sz="1800" dirty="0"/>
                        <a:t>Type 1 MI</a:t>
                      </a:r>
                    </a:p>
                  </a:txBody>
                  <a:tcPr marL="54108" marR="54108" marT="34290" marB="34290"/>
                </a:tc>
                <a:tc>
                  <a:txBody>
                    <a:bodyPr/>
                    <a:lstStyle/>
                    <a:p>
                      <a:pPr algn="r"/>
                      <a:r>
                        <a:rPr lang="en-US" sz="1800" dirty="0"/>
                        <a:t>80</a:t>
                      </a:r>
                    </a:p>
                  </a:txBody>
                  <a:tcPr marL="54108" marR="54108" marT="34290" marB="34290" anchor="b">
                    <a:noFill/>
                  </a:tcPr>
                </a:tc>
                <a:tc>
                  <a:txBody>
                    <a:bodyPr/>
                    <a:lstStyle/>
                    <a:p>
                      <a:pPr algn="r"/>
                      <a:r>
                        <a:rPr lang="en-US" sz="1800" dirty="0"/>
                        <a:t>130</a:t>
                      </a:r>
                    </a:p>
                  </a:txBody>
                  <a:tcPr marL="54108" marR="54108" marT="34290" marB="34290" anchor="b">
                    <a:noFill/>
                  </a:tcPr>
                </a:tc>
                <a:tc>
                  <a:txBody>
                    <a:bodyPr/>
                    <a:lstStyle/>
                    <a:p>
                      <a:pPr algn="r"/>
                      <a:r>
                        <a:rPr lang="en-US" sz="1800" dirty="0"/>
                        <a:t>210</a:t>
                      </a:r>
                    </a:p>
                  </a:txBody>
                  <a:tcPr marL="54108" marR="54108" marT="34290" marB="34290" anchor="b">
                    <a:noFill/>
                  </a:tcPr>
                </a:tc>
                <a:tc>
                  <a:txBody>
                    <a:bodyPr/>
                    <a:lstStyle/>
                    <a:p>
                      <a:pPr algn="r"/>
                      <a:r>
                        <a:rPr lang="en-US" sz="1800" dirty="0"/>
                        <a:t>350</a:t>
                      </a:r>
                    </a:p>
                  </a:txBody>
                  <a:tcPr marL="54108" marR="54108" marT="34290" marB="34290" anchor="b">
                    <a:noFill/>
                  </a:tcPr>
                </a:tc>
                <a:extLst>
                  <a:ext uri="{0D108BD9-81ED-4DB2-BD59-A6C34878D82A}">
                    <a16:rowId xmlns:a16="http://schemas.microsoft.com/office/drawing/2014/main" val="3763729607"/>
                  </a:ext>
                </a:extLst>
              </a:tr>
              <a:tr h="455114">
                <a:tc>
                  <a:txBody>
                    <a:bodyPr/>
                    <a:lstStyle/>
                    <a:p>
                      <a:r>
                        <a:rPr lang="en-US" sz="1800" dirty="0"/>
                        <a:t>Ischemic Stroke</a:t>
                      </a:r>
                    </a:p>
                  </a:txBody>
                  <a:tcPr marL="54108" marR="54108" marT="34290" marB="34290"/>
                </a:tc>
                <a:tc>
                  <a:txBody>
                    <a:bodyPr/>
                    <a:lstStyle/>
                    <a:p>
                      <a:pPr algn="r"/>
                      <a:r>
                        <a:rPr lang="en-US" sz="1800" dirty="0"/>
                        <a:t>25</a:t>
                      </a:r>
                    </a:p>
                  </a:txBody>
                  <a:tcPr marL="54108" marR="54108" marT="34290" marB="34290" anchor="b">
                    <a:noFill/>
                  </a:tcPr>
                </a:tc>
                <a:tc>
                  <a:txBody>
                    <a:bodyPr/>
                    <a:lstStyle/>
                    <a:p>
                      <a:pPr algn="r"/>
                      <a:r>
                        <a:rPr lang="en-US" sz="1800" dirty="0"/>
                        <a:t>90</a:t>
                      </a:r>
                    </a:p>
                  </a:txBody>
                  <a:tcPr marL="54108" marR="54108" marT="34290" marB="34290" anchor="b">
                    <a:noFill/>
                  </a:tcPr>
                </a:tc>
                <a:tc>
                  <a:txBody>
                    <a:bodyPr/>
                    <a:lstStyle/>
                    <a:p>
                      <a:pPr algn="r"/>
                      <a:r>
                        <a:rPr lang="en-US" sz="1800" dirty="0"/>
                        <a:t>110</a:t>
                      </a:r>
                    </a:p>
                  </a:txBody>
                  <a:tcPr marL="54108" marR="54108" marT="34290" marB="34290" anchor="b">
                    <a:noFill/>
                  </a:tcPr>
                </a:tc>
                <a:tc>
                  <a:txBody>
                    <a:bodyPr/>
                    <a:lstStyle/>
                    <a:p>
                      <a:pPr algn="r"/>
                      <a:r>
                        <a:rPr lang="en-US" sz="1800" dirty="0"/>
                        <a:t>200</a:t>
                      </a:r>
                    </a:p>
                  </a:txBody>
                  <a:tcPr marL="54108" marR="54108" marT="34290" marB="34290" anchor="b">
                    <a:noFill/>
                  </a:tcPr>
                </a:tc>
                <a:extLst>
                  <a:ext uri="{0D108BD9-81ED-4DB2-BD59-A6C34878D82A}">
                    <a16:rowId xmlns:a16="http://schemas.microsoft.com/office/drawing/2014/main" val="822064008"/>
                  </a:ext>
                </a:extLst>
              </a:tr>
              <a:tr h="455114">
                <a:tc>
                  <a:txBody>
                    <a:bodyPr/>
                    <a:lstStyle/>
                    <a:p>
                      <a:r>
                        <a:rPr lang="en-US" sz="1800" dirty="0"/>
                        <a:t>Fatal Bleed</a:t>
                      </a:r>
                    </a:p>
                  </a:txBody>
                  <a:tcPr marL="54108" marR="54108" marT="34290" marB="34290"/>
                </a:tc>
                <a:tc>
                  <a:txBody>
                    <a:bodyPr/>
                    <a:lstStyle/>
                    <a:p>
                      <a:pPr algn="r"/>
                      <a:r>
                        <a:rPr lang="en-US" sz="1800" dirty="0"/>
                        <a:t>0</a:t>
                      </a:r>
                    </a:p>
                  </a:txBody>
                  <a:tcPr marL="54108" marR="54108" marT="34290" marB="34290" anchor="b">
                    <a:noFill/>
                  </a:tcPr>
                </a:tc>
                <a:tc>
                  <a:txBody>
                    <a:bodyPr/>
                    <a:lstStyle/>
                    <a:p>
                      <a:pPr algn="r"/>
                      <a:r>
                        <a:rPr lang="en-US" sz="1800" dirty="0"/>
                        <a:t>20</a:t>
                      </a:r>
                    </a:p>
                  </a:txBody>
                  <a:tcPr marL="54108" marR="54108" marT="34290" marB="34290" anchor="b">
                    <a:noFill/>
                  </a:tcPr>
                </a:tc>
                <a:tc>
                  <a:txBody>
                    <a:bodyPr/>
                    <a:lstStyle/>
                    <a:p>
                      <a:pPr algn="r"/>
                      <a:r>
                        <a:rPr lang="en-US" sz="1800" dirty="0"/>
                        <a:t>0</a:t>
                      </a:r>
                    </a:p>
                  </a:txBody>
                  <a:tcPr marL="54108" marR="54108" marT="34290" marB="34290" anchor="b">
                    <a:noFill/>
                  </a:tcPr>
                </a:tc>
                <a:tc>
                  <a:txBody>
                    <a:bodyPr/>
                    <a:lstStyle/>
                    <a:p>
                      <a:pPr algn="r"/>
                      <a:r>
                        <a:rPr lang="en-US" sz="1800" dirty="0"/>
                        <a:t>30</a:t>
                      </a:r>
                    </a:p>
                  </a:txBody>
                  <a:tcPr marL="54108" marR="54108" marT="34290" marB="34290" anchor="b">
                    <a:noFill/>
                  </a:tcPr>
                </a:tc>
                <a:extLst>
                  <a:ext uri="{0D108BD9-81ED-4DB2-BD59-A6C34878D82A}">
                    <a16:rowId xmlns:a16="http://schemas.microsoft.com/office/drawing/2014/main" val="3921237585"/>
                  </a:ext>
                </a:extLst>
              </a:tr>
              <a:tr h="455114">
                <a:tc>
                  <a:txBody>
                    <a:bodyPr/>
                    <a:lstStyle/>
                    <a:p>
                      <a:r>
                        <a:rPr lang="en-US" sz="1800" dirty="0"/>
                        <a:t>Intracranial hemorrhage</a:t>
                      </a:r>
                    </a:p>
                  </a:txBody>
                  <a:tcPr marL="54108" marR="54108" marT="34290" marB="34290"/>
                </a:tc>
                <a:tc>
                  <a:txBody>
                    <a:bodyPr/>
                    <a:lstStyle/>
                    <a:p>
                      <a:pPr algn="r"/>
                      <a:r>
                        <a:rPr lang="en-US" sz="1800" dirty="0"/>
                        <a:t>5</a:t>
                      </a:r>
                    </a:p>
                  </a:txBody>
                  <a:tcPr marL="54108" marR="54108" marT="34290" marB="34290" anchor="b">
                    <a:noFill/>
                  </a:tcPr>
                </a:tc>
                <a:tc>
                  <a:txBody>
                    <a:bodyPr/>
                    <a:lstStyle/>
                    <a:p>
                      <a:pPr algn="r"/>
                      <a:r>
                        <a:rPr lang="en-US" sz="1800" dirty="0"/>
                        <a:t>45</a:t>
                      </a:r>
                    </a:p>
                  </a:txBody>
                  <a:tcPr marL="54108" marR="54108" marT="34290" marB="34290" anchor="b">
                    <a:noFill/>
                  </a:tcPr>
                </a:tc>
                <a:tc>
                  <a:txBody>
                    <a:bodyPr/>
                    <a:lstStyle/>
                    <a:p>
                      <a:pPr algn="r"/>
                      <a:r>
                        <a:rPr lang="en-US" sz="1800" dirty="0"/>
                        <a:t>30</a:t>
                      </a:r>
                    </a:p>
                  </a:txBody>
                  <a:tcPr marL="54108" marR="54108" marT="34290" marB="34290" anchor="b">
                    <a:noFill/>
                  </a:tcPr>
                </a:tc>
                <a:tc>
                  <a:txBody>
                    <a:bodyPr/>
                    <a:lstStyle/>
                    <a:p>
                      <a:pPr algn="r"/>
                      <a:r>
                        <a:rPr lang="en-US" sz="1800" dirty="0"/>
                        <a:t>85</a:t>
                      </a:r>
                    </a:p>
                  </a:txBody>
                  <a:tcPr marL="54108" marR="54108" marT="34290" marB="34290" anchor="b">
                    <a:noFill/>
                  </a:tcPr>
                </a:tc>
                <a:extLst>
                  <a:ext uri="{0D108BD9-81ED-4DB2-BD59-A6C34878D82A}">
                    <a16:rowId xmlns:a16="http://schemas.microsoft.com/office/drawing/2014/main" val="2484140031"/>
                  </a:ext>
                </a:extLst>
              </a:tr>
              <a:tr h="455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Bleed with loss of &gt;5 g/dL Hb</a:t>
                      </a:r>
                    </a:p>
                  </a:txBody>
                  <a:tcPr marL="54108" marR="54108" marT="34290" marB="34290"/>
                </a:tc>
                <a:tc>
                  <a:txBody>
                    <a:bodyPr/>
                    <a:lstStyle/>
                    <a:p>
                      <a:pPr algn="r"/>
                      <a:r>
                        <a:rPr lang="en-US" sz="1800" dirty="0"/>
                        <a:t>5</a:t>
                      </a:r>
                    </a:p>
                  </a:txBody>
                  <a:tcPr marL="54108" marR="54108" marT="34290" marB="34290"/>
                </a:tc>
                <a:tc>
                  <a:txBody>
                    <a:bodyPr/>
                    <a:lstStyle/>
                    <a:p>
                      <a:pPr algn="r"/>
                      <a:r>
                        <a:rPr lang="en-US" sz="1800" dirty="0"/>
                        <a:t>75</a:t>
                      </a:r>
                    </a:p>
                  </a:txBody>
                  <a:tcPr marL="54108" marR="54108" marT="34290" marB="34290"/>
                </a:tc>
                <a:tc>
                  <a:txBody>
                    <a:bodyPr/>
                    <a:lstStyle/>
                    <a:p>
                      <a:pPr algn="r"/>
                      <a:r>
                        <a:rPr lang="en-US" sz="1800" dirty="0"/>
                        <a:t>30</a:t>
                      </a:r>
                    </a:p>
                  </a:txBody>
                  <a:tcPr marL="54108" marR="54108" marT="34290" marB="34290"/>
                </a:tc>
                <a:tc>
                  <a:txBody>
                    <a:bodyPr/>
                    <a:lstStyle/>
                    <a:p>
                      <a:pPr algn="r"/>
                      <a:r>
                        <a:rPr lang="en-US" sz="1800" dirty="0"/>
                        <a:t>140</a:t>
                      </a:r>
                    </a:p>
                  </a:txBody>
                  <a:tcPr marL="54108" marR="54108" marT="34290" marB="34290"/>
                </a:tc>
                <a:extLst>
                  <a:ext uri="{0D108BD9-81ED-4DB2-BD59-A6C34878D82A}">
                    <a16:rowId xmlns:a16="http://schemas.microsoft.com/office/drawing/2014/main" val="1212476828"/>
                  </a:ext>
                </a:extLst>
              </a:tr>
            </a:tbl>
          </a:graphicData>
        </a:graphic>
      </p:graphicFrame>
      <p:sp>
        <p:nvSpPr>
          <p:cNvPr id="10" name="Content Placeholder 9">
            <a:extLst>
              <a:ext uri="{FF2B5EF4-FFF2-40B4-BE49-F238E27FC236}">
                <a16:creationId xmlns:a16="http://schemas.microsoft.com/office/drawing/2014/main" id="{35B9CC9D-D0CD-4FD7-BA70-C016257619E8}"/>
              </a:ext>
            </a:extLst>
          </p:cNvPr>
          <p:cNvSpPr>
            <a:spLocks noGrp="1"/>
          </p:cNvSpPr>
          <p:nvPr>
            <p:ph sz="half" idx="2"/>
          </p:nvPr>
        </p:nvSpPr>
        <p:spPr>
          <a:xfrm>
            <a:off x="7906214" y="1825625"/>
            <a:ext cx="3447585" cy="4351338"/>
          </a:xfrm>
        </p:spPr>
        <p:txBody>
          <a:bodyPr>
            <a:normAutofit/>
          </a:bodyPr>
          <a:lstStyle/>
          <a:p>
            <a:r>
              <a:rPr lang="en-US" sz="2000" dirty="0"/>
              <a:t>Minimum and maximum encompass the 95% confidence intervals for the treatment and placebo arms</a:t>
            </a:r>
          </a:p>
          <a:p>
            <a:r>
              <a:rPr lang="en-US" sz="2000" dirty="0"/>
              <a:t>Could be interpreted as the best-case (minimum) and worst case (maximum)</a:t>
            </a:r>
          </a:p>
          <a:p>
            <a:r>
              <a:rPr lang="en-US" sz="2000" dirty="0"/>
              <a:t>Trial designed to assess efficacy at 36 months</a:t>
            </a:r>
          </a:p>
          <a:p>
            <a:r>
              <a:rPr lang="en-US" sz="2000" dirty="0"/>
              <a:t>Also considering the 12-month timepoint since benefit is delayed, risk is not</a:t>
            </a:r>
          </a:p>
          <a:p>
            <a:pPr marL="0" indent="0">
              <a:buNone/>
            </a:pPr>
            <a:endParaRPr lang="en-US" sz="2000" dirty="0"/>
          </a:p>
          <a:p>
            <a:endParaRPr lang="en-US" sz="2000" dirty="0"/>
          </a:p>
          <a:p>
            <a:endParaRPr lang="en-US" sz="2000" dirty="0"/>
          </a:p>
        </p:txBody>
      </p:sp>
      <p:sp>
        <p:nvSpPr>
          <p:cNvPr id="5" name="Slide Number Placeholder 4">
            <a:extLst>
              <a:ext uri="{FF2B5EF4-FFF2-40B4-BE49-F238E27FC236}">
                <a16:creationId xmlns:a16="http://schemas.microsoft.com/office/drawing/2014/main" id="{49D58553-B25D-47D3-A3E1-519464F1AB92}"/>
              </a:ext>
            </a:extLst>
          </p:cNvPr>
          <p:cNvSpPr>
            <a:spLocks noGrp="1"/>
          </p:cNvSpPr>
          <p:nvPr>
            <p:ph type="sldNum" sz="quarter" idx="12"/>
          </p:nvPr>
        </p:nvSpPr>
        <p:spPr/>
        <p:txBody>
          <a:bodyPr/>
          <a:lstStyle/>
          <a:p>
            <a:fld id="{68798918-E6F8-4278-B83E-190AB292B329}" type="slidenum">
              <a:rPr lang="en-US" smtClean="0"/>
              <a:t>9</a:t>
            </a:fld>
            <a:endParaRPr lang="en-US" dirty="0"/>
          </a:p>
        </p:txBody>
      </p:sp>
      <p:sp>
        <p:nvSpPr>
          <p:cNvPr id="20" name="TextBox 19">
            <a:extLst>
              <a:ext uri="{FF2B5EF4-FFF2-40B4-BE49-F238E27FC236}">
                <a16:creationId xmlns:a16="http://schemas.microsoft.com/office/drawing/2014/main" id="{12AC7C82-91D8-4ED0-B16E-436D2EB2E7EA}"/>
              </a:ext>
            </a:extLst>
          </p:cNvPr>
          <p:cNvSpPr txBox="1"/>
          <p:nvPr/>
        </p:nvSpPr>
        <p:spPr>
          <a:xfrm>
            <a:off x="838199" y="6492873"/>
            <a:ext cx="9389326" cy="276999"/>
          </a:xfrm>
          <a:prstGeom prst="rect">
            <a:avLst/>
          </a:prstGeom>
          <a:noFill/>
        </p:spPr>
        <p:txBody>
          <a:bodyPr wrap="square" rtlCol="0">
            <a:spAutoFit/>
          </a:bodyPr>
          <a:lstStyle/>
          <a:p>
            <a:r>
              <a:rPr lang="en-US" sz="1200" dirty="0"/>
              <a:t>Source: https://www.accessdata.fda.gov/drugsatfda_docs/nda/2020/022433Orig1s028.pdf</a:t>
            </a:r>
          </a:p>
        </p:txBody>
      </p:sp>
    </p:spTree>
    <p:extLst>
      <p:ext uri="{BB962C8B-B14F-4D97-AF65-F5344CB8AC3E}">
        <p14:creationId xmlns:p14="http://schemas.microsoft.com/office/powerpoint/2010/main" val="285608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B82E4C-55FC-4EBA-B261-FC755DE8DBE4}"/>
              </a:ext>
            </a:extLst>
          </p:cNvPr>
          <p:cNvSpPr>
            <a:spLocks noGrp="1"/>
          </p:cNvSpPr>
          <p:nvPr>
            <p:ph type="title"/>
          </p:nvPr>
        </p:nvSpPr>
        <p:spPr/>
        <p:txBody>
          <a:bodyPr>
            <a:normAutofit/>
          </a:bodyPr>
          <a:lstStyle/>
          <a:p>
            <a:r>
              <a:rPr lang="en-US" sz="2000" dirty="0"/>
              <a:t>MCDA Step 3a</a:t>
            </a:r>
            <a:br>
              <a:rPr lang="en-US" dirty="0"/>
            </a:br>
            <a:r>
              <a:rPr lang="en-US" dirty="0"/>
              <a:t>Valuing changes within an outcome</a:t>
            </a:r>
            <a:endParaRPr lang="en-US" sz="2475" dirty="0"/>
          </a:p>
        </p:txBody>
      </p:sp>
      <p:sp>
        <p:nvSpPr>
          <p:cNvPr id="84" name="Slide Number Placeholder 83">
            <a:extLst>
              <a:ext uri="{FF2B5EF4-FFF2-40B4-BE49-F238E27FC236}">
                <a16:creationId xmlns:a16="http://schemas.microsoft.com/office/drawing/2014/main" id="{8DADE0E5-A03E-4451-B0F0-316C0A53F1E5}"/>
              </a:ext>
            </a:extLst>
          </p:cNvPr>
          <p:cNvSpPr>
            <a:spLocks noGrp="1"/>
          </p:cNvSpPr>
          <p:nvPr>
            <p:ph type="sldNum" sz="quarter" idx="12"/>
          </p:nvPr>
        </p:nvSpPr>
        <p:spPr/>
        <p:txBody>
          <a:bodyPr/>
          <a:lstStyle/>
          <a:p>
            <a:fld id="{68798918-E6F8-4278-B83E-190AB292B329}" type="slidenum">
              <a:rPr lang="en-US" smtClean="0"/>
              <a:t>10</a:t>
            </a:fld>
            <a:endParaRPr lang="en-US"/>
          </a:p>
        </p:txBody>
      </p:sp>
      <p:grpSp>
        <p:nvGrpSpPr>
          <p:cNvPr id="7" name="Group 6">
            <a:extLst>
              <a:ext uri="{FF2B5EF4-FFF2-40B4-BE49-F238E27FC236}">
                <a16:creationId xmlns:a16="http://schemas.microsoft.com/office/drawing/2014/main" id="{703F40F1-16B2-4207-9A15-DB4EA6A26B61}"/>
              </a:ext>
            </a:extLst>
          </p:cNvPr>
          <p:cNvGrpSpPr/>
          <p:nvPr/>
        </p:nvGrpSpPr>
        <p:grpSpPr>
          <a:xfrm>
            <a:off x="1037527" y="1870079"/>
            <a:ext cx="10046785" cy="4305790"/>
            <a:chOff x="2152651" y="2325563"/>
            <a:chExt cx="7886693" cy="3189329"/>
          </a:xfrm>
        </p:grpSpPr>
        <p:grpSp>
          <p:nvGrpSpPr>
            <p:cNvPr id="2" name="Group 1">
              <a:extLst>
                <a:ext uri="{FF2B5EF4-FFF2-40B4-BE49-F238E27FC236}">
                  <a16:creationId xmlns:a16="http://schemas.microsoft.com/office/drawing/2014/main" id="{71F6CDEF-F99A-40D9-893B-CFD136238795}"/>
                </a:ext>
              </a:extLst>
            </p:cNvPr>
            <p:cNvGrpSpPr/>
            <p:nvPr/>
          </p:nvGrpSpPr>
          <p:grpSpPr>
            <a:xfrm>
              <a:off x="2152651" y="2421038"/>
              <a:ext cx="3394963" cy="3044829"/>
              <a:chOff x="3855324" y="2085049"/>
              <a:chExt cx="4526617" cy="4059772"/>
            </a:xfrm>
          </p:grpSpPr>
          <p:cxnSp>
            <p:nvCxnSpPr>
              <p:cNvPr id="12" name="Straight Arrow Connector 11">
                <a:extLst>
                  <a:ext uri="{FF2B5EF4-FFF2-40B4-BE49-F238E27FC236}">
                    <a16:creationId xmlns:a16="http://schemas.microsoft.com/office/drawing/2014/main" id="{B3CFF2A9-B81C-42B7-AEAC-CCED2412FA4E}"/>
                  </a:ext>
                </a:extLst>
              </p:cNvPr>
              <p:cNvCxnSpPr/>
              <p:nvPr/>
            </p:nvCxnSpPr>
            <p:spPr>
              <a:xfrm>
                <a:off x="5009567" y="5457423"/>
                <a:ext cx="33723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1A32BC2-B285-4E2F-AD64-12A557C595F4}"/>
                  </a:ext>
                </a:extLst>
              </p:cNvPr>
              <p:cNvCxnSpPr>
                <a:cxnSpLocks/>
              </p:cNvCxnSpPr>
              <p:nvPr/>
            </p:nvCxnSpPr>
            <p:spPr>
              <a:xfrm rot="16200000">
                <a:off x="3323380" y="3771236"/>
                <a:ext cx="33723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58B44B4-F796-4070-8E7E-924ED1AA875B}"/>
                  </a:ext>
                </a:extLst>
              </p:cNvPr>
              <p:cNvSpPr txBox="1"/>
              <p:nvPr/>
            </p:nvSpPr>
            <p:spPr>
              <a:xfrm>
                <a:off x="5195127" y="5840858"/>
                <a:ext cx="2808507" cy="303963"/>
              </a:xfrm>
              <a:prstGeom prst="rect">
                <a:avLst/>
              </a:prstGeom>
              <a:noFill/>
            </p:spPr>
            <p:txBody>
              <a:bodyPr wrap="none" rtlCol="0">
                <a:spAutoFit/>
              </a:bodyPr>
              <a:lstStyle/>
              <a:p>
                <a:pPr algn="ctr"/>
                <a:r>
                  <a:rPr lang="en-US" sz="1400" dirty="0"/>
                  <a:t>Probability of a negative outcome </a:t>
                </a:r>
              </a:p>
            </p:txBody>
          </p:sp>
          <p:sp>
            <p:nvSpPr>
              <p:cNvPr id="32" name="TextBox 31">
                <a:extLst>
                  <a:ext uri="{FF2B5EF4-FFF2-40B4-BE49-F238E27FC236}">
                    <a16:creationId xmlns:a16="http://schemas.microsoft.com/office/drawing/2014/main" id="{684948D7-90B4-49F8-8B6E-2CA9E82CF086}"/>
                  </a:ext>
                </a:extLst>
              </p:cNvPr>
              <p:cNvSpPr txBox="1"/>
              <p:nvPr/>
            </p:nvSpPr>
            <p:spPr>
              <a:xfrm rot="16200000">
                <a:off x="3566713" y="3627399"/>
                <a:ext cx="1184950" cy="322139"/>
              </a:xfrm>
              <a:prstGeom prst="rect">
                <a:avLst/>
              </a:prstGeom>
              <a:noFill/>
            </p:spPr>
            <p:txBody>
              <a:bodyPr wrap="none" rtlCol="0">
                <a:spAutoFit/>
              </a:bodyPr>
              <a:lstStyle/>
              <a:p>
                <a:r>
                  <a:rPr lang="en-US" sz="1400" dirty="0"/>
                  <a:t>Relative value</a:t>
                </a:r>
              </a:p>
            </p:txBody>
          </p:sp>
          <p:grpSp>
            <p:nvGrpSpPr>
              <p:cNvPr id="44" name="Group 43">
                <a:extLst>
                  <a:ext uri="{FF2B5EF4-FFF2-40B4-BE49-F238E27FC236}">
                    <a16:creationId xmlns:a16="http://schemas.microsoft.com/office/drawing/2014/main" id="{67349721-FCA6-4E9B-A444-A6937A0AA119}"/>
                  </a:ext>
                </a:extLst>
              </p:cNvPr>
              <p:cNvGrpSpPr/>
              <p:nvPr/>
            </p:nvGrpSpPr>
            <p:grpSpPr>
              <a:xfrm>
                <a:off x="3855324" y="2261420"/>
                <a:ext cx="1154243" cy="3345387"/>
                <a:chOff x="187996" y="2743402"/>
                <a:chExt cx="1154243" cy="3345387"/>
              </a:xfrm>
            </p:grpSpPr>
            <p:sp>
              <p:nvSpPr>
                <p:cNvPr id="17" name="TextBox 16">
                  <a:extLst>
                    <a:ext uri="{FF2B5EF4-FFF2-40B4-BE49-F238E27FC236}">
                      <a16:creationId xmlns:a16="http://schemas.microsoft.com/office/drawing/2014/main" id="{DE74C200-4B81-489B-BD18-041F65303B69}"/>
                    </a:ext>
                  </a:extLst>
                </p:cNvPr>
                <p:cNvSpPr txBox="1"/>
                <p:nvPr/>
              </p:nvSpPr>
              <p:spPr>
                <a:xfrm>
                  <a:off x="307195" y="2743402"/>
                  <a:ext cx="1015004" cy="303963"/>
                </a:xfrm>
                <a:prstGeom prst="rect">
                  <a:avLst/>
                </a:prstGeom>
                <a:noFill/>
              </p:spPr>
              <p:txBody>
                <a:bodyPr wrap="none" rtlCol="0">
                  <a:spAutoFit/>
                </a:bodyPr>
                <a:lstStyle/>
                <a:p>
                  <a:r>
                    <a:rPr lang="en-US" sz="1400" dirty="0"/>
                    <a:t>Best (1.00)</a:t>
                  </a:r>
                </a:p>
              </p:txBody>
            </p:sp>
            <p:sp>
              <p:nvSpPr>
                <p:cNvPr id="18" name="TextBox 17">
                  <a:extLst>
                    <a:ext uri="{FF2B5EF4-FFF2-40B4-BE49-F238E27FC236}">
                      <a16:creationId xmlns:a16="http://schemas.microsoft.com/office/drawing/2014/main" id="{239A8172-CA12-4F4F-A140-5485E9CECF0C}"/>
                    </a:ext>
                  </a:extLst>
                </p:cNvPr>
                <p:cNvSpPr txBox="1"/>
                <p:nvPr/>
              </p:nvSpPr>
              <p:spPr>
                <a:xfrm>
                  <a:off x="187996" y="5784826"/>
                  <a:ext cx="1139765" cy="303963"/>
                </a:xfrm>
                <a:prstGeom prst="rect">
                  <a:avLst/>
                </a:prstGeom>
                <a:noFill/>
              </p:spPr>
              <p:txBody>
                <a:bodyPr wrap="none" rtlCol="0">
                  <a:spAutoFit/>
                </a:bodyPr>
                <a:lstStyle/>
                <a:p>
                  <a:r>
                    <a:rPr lang="en-US" sz="1400" dirty="0"/>
                    <a:t>Worst (0.00)</a:t>
                  </a:r>
                </a:p>
              </p:txBody>
            </p:sp>
            <p:cxnSp>
              <p:nvCxnSpPr>
                <p:cNvPr id="21" name="Straight Connector 20">
                  <a:extLst>
                    <a:ext uri="{FF2B5EF4-FFF2-40B4-BE49-F238E27FC236}">
                      <a16:creationId xmlns:a16="http://schemas.microsoft.com/office/drawing/2014/main" id="{70160F26-FC80-4233-8F6F-19AF23E1A276}"/>
                    </a:ext>
                  </a:extLst>
                </p:cNvPr>
                <p:cNvCxnSpPr>
                  <a:stCxn id="17" idx="3"/>
                  <a:endCxn id="17" idx="3"/>
                </p:cNvCxnSpPr>
                <p:nvPr/>
              </p:nvCxnSpPr>
              <p:spPr>
                <a:xfrm>
                  <a:off x="1322199" y="289538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DBD7E65-69F3-4173-81AD-6359CE7BFA3F}"/>
                    </a:ext>
                  </a:extLst>
                </p:cNvPr>
                <p:cNvCxnSpPr/>
                <p:nvPr/>
              </p:nvCxnSpPr>
              <p:spPr>
                <a:xfrm flipH="1">
                  <a:off x="1208015" y="2902590"/>
                  <a:ext cx="134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23BFD5E-0346-4623-8BFB-475EA8AFD701}"/>
                    </a:ext>
                  </a:extLst>
                </p:cNvPr>
                <p:cNvCxnSpPr>
                  <a:cxnSpLocks/>
                </p:cNvCxnSpPr>
                <p:nvPr/>
              </p:nvCxnSpPr>
              <p:spPr>
                <a:xfrm flipH="1">
                  <a:off x="1208017" y="5939405"/>
                  <a:ext cx="134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5F2FFF-28AE-4E16-B55C-CFC46B538CED}"/>
                    </a:ext>
                  </a:extLst>
                </p:cNvPr>
                <p:cNvCxnSpPr/>
                <p:nvPr/>
              </p:nvCxnSpPr>
              <p:spPr>
                <a:xfrm flipH="1">
                  <a:off x="1208015" y="3661794"/>
                  <a:ext cx="134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3119FFE-7501-4938-82E8-81612AFC6A22}"/>
                    </a:ext>
                  </a:extLst>
                </p:cNvPr>
                <p:cNvCxnSpPr/>
                <p:nvPr/>
              </p:nvCxnSpPr>
              <p:spPr>
                <a:xfrm flipH="1">
                  <a:off x="1208015" y="4420998"/>
                  <a:ext cx="134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2EB4C33-3D46-476E-A55F-F5ED928318FC}"/>
                    </a:ext>
                  </a:extLst>
                </p:cNvPr>
                <p:cNvCxnSpPr/>
                <p:nvPr/>
              </p:nvCxnSpPr>
              <p:spPr>
                <a:xfrm flipH="1">
                  <a:off x="1208015" y="5180202"/>
                  <a:ext cx="134222"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AA1ACC0-BBBF-4847-9A92-4314E94261C4}"/>
                    </a:ext>
                  </a:extLst>
                </p:cNvPr>
                <p:cNvSpPr txBox="1"/>
                <p:nvPr/>
              </p:nvSpPr>
              <p:spPr>
                <a:xfrm>
                  <a:off x="773284" y="3514767"/>
                  <a:ext cx="527166" cy="303963"/>
                </a:xfrm>
                <a:prstGeom prst="rect">
                  <a:avLst/>
                </a:prstGeom>
                <a:noFill/>
              </p:spPr>
              <p:txBody>
                <a:bodyPr wrap="none" rtlCol="0">
                  <a:spAutoFit/>
                </a:bodyPr>
                <a:lstStyle/>
                <a:p>
                  <a:r>
                    <a:rPr lang="en-US" sz="1400" dirty="0"/>
                    <a:t>0.75</a:t>
                  </a:r>
                </a:p>
              </p:txBody>
            </p:sp>
            <p:sp>
              <p:nvSpPr>
                <p:cNvPr id="37" name="TextBox 36">
                  <a:extLst>
                    <a:ext uri="{FF2B5EF4-FFF2-40B4-BE49-F238E27FC236}">
                      <a16:creationId xmlns:a16="http://schemas.microsoft.com/office/drawing/2014/main" id="{2A15FC04-027E-472B-9EB3-5C027EEF5C5A}"/>
                    </a:ext>
                  </a:extLst>
                </p:cNvPr>
                <p:cNvSpPr txBox="1"/>
                <p:nvPr/>
              </p:nvSpPr>
              <p:spPr>
                <a:xfrm>
                  <a:off x="773284" y="4267797"/>
                  <a:ext cx="527166" cy="303963"/>
                </a:xfrm>
                <a:prstGeom prst="rect">
                  <a:avLst/>
                </a:prstGeom>
                <a:noFill/>
              </p:spPr>
              <p:txBody>
                <a:bodyPr wrap="none" rtlCol="0">
                  <a:spAutoFit/>
                </a:bodyPr>
                <a:lstStyle/>
                <a:p>
                  <a:r>
                    <a:rPr lang="en-US" sz="1400" dirty="0"/>
                    <a:t>0.50</a:t>
                  </a:r>
                </a:p>
              </p:txBody>
            </p:sp>
            <p:sp>
              <p:nvSpPr>
                <p:cNvPr id="38" name="TextBox 37">
                  <a:extLst>
                    <a:ext uri="{FF2B5EF4-FFF2-40B4-BE49-F238E27FC236}">
                      <a16:creationId xmlns:a16="http://schemas.microsoft.com/office/drawing/2014/main" id="{9AEC0C77-D9D8-4B1A-B99E-D6D961B402BB}"/>
                    </a:ext>
                  </a:extLst>
                </p:cNvPr>
                <p:cNvSpPr txBox="1"/>
                <p:nvPr/>
              </p:nvSpPr>
              <p:spPr>
                <a:xfrm>
                  <a:off x="773284" y="5025622"/>
                  <a:ext cx="527166" cy="303963"/>
                </a:xfrm>
                <a:prstGeom prst="rect">
                  <a:avLst/>
                </a:prstGeom>
                <a:noFill/>
              </p:spPr>
              <p:txBody>
                <a:bodyPr wrap="none" rtlCol="0">
                  <a:spAutoFit/>
                </a:bodyPr>
                <a:lstStyle/>
                <a:p>
                  <a:r>
                    <a:rPr lang="en-US" sz="1400" dirty="0"/>
                    <a:t>0.25</a:t>
                  </a:r>
                </a:p>
              </p:txBody>
            </p:sp>
          </p:grpSp>
          <p:cxnSp>
            <p:nvCxnSpPr>
              <p:cNvPr id="33" name="Straight Connector 32">
                <a:extLst>
                  <a:ext uri="{FF2B5EF4-FFF2-40B4-BE49-F238E27FC236}">
                    <a16:creationId xmlns:a16="http://schemas.microsoft.com/office/drawing/2014/main" id="{5F0F923F-7BB8-4A4D-AC0E-5BC9BBDC26DD}"/>
                  </a:ext>
                </a:extLst>
              </p:cNvPr>
              <p:cNvCxnSpPr>
                <a:cxnSpLocks/>
              </p:cNvCxnSpPr>
              <p:nvPr/>
            </p:nvCxnSpPr>
            <p:spPr>
              <a:xfrm rot="5400000" flipH="1">
                <a:off x="4942456" y="5524534"/>
                <a:ext cx="134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A9EBF57-00E0-48BE-8198-CD648F959912}"/>
                  </a:ext>
                </a:extLst>
              </p:cNvPr>
              <p:cNvCxnSpPr>
                <a:cxnSpLocks/>
              </p:cNvCxnSpPr>
              <p:nvPr/>
            </p:nvCxnSpPr>
            <p:spPr>
              <a:xfrm rot="5400000" flipH="1">
                <a:off x="7979269" y="5524534"/>
                <a:ext cx="134222"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1CD517C-C5DE-4D7A-B5E8-C989E62BF967}"/>
                  </a:ext>
                </a:extLst>
              </p:cNvPr>
              <p:cNvSpPr txBox="1"/>
              <p:nvPr/>
            </p:nvSpPr>
            <p:spPr>
              <a:xfrm>
                <a:off x="4772160" y="5556131"/>
                <a:ext cx="496966" cy="303963"/>
              </a:xfrm>
              <a:prstGeom prst="rect">
                <a:avLst/>
              </a:prstGeom>
              <a:noFill/>
            </p:spPr>
            <p:txBody>
              <a:bodyPr wrap="none" rtlCol="0">
                <a:spAutoFit/>
              </a:bodyPr>
              <a:lstStyle/>
              <a:p>
                <a:r>
                  <a:rPr lang="en-US" sz="1400" dirty="0"/>
                  <a:t>Min</a:t>
                </a:r>
              </a:p>
            </p:txBody>
          </p:sp>
          <p:sp>
            <p:nvSpPr>
              <p:cNvPr id="41" name="TextBox 40">
                <a:extLst>
                  <a:ext uri="{FF2B5EF4-FFF2-40B4-BE49-F238E27FC236}">
                    <a16:creationId xmlns:a16="http://schemas.microsoft.com/office/drawing/2014/main" id="{4338A9EB-756C-43EF-B0AD-52A044B622C0}"/>
                  </a:ext>
                </a:extLst>
              </p:cNvPr>
              <p:cNvSpPr txBox="1"/>
              <p:nvPr/>
            </p:nvSpPr>
            <p:spPr>
              <a:xfrm>
                <a:off x="7795381" y="5561903"/>
                <a:ext cx="525421" cy="303963"/>
              </a:xfrm>
              <a:prstGeom prst="rect">
                <a:avLst/>
              </a:prstGeom>
              <a:noFill/>
            </p:spPr>
            <p:txBody>
              <a:bodyPr wrap="none" rtlCol="0">
                <a:spAutoFit/>
              </a:bodyPr>
              <a:lstStyle/>
              <a:p>
                <a:r>
                  <a:rPr lang="en-US" sz="1400" dirty="0"/>
                  <a:t>Max</a:t>
                </a:r>
              </a:p>
            </p:txBody>
          </p:sp>
        </p:grpSp>
        <p:sp>
          <p:nvSpPr>
            <p:cNvPr id="74" name="TextBox 73">
              <a:extLst>
                <a:ext uri="{FF2B5EF4-FFF2-40B4-BE49-F238E27FC236}">
                  <a16:creationId xmlns:a16="http://schemas.microsoft.com/office/drawing/2014/main" id="{E8EDFE64-8688-43C5-B174-BF2F7073A672}"/>
                </a:ext>
              </a:extLst>
            </p:cNvPr>
            <p:cNvSpPr txBox="1"/>
            <p:nvPr/>
          </p:nvSpPr>
          <p:spPr>
            <a:xfrm>
              <a:off x="5547609" y="3337323"/>
              <a:ext cx="4491735" cy="866295"/>
            </a:xfrm>
            <a:prstGeom prst="rect">
              <a:avLst/>
            </a:prstGeom>
            <a:noFill/>
          </p:spPr>
          <p:txBody>
            <a:bodyPr wrap="square" rtlCol="0">
              <a:spAutoFit/>
            </a:bodyPr>
            <a:lstStyle/>
            <a:p>
              <a:r>
                <a:rPr lang="en-US" sz="1400" b="1" dirty="0">
                  <a:solidFill>
                    <a:schemeClr val="accent4"/>
                  </a:solidFill>
                </a:rPr>
                <a:t>Non-linear type 1</a:t>
              </a:r>
            </a:p>
            <a:p>
              <a:pPr marL="214313" indent="-214313">
                <a:buFont typeface="Arial" panose="020B0604020202020204" pitchFamily="34" charset="0"/>
                <a:buChar char="•"/>
              </a:pPr>
              <a:r>
                <a:rPr lang="en-US" sz="1400" dirty="0"/>
                <a:t>We care about changes more as we get closer to the min</a:t>
              </a:r>
            </a:p>
            <a:p>
              <a:pPr marL="214313" indent="-214313">
                <a:buFont typeface="Arial" panose="020B0604020202020204" pitchFamily="34" charset="0"/>
                <a:buChar char="•"/>
              </a:pPr>
              <a:r>
                <a:rPr lang="en-US" sz="1400" dirty="0"/>
                <a:t>If min zero and max is 0.4, we might care more about reducing the probability from 0.05 to 0.00 (eliminating) than we would about reducing the probability from 0.4 to 0.35 (still high)</a:t>
              </a:r>
            </a:p>
          </p:txBody>
        </p:sp>
        <p:cxnSp>
          <p:nvCxnSpPr>
            <p:cNvPr id="79" name="Straight Connector 78">
              <a:extLst>
                <a:ext uri="{FF2B5EF4-FFF2-40B4-BE49-F238E27FC236}">
                  <a16:creationId xmlns:a16="http://schemas.microsoft.com/office/drawing/2014/main" id="{E55D0084-93FB-4543-8219-D284BE29C59F}"/>
                </a:ext>
              </a:extLst>
            </p:cNvPr>
            <p:cNvCxnSpPr>
              <a:cxnSpLocks/>
            </p:cNvCxnSpPr>
            <p:nvPr/>
          </p:nvCxnSpPr>
          <p:spPr>
            <a:xfrm>
              <a:off x="3018331" y="2669488"/>
              <a:ext cx="538853" cy="1140794"/>
            </a:xfrm>
            <a:prstGeom prst="line">
              <a:avLst/>
            </a:prstGeom>
          </p:spPr>
          <p:style>
            <a:lnRef idx="3">
              <a:schemeClr val="accent4"/>
            </a:lnRef>
            <a:fillRef idx="0">
              <a:schemeClr val="accent4"/>
            </a:fillRef>
            <a:effectRef idx="2">
              <a:schemeClr val="accent4"/>
            </a:effectRef>
            <a:fontRef idx="minor">
              <a:schemeClr val="tx1"/>
            </a:fontRef>
          </p:style>
        </p:cxnSp>
        <p:cxnSp>
          <p:nvCxnSpPr>
            <p:cNvPr id="80" name="Straight Connector 79">
              <a:extLst>
                <a:ext uri="{FF2B5EF4-FFF2-40B4-BE49-F238E27FC236}">
                  <a16:creationId xmlns:a16="http://schemas.microsoft.com/office/drawing/2014/main" id="{3A7088EC-5B57-4A8C-9785-17567ED993C4}"/>
                </a:ext>
              </a:extLst>
            </p:cNvPr>
            <p:cNvCxnSpPr/>
            <p:nvPr/>
          </p:nvCxnSpPr>
          <p:spPr>
            <a:xfrm>
              <a:off x="3557184" y="3811276"/>
              <a:ext cx="1738757" cy="1139281"/>
            </a:xfrm>
            <a:prstGeom prst="line">
              <a:avLst/>
            </a:prstGeom>
          </p:spPr>
          <p:style>
            <a:lnRef idx="3">
              <a:schemeClr val="accent4"/>
            </a:lnRef>
            <a:fillRef idx="0">
              <a:schemeClr val="accent4"/>
            </a:fillRef>
            <a:effectRef idx="2">
              <a:schemeClr val="accent4"/>
            </a:effectRef>
            <a:fontRef idx="minor">
              <a:schemeClr val="tx1"/>
            </a:fontRef>
          </p:style>
        </p:cxnSp>
        <p:sp>
          <p:nvSpPr>
            <p:cNvPr id="81" name="TextBox 80">
              <a:extLst>
                <a:ext uri="{FF2B5EF4-FFF2-40B4-BE49-F238E27FC236}">
                  <a16:creationId xmlns:a16="http://schemas.microsoft.com/office/drawing/2014/main" id="{6B952AFE-A7BE-4889-B151-D703733CD62A}"/>
                </a:ext>
              </a:extLst>
            </p:cNvPr>
            <p:cNvSpPr txBox="1"/>
            <p:nvPr/>
          </p:nvSpPr>
          <p:spPr>
            <a:xfrm>
              <a:off x="5547606" y="4348301"/>
              <a:ext cx="4491737" cy="866295"/>
            </a:xfrm>
            <a:prstGeom prst="rect">
              <a:avLst/>
            </a:prstGeom>
            <a:noFill/>
          </p:spPr>
          <p:txBody>
            <a:bodyPr wrap="square" rtlCol="0">
              <a:spAutoFit/>
            </a:bodyPr>
            <a:lstStyle/>
            <a:p>
              <a:r>
                <a:rPr lang="en-US" sz="1400" b="1" dirty="0">
                  <a:solidFill>
                    <a:schemeClr val="accent5"/>
                  </a:solidFill>
                </a:rPr>
                <a:t>Non-linear type 2</a:t>
              </a:r>
            </a:p>
            <a:p>
              <a:pPr marL="214313" indent="-214313">
                <a:buFont typeface="Arial" panose="020B0604020202020204" pitchFamily="34" charset="0"/>
                <a:buChar char="•"/>
              </a:pPr>
              <a:r>
                <a:rPr lang="en-US" sz="1400" dirty="0"/>
                <a:t>We care about changes more as we get closer to the max</a:t>
              </a:r>
            </a:p>
            <a:p>
              <a:pPr marL="214313" indent="-214313">
                <a:buFont typeface="Arial" panose="020B0604020202020204" pitchFamily="34" charset="0"/>
                <a:buChar char="•"/>
              </a:pPr>
              <a:r>
                <a:rPr lang="en-US" sz="1400" dirty="0"/>
                <a:t>For example, if the min is 0.6 and the max is 1.00, we would care more about increasing the the probability from 0.95 to 1.00 (making it certain) than we would about increasing the probability from 0.60 to 0.65</a:t>
              </a:r>
            </a:p>
          </p:txBody>
        </p:sp>
        <p:cxnSp>
          <p:nvCxnSpPr>
            <p:cNvPr id="4" name="Straight Connector 3">
              <a:extLst>
                <a:ext uri="{FF2B5EF4-FFF2-40B4-BE49-F238E27FC236}">
                  <a16:creationId xmlns:a16="http://schemas.microsoft.com/office/drawing/2014/main" id="{7D91475C-96D4-4CE1-928E-5A7DE4106627}"/>
                </a:ext>
              </a:extLst>
            </p:cNvPr>
            <p:cNvCxnSpPr>
              <a:cxnSpLocks/>
            </p:cNvCxnSpPr>
            <p:nvPr/>
          </p:nvCxnSpPr>
          <p:spPr>
            <a:xfrm>
              <a:off x="3018328" y="2669049"/>
              <a:ext cx="1941461" cy="1160913"/>
            </a:xfrm>
            <a:prstGeom prst="line">
              <a:avLst/>
            </a:prstGeom>
          </p:spPr>
          <p:style>
            <a:lnRef idx="3">
              <a:schemeClr val="accent5"/>
            </a:lnRef>
            <a:fillRef idx="0">
              <a:schemeClr val="accent5"/>
            </a:fillRef>
            <a:effectRef idx="2">
              <a:schemeClr val="accent5"/>
            </a:effectRef>
            <a:fontRef idx="minor">
              <a:schemeClr val="tx1"/>
            </a:fontRef>
          </p:style>
        </p:cxnSp>
        <p:cxnSp>
          <p:nvCxnSpPr>
            <p:cNvPr id="10" name="Straight Connector 9">
              <a:extLst>
                <a:ext uri="{FF2B5EF4-FFF2-40B4-BE49-F238E27FC236}">
                  <a16:creationId xmlns:a16="http://schemas.microsoft.com/office/drawing/2014/main" id="{CF806AA0-7D72-4BCA-9869-57857E50D330}"/>
                </a:ext>
              </a:extLst>
            </p:cNvPr>
            <p:cNvCxnSpPr>
              <a:cxnSpLocks/>
            </p:cNvCxnSpPr>
            <p:nvPr/>
          </p:nvCxnSpPr>
          <p:spPr>
            <a:xfrm>
              <a:off x="4959788" y="3829438"/>
              <a:ext cx="336152" cy="1120363"/>
            </a:xfrm>
            <a:prstGeom prst="line">
              <a:avLst/>
            </a:prstGeom>
          </p:spPr>
          <p:style>
            <a:lnRef idx="3">
              <a:schemeClr val="accent5"/>
            </a:lnRef>
            <a:fillRef idx="0">
              <a:schemeClr val="accent5"/>
            </a:fillRef>
            <a:effectRef idx="2">
              <a:schemeClr val="accent5"/>
            </a:effectRef>
            <a:fontRef idx="minor">
              <a:schemeClr val="tx1"/>
            </a:fontRef>
          </p:style>
        </p:cxnSp>
        <p:grpSp>
          <p:nvGrpSpPr>
            <p:cNvPr id="93" name="Group 92">
              <a:extLst>
                <a:ext uri="{FF2B5EF4-FFF2-40B4-BE49-F238E27FC236}">
                  <a16:creationId xmlns:a16="http://schemas.microsoft.com/office/drawing/2014/main" id="{8B5D080F-ACDA-41C9-A10E-0FDA914DC735}"/>
                </a:ext>
              </a:extLst>
            </p:cNvPr>
            <p:cNvGrpSpPr/>
            <p:nvPr/>
          </p:nvGrpSpPr>
          <p:grpSpPr>
            <a:xfrm>
              <a:off x="3018330" y="2325563"/>
              <a:ext cx="7021012" cy="2624237"/>
              <a:chOff x="1992439" y="1957750"/>
              <a:chExt cx="9361349" cy="3498982"/>
            </a:xfrm>
          </p:grpSpPr>
          <p:cxnSp>
            <p:nvCxnSpPr>
              <p:cNvPr id="16" name="Straight Connector 15">
                <a:extLst>
                  <a:ext uri="{FF2B5EF4-FFF2-40B4-BE49-F238E27FC236}">
                    <a16:creationId xmlns:a16="http://schemas.microsoft.com/office/drawing/2014/main" id="{8D04478B-04A6-4C8D-BFED-3C2D1BD69DFC}"/>
                  </a:ext>
                </a:extLst>
              </p:cNvPr>
              <p:cNvCxnSpPr/>
              <p:nvPr/>
            </p:nvCxnSpPr>
            <p:spPr>
              <a:xfrm>
                <a:off x="1992439" y="2419918"/>
                <a:ext cx="3036814" cy="3036814"/>
              </a:xfrm>
              <a:prstGeom prst="line">
                <a:avLst/>
              </a:prstGeom>
            </p:spPr>
            <p:style>
              <a:lnRef idx="3">
                <a:schemeClr val="accent1"/>
              </a:lnRef>
              <a:fillRef idx="0">
                <a:schemeClr val="accent1"/>
              </a:fillRef>
              <a:effectRef idx="2">
                <a:schemeClr val="accent1"/>
              </a:effectRef>
              <a:fontRef idx="minor">
                <a:schemeClr val="tx1"/>
              </a:fontRef>
            </p:style>
          </p:cxnSp>
          <p:sp>
            <p:nvSpPr>
              <p:cNvPr id="42" name="TextBox 41">
                <a:extLst>
                  <a:ext uri="{FF2B5EF4-FFF2-40B4-BE49-F238E27FC236}">
                    <a16:creationId xmlns:a16="http://schemas.microsoft.com/office/drawing/2014/main" id="{8D59463C-D791-4C9C-93F8-2833B7580047}"/>
                  </a:ext>
                </a:extLst>
              </p:cNvPr>
              <p:cNvSpPr txBox="1"/>
              <p:nvPr/>
            </p:nvSpPr>
            <p:spPr>
              <a:xfrm>
                <a:off x="5364808" y="1957750"/>
                <a:ext cx="5988980" cy="1155059"/>
              </a:xfrm>
              <a:prstGeom prst="rect">
                <a:avLst/>
              </a:prstGeom>
              <a:noFill/>
            </p:spPr>
            <p:txBody>
              <a:bodyPr wrap="square" rtlCol="0">
                <a:spAutoFit/>
              </a:bodyPr>
              <a:lstStyle/>
              <a:p>
                <a:r>
                  <a:rPr lang="en-US" sz="1400" b="1" dirty="0">
                    <a:solidFill>
                      <a:schemeClr val="accent1"/>
                    </a:solidFill>
                  </a:rPr>
                  <a:t>Linear</a:t>
                </a:r>
              </a:p>
              <a:p>
                <a:pPr marL="214313" indent="-214313">
                  <a:buFont typeface="Arial" panose="020B0604020202020204" pitchFamily="34" charset="0"/>
                  <a:buChar char="•"/>
                </a:pPr>
                <a:r>
                  <a:rPr lang="en-US" sz="1400" dirty="0"/>
                  <a:t>We care about each increment equally</a:t>
                </a:r>
              </a:p>
              <a:p>
                <a:pPr marL="214313" indent="-214313">
                  <a:buFont typeface="Arial" panose="020B0604020202020204" pitchFamily="34" charset="0"/>
                  <a:buChar char="•"/>
                </a:pPr>
                <a:r>
                  <a:rPr lang="en-US" sz="1400" dirty="0"/>
                  <a:t>For example, if we consider the effect on a population, each increment is another person getting or not getting the outcome; each person is equally important</a:t>
                </a:r>
              </a:p>
            </p:txBody>
          </p:sp>
          <p:cxnSp>
            <p:nvCxnSpPr>
              <p:cNvPr id="24" name="Connector: Curved 23">
                <a:extLst>
                  <a:ext uri="{FF2B5EF4-FFF2-40B4-BE49-F238E27FC236}">
                    <a16:creationId xmlns:a16="http://schemas.microsoft.com/office/drawing/2014/main" id="{6134A812-9E13-43F4-86CC-A75C7ED7DC2B}"/>
                  </a:ext>
                </a:extLst>
              </p:cNvPr>
              <p:cNvCxnSpPr>
                <a:cxnSpLocks/>
              </p:cNvCxnSpPr>
              <p:nvPr/>
            </p:nvCxnSpPr>
            <p:spPr>
              <a:xfrm rot="10800000" flipV="1">
                <a:off x="3383285" y="2166516"/>
                <a:ext cx="1981521" cy="1604717"/>
              </a:xfrm>
              <a:prstGeom prst="curvedConnector3">
                <a:avLst/>
              </a:prstGeom>
              <a:ln>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39" name="Connector: Curved 38">
              <a:extLst>
                <a:ext uri="{FF2B5EF4-FFF2-40B4-BE49-F238E27FC236}">
                  <a16:creationId xmlns:a16="http://schemas.microsoft.com/office/drawing/2014/main" id="{8DF69881-DB09-478C-B2F7-8D81A22BBE59}"/>
                </a:ext>
              </a:extLst>
            </p:cNvPr>
            <p:cNvCxnSpPr>
              <a:cxnSpLocks/>
            </p:cNvCxnSpPr>
            <p:nvPr/>
          </p:nvCxnSpPr>
          <p:spPr>
            <a:xfrm rot="10800000">
              <a:off x="5196895" y="4385603"/>
              <a:ext cx="350708" cy="110211"/>
            </a:xfrm>
            <a:prstGeom prst="curvedConnector3">
              <a:avLst/>
            </a:prstGeom>
            <a:ln>
              <a:prstDash val="sysDot"/>
              <a:tailEnd type="triangle"/>
            </a:ln>
          </p:spPr>
          <p:style>
            <a:lnRef idx="1">
              <a:schemeClr val="accent5"/>
            </a:lnRef>
            <a:fillRef idx="0">
              <a:schemeClr val="accent5"/>
            </a:fillRef>
            <a:effectRef idx="0">
              <a:schemeClr val="accent5"/>
            </a:effectRef>
            <a:fontRef idx="minor">
              <a:schemeClr val="tx1"/>
            </a:fontRef>
          </p:style>
        </p:cxnSp>
        <p:cxnSp>
          <p:nvCxnSpPr>
            <p:cNvPr id="89" name="Connector: Curved 88">
              <a:extLst>
                <a:ext uri="{FF2B5EF4-FFF2-40B4-BE49-F238E27FC236}">
                  <a16:creationId xmlns:a16="http://schemas.microsoft.com/office/drawing/2014/main" id="{90FDDAEB-24DC-4A06-9C65-78C62B428471}"/>
                </a:ext>
              </a:extLst>
            </p:cNvPr>
            <p:cNvCxnSpPr>
              <a:cxnSpLocks/>
            </p:cNvCxnSpPr>
            <p:nvPr/>
          </p:nvCxnSpPr>
          <p:spPr>
            <a:xfrm rot="10800000">
              <a:off x="3196387" y="2975612"/>
              <a:ext cx="2351218" cy="492725"/>
            </a:xfrm>
            <a:prstGeom prst="curvedConnector3">
              <a:avLst/>
            </a:prstGeom>
            <a:ln>
              <a:prstDash val="sysDot"/>
              <a:tailEnd type="triangle"/>
            </a:ln>
          </p:spPr>
          <p:style>
            <a:lnRef idx="1">
              <a:schemeClr val="accent4"/>
            </a:lnRef>
            <a:fillRef idx="0">
              <a:schemeClr val="accent4"/>
            </a:fillRef>
            <a:effectRef idx="0">
              <a:schemeClr val="accent4"/>
            </a:effectRef>
            <a:fontRef idx="minor">
              <a:schemeClr val="tx1"/>
            </a:fontRef>
          </p:style>
        </p:cxnSp>
        <p:sp>
          <p:nvSpPr>
            <p:cNvPr id="3" name="Rectangle 2">
              <a:extLst>
                <a:ext uri="{FF2B5EF4-FFF2-40B4-BE49-F238E27FC236}">
                  <a16:creationId xmlns:a16="http://schemas.microsoft.com/office/drawing/2014/main" id="{4204C671-B873-47C1-9D39-0A6A7358B635}"/>
                </a:ext>
              </a:extLst>
            </p:cNvPr>
            <p:cNvSpPr/>
            <p:nvPr/>
          </p:nvSpPr>
          <p:spPr>
            <a:xfrm>
              <a:off x="5547603" y="2325563"/>
              <a:ext cx="4491734" cy="101152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 name="Rectangle 44">
              <a:extLst>
                <a:ext uri="{FF2B5EF4-FFF2-40B4-BE49-F238E27FC236}">
                  <a16:creationId xmlns:a16="http://schemas.microsoft.com/office/drawing/2014/main" id="{61559357-E43B-47B8-804A-4D4BB1456051}"/>
                </a:ext>
              </a:extLst>
            </p:cNvPr>
            <p:cNvSpPr/>
            <p:nvPr/>
          </p:nvSpPr>
          <p:spPr>
            <a:xfrm>
              <a:off x="5596581" y="3362672"/>
              <a:ext cx="4442750" cy="2152220"/>
            </a:xfrm>
            <a:prstGeom prst="rect">
              <a:avLst/>
            </a:prstGeom>
            <a:solidFill>
              <a:srgbClr val="FFFFFF">
                <a:alpha val="72157"/>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Tree>
    <p:extLst>
      <p:ext uri="{BB962C8B-B14F-4D97-AF65-F5344CB8AC3E}">
        <p14:creationId xmlns:p14="http://schemas.microsoft.com/office/powerpoint/2010/main" val="2019866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A0D5-7562-49AC-B466-47661CAB0B92}"/>
              </a:ext>
            </a:extLst>
          </p:cNvPr>
          <p:cNvSpPr>
            <a:spLocks noGrp="1"/>
          </p:cNvSpPr>
          <p:nvPr>
            <p:ph type="title"/>
          </p:nvPr>
        </p:nvSpPr>
        <p:spPr/>
        <p:txBody>
          <a:bodyPr>
            <a:normAutofit/>
          </a:bodyPr>
          <a:lstStyle/>
          <a:p>
            <a:r>
              <a:rPr lang="en-US" sz="1950" dirty="0"/>
              <a:t>MCDA Step 3b</a:t>
            </a:r>
            <a:br>
              <a:rPr lang="en-US" b="1" dirty="0"/>
            </a:br>
            <a:r>
              <a:rPr lang="en-US" dirty="0"/>
              <a:t>Valuing tradeoffs between outcomes</a:t>
            </a:r>
          </a:p>
        </p:txBody>
      </p:sp>
      <p:sp>
        <p:nvSpPr>
          <p:cNvPr id="7" name="Content Placeholder 6">
            <a:extLst>
              <a:ext uri="{FF2B5EF4-FFF2-40B4-BE49-F238E27FC236}">
                <a16:creationId xmlns:a16="http://schemas.microsoft.com/office/drawing/2014/main" id="{A8CAFB6C-5C1D-4BA8-B164-A47738DD72DA}"/>
              </a:ext>
            </a:extLst>
          </p:cNvPr>
          <p:cNvSpPr>
            <a:spLocks noGrp="1"/>
          </p:cNvSpPr>
          <p:nvPr>
            <p:ph sz="half" idx="1"/>
          </p:nvPr>
        </p:nvSpPr>
        <p:spPr/>
        <p:txBody>
          <a:bodyPr/>
          <a:lstStyle/>
          <a:p>
            <a:pPr marL="0" indent="0" algn="ctr">
              <a:buNone/>
            </a:pPr>
            <a:r>
              <a:rPr lang="en-US" dirty="0"/>
              <a:t>Which “swing” from worst to best is most important?</a:t>
            </a:r>
          </a:p>
        </p:txBody>
      </p:sp>
      <p:sp>
        <p:nvSpPr>
          <p:cNvPr id="35" name="Content Placeholder 34">
            <a:extLst>
              <a:ext uri="{FF2B5EF4-FFF2-40B4-BE49-F238E27FC236}">
                <a16:creationId xmlns:a16="http://schemas.microsoft.com/office/drawing/2014/main" id="{C99CF590-FD6B-4BE2-B393-1636506D29EA}"/>
              </a:ext>
            </a:extLst>
          </p:cNvPr>
          <p:cNvSpPr>
            <a:spLocks noGrp="1"/>
          </p:cNvSpPr>
          <p:nvPr>
            <p:ph sz="half" idx="2"/>
          </p:nvPr>
        </p:nvSpPr>
        <p:spPr/>
        <p:txBody>
          <a:bodyPr/>
          <a:lstStyle/>
          <a:p>
            <a:pPr marL="0" indent="0" algn="ctr">
              <a:buNone/>
            </a:pPr>
            <a:r>
              <a:rPr lang="en-US" dirty="0"/>
              <a:t>How important are the other swings, relative to the most important one?</a:t>
            </a:r>
          </a:p>
        </p:txBody>
      </p:sp>
      <p:sp>
        <p:nvSpPr>
          <p:cNvPr id="98" name="Slide Number Placeholder 97">
            <a:extLst>
              <a:ext uri="{FF2B5EF4-FFF2-40B4-BE49-F238E27FC236}">
                <a16:creationId xmlns:a16="http://schemas.microsoft.com/office/drawing/2014/main" id="{7604D6DE-1C18-4710-921F-1A4E29A06E4B}"/>
              </a:ext>
            </a:extLst>
          </p:cNvPr>
          <p:cNvSpPr>
            <a:spLocks noGrp="1"/>
          </p:cNvSpPr>
          <p:nvPr>
            <p:ph type="sldNum" sz="quarter" idx="12"/>
          </p:nvPr>
        </p:nvSpPr>
        <p:spPr/>
        <p:txBody>
          <a:bodyPr/>
          <a:lstStyle/>
          <a:p>
            <a:fld id="{68798918-E6F8-4278-B83E-190AB292B329}" type="slidenum">
              <a:rPr lang="en-US" smtClean="0"/>
              <a:t>11</a:t>
            </a:fld>
            <a:endParaRPr lang="en-US"/>
          </a:p>
        </p:txBody>
      </p:sp>
      <p:grpSp>
        <p:nvGrpSpPr>
          <p:cNvPr id="5" name="Group 4">
            <a:extLst>
              <a:ext uri="{FF2B5EF4-FFF2-40B4-BE49-F238E27FC236}">
                <a16:creationId xmlns:a16="http://schemas.microsoft.com/office/drawing/2014/main" id="{4DA6D115-C4CB-4309-A808-9B482C16E828}"/>
              </a:ext>
            </a:extLst>
          </p:cNvPr>
          <p:cNvGrpSpPr/>
          <p:nvPr/>
        </p:nvGrpSpPr>
        <p:grpSpPr>
          <a:xfrm>
            <a:off x="1768275" y="3169658"/>
            <a:ext cx="3338817" cy="1665879"/>
            <a:chOff x="2426342" y="3169658"/>
            <a:chExt cx="3338817" cy="1665879"/>
          </a:xfrm>
        </p:grpSpPr>
        <p:grpSp>
          <p:nvGrpSpPr>
            <p:cNvPr id="36" name="Group 35">
              <a:extLst>
                <a:ext uri="{FF2B5EF4-FFF2-40B4-BE49-F238E27FC236}">
                  <a16:creationId xmlns:a16="http://schemas.microsoft.com/office/drawing/2014/main" id="{45D9FCCA-EAE8-4970-9EF7-0FB3AEB99BEF}"/>
                </a:ext>
              </a:extLst>
            </p:cNvPr>
            <p:cNvGrpSpPr/>
            <p:nvPr/>
          </p:nvGrpSpPr>
          <p:grpSpPr>
            <a:xfrm>
              <a:off x="2426342" y="3169658"/>
              <a:ext cx="966978" cy="1665879"/>
              <a:chOff x="2390863" y="2420478"/>
              <a:chExt cx="1289304" cy="2221172"/>
            </a:xfrm>
          </p:grpSpPr>
          <p:grpSp>
            <p:nvGrpSpPr>
              <p:cNvPr id="17" name="Group 16">
                <a:extLst>
                  <a:ext uri="{FF2B5EF4-FFF2-40B4-BE49-F238E27FC236}">
                    <a16:creationId xmlns:a16="http://schemas.microsoft.com/office/drawing/2014/main" id="{9DC0E381-1EE0-4DAE-A593-9A204975BB02}"/>
                  </a:ext>
                </a:extLst>
              </p:cNvPr>
              <p:cNvGrpSpPr/>
              <p:nvPr/>
            </p:nvGrpSpPr>
            <p:grpSpPr>
              <a:xfrm>
                <a:off x="2390863" y="2420478"/>
                <a:ext cx="1289304" cy="2047821"/>
                <a:chOff x="2315362" y="2527089"/>
                <a:chExt cx="1289304" cy="2047821"/>
              </a:xfrm>
            </p:grpSpPr>
            <p:sp>
              <p:nvSpPr>
                <p:cNvPr id="8" name="Rectangle: Rounded Corners 7">
                  <a:extLst>
                    <a:ext uri="{FF2B5EF4-FFF2-40B4-BE49-F238E27FC236}">
                      <a16:creationId xmlns:a16="http://schemas.microsoft.com/office/drawing/2014/main" id="{EB62288A-627E-423F-A005-97B5503DD36C}"/>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1</a:t>
                  </a:r>
                </a:p>
              </p:txBody>
            </p:sp>
            <p:grpSp>
              <p:nvGrpSpPr>
                <p:cNvPr id="16" name="Group 15">
                  <a:extLst>
                    <a:ext uri="{FF2B5EF4-FFF2-40B4-BE49-F238E27FC236}">
                      <a16:creationId xmlns:a16="http://schemas.microsoft.com/office/drawing/2014/main" id="{1C245AB9-6BAC-42B1-A888-2D8C24337CA1}"/>
                    </a:ext>
                  </a:extLst>
                </p:cNvPr>
                <p:cNvGrpSpPr/>
                <p:nvPr/>
              </p:nvGrpSpPr>
              <p:grpSpPr>
                <a:xfrm>
                  <a:off x="2519186" y="3158455"/>
                  <a:ext cx="881656" cy="1416455"/>
                  <a:chOff x="3614837" y="2843868"/>
                  <a:chExt cx="881656" cy="1416455"/>
                </a:xfrm>
              </p:grpSpPr>
              <p:cxnSp>
                <p:nvCxnSpPr>
                  <p:cNvPr id="12" name="Straight Connector 11">
                    <a:extLst>
                      <a:ext uri="{FF2B5EF4-FFF2-40B4-BE49-F238E27FC236}">
                        <a16:creationId xmlns:a16="http://schemas.microsoft.com/office/drawing/2014/main" id="{995A8333-E816-43DF-9E08-DE0DE3EEB782}"/>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2E93998-79E9-4F09-97E2-46DE086F68ED}"/>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14" name="TextBox 13">
                    <a:extLst>
                      <a:ext uri="{FF2B5EF4-FFF2-40B4-BE49-F238E27FC236}">
                        <a16:creationId xmlns:a16="http://schemas.microsoft.com/office/drawing/2014/main" id="{7779A15C-6E46-432A-B325-727150ED858A}"/>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15" name="Arrow: Curved Left 14">
                    <a:extLst>
                      <a:ext uri="{FF2B5EF4-FFF2-40B4-BE49-F238E27FC236}">
                        <a16:creationId xmlns:a16="http://schemas.microsoft.com/office/drawing/2014/main" id="{9F8B2E9B-E7F6-40EB-B8FD-77E4CE863F77}"/>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sp>
            <p:nvSpPr>
              <p:cNvPr id="32" name="Rectangle 31">
                <a:extLst>
                  <a:ext uri="{FF2B5EF4-FFF2-40B4-BE49-F238E27FC236}">
                    <a16:creationId xmlns:a16="http://schemas.microsoft.com/office/drawing/2014/main" id="{E4B7E6ED-550C-46E6-8AF3-9FEC030EA952}"/>
                  </a:ext>
                </a:extLst>
              </p:cNvPr>
              <p:cNvSpPr/>
              <p:nvPr/>
            </p:nvSpPr>
            <p:spPr>
              <a:xfrm>
                <a:off x="2943247" y="4471773"/>
                <a:ext cx="184537" cy="169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7" name="Group 36">
              <a:extLst>
                <a:ext uri="{FF2B5EF4-FFF2-40B4-BE49-F238E27FC236}">
                  <a16:creationId xmlns:a16="http://schemas.microsoft.com/office/drawing/2014/main" id="{25DDAE18-554D-4AA0-80B2-3661C7B5FB2F}"/>
                </a:ext>
              </a:extLst>
            </p:cNvPr>
            <p:cNvGrpSpPr/>
            <p:nvPr/>
          </p:nvGrpSpPr>
          <p:grpSpPr>
            <a:xfrm>
              <a:off x="3612261" y="3169658"/>
              <a:ext cx="966978" cy="1665879"/>
              <a:chOff x="2390863" y="2420478"/>
              <a:chExt cx="1289304" cy="2221172"/>
            </a:xfrm>
          </p:grpSpPr>
          <p:grpSp>
            <p:nvGrpSpPr>
              <p:cNvPr id="38" name="Group 37">
                <a:extLst>
                  <a:ext uri="{FF2B5EF4-FFF2-40B4-BE49-F238E27FC236}">
                    <a16:creationId xmlns:a16="http://schemas.microsoft.com/office/drawing/2014/main" id="{F6CF7144-71C2-47CD-BA32-03B90E9BA649}"/>
                  </a:ext>
                </a:extLst>
              </p:cNvPr>
              <p:cNvGrpSpPr/>
              <p:nvPr/>
            </p:nvGrpSpPr>
            <p:grpSpPr>
              <a:xfrm>
                <a:off x="2390863" y="2420478"/>
                <a:ext cx="1289304" cy="2047821"/>
                <a:chOff x="2315362" y="2527089"/>
                <a:chExt cx="1289304" cy="2047821"/>
              </a:xfrm>
            </p:grpSpPr>
            <p:sp>
              <p:nvSpPr>
                <p:cNvPr id="40" name="Rectangle: Rounded Corners 39">
                  <a:extLst>
                    <a:ext uri="{FF2B5EF4-FFF2-40B4-BE49-F238E27FC236}">
                      <a16:creationId xmlns:a16="http://schemas.microsoft.com/office/drawing/2014/main" id="{D4C8E52C-E6FE-4CD7-9F7A-A1BBEF7F86D9}"/>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2</a:t>
                  </a:r>
                </a:p>
              </p:txBody>
            </p:sp>
            <p:grpSp>
              <p:nvGrpSpPr>
                <p:cNvPr id="41" name="Group 40">
                  <a:extLst>
                    <a:ext uri="{FF2B5EF4-FFF2-40B4-BE49-F238E27FC236}">
                      <a16:creationId xmlns:a16="http://schemas.microsoft.com/office/drawing/2014/main" id="{181448C0-F9E7-43C0-AA49-C7C2F6EECD3D}"/>
                    </a:ext>
                  </a:extLst>
                </p:cNvPr>
                <p:cNvGrpSpPr/>
                <p:nvPr/>
              </p:nvGrpSpPr>
              <p:grpSpPr>
                <a:xfrm>
                  <a:off x="2519186" y="3158455"/>
                  <a:ext cx="881656" cy="1416455"/>
                  <a:chOff x="3614837" y="2843868"/>
                  <a:chExt cx="881656" cy="1416455"/>
                </a:xfrm>
              </p:grpSpPr>
              <p:cxnSp>
                <p:nvCxnSpPr>
                  <p:cNvPr id="42" name="Straight Connector 41">
                    <a:extLst>
                      <a:ext uri="{FF2B5EF4-FFF2-40B4-BE49-F238E27FC236}">
                        <a16:creationId xmlns:a16="http://schemas.microsoft.com/office/drawing/2014/main" id="{5DA5D895-192E-48F9-98A4-E938762041FA}"/>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FDB5656-C273-4274-8249-D80B10371BB7}"/>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44" name="TextBox 43">
                    <a:extLst>
                      <a:ext uri="{FF2B5EF4-FFF2-40B4-BE49-F238E27FC236}">
                        <a16:creationId xmlns:a16="http://schemas.microsoft.com/office/drawing/2014/main" id="{47EAF9E7-A081-4764-8230-0A28420DC8A5}"/>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45" name="Arrow: Curved Left 44">
                    <a:extLst>
                      <a:ext uri="{FF2B5EF4-FFF2-40B4-BE49-F238E27FC236}">
                        <a16:creationId xmlns:a16="http://schemas.microsoft.com/office/drawing/2014/main" id="{2F55866F-2F12-4079-A68C-7A9D2A1C8A62}"/>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sp>
            <p:nvSpPr>
              <p:cNvPr id="39" name="Rectangle 38">
                <a:extLst>
                  <a:ext uri="{FF2B5EF4-FFF2-40B4-BE49-F238E27FC236}">
                    <a16:creationId xmlns:a16="http://schemas.microsoft.com/office/drawing/2014/main" id="{87DE68D6-C67B-469D-8BCC-1724A7E727EC}"/>
                  </a:ext>
                </a:extLst>
              </p:cNvPr>
              <p:cNvSpPr/>
              <p:nvPr/>
            </p:nvSpPr>
            <p:spPr>
              <a:xfrm>
                <a:off x="2943247" y="4471773"/>
                <a:ext cx="184537" cy="169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46" name="Group 45">
              <a:extLst>
                <a:ext uri="{FF2B5EF4-FFF2-40B4-BE49-F238E27FC236}">
                  <a16:creationId xmlns:a16="http://schemas.microsoft.com/office/drawing/2014/main" id="{41B6AD51-B349-4601-8D67-CF5DB31AE292}"/>
                </a:ext>
              </a:extLst>
            </p:cNvPr>
            <p:cNvGrpSpPr/>
            <p:nvPr/>
          </p:nvGrpSpPr>
          <p:grpSpPr>
            <a:xfrm>
              <a:off x="4798181" y="3169658"/>
              <a:ext cx="966978" cy="1665879"/>
              <a:chOff x="2390863" y="2420478"/>
              <a:chExt cx="1289304" cy="2221172"/>
            </a:xfrm>
          </p:grpSpPr>
          <p:grpSp>
            <p:nvGrpSpPr>
              <p:cNvPr id="47" name="Group 46">
                <a:extLst>
                  <a:ext uri="{FF2B5EF4-FFF2-40B4-BE49-F238E27FC236}">
                    <a16:creationId xmlns:a16="http://schemas.microsoft.com/office/drawing/2014/main" id="{17AE18CC-A581-4E5E-A698-7D77E6E1CD4C}"/>
                  </a:ext>
                </a:extLst>
              </p:cNvPr>
              <p:cNvGrpSpPr/>
              <p:nvPr/>
            </p:nvGrpSpPr>
            <p:grpSpPr>
              <a:xfrm>
                <a:off x="2390863" y="2420478"/>
                <a:ext cx="1289304" cy="2047821"/>
                <a:chOff x="2315362" y="2527089"/>
                <a:chExt cx="1289304" cy="2047821"/>
              </a:xfrm>
            </p:grpSpPr>
            <p:sp>
              <p:nvSpPr>
                <p:cNvPr id="49" name="Rectangle: Rounded Corners 48">
                  <a:extLst>
                    <a:ext uri="{FF2B5EF4-FFF2-40B4-BE49-F238E27FC236}">
                      <a16:creationId xmlns:a16="http://schemas.microsoft.com/office/drawing/2014/main" id="{047E0ECF-3F4E-4D3E-947C-117D876ABCC8}"/>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3</a:t>
                  </a:r>
                </a:p>
              </p:txBody>
            </p:sp>
            <p:grpSp>
              <p:nvGrpSpPr>
                <p:cNvPr id="50" name="Group 49">
                  <a:extLst>
                    <a:ext uri="{FF2B5EF4-FFF2-40B4-BE49-F238E27FC236}">
                      <a16:creationId xmlns:a16="http://schemas.microsoft.com/office/drawing/2014/main" id="{76CE29A9-AC1C-4862-AE1A-B2250463F5CD}"/>
                    </a:ext>
                  </a:extLst>
                </p:cNvPr>
                <p:cNvGrpSpPr/>
                <p:nvPr/>
              </p:nvGrpSpPr>
              <p:grpSpPr>
                <a:xfrm>
                  <a:off x="2519186" y="3158455"/>
                  <a:ext cx="881656" cy="1416455"/>
                  <a:chOff x="3614837" y="2843868"/>
                  <a:chExt cx="881656" cy="1416455"/>
                </a:xfrm>
              </p:grpSpPr>
              <p:cxnSp>
                <p:nvCxnSpPr>
                  <p:cNvPr id="51" name="Straight Connector 50">
                    <a:extLst>
                      <a:ext uri="{FF2B5EF4-FFF2-40B4-BE49-F238E27FC236}">
                        <a16:creationId xmlns:a16="http://schemas.microsoft.com/office/drawing/2014/main" id="{4E1912E8-CF8F-4F5D-9535-5C53A3880AF5}"/>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1316E7F-6242-400E-9BA1-12D80A8B6070}"/>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53" name="TextBox 52">
                    <a:extLst>
                      <a:ext uri="{FF2B5EF4-FFF2-40B4-BE49-F238E27FC236}">
                        <a16:creationId xmlns:a16="http://schemas.microsoft.com/office/drawing/2014/main" id="{E14BB410-FA9F-488F-82EB-4BDA22FF6B77}"/>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54" name="Arrow: Curved Left 53">
                    <a:extLst>
                      <a:ext uri="{FF2B5EF4-FFF2-40B4-BE49-F238E27FC236}">
                        <a16:creationId xmlns:a16="http://schemas.microsoft.com/office/drawing/2014/main" id="{582B489E-03FF-4B61-BCE6-2460568AD6AA}"/>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sp>
            <p:nvSpPr>
              <p:cNvPr id="48" name="Rectangle 47">
                <a:extLst>
                  <a:ext uri="{FF2B5EF4-FFF2-40B4-BE49-F238E27FC236}">
                    <a16:creationId xmlns:a16="http://schemas.microsoft.com/office/drawing/2014/main" id="{D8EE8AF5-E909-4475-B7AE-E32A47A3966C}"/>
                  </a:ext>
                </a:extLst>
              </p:cNvPr>
              <p:cNvSpPr/>
              <p:nvPr/>
            </p:nvSpPr>
            <p:spPr>
              <a:xfrm>
                <a:off x="2943247" y="4471773"/>
                <a:ext cx="184537" cy="169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pic>
        <p:nvPicPr>
          <p:cNvPr id="56" name="Graphic 55" descr="Checkmark">
            <a:extLst>
              <a:ext uri="{FF2B5EF4-FFF2-40B4-BE49-F238E27FC236}">
                <a16:creationId xmlns:a16="http://schemas.microsoft.com/office/drawing/2014/main" id="{33AECC06-2811-4239-BA4C-8DC602C500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34814" y="4676333"/>
            <a:ext cx="205740" cy="205740"/>
          </a:xfrm>
          <a:prstGeom prst="rect">
            <a:avLst/>
          </a:prstGeom>
        </p:spPr>
      </p:pic>
      <p:grpSp>
        <p:nvGrpSpPr>
          <p:cNvPr id="4" name="Group 3">
            <a:extLst>
              <a:ext uri="{FF2B5EF4-FFF2-40B4-BE49-F238E27FC236}">
                <a16:creationId xmlns:a16="http://schemas.microsoft.com/office/drawing/2014/main" id="{160D1861-8AAF-4727-8C6E-6735FBE2624D}"/>
              </a:ext>
            </a:extLst>
          </p:cNvPr>
          <p:cNvGrpSpPr/>
          <p:nvPr/>
        </p:nvGrpSpPr>
        <p:grpSpPr>
          <a:xfrm>
            <a:off x="7026582" y="3169658"/>
            <a:ext cx="3338817" cy="2211387"/>
            <a:chOff x="6426842" y="3169657"/>
            <a:chExt cx="3338817" cy="2211387"/>
          </a:xfrm>
        </p:grpSpPr>
        <p:grpSp>
          <p:nvGrpSpPr>
            <p:cNvPr id="58" name="Group 57">
              <a:extLst>
                <a:ext uri="{FF2B5EF4-FFF2-40B4-BE49-F238E27FC236}">
                  <a16:creationId xmlns:a16="http://schemas.microsoft.com/office/drawing/2014/main" id="{90076587-C5E0-44E0-8A01-2BF43632DD26}"/>
                </a:ext>
              </a:extLst>
            </p:cNvPr>
            <p:cNvGrpSpPr/>
            <p:nvPr/>
          </p:nvGrpSpPr>
          <p:grpSpPr>
            <a:xfrm>
              <a:off x="6426842" y="3169657"/>
              <a:ext cx="966978" cy="1535866"/>
              <a:chOff x="2315362" y="2527089"/>
              <a:chExt cx="1289304" cy="2047821"/>
            </a:xfrm>
          </p:grpSpPr>
          <p:sp>
            <p:nvSpPr>
              <p:cNvPr id="60" name="Rectangle: Rounded Corners 59">
                <a:extLst>
                  <a:ext uri="{FF2B5EF4-FFF2-40B4-BE49-F238E27FC236}">
                    <a16:creationId xmlns:a16="http://schemas.microsoft.com/office/drawing/2014/main" id="{338A1061-E9AA-43EF-B4E0-B9BD0EA7C49C}"/>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1</a:t>
                </a:r>
              </a:p>
            </p:txBody>
          </p:sp>
          <p:grpSp>
            <p:nvGrpSpPr>
              <p:cNvPr id="61" name="Group 60">
                <a:extLst>
                  <a:ext uri="{FF2B5EF4-FFF2-40B4-BE49-F238E27FC236}">
                    <a16:creationId xmlns:a16="http://schemas.microsoft.com/office/drawing/2014/main" id="{46199CBD-E344-44C0-8A47-4B84715F015F}"/>
                  </a:ext>
                </a:extLst>
              </p:cNvPr>
              <p:cNvGrpSpPr/>
              <p:nvPr/>
            </p:nvGrpSpPr>
            <p:grpSpPr>
              <a:xfrm>
                <a:off x="2519186" y="3158455"/>
                <a:ext cx="881656" cy="1416455"/>
                <a:chOff x="3614837" y="2843868"/>
                <a:chExt cx="881656" cy="1416455"/>
              </a:xfrm>
            </p:grpSpPr>
            <p:cxnSp>
              <p:nvCxnSpPr>
                <p:cNvPr id="62" name="Straight Connector 61">
                  <a:extLst>
                    <a:ext uri="{FF2B5EF4-FFF2-40B4-BE49-F238E27FC236}">
                      <a16:creationId xmlns:a16="http://schemas.microsoft.com/office/drawing/2014/main" id="{D4742D2B-3137-4A51-AAC2-83DD04F21F34}"/>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E9C5CD28-DD80-44C8-8C04-96DFD702388F}"/>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64" name="TextBox 63">
                  <a:extLst>
                    <a:ext uri="{FF2B5EF4-FFF2-40B4-BE49-F238E27FC236}">
                      <a16:creationId xmlns:a16="http://schemas.microsoft.com/office/drawing/2014/main" id="{F5C34E0E-2624-4604-9F6D-84D613785AD1}"/>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65" name="Arrow: Curved Left 64">
                  <a:extLst>
                    <a:ext uri="{FF2B5EF4-FFF2-40B4-BE49-F238E27FC236}">
                      <a16:creationId xmlns:a16="http://schemas.microsoft.com/office/drawing/2014/main" id="{5241A8C5-8BF2-4585-8032-65200323ADF9}"/>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grpSp>
          <p:nvGrpSpPr>
            <p:cNvPr id="67" name="Group 66">
              <a:extLst>
                <a:ext uri="{FF2B5EF4-FFF2-40B4-BE49-F238E27FC236}">
                  <a16:creationId xmlns:a16="http://schemas.microsoft.com/office/drawing/2014/main" id="{A6D21005-E834-4BA1-A11B-0C850127E378}"/>
                </a:ext>
              </a:extLst>
            </p:cNvPr>
            <p:cNvGrpSpPr/>
            <p:nvPr/>
          </p:nvGrpSpPr>
          <p:grpSpPr>
            <a:xfrm>
              <a:off x="7612761" y="3169657"/>
              <a:ext cx="966978" cy="1535866"/>
              <a:chOff x="2315362" y="2527089"/>
              <a:chExt cx="1289304" cy="2047821"/>
            </a:xfrm>
          </p:grpSpPr>
          <p:sp>
            <p:nvSpPr>
              <p:cNvPr id="69" name="Rectangle: Rounded Corners 68">
                <a:extLst>
                  <a:ext uri="{FF2B5EF4-FFF2-40B4-BE49-F238E27FC236}">
                    <a16:creationId xmlns:a16="http://schemas.microsoft.com/office/drawing/2014/main" id="{C865917C-65A9-4FC3-AA9E-14A2D9113117}"/>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2</a:t>
                </a:r>
              </a:p>
            </p:txBody>
          </p:sp>
          <p:grpSp>
            <p:nvGrpSpPr>
              <p:cNvPr id="70" name="Group 69">
                <a:extLst>
                  <a:ext uri="{FF2B5EF4-FFF2-40B4-BE49-F238E27FC236}">
                    <a16:creationId xmlns:a16="http://schemas.microsoft.com/office/drawing/2014/main" id="{46697FFA-648E-4826-BB86-46FF5A251105}"/>
                  </a:ext>
                </a:extLst>
              </p:cNvPr>
              <p:cNvGrpSpPr/>
              <p:nvPr/>
            </p:nvGrpSpPr>
            <p:grpSpPr>
              <a:xfrm>
                <a:off x="2519186" y="3158455"/>
                <a:ext cx="881656" cy="1416455"/>
                <a:chOff x="3614837" y="2843868"/>
                <a:chExt cx="881656" cy="1416455"/>
              </a:xfrm>
            </p:grpSpPr>
            <p:cxnSp>
              <p:nvCxnSpPr>
                <p:cNvPr id="71" name="Straight Connector 70">
                  <a:extLst>
                    <a:ext uri="{FF2B5EF4-FFF2-40B4-BE49-F238E27FC236}">
                      <a16:creationId xmlns:a16="http://schemas.microsoft.com/office/drawing/2014/main" id="{F87238A6-0A1A-4CE5-B76C-40776FCD1EFD}"/>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17671481-0109-4F98-B0B4-951C550FFAF8}"/>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73" name="TextBox 72">
                  <a:extLst>
                    <a:ext uri="{FF2B5EF4-FFF2-40B4-BE49-F238E27FC236}">
                      <a16:creationId xmlns:a16="http://schemas.microsoft.com/office/drawing/2014/main" id="{F599986D-81DA-4ABC-988C-54BBD54B85B6}"/>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74" name="Arrow: Curved Left 73">
                  <a:extLst>
                    <a:ext uri="{FF2B5EF4-FFF2-40B4-BE49-F238E27FC236}">
                      <a16:creationId xmlns:a16="http://schemas.microsoft.com/office/drawing/2014/main" id="{F2E81FC1-5117-4A44-88F0-B3284BB6C49C}"/>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grpSp>
          <p:nvGrpSpPr>
            <p:cNvPr id="76" name="Group 75">
              <a:extLst>
                <a:ext uri="{FF2B5EF4-FFF2-40B4-BE49-F238E27FC236}">
                  <a16:creationId xmlns:a16="http://schemas.microsoft.com/office/drawing/2014/main" id="{9187FA00-716A-480A-A02D-CAA44A596B68}"/>
                </a:ext>
              </a:extLst>
            </p:cNvPr>
            <p:cNvGrpSpPr/>
            <p:nvPr/>
          </p:nvGrpSpPr>
          <p:grpSpPr>
            <a:xfrm>
              <a:off x="8798681" y="3169657"/>
              <a:ext cx="966978" cy="1535866"/>
              <a:chOff x="2315362" y="2527089"/>
              <a:chExt cx="1289304" cy="2047821"/>
            </a:xfrm>
          </p:grpSpPr>
          <p:sp>
            <p:nvSpPr>
              <p:cNvPr id="78" name="Rectangle: Rounded Corners 77">
                <a:extLst>
                  <a:ext uri="{FF2B5EF4-FFF2-40B4-BE49-F238E27FC236}">
                    <a16:creationId xmlns:a16="http://schemas.microsoft.com/office/drawing/2014/main" id="{DBC14F85-EFA1-4BA8-8489-6121BDDA09E8}"/>
                  </a:ext>
                </a:extLst>
              </p:cNvPr>
              <p:cNvSpPr/>
              <p:nvPr/>
            </p:nvSpPr>
            <p:spPr>
              <a:xfrm>
                <a:off x="2315362" y="2527089"/>
                <a:ext cx="1289304" cy="64008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Outcome 3</a:t>
                </a:r>
              </a:p>
            </p:txBody>
          </p:sp>
          <p:grpSp>
            <p:nvGrpSpPr>
              <p:cNvPr id="79" name="Group 78">
                <a:extLst>
                  <a:ext uri="{FF2B5EF4-FFF2-40B4-BE49-F238E27FC236}">
                    <a16:creationId xmlns:a16="http://schemas.microsoft.com/office/drawing/2014/main" id="{3B6DD254-EBEE-4BDB-B55E-ACEF294CB9F1}"/>
                  </a:ext>
                </a:extLst>
              </p:cNvPr>
              <p:cNvGrpSpPr/>
              <p:nvPr/>
            </p:nvGrpSpPr>
            <p:grpSpPr>
              <a:xfrm>
                <a:off x="2519186" y="3158455"/>
                <a:ext cx="881656" cy="1416455"/>
                <a:chOff x="3614837" y="2843868"/>
                <a:chExt cx="881656" cy="1416455"/>
              </a:xfrm>
            </p:grpSpPr>
            <p:cxnSp>
              <p:nvCxnSpPr>
                <p:cNvPr id="80" name="Straight Connector 79">
                  <a:extLst>
                    <a:ext uri="{FF2B5EF4-FFF2-40B4-BE49-F238E27FC236}">
                      <a16:creationId xmlns:a16="http://schemas.microsoft.com/office/drawing/2014/main" id="{2EE5D728-C50F-4B13-B60B-9B0C5A7C79EF}"/>
                    </a:ext>
                  </a:extLst>
                </p:cNvPr>
                <p:cNvCxnSpPr/>
                <p:nvPr/>
              </p:nvCxnSpPr>
              <p:spPr>
                <a:xfrm>
                  <a:off x="3893310" y="3104674"/>
                  <a:ext cx="0" cy="864067"/>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FC5ED5D5-BD11-4214-82FE-63F75A3E7635}"/>
                    </a:ext>
                  </a:extLst>
                </p:cNvPr>
                <p:cNvSpPr txBox="1"/>
                <p:nvPr/>
              </p:nvSpPr>
              <p:spPr>
                <a:xfrm>
                  <a:off x="3614837" y="2843868"/>
                  <a:ext cx="628805" cy="307776"/>
                </a:xfrm>
                <a:prstGeom prst="rect">
                  <a:avLst/>
                </a:prstGeom>
                <a:noFill/>
              </p:spPr>
              <p:txBody>
                <a:bodyPr wrap="none" rtlCol="0">
                  <a:spAutoFit/>
                </a:bodyPr>
                <a:lstStyle/>
                <a:p>
                  <a:r>
                    <a:rPr lang="en-US" sz="900" dirty="0"/>
                    <a:t>Worst</a:t>
                  </a:r>
                </a:p>
              </p:txBody>
            </p:sp>
            <p:sp>
              <p:nvSpPr>
                <p:cNvPr id="82" name="TextBox 81">
                  <a:extLst>
                    <a:ext uri="{FF2B5EF4-FFF2-40B4-BE49-F238E27FC236}">
                      <a16:creationId xmlns:a16="http://schemas.microsoft.com/office/drawing/2014/main" id="{73C1F0F7-A18B-4A91-B21E-009AAE960362}"/>
                    </a:ext>
                  </a:extLst>
                </p:cNvPr>
                <p:cNvSpPr txBox="1"/>
                <p:nvPr/>
              </p:nvSpPr>
              <p:spPr>
                <a:xfrm>
                  <a:off x="3665588" y="3952547"/>
                  <a:ext cx="517664" cy="307776"/>
                </a:xfrm>
                <a:prstGeom prst="rect">
                  <a:avLst/>
                </a:prstGeom>
                <a:noFill/>
              </p:spPr>
              <p:txBody>
                <a:bodyPr wrap="none" rtlCol="0">
                  <a:spAutoFit/>
                </a:bodyPr>
                <a:lstStyle/>
                <a:p>
                  <a:r>
                    <a:rPr lang="en-US" sz="900" dirty="0"/>
                    <a:t>Best</a:t>
                  </a:r>
                </a:p>
              </p:txBody>
            </p:sp>
            <p:sp>
              <p:nvSpPr>
                <p:cNvPr id="83" name="Arrow: Curved Left 82">
                  <a:extLst>
                    <a:ext uri="{FF2B5EF4-FFF2-40B4-BE49-F238E27FC236}">
                      <a16:creationId xmlns:a16="http://schemas.microsoft.com/office/drawing/2014/main" id="{9021E951-7C98-4253-A33D-713AF51C336C}"/>
                    </a:ext>
                  </a:extLst>
                </p:cNvPr>
                <p:cNvSpPr/>
                <p:nvPr/>
              </p:nvSpPr>
              <p:spPr>
                <a:xfrm>
                  <a:off x="4122268" y="2955440"/>
                  <a:ext cx="374225" cy="120549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grpSp>
          <p:nvGrpSpPr>
            <p:cNvPr id="93" name="Group 92">
              <a:extLst>
                <a:ext uri="{FF2B5EF4-FFF2-40B4-BE49-F238E27FC236}">
                  <a16:creationId xmlns:a16="http://schemas.microsoft.com/office/drawing/2014/main" id="{1534063C-05F1-4ECA-9174-D97A1B09B419}"/>
                </a:ext>
              </a:extLst>
            </p:cNvPr>
            <p:cNvGrpSpPr/>
            <p:nvPr/>
          </p:nvGrpSpPr>
          <p:grpSpPr>
            <a:xfrm>
              <a:off x="7861103" y="4682440"/>
              <a:ext cx="470297" cy="682990"/>
              <a:chOff x="8350555" y="5143596"/>
              <a:chExt cx="627062" cy="910653"/>
            </a:xfrm>
          </p:grpSpPr>
          <p:pic>
            <p:nvPicPr>
              <p:cNvPr id="85" name="Content Placeholder 27" descr="Coins">
                <a:extLst>
                  <a:ext uri="{FF2B5EF4-FFF2-40B4-BE49-F238E27FC236}">
                    <a16:creationId xmlns:a16="http://schemas.microsoft.com/office/drawing/2014/main" id="{ED2224DC-0732-4D64-A439-7332FAEFD6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50555" y="5143596"/>
                <a:ext cx="627062" cy="627062"/>
              </a:xfrm>
              <a:prstGeom prst="rect">
                <a:avLst/>
              </a:prstGeom>
            </p:spPr>
          </p:pic>
          <p:sp>
            <p:nvSpPr>
              <p:cNvPr id="88" name="TextBox 87">
                <a:extLst>
                  <a:ext uri="{FF2B5EF4-FFF2-40B4-BE49-F238E27FC236}">
                    <a16:creationId xmlns:a16="http://schemas.microsoft.com/office/drawing/2014/main" id="{1FDC3B7F-D350-4CA4-8BBE-01700C75D441}"/>
                  </a:ext>
                </a:extLst>
              </p:cNvPr>
              <p:cNvSpPr txBox="1"/>
              <p:nvPr/>
            </p:nvSpPr>
            <p:spPr>
              <a:xfrm>
                <a:off x="8453932" y="5746473"/>
                <a:ext cx="477053" cy="307776"/>
              </a:xfrm>
              <a:prstGeom prst="rect">
                <a:avLst/>
              </a:prstGeom>
              <a:noFill/>
            </p:spPr>
            <p:txBody>
              <a:bodyPr wrap="none" rtlCol="0">
                <a:spAutoFit/>
              </a:bodyPr>
              <a:lstStyle/>
              <a:p>
                <a:r>
                  <a:rPr lang="en-US" sz="900" b="1" dirty="0">
                    <a:solidFill>
                      <a:schemeClr val="accent4"/>
                    </a:solidFill>
                  </a:rPr>
                  <a:t>100</a:t>
                </a:r>
              </a:p>
            </p:txBody>
          </p:sp>
        </p:grpSp>
        <p:grpSp>
          <p:nvGrpSpPr>
            <p:cNvPr id="94" name="Group 93">
              <a:extLst>
                <a:ext uri="{FF2B5EF4-FFF2-40B4-BE49-F238E27FC236}">
                  <a16:creationId xmlns:a16="http://schemas.microsoft.com/office/drawing/2014/main" id="{4A7AABBD-110E-4147-85C8-125388ECB5FF}"/>
                </a:ext>
              </a:extLst>
            </p:cNvPr>
            <p:cNvGrpSpPr/>
            <p:nvPr/>
          </p:nvGrpSpPr>
          <p:grpSpPr>
            <a:xfrm>
              <a:off x="9047023" y="4646924"/>
              <a:ext cx="470297" cy="734120"/>
              <a:chOff x="9879821" y="5096241"/>
              <a:chExt cx="627062" cy="978827"/>
            </a:xfrm>
          </p:grpSpPr>
          <p:pic>
            <p:nvPicPr>
              <p:cNvPr id="86" name="Content Placeholder 27" descr="Coins">
                <a:extLst>
                  <a:ext uri="{FF2B5EF4-FFF2-40B4-BE49-F238E27FC236}">
                    <a16:creationId xmlns:a16="http://schemas.microsoft.com/office/drawing/2014/main" id="{4E73E735-1D29-4AFB-90F9-5D05A18CDB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79821" y="5096241"/>
                <a:ext cx="627062" cy="627062"/>
              </a:xfrm>
              <a:prstGeom prst="rect">
                <a:avLst/>
              </a:prstGeom>
            </p:spPr>
          </p:pic>
          <p:sp>
            <p:nvSpPr>
              <p:cNvPr id="91" name="TextBox 90">
                <a:extLst>
                  <a:ext uri="{FF2B5EF4-FFF2-40B4-BE49-F238E27FC236}">
                    <a16:creationId xmlns:a16="http://schemas.microsoft.com/office/drawing/2014/main" id="{D0ED6BB3-A733-4F6D-AAB8-F74358FB27B4}"/>
                  </a:ext>
                </a:extLst>
              </p:cNvPr>
              <p:cNvSpPr txBox="1"/>
              <p:nvPr/>
            </p:nvSpPr>
            <p:spPr>
              <a:xfrm>
                <a:off x="10022472" y="5767292"/>
                <a:ext cx="400109" cy="307776"/>
              </a:xfrm>
              <a:prstGeom prst="rect">
                <a:avLst/>
              </a:prstGeom>
              <a:noFill/>
            </p:spPr>
            <p:txBody>
              <a:bodyPr wrap="none" rtlCol="0">
                <a:spAutoFit/>
              </a:bodyPr>
              <a:lstStyle/>
              <a:p>
                <a:r>
                  <a:rPr lang="en-US" sz="900" b="1" dirty="0">
                    <a:solidFill>
                      <a:schemeClr val="accent4"/>
                    </a:solidFill>
                  </a:rPr>
                  <a:t>37</a:t>
                </a:r>
              </a:p>
            </p:txBody>
          </p:sp>
        </p:grpSp>
        <p:grpSp>
          <p:nvGrpSpPr>
            <p:cNvPr id="95" name="Group 94">
              <a:extLst>
                <a:ext uri="{FF2B5EF4-FFF2-40B4-BE49-F238E27FC236}">
                  <a16:creationId xmlns:a16="http://schemas.microsoft.com/office/drawing/2014/main" id="{1628C004-CE17-45F7-8BFE-9719C14248FD}"/>
                </a:ext>
              </a:extLst>
            </p:cNvPr>
            <p:cNvGrpSpPr/>
            <p:nvPr/>
          </p:nvGrpSpPr>
          <p:grpSpPr>
            <a:xfrm>
              <a:off x="6675183" y="4679915"/>
              <a:ext cx="470297" cy="685890"/>
              <a:chOff x="6710424" y="5140230"/>
              <a:chExt cx="627062" cy="914520"/>
            </a:xfrm>
          </p:grpSpPr>
          <p:pic>
            <p:nvPicPr>
              <p:cNvPr id="87" name="Content Placeholder 27" descr="Coins">
                <a:extLst>
                  <a:ext uri="{FF2B5EF4-FFF2-40B4-BE49-F238E27FC236}">
                    <a16:creationId xmlns:a16="http://schemas.microsoft.com/office/drawing/2014/main" id="{A808E643-D585-4392-A4F1-C587B9B72E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10424" y="5140230"/>
                <a:ext cx="627062" cy="627062"/>
              </a:xfrm>
              <a:prstGeom prst="rect">
                <a:avLst/>
              </a:prstGeom>
            </p:spPr>
          </p:pic>
          <p:sp>
            <p:nvSpPr>
              <p:cNvPr id="92" name="TextBox 91">
                <a:extLst>
                  <a:ext uri="{FF2B5EF4-FFF2-40B4-BE49-F238E27FC236}">
                    <a16:creationId xmlns:a16="http://schemas.microsoft.com/office/drawing/2014/main" id="{E63EE924-002B-4A16-8313-03498B773D5B}"/>
                  </a:ext>
                </a:extLst>
              </p:cNvPr>
              <p:cNvSpPr txBox="1"/>
              <p:nvPr/>
            </p:nvSpPr>
            <p:spPr>
              <a:xfrm>
                <a:off x="6853075" y="5746974"/>
                <a:ext cx="400109" cy="307776"/>
              </a:xfrm>
              <a:prstGeom prst="rect">
                <a:avLst/>
              </a:prstGeom>
              <a:noFill/>
            </p:spPr>
            <p:txBody>
              <a:bodyPr wrap="none" rtlCol="0">
                <a:spAutoFit/>
              </a:bodyPr>
              <a:lstStyle/>
              <a:p>
                <a:r>
                  <a:rPr lang="en-US" sz="900" b="1" dirty="0">
                    <a:solidFill>
                      <a:schemeClr val="accent4"/>
                    </a:solidFill>
                  </a:rPr>
                  <a:t>59</a:t>
                </a:r>
              </a:p>
            </p:txBody>
          </p:sp>
        </p:grpSp>
      </p:grpSp>
      <p:sp>
        <p:nvSpPr>
          <p:cNvPr id="3" name="TextBox 2">
            <a:extLst>
              <a:ext uri="{FF2B5EF4-FFF2-40B4-BE49-F238E27FC236}">
                <a16:creationId xmlns:a16="http://schemas.microsoft.com/office/drawing/2014/main" id="{1F4F9F49-B899-4A2F-A2D9-F0CF6BF2CE3D}"/>
              </a:ext>
            </a:extLst>
          </p:cNvPr>
          <p:cNvSpPr txBox="1"/>
          <p:nvPr/>
        </p:nvSpPr>
        <p:spPr>
          <a:xfrm>
            <a:off x="1016901" y="5669132"/>
            <a:ext cx="9888991" cy="300082"/>
          </a:xfrm>
          <a:prstGeom prst="rect">
            <a:avLst/>
          </a:prstGeom>
          <a:noFill/>
        </p:spPr>
        <p:txBody>
          <a:bodyPr wrap="square" rtlCol="0">
            <a:spAutoFit/>
          </a:bodyPr>
          <a:lstStyle/>
          <a:p>
            <a:r>
              <a:rPr lang="en-US" sz="1350" i="1" dirty="0"/>
              <a:t>Swing: </a:t>
            </a:r>
            <a:r>
              <a:rPr lang="en-US" sz="1350" dirty="0"/>
              <a:t>imagine being able to go instantaneously from the worst-possible (maximum risk) to the best-possible (minimum risk)</a:t>
            </a:r>
          </a:p>
        </p:txBody>
      </p:sp>
    </p:spTree>
    <p:extLst>
      <p:ext uri="{BB962C8B-B14F-4D97-AF65-F5344CB8AC3E}">
        <p14:creationId xmlns:p14="http://schemas.microsoft.com/office/powerpoint/2010/main" val="229045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35"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07F635-C391-432F-9606-9B972250A0AA}"/>
              </a:ext>
            </a:extLst>
          </p:cNvPr>
          <p:cNvSpPr>
            <a:spLocks noGrp="1"/>
          </p:cNvSpPr>
          <p:nvPr>
            <p:ph type="title"/>
          </p:nvPr>
        </p:nvSpPr>
        <p:spPr/>
        <p:txBody>
          <a:bodyPr/>
          <a:lstStyle/>
          <a:p>
            <a:r>
              <a:rPr lang="en-US" sz="2000" dirty="0"/>
              <a:t>MCDA Step 3b </a:t>
            </a:r>
            <a:br>
              <a:rPr lang="en-US" b="1" dirty="0">
                <a:solidFill>
                  <a:schemeClr val="accent1"/>
                </a:solidFill>
              </a:rPr>
            </a:br>
            <a:r>
              <a:rPr lang="en-US" dirty="0"/>
              <a:t>Importance ranking</a:t>
            </a:r>
          </a:p>
        </p:txBody>
      </p:sp>
      <p:sp>
        <p:nvSpPr>
          <p:cNvPr id="6" name="Content Placeholder 5">
            <a:extLst>
              <a:ext uri="{FF2B5EF4-FFF2-40B4-BE49-F238E27FC236}">
                <a16:creationId xmlns:a16="http://schemas.microsoft.com/office/drawing/2014/main" id="{31F1719A-2B5A-47EF-BC44-9082D57989A5}"/>
              </a:ext>
            </a:extLst>
          </p:cNvPr>
          <p:cNvSpPr>
            <a:spLocks noGrp="1"/>
          </p:cNvSpPr>
          <p:nvPr>
            <p:ph idx="1"/>
          </p:nvPr>
        </p:nvSpPr>
        <p:spPr/>
        <p:txBody>
          <a:bodyPr>
            <a:normAutofit/>
          </a:bodyPr>
          <a:lstStyle/>
          <a:p>
            <a:r>
              <a:rPr lang="en-US" sz="2000" dirty="0"/>
              <a:t>Reviewers were asked to first rank importance:</a:t>
            </a:r>
          </a:p>
          <a:p>
            <a:pPr lvl="1"/>
            <a:r>
              <a:rPr lang="en-US" sz="2000" dirty="0"/>
              <a:t>Which outcome is the “worst” if an individual patient experiences it? </a:t>
            </a:r>
          </a:p>
          <a:p>
            <a:pPr lvl="1"/>
            <a:r>
              <a:rPr lang="en-US" sz="2000" dirty="0"/>
              <a:t>In other words: which outcome do you most want to avoid by prescribing the medication?</a:t>
            </a:r>
          </a:p>
          <a:p>
            <a:r>
              <a:rPr lang="en-US" sz="2000" dirty="0"/>
              <a:t>And then value tradeoffs: </a:t>
            </a:r>
          </a:p>
          <a:p>
            <a:pPr lvl="1"/>
            <a:r>
              <a:rPr lang="en-US" sz="2000" dirty="0"/>
              <a:t>How many of the other outcomes is “equivalent” to the “worst” outcome? </a:t>
            </a:r>
          </a:p>
          <a:p>
            <a:pPr lvl="1"/>
            <a:r>
              <a:rPr lang="en-US" sz="2000" dirty="0"/>
              <a:t>If the “worst” outcome is a risk, how many of the benefit outcomes would you need to avoid in order to offset an event of the risk outcome?</a:t>
            </a:r>
          </a:p>
          <a:p>
            <a:endParaRPr lang="en-US" sz="2000" dirty="0"/>
          </a:p>
        </p:txBody>
      </p:sp>
      <p:graphicFrame>
        <p:nvGraphicFramePr>
          <p:cNvPr id="2" name="Table 1">
            <a:extLst>
              <a:ext uri="{FF2B5EF4-FFF2-40B4-BE49-F238E27FC236}">
                <a16:creationId xmlns:a16="http://schemas.microsoft.com/office/drawing/2014/main" id="{D03CB15F-53E8-43A4-90C0-988A97A366D7}"/>
              </a:ext>
            </a:extLst>
          </p:cNvPr>
          <p:cNvGraphicFramePr>
            <a:graphicFrameLocks noGrp="1"/>
          </p:cNvGraphicFramePr>
          <p:nvPr>
            <p:extLst>
              <p:ext uri="{D42A27DB-BD31-4B8C-83A1-F6EECF244321}">
                <p14:modId xmlns:p14="http://schemas.microsoft.com/office/powerpoint/2010/main" val="187954060"/>
              </p:ext>
            </p:extLst>
          </p:nvPr>
        </p:nvGraphicFramePr>
        <p:xfrm>
          <a:off x="838199" y="4248111"/>
          <a:ext cx="10515600" cy="2308807"/>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868677865"/>
                    </a:ext>
                  </a:extLst>
                </a:gridCol>
                <a:gridCol w="5257800">
                  <a:extLst>
                    <a:ext uri="{9D8B030D-6E8A-4147-A177-3AD203B41FA5}">
                      <a16:colId xmlns:a16="http://schemas.microsoft.com/office/drawing/2014/main" val="699142532"/>
                    </a:ext>
                  </a:extLst>
                </a:gridCol>
              </a:tblGrid>
              <a:tr h="321329">
                <a:tc>
                  <a:txBody>
                    <a:bodyPr/>
                    <a:lstStyle/>
                    <a:p>
                      <a:pPr marL="0" marR="0" algn="l">
                        <a:lnSpc>
                          <a:spcPct val="107000"/>
                        </a:lnSpc>
                        <a:spcBef>
                          <a:spcPts val="0"/>
                        </a:spcBef>
                        <a:spcAft>
                          <a:spcPts val="0"/>
                        </a:spcAft>
                      </a:pPr>
                      <a:r>
                        <a:rPr lang="en-US" sz="1800" b="1" kern="1200" dirty="0">
                          <a:solidFill>
                            <a:schemeClr val="lt1"/>
                          </a:solidFill>
                          <a:effectLst/>
                          <a:latin typeface="+mn-lt"/>
                          <a:ea typeface="+mn-ea"/>
                          <a:cs typeface="+mn-cs"/>
                        </a:rPr>
                        <a:t>Tradeoffs against cardiovascular death for Reviewer A</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Tradeoffs against cardiovascular death for Reviewer B</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0685607"/>
                  </a:ext>
                </a:extLst>
              </a:tr>
              <a:tr h="321329">
                <a:tc>
                  <a:txBody>
                    <a:bodyPr/>
                    <a:lstStyle/>
                    <a:p>
                      <a:pPr marL="0" marR="0">
                        <a:lnSpc>
                          <a:spcPct val="107000"/>
                        </a:lnSpc>
                        <a:spcBef>
                          <a:spcPts val="0"/>
                        </a:spcBef>
                        <a:spcAft>
                          <a:spcPts val="0"/>
                        </a:spcAft>
                      </a:pPr>
                      <a:r>
                        <a:rPr lang="en-US" sz="1800" b="1">
                          <a:effectLst/>
                        </a:rPr>
                        <a:t>1 cardiovascular death is equal in importance to:</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1">
                          <a:effectLst/>
                        </a:rPr>
                        <a:t>1 cardiovascular death is equal in importance to:</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0696243"/>
                  </a:ext>
                </a:extLst>
              </a:tr>
              <a:tr h="1666149">
                <a:tc>
                  <a:txBody>
                    <a:bodyPr/>
                    <a:lstStyle/>
                    <a:p>
                      <a:pPr marL="0" marR="0">
                        <a:lnSpc>
                          <a:spcPct val="100000"/>
                        </a:lnSpc>
                        <a:spcBef>
                          <a:spcPts val="0"/>
                        </a:spcBef>
                        <a:spcAft>
                          <a:spcPts val="0"/>
                        </a:spcAft>
                      </a:pPr>
                      <a:r>
                        <a:rPr lang="en-US" sz="1800" b="1" dirty="0">
                          <a:effectLst/>
                        </a:rPr>
                        <a:t>10 type-1 myocardial infarctions</a:t>
                      </a:r>
                    </a:p>
                    <a:p>
                      <a:pPr marL="0" marR="0">
                        <a:lnSpc>
                          <a:spcPct val="100000"/>
                        </a:lnSpc>
                        <a:spcBef>
                          <a:spcPts val="0"/>
                        </a:spcBef>
                        <a:spcAft>
                          <a:spcPts val="0"/>
                        </a:spcAft>
                      </a:pPr>
                      <a:r>
                        <a:rPr lang="en-US" sz="1800" b="1" dirty="0">
                          <a:effectLst/>
                        </a:rPr>
                        <a:t>1 ischemic stroke</a:t>
                      </a:r>
                    </a:p>
                    <a:p>
                      <a:pPr marL="0" marR="0">
                        <a:lnSpc>
                          <a:spcPct val="100000"/>
                        </a:lnSpc>
                        <a:spcBef>
                          <a:spcPts val="0"/>
                        </a:spcBef>
                        <a:spcAft>
                          <a:spcPts val="0"/>
                        </a:spcAft>
                      </a:pPr>
                      <a:r>
                        <a:rPr lang="en-US" sz="1800" b="1" dirty="0">
                          <a:effectLst/>
                        </a:rPr>
                        <a:t>1 TIMI fatal bleeds</a:t>
                      </a:r>
                    </a:p>
                    <a:p>
                      <a:pPr marL="0" marR="0">
                        <a:lnSpc>
                          <a:spcPct val="100000"/>
                        </a:lnSpc>
                        <a:spcBef>
                          <a:spcPts val="0"/>
                        </a:spcBef>
                        <a:spcAft>
                          <a:spcPts val="0"/>
                        </a:spcAft>
                      </a:pPr>
                      <a:r>
                        <a:rPr lang="en-US" sz="1800" b="1" dirty="0">
                          <a:effectLst/>
                        </a:rPr>
                        <a:t>2 TIMI intracranial hemorrhages</a:t>
                      </a:r>
                    </a:p>
                    <a:p>
                      <a:pPr marL="0" marR="0">
                        <a:lnSpc>
                          <a:spcPct val="100000"/>
                        </a:lnSpc>
                        <a:spcBef>
                          <a:spcPts val="0"/>
                        </a:spcBef>
                        <a:spcAft>
                          <a:spcPts val="0"/>
                        </a:spcAft>
                      </a:pPr>
                      <a:r>
                        <a:rPr lang="en-US" sz="1800" b="1" dirty="0">
                          <a:effectLst/>
                        </a:rPr>
                        <a:t>50 other TIMI major bleeds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sz="1800" b="1" i="0" u="none" strike="noStrike" kern="1200" baseline="0" dirty="0">
                          <a:solidFill>
                            <a:schemeClr val="dk1"/>
                          </a:solidFill>
                          <a:latin typeface="+mn-lt"/>
                          <a:ea typeface="+mn-ea"/>
                          <a:cs typeface="+mn-cs"/>
                        </a:rPr>
                        <a:t>13 type-1 myocardial infarctions</a:t>
                      </a:r>
                    </a:p>
                    <a:p>
                      <a:r>
                        <a:rPr lang="en-US" sz="1800" b="1" i="0" u="none" strike="noStrike" kern="1200" baseline="0" dirty="0">
                          <a:solidFill>
                            <a:schemeClr val="dk1"/>
                          </a:solidFill>
                          <a:latin typeface="+mn-lt"/>
                          <a:ea typeface="+mn-ea"/>
                          <a:cs typeface="+mn-cs"/>
                        </a:rPr>
                        <a:t>10 ischemic strokes</a:t>
                      </a:r>
                    </a:p>
                    <a:p>
                      <a:r>
                        <a:rPr lang="en-US" sz="1800" b="1" i="0" u="none" strike="noStrike" kern="1200" baseline="0" dirty="0">
                          <a:solidFill>
                            <a:schemeClr val="dk1"/>
                          </a:solidFill>
                          <a:latin typeface="+mn-lt"/>
                          <a:ea typeface="+mn-ea"/>
                          <a:cs typeface="+mn-cs"/>
                        </a:rPr>
                        <a:t>1 TIMI fatal bleeds</a:t>
                      </a:r>
                    </a:p>
                    <a:p>
                      <a:r>
                        <a:rPr lang="en-US" sz="1800" b="1" i="0" u="none" strike="noStrike" kern="1200" baseline="0" dirty="0">
                          <a:solidFill>
                            <a:schemeClr val="dk1"/>
                          </a:solidFill>
                          <a:latin typeface="+mn-lt"/>
                          <a:ea typeface="+mn-ea"/>
                          <a:cs typeface="+mn-cs"/>
                        </a:rPr>
                        <a:t>12 TIMI intracranial hemorrhages</a:t>
                      </a:r>
                    </a:p>
                    <a:p>
                      <a:r>
                        <a:rPr lang="en-US" sz="1800" b="1" i="0" u="none" strike="noStrike" kern="1200" baseline="0" dirty="0">
                          <a:solidFill>
                            <a:schemeClr val="dk1"/>
                          </a:solidFill>
                          <a:latin typeface="+mn-lt"/>
                          <a:ea typeface="+mn-ea"/>
                          <a:cs typeface="+mn-cs"/>
                        </a:rPr>
                        <a:t>40 other TIMI major bleeds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5917151"/>
                  </a:ext>
                </a:extLst>
              </a:tr>
            </a:tbl>
          </a:graphicData>
        </a:graphic>
      </p:graphicFrame>
      <p:sp>
        <p:nvSpPr>
          <p:cNvPr id="7" name="TextBox 6">
            <a:extLst>
              <a:ext uri="{FF2B5EF4-FFF2-40B4-BE49-F238E27FC236}">
                <a16:creationId xmlns:a16="http://schemas.microsoft.com/office/drawing/2014/main" id="{F5C6E950-02BE-4922-99B1-3EF1700FC3E0}"/>
              </a:ext>
            </a:extLst>
          </p:cNvPr>
          <p:cNvSpPr txBox="1"/>
          <p:nvPr/>
        </p:nvSpPr>
        <p:spPr>
          <a:xfrm>
            <a:off x="959004" y="6556918"/>
            <a:ext cx="9389326" cy="276999"/>
          </a:xfrm>
          <a:prstGeom prst="rect">
            <a:avLst/>
          </a:prstGeom>
          <a:noFill/>
        </p:spPr>
        <p:txBody>
          <a:bodyPr wrap="square" rtlCol="0">
            <a:spAutoFit/>
          </a:bodyPr>
          <a:lstStyle/>
          <a:p>
            <a:r>
              <a:rPr lang="en-US" sz="1200" dirty="0"/>
              <a:t>Source: https://www.accessdata.fda.gov/drugsatfda_docs/nda/2020/022433Orig1s028.pdf</a:t>
            </a:r>
          </a:p>
        </p:txBody>
      </p:sp>
    </p:spTree>
    <p:extLst>
      <p:ext uri="{BB962C8B-B14F-4D97-AF65-F5344CB8AC3E}">
        <p14:creationId xmlns:p14="http://schemas.microsoft.com/office/powerpoint/2010/main" val="420660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1622-A544-4736-8942-1A82F1B08A54}"/>
              </a:ext>
            </a:extLst>
          </p:cNvPr>
          <p:cNvSpPr>
            <a:spLocks noGrp="1"/>
          </p:cNvSpPr>
          <p:nvPr>
            <p:ph type="title"/>
          </p:nvPr>
        </p:nvSpPr>
        <p:spPr>
          <a:xfrm>
            <a:off x="829215" y="237040"/>
            <a:ext cx="10515600" cy="1325563"/>
          </a:xfrm>
        </p:spPr>
        <p:txBody>
          <a:bodyPr/>
          <a:lstStyle/>
          <a:p>
            <a:r>
              <a:rPr lang="en-US" sz="2000" dirty="0"/>
              <a:t>MCDA Step 3b </a:t>
            </a:r>
            <a:br>
              <a:rPr lang="en-US" dirty="0"/>
            </a:br>
            <a:r>
              <a:rPr lang="en-US" dirty="0"/>
              <a:t>Final Swing Weights</a:t>
            </a:r>
          </a:p>
        </p:txBody>
      </p:sp>
      <p:graphicFrame>
        <p:nvGraphicFramePr>
          <p:cNvPr id="5" name="Content Placeholder 4">
            <a:extLst>
              <a:ext uri="{FF2B5EF4-FFF2-40B4-BE49-F238E27FC236}">
                <a16:creationId xmlns:a16="http://schemas.microsoft.com/office/drawing/2014/main" id="{45AE64A7-72E9-42F3-88D2-9D8E05B8D401}"/>
              </a:ext>
            </a:extLst>
          </p:cNvPr>
          <p:cNvGraphicFramePr>
            <a:graphicFrameLocks noGrp="1"/>
          </p:cNvGraphicFramePr>
          <p:nvPr>
            <p:ph idx="1"/>
            <p:extLst>
              <p:ext uri="{D42A27DB-BD31-4B8C-83A1-F6EECF244321}">
                <p14:modId xmlns:p14="http://schemas.microsoft.com/office/powerpoint/2010/main" val="3531817031"/>
              </p:ext>
            </p:extLst>
          </p:nvPr>
        </p:nvGraphicFramePr>
        <p:xfrm>
          <a:off x="838200" y="1690690"/>
          <a:ext cx="10506615" cy="3657600"/>
        </p:xfrm>
        <a:graphic>
          <a:graphicData uri="http://schemas.openxmlformats.org/drawingml/2006/table">
            <a:tbl>
              <a:tblPr firstRow="1" bandRow="1">
                <a:tableStyleId>{5C22544A-7EE6-4342-B048-85BDC9FD1C3A}</a:tableStyleId>
              </a:tblPr>
              <a:tblGrid>
                <a:gridCol w="1500945">
                  <a:extLst>
                    <a:ext uri="{9D8B030D-6E8A-4147-A177-3AD203B41FA5}">
                      <a16:colId xmlns:a16="http://schemas.microsoft.com/office/drawing/2014/main" val="4087309002"/>
                    </a:ext>
                  </a:extLst>
                </a:gridCol>
                <a:gridCol w="1500945">
                  <a:extLst>
                    <a:ext uri="{9D8B030D-6E8A-4147-A177-3AD203B41FA5}">
                      <a16:colId xmlns:a16="http://schemas.microsoft.com/office/drawing/2014/main" val="2040056397"/>
                    </a:ext>
                  </a:extLst>
                </a:gridCol>
                <a:gridCol w="1500945">
                  <a:extLst>
                    <a:ext uri="{9D8B030D-6E8A-4147-A177-3AD203B41FA5}">
                      <a16:colId xmlns:a16="http://schemas.microsoft.com/office/drawing/2014/main" val="1563210894"/>
                    </a:ext>
                  </a:extLst>
                </a:gridCol>
                <a:gridCol w="1500945">
                  <a:extLst>
                    <a:ext uri="{9D8B030D-6E8A-4147-A177-3AD203B41FA5}">
                      <a16:colId xmlns:a16="http://schemas.microsoft.com/office/drawing/2014/main" val="2126262524"/>
                    </a:ext>
                  </a:extLst>
                </a:gridCol>
                <a:gridCol w="1500945">
                  <a:extLst>
                    <a:ext uri="{9D8B030D-6E8A-4147-A177-3AD203B41FA5}">
                      <a16:colId xmlns:a16="http://schemas.microsoft.com/office/drawing/2014/main" val="3134082061"/>
                    </a:ext>
                  </a:extLst>
                </a:gridCol>
                <a:gridCol w="1500945">
                  <a:extLst>
                    <a:ext uri="{9D8B030D-6E8A-4147-A177-3AD203B41FA5}">
                      <a16:colId xmlns:a16="http://schemas.microsoft.com/office/drawing/2014/main" val="3659449426"/>
                    </a:ext>
                  </a:extLst>
                </a:gridCol>
                <a:gridCol w="1500945">
                  <a:extLst>
                    <a:ext uri="{9D8B030D-6E8A-4147-A177-3AD203B41FA5}">
                      <a16:colId xmlns:a16="http://schemas.microsoft.com/office/drawing/2014/main" val="3968803543"/>
                    </a:ext>
                  </a:extLst>
                </a:gridCol>
              </a:tblGrid>
              <a:tr h="249518">
                <a:tc rowSpan="2">
                  <a:txBody>
                    <a:bodyPr/>
                    <a:lstStyle/>
                    <a:p>
                      <a:r>
                        <a:rPr lang="en-US" sz="1600" b="1" i="0" u="none" strike="noStrike" kern="1200" baseline="0" dirty="0">
                          <a:solidFill>
                            <a:schemeClr val="lt1"/>
                          </a:solidFill>
                          <a:latin typeface="+mn-lt"/>
                          <a:ea typeface="+mn-ea"/>
                          <a:cs typeface="+mn-cs"/>
                        </a:rPr>
                        <a:t>Outcome</a:t>
                      </a:r>
                      <a:endParaRPr lang="en-US" sz="1600" b="1" dirty="0"/>
                    </a:p>
                  </a:txBody>
                  <a:tcPr/>
                </a:tc>
                <a:tc gridSpan="3">
                  <a:txBody>
                    <a:bodyPr/>
                    <a:lstStyle/>
                    <a:p>
                      <a:r>
                        <a:rPr lang="en-US" sz="1600" b="1" dirty="0"/>
                        <a:t>Reviewer A</a:t>
                      </a:r>
                    </a:p>
                  </a:txBody>
                  <a:tcPr/>
                </a:tc>
                <a:tc hMerge="1">
                  <a:txBody>
                    <a:bodyPr/>
                    <a:lstStyle/>
                    <a:p>
                      <a:endParaRPr lang="en-US" dirty="0"/>
                    </a:p>
                  </a:txBody>
                  <a:tcPr/>
                </a:tc>
                <a:tc hMerge="1">
                  <a:txBody>
                    <a:bodyPr/>
                    <a:lstStyle/>
                    <a:p>
                      <a:endParaRPr lang="en-US" dirty="0"/>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Reviewer B</a:t>
                      </a:r>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214125160"/>
                  </a:ext>
                </a:extLst>
              </a:tr>
              <a:tr h="598844">
                <a:tc vMerge="1">
                  <a:txBody>
                    <a:bodyPr/>
                    <a:lstStyle/>
                    <a:p>
                      <a:endParaRPr lang="en-US"/>
                    </a:p>
                  </a:txBody>
                  <a:tcPr/>
                </a:tc>
                <a:tc>
                  <a:txBody>
                    <a:bodyPr/>
                    <a:lstStyle/>
                    <a:p>
                      <a:r>
                        <a:rPr lang="en-US" sz="1600" b="1" i="0" u="none" strike="noStrike" kern="1200" baseline="0" dirty="0">
                          <a:solidFill>
                            <a:schemeClr val="tx1"/>
                          </a:solidFill>
                          <a:latin typeface="+mn-lt"/>
                          <a:ea typeface="+mn-ea"/>
                          <a:cs typeface="+mn-cs"/>
                        </a:rPr>
                        <a:t>Tradeoff vs. </a:t>
                      </a:r>
                    </a:p>
                    <a:p>
                      <a:r>
                        <a:rPr lang="en-US" sz="1600" b="1" i="0" u="none" strike="noStrike" kern="1200" baseline="0" dirty="0">
                          <a:solidFill>
                            <a:schemeClr val="tx1"/>
                          </a:solidFill>
                          <a:latin typeface="+mn-lt"/>
                          <a:ea typeface="+mn-ea"/>
                          <a:cs typeface="+mn-cs"/>
                        </a:rPr>
                        <a:t>CV</a:t>
                      </a:r>
                    </a:p>
                    <a:p>
                      <a:r>
                        <a:rPr lang="en-US" sz="1600" b="1" i="0" u="none" strike="noStrike" kern="1200" baseline="0" dirty="0">
                          <a:solidFill>
                            <a:schemeClr val="tx1"/>
                          </a:solidFill>
                          <a:latin typeface="+mn-lt"/>
                          <a:ea typeface="+mn-ea"/>
                          <a:cs typeface="+mn-cs"/>
                        </a:rPr>
                        <a:t>death</a:t>
                      </a:r>
                      <a:endParaRPr lang="en-US" sz="1600" b="1"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Swing</a:t>
                      </a:r>
                    </a:p>
                    <a:p>
                      <a:r>
                        <a:rPr lang="en-US" sz="1600" b="1" i="0" u="none" strike="noStrike" kern="1200" baseline="0" dirty="0" err="1">
                          <a:solidFill>
                            <a:schemeClr val="tx1"/>
                          </a:solidFill>
                          <a:latin typeface="+mn-lt"/>
                          <a:ea typeface="+mn-ea"/>
                          <a:cs typeface="+mn-cs"/>
                        </a:rPr>
                        <a:t>Weight</a:t>
                      </a:r>
                      <a:r>
                        <a:rPr lang="en-US" sz="1600" b="1" i="0" u="none" strike="noStrike" kern="1200" baseline="30000" dirty="0" err="1">
                          <a:solidFill>
                            <a:schemeClr val="tx1"/>
                          </a:solidFill>
                          <a:latin typeface="+mn-lt"/>
                          <a:ea typeface="+mn-ea"/>
                          <a:cs typeface="+mn-cs"/>
                        </a:rPr>
                        <a:t>a</a:t>
                      </a:r>
                      <a:r>
                        <a:rPr lang="en-US" sz="1600" b="1" i="0" u="none" strike="noStrike" kern="1200" baseline="30000" dirty="0">
                          <a:solidFill>
                            <a:schemeClr val="tx1"/>
                          </a:solidFill>
                          <a:latin typeface="+mn-lt"/>
                          <a:ea typeface="+mn-ea"/>
                          <a:cs typeface="+mn-cs"/>
                        </a:rPr>
                        <a:t>  </a:t>
                      </a:r>
                      <a:r>
                        <a:rPr lang="en-US" sz="1600" b="1" i="0" u="none" strike="noStrike" kern="1200" baseline="0" dirty="0">
                          <a:solidFill>
                            <a:schemeClr val="tx1"/>
                          </a:solidFill>
                          <a:latin typeface="+mn-lt"/>
                          <a:ea typeface="+mn-ea"/>
                          <a:cs typeface="+mn-cs"/>
                        </a:rPr>
                        <a:t>at 0 to 12 months</a:t>
                      </a:r>
                      <a:endParaRPr lang="en-US" sz="1600" b="1"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Swing</a:t>
                      </a:r>
                    </a:p>
                    <a:p>
                      <a:r>
                        <a:rPr lang="en-US" sz="1600" b="1" i="0" u="none" strike="noStrike" kern="1200" baseline="0" dirty="0" err="1">
                          <a:solidFill>
                            <a:schemeClr val="tx1"/>
                          </a:solidFill>
                          <a:latin typeface="+mn-lt"/>
                          <a:ea typeface="+mn-ea"/>
                          <a:cs typeface="+mn-cs"/>
                        </a:rPr>
                        <a:t>Weight</a:t>
                      </a:r>
                      <a:r>
                        <a:rPr lang="en-US" sz="1600" b="1" i="0" u="none" strike="noStrike" kern="1200" baseline="30000" dirty="0" err="1">
                          <a:solidFill>
                            <a:schemeClr val="tx1"/>
                          </a:solidFill>
                          <a:latin typeface="+mn-lt"/>
                          <a:ea typeface="+mn-ea"/>
                          <a:cs typeface="+mn-cs"/>
                        </a:rPr>
                        <a:t>a</a:t>
                      </a:r>
                      <a:r>
                        <a:rPr lang="en-US" sz="1600" b="1" i="0" u="none" strike="noStrike" kern="1200" baseline="30000" dirty="0">
                          <a:solidFill>
                            <a:schemeClr val="tx1"/>
                          </a:solidFill>
                          <a:latin typeface="+mn-lt"/>
                          <a:ea typeface="+mn-ea"/>
                          <a:cs typeface="+mn-cs"/>
                        </a:rPr>
                        <a:t> </a:t>
                      </a:r>
                      <a:r>
                        <a:rPr lang="en-US" sz="1600" b="1" i="0" u="none" strike="noStrike" kern="1200" baseline="0" dirty="0">
                          <a:solidFill>
                            <a:schemeClr val="tx1"/>
                          </a:solidFill>
                          <a:latin typeface="+mn-lt"/>
                          <a:ea typeface="+mn-ea"/>
                          <a:cs typeface="+mn-cs"/>
                        </a:rPr>
                        <a:t>at 0 to 36 months</a:t>
                      </a:r>
                      <a:endParaRPr lang="en-US" sz="1600" b="1"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Tradeoff vs. </a:t>
                      </a:r>
                    </a:p>
                    <a:p>
                      <a:r>
                        <a:rPr lang="en-US" sz="1600" b="1" i="0" u="none" strike="noStrike" kern="1200" baseline="0" dirty="0">
                          <a:solidFill>
                            <a:schemeClr val="tx1"/>
                          </a:solidFill>
                          <a:latin typeface="+mn-lt"/>
                          <a:ea typeface="+mn-ea"/>
                          <a:cs typeface="+mn-cs"/>
                        </a:rPr>
                        <a:t>CV</a:t>
                      </a:r>
                    </a:p>
                    <a:p>
                      <a:r>
                        <a:rPr lang="en-US" sz="1600" b="1" i="0" u="none" strike="noStrike" kern="1200" baseline="0" dirty="0">
                          <a:solidFill>
                            <a:schemeClr val="tx1"/>
                          </a:solidFill>
                          <a:latin typeface="+mn-lt"/>
                          <a:ea typeface="+mn-ea"/>
                          <a:cs typeface="+mn-cs"/>
                        </a:rPr>
                        <a:t>death </a:t>
                      </a:r>
                      <a:endParaRPr lang="en-US" sz="16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solidFill>
                          <a:effectLst/>
                          <a:uLnTx/>
                          <a:uFillTx/>
                          <a:latin typeface="Calibri" panose="020F0502020204030204"/>
                          <a:ea typeface="+mn-ea"/>
                          <a:cs typeface="+mn-cs"/>
                        </a:rPr>
                        <a:t>Swing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chemeClr val="tx1"/>
                          </a:solidFill>
                          <a:effectLst/>
                          <a:uLnTx/>
                          <a:uFillTx/>
                          <a:latin typeface="Calibri" panose="020F0502020204030204"/>
                          <a:ea typeface="+mn-ea"/>
                          <a:cs typeface="+mn-cs"/>
                        </a:rPr>
                        <a:t>Weight</a:t>
                      </a:r>
                      <a:r>
                        <a:rPr kumimoji="0" lang="en-US" sz="1600" b="1" i="0" u="none" strike="noStrike" kern="1200" cap="none" spc="0" normalizeH="0" baseline="30000" noProof="0" dirty="0" err="1">
                          <a:ln>
                            <a:noFill/>
                          </a:ln>
                          <a:solidFill>
                            <a:schemeClr val="tx1"/>
                          </a:solidFill>
                          <a:effectLst/>
                          <a:uLnTx/>
                          <a:uFillTx/>
                          <a:latin typeface="Calibri" panose="020F0502020204030204"/>
                          <a:ea typeface="+mn-ea"/>
                          <a:cs typeface="+mn-cs"/>
                        </a:rPr>
                        <a:t>a</a:t>
                      </a:r>
                      <a:r>
                        <a:rPr kumimoji="0" lang="en-US" sz="1600" b="1" i="0" u="none" strike="noStrike" kern="1200" cap="none" spc="0" normalizeH="0" baseline="30000" noProof="0" dirty="0">
                          <a:ln>
                            <a:noFill/>
                          </a:ln>
                          <a:solidFill>
                            <a:schemeClr val="tx1"/>
                          </a:solidFill>
                          <a:effectLst/>
                          <a:uLnTx/>
                          <a:uFillTx/>
                          <a:latin typeface="Calibri" panose="020F0502020204030204"/>
                          <a:ea typeface="+mn-ea"/>
                          <a:cs typeface="+mn-cs"/>
                        </a:rPr>
                        <a:t> </a:t>
                      </a:r>
                      <a:r>
                        <a:rPr lang="en-US" sz="1600" b="1" i="0" u="none" strike="noStrike" kern="1200" baseline="0" dirty="0">
                          <a:solidFill>
                            <a:schemeClr val="tx1"/>
                          </a:solidFill>
                          <a:latin typeface="+mn-lt"/>
                          <a:ea typeface="+mn-ea"/>
                          <a:cs typeface="+mn-cs"/>
                        </a:rPr>
                        <a:t>at 0 to 12 months</a:t>
                      </a:r>
                      <a:endParaRPr kumimoji="0" lang="en-US" sz="1600" b="1"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solidFill>
                          <a:effectLst/>
                          <a:uLnTx/>
                          <a:uFillTx/>
                          <a:latin typeface="Calibri" panose="020F0502020204030204"/>
                          <a:ea typeface="+mn-ea"/>
                          <a:cs typeface="+mn-cs"/>
                        </a:rPr>
                        <a:t>Swing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chemeClr val="tx1"/>
                          </a:solidFill>
                          <a:effectLst/>
                          <a:uLnTx/>
                          <a:uFillTx/>
                          <a:latin typeface="Calibri" panose="020F0502020204030204"/>
                          <a:ea typeface="+mn-ea"/>
                          <a:cs typeface="+mn-cs"/>
                        </a:rPr>
                        <a:t>Weight</a:t>
                      </a:r>
                      <a:r>
                        <a:rPr kumimoji="0" lang="en-US" sz="1600" b="1" i="0" u="none" strike="noStrike" kern="1200" cap="none" spc="0" normalizeH="0" baseline="30000" noProof="0" dirty="0" err="1">
                          <a:ln>
                            <a:noFill/>
                          </a:ln>
                          <a:solidFill>
                            <a:schemeClr val="tx1"/>
                          </a:solidFill>
                          <a:effectLst/>
                          <a:uLnTx/>
                          <a:uFillTx/>
                          <a:latin typeface="Calibri" panose="020F0502020204030204"/>
                          <a:ea typeface="+mn-ea"/>
                          <a:cs typeface="+mn-cs"/>
                        </a:rPr>
                        <a:t>a</a:t>
                      </a:r>
                      <a:r>
                        <a:rPr kumimoji="0" lang="en-US" sz="1600" b="1" i="0" u="none" strike="noStrike" kern="1200" cap="none" spc="0" normalizeH="0" baseline="30000" noProof="0" dirty="0">
                          <a:ln>
                            <a:noFill/>
                          </a:ln>
                          <a:solidFill>
                            <a:schemeClr val="tx1"/>
                          </a:solidFill>
                          <a:effectLst/>
                          <a:uLnTx/>
                          <a:uFillTx/>
                          <a:latin typeface="Calibri" panose="020F0502020204030204"/>
                          <a:ea typeface="+mn-ea"/>
                          <a:cs typeface="+mn-cs"/>
                        </a:rPr>
                        <a:t> </a:t>
                      </a:r>
                      <a:r>
                        <a:rPr lang="en-US" sz="1600" b="1" i="0" u="none" strike="noStrike" kern="1200" baseline="0" dirty="0">
                          <a:solidFill>
                            <a:schemeClr val="tx1"/>
                          </a:solidFill>
                          <a:latin typeface="+mn-lt"/>
                          <a:ea typeface="+mn-ea"/>
                          <a:cs typeface="+mn-cs"/>
                        </a:rPr>
                        <a:t>at 0 to 36 months</a:t>
                      </a:r>
                      <a:endParaRPr kumimoji="0" lang="en-US" sz="1600" b="1"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extLst>
                  <a:ext uri="{0D108BD9-81ED-4DB2-BD59-A6C34878D82A}">
                    <a16:rowId xmlns:a16="http://schemas.microsoft.com/office/drawing/2014/main" val="2707192382"/>
                  </a:ext>
                </a:extLst>
              </a:tr>
              <a:tr h="249518">
                <a:tc>
                  <a:txBody>
                    <a:bodyPr/>
                    <a:lstStyle/>
                    <a:p>
                      <a:r>
                        <a:rPr lang="en-US" sz="1600" b="1" dirty="0"/>
                        <a:t>CV Death</a:t>
                      </a:r>
                    </a:p>
                  </a:txBody>
                  <a:tcPr/>
                </a:tc>
                <a:tc>
                  <a:txBody>
                    <a:bodyPr/>
                    <a:lstStyle/>
                    <a:p>
                      <a:pPr algn="ctr"/>
                      <a:r>
                        <a:rPr lang="en-US" sz="1600" b="1" dirty="0"/>
                        <a:t>1</a:t>
                      </a:r>
                    </a:p>
                  </a:txBody>
                  <a:tcPr/>
                </a:tc>
                <a:tc>
                  <a:txBody>
                    <a:bodyPr/>
                    <a:lstStyle/>
                    <a:p>
                      <a:pPr algn="ctr"/>
                      <a:r>
                        <a:rPr lang="en-US" sz="1600" b="1" dirty="0"/>
                        <a:t>85</a:t>
                      </a:r>
                    </a:p>
                  </a:txBody>
                  <a:tcPr/>
                </a:tc>
                <a:tc>
                  <a:txBody>
                    <a:bodyPr/>
                    <a:lstStyle/>
                    <a:p>
                      <a:pPr algn="ctr"/>
                      <a:r>
                        <a:rPr lang="en-US" sz="1600" b="1" dirty="0"/>
                        <a:t>100</a:t>
                      </a:r>
                      <a:r>
                        <a:rPr lang="en-US" sz="1600" b="1" baseline="30000" dirty="0"/>
                        <a:t>b</a:t>
                      </a:r>
                      <a:endParaRPr lang="en-US" sz="1600" b="1" dirty="0"/>
                    </a:p>
                  </a:txBody>
                  <a:tcPr/>
                </a:tc>
                <a:tc>
                  <a:txBody>
                    <a:bodyPr/>
                    <a:lstStyle/>
                    <a:p>
                      <a:pPr algn="ctr"/>
                      <a:r>
                        <a:rPr lang="en-US" sz="1600" b="1" dirty="0"/>
                        <a:t>1</a:t>
                      </a:r>
                    </a:p>
                  </a:txBody>
                  <a:tcPr/>
                </a:tc>
                <a:tc>
                  <a:txBody>
                    <a:bodyPr/>
                    <a:lstStyle/>
                    <a:p>
                      <a:pPr algn="ctr"/>
                      <a:r>
                        <a:rPr lang="en-US" sz="1600" b="1" dirty="0"/>
                        <a:t>100</a:t>
                      </a:r>
                      <a:r>
                        <a:rPr lang="en-US" sz="1600" b="1" baseline="30000" dirty="0"/>
                        <a:t>b</a:t>
                      </a:r>
                      <a:endParaRPr lang="en-US" sz="1600" b="1" dirty="0"/>
                    </a:p>
                  </a:txBody>
                  <a:tcPr/>
                </a:tc>
                <a:tc>
                  <a:txBody>
                    <a:bodyPr/>
                    <a:lstStyle/>
                    <a:p>
                      <a:pPr algn="ctr"/>
                      <a:r>
                        <a:rPr lang="en-US" sz="1600" b="1" dirty="0"/>
                        <a:t>100</a:t>
                      </a:r>
                      <a:r>
                        <a:rPr lang="en-US" sz="1600" b="1" baseline="30000" dirty="0"/>
                        <a:t>b</a:t>
                      </a:r>
                      <a:endParaRPr lang="en-US" sz="1600" b="1" dirty="0"/>
                    </a:p>
                  </a:txBody>
                  <a:tcPr/>
                </a:tc>
                <a:extLst>
                  <a:ext uri="{0D108BD9-81ED-4DB2-BD59-A6C34878D82A}">
                    <a16:rowId xmlns:a16="http://schemas.microsoft.com/office/drawing/2014/main" val="3837389090"/>
                  </a:ext>
                </a:extLst>
              </a:tr>
              <a:tr h="249518">
                <a:tc>
                  <a:txBody>
                    <a:bodyPr/>
                    <a:lstStyle/>
                    <a:p>
                      <a:r>
                        <a:rPr lang="en-US" sz="1600" b="1" dirty="0"/>
                        <a:t>Type 1 MI</a:t>
                      </a:r>
                    </a:p>
                  </a:txBody>
                  <a:tcPr/>
                </a:tc>
                <a:tc>
                  <a:txBody>
                    <a:bodyPr/>
                    <a:lstStyle/>
                    <a:p>
                      <a:pPr algn="ctr"/>
                      <a:r>
                        <a:rPr lang="en-US" sz="1600" b="1" dirty="0"/>
                        <a:t>10</a:t>
                      </a:r>
                    </a:p>
                  </a:txBody>
                  <a:tcPr/>
                </a:tc>
                <a:tc>
                  <a:txBody>
                    <a:bodyPr/>
                    <a:lstStyle/>
                    <a:p>
                      <a:pPr algn="ctr"/>
                      <a:r>
                        <a:rPr lang="en-US" sz="1600" b="1" dirty="0"/>
                        <a:t>8</a:t>
                      </a:r>
                    </a:p>
                  </a:txBody>
                  <a:tcPr/>
                </a:tc>
                <a:tc>
                  <a:txBody>
                    <a:bodyPr/>
                    <a:lstStyle/>
                    <a:p>
                      <a:pPr algn="ctr"/>
                      <a:r>
                        <a:rPr lang="en-US" sz="1600" b="1" dirty="0"/>
                        <a:t>14</a:t>
                      </a:r>
                    </a:p>
                  </a:txBody>
                  <a:tcPr/>
                </a:tc>
                <a:tc>
                  <a:txBody>
                    <a:bodyPr/>
                    <a:lstStyle/>
                    <a:p>
                      <a:pPr algn="ctr"/>
                      <a:r>
                        <a:rPr lang="en-US" sz="1600" b="1" dirty="0"/>
                        <a:t>13</a:t>
                      </a:r>
                    </a:p>
                  </a:txBody>
                  <a:tcPr/>
                </a:tc>
                <a:tc>
                  <a:txBody>
                    <a:bodyPr/>
                    <a:lstStyle/>
                    <a:p>
                      <a:pPr algn="ctr"/>
                      <a:r>
                        <a:rPr lang="en-US" sz="1600" b="1" dirty="0"/>
                        <a:t>7</a:t>
                      </a:r>
                    </a:p>
                  </a:txBody>
                  <a:tcPr/>
                </a:tc>
                <a:tc>
                  <a:txBody>
                    <a:bodyPr/>
                    <a:lstStyle/>
                    <a:p>
                      <a:pPr algn="ctr"/>
                      <a:r>
                        <a:rPr lang="en-US" sz="1600" b="1" dirty="0"/>
                        <a:t>11</a:t>
                      </a:r>
                    </a:p>
                  </a:txBody>
                  <a:tcPr/>
                </a:tc>
                <a:extLst>
                  <a:ext uri="{0D108BD9-81ED-4DB2-BD59-A6C34878D82A}">
                    <a16:rowId xmlns:a16="http://schemas.microsoft.com/office/drawing/2014/main" val="3276837005"/>
                  </a:ext>
                </a:extLst>
              </a:tr>
              <a:tr h="249518">
                <a:tc>
                  <a:txBody>
                    <a:bodyPr/>
                    <a:lstStyle/>
                    <a:p>
                      <a:r>
                        <a:rPr lang="en-US" sz="1600" b="1" dirty="0"/>
                        <a:t>Ischemic Stroke</a:t>
                      </a:r>
                    </a:p>
                  </a:txBody>
                  <a:tcPr/>
                </a:tc>
                <a:tc>
                  <a:txBody>
                    <a:bodyPr/>
                    <a:lstStyle/>
                    <a:p>
                      <a:pPr algn="ctr"/>
                      <a:r>
                        <a:rPr lang="en-US" sz="1600" b="1" dirty="0"/>
                        <a:t>1</a:t>
                      </a:r>
                    </a:p>
                  </a:txBody>
                  <a:tcPr/>
                </a:tc>
                <a:tc>
                  <a:txBody>
                    <a:bodyPr/>
                    <a:lstStyle/>
                    <a:p>
                      <a:pPr algn="ctr"/>
                      <a:r>
                        <a:rPr lang="en-US" sz="1600" b="1" dirty="0"/>
                        <a:t>100</a:t>
                      </a:r>
                      <a:r>
                        <a:rPr lang="en-US" sz="1600" b="1" baseline="30000" dirty="0"/>
                        <a:t>b</a:t>
                      </a:r>
                      <a:endParaRPr lang="en-US" sz="1600" b="1" dirty="0"/>
                    </a:p>
                  </a:txBody>
                  <a:tcPr/>
                </a:tc>
                <a:tc>
                  <a:txBody>
                    <a:bodyPr/>
                    <a:lstStyle/>
                    <a:p>
                      <a:pPr algn="ctr"/>
                      <a:r>
                        <a:rPr lang="en-US" sz="1600" b="1" dirty="0"/>
                        <a:t>90</a:t>
                      </a:r>
                    </a:p>
                  </a:txBody>
                  <a:tcPr/>
                </a:tc>
                <a:tc>
                  <a:txBody>
                    <a:bodyPr/>
                    <a:lstStyle/>
                    <a:p>
                      <a:pPr algn="ctr"/>
                      <a:r>
                        <a:rPr lang="en-US" sz="1600" b="1" dirty="0"/>
                        <a:t>10</a:t>
                      </a:r>
                    </a:p>
                  </a:txBody>
                  <a:tcPr/>
                </a:tc>
                <a:tc>
                  <a:txBody>
                    <a:bodyPr/>
                    <a:lstStyle/>
                    <a:p>
                      <a:pPr algn="ctr"/>
                      <a:r>
                        <a:rPr lang="en-US" sz="1600" b="1" dirty="0"/>
                        <a:t>12</a:t>
                      </a:r>
                    </a:p>
                  </a:txBody>
                  <a:tcPr/>
                </a:tc>
                <a:tc>
                  <a:txBody>
                    <a:bodyPr/>
                    <a:lstStyle/>
                    <a:p>
                      <a:pPr algn="ctr"/>
                      <a:r>
                        <a:rPr lang="en-US" sz="1600" b="1" dirty="0"/>
                        <a:t>9</a:t>
                      </a:r>
                    </a:p>
                  </a:txBody>
                  <a:tcPr/>
                </a:tc>
                <a:extLst>
                  <a:ext uri="{0D108BD9-81ED-4DB2-BD59-A6C34878D82A}">
                    <a16:rowId xmlns:a16="http://schemas.microsoft.com/office/drawing/2014/main" val="3402441104"/>
                  </a:ext>
                </a:extLst>
              </a:tr>
              <a:tr h="249518">
                <a:tc>
                  <a:txBody>
                    <a:bodyPr/>
                    <a:lstStyle/>
                    <a:p>
                      <a:r>
                        <a:rPr lang="en-US" sz="1600" b="1" dirty="0"/>
                        <a:t>Fatal bleed</a:t>
                      </a:r>
                    </a:p>
                  </a:txBody>
                  <a:tcPr/>
                </a:tc>
                <a:tc>
                  <a:txBody>
                    <a:bodyPr/>
                    <a:lstStyle/>
                    <a:p>
                      <a:pPr algn="ctr"/>
                      <a:r>
                        <a:rPr lang="en-US" sz="1600" b="1" dirty="0"/>
                        <a:t>1</a:t>
                      </a:r>
                    </a:p>
                  </a:txBody>
                  <a:tcPr/>
                </a:tc>
                <a:tc>
                  <a:txBody>
                    <a:bodyPr/>
                    <a:lstStyle/>
                    <a:p>
                      <a:pPr algn="ctr"/>
                      <a:r>
                        <a:rPr lang="en-US" sz="1600" b="1" dirty="0"/>
                        <a:t>31</a:t>
                      </a:r>
                    </a:p>
                  </a:txBody>
                  <a:tcPr/>
                </a:tc>
                <a:tc>
                  <a:txBody>
                    <a:bodyPr/>
                    <a:lstStyle/>
                    <a:p>
                      <a:pPr algn="ctr"/>
                      <a:r>
                        <a:rPr lang="en-US" sz="1600" b="1" dirty="0"/>
                        <a:t>30</a:t>
                      </a:r>
                    </a:p>
                  </a:txBody>
                  <a:tcPr/>
                </a:tc>
                <a:tc>
                  <a:txBody>
                    <a:bodyPr/>
                    <a:lstStyle/>
                    <a:p>
                      <a:pPr algn="ctr"/>
                      <a:r>
                        <a:rPr lang="en-US" sz="1600" b="1" dirty="0"/>
                        <a:t>1</a:t>
                      </a:r>
                    </a:p>
                  </a:txBody>
                  <a:tcPr/>
                </a:tc>
                <a:tc>
                  <a:txBody>
                    <a:bodyPr/>
                    <a:lstStyle/>
                    <a:p>
                      <a:pPr algn="ctr"/>
                      <a:r>
                        <a:rPr lang="en-US" sz="1600" b="1" dirty="0"/>
                        <a:t>36</a:t>
                      </a:r>
                    </a:p>
                  </a:txBody>
                  <a:tcPr/>
                </a:tc>
                <a:tc>
                  <a:txBody>
                    <a:bodyPr/>
                    <a:lstStyle/>
                    <a:p>
                      <a:pPr algn="ctr"/>
                      <a:r>
                        <a:rPr lang="en-US" sz="1600" b="1" dirty="0"/>
                        <a:t>30</a:t>
                      </a:r>
                    </a:p>
                  </a:txBody>
                  <a:tcPr/>
                </a:tc>
                <a:extLst>
                  <a:ext uri="{0D108BD9-81ED-4DB2-BD59-A6C34878D82A}">
                    <a16:rowId xmlns:a16="http://schemas.microsoft.com/office/drawing/2014/main" val="51600412"/>
                  </a:ext>
                </a:extLst>
              </a:tr>
              <a:tr h="424181">
                <a:tc>
                  <a:txBody>
                    <a:bodyPr/>
                    <a:lstStyle/>
                    <a:p>
                      <a:r>
                        <a:rPr lang="en-US" sz="1600" b="1" dirty="0"/>
                        <a:t>Intracranial hemorrhage </a:t>
                      </a:r>
                    </a:p>
                  </a:txBody>
                  <a:tcPr/>
                </a:tc>
                <a:tc>
                  <a:txBody>
                    <a:bodyPr/>
                    <a:lstStyle/>
                    <a:p>
                      <a:pPr algn="ctr"/>
                      <a:r>
                        <a:rPr lang="en-US" sz="1600" b="1" dirty="0"/>
                        <a:t>2</a:t>
                      </a:r>
                    </a:p>
                  </a:txBody>
                  <a:tcPr/>
                </a:tc>
                <a:tc>
                  <a:txBody>
                    <a:bodyPr/>
                    <a:lstStyle/>
                    <a:p>
                      <a:pPr algn="ctr"/>
                      <a:r>
                        <a:rPr lang="en-US" sz="1600" b="1" dirty="0"/>
                        <a:t>31</a:t>
                      </a:r>
                    </a:p>
                  </a:txBody>
                  <a:tcPr/>
                </a:tc>
                <a:tc>
                  <a:txBody>
                    <a:bodyPr/>
                    <a:lstStyle/>
                    <a:p>
                      <a:pPr algn="ctr"/>
                      <a:r>
                        <a:rPr lang="en-US" sz="1600" b="1" dirty="0"/>
                        <a:t>28</a:t>
                      </a:r>
                    </a:p>
                  </a:txBody>
                  <a:tcPr/>
                </a:tc>
                <a:tc>
                  <a:txBody>
                    <a:bodyPr/>
                    <a:lstStyle/>
                    <a:p>
                      <a:pPr algn="ctr"/>
                      <a:r>
                        <a:rPr lang="en-US" sz="1600" b="1" dirty="0"/>
                        <a:t>12</a:t>
                      </a:r>
                    </a:p>
                  </a:txBody>
                  <a:tcPr/>
                </a:tc>
                <a:tc>
                  <a:txBody>
                    <a:bodyPr/>
                    <a:lstStyle/>
                    <a:p>
                      <a:pPr algn="ctr"/>
                      <a:r>
                        <a:rPr lang="en-US" sz="1600" b="1" dirty="0"/>
                        <a:t>6</a:t>
                      </a:r>
                    </a:p>
                  </a:txBody>
                  <a:tcPr/>
                </a:tc>
                <a:tc>
                  <a:txBody>
                    <a:bodyPr/>
                    <a:lstStyle/>
                    <a:p>
                      <a:pPr algn="ctr"/>
                      <a:r>
                        <a:rPr lang="en-US" sz="1600" b="1" dirty="0"/>
                        <a:t>5</a:t>
                      </a:r>
                    </a:p>
                  </a:txBody>
                  <a:tcPr/>
                </a:tc>
                <a:extLst>
                  <a:ext uri="{0D108BD9-81ED-4DB2-BD59-A6C34878D82A}">
                    <a16:rowId xmlns:a16="http://schemas.microsoft.com/office/drawing/2014/main" val="2405883494"/>
                  </a:ext>
                </a:extLst>
              </a:tr>
              <a:tr h="424181">
                <a:tc>
                  <a:txBody>
                    <a:bodyPr/>
                    <a:lstStyle/>
                    <a:p>
                      <a:r>
                        <a:rPr lang="en-US" sz="1600" b="1" dirty="0"/>
                        <a:t>Other TIMI major bleed</a:t>
                      </a:r>
                    </a:p>
                  </a:txBody>
                  <a:tcPr/>
                </a:tc>
                <a:tc>
                  <a:txBody>
                    <a:bodyPr/>
                    <a:lstStyle/>
                    <a:p>
                      <a:pPr algn="ctr"/>
                      <a:r>
                        <a:rPr lang="en-US" sz="1600" b="1" dirty="0"/>
                        <a:t>50</a:t>
                      </a:r>
                    </a:p>
                  </a:txBody>
                  <a:tcPr/>
                </a:tc>
                <a:tc>
                  <a:txBody>
                    <a:bodyPr/>
                    <a:lstStyle/>
                    <a:p>
                      <a:pPr algn="ctr"/>
                      <a:r>
                        <a:rPr lang="en-US" sz="1600" b="1" dirty="0"/>
                        <a:t>2</a:t>
                      </a:r>
                    </a:p>
                  </a:txBody>
                  <a:tcPr/>
                </a:tc>
                <a:tc>
                  <a:txBody>
                    <a:bodyPr/>
                    <a:lstStyle/>
                    <a:p>
                      <a:pPr algn="ctr"/>
                      <a:r>
                        <a:rPr lang="en-US" sz="1600" b="1" dirty="0"/>
                        <a:t>2</a:t>
                      </a:r>
                    </a:p>
                  </a:txBody>
                  <a:tcPr/>
                </a:tc>
                <a:tc>
                  <a:txBody>
                    <a:bodyPr/>
                    <a:lstStyle/>
                    <a:p>
                      <a:pPr algn="ctr"/>
                      <a:r>
                        <a:rPr lang="en-US" sz="1600" b="1" dirty="0"/>
                        <a:t>40</a:t>
                      </a:r>
                    </a:p>
                  </a:txBody>
                  <a:tcPr/>
                </a:tc>
                <a:tc>
                  <a:txBody>
                    <a:bodyPr/>
                    <a:lstStyle/>
                    <a:p>
                      <a:pPr algn="ctr"/>
                      <a:r>
                        <a:rPr lang="en-US" sz="1600" b="1" dirty="0"/>
                        <a:t>3</a:t>
                      </a:r>
                    </a:p>
                  </a:txBody>
                  <a:tcPr/>
                </a:tc>
                <a:tc>
                  <a:txBody>
                    <a:bodyPr/>
                    <a:lstStyle/>
                    <a:p>
                      <a:pPr algn="ctr"/>
                      <a:r>
                        <a:rPr lang="en-US" sz="1600" b="1" dirty="0"/>
                        <a:t>3</a:t>
                      </a:r>
                    </a:p>
                  </a:txBody>
                  <a:tcPr/>
                </a:tc>
                <a:extLst>
                  <a:ext uri="{0D108BD9-81ED-4DB2-BD59-A6C34878D82A}">
                    <a16:rowId xmlns:a16="http://schemas.microsoft.com/office/drawing/2014/main" val="2827586295"/>
                  </a:ext>
                </a:extLst>
              </a:tr>
            </a:tbl>
          </a:graphicData>
        </a:graphic>
      </p:graphicFrame>
      <p:sp>
        <p:nvSpPr>
          <p:cNvPr id="6" name="Rectangle 5">
            <a:extLst>
              <a:ext uri="{FF2B5EF4-FFF2-40B4-BE49-F238E27FC236}">
                <a16:creationId xmlns:a16="http://schemas.microsoft.com/office/drawing/2014/main" id="{60C645F7-1737-4268-8718-68BFF864AB37}"/>
              </a:ext>
            </a:extLst>
          </p:cNvPr>
          <p:cNvSpPr/>
          <p:nvPr/>
        </p:nvSpPr>
        <p:spPr>
          <a:xfrm>
            <a:off x="829215" y="5348290"/>
            <a:ext cx="10266556" cy="1200329"/>
          </a:xfrm>
          <a:prstGeom prst="rect">
            <a:avLst/>
          </a:prstGeom>
        </p:spPr>
        <p:txBody>
          <a:bodyPr wrap="square">
            <a:spAutoFit/>
          </a:bodyPr>
          <a:lstStyle/>
          <a:p>
            <a:r>
              <a:rPr lang="en-US" baseline="30000" dirty="0" err="1">
                <a:latin typeface="Calibri" panose="020F0502020204030204" pitchFamily="34" charset="0"/>
              </a:rPr>
              <a:t>a</a:t>
            </a:r>
            <a:r>
              <a:rPr lang="en-US" dirty="0" err="1">
                <a:latin typeface="Calibri" panose="020F0502020204030204" pitchFamily="34" charset="0"/>
              </a:rPr>
              <a:t>Swing</a:t>
            </a:r>
            <a:r>
              <a:rPr lang="en-US" dirty="0">
                <a:latin typeface="Calibri" panose="020F0502020204030204" pitchFamily="34" charset="0"/>
              </a:rPr>
              <a:t> weight = (100 x swing width of outcome) / (swing width of most important outcome x tradeoff against the most important outcome) where Swing width = 10,000 x (worst – best); </a:t>
            </a:r>
          </a:p>
          <a:p>
            <a:r>
              <a:rPr lang="en-US" baseline="30000" dirty="0" err="1">
                <a:latin typeface="Calibri" panose="020F0502020204030204" pitchFamily="34" charset="0"/>
              </a:rPr>
              <a:t>b</a:t>
            </a:r>
            <a:r>
              <a:rPr lang="en-US" dirty="0" err="1">
                <a:latin typeface="Calibri" panose="020F0502020204030204" pitchFamily="34" charset="0"/>
              </a:rPr>
              <a:t>Most</a:t>
            </a:r>
            <a:r>
              <a:rPr lang="en-US" dirty="0">
                <a:latin typeface="Calibri" panose="020F0502020204030204" pitchFamily="34" charset="0"/>
              </a:rPr>
              <a:t> important outcome determined from the stated tradeoff against cardiovascular death and the swing width at that timepoint; manually assigned a swing weight of 100</a:t>
            </a:r>
            <a:endParaRPr lang="en-US" dirty="0"/>
          </a:p>
        </p:txBody>
      </p:sp>
      <p:sp>
        <p:nvSpPr>
          <p:cNvPr id="7" name="TextBox 6">
            <a:extLst>
              <a:ext uri="{FF2B5EF4-FFF2-40B4-BE49-F238E27FC236}">
                <a16:creationId xmlns:a16="http://schemas.microsoft.com/office/drawing/2014/main" id="{E6A33D97-961E-48CE-9E7B-B853FDC88798}"/>
              </a:ext>
            </a:extLst>
          </p:cNvPr>
          <p:cNvSpPr txBox="1"/>
          <p:nvPr/>
        </p:nvSpPr>
        <p:spPr>
          <a:xfrm>
            <a:off x="838200" y="6535353"/>
            <a:ext cx="9389326" cy="276999"/>
          </a:xfrm>
          <a:prstGeom prst="rect">
            <a:avLst/>
          </a:prstGeom>
          <a:noFill/>
        </p:spPr>
        <p:txBody>
          <a:bodyPr wrap="square" rtlCol="0">
            <a:spAutoFit/>
          </a:bodyPr>
          <a:lstStyle/>
          <a:p>
            <a:r>
              <a:rPr lang="en-US" sz="1200" dirty="0"/>
              <a:t>Source: https://www.accessdata.fda.gov/drugsatfda_docs/nda/2020/022433Orig1s028.pdf</a:t>
            </a:r>
          </a:p>
        </p:txBody>
      </p:sp>
    </p:spTree>
    <p:extLst>
      <p:ext uri="{BB962C8B-B14F-4D97-AF65-F5344CB8AC3E}">
        <p14:creationId xmlns:p14="http://schemas.microsoft.com/office/powerpoint/2010/main" val="1958399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7AE2B-7802-42DE-BC2A-FA5D19EEACF9}"/>
              </a:ext>
            </a:extLst>
          </p:cNvPr>
          <p:cNvSpPr>
            <a:spLocks noGrp="1"/>
          </p:cNvSpPr>
          <p:nvPr>
            <p:ph type="title"/>
          </p:nvPr>
        </p:nvSpPr>
        <p:spPr/>
        <p:txBody>
          <a:bodyPr/>
          <a:lstStyle/>
          <a:p>
            <a:r>
              <a:rPr lang="en-US" sz="2000" dirty="0"/>
              <a:t>MCDA Step 4, 5 </a:t>
            </a:r>
            <a:br>
              <a:rPr lang="en-US" b="1" dirty="0">
                <a:solidFill>
                  <a:schemeClr val="accent1"/>
                </a:solidFill>
              </a:rPr>
            </a:br>
            <a:r>
              <a:rPr lang="en-US" dirty="0"/>
              <a:t>MCDA and Probabilistic MCDA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CACE1CA-3F38-4470-B3DB-69A46A712243}"/>
                  </a:ext>
                </a:extLst>
              </p:cNvPr>
              <p:cNvSpPr>
                <a:spLocks noGrp="1"/>
              </p:cNvSpPr>
              <p:nvPr>
                <p:ph idx="1"/>
              </p:nvPr>
            </p:nvSpPr>
            <p:spPr/>
            <p:txBody>
              <a:bodyPr>
                <a:normAutofit/>
              </a:bodyPr>
              <a:lstStyle/>
              <a:p>
                <a:r>
                  <a:rPr lang="en-US" sz="2400" dirty="0"/>
                  <a:t>MCDA calculates overall utility in each treatment group </a:t>
                </a:r>
                <a14:m>
                  <m:oMath xmlns:m="http://schemas.openxmlformats.org/officeDocument/2006/math">
                    <m:r>
                      <a:rPr lang="en-US" sz="2400" b="0" i="1" smtClean="0">
                        <a:latin typeface="Cambria Math" panose="02040503050406030204" pitchFamily="18" charset="0"/>
                      </a:rPr>
                      <m:t>𝑖</m:t>
                    </m:r>
                  </m:oMath>
                </a14:m>
                <a:r>
                  <a:rPr lang="en-US" sz="2400" dirty="0"/>
                  <a:t> as:</a:t>
                </a:r>
              </a:p>
              <a:p>
                <a:pPr marL="0" indent="0">
                  <a:buNone/>
                </a:pPr>
                <a:endParaRPr lang="en-US" sz="2400"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𝑈</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𝜉</m:t>
                              </m:r>
                            </m:e>
                            <m:sub>
                              <m:r>
                                <a:rPr lang="en-US" sz="2400" b="0" i="1" smtClean="0">
                                  <a:latin typeface="Cambria Math" panose="02040503050406030204" pitchFamily="18" charset="0"/>
                                </a:rPr>
                                <m:t>1</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𝑛</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𝑛</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𝜉</m:t>
                              </m:r>
                            </m:e>
                            <m:sub>
                              <m:r>
                                <a:rPr lang="en-US" sz="2400" b="0" i="1" smtClean="0">
                                  <a:latin typeface="Cambria Math" panose="02040503050406030204" pitchFamily="18" charset="0"/>
                                </a:rPr>
                                <m:t>𝑛</m:t>
                              </m:r>
                            </m:sub>
                          </m:sSub>
                        </m:e>
                      </m:d>
                    </m:oMath>
                  </m:oMathPara>
                </a14:m>
                <a:br>
                  <a:rPr lang="en-US" sz="2400" dirty="0"/>
                </a:br>
                <a:endParaRPr lang="en-US" sz="240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𝜉</m:t>
                        </m:r>
                      </m:e>
                      <m:sub>
                        <m:r>
                          <a:rPr lang="en-US" sz="2400" b="0" i="1" smtClean="0">
                            <a:latin typeface="Cambria Math" panose="02040503050406030204" pitchFamily="18" charset="0"/>
                          </a:rPr>
                          <m:t>𝑖𝑗</m:t>
                        </m:r>
                      </m:sub>
                    </m:sSub>
                  </m:oMath>
                </a14:m>
                <a:r>
                  <a:rPr lang="en-US" sz="2400" dirty="0"/>
                  <a:t> - Performance of treatment </a:t>
                </a:r>
                <a14:m>
                  <m:oMath xmlns:m="http://schemas.openxmlformats.org/officeDocument/2006/math">
                    <m:r>
                      <a:rPr lang="en-US" sz="2400" b="0" i="1" smtClean="0">
                        <a:latin typeface="Cambria Math" panose="02040503050406030204" pitchFamily="18" charset="0"/>
                      </a:rPr>
                      <m:t>𝑖</m:t>
                    </m:r>
                  </m:oMath>
                </a14:m>
                <a:r>
                  <a:rPr lang="en-US" sz="2400" dirty="0"/>
                  <a:t> on criterion </a:t>
                </a:r>
                <a14:m>
                  <m:oMath xmlns:m="http://schemas.openxmlformats.org/officeDocument/2006/math">
                    <m:r>
                      <a:rPr lang="en-US" sz="2400" b="0" i="1" smtClean="0">
                        <a:latin typeface="Cambria Math" panose="02040503050406030204" pitchFamily="18" charset="0"/>
                      </a:rPr>
                      <m:t>𝑗</m:t>
                    </m:r>
                  </m:oMath>
                </a14:m>
                <a:endParaRPr lang="en-US" sz="240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𝑗</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m:t>
                        </m:r>
                      </m:e>
                    </m:d>
                  </m:oMath>
                </a14:m>
                <a:r>
                  <a:rPr lang="en-US" sz="2400" dirty="0"/>
                  <a:t>- Linear value function that maps the performance on criterion </a:t>
                </a:r>
                <a14:m>
                  <m:oMath xmlns:m="http://schemas.openxmlformats.org/officeDocument/2006/math">
                    <m:r>
                      <a:rPr lang="en-US" sz="2400" b="0" i="1" smtClean="0">
                        <a:latin typeface="Cambria Math" panose="02040503050406030204" pitchFamily="18" charset="0"/>
                      </a:rPr>
                      <m:t>𝑗</m:t>
                    </m:r>
                  </m:oMath>
                </a14:m>
                <a:r>
                  <a:rPr lang="en-US" sz="2400" dirty="0"/>
                  <a:t> to [0,1] scale</a:t>
                </a:r>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𝑗</m:t>
                        </m:r>
                      </m:sub>
                    </m:sSub>
                  </m:oMath>
                </a14:m>
                <a:r>
                  <a:rPr lang="en-US" sz="2400" dirty="0"/>
                  <a:t> - Weight (relative importance) given to criterion </a:t>
                </a:r>
                <a14:m>
                  <m:oMath xmlns:m="http://schemas.openxmlformats.org/officeDocument/2006/math">
                    <m:r>
                      <a:rPr lang="en-US" sz="2400" i="1" dirty="0" smtClean="0">
                        <a:latin typeface="Cambria Math" panose="02040503050406030204" pitchFamily="18" charset="0"/>
                      </a:rPr>
                      <m:t>𝑗</m:t>
                    </m:r>
                  </m:oMath>
                </a14:m>
                <a:endParaRPr lang="en-US" sz="2400" dirty="0"/>
              </a:p>
              <a:p>
                <a:r>
                  <a:rPr lang="en-US" sz="2400" dirty="0"/>
                  <a:t>Probabilistic MCDA (</a:t>
                </a:r>
                <a:r>
                  <a:rPr lang="en-US" sz="2400" dirty="0" err="1"/>
                  <a:t>pMCDA</a:t>
                </a:r>
                <a:r>
                  <a:rPr lang="en-US" sz="2400" dirty="0"/>
                  <a:t>) accounts for uncertainty in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𝜉</m:t>
                        </m:r>
                      </m:e>
                      <m:sub>
                        <m:r>
                          <a:rPr lang="en-US" sz="2400" i="1">
                            <a:latin typeface="Cambria Math" panose="02040503050406030204" pitchFamily="18" charset="0"/>
                          </a:rPr>
                          <m:t>𝑖𝑗</m:t>
                        </m:r>
                      </m:sub>
                    </m:sSub>
                  </m:oMath>
                </a14:m>
                <a:r>
                  <a:rPr lang="en-US" sz="2400" dirty="0"/>
                  <a:t> values by:</a:t>
                </a:r>
              </a:p>
              <a:p>
                <a:pPr lvl="1"/>
                <a:r>
                  <a:rPr lang="en-US" dirty="0"/>
                  <a:t>Drawing from the posterior distribution of these values</a:t>
                </a:r>
              </a:p>
              <a:p>
                <a:pPr lvl="1"/>
                <a:r>
                  <a:rPr lang="en-US" dirty="0"/>
                  <a:t>Calculating a posterior </a:t>
                </a:r>
                <a14:m>
                  <m:oMath xmlns:m="http://schemas.openxmlformats.org/officeDocument/2006/math">
                    <m:r>
                      <a:rPr lang="en-US" b="0" i="1" smtClean="0">
                        <a:latin typeface="Cambria Math" panose="02040503050406030204" pitchFamily="18" charset="0"/>
                      </a:rPr>
                      <m:t>𝑃𝑟𝑜𝑏</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𝑖</m:t>
                        </m:r>
                      </m:sub>
                    </m:sSub>
                    <m:r>
                      <a:rPr lang="en-US" b="0" i="1" smtClean="0">
                        <a:latin typeface="Cambria Math" panose="02040503050406030204" pitchFamily="18" charset="0"/>
                      </a:rPr>
                      <m:t>&gt;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sub>
                    </m:sSub>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CCACE1CA-3F38-4470-B3DB-69A46A712243}"/>
                  </a:ext>
                </a:extLst>
              </p:cNvPr>
              <p:cNvSpPr>
                <a:spLocks noGrp="1" noRot="1" noChangeAspect="1" noMove="1" noResize="1" noEditPoints="1" noAdjustHandles="1" noChangeArrowheads="1" noChangeShapeType="1" noTextEdit="1"/>
              </p:cNvSpPr>
              <p:nvPr>
                <p:ph idx="1"/>
              </p:nvPr>
            </p:nvSpPr>
            <p:spPr>
              <a:blipFill>
                <a:blip r:embed="rId2"/>
                <a:stretch>
                  <a:fillRect l="-812" t="-1961" b="-980"/>
                </a:stretch>
              </a:blipFill>
            </p:spPr>
            <p:txBody>
              <a:bodyPr/>
              <a:lstStyle/>
              <a:p>
                <a:r>
                  <a:rPr lang="en-US">
                    <a:noFill/>
                  </a:rPr>
                  <a:t> </a:t>
                </a:r>
              </a:p>
            </p:txBody>
          </p:sp>
        </mc:Fallback>
      </mc:AlternateContent>
    </p:spTree>
    <p:extLst>
      <p:ext uri="{BB962C8B-B14F-4D97-AF65-F5344CB8AC3E}">
        <p14:creationId xmlns:p14="http://schemas.microsoft.com/office/powerpoint/2010/main" val="1207999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017D8E-0873-4D2F-8F2B-5CBB353A4B5F}"/>
              </a:ext>
            </a:extLst>
          </p:cNvPr>
          <p:cNvSpPr>
            <a:spLocks noGrp="1"/>
          </p:cNvSpPr>
          <p:nvPr>
            <p:ph type="title"/>
          </p:nvPr>
        </p:nvSpPr>
        <p:spPr/>
        <p:txBody>
          <a:bodyPr/>
          <a:lstStyle/>
          <a:p>
            <a:r>
              <a:rPr lang="en-US" dirty="0"/>
              <a:t>Results and Interpretation</a:t>
            </a:r>
          </a:p>
        </p:txBody>
      </p:sp>
      <p:sp>
        <p:nvSpPr>
          <p:cNvPr id="5" name="Text Placeholder 4">
            <a:extLst>
              <a:ext uri="{FF2B5EF4-FFF2-40B4-BE49-F238E27FC236}">
                <a16:creationId xmlns:a16="http://schemas.microsoft.com/office/drawing/2014/main" id="{1270BE7E-6318-48D5-9CE1-A612F6234752}"/>
              </a:ext>
            </a:extLst>
          </p:cNvPr>
          <p:cNvSpPr>
            <a:spLocks noGrp="1"/>
          </p:cNvSpPr>
          <p:nvPr>
            <p:ph type="body" idx="1"/>
          </p:nvPr>
        </p:nvSpPr>
        <p:spPr/>
        <p:txBody>
          <a:bodyPr>
            <a:normAutofit/>
          </a:bodyPr>
          <a:lstStyle/>
          <a:p>
            <a:r>
              <a:rPr lang="en-US" sz="2000" dirty="0">
                <a:latin typeface="+mj-lt"/>
              </a:rPr>
              <a:t>MCDA Step 4, 5</a:t>
            </a:r>
          </a:p>
        </p:txBody>
      </p:sp>
    </p:spTree>
    <p:extLst>
      <p:ext uri="{BB962C8B-B14F-4D97-AF65-F5344CB8AC3E}">
        <p14:creationId xmlns:p14="http://schemas.microsoft.com/office/powerpoint/2010/main" val="2500889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3086-9377-451A-8EC6-E86729CBBB34}"/>
              </a:ext>
            </a:extLst>
          </p:cNvPr>
          <p:cNvSpPr>
            <a:spLocks noGrp="1"/>
          </p:cNvSpPr>
          <p:nvPr>
            <p:ph type="title"/>
          </p:nvPr>
        </p:nvSpPr>
        <p:spPr>
          <a:xfrm>
            <a:off x="633445" y="640082"/>
            <a:ext cx="6556604" cy="1021450"/>
          </a:xfrm>
          <a:noFill/>
        </p:spPr>
        <p:txBody>
          <a:bodyPr vert="horz" lIns="91440" tIns="45720" rIns="91440" bIns="45720" rtlCol="0" anchor="b">
            <a:normAutofit fontScale="90000"/>
          </a:bodyPr>
          <a:lstStyle/>
          <a:p>
            <a:pPr algn="ctr"/>
            <a:r>
              <a:rPr lang="en-US" sz="5200" dirty="0"/>
              <a:t>Reviewer A (0-36 months)</a:t>
            </a:r>
          </a:p>
        </p:txBody>
      </p:sp>
      <p:pic>
        <p:nvPicPr>
          <p:cNvPr id="14" name="Content Placeholder 13">
            <a:extLst>
              <a:ext uri="{FF2B5EF4-FFF2-40B4-BE49-F238E27FC236}">
                <a16:creationId xmlns:a16="http://schemas.microsoft.com/office/drawing/2014/main" id="{0375A923-96C5-40D1-BB19-FB70DD4D2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47285" y="657571"/>
            <a:ext cx="4004634" cy="5720905"/>
          </a:xfrm>
          <a:prstGeom prst="rect">
            <a:avLst/>
          </a:prstGeom>
        </p:spPr>
      </p:pic>
      <p:pic>
        <p:nvPicPr>
          <p:cNvPr id="17" name="Picture 16">
            <a:extLst>
              <a:ext uri="{FF2B5EF4-FFF2-40B4-BE49-F238E27FC236}">
                <a16:creationId xmlns:a16="http://schemas.microsoft.com/office/drawing/2014/main" id="{C76E313C-936E-483B-A925-54891844C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773044"/>
            <a:ext cx="6588141" cy="4705815"/>
          </a:xfrm>
          <a:prstGeom prst="rect">
            <a:avLst/>
          </a:prstGeom>
        </p:spPr>
      </p:pic>
      <p:sp>
        <p:nvSpPr>
          <p:cNvPr id="7" name="TextBox 6">
            <a:extLst>
              <a:ext uri="{FF2B5EF4-FFF2-40B4-BE49-F238E27FC236}">
                <a16:creationId xmlns:a16="http://schemas.microsoft.com/office/drawing/2014/main" id="{6D7C2F17-2841-4282-9E2C-5D3ACF663F9B}"/>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605833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B6E76F4-B91B-4FC9-BF24-AF53F7C67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21" y="1825569"/>
            <a:ext cx="4674272" cy="4006519"/>
          </a:xfrm>
          <a:prstGeom prst="rect">
            <a:avLst/>
          </a:prstGeom>
        </p:spPr>
      </p:pic>
      <p:pic>
        <p:nvPicPr>
          <p:cNvPr id="5" name="Content Placeholder 4">
            <a:extLst>
              <a:ext uri="{FF2B5EF4-FFF2-40B4-BE49-F238E27FC236}">
                <a16:creationId xmlns:a16="http://schemas.microsoft.com/office/drawing/2014/main" id="{5CFCBCF5-CE76-4EA1-B4CC-A6C44C972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412" y="1825569"/>
            <a:ext cx="6024604" cy="4303289"/>
          </a:xfrm>
          <a:prstGeom prst="rect">
            <a:avLst/>
          </a:prstGeom>
        </p:spPr>
      </p:pic>
      <p:sp>
        <p:nvSpPr>
          <p:cNvPr id="8" name="Title 1">
            <a:extLst>
              <a:ext uri="{FF2B5EF4-FFF2-40B4-BE49-F238E27FC236}">
                <a16:creationId xmlns:a16="http://schemas.microsoft.com/office/drawing/2014/main" id="{D8AE98B8-5E9F-437A-80C6-98FC3B5F9DDA}"/>
              </a:ext>
            </a:extLst>
          </p:cNvPr>
          <p:cNvSpPr txBox="1">
            <a:spLocks/>
          </p:cNvSpPr>
          <p:nvPr/>
        </p:nvSpPr>
        <p:spPr>
          <a:xfrm>
            <a:off x="559421" y="462129"/>
            <a:ext cx="10916596" cy="1021450"/>
          </a:xfrm>
          <a:prstGeom prst="rect">
            <a:avLst/>
          </a:prstGeom>
          <a:noFill/>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t>Reviewer A (0-36 months), </a:t>
            </a:r>
            <a:r>
              <a:rPr lang="en-US" sz="5200" dirty="0" err="1"/>
              <a:t>pMCDA</a:t>
            </a:r>
            <a:endParaRPr lang="en-US" sz="5200" dirty="0"/>
          </a:p>
        </p:txBody>
      </p:sp>
      <p:sp>
        <p:nvSpPr>
          <p:cNvPr id="6" name="TextBox 5">
            <a:extLst>
              <a:ext uri="{FF2B5EF4-FFF2-40B4-BE49-F238E27FC236}">
                <a16:creationId xmlns:a16="http://schemas.microsoft.com/office/drawing/2014/main" id="{79577979-81EF-4E70-B49C-C5D1778ADCB9}"/>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1794480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3086-9377-451A-8EC6-E86729CBBB34}"/>
              </a:ext>
            </a:extLst>
          </p:cNvPr>
          <p:cNvSpPr>
            <a:spLocks noGrp="1"/>
          </p:cNvSpPr>
          <p:nvPr>
            <p:ph type="title"/>
          </p:nvPr>
        </p:nvSpPr>
        <p:spPr>
          <a:xfrm>
            <a:off x="633445" y="640082"/>
            <a:ext cx="6556604" cy="1021450"/>
          </a:xfrm>
          <a:noFill/>
        </p:spPr>
        <p:txBody>
          <a:bodyPr vert="horz" lIns="91440" tIns="45720" rIns="91440" bIns="45720" rtlCol="0" anchor="b">
            <a:normAutofit fontScale="90000"/>
          </a:bodyPr>
          <a:lstStyle/>
          <a:p>
            <a:pPr algn="ctr"/>
            <a:r>
              <a:rPr lang="en-US" sz="5200" dirty="0"/>
              <a:t>Reviewer B (0-36 months)</a:t>
            </a:r>
          </a:p>
        </p:txBody>
      </p:sp>
      <p:pic>
        <p:nvPicPr>
          <p:cNvPr id="14" name="Content Placeholder 13">
            <a:extLst>
              <a:ext uri="{FF2B5EF4-FFF2-40B4-BE49-F238E27FC236}">
                <a16:creationId xmlns:a16="http://schemas.microsoft.com/office/drawing/2014/main" id="{0375A923-96C5-40D1-BB19-FB70DD4D2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47285" y="657571"/>
            <a:ext cx="4004634" cy="5720905"/>
          </a:xfrm>
          <a:prstGeom prst="rect">
            <a:avLst/>
          </a:prstGeom>
        </p:spPr>
      </p:pic>
      <p:pic>
        <p:nvPicPr>
          <p:cNvPr id="17" name="Picture 16">
            <a:extLst>
              <a:ext uri="{FF2B5EF4-FFF2-40B4-BE49-F238E27FC236}">
                <a16:creationId xmlns:a16="http://schemas.microsoft.com/office/drawing/2014/main" id="{C76E313C-936E-483B-A925-54891844C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773044"/>
            <a:ext cx="6588141" cy="4705815"/>
          </a:xfrm>
          <a:prstGeom prst="rect">
            <a:avLst/>
          </a:prstGeom>
        </p:spPr>
      </p:pic>
      <p:sp>
        <p:nvSpPr>
          <p:cNvPr id="23" name="TextBox 22">
            <a:extLst>
              <a:ext uri="{FF2B5EF4-FFF2-40B4-BE49-F238E27FC236}">
                <a16:creationId xmlns:a16="http://schemas.microsoft.com/office/drawing/2014/main" id="{D9D61314-F96B-4429-921F-219E4A6B54AF}"/>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4164006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B6E76F4-B91B-4FC9-BF24-AF53F7C67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21" y="1825569"/>
            <a:ext cx="4674272" cy="4006519"/>
          </a:xfrm>
          <a:prstGeom prst="rect">
            <a:avLst/>
          </a:prstGeom>
        </p:spPr>
      </p:pic>
      <p:pic>
        <p:nvPicPr>
          <p:cNvPr id="5" name="Content Placeholder 4">
            <a:extLst>
              <a:ext uri="{FF2B5EF4-FFF2-40B4-BE49-F238E27FC236}">
                <a16:creationId xmlns:a16="http://schemas.microsoft.com/office/drawing/2014/main" id="{5CFCBCF5-CE76-4EA1-B4CC-A6C44C972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412" y="1825569"/>
            <a:ext cx="6024604" cy="4303289"/>
          </a:xfrm>
          <a:prstGeom prst="rect">
            <a:avLst/>
          </a:prstGeom>
        </p:spPr>
      </p:pic>
      <p:sp>
        <p:nvSpPr>
          <p:cNvPr id="8" name="Title 1">
            <a:extLst>
              <a:ext uri="{FF2B5EF4-FFF2-40B4-BE49-F238E27FC236}">
                <a16:creationId xmlns:a16="http://schemas.microsoft.com/office/drawing/2014/main" id="{D8AE98B8-5E9F-437A-80C6-98FC3B5F9DDA}"/>
              </a:ext>
            </a:extLst>
          </p:cNvPr>
          <p:cNvSpPr txBox="1">
            <a:spLocks/>
          </p:cNvSpPr>
          <p:nvPr/>
        </p:nvSpPr>
        <p:spPr>
          <a:xfrm>
            <a:off x="559421" y="462129"/>
            <a:ext cx="10916596" cy="1021450"/>
          </a:xfrm>
          <a:prstGeom prst="rect">
            <a:avLst/>
          </a:prstGeom>
          <a:noFill/>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t>Reviewer B (0-36 months), </a:t>
            </a:r>
            <a:r>
              <a:rPr lang="en-US" sz="5200" dirty="0" err="1"/>
              <a:t>pMCDA</a:t>
            </a:r>
            <a:endParaRPr lang="en-US" sz="5200" dirty="0"/>
          </a:p>
        </p:txBody>
      </p:sp>
      <p:sp>
        <p:nvSpPr>
          <p:cNvPr id="10" name="TextBox 9">
            <a:extLst>
              <a:ext uri="{FF2B5EF4-FFF2-40B4-BE49-F238E27FC236}">
                <a16:creationId xmlns:a16="http://schemas.microsoft.com/office/drawing/2014/main" id="{8EF99B5F-D4E4-46E2-B9B0-7DAE9751492A}"/>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2835250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9E70F-82D2-4161-AD3D-506097387447}"/>
              </a:ext>
            </a:extLst>
          </p:cNvPr>
          <p:cNvSpPr>
            <a:spLocks noGrp="1"/>
          </p:cNvSpPr>
          <p:nvPr>
            <p:ph type="title"/>
          </p:nvPr>
        </p:nvSpPr>
        <p:spPr/>
        <p:txBody>
          <a:bodyPr/>
          <a:lstStyle/>
          <a:p>
            <a:r>
              <a:rPr lang="en-US" dirty="0"/>
              <a:t>Interpretations</a:t>
            </a:r>
          </a:p>
        </p:txBody>
      </p:sp>
      <p:sp>
        <p:nvSpPr>
          <p:cNvPr id="3" name="Content Placeholder 2">
            <a:extLst>
              <a:ext uri="{FF2B5EF4-FFF2-40B4-BE49-F238E27FC236}">
                <a16:creationId xmlns:a16="http://schemas.microsoft.com/office/drawing/2014/main" id="{98C42FF2-DA15-42C6-9594-FBCE07B5E390}"/>
              </a:ext>
            </a:extLst>
          </p:cNvPr>
          <p:cNvSpPr>
            <a:spLocks noGrp="1"/>
          </p:cNvSpPr>
          <p:nvPr>
            <p:ph idx="1"/>
          </p:nvPr>
        </p:nvSpPr>
        <p:spPr/>
        <p:txBody>
          <a:bodyPr>
            <a:normAutofit/>
          </a:bodyPr>
          <a:lstStyle/>
          <a:p>
            <a:r>
              <a:rPr lang="en-US" dirty="0"/>
              <a:t>At 36 months, Reviewer A preferences indicated ticagrelor will be favored 39% of the time, compared to 11% for Reviewer B</a:t>
            </a:r>
          </a:p>
          <a:p>
            <a:pPr lvl="1"/>
            <a:r>
              <a:rPr lang="en-US" dirty="0"/>
              <a:t>Similar results at 12 months</a:t>
            </a:r>
          </a:p>
          <a:p>
            <a:r>
              <a:rPr lang="en-US" dirty="0"/>
              <a:t>Differences between the reviewers is driven primarily by the greater relative importance reviewer A placed on ischemic stroke </a:t>
            </a:r>
          </a:p>
          <a:p>
            <a:r>
              <a:rPr lang="en-US" dirty="0"/>
              <a:t>Individuals think differently about the key benefits and risks</a:t>
            </a:r>
          </a:p>
          <a:p>
            <a:r>
              <a:rPr lang="en-US" dirty="0"/>
              <a:t>Adequately describing the different outcomes in labeling supports benefit-risk decision-making by patients and providers</a:t>
            </a:r>
          </a:p>
        </p:txBody>
      </p:sp>
    </p:spTree>
    <p:extLst>
      <p:ext uri="{BB962C8B-B14F-4D97-AF65-F5344CB8AC3E}">
        <p14:creationId xmlns:p14="http://schemas.microsoft.com/office/powerpoint/2010/main" val="4041140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4CA1D8-1F3F-45D7-AE63-32FD25AD109B}"/>
              </a:ext>
            </a:extLst>
          </p:cNvPr>
          <p:cNvSpPr>
            <a:spLocks noGrp="1"/>
          </p:cNvSpPr>
          <p:nvPr>
            <p:ph type="title"/>
          </p:nvPr>
        </p:nvSpPr>
        <p:spPr/>
        <p:txBody>
          <a:bodyPr/>
          <a:lstStyle/>
          <a:p>
            <a:r>
              <a:rPr lang="en-US" dirty="0"/>
              <a:t>Implementing MCDA Analysis using a Shiny App</a:t>
            </a:r>
          </a:p>
        </p:txBody>
      </p:sp>
      <p:sp>
        <p:nvSpPr>
          <p:cNvPr id="6" name="Text Placeholder 5">
            <a:extLst>
              <a:ext uri="{FF2B5EF4-FFF2-40B4-BE49-F238E27FC236}">
                <a16:creationId xmlns:a16="http://schemas.microsoft.com/office/drawing/2014/main" id="{BD0478B3-A51B-4781-ABE0-1991F7D0715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80721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3789E-2B56-45E7-972A-D94E1BC01B21}"/>
              </a:ext>
            </a:extLst>
          </p:cNvPr>
          <p:cNvSpPr>
            <a:spLocks noGrp="1"/>
          </p:cNvSpPr>
          <p:nvPr>
            <p:ph type="title"/>
          </p:nvPr>
        </p:nvSpPr>
        <p:spPr/>
        <p:txBody>
          <a:bodyPr/>
          <a:lstStyle/>
          <a:p>
            <a:r>
              <a:rPr lang="en-US" dirty="0"/>
              <a:t>Input Dataset</a:t>
            </a:r>
          </a:p>
        </p:txBody>
      </p:sp>
      <p:sp>
        <p:nvSpPr>
          <p:cNvPr id="3" name="Content Placeholder 2">
            <a:extLst>
              <a:ext uri="{FF2B5EF4-FFF2-40B4-BE49-F238E27FC236}">
                <a16:creationId xmlns:a16="http://schemas.microsoft.com/office/drawing/2014/main" id="{C8CC1016-0ADC-4AD7-AFAE-55416B03C1D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2889117-BF82-462E-9297-F4BA59DD846A}"/>
              </a:ext>
            </a:extLst>
          </p:cNvPr>
          <p:cNvPicPr>
            <a:picLocks noChangeAspect="1"/>
          </p:cNvPicPr>
          <p:nvPr/>
        </p:nvPicPr>
        <p:blipFill rotWithShape="1">
          <a:blip r:embed="rId2"/>
          <a:srcRect t="7805" b="7642"/>
          <a:stretch/>
        </p:blipFill>
        <p:spPr>
          <a:xfrm>
            <a:off x="838200" y="1690690"/>
            <a:ext cx="10515600" cy="5001322"/>
          </a:xfrm>
          <a:prstGeom prst="rect">
            <a:avLst/>
          </a:prstGeom>
        </p:spPr>
      </p:pic>
    </p:spTree>
    <p:extLst>
      <p:ext uri="{BB962C8B-B14F-4D97-AF65-F5344CB8AC3E}">
        <p14:creationId xmlns:p14="http://schemas.microsoft.com/office/powerpoint/2010/main" val="3767715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DADD2-E11D-467D-A1A2-43919A35C65D}"/>
              </a:ext>
            </a:extLst>
          </p:cNvPr>
          <p:cNvSpPr>
            <a:spLocks noGrp="1"/>
          </p:cNvSpPr>
          <p:nvPr>
            <p:ph type="title"/>
          </p:nvPr>
        </p:nvSpPr>
        <p:spPr/>
        <p:txBody>
          <a:bodyPr/>
          <a:lstStyle/>
          <a:p>
            <a:r>
              <a:rPr lang="en-US" dirty="0"/>
              <a:t>Arrange Dataset</a:t>
            </a:r>
          </a:p>
        </p:txBody>
      </p:sp>
      <p:sp>
        <p:nvSpPr>
          <p:cNvPr id="3" name="Content Placeholder 2">
            <a:extLst>
              <a:ext uri="{FF2B5EF4-FFF2-40B4-BE49-F238E27FC236}">
                <a16:creationId xmlns:a16="http://schemas.microsoft.com/office/drawing/2014/main" id="{62AFCF85-0A48-49AA-ABCA-BB9175971A8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CE2C8DB-F1E5-4045-AD55-9EF03F79B812}"/>
              </a:ext>
            </a:extLst>
          </p:cNvPr>
          <p:cNvPicPr>
            <a:picLocks noChangeAspect="1"/>
          </p:cNvPicPr>
          <p:nvPr/>
        </p:nvPicPr>
        <p:blipFill rotWithShape="1">
          <a:blip r:embed="rId2"/>
          <a:srcRect t="7181" b="12169"/>
          <a:stretch/>
        </p:blipFill>
        <p:spPr>
          <a:xfrm>
            <a:off x="838200" y="1722381"/>
            <a:ext cx="10515600" cy="4770492"/>
          </a:xfrm>
          <a:prstGeom prst="rect">
            <a:avLst/>
          </a:prstGeom>
        </p:spPr>
      </p:pic>
    </p:spTree>
    <p:extLst>
      <p:ext uri="{BB962C8B-B14F-4D97-AF65-F5344CB8AC3E}">
        <p14:creationId xmlns:p14="http://schemas.microsoft.com/office/powerpoint/2010/main" val="275314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ACB96-EA25-472D-A69D-CEEA3AB452C1}"/>
              </a:ext>
            </a:extLst>
          </p:cNvPr>
          <p:cNvSpPr>
            <a:spLocks noGrp="1"/>
          </p:cNvSpPr>
          <p:nvPr>
            <p:ph type="title"/>
          </p:nvPr>
        </p:nvSpPr>
        <p:spPr/>
        <p:txBody>
          <a:bodyPr/>
          <a:lstStyle/>
          <a:p>
            <a:r>
              <a:rPr lang="en-US" dirty="0"/>
              <a:t>Set Range</a:t>
            </a:r>
          </a:p>
        </p:txBody>
      </p:sp>
      <p:sp>
        <p:nvSpPr>
          <p:cNvPr id="3" name="Content Placeholder 2">
            <a:extLst>
              <a:ext uri="{FF2B5EF4-FFF2-40B4-BE49-F238E27FC236}">
                <a16:creationId xmlns:a16="http://schemas.microsoft.com/office/drawing/2014/main" id="{1A3F46EA-EE09-4091-8109-6766404CF7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8103A1B-AA55-496B-A6A4-DAFF0C54242F}"/>
              </a:ext>
            </a:extLst>
          </p:cNvPr>
          <p:cNvPicPr>
            <a:picLocks noChangeAspect="1"/>
          </p:cNvPicPr>
          <p:nvPr/>
        </p:nvPicPr>
        <p:blipFill rotWithShape="1">
          <a:blip r:embed="rId2"/>
          <a:srcRect t="7182" b="8220"/>
          <a:stretch/>
        </p:blipFill>
        <p:spPr>
          <a:xfrm>
            <a:off x="838200" y="1690690"/>
            <a:ext cx="10515600" cy="5004038"/>
          </a:xfrm>
          <a:prstGeom prst="rect">
            <a:avLst/>
          </a:prstGeom>
        </p:spPr>
      </p:pic>
    </p:spTree>
    <p:extLst>
      <p:ext uri="{BB962C8B-B14F-4D97-AF65-F5344CB8AC3E}">
        <p14:creationId xmlns:p14="http://schemas.microsoft.com/office/powerpoint/2010/main" val="2572056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B603-4D80-4A94-95BC-6BCE485723B5}"/>
              </a:ext>
            </a:extLst>
          </p:cNvPr>
          <p:cNvSpPr>
            <a:spLocks noGrp="1"/>
          </p:cNvSpPr>
          <p:nvPr>
            <p:ph type="title"/>
          </p:nvPr>
        </p:nvSpPr>
        <p:spPr/>
        <p:txBody>
          <a:bodyPr/>
          <a:lstStyle/>
          <a:p>
            <a:r>
              <a:rPr lang="en-US" dirty="0"/>
              <a:t>View Utility Functions</a:t>
            </a:r>
          </a:p>
        </p:txBody>
      </p:sp>
      <p:sp>
        <p:nvSpPr>
          <p:cNvPr id="3" name="Content Placeholder 2">
            <a:extLst>
              <a:ext uri="{FF2B5EF4-FFF2-40B4-BE49-F238E27FC236}">
                <a16:creationId xmlns:a16="http://schemas.microsoft.com/office/drawing/2014/main" id="{FFCABCB9-F70E-488C-A1BE-5FC4999863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B06D37C-F91C-48C0-B720-2968774F5BB6}"/>
              </a:ext>
            </a:extLst>
          </p:cNvPr>
          <p:cNvPicPr>
            <a:picLocks noChangeAspect="1"/>
          </p:cNvPicPr>
          <p:nvPr/>
        </p:nvPicPr>
        <p:blipFill rotWithShape="1">
          <a:blip r:embed="rId2"/>
          <a:srcRect t="6748" b="8653"/>
          <a:stretch/>
        </p:blipFill>
        <p:spPr>
          <a:xfrm>
            <a:off x="838200" y="1690690"/>
            <a:ext cx="10515599" cy="5004038"/>
          </a:xfrm>
          <a:prstGeom prst="rect">
            <a:avLst/>
          </a:prstGeom>
        </p:spPr>
      </p:pic>
    </p:spTree>
    <p:extLst>
      <p:ext uri="{BB962C8B-B14F-4D97-AF65-F5344CB8AC3E}">
        <p14:creationId xmlns:p14="http://schemas.microsoft.com/office/powerpoint/2010/main" val="36085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1143-7E8B-42D0-BD7F-A2B3718C9A3D}"/>
              </a:ext>
            </a:extLst>
          </p:cNvPr>
          <p:cNvSpPr>
            <a:spLocks noGrp="1"/>
          </p:cNvSpPr>
          <p:nvPr>
            <p:ph type="title"/>
          </p:nvPr>
        </p:nvSpPr>
        <p:spPr/>
        <p:txBody>
          <a:bodyPr/>
          <a:lstStyle/>
          <a:p>
            <a:r>
              <a:rPr lang="en-US" dirty="0"/>
              <a:t>Set Weights</a:t>
            </a:r>
          </a:p>
        </p:txBody>
      </p:sp>
      <p:sp>
        <p:nvSpPr>
          <p:cNvPr id="3" name="Content Placeholder 2">
            <a:extLst>
              <a:ext uri="{FF2B5EF4-FFF2-40B4-BE49-F238E27FC236}">
                <a16:creationId xmlns:a16="http://schemas.microsoft.com/office/drawing/2014/main" id="{08DB3F8C-775F-4F8A-A3A3-CCEBE4C48B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6DE7075-1FE4-41D8-BE45-757223C1462D}"/>
              </a:ext>
            </a:extLst>
          </p:cNvPr>
          <p:cNvPicPr>
            <a:picLocks noChangeAspect="1"/>
          </p:cNvPicPr>
          <p:nvPr/>
        </p:nvPicPr>
        <p:blipFill rotWithShape="1">
          <a:blip r:embed="rId2"/>
          <a:srcRect t="6964" b="7938"/>
          <a:stretch/>
        </p:blipFill>
        <p:spPr>
          <a:xfrm>
            <a:off x="838200" y="1690690"/>
            <a:ext cx="10515599" cy="5033495"/>
          </a:xfrm>
          <a:prstGeom prst="rect">
            <a:avLst/>
          </a:prstGeom>
        </p:spPr>
      </p:pic>
    </p:spTree>
    <p:extLst>
      <p:ext uri="{BB962C8B-B14F-4D97-AF65-F5344CB8AC3E}">
        <p14:creationId xmlns:p14="http://schemas.microsoft.com/office/powerpoint/2010/main" val="1490883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369D-96AD-4ED1-9DF3-BA9F3D5B49C4}"/>
              </a:ext>
            </a:extLst>
          </p:cNvPr>
          <p:cNvSpPr>
            <a:spLocks noGrp="1"/>
          </p:cNvSpPr>
          <p:nvPr>
            <p:ph type="title"/>
          </p:nvPr>
        </p:nvSpPr>
        <p:spPr/>
        <p:txBody>
          <a:bodyPr/>
          <a:lstStyle/>
          <a:p>
            <a:r>
              <a:rPr lang="en-US" dirty="0"/>
              <a:t>View MCDA Analysis Results</a:t>
            </a:r>
          </a:p>
        </p:txBody>
      </p:sp>
      <p:sp>
        <p:nvSpPr>
          <p:cNvPr id="3" name="Content Placeholder 2">
            <a:extLst>
              <a:ext uri="{FF2B5EF4-FFF2-40B4-BE49-F238E27FC236}">
                <a16:creationId xmlns:a16="http://schemas.microsoft.com/office/drawing/2014/main" id="{D07D7F3E-6BE6-4683-833E-3A6BC3BE890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0B5EF54-D793-4F1F-8CF1-7F8B08C07B80}"/>
              </a:ext>
            </a:extLst>
          </p:cNvPr>
          <p:cNvPicPr>
            <a:picLocks noChangeAspect="1"/>
          </p:cNvPicPr>
          <p:nvPr/>
        </p:nvPicPr>
        <p:blipFill rotWithShape="1">
          <a:blip r:embed="rId2"/>
          <a:srcRect t="7182" b="8220"/>
          <a:stretch/>
        </p:blipFill>
        <p:spPr>
          <a:xfrm>
            <a:off x="838200" y="1690690"/>
            <a:ext cx="10515599" cy="5004038"/>
          </a:xfrm>
          <a:prstGeom prst="rect">
            <a:avLst/>
          </a:prstGeom>
        </p:spPr>
      </p:pic>
    </p:spTree>
    <p:extLst>
      <p:ext uri="{BB962C8B-B14F-4D97-AF65-F5344CB8AC3E}">
        <p14:creationId xmlns:p14="http://schemas.microsoft.com/office/powerpoint/2010/main" val="269604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CB56-1CFB-426E-94C8-FDBFAFCAADDC}"/>
              </a:ext>
            </a:extLst>
          </p:cNvPr>
          <p:cNvSpPr>
            <a:spLocks noGrp="1"/>
          </p:cNvSpPr>
          <p:nvPr>
            <p:ph type="title"/>
          </p:nvPr>
        </p:nvSpPr>
        <p:spPr/>
        <p:txBody>
          <a:bodyPr/>
          <a:lstStyle/>
          <a:p>
            <a:r>
              <a:rPr lang="en-US" dirty="0"/>
              <a:t>View MCDA Analysis Results II</a:t>
            </a:r>
          </a:p>
        </p:txBody>
      </p:sp>
      <p:sp>
        <p:nvSpPr>
          <p:cNvPr id="3" name="Content Placeholder 2">
            <a:extLst>
              <a:ext uri="{FF2B5EF4-FFF2-40B4-BE49-F238E27FC236}">
                <a16:creationId xmlns:a16="http://schemas.microsoft.com/office/drawing/2014/main" id="{C697D6B6-3921-4B4F-A729-A5ECE689DD8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6306364-D982-4ACB-82AF-F4D5FF3C02ED}"/>
              </a:ext>
            </a:extLst>
          </p:cNvPr>
          <p:cNvPicPr>
            <a:picLocks noChangeAspect="1"/>
          </p:cNvPicPr>
          <p:nvPr/>
        </p:nvPicPr>
        <p:blipFill rotWithShape="1">
          <a:blip r:embed="rId2"/>
          <a:srcRect t="6965" b="8437"/>
          <a:stretch/>
        </p:blipFill>
        <p:spPr>
          <a:xfrm>
            <a:off x="838200" y="1690690"/>
            <a:ext cx="10515599" cy="5004038"/>
          </a:xfrm>
          <a:prstGeom prst="rect">
            <a:avLst/>
          </a:prstGeom>
        </p:spPr>
      </p:pic>
    </p:spTree>
    <p:extLst>
      <p:ext uri="{BB962C8B-B14F-4D97-AF65-F5344CB8AC3E}">
        <p14:creationId xmlns:p14="http://schemas.microsoft.com/office/powerpoint/2010/main" val="3401343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F44C-A5BC-4AA4-BB23-C40DEF6BC1DD}"/>
              </a:ext>
            </a:extLst>
          </p:cNvPr>
          <p:cNvSpPr>
            <a:spLocks noGrp="1"/>
          </p:cNvSpPr>
          <p:nvPr>
            <p:ph type="title"/>
          </p:nvPr>
        </p:nvSpPr>
        <p:spPr/>
        <p:txBody>
          <a:bodyPr/>
          <a:lstStyle/>
          <a:p>
            <a:r>
              <a:rPr lang="en-US" dirty="0"/>
              <a:t>View Probabilistic MCDA / SMAA Results</a:t>
            </a:r>
          </a:p>
        </p:txBody>
      </p:sp>
      <p:sp>
        <p:nvSpPr>
          <p:cNvPr id="3" name="Content Placeholder 2">
            <a:extLst>
              <a:ext uri="{FF2B5EF4-FFF2-40B4-BE49-F238E27FC236}">
                <a16:creationId xmlns:a16="http://schemas.microsoft.com/office/drawing/2014/main" id="{9885F5A6-38C9-481F-9231-E62CFCA7C431}"/>
              </a:ext>
            </a:extLst>
          </p:cNvPr>
          <p:cNvSpPr>
            <a:spLocks noGrp="1"/>
          </p:cNvSpPr>
          <p:nvPr>
            <p:ph idx="1"/>
          </p:nvPr>
        </p:nvSpPr>
        <p:spPr/>
        <p:txBody>
          <a:bodyPr/>
          <a:lstStyle/>
          <a:p>
            <a:r>
              <a:rPr lang="en-US" dirty="0"/>
              <a:t>Do screenshots of input and report</a:t>
            </a:r>
          </a:p>
        </p:txBody>
      </p:sp>
      <p:pic>
        <p:nvPicPr>
          <p:cNvPr id="4" name="Picture 3">
            <a:extLst>
              <a:ext uri="{FF2B5EF4-FFF2-40B4-BE49-F238E27FC236}">
                <a16:creationId xmlns:a16="http://schemas.microsoft.com/office/drawing/2014/main" id="{C5369071-113C-4A34-95D3-35EF21F62FED}"/>
              </a:ext>
            </a:extLst>
          </p:cNvPr>
          <p:cNvPicPr>
            <a:picLocks noChangeAspect="1"/>
          </p:cNvPicPr>
          <p:nvPr/>
        </p:nvPicPr>
        <p:blipFill rotWithShape="1">
          <a:blip r:embed="rId2"/>
          <a:srcRect t="7182" b="8219"/>
          <a:stretch/>
        </p:blipFill>
        <p:spPr>
          <a:xfrm>
            <a:off x="838200" y="1561170"/>
            <a:ext cx="10755942" cy="5118410"/>
          </a:xfrm>
          <a:prstGeom prst="rect">
            <a:avLst/>
          </a:prstGeom>
        </p:spPr>
      </p:pic>
    </p:spTree>
    <p:extLst>
      <p:ext uri="{BB962C8B-B14F-4D97-AF65-F5344CB8AC3E}">
        <p14:creationId xmlns:p14="http://schemas.microsoft.com/office/powerpoint/2010/main" val="3936804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D3A8-3A96-4FB7-B1ED-061E358CD87C}"/>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BB75518E-8D03-43E7-AE3E-3E9DB9996441}"/>
              </a:ext>
            </a:extLst>
          </p:cNvPr>
          <p:cNvSpPr>
            <a:spLocks noGrp="1"/>
          </p:cNvSpPr>
          <p:nvPr>
            <p:ph idx="1"/>
          </p:nvPr>
        </p:nvSpPr>
        <p:spPr/>
        <p:txBody>
          <a:bodyPr/>
          <a:lstStyle/>
          <a:p>
            <a:r>
              <a:rPr lang="en-US" dirty="0"/>
              <a:t>Carrying out an MCDA analysis can help inform decision making</a:t>
            </a:r>
          </a:p>
          <a:p>
            <a:pPr lvl="1"/>
            <a:r>
              <a:rPr lang="en-US" dirty="0"/>
              <a:t>Exercise is helpful even if results do not indicate a clear winner</a:t>
            </a:r>
          </a:p>
          <a:p>
            <a:pPr lvl="1"/>
            <a:r>
              <a:rPr lang="en-US" dirty="0"/>
              <a:t>Especially useful with multiple benefits / risks and multiple alternatives</a:t>
            </a:r>
          </a:p>
          <a:p>
            <a:r>
              <a:rPr lang="en-US" dirty="0"/>
              <a:t>With an interactive application can explore the impact of different tradeoffs</a:t>
            </a:r>
          </a:p>
          <a:p>
            <a:pPr lvl="1"/>
            <a:r>
              <a:rPr lang="en-US" dirty="0"/>
              <a:t>Different visualizations help in understanding / explaining to a wide audience</a:t>
            </a:r>
          </a:p>
          <a:p>
            <a:r>
              <a:rPr lang="en-US" dirty="0"/>
              <a:t>Limitations:</a:t>
            </a:r>
          </a:p>
          <a:p>
            <a:pPr lvl="1"/>
            <a:r>
              <a:rPr lang="en-US" dirty="0"/>
              <a:t>Assumed independence across outcomes – looking into a bootstrapping approach to remedy this</a:t>
            </a:r>
          </a:p>
        </p:txBody>
      </p:sp>
    </p:spTree>
    <p:extLst>
      <p:ext uri="{BB962C8B-B14F-4D97-AF65-F5344CB8AC3E}">
        <p14:creationId xmlns:p14="http://schemas.microsoft.com/office/powerpoint/2010/main" val="2256475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7A2F-B886-4884-83A8-934A59F0E3E0}"/>
              </a:ext>
            </a:extLst>
          </p:cNvPr>
          <p:cNvSpPr>
            <a:spLocks noGrp="1"/>
          </p:cNvSpPr>
          <p:nvPr>
            <p:ph type="title"/>
          </p:nvPr>
        </p:nvSpPr>
        <p:spPr/>
        <p:txBody>
          <a:bodyPr/>
          <a:lstStyle/>
          <a:p>
            <a:r>
              <a:rPr lang="en-US" dirty="0"/>
              <a:t>Backup</a:t>
            </a:r>
          </a:p>
        </p:txBody>
      </p:sp>
      <p:sp>
        <p:nvSpPr>
          <p:cNvPr id="3" name="Content Placeholder 2">
            <a:extLst>
              <a:ext uri="{FF2B5EF4-FFF2-40B4-BE49-F238E27FC236}">
                <a16:creationId xmlns:a16="http://schemas.microsoft.com/office/drawing/2014/main" id="{FD5BCBE0-FDCA-4DD3-AE5C-4E7F1C27593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80325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3086-9377-451A-8EC6-E86729CBBB34}"/>
              </a:ext>
            </a:extLst>
          </p:cNvPr>
          <p:cNvSpPr>
            <a:spLocks noGrp="1"/>
          </p:cNvSpPr>
          <p:nvPr>
            <p:ph type="title"/>
          </p:nvPr>
        </p:nvSpPr>
        <p:spPr>
          <a:xfrm>
            <a:off x="633445" y="640082"/>
            <a:ext cx="6556604" cy="1021450"/>
          </a:xfrm>
          <a:noFill/>
        </p:spPr>
        <p:txBody>
          <a:bodyPr vert="horz" lIns="91440" tIns="45720" rIns="91440" bIns="45720" rtlCol="0" anchor="b">
            <a:normAutofit fontScale="90000"/>
          </a:bodyPr>
          <a:lstStyle/>
          <a:p>
            <a:pPr algn="ctr"/>
            <a:r>
              <a:rPr lang="en-US" sz="5200" dirty="0"/>
              <a:t>Reviewer A (0-12 months)</a:t>
            </a:r>
          </a:p>
        </p:txBody>
      </p:sp>
      <p:pic>
        <p:nvPicPr>
          <p:cNvPr id="14" name="Content Placeholder 13">
            <a:extLst>
              <a:ext uri="{FF2B5EF4-FFF2-40B4-BE49-F238E27FC236}">
                <a16:creationId xmlns:a16="http://schemas.microsoft.com/office/drawing/2014/main" id="{0375A923-96C5-40D1-BB19-FB70DD4D2D5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95"/>
          <a:stretch/>
        </p:blipFill>
        <p:spPr>
          <a:xfrm>
            <a:off x="7547285" y="557189"/>
            <a:ext cx="4004634" cy="5921670"/>
          </a:xfrm>
          <a:prstGeom prst="rect">
            <a:avLst/>
          </a:prstGeom>
        </p:spPr>
      </p:pic>
      <p:pic>
        <p:nvPicPr>
          <p:cNvPr id="17" name="Picture 16">
            <a:extLst>
              <a:ext uri="{FF2B5EF4-FFF2-40B4-BE49-F238E27FC236}">
                <a16:creationId xmlns:a16="http://schemas.microsoft.com/office/drawing/2014/main" id="{C76E313C-936E-483B-A925-54891844C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773044"/>
            <a:ext cx="6588141" cy="4705815"/>
          </a:xfrm>
          <a:prstGeom prst="rect">
            <a:avLst/>
          </a:prstGeom>
        </p:spPr>
      </p:pic>
      <p:sp>
        <p:nvSpPr>
          <p:cNvPr id="7" name="TextBox 6">
            <a:extLst>
              <a:ext uri="{FF2B5EF4-FFF2-40B4-BE49-F238E27FC236}">
                <a16:creationId xmlns:a16="http://schemas.microsoft.com/office/drawing/2014/main" id="{6D7C2F17-2841-4282-9E2C-5D3ACF663F9B}"/>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459631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B6E76F4-B91B-4FC9-BF24-AF53F7C67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21" y="1825569"/>
            <a:ext cx="4674272" cy="4006519"/>
          </a:xfrm>
          <a:prstGeom prst="rect">
            <a:avLst/>
          </a:prstGeom>
        </p:spPr>
      </p:pic>
      <p:pic>
        <p:nvPicPr>
          <p:cNvPr id="5" name="Content Placeholder 4">
            <a:extLst>
              <a:ext uri="{FF2B5EF4-FFF2-40B4-BE49-F238E27FC236}">
                <a16:creationId xmlns:a16="http://schemas.microsoft.com/office/drawing/2014/main" id="{5CFCBCF5-CE76-4EA1-B4CC-A6C44C972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412" y="1825569"/>
            <a:ext cx="6024605" cy="4303289"/>
          </a:xfrm>
          <a:prstGeom prst="rect">
            <a:avLst/>
          </a:prstGeom>
        </p:spPr>
      </p:pic>
      <p:sp>
        <p:nvSpPr>
          <p:cNvPr id="8" name="Title 1">
            <a:extLst>
              <a:ext uri="{FF2B5EF4-FFF2-40B4-BE49-F238E27FC236}">
                <a16:creationId xmlns:a16="http://schemas.microsoft.com/office/drawing/2014/main" id="{D8AE98B8-5E9F-437A-80C6-98FC3B5F9DDA}"/>
              </a:ext>
            </a:extLst>
          </p:cNvPr>
          <p:cNvSpPr txBox="1">
            <a:spLocks/>
          </p:cNvSpPr>
          <p:nvPr/>
        </p:nvSpPr>
        <p:spPr>
          <a:xfrm>
            <a:off x="559421" y="462129"/>
            <a:ext cx="10916596" cy="1021450"/>
          </a:xfrm>
          <a:prstGeom prst="rect">
            <a:avLst/>
          </a:prstGeom>
          <a:noFill/>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t>Reviewer A (0-12 months), </a:t>
            </a:r>
            <a:r>
              <a:rPr lang="en-US" sz="5200" dirty="0" err="1"/>
              <a:t>pMCDA</a:t>
            </a:r>
            <a:endParaRPr lang="en-US" sz="5200" dirty="0"/>
          </a:p>
        </p:txBody>
      </p:sp>
      <p:sp>
        <p:nvSpPr>
          <p:cNvPr id="6" name="TextBox 5">
            <a:extLst>
              <a:ext uri="{FF2B5EF4-FFF2-40B4-BE49-F238E27FC236}">
                <a16:creationId xmlns:a16="http://schemas.microsoft.com/office/drawing/2014/main" id="{79577979-81EF-4E70-B49C-C5D1778ADCB9}"/>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1266232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3086-9377-451A-8EC6-E86729CBBB34}"/>
              </a:ext>
            </a:extLst>
          </p:cNvPr>
          <p:cNvSpPr>
            <a:spLocks noGrp="1"/>
          </p:cNvSpPr>
          <p:nvPr>
            <p:ph type="title"/>
          </p:nvPr>
        </p:nvSpPr>
        <p:spPr>
          <a:xfrm>
            <a:off x="633445" y="640082"/>
            <a:ext cx="6556604" cy="1021450"/>
          </a:xfrm>
          <a:noFill/>
        </p:spPr>
        <p:txBody>
          <a:bodyPr vert="horz" lIns="91440" tIns="45720" rIns="91440" bIns="45720" rtlCol="0" anchor="b">
            <a:normAutofit fontScale="90000"/>
          </a:bodyPr>
          <a:lstStyle/>
          <a:p>
            <a:pPr algn="ctr"/>
            <a:r>
              <a:rPr lang="en-US" sz="5200" dirty="0"/>
              <a:t>Reviewer B (0-12 months)</a:t>
            </a:r>
          </a:p>
        </p:txBody>
      </p:sp>
      <p:pic>
        <p:nvPicPr>
          <p:cNvPr id="14" name="Content Placeholder 13">
            <a:extLst>
              <a:ext uri="{FF2B5EF4-FFF2-40B4-BE49-F238E27FC236}">
                <a16:creationId xmlns:a16="http://schemas.microsoft.com/office/drawing/2014/main" id="{0375A923-96C5-40D1-BB19-FB70DD4D2D5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95"/>
          <a:stretch/>
        </p:blipFill>
        <p:spPr>
          <a:xfrm>
            <a:off x="7547285" y="557189"/>
            <a:ext cx="4004634" cy="5921670"/>
          </a:xfrm>
          <a:prstGeom prst="rect">
            <a:avLst/>
          </a:prstGeom>
        </p:spPr>
      </p:pic>
      <p:pic>
        <p:nvPicPr>
          <p:cNvPr id="17" name="Picture 16">
            <a:extLst>
              <a:ext uri="{FF2B5EF4-FFF2-40B4-BE49-F238E27FC236}">
                <a16:creationId xmlns:a16="http://schemas.microsoft.com/office/drawing/2014/main" id="{C76E313C-936E-483B-A925-54891844C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773044"/>
            <a:ext cx="6588141" cy="4705815"/>
          </a:xfrm>
          <a:prstGeom prst="rect">
            <a:avLst/>
          </a:prstGeom>
        </p:spPr>
      </p:pic>
      <p:sp>
        <p:nvSpPr>
          <p:cNvPr id="23" name="TextBox 22">
            <a:extLst>
              <a:ext uri="{FF2B5EF4-FFF2-40B4-BE49-F238E27FC236}">
                <a16:creationId xmlns:a16="http://schemas.microsoft.com/office/drawing/2014/main" id="{D9D61314-F96B-4429-921F-219E4A6B54AF}"/>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324034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B6E76F4-B91B-4FC9-BF24-AF53F7C67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21" y="1825569"/>
            <a:ext cx="4674273" cy="4006519"/>
          </a:xfrm>
          <a:prstGeom prst="rect">
            <a:avLst/>
          </a:prstGeom>
        </p:spPr>
      </p:pic>
      <p:pic>
        <p:nvPicPr>
          <p:cNvPr id="5" name="Content Placeholder 4">
            <a:extLst>
              <a:ext uri="{FF2B5EF4-FFF2-40B4-BE49-F238E27FC236}">
                <a16:creationId xmlns:a16="http://schemas.microsoft.com/office/drawing/2014/main" id="{5CFCBCF5-CE76-4EA1-B4CC-A6C44C972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412" y="1825569"/>
            <a:ext cx="6024605" cy="4303289"/>
          </a:xfrm>
          <a:prstGeom prst="rect">
            <a:avLst/>
          </a:prstGeom>
        </p:spPr>
      </p:pic>
      <p:sp>
        <p:nvSpPr>
          <p:cNvPr id="8" name="Title 1">
            <a:extLst>
              <a:ext uri="{FF2B5EF4-FFF2-40B4-BE49-F238E27FC236}">
                <a16:creationId xmlns:a16="http://schemas.microsoft.com/office/drawing/2014/main" id="{D8AE98B8-5E9F-437A-80C6-98FC3B5F9DDA}"/>
              </a:ext>
            </a:extLst>
          </p:cNvPr>
          <p:cNvSpPr txBox="1">
            <a:spLocks/>
          </p:cNvSpPr>
          <p:nvPr/>
        </p:nvSpPr>
        <p:spPr>
          <a:xfrm>
            <a:off x="559421" y="462129"/>
            <a:ext cx="10916596" cy="1021450"/>
          </a:xfrm>
          <a:prstGeom prst="rect">
            <a:avLst/>
          </a:prstGeom>
          <a:noFill/>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t>Reviewer B (0-12 months), </a:t>
            </a:r>
            <a:r>
              <a:rPr lang="en-US" sz="5200" dirty="0" err="1"/>
              <a:t>pMCDA</a:t>
            </a:r>
            <a:endParaRPr lang="en-US" sz="5200" dirty="0"/>
          </a:p>
        </p:txBody>
      </p:sp>
      <p:sp>
        <p:nvSpPr>
          <p:cNvPr id="10" name="TextBox 9">
            <a:extLst>
              <a:ext uri="{FF2B5EF4-FFF2-40B4-BE49-F238E27FC236}">
                <a16:creationId xmlns:a16="http://schemas.microsoft.com/office/drawing/2014/main" id="{8EF99B5F-D4E4-46E2-B9B0-7DAE9751492A}"/>
              </a:ext>
            </a:extLst>
          </p:cNvPr>
          <p:cNvSpPr txBox="1"/>
          <p:nvPr/>
        </p:nvSpPr>
        <p:spPr>
          <a:xfrm>
            <a:off x="1048214" y="6493573"/>
            <a:ext cx="9389326" cy="276999"/>
          </a:xfrm>
          <a:prstGeom prst="rect">
            <a:avLst/>
          </a:prstGeom>
          <a:noFill/>
        </p:spPr>
        <p:txBody>
          <a:bodyPr wrap="square" rtlCol="0">
            <a:spAutoFit/>
          </a:bodyPr>
          <a:lstStyle/>
          <a:p>
            <a:r>
              <a:rPr lang="en-US" sz="1200" dirty="0"/>
              <a:t>Source: Analyses based on data provided in https://www.accessdata.fda.gov/drugsatfda_docs/nda/2020/022433Orig1s028.pdf</a:t>
            </a:r>
          </a:p>
        </p:txBody>
      </p:sp>
    </p:spTree>
    <p:extLst>
      <p:ext uri="{BB962C8B-B14F-4D97-AF65-F5344CB8AC3E}">
        <p14:creationId xmlns:p14="http://schemas.microsoft.com/office/powerpoint/2010/main" val="2459789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C733-D17B-4F04-885D-3109D2AA0AC9}"/>
              </a:ext>
            </a:extLst>
          </p:cNvPr>
          <p:cNvSpPr>
            <a:spLocks noGrp="1"/>
          </p:cNvSpPr>
          <p:nvPr>
            <p:ph type="title"/>
          </p:nvPr>
        </p:nvSpPr>
        <p:spPr/>
        <p:txBody>
          <a:bodyPr/>
          <a:lstStyle/>
          <a:p>
            <a:r>
              <a:rPr lang="en-US" dirty="0"/>
              <a:t>MCDA Results</a:t>
            </a:r>
          </a:p>
        </p:txBody>
      </p:sp>
      <p:pic>
        <p:nvPicPr>
          <p:cNvPr id="3" name="Picture 2">
            <a:extLst>
              <a:ext uri="{FF2B5EF4-FFF2-40B4-BE49-F238E27FC236}">
                <a16:creationId xmlns:a16="http://schemas.microsoft.com/office/drawing/2014/main" id="{AD71179C-9504-40AA-A50A-D9539FCA86FD}"/>
              </a:ext>
            </a:extLst>
          </p:cNvPr>
          <p:cNvPicPr>
            <a:picLocks noChangeAspect="1"/>
          </p:cNvPicPr>
          <p:nvPr/>
        </p:nvPicPr>
        <p:blipFill>
          <a:blip r:embed="rId2"/>
          <a:stretch>
            <a:fillRect/>
          </a:stretch>
        </p:blipFill>
        <p:spPr>
          <a:xfrm>
            <a:off x="755476" y="1422557"/>
            <a:ext cx="9604007" cy="5157473"/>
          </a:xfrm>
          <a:prstGeom prst="rect">
            <a:avLst/>
          </a:prstGeom>
        </p:spPr>
      </p:pic>
      <p:sp>
        <p:nvSpPr>
          <p:cNvPr id="5" name="TextBox 4">
            <a:extLst>
              <a:ext uri="{FF2B5EF4-FFF2-40B4-BE49-F238E27FC236}">
                <a16:creationId xmlns:a16="http://schemas.microsoft.com/office/drawing/2014/main" id="{DAC07D15-68FA-4EA7-AB55-571F52D4E205}"/>
              </a:ext>
            </a:extLst>
          </p:cNvPr>
          <p:cNvSpPr txBox="1"/>
          <p:nvPr/>
        </p:nvSpPr>
        <p:spPr>
          <a:xfrm>
            <a:off x="838200" y="6560591"/>
            <a:ext cx="9389326" cy="276999"/>
          </a:xfrm>
          <a:prstGeom prst="rect">
            <a:avLst/>
          </a:prstGeom>
          <a:noFill/>
        </p:spPr>
        <p:txBody>
          <a:bodyPr wrap="square" rtlCol="0">
            <a:spAutoFit/>
          </a:bodyPr>
          <a:lstStyle/>
          <a:p>
            <a:r>
              <a:rPr lang="en-US" sz="1200" dirty="0"/>
              <a:t>Source: https://www.accessdata.fda.gov/drugsatfda_docs/nda/2020/022433Orig1s028.pdf</a:t>
            </a:r>
          </a:p>
        </p:txBody>
      </p:sp>
    </p:spTree>
    <p:extLst>
      <p:ext uri="{BB962C8B-B14F-4D97-AF65-F5344CB8AC3E}">
        <p14:creationId xmlns:p14="http://schemas.microsoft.com/office/powerpoint/2010/main" val="40953531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979</TotalTime>
  <Words>1868</Words>
  <Application>Microsoft Office PowerPoint</Application>
  <PresentationFormat>Widescreen</PresentationFormat>
  <Paragraphs>289</Paragraphs>
  <Slides>36</Slides>
  <Notes>4</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Cambria Math</vt:lpstr>
      <vt:lpstr>Office Theme</vt:lpstr>
      <vt:lpstr>Case Study of Multiple Criteria Decision Analysis for Quantitative Benefit Risk Assessment</vt:lpstr>
      <vt:lpstr>Disclaimer</vt:lpstr>
      <vt:lpstr>Outline</vt:lpstr>
      <vt:lpstr>Multi-criteria Decision Analysis (MCDA)</vt:lpstr>
      <vt:lpstr>MCDA Step 1 Decision Problem: sNDA for primary prevention of MI and stroke</vt:lpstr>
      <vt:lpstr>MCDA Step 2  Key Benefits &amp; Risks</vt:lpstr>
      <vt:lpstr>MCDA Step 2 Clinical Significance of Benefits &amp; Risks</vt:lpstr>
      <vt:lpstr>MCDA Step 2  Effects Table</vt:lpstr>
      <vt:lpstr>MCDA Step 2 Feasible Ranges</vt:lpstr>
      <vt:lpstr>MCDA Step 3a Valuing changes within an outcome</vt:lpstr>
      <vt:lpstr>MCDA Step 3b Valuing tradeoffs between outcomes</vt:lpstr>
      <vt:lpstr>MCDA Step 3b  Importance ranking</vt:lpstr>
      <vt:lpstr>MCDA Step 3b  Final Swing Weights</vt:lpstr>
      <vt:lpstr>MCDA Step 4, 5  MCDA and Probabilistic MCDA</vt:lpstr>
      <vt:lpstr>Results and Interpretation</vt:lpstr>
      <vt:lpstr>Reviewer A (0-36 months)</vt:lpstr>
      <vt:lpstr>PowerPoint Presentation</vt:lpstr>
      <vt:lpstr>Reviewer B (0-36 months)</vt:lpstr>
      <vt:lpstr>PowerPoint Presentation</vt:lpstr>
      <vt:lpstr>Interpretations</vt:lpstr>
      <vt:lpstr>Implementing MCDA Analysis using a Shiny App</vt:lpstr>
      <vt:lpstr>Input Dataset</vt:lpstr>
      <vt:lpstr>Arrange Dataset</vt:lpstr>
      <vt:lpstr>Set Range</vt:lpstr>
      <vt:lpstr>View Utility Functions</vt:lpstr>
      <vt:lpstr>Set Weights</vt:lpstr>
      <vt:lpstr>View MCDA Analysis Results</vt:lpstr>
      <vt:lpstr>View MCDA Analysis Results II</vt:lpstr>
      <vt:lpstr>View Probabilistic MCDA / SMAA Results</vt:lpstr>
      <vt:lpstr>Conclusions</vt:lpstr>
      <vt:lpstr>Backup</vt:lpstr>
      <vt:lpstr>Reviewer A (0-12 months)</vt:lpstr>
      <vt:lpstr>PowerPoint Presentation</vt:lpstr>
      <vt:lpstr>Reviewer B (0-12 months)</vt:lpstr>
      <vt:lpstr>PowerPoint Presentation</vt:lpstr>
      <vt:lpstr>MCDA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of Multiple Criteria Decision Analysis for Quantitative Benefit Risk Assessment</dc:title>
  <dc:creator>Dharmarajan, Sai</dc:creator>
  <cp:lastModifiedBy>Dharmarajan, Sai</cp:lastModifiedBy>
  <cp:revision>22</cp:revision>
  <dcterms:created xsi:type="dcterms:W3CDTF">2020-09-19T00:36:39Z</dcterms:created>
  <dcterms:modified xsi:type="dcterms:W3CDTF">2020-10-05T20:42:47Z</dcterms:modified>
</cp:coreProperties>
</file>