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58" r:id="rId2"/>
    <p:sldId id="280" r:id="rId3"/>
    <p:sldId id="284" r:id="rId4"/>
    <p:sldId id="285" r:id="rId5"/>
    <p:sldId id="281" r:id="rId6"/>
    <p:sldId id="282" r:id="rId7"/>
    <p:sldId id="283" r:id="rId8"/>
    <p:sldId id="261" r:id="rId9"/>
    <p:sldId id="286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152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4F1F9-670B-4BD8-A79A-22FF1A005646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88F4B-C8AB-4DED-82A3-6F6C06D43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5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RMST for a CV outcome may be loosely described</a:t>
            </a:r>
            <a:r>
              <a:rPr lang="en-US" baseline="0" dirty="0"/>
              <a:t> as the event free expectancy over the restricted period between randomization and  a defined, clinically relevant time horizon, called t*.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88F4B-C8AB-4DED-82A3-6F6C06D43A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255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main goal of Case I is to assess the effect of prevention of CV events with Drug A vs. placebo.</a:t>
            </a:r>
          </a:p>
          <a:p>
            <a:r>
              <a:rPr lang="en-US" dirty="0"/>
              <a:t>Primary endpoint: a composite of cardiovascular events.</a:t>
            </a:r>
          </a:p>
          <a:p>
            <a:r>
              <a:rPr lang="en-US" dirty="0"/>
              <a:t>Although</a:t>
            </a:r>
            <a:r>
              <a:rPr lang="en-US" baseline="0" dirty="0"/>
              <a:t> the survival plots show a jump in separation of the two curves, a better indication of proportionality might be gained by log-log survival plots. That is, the proportionality is transformed into equal distance between the two curves across </a:t>
            </a:r>
            <a:r>
              <a:rPr lang="en-US" baseline="0"/>
              <a:t>the time.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88F4B-C8AB-4DED-82A3-6F6C06D43A3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47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main goal of Case I is to assess the effect of prevention of CV events with Drug A vs. placebo.</a:t>
            </a:r>
          </a:p>
          <a:p>
            <a:r>
              <a:rPr lang="en-US" dirty="0"/>
              <a:t>Primary endpoint: a composite of cardiovascular events.</a:t>
            </a:r>
          </a:p>
          <a:p>
            <a:r>
              <a:rPr lang="en-US" dirty="0"/>
              <a:t>Although</a:t>
            </a:r>
            <a:r>
              <a:rPr lang="en-US" baseline="0" dirty="0"/>
              <a:t> the survival plots show a jump in separation of the two curves, a better indication of proportionality might be gained by log-log survival plots. That is, the proportionality is transformed into equal distance between the two curves across </a:t>
            </a:r>
            <a:r>
              <a:rPr lang="en-US" baseline="0"/>
              <a:t>the time.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88F4B-C8AB-4DED-82A3-6F6C06D43A3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47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main goal of Case I is to assess the effect of prevention of CV events with Drug A vs. placebo.</a:t>
            </a:r>
          </a:p>
          <a:p>
            <a:r>
              <a:rPr lang="en-US" dirty="0"/>
              <a:t>Primary endpoint: a composite of cardiovascular events.</a:t>
            </a:r>
          </a:p>
          <a:p>
            <a:r>
              <a:rPr lang="en-US" dirty="0"/>
              <a:t>Although</a:t>
            </a:r>
            <a:r>
              <a:rPr lang="en-US" baseline="0" dirty="0"/>
              <a:t> the survival plots show a jump in separation of the two curves, a better indication of proportionality might be gained by log-log survival plots. That is, the proportionality is transformed into equal distance between the two curves across </a:t>
            </a:r>
            <a:r>
              <a:rPr lang="en-US" baseline="0"/>
              <a:t>the time.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88F4B-C8AB-4DED-82A3-6F6C06D43A3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47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3606" y="6355260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9/16/2020</a:t>
            </a:fld>
            <a:endParaRPr lang="en-US" dirty="0"/>
          </a:p>
        </p:txBody>
      </p:sp>
      <p:pic>
        <p:nvPicPr>
          <p:cNvPr id="8" name="Picture 7" descr="FDA_B&amp;W_Primary_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7" y="261425"/>
            <a:ext cx="2703422" cy="563312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1073698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49" y="1023679"/>
            <a:ext cx="8509103" cy="9260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2009775"/>
            <a:ext cx="8509103" cy="42860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76650" y="6375400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A349544A-F1CD-3844-BFB3-6D230A0137DD}" type="datetimeFigureOut">
              <a:rPr lang="en-US" smtClean="0"/>
              <a:pPr/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65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29544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62375" y="63341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8935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09834" y="6349336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9/16/2020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69796"/>
            <a:ext cx="620543" cy="743080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49819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14307" y="6380336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9/16/2020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8117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886200" y="63849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9/16/2020</a:t>
            </a:fld>
            <a:endParaRPr lang="en-US" dirty="0"/>
          </a:p>
        </p:txBody>
      </p:sp>
      <p:pic>
        <p:nvPicPr>
          <p:cNvPr id="10" name="Picture 9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045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596185" y="6391749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9/16/2020</a:t>
            </a:fld>
            <a:endParaRPr lang="en-US"/>
          </a:p>
        </p:txBody>
      </p:sp>
      <p:pic>
        <p:nvPicPr>
          <p:cNvPr id="6" name="Picture 5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50559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65513" y="6349337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9/16/2020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5013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19014" y="63849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9/16/2020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51043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55241" y="6356350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9/16/2020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31470" y="5291167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161972" y="1451193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117044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3844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00650" y="6354123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9" name="Picture 8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18888" y="5307876"/>
            <a:ext cx="620543" cy="74308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04323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236" y="2648601"/>
            <a:ext cx="4198518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4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9544A-F1CD-3844-BFB3-6D230A0137DD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71F5F-C8AF-484B-B19A-A0CBCE8C7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0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5388" y="1491568"/>
            <a:ext cx="6400800" cy="17526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Conditional Restricted Mean Survival</a:t>
            </a:r>
          </a:p>
          <a:p>
            <a:r>
              <a:rPr lang="en-US" dirty="0">
                <a:solidFill>
                  <a:schemeClr val="tx1"/>
                </a:solidFill>
              </a:rPr>
              <a:t>Time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BF1336-53C6-4369-8227-FA1F73A4079E}"/>
              </a:ext>
            </a:extLst>
          </p:cNvPr>
          <p:cNvSpPr txBox="1"/>
          <p:nvPr/>
        </p:nvSpPr>
        <p:spPr>
          <a:xfrm>
            <a:off x="1313520" y="3667323"/>
            <a:ext cx="66245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John Lawrence</a:t>
            </a:r>
          </a:p>
          <a:p>
            <a:endParaRPr lang="en-US" sz="2400" dirty="0"/>
          </a:p>
          <a:p>
            <a:pPr algn="ctr"/>
            <a:r>
              <a:rPr lang="en-US" sz="2400" dirty="0"/>
              <a:t>Collaborators: </a:t>
            </a:r>
          </a:p>
          <a:p>
            <a:pPr algn="ctr"/>
            <a:r>
              <a:rPr lang="en-US" sz="2400" dirty="0"/>
              <a:t>Junshan Qiu, Ennan Gu, Dali Zhou, Steven Bai &amp; H. M. James Hung</a:t>
            </a:r>
          </a:p>
          <a:p>
            <a:pPr algn="ctr"/>
            <a:endParaRPr lang="en-US" sz="2400" dirty="0"/>
          </a:p>
          <a:p>
            <a:r>
              <a:rPr lang="en-US" dirty="0"/>
              <a:t>* The views expressed are those of the authors and not necessarily those of the U.S. Food and Drug Administration.</a:t>
            </a:r>
          </a:p>
        </p:txBody>
      </p:sp>
    </p:spTree>
    <p:extLst>
      <p:ext uri="{BB962C8B-B14F-4D97-AF65-F5344CB8AC3E}">
        <p14:creationId xmlns:p14="http://schemas.microsoft.com/office/powerpoint/2010/main" val="3146773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280114"/>
            <a:ext cx="8509103" cy="926020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23850" y="1122219"/>
            <a:ext cx="8509103" cy="5018808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r>
              <a:rPr lang="en-US" dirty="0"/>
              <a:t>The idea of Restricted Mean Survival Time (RMST) goes back to Irwin (1949) and is further implemented in survival analysis by Uno et al. (2014).</a:t>
            </a:r>
          </a:p>
          <a:p>
            <a:endParaRPr lang="en-US" dirty="0"/>
          </a:p>
          <a:p>
            <a:r>
              <a:rPr lang="en-US" dirty="0"/>
              <a:t>RMST is defined as the area under the survival curve up to t*, which should be pre-specified for a randomized trial.</a:t>
            </a:r>
          </a:p>
          <a:p>
            <a:endParaRPr lang="en-US" dirty="0"/>
          </a:p>
          <a:p>
            <a:r>
              <a:rPr lang="en-US" dirty="0"/>
              <a:t>RMST for a CV outcome may be loosely described as the event free expectancy over the restricted period between randomization and  a defined, clinically relevant time horizon, called t*.</a:t>
            </a:r>
          </a:p>
        </p:txBody>
      </p:sp>
    </p:spTree>
    <p:extLst>
      <p:ext uri="{BB962C8B-B14F-4D97-AF65-F5344CB8AC3E}">
        <p14:creationId xmlns:p14="http://schemas.microsoft.com/office/powerpoint/2010/main" val="1279883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0E84E-49B7-4F7B-BA8E-99A8A8723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48" y="484806"/>
            <a:ext cx="8509103" cy="1524969"/>
          </a:xfrm>
        </p:spPr>
        <p:txBody>
          <a:bodyPr>
            <a:normAutofit/>
          </a:bodyPr>
          <a:lstStyle/>
          <a:p>
            <a:r>
              <a:rPr lang="en-US" dirty="0"/>
              <a:t>The Darth Vader rule</a:t>
            </a:r>
            <a:br>
              <a:rPr lang="en-US" sz="2700" dirty="0"/>
            </a:br>
            <a:r>
              <a:rPr lang="en-US" sz="2700" dirty="0"/>
              <a:t>Muldowney,  </a:t>
            </a:r>
            <a:r>
              <a:rPr lang="en-US" sz="2700" dirty="0" err="1"/>
              <a:t>Ostaszewski</a:t>
            </a:r>
            <a:r>
              <a:rPr lang="en-US" sz="2700" dirty="0"/>
              <a:t>, and </a:t>
            </a:r>
            <a:r>
              <a:rPr lang="en-US" sz="2700" dirty="0" err="1"/>
              <a:t>Wojdowski</a:t>
            </a:r>
            <a:r>
              <a:rPr lang="en-US" sz="2700" dirty="0"/>
              <a:t> (2012)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EC92E68-47A7-43A6-9F23-5508FB9E81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1006" y="2009775"/>
            <a:ext cx="3214687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174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817F7-4A5A-454B-9342-6FE633C49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Darth Vader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85618B-85BE-4964-83C0-56B86B434C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“This is not a reference to a discoverer. But the designation may capture the somewhat counterintuitive—if not slightly unsettling and surreal—impression which the result can evoke on first encounter”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latin typeface="Cambria Math" panose="02040503050406030204" pitchFamily="18" charset="0"/>
                        </a:rPr>
                        <m:t>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85618B-85BE-4964-83C0-56B86B434C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48" t="-2987" r="-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4612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3027" y="91113"/>
            <a:ext cx="8552373" cy="1143000"/>
          </a:xfrm>
        </p:spPr>
        <p:txBody>
          <a:bodyPr/>
          <a:lstStyle/>
          <a:p>
            <a:pPr algn="ctr"/>
            <a:r>
              <a:rPr lang="en-US" dirty="0"/>
              <a:t>Mean as Area Under Curve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6" y="997528"/>
            <a:ext cx="6215206" cy="53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6" y="963014"/>
            <a:ext cx="6255509" cy="535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6" y="963014"/>
            <a:ext cx="6216649" cy="5323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49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3027" y="91113"/>
            <a:ext cx="8552373" cy="1143000"/>
          </a:xfrm>
        </p:spPr>
        <p:txBody>
          <a:bodyPr/>
          <a:lstStyle/>
          <a:p>
            <a:pPr algn="ctr"/>
            <a:r>
              <a:rPr lang="en-US" dirty="0"/>
              <a:t>RMST as Area Under Curve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722" y="996292"/>
            <a:ext cx="6216648" cy="5323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77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073" y="1071024"/>
            <a:ext cx="6090516" cy="521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3027" y="91113"/>
            <a:ext cx="8552373" cy="1143000"/>
          </a:xfrm>
        </p:spPr>
        <p:txBody>
          <a:bodyPr/>
          <a:lstStyle/>
          <a:p>
            <a:pPr algn="ctr"/>
            <a:r>
              <a:rPr lang="en-US" dirty="0"/>
              <a:t>Difference in RMST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073" y="1071023"/>
            <a:ext cx="6090516" cy="521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073" y="1071023"/>
            <a:ext cx="6163252" cy="5277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682" y="1062125"/>
            <a:ext cx="6100907" cy="522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856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Conditional Restricted Mean Survival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d>
                            <m:d>
                              <m:dPr>
                                <m:begChr m:val="|"/>
                                <m:endChr m:val="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sz="1900" dirty="0"/>
                  <a:t>Qiu, J., Zhou, D., Hung, H.J., Lawrence, J. and Bai, S., 2020. Estimation on conditional restricted mean survival time with counting process. </a:t>
                </a:r>
                <a:r>
                  <a:rPr lang="en-US" sz="1900" i="1" dirty="0"/>
                  <a:t>Journal of biopharmaceutical statistics</a:t>
                </a:r>
                <a:r>
                  <a:rPr lang="en-US" sz="1900" dirty="0"/>
                  <a:t>, pp.1-15.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94640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Conditional Restricted Mean Survival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dirty="0"/>
              </a:p>
              <a:p>
                <a:r>
                  <a:rPr lang="en-US" dirty="0"/>
                  <a:t>Could be useful when:</a:t>
                </a:r>
                <a:br>
                  <a:rPr lang="en-US" dirty="0"/>
                </a:br>
                <a:br>
                  <a:rPr lang="en-US" dirty="0"/>
                </a:br>
                <a:r>
                  <a:rPr lang="en-US" dirty="0"/>
                  <a:t>-there are delayed drug effects</a:t>
                </a:r>
                <a:br>
                  <a:rPr lang="en-US" dirty="0"/>
                </a:br>
                <a:br>
                  <a:rPr lang="en-US" dirty="0"/>
                </a:br>
                <a:r>
                  <a:rPr lang="en-US" dirty="0"/>
                  <a:t>-Data from the patients whose first-event time or censoring time less than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may not be sufficiently informative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48" b="-1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169505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78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531</Words>
  <Application>Microsoft Office PowerPoint</Application>
  <PresentationFormat>On-screen Show (4:3)</PresentationFormat>
  <Paragraphs>49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Cambria Math</vt:lpstr>
      <vt:lpstr>Helvetica</vt:lpstr>
      <vt:lpstr>Office Theme</vt:lpstr>
      <vt:lpstr>PowerPoint Presentation</vt:lpstr>
      <vt:lpstr>Background</vt:lpstr>
      <vt:lpstr>The Darth Vader rule Muldowney,  Ostaszewski, and Wojdowski (2012)</vt:lpstr>
      <vt:lpstr>The Darth Vader rule</vt:lpstr>
      <vt:lpstr>Mean as Area Under Curve</vt:lpstr>
      <vt:lpstr>RMST as Area Under Curve</vt:lpstr>
      <vt:lpstr>Difference in RMST</vt:lpstr>
      <vt:lpstr>Conditional Restricted Mean Survival</vt:lpstr>
      <vt:lpstr>Conditional Restricted Mean Survival</vt:lpstr>
      <vt:lpstr>PowerPoint Presentation</vt:lpstr>
    </vt:vector>
  </TitlesOfParts>
  <Company>Sensis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Cory Grabow</dc:creator>
  <cp:lastModifiedBy>Lawrence, John P</cp:lastModifiedBy>
  <cp:revision>25</cp:revision>
  <dcterms:created xsi:type="dcterms:W3CDTF">2015-10-02T20:33:31Z</dcterms:created>
  <dcterms:modified xsi:type="dcterms:W3CDTF">2020-09-16T18:14:17Z</dcterms:modified>
</cp:coreProperties>
</file>