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9469" r:id="rId1"/>
  </p:sldMasterIdLst>
  <p:notesMasterIdLst>
    <p:notesMasterId r:id="rId27"/>
  </p:notesMasterIdLst>
  <p:handoutMasterIdLst>
    <p:handoutMasterId r:id="rId28"/>
  </p:handoutMasterIdLst>
  <p:sldIdLst>
    <p:sldId id="441" r:id="rId2"/>
    <p:sldId id="791" r:id="rId3"/>
    <p:sldId id="836" r:id="rId4"/>
    <p:sldId id="837" r:id="rId5"/>
    <p:sldId id="838" r:id="rId6"/>
    <p:sldId id="839" r:id="rId7"/>
    <p:sldId id="829" r:id="rId8"/>
    <p:sldId id="835" r:id="rId9"/>
    <p:sldId id="830" r:id="rId10"/>
    <p:sldId id="831" r:id="rId11"/>
    <p:sldId id="841" r:id="rId12"/>
    <p:sldId id="832" r:id="rId13"/>
    <p:sldId id="833" r:id="rId14"/>
    <p:sldId id="843" r:id="rId15"/>
    <p:sldId id="295" r:id="rId16"/>
    <p:sldId id="844" r:id="rId17"/>
    <p:sldId id="845" r:id="rId18"/>
    <p:sldId id="846" r:id="rId19"/>
    <p:sldId id="847" r:id="rId20"/>
    <p:sldId id="834" r:id="rId21"/>
    <p:sldId id="848" r:id="rId22"/>
    <p:sldId id="850" r:id="rId23"/>
    <p:sldId id="852" r:id="rId24"/>
    <p:sldId id="853" r:id="rId25"/>
    <p:sldId id="821" r:id="rId26"/>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 Tsai-Lien" initials="LT" lastIdx="5" clrIdx="0">
    <p:extLst>
      <p:ext uri="{19B8F6BF-5375-455C-9EA6-DF929625EA0E}">
        <p15:presenceInfo xmlns:p15="http://schemas.microsoft.com/office/powerpoint/2012/main" userId="S::Lints@fda.gov::1423a767-5431-4248-adfc-9a37b1fe8b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0000FF"/>
    <a:srgbClr val="996600"/>
    <a:srgbClr val="66FFFF"/>
    <a:srgbClr val="CCFFFF"/>
    <a:srgbClr val="CC0000"/>
    <a:srgbClr val="FFFF00"/>
    <a:srgbClr val="CCFFCC"/>
    <a:srgbClr val="E5FEFF"/>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0000" autoAdjust="0"/>
  </p:normalViewPr>
  <p:slideViewPr>
    <p:cSldViewPr>
      <p:cViewPr varScale="1">
        <p:scale>
          <a:sx n="114" d="100"/>
          <a:sy n="114" d="100"/>
        </p:scale>
        <p:origin x="542" y="77"/>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FA6FCFFE-9BE5-4028-A5A9-DE4B06A60C34}" type="datetimeFigureOut">
              <a:rPr lang="en-US" smtClean="0"/>
              <a:t>9/17/2020</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7CD9E90D-8B44-4733-833B-A0D1327A2011}" type="slidenum">
              <a:rPr lang="en-US" smtClean="0"/>
              <a:t>‹#›</a:t>
            </a:fld>
            <a:endParaRPr lang="en-US" dirty="0"/>
          </a:p>
        </p:txBody>
      </p:sp>
    </p:spTree>
    <p:extLst>
      <p:ext uri="{BB962C8B-B14F-4D97-AF65-F5344CB8AC3E}">
        <p14:creationId xmlns:p14="http://schemas.microsoft.com/office/powerpoint/2010/main" val="23911447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888" cy="465138"/>
          </a:xfrm>
          <a:prstGeom prst="rect">
            <a:avLst/>
          </a:prstGeom>
        </p:spPr>
        <p:txBody>
          <a:bodyPr vert="horz" lIns="92099" tIns="46049" rIns="92099" bIns="46049" rtlCol="0"/>
          <a:lstStyle>
            <a:lvl1pPr algn="l">
              <a:defRPr sz="1200">
                <a:latin typeface="Arial" charset="0"/>
                <a:ea typeface="+mn-ea"/>
                <a:cs typeface="Arial" charset="0"/>
              </a:defRPr>
            </a:lvl1pPr>
          </a:lstStyle>
          <a:p>
            <a:pPr>
              <a:defRPr/>
            </a:pPr>
            <a:endParaRPr lang="en-US" dirty="0"/>
          </a:p>
        </p:txBody>
      </p:sp>
      <p:sp>
        <p:nvSpPr>
          <p:cNvPr id="3" name="Date Placeholder 2"/>
          <p:cNvSpPr>
            <a:spLocks noGrp="1"/>
          </p:cNvSpPr>
          <p:nvPr>
            <p:ph type="dt" idx="1"/>
          </p:nvPr>
        </p:nvSpPr>
        <p:spPr>
          <a:xfrm>
            <a:off x="3971925" y="0"/>
            <a:ext cx="3036888" cy="465138"/>
          </a:xfrm>
          <a:prstGeom prst="rect">
            <a:avLst/>
          </a:prstGeom>
        </p:spPr>
        <p:txBody>
          <a:bodyPr vert="horz" wrap="square" lIns="92099" tIns="46049" rIns="92099" bIns="46049" numCol="1" anchor="t" anchorCtr="0" compatLnSpc="1">
            <a:prstTxWarp prst="textNoShape">
              <a:avLst/>
            </a:prstTxWarp>
          </a:bodyPr>
          <a:lstStyle>
            <a:lvl1pPr algn="r">
              <a:defRPr sz="1200">
                <a:latin typeface="Arial" pitchFamily="34" charset="0"/>
                <a:ea typeface="ＭＳ Ｐゴシック" pitchFamily="34" charset="-128"/>
                <a:cs typeface="+mn-cs"/>
              </a:defRPr>
            </a:lvl1pPr>
          </a:lstStyle>
          <a:p>
            <a:pPr>
              <a:defRPr/>
            </a:pPr>
            <a:fld id="{934ACF68-271C-4564-A744-D5DBE95EBD25}" type="datetimeFigureOut">
              <a:rPr lang="en-US"/>
              <a:pPr>
                <a:defRPr/>
              </a:pPr>
              <a:t>9/17/2020</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2099" tIns="46049" rIns="92099" bIns="4604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2099" tIns="46049" rIns="92099" bIns="4604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6888" cy="465138"/>
          </a:xfrm>
          <a:prstGeom prst="rect">
            <a:avLst/>
          </a:prstGeom>
        </p:spPr>
        <p:txBody>
          <a:bodyPr vert="horz" lIns="92099" tIns="46049" rIns="92099" bIns="46049" rtlCol="0" anchor="b"/>
          <a:lstStyle>
            <a:lvl1pPr algn="l">
              <a:defRPr sz="1200">
                <a:latin typeface="Arial" charset="0"/>
                <a:ea typeface="+mn-ea"/>
                <a:cs typeface="Arial" charset="0"/>
              </a:defRPr>
            </a:lvl1pPr>
          </a:lstStyle>
          <a:p>
            <a:pPr>
              <a:defRPr/>
            </a:pPr>
            <a:endParaRPr lang="en-US" dirty="0"/>
          </a:p>
        </p:txBody>
      </p:sp>
      <p:sp>
        <p:nvSpPr>
          <p:cNvPr id="7" name="Slide Number Placeholder 6"/>
          <p:cNvSpPr>
            <a:spLocks noGrp="1"/>
          </p:cNvSpPr>
          <p:nvPr>
            <p:ph type="sldNum" sz="quarter" idx="5"/>
          </p:nvPr>
        </p:nvSpPr>
        <p:spPr>
          <a:xfrm>
            <a:off x="3971925" y="8829675"/>
            <a:ext cx="3036888" cy="465138"/>
          </a:xfrm>
          <a:prstGeom prst="rect">
            <a:avLst/>
          </a:prstGeom>
        </p:spPr>
        <p:txBody>
          <a:bodyPr vert="horz" wrap="square" lIns="92099" tIns="46049" rIns="92099" bIns="46049" numCol="1" anchor="b" anchorCtr="0" compatLnSpc="1">
            <a:prstTxWarp prst="textNoShape">
              <a:avLst/>
            </a:prstTxWarp>
          </a:bodyPr>
          <a:lstStyle>
            <a:lvl1pPr algn="r">
              <a:defRPr sz="1200">
                <a:latin typeface="Arial" pitchFamily="34" charset="0"/>
                <a:ea typeface="ＭＳ Ｐゴシック" pitchFamily="34" charset="-128"/>
                <a:cs typeface="+mn-cs"/>
              </a:defRPr>
            </a:lvl1pPr>
          </a:lstStyle>
          <a:p>
            <a:pPr>
              <a:defRPr/>
            </a:pPr>
            <a:fld id="{5C95F579-8D91-4C38-A0F6-655015F0B131}" type="slidenum">
              <a:rPr lang="en-US"/>
              <a:pPr>
                <a:defRPr/>
              </a:pPr>
              <a:t>‹#›</a:t>
            </a:fld>
            <a:endParaRPr lang="en-US" dirty="0"/>
          </a:p>
        </p:txBody>
      </p:sp>
    </p:spTree>
    <p:extLst>
      <p:ext uri="{BB962C8B-B14F-4D97-AF65-F5344CB8AC3E}">
        <p14:creationId xmlns:p14="http://schemas.microsoft.com/office/powerpoint/2010/main" val="20158274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5613"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1225"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66838"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245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78126" algn="l" defTabSz="911252" rtl="0" eaLnBrk="1" latinLnBrk="0" hangingPunct="1">
      <a:defRPr sz="1200" kern="1200">
        <a:solidFill>
          <a:schemeClr val="tx1"/>
        </a:solidFill>
        <a:latin typeface="+mn-lt"/>
        <a:ea typeface="+mn-ea"/>
        <a:cs typeface="+mn-cs"/>
      </a:defRPr>
    </a:lvl6pPr>
    <a:lvl7pPr marL="2733752" algn="l" defTabSz="911252" rtl="0" eaLnBrk="1" latinLnBrk="0" hangingPunct="1">
      <a:defRPr sz="1200" kern="1200">
        <a:solidFill>
          <a:schemeClr val="tx1"/>
        </a:solidFill>
        <a:latin typeface="+mn-lt"/>
        <a:ea typeface="+mn-ea"/>
        <a:cs typeface="+mn-cs"/>
      </a:defRPr>
    </a:lvl7pPr>
    <a:lvl8pPr marL="3189380" algn="l" defTabSz="911252" rtl="0" eaLnBrk="1" latinLnBrk="0" hangingPunct="1">
      <a:defRPr sz="1200" kern="1200">
        <a:solidFill>
          <a:schemeClr val="tx1"/>
        </a:solidFill>
        <a:latin typeface="+mn-lt"/>
        <a:ea typeface="+mn-ea"/>
        <a:cs typeface="+mn-cs"/>
      </a:defRPr>
    </a:lvl8pPr>
    <a:lvl9pPr marL="3645004" algn="l" defTabSz="91125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C95F579-8D91-4C38-A0F6-655015F0B131}" type="slidenum">
              <a:rPr lang="en-US" smtClean="0"/>
              <a:pPr>
                <a:defRPr/>
              </a:pPr>
              <a:t>1</a:t>
            </a:fld>
            <a:endParaRPr lang="en-US" dirty="0"/>
          </a:p>
        </p:txBody>
      </p:sp>
    </p:spTree>
    <p:extLst>
      <p:ext uri="{BB962C8B-B14F-4D97-AF65-F5344CB8AC3E}">
        <p14:creationId xmlns:p14="http://schemas.microsoft.com/office/powerpoint/2010/main" val="1679682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675BAF3B-DFEF-4FBA-96EA-B3ED9CA255B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26EB2386-C8EF-4582-A7A1-2C6521BAC8C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1988" name="Slide Number Placeholder 3">
            <a:extLst>
              <a:ext uri="{FF2B5EF4-FFF2-40B4-BE49-F238E27FC236}">
                <a16:creationId xmlns:a16="http://schemas.microsoft.com/office/drawing/2014/main" id="{0E956167-3988-430D-B611-4ED87F0A6F2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5AA82-CCC4-48A6-A02F-8A961C593B7C}" type="slidenum">
              <a:rPr lang="en-US" altLang="en-US" smtClean="0"/>
              <a:pPr>
                <a:spcBef>
                  <a:spcPct val="0"/>
                </a:spcBef>
              </a:pPr>
              <a:t>15</a:t>
            </a:fld>
            <a:endParaRPr lang="en-US" altLang="en-US"/>
          </a:p>
        </p:txBody>
      </p:sp>
    </p:spTree>
    <p:extLst>
      <p:ext uri="{BB962C8B-B14F-4D97-AF65-F5344CB8AC3E}">
        <p14:creationId xmlns:p14="http://schemas.microsoft.com/office/powerpoint/2010/main" val="97459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C95F579-8D91-4C38-A0F6-655015F0B131}" type="slidenum">
              <a:rPr lang="en-US" smtClean="0"/>
              <a:pPr>
                <a:defRPr/>
              </a:pPr>
              <a:t>25</a:t>
            </a:fld>
            <a:endParaRPr lang="en-US" dirty="0"/>
          </a:p>
        </p:txBody>
      </p:sp>
    </p:spTree>
    <p:extLst>
      <p:ext uri="{BB962C8B-B14F-4D97-AF65-F5344CB8AC3E}">
        <p14:creationId xmlns:p14="http://schemas.microsoft.com/office/powerpoint/2010/main" val="23038050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
        <p:nvSpPr>
          <p:cNvPr id="6" name="Slide Number Placeholder 5"/>
          <p:cNvSpPr>
            <a:spLocks noGrp="1"/>
          </p:cNvSpPr>
          <p:nvPr>
            <p:ph type="sldNum" sz="quarter" idx="12"/>
          </p:nvPr>
        </p:nvSpPr>
        <p:spPr/>
        <p:txBody>
          <a:bodyPr/>
          <a:lstStyle/>
          <a:p>
            <a:fld id="{08B73DAC-1E0E-4637-B7B7-2EF04EA0E2B6}" type="slidenum">
              <a:rPr lang="en-US" smtClean="0"/>
              <a:t>‹#›</a:t>
            </a:fld>
            <a:endParaRPr lang="en-US" dirty="0"/>
          </a:p>
        </p:txBody>
      </p:sp>
      <p:pic>
        <p:nvPicPr>
          <p:cNvPr id="7" name="Picture 6">
            <a:extLst>
              <a:ext uri="{FF2B5EF4-FFF2-40B4-BE49-F238E27FC236}">
                <a16:creationId xmlns:a16="http://schemas.microsoft.com/office/drawing/2014/main" id="{6D138EE1-0F7C-43DD-A5D4-A463E9C8107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91205" y="285755"/>
            <a:ext cx="3078487" cy="641465"/>
          </a:xfrm>
          <a:prstGeom prst="rect">
            <a:avLst/>
          </a:prstGeom>
        </p:spPr>
      </p:pic>
    </p:spTree>
    <p:extLst>
      <p:ext uri="{BB962C8B-B14F-4D97-AF65-F5344CB8AC3E}">
        <p14:creationId xmlns:p14="http://schemas.microsoft.com/office/powerpoint/2010/main" val="2668160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49544A-F1CD-3844-BFB3-6D230A0137DD}" type="datetimeFigureOut">
              <a:rPr lang="en-US" smtClean="0">
                <a:solidFill>
                  <a:prstClr val="black">
                    <a:tint val="75000"/>
                  </a:prstClr>
                </a:solidFill>
              </a:rPr>
              <a:pPr/>
              <a:t>9/17/2020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lgn="l"/>
            <a:r>
              <a:rPr lang="en-US" b="1" dirty="0">
                <a:solidFill>
                  <a:srgbClr val="1F497D">
                    <a:lumMod val="60000"/>
                    <a:lumOff val="40000"/>
                  </a:srgbClr>
                </a:solidFill>
                <a:latin typeface="Helvetica"/>
                <a:cs typeface="Helvetica"/>
              </a:rPr>
              <a:t>www.fda.gov</a:t>
            </a:r>
          </a:p>
        </p:txBody>
      </p:sp>
      <p:sp>
        <p:nvSpPr>
          <p:cNvPr id="6" name="Slide Number Placeholder 5"/>
          <p:cNvSpPr>
            <a:spLocks noGrp="1"/>
          </p:cNvSpPr>
          <p:nvPr>
            <p:ph type="sldNum" sz="quarter" idx="12"/>
          </p:nvPr>
        </p:nvSpPr>
        <p:spPr/>
        <p:txBody>
          <a:bodyPr/>
          <a:lstStyle/>
          <a:p>
            <a:fld id="{08B73DAC-1E0E-4637-B7B7-2EF04EA0E2B6}" type="slidenum">
              <a:rPr lang="en-US" smtClean="0"/>
              <a:t>‹#›</a:t>
            </a:fld>
            <a:endParaRPr lang="en-US" dirty="0"/>
          </a:p>
        </p:txBody>
      </p:sp>
      <p:sp>
        <p:nvSpPr>
          <p:cNvPr id="7" name="TextBox 6">
            <a:extLst>
              <a:ext uri="{FF2B5EF4-FFF2-40B4-BE49-F238E27FC236}">
                <a16:creationId xmlns:a16="http://schemas.microsoft.com/office/drawing/2014/main" id="{F4B6D156-1C8E-4363-A29A-22169D51C043}"/>
              </a:ext>
            </a:extLst>
          </p:cNvPr>
          <p:cNvSpPr txBox="1"/>
          <p:nvPr userDrawn="1"/>
        </p:nvSpPr>
        <p:spPr>
          <a:xfrm>
            <a:off x="8547982" y="4807334"/>
            <a:ext cx="372218" cy="276999"/>
          </a:xfrm>
          <a:prstGeom prst="rect">
            <a:avLst/>
          </a:prstGeom>
          <a:noFill/>
        </p:spPr>
        <p:txBody>
          <a:bodyPr wrap="none" rtlCol="0">
            <a:spAutoFit/>
          </a:bodyPr>
          <a:lstStyle/>
          <a:p>
            <a:pPr algn="r"/>
            <a:fld id="{42D067E6-6582-4AD4-8521-F7089C370E58}" type="slidenum">
              <a:rPr lang="en-US" sz="1200" smtClean="0">
                <a:solidFill>
                  <a:srgbClr val="1F497D">
                    <a:lumMod val="60000"/>
                    <a:lumOff val="40000"/>
                  </a:srgbClr>
                </a:solidFill>
                <a:latin typeface="Helvetica"/>
                <a:cs typeface="Helvetica"/>
              </a:rPr>
              <a:pPr algn="r"/>
              <a:t>‹#›</a:t>
            </a:fld>
            <a:endParaRPr lang="en-US" sz="1200" dirty="0">
              <a:solidFill>
                <a:srgbClr val="1F497D">
                  <a:lumMod val="60000"/>
                  <a:lumOff val="40000"/>
                </a:srgbClr>
              </a:solidFill>
              <a:latin typeface="Helvetica"/>
              <a:cs typeface="Helvetica"/>
            </a:endParaRPr>
          </a:p>
        </p:txBody>
      </p:sp>
      <p:pic>
        <p:nvPicPr>
          <p:cNvPr id="8" name="Picture 7">
            <a:extLst>
              <a:ext uri="{FF2B5EF4-FFF2-40B4-BE49-F238E27FC236}">
                <a16:creationId xmlns:a16="http://schemas.microsoft.com/office/drawing/2014/main" id="{B91F788E-5753-4FAF-B190-4EDEC2EEE1E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0052" y="133356"/>
            <a:ext cx="636341" cy="761999"/>
          </a:xfrm>
          <a:prstGeom prst="rect">
            <a:avLst/>
          </a:prstGeom>
        </p:spPr>
      </p:pic>
    </p:spTree>
    <p:extLst>
      <p:ext uri="{BB962C8B-B14F-4D97-AF65-F5344CB8AC3E}">
        <p14:creationId xmlns:p14="http://schemas.microsoft.com/office/powerpoint/2010/main" val="1709438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CC2247A0-0566-4976-A476-FFE498ECC3D7}" type="slidenum">
              <a:rPr lang="en-US" smtClean="0"/>
              <a:pPr>
                <a:defRPr/>
              </a:pPr>
              <a:t>‹#›</a:t>
            </a:fld>
            <a:endParaRPr lang="en-US" dirty="0"/>
          </a:p>
        </p:txBody>
      </p:sp>
    </p:spTree>
    <p:extLst>
      <p:ext uri="{BB962C8B-B14F-4D97-AF65-F5344CB8AC3E}">
        <p14:creationId xmlns:p14="http://schemas.microsoft.com/office/powerpoint/2010/main" val="1340069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CC2247A0-0566-4976-A476-FFE498ECC3D7}" type="slidenum">
              <a:rPr lang="en-US" smtClean="0"/>
              <a:pPr>
                <a:defRPr/>
              </a:pPr>
              <a:t>‹#›</a:t>
            </a:fld>
            <a:endParaRPr lang="en-US" dirty="0"/>
          </a:p>
        </p:txBody>
      </p:sp>
    </p:spTree>
    <p:extLst>
      <p:ext uri="{BB962C8B-B14F-4D97-AF65-F5344CB8AC3E}">
        <p14:creationId xmlns:p14="http://schemas.microsoft.com/office/powerpoint/2010/main" val="1565552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defRPr/>
            </a:pPr>
            <a:fld id="{CC2247A0-0566-4976-A476-FFE498ECC3D7}" type="slidenum">
              <a:rPr lang="en-US" smtClean="0"/>
              <a:pPr>
                <a:defRPr/>
              </a:pPr>
              <a:t>‹#›</a:t>
            </a:fld>
            <a:endParaRPr lang="en-US" dirty="0"/>
          </a:p>
        </p:txBody>
      </p:sp>
    </p:spTree>
    <p:extLst>
      <p:ext uri="{BB962C8B-B14F-4D97-AF65-F5344CB8AC3E}">
        <p14:creationId xmlns:p14="http://schemas.microsoft.com/office/powerpoint/2010/main" val="1836848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defRPr/>
            </a:pPr>
            <a:fld id="{CC2247A0-0566-4976-A476-FFE498ECC3D7}" type="slidenum">
              <a:rPr lang="en-US" smtClean="0"/>
              <a:pPr>
                <a:defRPr/>
              </a:pPr>
              <a:t>‹#›</a:t>
            </a:fld>
            <a:endParaRPr lang="en-US" dirty="0"/>
          </a:p>
        </p:txBody>
      </p:sp>
    </p:spTree>
    <p:extLst>
      <p:ext uri="{BB962C8B-B14F-4D97-AF65-F5344CB8AC3E}">
        <p14:creationId xmlns:p14="http://schemas.microsoft.com/office/powerpoint/2010/main" val="3513276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A81085-F5A0-4806-973B-82A41F2711EC}" type="datetimeFigureOut">
              <a:rPr lang="en-US" smtClean="0"/>
              <a:t>9/17/2020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99D5D7-4799-4F74-8B46-9DA995115448}" type="slidenum">
              <a:rPr lang="en-US" smtClean="0"/>
              <a:t>‹#›</a:t>
            </a:fld>
            <a:endParaRPr lang="en-US" dirty="0"/>
          </a:p>
        </p:txBody>
      </p:sp>
    </p:spTree>
    <p:extLst>
      <p:ext uri="{BB962C8B-B14F-4D97-AF65-F5344CB8AC3E}">
        <p14:creationId xmlns:p14="http://schemas.microsoft.com/office/powerpoint/2010/main" val="4199263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CC2247A0-0566-4976-A476-FFE498ECC3D7}" type="slidenum">
              <a:rPr lang="en-US" smtClean="0"/>
              <a:pPr>
                <a:defRPr/>
              </a:pPr>
              <a:t>‹#›</a:t>
            </a:fld>
            <a:endParaRPr lang="en-US" dirty="0"/>
          </a:p>
        </p:txBody>
      </p:sp>
    </p:spTree>
    <p:extLst>
      <p:ext uri="{BB962C8B-B14F-4D97-AF65-F5344CB8AC3E}">
        <p14:creationId xmlns:p14="http://schemas.microsoft.com/office/powerpoint/2010/main" val="8807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CC2247A0-0566-4976-A476-FFE498ECC3D7}" type="slidenum">
              <a:rPr lang="en-US" smtClean="0"/>
              <a:pPr>
                <a:defRPr/>
              </a:pPr>
              <a:t>‹#›</a:t>
            </a:fld>
            <a:endParaRPr lang="en-US" dirty="0"/>
          </a:p>
        </p:txBody>
      </p:sp>
    </p:spTree>
    <p:extLst>
      <p:ext uri="{BB962C8B-B14F-4D97-AF65-F5344CB8AC3E}">
        <p14:creationId xmlns:p14="http://schemas.microsoft.com/office/powerpoint/2010/main" val="4216986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CC2247A0-0566-4976-A476-FFE498ECC3D7}" type="slidenum">
              <a:rPr lang="en-US" smtClean="0"/>
              <a:pPr>
                <a:defRPr/>
              </a:pPr>
              <a:t>‹#›</a:t>
            </a:fld>
            <a:endParaRPr lang="en-US" dirty="0"/>
          </a:p>
        </p:txBody>
      </p:sp>
    </p:spTree>
    <p:extLst>
      <p:ext uri="{BB962C8B-B14F-4D97-AF65-F5344CB8AC3E}">
        <p14:creationId xmlns:p14="http://schemas.microsoft.com/office/powerpoint/2010/main" val="1062188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CC2247A0-0566-4976-A476-FFE498ECC3D7}" type="slidenum">
              <a:rPr lang="en-US" smtClean="0"/>
              <a:pPr>
                <a:defRPr/>
              </a:pPr>
              <a:t>‹#›</a:t>
            </a:fld>
            <a:endParaRPr lang="en-US" dirty="0"/>
          </a:p>
        </p:txBody>
      </p:sp>
    </p:spTree>
    <p:extLst>
      <p:ext uri="{BB962C8B-B14F-4D97-AF65-F5344CB8AC3E}">
        <p14:creationId xmlns:p14="http://schemas.microsoft.com/office/powerpoint/2010/main" val="345489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CC2247A0-0566-4976-A476-FFE498ECC3D7}" type="slidenum">
              <a:rPr lang="en-US" smtClean="0"/>
              <a:pPr>
                <a:defRPr/>
              </a:pPr>
              <a:t>‹#›</a:t>
            </a:fld>
            <a:endParaRPr lang="en-US" dirty="0"/>
          </a:p>
        </p:txBody>
      </p:sp>
    </p:spTree>
    <p:extLst>
      <p:ext uri="{BB962C8B-B14F-4D97-AF65-F5344CB8AC3E}">
        <p14:creationId xmlns:p14="http://schemas.microsoft.com/office/powerpoint/2010/main" val="4282854278"/>
      </p:ext>
    </p:extLst>
  </p:cSld>
  <p:clrMap bg1="lt1" tx1="dk1" bg2="lt2" tx2="dk2" accent1="accent1" accent2="accent2" accent3="accent3" accent4="accent4" accent5="accent5" accent6="accent6" hlink="hlink" folHlink="folHlink"/>
  <p:sldLayoutIdLst>
    <p:sldLayoutId id="2147489470" r:id="rId1"/>
    <p:sldLayoutId id="2147489471" r:id="rId2"/>
    <p:sldLayoutId id="2147489472" r:id="rId3"/>
    <p:sldLayoutId id="2147489473" r:id="rId4"/>
    <p:sldLayoutId id="2147489474" r:id="rId5"/>
    <p:sldLayoutId id="2147489475" r:id="rId6"/>
    <p:sldLayoutId id="2147489476" r:id="rId7"/>
    <p:sldLayoutId id="2147489477" r:id="rId8"/>
    <p:sldLayoutId id="2147489478" r:id="rId9"/>
    <p:sldLayoutId id="2147489479" r:id="rId10"/>
    <p:sldLayoutId id="214748948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xue.lin@fda.hhs.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fda.gov/regulatory-information/search-fda-guidance-documents/chemistry-manufacturing-and-control-cmc-information-human-gene-therapy-investigational-new-drug" TargetMode="External"/><Relationship Id="rId2" Type="http://schemas.openxmlformats.org/officeDocument/2006/relationships/hyperlink" Target="https://www.fda.gov/regulatory-information/search-fda-guidance-documents/human-gene-therapy-rare-diseases" TargetMode="External"/><Relationship Id="rId1" Type="http://schemas.openxmlformats.org/officeDocument/2006/relationships/slideLayout" Target="../slideLayouts/slideLayout2.xml"/><Relationship Id="rId5" Type="http://schemas.openxmlformats.org/officeDocument/2006/relationships/hyperlink" Target="https://www.fda.gov/regulatory-information/search-fda-guidance-documents/testing-retroviral-vector-based-human-gene-therapy-products-replication-competent-retrovirus-during" TargetMode="External"/><Relationship Id="rId4" Type="http://schemas.openxmlformats.org/officeDocument/2006/relationships/hyperlink" Target="https://www.fda.gov/regulatory-information/search-fda-guidance-documents/long-term-follow-after-administration-human-gene-therapy-products"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0646D7-BDB1-48A7-B486-C985BE6C1194}"/>
              </a:ext>
            </a:extLst>
          </p:cNvPr>
          <p:cNvSpPr/>
          <p:nvPr/>
        </p:nvSpPr>
        <p:spPr>
          <a:xfrm>
            <a:off x="685800" y="1504950"/>
            <a:ext cx="8001000" cy="3508653"/>
          </a:xfrm>
          <a:prstGeom prst="rect">
            <a:avLst/>
          </a:prstGeom>
        </p:spPr>
        <p:txBody>
          <a:bodyPr wrap="square">
            <a:spAutoFit/>
          </a:bodyPr>
          <a:lstStyle/>
          <a:p>
            <a:r>
              <a:rPr lang="en-US" sz="2400" b="1" dirty="0"/>
              <a:t>Statistical Review of Gene Therapies for Rare Diseases</a:t>
            </a:r>
            <a:br>
              <a:rPr lang="en-US" sz="2400" b="1" dirty="0"/>
            </a:br>
            <a:br>
              <a:rPr lang="en-US" sz="2400" b="1" dirty="0"/>
            </a:br>
            <a:r>
              <a:rPr lang="en-US" sz="2000" dirty="0"/>
              <a:t>Xue Lin, PhD</a:t>
            </a:r>
            <a:br>
              <a:rPr lang="en-US" dirty="0"/>
            </a:br>
            <a:r>
              <a:rPr lang="en-US" sz="1200" dirty="0"/>
              <a:t>Office of Biostatistics and Epidemiology (OBE)</a:t>
            </a:r>
            <a:br>
              <a:rPr lang="en-US" sz="1200" dirty="0"/>
            </a:br>
            <a:r>
              <a:rPr lang="en-US" sz="1200" dirty="0"/>
              <a:t>Center for Biologics Evaluation and Research (CBER)</a:t>
            </a:r>
            <a:br>
              <a:rPr lang="en-US" sz="1200" dirty="0"/>
            </a:br>
            <a:r>
              <a:rPr lang="en-US" sz="1200" dirty="0"/>
              <a:t>US Food and Drug Administration </a:t>
            </a:r>
            <a:br>
              <a:rPr lang="en-US" sz="1200" b="1" dirty="0"/>
            </a:br>
            <a:br>
              <a:rPr lang="en-US" sz="1200" b="1" dirty="0"/>
            </a:br>
            <a:r>
              <a:rPr lang="en-US" sz="1200" b="1" i="1" dirty="0"/>
              <a:t>2020 ASA Biopharmaceutical section regulatory-industry statistics workshop virtual presentation</a:t>
            </a:r>
            <a:br>
              <a:rPr lang="en-US" sz="1200" b="1" dirty="0"/>
            </a:br>
            <a:r>
              <a:rPr lang="en-US" sz="1200" b="1" dirty="0">
                <a:hlinkClick r:id="rId3"/>
              </a:rPr>
              <a:t>xue.lin@fda.hhs.gov</a:t>
            </a:r>
            <a:br>
              <a:rPr lang="en-US" sz="1200" b="1" dirty="0"/>
            </a:br>
            <a:br>
              <a:rPr lang="en-US" sz="1200" b="1" dirty="0"/>
            </a:br>
            <a:r>
              <a:rPr lang="en-US" sz="1600" dirty="0"/>
              <a:t>Disclaimer: This presentation reflects views of the presenter and should not be construed to represent the view or policies of US FDA</a:t>
            </a:r>
            <a:br>
              <a:rPr lang="en-US" sz="1600" dirty="0"/>
            </a:br>
            <a:br>
              <a:rPr lang="en-US" b="1" dirty="0"/>
            </a:br>
            <a:endParaRPr lang="en-US" dirty="0"/>
          </a:p>
        </p:txBody>
      </p:sp>
    </p:spTree>
    <p:extLst>
      <p:ext uri="{BB962C8B-B14F-4D97-AF65-F5344CB8AC3E}">
        <p14:creationId xmlns:p14="http://schemas.microsoft.com/office/powerpoint/2010/main" val="3146773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a:bodyPr>
          <a:lstStyle/>
          <a:p>
            <a:pPr algn="l"/>
            <a:r>
              <a:rPr lang="en-US" sz="2800" b="1" dirty="0">
                <a:latin typeface="Arial" panose="020B0604020202020204" pitchFamily="34" charset="0"/>
                <a:cs typeface="Arial" panose="020B0604020202020204" pitchFamily="34" charset="0"/>
              </a:rPr>
              <a:t>Outline</a:t>
            </a: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a:bodyPr>
          <a:lstStyle/>
          <a:p>
            <a:r>
              <a:rPr lang="en-US" dirty="0">
                <a:latin typeface="Times New Roman" panose="02020603050405020304" pitchFamily="18" charset="0"/>
                <a:cs typeface="Times New Roman" panose="02020603050405020304" pitchFamily="18" charset="0"/>
              </a:rPr>
              <a:t>Background</a:t>
            </a:r>
          </a:p>
          <a:p>
            <a:r>
              <a:rPr lang="en-US" dirty="0">
                <a:latin typeface="Times New Roman" panose="02020603050405020304" pitchFamily="18" charset="0"/>
                <a:cs typeface="Times New Roman" panose="02020603050405020304" pitchFamily="18" charset="0"/>
              </a:rPr>
              <a:t>Two case studies</a:t>
            </a:r>
          </a:p>
          <a:p>
            <a:r>
              <a:rPr lang="en-US" dirty="0">
                <a:latin typeface="Times New Roman" panose="02020603050405020304" pitchFamily="18" charset="0"/>
                <a:cs typeface="Times New Roman" panose="02020603050405020304" pitchFamily="18" charset="0"/>
              </a:rPr>
              <a:t>Summary and discussion</a:t>
            </a:r>
          </a:p>
          <a:p>
            <a:pPr marL="742949" lvl="1" indent="-342900"/>
            <a:endParaRPr lang="en-US" dirty="0">
              <a:latin typeface="Arial" panose="020B0604020202020204" pitchFamily="34" charset="0"/>
              <a:cs typeface="Arial" panose="020B0604020202020204" pitchFamily="34" charset="0"/>
            </a:endParaRPr>
          </a:p>
          <a:p>
            <a:pPr marL="400049" indent="-342900"/>
            <a:endParaRPr lang="en-US" dirty="0">
              <a:latin typeface="Arial" panose="020B0604020202020204" pitchFamily="34" charset="0"/>
              <a:cs typeface="Arial" panose="020B0604020202020204" pitchFamily="34" charset="0"/>
            </a:endParaRPr>
          </a:p>
          <a:p>
            <a:pPr marL="400049" indent="-342900"/>
            <a:endParaRPr lang="en-US" dirty="0">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11206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a:bodyPr>
          <a:lstStyle/>
          <a:p>
            <a:pPr algn="l"/>
            <a:r>
              <a:rPr lang="en-US" sz="2800" b="1" dirty="0">
                <a:latin typeface="Arial" panose="020B0604020202020204" pitchFamily="34" charset="0"/>
                <a:cs typeface="Arial" panose="020B0604020202020204" pitchFamily="34" charset="0"/>
              </a:rPr>
              <a:t>Background: rare diseases (1)</a:t>
            </a: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a:bodyPr>
          <a:lstStyle/>
          <a:p>
            <a:pPr marL="742949" lvl="1" indent="-342900"/>
            <a:endParaRPr lang="en-US" dirty="0">
              <a:latin typeface="Arial" panose="020B0604020202020204" pitchFamily="34" charset="0"/>
              <a:cs typeface="Arial" panose="020B0604020202020204" pitchFamily="34" charset="0"/>
            </a:endParaRPr>
          </a:p>
          <a:p>
            <a:pPr marL="400049" indent="-342900"/>
            <a:r>
              <a:rPr lang="en-US" dirty="0">
                <a:latin typeface="Times New Roman" panose="02020603050405020304" pitchFamily="18" charset="0"/>
                <a:cs typeface="Times New Roman" panose="02020603050405020304" pitchFamily="18" charset="0"/>
              </a:rPr>
              <a:t>The Orphan Drug Act of 1983 defines a rare disease or condition as one affecting fewer than 200,000 subjects in the US</a:t>
            </a:r>
          </a:p>
          <a:p>
            <a:pPr marL="400049" indent="-342900"/>
            <a:r>
              <a:rPr lang="en-US" dirty="0">
                <a:latin typeface="Times New Roman" panose="02020603050405020304" pitchFamily="18" charset="0"/>
                <a:cs typeface="Times New Roman" panose="02020603050405020304" pitchFamily="18" charset="0"/>
              </a:rPr>
              <a:t>The National Institutes of Health (NIH) reports that there are approximately 7,000 rare diseases affecting more than 25 million Americans. Approximately 80% of them are caused by a single-gene defect, and about half of all rare diseases affect children </a:t>
            </a:r>
          </a:p>
          <a:p>
            <a:pPr marL="400049" indent="-342900"/>
            <a:r>
              <a:rPr lang="en-US" dirty="0">
                <a:latin typeface="Times New Roman" panose="02020603050405020304" pitchFamily="18" charset="0"/>
                <a:cs typeface="Times New Roman" panose="02020603050405020304" pitchFamily="18" charset="0"/>
              </a:rPr>
              <a:t>Many of these diseases are serious and life-threatening and most of them do not have approved therapies, there remains a significant unmet medical need for effective treatments</a:t>
            </a:r>
          </a:p>
          <a:p>
            <a:pPr marL="400049" indent="-342900"/>
            <a:endParaRPr lang="en-US" dirty="0">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53805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a:bodyPr>
          <a:lstStyle/>
          <a:p>
            <a:pPr algn="l"/>
            <a:r>
              <a:rPr lang="en-US" sz="2800" b="1" dirty="0">
                <a:latin typeface="Arial" panose="020B0604020202020204" pitchFamily="34" charset="0"/>
                <a:cs typeface="Arial" panose="020B0604020202020204" pitchFamily="34" charset="0"/>
              </a:rPr>
              <a:t>Background: rare diseases (2)</a:t>
            </a: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a:bodyPr>
          <a:lstStyle/>
          <a:p>
            <a:pPr marL="400049" lvl="1" indent="0">
              <a:buNone/>
            </a:pPr>
            <a:r>
              <a:rPr lang="en-US" sz="2800" dirty="0">
                <a:latin typeface="Times New Roman" panose="02020603050405020304" pitchFamily="18" charset="0"/>
                <a:cs typeface="Times New Roman" panose="02020603050405020304" pitchFamily="18" charset="0"/>
              </a:rPr>
              <a:t>Challenges for rare diseases product development </a:t>
            </a:r>
          </a:p>
          <a:p>
            <a:pPr marL="742949" lvl="1" indent="-342900"/>
            <a:r>
              <a:rPr lang="en-US" sz="2000" dirty="0">
                <a:latin typeface="Times New Roman" panose="02020603050405020304" pitchFamily="18" charset="0"/>
                <a:cs typeface="Times New Roman" panose="02020603050405020304" pitchFamily="18" charset="0"/>
              </a:rPr>
              <a:t>The patient populations can be heterogeneous: difficulties in identification of suitable patients for recruitment in clinical trials that are conducted to support product licensure </a:t>
            </a:r>
          </a:p>
          <a:p>
            <a:pPr marL="742949" lvl="1" indent="-342900"/>
            <a:r>
              <a:rPr lang="en-US" sz="2000" dirty="0">
                <a:latin typeface="Times New Roman" panose="02020603050405020304" pitchFamily="18" charset="0"/>
                <a:cs typeface="Times New Roman" panose="02020603050405020304" pitchFamily="18" charset="0"/>
              </a:rPr>
              <a:t> Limited clinical and biological understanding of many rare diseases: difficult to set clinical endpoints or identify surrogate endpoints  for clinical trials </a:t>
            </a:r>
          </a:p>
          <a:p>
            <a:pPr marL="742949" lvl="1" indent="-342900"/>
            <a:r>
              <a:rPr lang="en-US" sz="2000" dirty="0">
                <a:latin typeface="Times New Roman" panose="02020603050405020304" pitchFamily="18" charset="0"/>
                <a:cs typeface="Times New Roman" panose="02020603050405020304" pitchFamily="18" charset="0"/>
              </a:rPr>
              <a:t>Patients may include sensitive subpopulations such as children or patients with co-morbidities: additional ethical considerations arise when conducting clinical trials</a:t>
            </a:r>
          </a:p>
          <a:p>
            <a:pPr marL="400049" indent="-342900"/>
            <a:endParaRPr lang="en-US" dirty="0">
              <a:latin typeface="Arial" panose="020B0604020202020204" pitchFamily="34" charset="0"/>
              <a:cs typeface="Arial" panose="020B0604020202020204" pitchFamily="34" charset="0"/>
            </a:endParaRPr>
          </a:p>
          <a:p>
            <a:pPr marL="400049" indent="-342900"/>
            <a:endParaRPr lang="en-US" dirty="0">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48225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a:bodyPr>
          <a:lstStyle/>
          <a:p>
            <a:pPr algn="l"/>
            <a:r>
              <a:rPr lang="en-US" sz="2800" b="1" dirty="0">
                <a:latin typeface="Arial" panose="020B0604020202020204" pitchFamily="34" charset="0"/>
                <a:cs typeface="Arial" panose="020B0604020202020204" pitchFamily="34" charset="0"/>
              </a:rPr>
              <a:t>Background: gene therapies (1)</a:t>
            </a: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a:bodyPr>
          <a:lstStyle/>
          <a:p>
            <a:pPr marL="400049" lvl="1" indent="0">
              <a:buNone/>
            </a:pPr>
            <a:endParaRPr lang="en-US" dirty="0"/>
          </a:p>
          <a:p>
            <a:pPr marL="342899" indent="-285750"/>
            <a:r>
              <a:rPr lang="en-US" dirty="0">
                <a:latin typeface="Times New Roman" panose="02020603050405020304" pitchFamily="18" charset="0"/>
                <a:cs typeface="Times New Roman" panose="02020603050405020304" pitchFamily="18" charset="0"/>
              </a:rPr>
              <a:t>Center for Biologics Evaluation and Research (CBER) at FDA regulates a variety of biological products including gene therapy products</a:t>
            </a:r>
          </a:p>
          <a:p>
            <a:pPr marL="342899" indent="-285750"/>
            <a:r>
              <a:rPr lang="en-US" dirty="0">
                <a:latin typeface="Times New Roman" panose="02020603050405020304" pitchFamily="18" charset="0"/>
                <a:cs typeface="Times New Roman" panose="02020603050405020304" pitchFamily="18" charset="0"/>
              </a:rPr>
              <a:t>FDA’s guidance has defined human gene therapy products as all products that mediate their effects by transcription or translation of transferred genetic material or by specifically altering host (human) genetic sequences</a:t>
            </a:r>
          </a:p>
          <a:p>
            <a:pPr marL="342899" indent="-285750"/>
            <a:endParaRPr lang="en-US" dirty="0"/>
          </a:p>
          <a:p>
            <a:pPr marL="685799" lvl="1" indent="-285750"/>
            <a:endParaRPr lang="en-US" dirty="0">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08329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a:bodyPr>
          <a:lstStyle/>
          <a:p>
            <a:pPr algn="l"/>
            <a:r>
              <a:rPr lang="en-US" sz="2800" b="1" dirty="0">
                <a:latin typeface="Arial" panose="020B0604020202020204" pitchFamily="34" charset="0"/>
                <a:cs typeface="Arial" panose="020B0604020202020204" pitchFamily="34" charset="0"/>
              </a:rPr>
              <a:t>Background: gene therapies (2)</a:t>
            </a: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fontScale="92500"/>
          </a:bodyPr>
          <a:lstStyle/>
          <a:p>
            <a:pPr marL="57149" indent="0">
              <a:buNone/>
            </a:pPr>
            <a:r>
              <a:rPr lang="en-US" dirty="0">
                <a:latin typeface="Times New Roman" panose="02020603050405020304" pitchFamily="18" charset="0"/>
                <a:cs typeface="Times New Roman" panose="02020603050405020304" pitchFamily="18" charset="0"/>
              </a:rPr>
              <a:t>Gene therapies require additional special considerations in trial design and assessment of safety and efficacy:</a:t>
            </a:r>
          </a:p>
          <a:p>
            <a:pPr marL="400049" indent="-342900"/>
            <a:r>
              <a:rPr lang="en-US" dirty="0">
                <a:latin typeface="Times New Roman" panose="02020603050405020304" pitchFamily="18" charset="0"/>
                <a:cs typeface="Times New Roman" panose="02020603050405020304" pitchFamily="18" charset="0"/>
              </a:rPr>
              <a:t>gene therapy administration cannot, and often does not need to be repeated and, in some cases, one dose can have a durable effect</a:t>
            </a:r>
          </a:p>
          <a:p>
            <a:pPr marL="400049" indent="-342900"/>
            <a:r>
              <a:rPr lang="en-US" dirty="0">
                <a:latin typeface="Times New Roman" panose="02020603050405020304" pitchFamily="18" charset="0"/>
                <a:cs typeface="Times New Roman" panose="02020603050405020304" pitchFamily="18" charset="0"/>
              </a:rPr>
              <a:t>due to their long-acting, sometimes possibly permanent effects, gene therapy recipients may be at increased risk of undesirable and unpredictable outcomes</a:t>
            </a:r>
          </a:p>
          <a:p>
            <a:pPr marL="400049" indent="-342900"/>
            <a:r>
              <a:rPr lang="en-US" dirty="0">
                <a:latin typeface="Times New Roman" panose="02020603050405020304" pitchFamily="18" charset="0"/>
                <a:cs typeface="Times New Roman" panose="02020603050405020304" pitchFamily="18" charset="0"/>
              </a:rPr>
              <a:t>FDA recommends long term follow-up for some gene therapy studies, depending on the product / vector type</a:t>
            </a:r>
          </a:p>
          <a:p>
            <a:pPr marL="400049" indent="-342900"/>
            <a:r>
              <a:rPr lang="en-US" dirty="0">
                <a:latin typeface="Times New Roman" panose="02020603050405020304" pitchFamily="18" charset="0"/>
                <a:cs typeface="Times New Roman" panose="02020603050405020304" pitchFamily="18" charset="0"/>
              </a:rPr>
              <a:t>In particular, for retroviral vector-based human gene therapy products, FDA requires strict testing to ensure absence of replication competent retrovirus during product manufacture and patient follow-up</a:t>
            </a:r>
          </a:p>
          <a:p>
            <a:pPr marL="400049" indent="-342900"/>
            <a:endParaRPr lang="en-US" dirty="0">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43892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a:bodyPr>
          <a:lstStyle/>
          <a:p>
            <a:pPr algn="l"/>
            <a:r>
              <a:rPr lang="en-US" sz="2800" b="1" dirty="0">
                <a:latin typeface="Arial" panose="020B0604020202020204" pitchFamily="34" charset="0"/>
                <a:cs typeface="Arial" panose="020B0604020202020204" pitchFamily="34" charset="0"/>
              </a:rPr>
              <a:t>Background: gene therapies (3)</a:t>
            </a: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a:bodyPr>
          <a:lstStyle/>
          <a:p>
            <a:pPr marL="742949" lvl="1" indent="-342900"/>
            <a:endParaRPr lang="en-US" dirty="0">
              <a:latin typeface="Arial" panose="020B0604020202020204" pitchFamily="34" charset="0"/>
              <a:cs typeface="Arial" panose="020B0604020202020204" pitchFamily="34" charset="0"/>
            </a:endParaRPr>
          </a:p>
          <a:p>
            <a:pPr marL="400049" indent="-342900"/>
            <a:endParaRPr lang="en-US" dirty="0">
              <a:latin typeface="Arial" panose="020B0604020202020204" pitchFamily="34" charset="0"/>
              <a:cs typeface="Arial" panose="020B0604020202020204" pitchFamily="34" charset="0"/>
            </a:endParaRPr>
          </a:p>
          <a:p>
            <a:pPr marL="400049" indent="-342900"/>
            <a:endParaRPr lang="en-US" dirty="0">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pic>
        <p:nvPicPr>
          <p:cNvPr id="5" name="Picture 4">
            <a:extLst>
              <a:ext uri="{FF2B5EF4-FFF2-40B4-BE49-F238E27FC236}">
                <a16:creationId xmlns:a16="http://schemas.microsoft.com/office/drawing/2014/main" id="{37E0F226-2862-47A1-874F-A57370CF70E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09750"/>
            <a:ext cx="6629400" cy="2590800"/>
          </a:xfrm>
          <a:prstGeom prst="rect">
            <a:avLst/>
          </a:prstGeom>
          <a:noFill/>
          <a:ln>
            <a:noFill/>
          </a:ln>
        </p:spPr>
      </p:pic>
      <p:sp>
        <p:nvSpPr>
          <p:cNvPr id="6" name="TextBox 5">
            <a:extLst>
              <a:ext uri="{FF2B5EF4-FFF2-40B4-BE49-F238E27FC236}">
                <a16:creationId xmlns:a16="http://schemas.microsoft.com/office/drawing/2014/main" id="{7F25FB3B-F106-4218-A6BB-B2D22DB4DB27}"/>
              </a:ext>
            </a:extLst>
          </p:cNvPr>
          <p:cNvSpPr txBox="1"/>
          <p:nvPr/>
        </p:nvSpPr>
        <p:spPr>
          <a:xfrm>
            <a:off x="1524000" y="1088948"/>
            <a:ext cx="7543800" cy="646331"/>
          </a:xfrm>
          <a:prstGeom prst="rect">
            <a:avLst/>
          </a:prstGeom>
          <a:noFill/>
        </p:spPr>
        <p:txBody>
          <a:bodyPr wrap="square" rtlCol="0">
            <a:spAutoFit/>
          </a:bodyPr>
          <a:lstStyle/>
          <a:p>
            <a:r>
              <a:rPr lang="en-US" dirty="0"/>
              <a:t>Gene Therapy INDs/IDEs Received FY89-FY19 through 9/30/19</a:t>
            </a:r>
          </a:p>
          <a:p>
            <a:endParaRPr lang="en-US" dirty="0"/>
          </a:p>
        </p:txBody>
      </p:sp>
      <p:sp>
        <p:nvSpPr>
          <p:cNvPr id="7" name="TextBox 6">
            <a:extLst>
              <a:ext uri="{FF2B5EF4-FFF2-40B4-BE49-F238E27FC236}">
                <a16:creationId xmlns:a16="http://schemas.microsoft.com/office/drawing/2014/main" id="{16297A4A-BB0C-47B5-A29E-B4F1B637E712}"/>
              </a:ext>
            </a:extLst>
          </p:cNvPr>
          <p:cNvSpPr txBox="1"/>
          <p:nvPr/>
        </p:nvSpPr>
        <p:spPr>
          <a:xfrm>
            <a:off x="533400" y="4552950"/>
            <a:ext cx="7696200" cy="276999"/>
          </a:xfrm>
          <a:prstGeom prst="rect">
            <a:avLst/>
          </a:prstGeom>
          <a:noFill/>
        </p:spPr>
        <p:txBody>
          <a:bodyPr wrap="square" rtlCol="0">
            <a:spAutoFit/>
          </a:bodyPr>
          <a:lstStyle/>
          <a:p>
            <a:r>
              <a:rPr lang="en-US" sz="1200" dirty="0"/>
              <a:t>Source: Gene Therapy, Somatic Cell Therapy, and Xenotransplantation IND/IDE Statistical Report, CBER, FDA</a:t>
            </a:r>
          </a:p>
        </p:txBody>
      </p:sp>
    </p:spTree>
    <p:extLst>
      <p:ext uri="{BB962C8B-B14F-4D97-AF65-F5344CB8AC3E}">
        <p14:creationId xmlns:p14="http://schemas.microsoft.com/office/powerpoint/2010/main" val="3523230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a:bodyPr>
          <a:lstStyle/>
          <a:p>
            <a:pPr algn="l"/>
            <a:r>
              <a:rPr lang="en-US" sz="2800" b="1" dirty="0">
                <a:latin typeface="Arial" panose="020B0604020202020204" pitchFamily="34" charset="0"/>
                <a:cs typeface="Arial" panose="020B0604020202020204" pitchFamily="34" charset="0"/>
              </a:rPr>
              <a:t>Background: gene therapies (4) </a:t>
            </a: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fontScale="92500" lnSpcReduction="10000"/>
          </a:bodyPr>
          <a:lstStyle/>
          <a:p>
            <a:pPr marL="57149" indent="0">
              <a:buNone/>
            </a:pPr>
            <a:endParaRPr lang="en-US" dirty="0">
              <a:latin typeface="Arial" panose="020B0604020202020204" pitchFamily="34" charset="0"/>
              <a:cs typeface="Arial" panose="020B0604020202020204" pitchFamily="34" charset="0"/>
            </a:endParaRPr>
          </a:p>
          <a:p>
            <a:pPr marL="0" indent="0">
              <a:buNone/>
            </a:pPr>
            <a:r>
              <a:rPr lang="en-US" dirty="0">
                <a:latin typeface="Times New Roman" panose="02020603050405020304" pitchFamily="18" charset="0"/>
                <a:cs typeface="Times New Roman" panose="02020603050405020304" pitchFamily="18" charset="0"/>
              </a:rPr>
              <a:t>FDA granted biological licensure to four gene therapy products so far:   </a:t>
            </a:r>
          </a:p>
          <a:p>
            <a:r>
              <a:rPr lang="en-US" sz="1900" dirty="0">
                <a:latin typeface="Times New Roman" panose="02020603050405020304" pitchFamily="18" charset="0"/>
                <a:cs typeface="Times New Roman" panose="02020603050405020304" pitchFamily="18" charset="0"/>
              </a:rPr>
              <a:t>In August 2017, KYMRIAH</a:t>
            </a:r>
            <a:r>
              <a:rPr lang="en-US" sz="1900" baseline="30000" dirty="0">
                <a:latin typeface="Times New Roman" panose="02020603050405020304" pitchFamily="18" charset="0"/>
                <a:cs typeface="Times New Roman" panose="02020603050405020304" pitchFamily="18" charset="0"/>
              </a:rPr>
              <a:t>®</a:t>
            </a:r>
            <a:r>
              <a:rPr lang="en-US" sz="1900" dirty="0">
                <a:latin typeface="Times New Roman" panose="02020603050405020304" pitchFamily="18" charset="0"/>
                <a:cs typeface="Times New Roman" panose="02020603050405020304" pitchFamily="18" charset="0"/>
              </a:rPr>
              <a:t>, a cell-based gene therapy, was approved for relapsed/refractory (r/r) pediatric and young adult B-cell precursor acute lymphoblastic leukemia (ALL)</a:t>
            </a:r>
          </a:p>
          <a:p>
            <a:r>
              <a:rPr lang="en-US" sz="1900" dirty="0">
                <a:latin typeface="Times New Roman" panose="02020603050405020304" pitchFamily="18" charset="0"/>
                <a:cs typeface="Times New Roman" panose="02020603050405020304" pitchFamily="18" charset="0"/>
              </a:rPr>
              <a:t>In October 2017, YESCARTA</a:t>
            </a:r>
            <a:r>
              <a:rPr lang="en-US" sz="1900" baseline="30000" dirty="0">
                <a:latin typeface="Times New Roman" panose="02020603050405020304" pitchFamily="18" charset="0"/>
                <a:cs typeface="Times New Roman" panose="02020603050405020304" pitchFamily="18" charset="0"/>
              </a:rPr>
              <a:t>®</a:t>
            </a:r>
            <a:r>
              <a:rPr lang="en-US" sz="1900" dirty="0">
                <a:latin typeface="Times New Roman" panose="02020603050405020304" pitchFamily="18" charset="0"/>
                <a:cs typeface="Times New Roman" panose="02020603050405020304" pitchFamily="18" charset="0"/>
              </a:rPr>
              <a:t>, also a cell-based gene therapy, was approved for the treatment of adults with r/r large B-cell lymphoma after two or more lines of systemic therapy</a:t>
            </a:r>
          </a:p>
          <a:p>
            <a:r>
              <a:rPr lang="en-US" sz="1900" dirty="0">
                <a:latin typeface="Times New Roman" panose="02020603050405020304" pitchFamily="18" charset="0"/>
                <a:cs typeface="Times New Roman" panose="02020603050405020304" pitchFamily="18" charset="0"/>
              </a:rPr>
              <a:t>In December 2017, FDA approved LUXTURNA</a:t>
            </a:r>
            <a:r>
              <a:rPr lang="en-US" sz="1900" baseline="30000" dirty="0">
                <a:latin typeface="Times New Roman" panose="02020603050405020304" pitchFamily="18" charset="0"/>
                <a:cs typeface="Times New Roman" panose="02020603050405020304" pitchFamily="18" charset="0"/>
              </a:rPr>
              <a:t>®</a:t>
            </a:r>
            <a:r>
              <a:rPr lang="en-US" sz="1900" dirty="0">
                <a:latin typeface="Times New Roman" panose="02020603050405020304" pitchFamily="18" charset="0"/>
                <a:cs typeface="Times New Roman" panose="02020603050405020304" pitchFamily="18" charset="0"/>
              </a:rPr>
              <a:t> for the treatment of vision loss due to confirmed biallelic RPE65 mutation-associated retinal dystrophy </a:t>
            </a:r>
          </a:p>
          <a:p>
            <a:r>
              <a:rPr lang="en-US" sz="1900" dirty="0">
                <a:latin typeface="Times New Roman" panose="02020603050405020304" pitchFamily="18" charset="0"/>
                <a:cs typeface="Times New Roman" panose="02020603050405020304" pitchFamily="18" charset="0"/>
              </a:rPr>
              <a:t>In May 2019, ZOLGENSMA</a:t>
            </a:r>
            <a:r>
              <a:rPr lang="en-US" sz="1900" baseline="30000" dirty="0">
                <a:latin typeface="Times New Roman" panose="02020603050405020304" pitchFamily="18" charset="0"/>
                <a:cs typeface="Times New Roman" panose="02020603050405020304" pitchFamily="18" charset="0"/>
              </a:rPr>
              <a:t>®</a:t>
            </a:r>
            <a:r>
              <a:rPr lang="en-US" sz="1900" dirty="0">
                <a:latin typeface="Times New Roman" panose="02020603050405020304" pitchFamily="18" charset="0"/>
                <a:cs typeface="Times New Roman" panose="02020603050405020304" pitchFamily="18" charset="0"/>
              </a:rPr>
              <a:t> was approved for the treatment of pediatric patients with infantile-onset spinal muscular atrophy (SMA) with confirmed biallelic mutations in the human survival motor neuron Type 1 (SMN1) gene </a:t>
            </a:r>
            <a:r>
              <a:rPr lang="en-US" sz="1900" dirty="0"/>
              <a:t> </a:t>
            </a:r>
            <a:endParaRPr lang="en-US" sz="1900" dirty="0">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87844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a:bodyPr>
          <a:lstStyle/>
          <a:p>
            <a:pPr algn="l"/>
            <a:r>
              <a:rPr lang="en-US" sz="2800" b="1" dirty="0">
                <a:latin typeface="Arial" panose="020B0604020202020204" pitchFamily="34" charset="0"/>
                <a:cs typeface="Arial" panose="020B0604020202020204" pitchFamily="34" charset="0"/>
              </a:rPr>
              <a:t>Background: gene therapies (5)</a:t>
            </a: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a:bodyPr>
          <a:lstStyle/>
          <a:p>
            <a:pPr marL="57149" indent="0">
              <a:buNone/>
            </a:pPr>
            <a:endParaRPr lang="en-US" dirty="0">
              <a:latin typeface="Arial" panose="020B0604020202020204" pitchFamily="34" charset="0"/>
              <a:cs typeface="Arial" panose="020B0604020202020204" pitchFamily="34" charset="0"/>
            </a:endParaRPr>
          </a:p>
          <a:p>
            <a:pPr marL="400049" indent="-342900"/>
            <a:r>
              <a:rPr lang="en-US" dirty="0">
                <a:latin typeface="Times New Roman" panose="02020603050405020304" pitchFamily="18" charset="0"/>
                <a:cs typeface="Times New Roman" panose="02020603050405020304" pitchFamily="18" charset="0"/>
              </a:rPr>
              <a:t>A common characteristic of all four approvals was that the clinical evidence to support the efficacy and safety of the products came from studies with a limited sample size</a:t>
            </a:r>
          </a:p>
          <a:p>
            <a:pPr marL="400049" indent="-342900"/>
            <a:r>
              <a:rPr lang="en-US" dirty="0">
                <a:latin typeface="Times New Roman" panose="02020603050405020304" pitchFamily="18" charset="0"/>
                <a:cs typeface="Times New Roman" panose="02020603050405020304" pitchFamily="18" charset="0"/>
              </a:rPr>
              <a:t>In addition, in three of the licensure applications (all but LUXTURNA</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the primary source of evidence to support the efficacy and safety of gene therapy products was derived from single-arm studies</a:t>
            </a: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54560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fontScale="90000"/>
          </a:bodyPr>
          <a:lstStyle/>
          <a:p>
            <a:r>
              <a:rPr lang="en-US" sz="2800" b="1" dirty="0">
                <a:latin typeface="Arial" panose="020B0604020202020204" pitchFamily="34" charset="0"/>
                <a:cs typeface="Arial" panose="020B0604020202020204" pitchFamily="34" charset="0"/>
              </a:rPr>
              <a:t>Case studies: Case 1 </a:t>
            </a:r>
            <a:r>
              <a:rPr lang="en-US" b="1" dirty="0"/>
              <a:t>KYMRIAH</a:t>
            </a:r>
            <a:r>
              <a:rPr lang="en-US" b="1" baseline="30000" dirty="0"/>
              <a:t>®</a:t>
            </a:r>
            <a:r>
              <a:rPr lang="en-US" b="1" dirty="0"/>
              <a:t> </a:t>
            </a:r>
            <a:r>
              <a:rPr lang="en-US" sz="2800" b="1" dirty="0">
                <a:latin typeface="Arial" panose="020B0604020202020204" pitchFamily="34" charset="0"/>
                <a:cs typeface="Arial" panose="020B0604020202020204" pitchFamily="34" charset="0"/>
              </a:rPr>
              <a:t> </a:t>
            </a: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a:bodyPr>
          <a:lstStyle/>
          <a:p>
            <a:pPr marL="742949" lvl="1" indent="-342900"/>
            <a:endParaRPr lang="en-US" dirty="0">
              <a:latin typeface="Arial" panose="020B0604020202020204" pitchFamily="34" charset="0"/>
              <a:cs typeface="Arial" panose="020B0604020202020204" pitchFamily="34" charset="0"/>
            </a:endParaRPr>
          </a:p>
          <a:p>
            <a:pPr marL="400049" indent="-342900"/>
            <a:r>
              <a:rPr lang="en-US" u="sng" dirty="0">
                <a:latin typeface="Times New Roman" panose="02020603050405020304" pitchFamily="18" charset="0"/>
                <a:cs typeface="Times New Roman" panose="02020603050405020304" pitchFamily="18" charset="0"/>
              </a:rPr>
              <a:t>Indication</a:t>
            </a:r>
            <a:r>
              <a:rPr lang="en-US" dirty="0">
                <a:latin typeface="Times New Roman" panose="02020603050405020304" pitchFamily="18" charset="0"/>
                <a:cs typeface="Times New Roman" panose="02020603050405020304" pitchFamily="18" charset="0"/>
              </a:rPr>
              <a:t>: Patients up to 25 years of age with B-cell precursor acute lymphoblastic leukemia (ALL) that is refractory or in second or later relapse</a:t>
            </a:r>
          </a:p>
          <a:p>
            <a:pPr marL="400049" indent="-342900"/>
            <a:r>
              <a:rPr lang="en-US" u="sng" dirty="0">
                <a:latin typeface="Times New Roman" panose="02020603050405020304" pitchFamily="18" charset="0"/>
                <a:cs typeface="Times New Roman" panose="02020603050405020304" pitchFamily="18" charset="0"/>
              </a:rPr>
              <a:t>Product</a:t>
            </a:r>
            <a:r>
              <a:rPr lang="en-US" dirty="0">
                <a:latin typeface="Times New Roman" panose="02020603050405020304" pitchFamily="18" charset="0"/>
                <a:cs typeface="Times New Roman" panose="02020603050405020304" pitchFamily="18" charset="0"/>
              </a:rPr>
              <a:t>: autologous T cells genetically modified ex vivo using a lentiviral vector encoding an anti-CD19 chimeric antigen receptor (CAR)</a:t>
            </a:r>
          </a:p>
          <a:p>
            <a:pPr marL="400049" indent="-342900"/>
            <a:r>
              <a:rPr lang="en-US" u="sng" dirty="0">
                <a:latin typeface="Times New Roman" panose="02020603050405020304" pitchFamily="18" charset="0"/>
                <a:cs typeface="Times New Roman" panose="02020603050405020304" pitchFamily="18" charset="0"/>
              </a:rPr>
              <a:t>Administration</a:t>
            </a:r>
            <a:r>
              <a:rPr lang="en-US" dirty="0">
                <a:latin typeface="Times New Roman" panose="02020603050405020304" pitchFamily="18" charset="0"/>
                <a:cs typeface="Times New Roman" panose="02020603050405020304" pitchFamily="18" charset="0"/>
              </a:rPr>
              <a:t>: single intravenous infusion</a:t>
            </a:r>
          </a:p>
          <a:p>
            <a:pPr marL="400049" indent="-342900"/>
            <a:endParaRPr lang="en-US" dirty="0">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64689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fontScale="90000"/>
          </a:bodyPr>
          <a:lstStyle/>
          <a:p>
            <a:r>
              <a:rPr lang="en-US" sz="2800" b="1" dirty="0">
                <a:latin typeface="Arial" panose="020B0604020202020204" pitchFamily="34" charset="0"/>
                <a:cs typeface="Arial" panose="020B0604020202020204" pitchFamily="34" charset="0"/>
              </a:rPr>
              <a:t>Case study 1:  </a:t>
            </a:r>
            <a:r>
              <a:rPr lang="en-US" b="1" dirty="0"/>
              <a:t>KYMRIAH</a:t>
            </a:r>
            <a:r>
              <a:rPr lang="en-US" b="1" baseline="30000" dirty="0"/>
              <a:t>®</a:t>
            </a:r>
            <a:r>
              <a:rPr lang="en-US" b="1" dirty="0"/>
              <a:t> </a:t>
            </a:r>
            <a:r>
              <a:rPr lang="en-US" sz="2800" b="1" dirty="0">
                <a:latin typeface="Arial" panose="020B0604020202020204" pitchFamily="34" charset="0"/>
                <a:cs typeface="Arial" panose="020B0604020202020204" pitchFamily="34" charset="0"/>
              </a:rPr>
              <a:t> </a:t>
            </a: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fontScale="92500" lnSpcReduction="10000"/>
          </a:bodyPr>
          <a:lstStyle/>
          <a:p>
            <a:pPr marL="742949" lvl="1" indent="-342900"/>
            <a:endParaRPr lang="en-US" dirty="0">
              <a:latin typeface="Arial" panose="020B0604020202020204" pitchFamily="34" charset="0"/>
              <a:cs typeface="Arial" panose="020B0604020202020204" pitchFamily="34" charset="0"/>
            </a:endParaRPr>
          </a:p>
          <a:p>
            <a:pPr marL="400049" indent="-342900"/>
            <a:r>
              <a:rPr lang="en-US" dirty="0">
                <a:latin typeface="Times New Roman" panose="02020603050405020304" pitchFamily="18" charset="0"/>
                <a:cs typeface="Times New Roman" panose="02020603050405020304" pitchFamily="18" charset="0"/>
              </a:rPr>
              <a:t>The primary source of evidence to support the initial approval was a Phase 2, single-arm, multicenter study</a:t>
            </a:r>
          </a:p>
          <a:p>
            <a:pPr marL="400049" indent="-342900"/>
            <a:r>
              <a:rPr lang="en-US" dirty="0">
                <a:latin typeface="Times New Roman" panose="02020603050405020304" pitchFamily="18" charset="0"/>
                <a:cs typeface="Times New Roman" panose="02020603050405020304" pitchFamily="18" charset="0"/>
              </a:rPr>
              <a:t>The primary efficacy endpoint: overall remission rate (ORR), which includes complete remission (CR) and complete remission with incomplete hematologic recovery (</a:t>
            </a:r>
            <a:r>
              <a:rPr lang="en-US" dirty="0" err="1">
                <a:latin typeface="Times New Roman" panose="02020603050405020304" pitchFamily="18" charset="0"/>
                <a:cs typeface="Times New Roman" panose="02020603050405020304" pitchFamily="18" charset="0"/>
              </a:rPr>
              <a:t>CRi</a:t>
            </a:r>
            <a:r>
              <a:rPr lang="en-US" dirty="0">
                <a:latin typeface="Times New Roman" panose="02020603050405020304" pitchFamily="18" charset="0"/>
                <a:cs typeface="Times New Roman" panose="02020603050405020304" pitchFamily="18" charset="0"/>
              </a:rPr>
              <a:t>), as assessed by an independent review committee during the 3 months after KYMRIAH</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administration</a:t>
            </a:r>
          </a:p>
          <a:p>
            <a:pPr marL="400049" indent="-342900"/>
            <a:r>
              <a:rPr lang="en-US" dirty="0">
                <a:latin typeface="Times New Roman" panose="02020603050405020304" pitchFamily="18" charset="0"/>
                <a:cs typeface="Times New Roman" panose="02020603050405020304" pitchFamily="18" charset="0"/>
              </a:rPr>
              <a:t>The key secondary endpoint was the percentage of patients who achieved CR or </a:t>
            </a:r>
            <a:r>
              <a:rPr lang="en-US" dirty="0" err="1">
                <a:latin typeface="Times New Roman" panose="02020603050405020304" pitchFamily="18" charset="0"/>
                <a:cs typeface="Times New Roman" panose="02020603050405020304" pitchFamily="18" charset="0"/>
              </a:rPr>
              <a:t>CRi</a:t>
            </a:r>
            <a:r>
              <a:rPr lang="en-US" dirty="0">
                <a:latin typeface="Times New Roman" panose="02020603050405020304" pitchFamily="18" charset="0"/>
                <a:cs typeface="Times New Roman" panose="02020603050405020304" pitchFamily="18" charset="0"/>
              </a:rPr>
              <a:t> with a minimal residual disease (MRD) negative bone marrow during the 3 months after KYMRIAH</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administration</a:t>
            </a:r>
          </a:p>
          <a:p>
            <a:pPr marL="400049" indent="-342900"/>
            <a:r>
              <a:rPr lang="en-US" dirty="0">
                <a:latin typeface="Times New Roman" panose="02020603050405020304" pitchFamily="18" charset="0"/>
                <a:cs typeface="Times New Roman" panose="02020603050405020304" pitchFamily="18" charset="0"/>
              </a:rPr>
              <a:t>The secondary efficacy endpoints included duration of remission (DOR) defined only for those who achieved CR or </a:t>
            </a:r>
            <a:r>
              <a:rPr lang="en-US" dirty="0" err="1">
                <a:latin typeface="Times New Roman" panose="02020603050405020304" pitchFamily="18" charset="0"/>
                <a:cs typeface="Times New Roman" panose="02020603050405020304" pitchFamily="18" charset="0"/>
              </a:rPr>
              <a:t>CRi</a:t>
            </a:r>
            <a:r>
              <a:rPr lang="en-US" dirty="0">
                <a:latin typeface="Times New Roman" panose="02020603050405020304" pitchFamily="18" charset="0"/>
                <a:cs typeface="Times New Roman" panose="02020603050405020304" pitchFamily="18" charset="0"/>
              </a:rPr>
              <a:t> (responders) and others</a:t>
            </a:r>
          </a:p>
          <a:p>
            <a:pPr marL="400049" indent="-342900"/>
            <a:endParaRPr lang="en-US" dirty="0">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13057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a:bodyPr>
          <a:lstStyle/>
          <a:p>
            <a:r>
              <a:rPr lang="en-US" sz="2800" b="1" dirty="0">
                <a:latin typeface="Arial" panose="020B0604020202020204" pitchFamily="34" charset="0"/>
                <a:cs typeface="Arial" panose="020B0604020202020204" pitchFamily="34" charset="0"/>
              </a:rPr>
              <a:t>Case study 1: </a:t>
            </a:r>
            <a:r>
              <a:rPr lang="en-US" sz="2800" b="1" dirty="0"/>
              <a:t>KYMRIAH</a:t>
            </a:r>
            <a:r>
              <a:rPr lang="en-US" sz="2800" b="1" baseline="30000" dirty="0"/>
              <a:t>®</a:t>
            </a:r>
            <a:r>
              <a:rPr lang="en-US" sz="2800" b="1" dirty="0"/>
              <a:t> </a:t>
            </a:r>
            <a:endParaRPr lang="en-US"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lnSpcReduction="10000"/>
          </a:bodyPr>
          <a:lstStyle/>
          <a:p>
            <a:pPr marL="742949" lvl="1" indent="-342900"/>
            <a:endParaRPr lang="en-US" dirty="0">
              <a:latin typeface="Arial" panose="020B0604020202020204" pitchFamily="34" charset="0"/>
              <a:cs typeface="Arial" panose="020B0604020202020204" pitchFamily="34" charset="0"/>
            </a:endParaRPr>
          </a:p>
          <a:p>
            <a:pPr marL="400049" indent="-342900"/>
            <a:r>
              <a:rPr lang="en-US" dirty="0">
                <a:latin typeface="Times New Roman" panose="02020603050405020304" pitchFamily="18" charset="0"/>
                <a:cs typeface="Times New Roman" panose="02020603050405020304" pitchFamily="18" charset="0"/>
              </a:rPr>
              <a:t>For the efficacy analysis set including 63 subjects, a total of 52 subjects achieved a best overall response (BOR) of CR or </a:t>
            </a:r>
            <a:r>
              <a:rPr lang="en-US" dirty="0" err="1">
                <a:latin typeface="Times New Roman" panose="02020603050405020304" pitchFamily="18" charset="0"/>
                <a:cs typeface="Times New Roman" panose="02020603050405020304" pitchFamily="18" charset="0"/>
              </a:rPr>
              <a:t>CRi</a:t>
            </a:r>
            <a:endParaRPr lang="en-US" dirty="0">
              <a:latin typeface="Times New Roman" panose="02020603050405020304" pitchFamily="18" charset="0"/>
              <a:cs typeface="Times New Roman" panose="02020603050405020304" pitchFamily="18" charset="0"/>
            </a:endParaRPr>
          </a:p>
          <a:p>
            <a:pPr marL="400049" indent="-342900"/>
            <a:r>
              <a:rPr lang="en-US" dirty="0">
                <a:latin typeface="Times New Roman" panose="02020603050405020304" pitchFamily="18" charset="0"/>
                <a:cs typeface="Times New Roman" panose="02020603050405020304" pitchFamily="18" charset="0"/>
              </a:rPr>
              <a:t>This was an ORR of 82.5% (95% CI: 70.9%, 91.0%). Forty subjects (63%) achieved CR</a:t>
            </a:r>
          </a:p>
          <a:p>
            <a:pPr marL="400049" indent="-342900"/>
            <a:r>
              <a:rPr lang="en-US" dirty="0">
                <a:latin typeface="Times New Roman" panose="02020603050405020304" pitchFamily="18" charset="0"/>
                <a:cs typeface="Times New Roman" panose="02020603050405020304" pitchFamily="18" charset="0"/>
              </a:rPr>
              <a:t>All 52 subjects (100%) who achieved a BOR of CR or </a:t>
            </a:r>
            <a:r>
              <a:rPr lang="en-US" dirty="0" err="1">
                <a:latin typeface="Times New Roman" panose="02020603050405020304" pitchFamily="18" charset="0"/>
                <a:cs typeface="Times New Roman" panose="02020603050405020304" pitchFamily="18" charset="0"/>
              </a:rPr>
              <a:t>CRi</a:t>
            </a:r>
            <a:r>
              <a:rPr lang="en-US" dirty="0">
                <a:latin typeface="Times New Roman" panose="02020603050405020304" pitchFamily="18" charset="0"/>
                <a:cs typeface="Times New Roman" panose="02020603050405020304" pitchFamily="18" charset="0"/>
              </a:rPr>
              <a:t> had negative MRD when the status was initially achieved</a:t>
            </a:r>
          </a:p>
          <a:p>
            <a:pPr marL="400049" indent="-342900"/>
            <a:r>
              <a:rPr lang="en-US" dirty="0">
                <a:latin typeface="Times New Roman" panose="02020603050405020304" pitchFamily="18" charset="0"/>
                <a:cs typeface="Times New Roman" panose="02020603050405020304" pitchFamily="18" charset="0"/>
              </a:rPr>
              <a:t>The median follow-up time for DOR was 4.8 months (min=1.2, max= 14.1 months). Fewer than 50% of patients had experienced relapse or death at the time of product approval, so the median DOR was not estimated </a:t>
            </a:r>
          </a:p>
          <a:p>
            <a:pPr marL="400049" indent="-342900"/>
            <a:endParaRPr lang="en-US" dirty="0">
              <a:latin typeface="Arial" panose="020B0604020202020204" pitchFamily="34" charset="0"/>
              <a:cs typeface="Arial" panose="020B0604020202020204" pitchFamily="34" charset="0"/>
            </a:endParaRPr>
          </a:p>
          <a:p>
            <a:pPr marL="400049" indent="-342900"/>
            <a:endParaRPr lang="en-US" dirty="0">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457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a:bodyPr>
          <a:lstStyle/>
          <a:p>
            <a:r>
              <a:rPr lang="en-US" sz="2800" b="1" dirty="0">
                <a:latin typeface="Arial" panose="020B0604020202020204" pitchFamily="34" charset="0"/>
                <a:cs typeface="Arial" panose="020B0604020202020204" pitchFamily="34" charset="0"/>
              </a:rPr>
              <a:t>Case study 1: </a:t>
            </a:r>
            <a:r>
              <a:rPr lang="en-US" sz="2800" b="1" dirty="0"/>
              <a:t>KYMRIAH</a:t>
            </a:r>
            <a:r>
              <a:rPr lang="en-US" sz="2800" b="1" baseline="30000" dirty="0"/>
              <a:t>®</a:t>
            </a:r>
            <a:r>
              <a:rPr lang="en-US" sz="2800" b="1" dirty="0"/>
              <a:t> </a:t>
            </a:r>
            <a:endParaRPr lang="en-US"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a:bodyPr>
          <a:lstStyle/>
          <a:p>
            <a:pPr marL="57149" indent="0">
              <a:buNone/>
            </a:pPr>
            <a:endParaRPr lang="en-US" dirty="0">
              <a:latin typeface="Arial" panose="020B0604020202020204" pitchFamily="34" charset="0"/>
              <a:cs typeface="Arial" panose="020B0604020202020204" pitchFamily="34" charset="0"/>
            </a:endParaRPr>
          </a:p>
          <a:p>
            <a:pPr marL="400049" indent="-342900"/>
            <a:r>
              <a:rPr lang="en-US" dirty="0">
                <a:latin typeface="Times New Roman" panose="02020603050405020304" pitchFamily="18" charset="0"/>
                <a:cs typeface="Times New Roman" panose="02020603050405020304" pitchFamily="18" charset="0"/>
              </a:rPr>
              <a:t>Although the summary statistics above provide certain critical pieces of information about the outcomes for patients in the study, there are many additional important details that are cumbersome to communicate in this way</a:t>
            </a:r>
          </a:p>
          <a:p>
            <a:pPr marL="400049" indent="-342900"/>
            <a:r>
              <a:rPr lang="en-US" dirty="0">
                <a:latin typeface="Times New Roman" panose="02020603050405020304" pitchFamily="18" charset="0"/>
                <a:cs typeface="Times New Roman" panose="02020603050405020304" pitchFamily="18" charset="0"/>
              </a:rPr>
              <a:t>As part of the regulatory statistical review of KYMRIAH</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we generated several graphical displays to compactly convey critical information about the study and to facilitate regulatory decision-making</a:t>
            </a: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69233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914400" y="361950"/>
            <a:ext cx="8420254" cy="152387"/>
          </a:xfrm>
        </p:spPr>
        <p:txBody>
          <a:bodyPr>
            <a:normAutofit fontScale="90000"/>
          </a:bodyPr>
          <a:lstStyle/>
          <a:p>
            <a:pPr algn="l"/>
            <a:r>
              <a:rPr lang="en-US" sz="2400" dirty="0">
                <a:latin typeface="Arial" panose="020B0604020202020204" pitchFamily="34" charset="0"/>
                <a:cs typeface="Arial" panose="020B0604020202020204" pitchFamily="34" charset="0"/>
              </a:rPr>
              <a:t>Swimmer plot of DOR </a:t>
            </a: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a:bodyPr>
          <a:lstStyle/>
          <a:p>
            <a:pPr marL="742949" lvl="1" indent="-342900"/>
            <a:endParaRPr lang="en-US" dirty="0">
              <a:latin typeface="Arial" panose="020B0604020202020204" pitchFamily="34" charset="0"/>
              <a:cs typeface="Arial" panose="020B0604020202020204" pitchFamily="34" charset="0"/>
            </a:endParaRPr>
          </a:p>
          <a:p>
            <a:pPr marL="400049" indent="-342900"/>
            <a:endParaRPr lang="en-US" dirty="0">
              <a:latin typeface="Arial" panose="020B0604020202020204" pitchFamily="34" charset="0"/>
              <a:cs typeface="Arial" panose="020B0604020202020204" pitchFamily="34" charset="0"/>
            </a:endParaRPr>
          </a:p>
          <a:p>
            <a:pPr marL="400049" indent="-342900"/>
            <a:endParaRPr lang="en-US" dirty="0">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pic>
        <p:nvPicPr>
          <p:cNvPr id="5" name="Picture 4">
            <a:extLst>
              <a:ext uri="{FF2B5EF4-FFF2-40B4-BE49-F238E27FC236}">
                <a16:creationId xmlns:a16="http://schemas.microsoft.com/office/drawing/2014/main" id="{FF7C3BB4-8E6A-4201-8FF2-0C591E8C8C8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46531" y="723900"/>
            <a:ext cx="4343400" cy="4419600"/>
          </a:xfrm>
          <a:prstGeom prst="rect">
            <a:avLst/>
          </a:prstGeom>
          <a:noFill/>
          <a:ln>
            <a:noFill/>
          </a:ln>
        </p:spPr>
      </p:pic>
    </p:spTree>
    <p:extLst>
      <p:ext uri="{BB962C8B-B14F-4D97-AF65-F5344CB8AC3E}">
        <p14:creationId xmlns:p14="http://schemas.microsoft.com/office/powerpoint/2010/main" val="2668585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DD9142DC-2241-499D-9FE9-43D48381CC47}"/>
              </a:ext>
            </a:extLst>
          </p:cNvPr>
          <p:cNvSpPr>
            <a:spLocks noGrp="1"/>
          </p:cNvSpPr>
          <p:nvPr>
            <p:ph type="title"/>
          </p:nvPr>
        </p:nvSpPr>
        <p:spPr>
          <a:xfrm>
            <a:off x="1485900" y="205978"/>
            <a:ext cx="5543550" cy="479822"/>
          </a:xfrm>
        </p:spPr>
        <p:txBody>
          <a:bodyPr/>
          <a:lstStyle/>
          <a:p>
            <a:pPr eaLnBrk="1" hangingPunct="1"/>
            <a:r>
              <a:rPr lang="en-US" altLang="en-US" sz="2400" dirty="0"/>
              <a:t>Swimmer plot of overall survival</a:t>
            </a:r>
          </a:p>
        </p:txBody>
      </p:sp>
      <p:pic>
        <p:nvPicPr>
          <p:cNvPr id="40963" name="Content Placeholder 3">
            <a:extLst>
              <a:ext uri="{FF2B5EF4-FFF2-40B4-BE49-F238E27FC236}">
                <a16:creationId xmlns:a16="http://schemas.microsoft.com/office/drawing/2014/main" id="{81AB518A-429E-4620-8738-9287763BF30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397" t="1305" r="-397" b="10143"/>
          <a:stretch>
            <a:fillRect/>
          </a:stretch>
        </p:blipFill>
        <p:spPr>
          <a:xfrm>
            <a:off x="1394223" y="666750"/>
            <a:ext cx="4492228" cy="3976688"/>
          </a:xfrm>
        </p:spPr>
      </p:pic>
      <p:sp>
        <p:nvSpPr>
          <p:cNvPr id="3" name="Minus 2">
            <a:extLst>
              <a:ext uri="{FF2B5EF4-FFF2-40B4-BE49-F238E27FC236}">
                <a16:creationId xmlns:a16="http://schemas.microsoft.com/office/drawing/2014/main" id="{221A2740-3B36-411F-8E9B-06BCF9AB2C3F}"/>
              </a:ext>
            </a:extLst>
          </p:cNvPr>
          <p:cNvSpPr/>
          <p:nvPr/>
        </p:nvSpPr>
        <p:spPr>
          <a:xfrm>
            <a:off x="5772150" y="1433512"/>
            <a:ext cx="400050" cy="33338"/>
          </a:xfrm>
          <a:prstGeom prst="mathMinus">
            <a:avLst/>
          </a:prstGeom>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350"/>
          </a:p>
        </p:txBody>
      </p:sp>
      <p:sp>
        <p:nvSpPr>
          <p:cNvPr id="40965" name="TextBox 3">
            <a:extLst>
              <a:ext uri="{FF2B5EF4-FFF2-40B4-BE49-F238E27FC236}">
                <a16:creationId xmlns:a16="http://schemas.microsoft.com/office/drawing/2014/main" id="{78C073C0-677E-4485-8A57-377E1122B427}"/>
              </a:ext>
            </a:extLst>
          </p:cNvPr>
          <p:cNvSpPr txBox="1">
            <a:spLocks noChangeArrowheads="1"/>
          </p:cNvSpPr>
          <p:nvPr/>
        </p:nvSpPr>
        <p:spPr bwMode="auto">
          <a:xfrm>
            <a:off x="6228160" y="1294210"/>
            <a:ext cx="16013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Times New Roman" panose="02020603050405020304" pitchFamily="18" charset="0"/>
                <a:cs typeface="Times New Roman" panose="02020603050405020304" pitchFamily="18" charset="0"/>
              </a:rPr>
              <a:t>Continued response</a:t>
            </a:r>
          </a:p>
        </p:txBody>
      </p:sp>
      <p:sp>
        <p:nvSpPr>
          <p:cNvPr id="5" name="Minus 4">
            <a:extLst>
              <a:ext uri="{FF2B5EF4-FFF2-40B4-BE49-F238E27FC236}">
                <a16:creationId xmlns:a16="http://schemas.microsoft.com/office/drawing/2014/main" id="{B37F8E3C-6C56-435F-BD40-858312B04F19}"/>
              </a:ext>
            </a:extLst>
          </p:cNvPr>
          <p:cNvSpPr/>
          <p:nvPr/>
        </p:nvSpPr>
        <p:spPr>
          <a:xfrm>
            <a:off x="5772150" y="1763316"/>
            <a:ext cx="400050" cy="57150"/>
          </a:xfrm>
          <a:prstGeom prst="mathMinus">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350"/>
          </a:p>
        </p:txBody>
      </p:sp>
      <p:sp>
        <p:nvSpPr>
          <p:cNvPr id="40967" name="TextBox 5">
            <a:extLst>
              <a:ext uri="{FF2B5EF4-FFF2-40B4-BE49-F238E27FC236}">
                <a16:creationId xmlns:a16="http://schemas.microsoft.com/office/drawing/2014/main" id="{B67B3329-01DC-4CC9-BDA5-7B0FAC013A10}"/>
              </a:ext>
            </a:extLst>
          </p:cNvPr>
          <p:cNvSpPr txBox="1">
            <a:spLocks noChangeArrowheads="1"/>
          </p:cNvSpPr>
          <p:nvPr/>
        </p:nvSpPr>
        <p:spPr bwMode="auto">
          <a:xfrm>
            <a:off x="6256735" y="1647826"/>
            <a:ext cx="16966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Times New Roman" panose="02020603050405020304" pitchFamily="18" charset="0"/>
                <a:cs typeface="Times New Roman" panose="02020603050405020304" pitchFamily="18" charset="0"/>
              </a:rPr>
              <a:t>No response/unknown</a:t>
            </a:r>
          </a:p>
        </p:txBody>
      </p:sp>
      <p:sp>
        <p:nvSpPr>
          <p:cNvPr id="7" name="Minus 6">
            <a:extLst>
              <a:ext uri="{FF2B5EF4-FFF2-40B4-BE49-F238E27FC236}">
                <a16:creationId xmlns:a16="http://schemas.microsoft.com/office/drawing/2014/main" id="{D9BF577D-0E83-48F6-AB24-F2AB5CF275CD}"/>
              </a:ext>
            </a:extLst>
          </p:cNvPr>
          <p:cNvSpPr/>
          <p:nvPr/>
        </p:nvSpPr>
        <p:spPr>
          <a:xfrm>
            <a:off x="5772150" y="2170510"/>
            <a:ext cx="456010" cy="34528"/>
          </a:xfrm>
          <a:prstGeom prst="mathMinus">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350"/>
          </a:p>
        </p:txBody>
      </p:sp>
      <p:sp>
        <p:nvSpPr>
          <p:cNvPr id="40969" name="TextBox 8">
            <a:extLst>
              <a:ext uri="{FF2B5EF4-FFF2-40B4-BE49-F238E27FC236}">
                <a16:creationId xmlns:a16="http://schemas.microsoft.com/office/drawing/2014/main" id="{AA9E6DB2-D3B1-4312-931D-E3759F63C0F8}"/>
              </a:ext>
            </a:extLst>
          </p:cNvPr>
          <p:cNvSpPr txBox="1">
            <a:spLocks noChangeArrowheads="1"/>
          </p:cNvSpPr>
          <p:nvPr/>
        </p:nvSpPr>
        <p:spPr bwMode="auto">
          <a:xfrm>
            <a:off x="6296025" y="1974056"/>
            <a:ext cx="165735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50">
                <a:latin typeface="Times New Roman" panose="02020603050405020304" pitchFamily="18" charset="0"/>
                <a:cs typeface="Times New Roman" panose="02020603050405020304" pitchFamily="18" charset="0"/>
              </a:rPr>
              <a:t>New cancer therapy other than SCT</a:t>
            </a:r>
          </a:p>
        </p:txBody>
      </p:sp>
      <p:sp>
        <p:nvSpPr>
          <p:cNvPr id="10" name="Minus 9">
            <a:extLst>
              <a:ext uri="{FF2B5EF4-FFF2-40B4-BE49-F238E27FC236}">
                <a16:creationId xmlns:a16="http://schemas.microsoft.com/office/drawing/2014/main" id="{1B34719B-51FA-474D-9212-2C4E3E64505B}"/>
              </a:ext>
            </a:extLst>
          </p:cNvPr>
          <p:cNvSpPr/>
          <p:nvPr/>
        </p:nvSpPr>
        <p:spPr>
          <a:xfrm>
            <a:off x="5760244" y="2514600"/>
            <a:ext cx="495300" cy="57150"/>
          </a:xfrm>
          <a:prstGeom prst="mathMinus">
            <a:avLst/>
          </a:prstGeom>
          <a:ln>
            <a:solidFill>
              <a:srgbClr val="230BD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350"/>
          </a:p>
        </p:txBody>
      </p:sp>
      <p:sp>
        <p:nvSpPr>
          <p:cNvPr id="40971" name="TextBox 10">
            <a:extLst>
              <a:ext uri="{FF2B5EF4-FFF2-40B4-BE49-F238E27FC236}">
                <a16:creationId xmlns:a16="http://schemas.microsoft.com/office/drawing/2014/main" id="{2D8D00F8-144E-42F4-9EA4-26B69FE964C4}"/>
              </a:ext>
            </a:extLst>
          </p:cNvPr>
          <p:cNvSpPr txBox="1">
            <a:spLocks noChangeArrowheads="1"/>
          </p:cNvSpPr>
          <p:nvPr/>
        </p:nvSpPr>
        <p:spPr bwMode="auto">
          <a:xfrm>
            <a:off x="6343650" y="2433638"/>
            <a:ext cx="125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Times New Roman" panose="02020603050405020304" pitchFamily="18" charset="0"/>
                <a:cs typeface="Times New Roman" panose="02020603050405020304" pitchFamily="18" charset="0"/>
              </a:rPr>
              <a:t>SCT</a:t>
            </a:r>
          </a:p>
        </p:txBody>
      </p:sp>
      <p:sp>
        <p:nvSpPr>
          <p:cNvPr id="12" name="Flowchart: Sort 11">
            <a:extLst>
              <a:ext uri="{FF2B5EF4-FFF2-40B4-BE49-F238E27FC236}">
                <a16:creationId xmlns:a16="http://schemas.microsoft.com/office/drawing/2014/main" id="{0977A994-1725-4988-BCE0-94425705E58B}"/>
              </a:ext>
            </a:extLst>
          </p:cNvPr>
          <p:cNvSpPr/>
          <p:nvPr/>
        </p:nvSpPr>
        <p:spPr>
          <a:xfrm>
            <a:off x="5951935" y="2800350"/>
            <a:ext cx="96440" cy="114300"/>
          </a:xfrm>
          <a:prstGeom prst="flowChartSor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350"/>
          </a:p>
        </p:txBody>
      </p:sp>
      <p:sp>
        <p:nvSpPr>
          <p:cNvPr id="40973" name="TextBox 12">
            <a:extLst>
              <a:ext uri="{FF2B5EF4-FFF2-40B4-BE49-F238E27FC236}">
                <a16:creationId xmlns:a16="http://schemas.microsoft.com/office/drawing/2014/main" id="{F4EE4334-F919-4FF6-826C-486E503BD11A}"/>
              </a:ext>
            </a:extLst>
          </p:cNvPr>
          <p:cNvSpPr txBox="1">
            <a:spLocks noChangeArrowheads="1"/>
          </p:cNvSpPr>
          <p:nvPr/>
        </p:nvSpPr>
        <p:spPr bwMode="auto">
          <a:xfrm>
            <a:off x="6343650" y="2776538"/>
            <a:ext cx="14287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Times New Roman" panose="02020603050405020304" pitchFamily="18" charset="0"/>
                <a:cs typeface="Times New Roman" panose="02020603050405020304" pitchFamily="18" charset="0"/>
              </a:rPr>
              <a:t>Relapsed disease</a:t>
            </a:r>
          </a:p>
        </p:txBody>
      </p:sp>
      <p:sp>
        <p:nvSpPr>
          <p:cNvPr id="14" name="5-Point Star 13">
            <a:extLst>
              <a:ext uri="{FF2B5EF4-FFF2-40B4-BE49-F238E27FC236}">
                <a16:creationId xmlns:a16="http://schemas.microsoft.com/office/drawing/2014/main" id="{3409BF78-31BA-4D8D-B612-039A8A831A02}"/>
              </a:ext>
            </a:extLst>
          </p:cNvPr>
          <p:cNvSpPr/>
          <p:nvPr/>
        </p:nvSpPr>
        <p:spPr>
          <a:xfrm>
            <a:off x="5942410" y="3200400"/>
            <a:ext cx="130969" cy="114300"/>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350"/>
          </a:p>
        </p:txBody>
      </p:sp>
      <p:sp>
        <p:nvSpPr>
          <p:cNvPr id="40975" name="TextBox 14">
            <a:extLst>
              <a:ext uri="{FF2B5EF4-FFF2-40B4-BE49-F238E27FC236}">
                <a16:creationId xmlns:a16="http://schemas.microsoft.com/office/drawing/2014/main" id="{CEAE9D16-3F5A-4F99-8EE1-FFDF30187DD5}"/>
              </a:ext>
            </a:extLst>
          </p:cNvPr>
          <p:cNvSpPr txBox="1">
            <a:spLocks noChangeArrowheads="1"/>
          </p:cNvSpPr>
          <p:nvPr/>
        </p:nvSpPr>
        <p:spPr bwMode="auto">
          <a:xfrm>
            <a:off x="6371035" y="3152776"/>
            <a:ext cx="13144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Times New Roman" panose="02020603050405020304" pitchFamily="18" charset="0"/>
                <a:cs typeface="Times New Roman" panose="02020603050405020304" pitchFamily="18" charset="0"/>
              </a:rPr>
              <a:t>Death</a:t>
            </a:r>
          </a:p>
        </p:txBody>
      </p:sp>
      <p:sp>
        <p:nvSpPr>
          <p:cNvPr id="40976" name="TextBox 15">
            <a:extLst>
              <a:ext uri="{FF2B5EF4-FFF2-40B4-BE49-F238E27FC236}">
                <a16:creationId xmlns:a16="http://schemas.microsoft.com/office/drawing/2014/main" id="{BBAA0090-BFB1-42A2-9AF2-01EB41F4A417}"/>
              </a:ext>
            </a:extLst>
          </p:cNvPr>
          <p:cNvSpPr txBox="1">
            <a:spLocks noChangeArrowheads="1"/>
          </p:cNvSpPr>
          <p:nvPr/>
        </p:nvSpPr>
        <p:spPr bwMode="auto">
          <a:xfrm>
            <a:off x="2514600" y="4508897"/>
            <a:ext cx="337185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350">
                <a:latin typeface="Arial Narrow" panose="020B0606020202030204" pitchFamily="34" charset="0"/>
                <a:cs typeface="Times New Roman" panose="02020603050405020304" pitchFamily="18" charset="0"/>
              </a:rPr>
              <a:t>Month since Kymriah infusion</a:t>
            </a:r>
          </a:p>
        </p:txBody>
      </p:sp>
    </p:spTree>
    <p:extLst>
      <p:ext uri="{BB962C8B-B14F-4D97-AF65-F5344CB8AC3E}">
        <p14:creationId xmlns:p14="http://schemas.microsoft.com/office/powerpoint/2010/main" val="4280146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fontScale="90000"/>
          </a:bodyPr>
          <a:lstStyle/>
          <a:p>
            <a:r>
              <a:rPr lang="en-US" sz="2800" b="1" dirty="0">
                <a:latin typeface="Arial" panose="020B0604020202020204" pitchFamily="34" charset="0"/>
                <a:cs typeface="Arial" panose="020B0604020202020204" pitchFamily="34" charset="0"/>
              </a:rPr>
              <a:t>Case Study 2: </a:t>
            </a:r>
            <a:r>
              <a:rPr lang="en-US" b="1" dirty="0"/>
              <a:t>ZOLGENSMA</a:t>
            </a:r>
            <a:r>
              <a:rPr lang="en-US" b="1" baseline="30000" dirty="0"/>
              <a:t>®</a:t>
            </a:r>
            <a:endParaRPr lang="en-US"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a:bodyPr>
          <a:lstStyle/>
          <a:p>
            <a:pPr marL="742949" lvl="1" indent="-342900"/>
            <a:endParaRPr lang="en-US" dirty="0">
              <a:latin typeface="Arial" panose="020B0604020202020204" pitchFamily="34" charset="0"/>
              <a:cs typeface="Arial" panose="020B0604020202020204" pitchFamily="34" charset="0"/>
            </a:endParaRPr>
          </a:p>
          <a:p>
            <a:pPr marL="57149" indent="0">
              <a:buNone/>
            </a:pPr>
            <a:endParaRPr lang="en-US" dirty="0">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
        <p:nvSpPr>
          <p:cNvPr id="5" name="Rectangle 4">
            <a:extLst>
              <a:ext uri="{FF2B5EF4-FFF2-40B4-BE49-F238E27FC236}">
                <a16:creationId xmlns:a16="http://schemas.microsoft.com/office/drawing/2014/main" id="{2A0DBE96-0512-4ACA-B37C-E77F0B19D869}"/>
              </a:ext>
            </a:extLst>
          </p:cNvPr>
          <p:cNvSpPr/>
          <p:nvPr/>
        </p:nvSpPr>
        <p:spPr>
          <a:xfrm>
            <a:off x="457200" y="971551"/>
            <a:ext cx="7086600" cy="2554545"/>
          </a:xfrm>
          <a:prstGeom prst="rect">
            <a:avLst/>
          </a:prstGeom>
        </p:spPr>
        <p:txBody>
          <a:bodyPr wrap="square">
            <a:spAutoFit/>
          </a:bodyPr>
          <a:lstStyle/>
          <a:p>
            <a:pPr marL="342899" indent="-285750">
              <a:buFont typeface="Arial" panose="020B0604020202020204" pitchFamily="34" charset="0"/>
              <a:buChar char="•"/>
            </a:pPr>
            <a:r>
              <a:rPr lang="en-US" sz="2000" u="sng" dirty="0">
                <a:latin typeface="Times New Roman" panose="02020603050405020304" pitchFamily="18" charset="0"/>
                <a:cs typeface="Times New Roman" panose="02020603050405020304" pitchFamily="18" charset="0"/>
              </a:rPr>
              <a:t>Indication</a:t>
            </a:r>
            <a:r>
              <a:rPr lang="en-US" sz="2000" dirty="0">
                <a:latin typeface="Times New Roman" panose="02020603050405020304" pitchFamily="18" charset="0"/>
                <a:cs typeface="Times New Roman" panose="02020603050405020304" pitchFamily="18" charset="0"/>
              </a:rPr>
              <a:t>: pediatric patients less than 2 years of age with spinal muscular atrophy (SMA) with bi -allelic mutations in the survival motor neuron 1 (SMN1) gene</a:t>
            </a:r>
          </a:p>
          <a:p>
            <a:pPr marL="57149"/>
            <a:endParaRPr lang="en-U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u="sng" dirty="0">
                <a:latin typeface="Times New Roman" panose="02020603050405020304" pitchFamily="18" charset="0"/>
                <a:cs typeface="Times New Roman" panose="02020603050405020304" pitchFamily="18" charset="0"/>
              </a:rPr>
              <a:t>Product</a:t>
            </a:r>
            <a:r>
              <a:rPr lang="en-US" sz="2000" dirty="0">
                <a:latin typeface="Times New Roman" panose="02020603050405020304" pitchFamily="18" charset="0"/>
                <a:cs typeface="Times New Roman" panose="02020603050405020304" pitchFamily="18" charset="0"/>
              </a:rPr>
              <a:t>:  adeno-associated virus serotype 9 expressing the human Survival Motor Neuron gene 	  </a:t>
            </a:r>
          </a:p>
          <a:p>
            <a:endParaRPr lang="en-US" sz="2000" dirty="0">
              <a:latin typeface="Times New Roman" panose="02020603050405020304" pitchFamily="18" charset="0"/>
              <a:cs typeface="Times New Roman" panose="02020603050405020304" pitchFamily="18" charset="0"/>
            </a:endParaRPr>
          </a:p>
          <a:p>
            <a:pPr marL="400049" indent="-342900">
              <a:buFont typeface="Arial" panose="020B0604020202020204" pitchFamily="34" charset="0"/>
              <a:buChar char="•"/>
            </a:pPr>
            <a:r>
              <a:rPr lang="en-US" sz="2000" u="sng" dirty="0">
                <a:latin typeface="Times New Roman" panose="02020603050405020304" pitchFamily="18" charset="0"/>
                <a:cs typeface="Times New Roman" panose="02020603050405020304" pitchFamily="18" charset="0"/>
              </a:rPr>
              <a:t>Administration</a:t>
            </a:r>
            <a:r>
              <a:rPr lang="en-US" sz="2000" dirty="0">
                <a:latin typeface="Times New Roman" panose="02020603050405020304" pitchFamily="18" charset="0"/>
                <a:cs typeface="Times New Roman" panose="02020603050405020304" pitchFamily="18" charset="0"/>
              </a:rPr>
              <a:t>: single-dose intravenous infusion </a:t>
            </a:r>
          </a:p>
        </p:txBody>
      </p:sp>
    </p:spTree>
    <p:extLst>
      <p:ext uri="{BB962C8B-B14F-4D97-AF65-F5344CB8AC3E}">
        <p14:creationId xmlns:p14="http://schemas.microsoft.com/office/powerpoint/2010/main" val="2638212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fontScale="90000"/>
          </a:bodyPr>
          <a:lstStyle/>
          <a:p>
            <a:r>
              <a:rPr lang="en-US" sz="2800" b="1" dirty="0">
                <a:latin typeface="Arial" panose="020B0604020202020204" pitchFamily="34" charset="0"/>
                <a:cs typeface="Arial" panose="020B0604020202020204" pitchFamily="34" charset="0"/>
              </a:rPr>
              <a:t>Case study 2: </a:t>
            </a:r>
            <a:r>
              <a:rPr lang="en-US" b="1" dirty="0"/>
              <a:t>ZOLGENSMA</a:t>
            </a:r>
            <a:r>
              <a:rPr lang="en-US" b="1" baseline="30000" dirty="0"/>
              <a:t>®</a:t>
            </a:r>
            <a:endParaRPr lang="en-US"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fontScale="85000" lnSpcReduction="20000"/>
          </a:bodyPr>
          <a:lstStyle/>
          <a:p>
            <a:pPr marL="742949" lvl="1" indent="-342900"/>
            <a:endParaRPr lang="en-US" dirty="0">
              <a:latin typeface="Arial" panose="020B0604020202020204" pitchFamily="34" charset="0"/>
              <a:cs typeface="Arial" panose="020B0604020202020204" pitchFamily="34" charset="0"/>
            </a:endParaRPr>
          </a:p>
          <a:p>
            <a:pPr marL="400049" indent="-342900"/>
            <a:r>
              <a:rPr lang="en-US" dirty="0">
                <a:latin typeface="Times New Roman" panose="02020603050405020304" pitchFamily="18" charset="0"/>
                <a:cs typeface="Times New Roman" panose="02020603050405020304" pitchFamily="18" charset="0"/>
              </a:rPr>
              <a:t>The primary source of evidence to support the Phase 1, open-label, single-infusion, single-center, dose-escalation clinical trial </a:t>
            </a:r>
          </a:p>
          <a:p>
            <a:r>
              <a:rPr lang="en-US" dirty="0">
                <a:latin typeface="Times New Roman" panose="02020603050405020304" pitchFamily="18" charset="0"/>
                <a:cs typeface="Times New Roman" panose="02020603050405020304" pitchFamily="18" charset="0"/>
              </a:rPr>
              <a:t>     Safety endpoint: </a:t>
            </a:r>
          </a:p>
          <a:p>
            <a:pPr marL="0" indent="0">
              <a:buNone/>
            </a:pPr>
            <a:r>
              <a:rPr lang="en-US" dirty="0">
                <a:latin typeface="Times New Roman" panose="02020603050405020304" pitchFamily="18" charset="0"/>
                <a:cs typeface="Times New Roman" panose="02020603050405020304" pitchFamily="18" charset="0"/>
              </a:rPr>
              <a:t>         incidence of Grade III or higher, unanticipated, treatment-related toxicity. </a:t>
            </a:r>
          </a:p>
          <a:p>
            <a:r>
              <a:rPr lang="en-US" dirty="0">
                <a:latin typeface="Times New Roman" panose="02020603050405020304" pitchFamily="18" charset="0"/>
                <a:cs typeface="Times New Roman" panose="02020603050405020304" pitchFamily="18" charset="0"/>
              </a:rPr>
              <a:t>   Efficacy endpoint: </a:t>
            </a:r>
          </a:p>
          <a:p>
            <a:pPr marL="457200" indent="-457200">
              <a:buFont typeface="+mj-lt"/>
              <a:buAutoNum type="arabicPeriod"/>
            </a:pPr>
            <a:r>
              <a:rPr lang="en-US" dirty="0">
                <a:latin typeface="Times New Roman" panose="02020603050405020304" pitchFamily="18" charset="0"/>
                <a:cs typeface="Times New Roman" panose="02020603050405020304" pitchFamily="18" charset="0"/>
              </a:rPr>
              <a:t>Permanent ventilation free survival, defined as time to death or until patient requires at least 16-hour per day of ventilation support for breathing for ≥14 consecutive days in the absence of an acute reversible illness, excluding perioperative use </a:t>
            </a:r>
          </a:p>
          <a:p>
            <a:pPr marL="457200" indent="-457200">
              <a:buFont typeface="+mj-lt"/>
              <a:buAutoNum type="arabicPeriod"/>
            </a:pPr>
            <a:r>
              <a:rPr lang="en-US" dirty="0">
                <a:latin typeface="Times New Roman" panose="02020603050405020304" pitchFamily="18" charset="0"/>
                <a:cs typeface="Times New Roman" panose="02020603050405020304" pitchFamily="18" charset="0"/>
              </a:rPr>
              <a:t>Score change in CHOP-INTEND (Children’s Hospital of Philadelphia Infant Test of Neuromuscular Disorders) from baseline </a:t>
            </a:r>
          </a:p>
          <a:p>
            <a:pPr marL="457200" indent="-457200">
              <a:buFont typeface="+mj-lt"/>
              <a:buAutoNum type="arabicPeriod"/>
            </a:pPr>
            <a:r>
              <a:rPr lang="en-US" dirty="0">
                <a:latin typeface="Times New Roman" panose="02020603050405020304" pitchFamily="18" charset="0"/>
                <a:cs typeface="Times New Roman" panose="02020603050405020304" pitchFamily="18" charset="0"/>
              </a:rPr>
              <a:t>Achievement of significant development milestones including but not limited to the ability to sit alone and roll over unassisted</a:t>
            </a: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35880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fontScale="90000"/>
          </a:bodyPr>
          <a:lstStyle/>
          <a:p>
            <a:r>
              <a:rPr lang="en-US" sz="2800" b="1" dirty="0">
                <a:latin typeface="Arial" panose="020B0604020202020204" pitchFamily="34" charset="0"/>
                <a:cs typeface="Arial" panose="020B0604020202020204" pitchFamily="34" charset="0"/>
              </a:rPr>
              <a:t>Case study 2: </a:t>
            </a:r>
            <a:r>
              <a:rPr lang="en-US" b="1" dirty="0"/>
              <a:t>ZOLGENSMA</a:t>
            </a:r>
            <a:r>
              <a:rPr lang="en-US" b="1" baseline="30000" dirty="0"/>
              <a:t>®</a:t>
            </a:r>
            <a:endParaRPr lang="en-US"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fontScale="85000" lnSpcReduction="20000"/>
          </a:bodyPr>
          <a:lstStyle/>
          <a:p>
            <a:pPr marL="742949" lvl="1" indent="-342900"/>
            <a:endParaRPr lang="en-US" dirty="0">
              <a:latin typeface="Arial" panose="020B0604020202020204" pitchFamily="34" charset="0"/>
              <a:cs typeface="Arial" panose="020B0604020202020204" pitchFamily="34" charset="0"/>
            </a:endParaRPr>
          </a:p>
          <a:p>
            <a:r>
              <a:rPr lang="en-US" dirty="0">
                <a:latin typeface="Times New Roman" panose="02020603050405020304" pitchFamily="18" charset="0"/>
                <a:cs typeface="Times New Roman" panose="02020603050405020304" pitchFamily="18" charset="0"/>
              </a:rPr>
              <a:t>Fifteen (15) subjects were enrolled, and 3 subjects were treated at the low dose of 6.7 X 10^13 vg/kg (Cohort 1) and the other 12 were treated at the proposed therapeutic dose of 2.0x 10^14 vg/kg (Cohort 2) </a:t>
            </a:r>
          </a:p>
          <a:p>
            <a:r>
              <a:rPr lang="en-US" dirty="0">
                <a:latin typeface="Times New Roman" panose="02020603050405020304" pitchFamily="18" charset="0"/>
                <a:cs typeface="Times New Roman" panose="02020603050405020304" pitchFamily="18" charset="0"/>
              </a:rPr>
              <a:t>For Cohort 2 (n=12), no subjects died or needed permanent ventilation within 24 months after infusion. Eleven subjects (92%) reached the developmental milestone of holding head erect for at least 3 seconds unsupported, 9 (75%) were able to roll back to side from both sides, 9 (75%) were able to sit alone for at least 30 seconds, 2 subjects were able to stand alone and walk independently. </a:t>
            </a:r>
          </a:p>
          <a:p>
            <a:r>
              <a:rPr lang="en-US" dirty="0">
                <a:latin typeface="Times New Roman" panose="02020603050405020304" pitchFamily="18" charset="0"/>
                <a:cs typeface="Times New Roman" panose="02020603050405020304" pitchFamily="18" charset="0"/>
              </a:rPr>
              <a:t>In addition, the mean Chop-INTEND score increased from baseline of 28.2 (standard error=3.5) to 49.6 (standard error=3.8) at 6 months, 53.6 (standard error=1.8) at 12 months, and 55.5 (standard error=0.5) at 24 months</a:t>
            </a:r>
          </a:p>
          <a:p>
            <a:r>
              <a:rPr lang="en-US" dirty="0">
                <a:latin typeface="Times New Roman" panose="02020603050405020304" pitchFamily="18" charset="0"/>
                <a:cs typeface="Times New Roman" panose="02020603050405020304" pitchFamily="18" charset="0"/>
              </a:rPr>
              <a:t>For Cohort 1 (n=3), one subject needed permanent ventilation. No subject developed any major developmental milestone. Their CHOP-INTEND scores only changed slightly over the course of the trial</a:t>
            </a: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75426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a:bodyPr>
          <a:lstStyle/>
          <a:p>
            <a:r>
              <a:rPr lang="en-US" sz="2000" dirty="0"/>
              <a:t>Figure 1. Swimmer plot of ventilation support hours for each subject </a:t>
            </a:r>
          </a:p>
        </p:txBody>
      </p:sp>
      <p:pic>
        <p:nvPicPr>
          <p:cNvPr id="5" name="Content Placeholder 4">
            <a:extLst>
              <a:ext uri="{FF2B5EF4-FFF2-40B4-BE49-F238E27FC236}">
                <a16:creationId xmlns:a16="http://schemas.microsoft.com/office/drawing/2014/main" id="{8F9D151A-B210-432D-94E6-5525AE2605BF}"/>
              </a:ext>
            </a:extLst>
          </p:cNvPr>
          <p:cNvPicPr>
            <a:picLocks noGrp="1" noChangeAspect="1"/>
          </p:cNvPicPr>
          <p:nvPr>
            <p:ph idx="1"/>
          </p:nvPr>
        </p:nvPicPr>
        <p:blipFill>
          <a:blip r:embed="rId2"/>
          <a:stretch>
            <a:fillRect/>
          </a:stretch>
        </p:blipFill>
        <p:spPr>
          <a:xfrm>
            <a:off x="1088079" y="666750"/>
            <a:ext cx="4703121" cy="4690967"/>
          </a:xfrm>
          <a:prstGeom prst="rect">
            <a:avLst/>
          </a:prstGeom>
        </p:spPr>
      </p:pic>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83289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a:bodyPr>
          <a:lstStyle/>
          <a:p>
            <a:r>
              <a:rPr lang="en-US" sz="2000" dirty="0"/>
              <a:t>Swimmer plot of developmental milestone achievement for Cohort 2 </a:t>
            </a: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a:bodyPr>
          <a:lstStyle/>
          <a:p>
            <a:pPr marL="742949" lvl="1" indent="-342900"/>
            <a:endParaRPr lang="en-US" dirty="0">
              <a:latin typeface="Arial" panose="020B0604020202020204" pitchFamily="34" charset="0"/>
              <a:cs typeface="Arial" panose="020B0604020202020204" pitchFamily="34" charset="0"/>
            </a:endParaRPr>
          </a:p>
          <a:p>
            <a:pPr marL="400049" indent="-342900"/>
            <a:endParaRPr lang="en-US" dirty="0">
              <a:latin typeface="Arial" panose="020B0604020202020204" pitchFamily="34" charset="0"/>
              <a:cs typeface="Arial" panose="020B0604020202020204" pitchFamily="34" charset="0"/>
            </a:endParaRPr>
          </a:p>
          <a:p>
            <a:pPr marL="400049" indent="-342900"/>
            <a:endParaRPr lang="en-US" dirty="0">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pic>
        <p:nvPicPr>
          <p:cNvPr id="5" name="Picture 4">
            <a:extLst>
              <a:ext uri="{FF2B5EF4-FFF2-40B4-BE49-F238E27FC236}">
                <a16:creationId xmlns:a16="http://schemas.microsoft.com/office/drawing/2014/main" id="{E9F1C2BE-B63B-42FC-91F2-188C059AB725}"/>
              </a:ext>
            </a:extLst>
          </p:cNvPr>
          <p:cNvPicPr>
            <a:picLocks noChangeAspect="1"/>
          </p:cNvPicPr>
          <p:nvPr/>
        </p:nvPicPr>
        <p:blipFill>
          <a:blip r:embed="rId2"/>
          <a:stretch>
            <a:fillRect/>
          </a:stretch>
        </p:blipFill>
        <p:spPr>
          <a:xfrm>
            <a:off x="762001" y="1047750"/>
            <a:ext cx="5181600" cy="4095750"/>
          </a:xfrm>
          <a:prstGeom prst="rect">
            <a:avLst/>
          </a:prstGeom>
        </p:spPr>
      </p:pic>
    </p:spTree>
    <p:extLst>
      <p:ext uri="{BB962C8B-B14F-4D97-AF65-F5344CB8AC3E}">
        <p14:creationId xmlns:p14="http://schemas.microsoft.com/office/powerpoint/2010/main" val="12800049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a:bodyPr>
          <a:lstStyle/>
          <a:p>
            <a:r>
              <a:rPr lang="en-US" sz="2800" b="1" dirty="0">
                <a:latin typeface="Arial" panose="020B0604020202020204" pitchFamily="34" charset="0"/>
                <a:cs typeface="Arial" panose="020B0604020202020204" pitchFamily="34" charset="0"/>
              </a:rPr>
              <a:t>Summary and discussion</a:t>
            </a: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a:bodyPr>
          <a:lstStyle/>
          <a:p>
            <a:pPr marL="742949" lvl="1" indent="-342900"/>
            <a:endParaRPr lang="en-US" dirty="0">
              <a:latin typeface="Arial" panose="020B0604020202020204" pitchFamily="34" charset="0"/>
              <a:cs typeface="Arial" panose="020B0604020202020204" pitchFamily="34" charset="0"/>
            </a:endParaRPr>
          </a:p>
          <a:p>
            <a:pPr marL="742949" lvl="1" indent="-342900"/>
            <a:r>
              <a:rPr lang="en-US" dirty="0">
                <a:latin typeface="Times New Roman" panose="02020603050405020304" pitchFamily="18" charset="0"/>
                <a:cs typeface="Times New Roman" panose="02020603050405020304" pitchFamily="18" charset="0"/>
              </a:rPr>
              <a:t>Number of IND submissions for gene therapy products increases in recent years, we expect an increase in the number of licensure applications for gene therapy products in the near future</a:t>
            </a:r>
          </a:p>
          <a:p>
            <a:pPr marL="742949" lvl="1" indent="-342900"/>
            <a:r>
              <a:rPr lang="en-US" dirty="0">
                <a:latin typeface="Times New Roman" panose="02020603050405020304" pitchFamily="18" charset="0"/>
                <a:cs typeface="Times New Roman" panose="02020603050405020304" pitchFamily="18" charset="0"/>
              </a:rPr>
              <a:t> Studies of gene therapies on rare diseases often has the feature of limited sample sizes, and many may include single-arm studies</a:t>
            </a:r>
          </a:p>
          <a:p>
            <a:pPr marL="742949" lvl="1" indent="-342900"/>
            <a:endParaRPr lang="en-US" dirty="0">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51434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a:bodyPr>
          <a:lstStyle/>
          <a:p>
            <a:r>
              <a:rPr lang="en-US" sz="2800" b="1" dirty="0">
                <a:latin typeface="Arial" panose="020B0604020202020204" pitchFamily="34" charset="0"/>
                <a:cs typeface="Arial" panose="020B0604020202020204" pitchFamily="34" charset="0"/>
              </a:rPr>
              <a:t>Summary and discussion</a:t>
            </a: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a:bodyPr>
          <a:lstStyle/>
          <a:p>
            <a:pPr marL="742949" lvl="1" indent="-342900"/>
            <a:r>
              <a:rPr lang="en-US" dirty="0">
                <a:latin typeface="Times New Roman" panose="02020603050405020304" pitchFamily="18" charset="0"/>
                <a:cs typeface="Times New Roman" panose="02020603050405020304" pitchFamily="18" charset="0"/>
              </a:rPr>
              <a:t>It is well recognized that single-arm studies are prone to bias and their results can be difficult to interpret</a:t>
            </a:r>
          </a:p>
          <a:p>
            <a:pPr marL="742949" lvl="1" indent="-342900"/>
            <a:r>
              <a:rPr lang="en-US" dirty="0">
                <a:latin typeface="Times New Roman" panose="02020603050405020304" pitchFamily="18" charset="0"/>
                <a:cs typeface="Times New Roman" panose="02020603050405020304" pitchFamily="18" charset="0"/>
              </a:rPr>
              <a:t>Single-arm studies are only acceptable as pivotal trials under special circumstances</a:t>
            </a:r>
          </a:p>
          <a:p>
            <a:pPr marL="742949" lvl="1" indent="-342900"/>
            <a:r>
              <a:rPr lang="en-US" dirty="0">
                <a:latin typeface="Times New Roman" panose="02020603050405020304" pitchFamily="18" charset="0"/>
                <a:cs typeface="Times New Roman" panose="02020603050405020304" pitchFamily="18" charset="0"/>
              </a:rPr>
              <a:t> The KYMRIAH</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and ZOLGENSMA</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case studies provide good examples of the kinds of considerations that go into determining whether a single-arm trial can provide substantial evidence of effectiveness:</a:t>
            </a:r>
          </a:p>
          <a:p>
            <a:pPr marL="1085849" lvl="2" indent="-34290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The indicated disease population was small. Both products had an Orphan Drug Designation.</a:t>
            </a:r>
          </a:p>
          <a:p>
            <a:pPr marL="1085849" lvl="2" indent="-34290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The available FDA-approved treatment options were limited and there remained unmet medical needs. Both products had a Breakthrough Therapy Designation. </a:t>
            </a:r>
          </a:p>
          <a:p>
            <a:pPr marL="1085849" lvl="2" indent="-34290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It was expected that the treatment effect size could be so substantial compared to what was known about the natural history of the diseases  that improvements could be confidently attributed to the treatment.  </a:t>
            </a: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40027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a:bodyPr>
          <a:lstStyle/>
          <a:p>
            <a:r>
              <a:rPr lang="en-US" sz="2800" b="1" dirty="0">
                <a:latin typeface="Arial" panose="020B0604020202020204" pitchFamily="34" charset="0"/>
                <a:cs typeface="Arial" panose="020B0604020202020204" pitchFamily="34" charset="0"/>
              </a:rPr>
              <a:t>Summary and discussion</a:t>
            </a: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a:bodyPr>
          <a:lstStyle/>
          <a:p>
            <a:pPr marL="742949" lvl="1" indent="-342900"/>
            <a:r>
              <a:rPr lang="en-US" dirty="0">
                <a:latin typeface="Times New Roman" panose="02020603050405020304" pitchFamily="18" charset="0"/>
                <a:cs typeface="Times New Roman" panose="02020603050405020304" pitchFamily="18" charset="0"/>
              </a:rPr>
              <a:t>Studies with limited sample size are an ideal candidate for data visualization, graphical presentation of data</a:t>
            </a:r>
          </a:p>
          <a:p>
            <a:pPr marL="742949" lvl="1" indent="-342900"/>
            <a:r>
              <a:rPr lang="en-US" dirty="0">
                <a:latin typeface="Times New Roman" panose="02020603050405020304" pitchFamily="18" charset="0"/>
                <a:cs typeface="Times New Roman" panose="02020603050405020304" pitchFamily="18" charset="0"/>
              </a:rPr>
              <a:t>Graphical data presentations are a useful and powerful tool to evaluate the treatment effect of gene therapy products in rare diseases</a:t>
            </a:r>
          </a:p>
          <a:p>
            <a:pPr marL="742949" lvl="1" indent="-342900"/>
            <a:r>
              <a:rPr lang="en-US" dirty="0">
                <a:latin typeface="Times New Roman" panose="02020603050405020304" pitchFamily="18" charset="0"/>
                <a:cs typeface="Times New Roman" panose="02020603050405020304" pitchFamily="18" charset="0"/>
              </a:rPr>
              <a:t>Graphical presentation of each subject’s treatment outcomes provides much more information than summary statistics can convey </a:t>
            </a:r>
          </a:p>
          <a:p>
            <a:pPr marL="742949" lvl="1" indent="-342900"/>
            <a:r>
              <a:rPr lang="en-US" dirty="0">
                <a:latin typeface="Times New Roman" panose="02020603050405020304" pitchFamily="18" charset="0"/>
                <a:cs typeface="Times New Roman" panose="02020603050405020304" pitchFamily="18" charset="0"/>
              </a:rPr>
              <a:t>Such graphical analyses can deliver transparent and succinct key points to provide unambiguous insight into a treatment effect</a:t>
            </a:r>
          </a:p>
          <a:p>
            <a:pPr marL="742949" lvl="1" indent="-342900"/>
            <a:r>
              <a:rPr lang="en-US" dirty="0">
                <a:latin typeface="Times New Roman" panose="02020603050405020304" pitchFamily="18" charset="0"/>
                <a:cs typeface="Times New Roman" panose="02020603050405020304" pitchFamily="18" charset="0"/>
              </a:rPr>
              <a:t>The examples in this paper show a range of settings and uses for some very simple yet effective graphical displays</a:t>
            </a:r>
          </a:p>
          <a:p>
            <a:pPr marL="742949" lvl="1" indent="-342900"/>
            <a:r>
              <a:rPr lang="en-US" dirty="0">
                <a:latin typeface="Times New Roman" panose="02020603050405020304" pitchFamily="18" charset="0"/>
                <a:cs typeface="Times New Roman" panose="02020603050405020304" pitchFamily="18" charset="0"/>
              </a:rPr>
              <a:t>We encourage the use of similar approaches in future small trials for gene therapies</a:t>
            </a:r>
          </a:p>
          <a:p>
            <a:pPr marL="742949" lvl="1" indent="-342900"/>
            <a:endParaRPr lang="en-US" dirty="0">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683677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713E-4C34-4DD3-B676-58DAD478A927}"/>
              </a:ext>
            </a:extLst>
          </p:cNvPr>
          <p:cNvSpPr>
            <a:spLocks noGrp="1"/>
          </p:cNvSpPr>
          <p:nvPr>
            <p:ph type="title"/>
          </p:nvPr>
        </p:nvSpPr>
        <p:spPr>
          <a:xfrm>
            <a:off x="228602" y="209552"/>
            <a:ext cx="8509103" cy="533398"/>
          </a:xfrm>
        </p:spPr>
        <p:txBody>
          <a:bodyPr>
            <a:normAutofit/>
          </a:bodyPr>
          <a:lstStyle/>
          <a:p>
            <a:r>
              <a:rPr lang="en-US" sz="2800" b="1" dirty="0">
                <a:latin typeface="Arial" panose="020B0604020202020204" pitchFamily="34" charset="0"/>
                <a:cs typeface="Arial" panose="020B0604020202020204" pitchFamily="34" charset="0"/>
              </a:rPr>
              <a:t>References</a:t>
            </a:r>
          </a:p>
        </p:txBody>
      </p:sp>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3"/>
            <a:ext cx="8509103" cy="3505196"/>
          </a:xfrm>
        </p:spPr>
        <p:txBody>
          <a:bodyPr>
            <a:normAutofit fontScale="55000" lnSpcReduction="20000"/>
          </a:bodyPr>
          <a:lstStyle/>
          <a:p>
            <a:pPr marL="400049" indent="-342900"/>
            <a:r>
              <a:rPr lang="en-US" sz="2600" dirty="0">
                <a:latin typeface="Times New Roman" panose="02020603050405020304" pitchFamily="18" charset="0"/>
                <a:cs typeface="Times New Roman" panose="02020603050405020304" pitchFamily="18" charset="0"/>
              </a:rPr>
              <a:t>US Food and Drug Administration: FDA Draft Guidance for Industry. Rare Diseases: Common Issues in Drug Development, January 2019.</a:t>
            </a:r>
          </a:p>
          <a:p>
            <a:pPr marL="400049" indent="-342900"/>
            <a:r>
              <a:rPr lang="en-US" sz="2600" dirty="0">
                <a:latin typeface="Times New Roman" panose="02020603050405020304" pitchFamily="18" charset="0"/>
                <a:cs typeface="Times New Roman" panose="02020603050405020304" pitchFamily="18" charset="0"/>
              </a:rPr>
              <a:t>US Food and Drug Administration: Guidance for Industry – Human Gene Therapy for Rare Diseases, January 2020. </a:t>
            </a:r>
            <a:r>
              <a:rPr lang="en-US" u="sng" dirty="0">
                <a:latin typeface="Times New Roman" panose="02020603050405020304" pitchFamily="18" charset="0"/>
                <a:cs typeface="Times New Roman" panose="02020603050405020304" pitchFamily="18" charset="0"/>
                <a:hlinkClick r:id="rId2"/>
              </a:rPr>
              <a:t>https://www.fda.gov/regulatory-information/search-fda-guidance-documents/human-gene-therapy-rare-diseases</a:t>
            </a:r>
            <a:r>
              <a:rPr lang="en-US" dirty="0">
                <a:latin typeface="Times New Roman" panose="02020603050405020304" pitchFamily="18" charset="0"/>
                <a:cs typeface="Times New Roman" panose="02020603050405020304" pitchFamily="18" charset="0"/>
              </a:rPr>
              <a:t> </a:t>
            </a:r>
          </a:p>
          <a:p>
            <a:pPr marL="400049" indent="-342900"/>
            <a:r>
              <a:rPr lang="en-US" sz="2400" dirty="0">
                <a:latin typeface="Times New Roman" panose="02020603050405020304" pitchFamily="18" charset="0"/>
                <a:cs typeface="Times New Roman" panose="02020603050405020304" pitchFamily="18" charset="0"/>
              </a:rPr>
              <a:t>US Food and Drug Administration: Guidance for Industry. Chemistry, Manufacturing, and Controls (CMC) Information for Human Gene Therapy Investigational New Drug Applications (INDs), January 2020. </a:t>
            </a:r>
            <a:r>
              <a:rPr lang="en-US" sz="2400" u="sng" dirty="0">
                <a:latin typeface="Times New Roman" panose="02020603050405020304" pitchFamily="18" charset="0"/>
                <a:cs typeface="Times New Roman" panose="02020603050405020304" pitchFamily="18" charset="0"/>
                <a:hlinkClick r:id="rId3"/>
              </a:rPr>
              <a:t>https://www.fda.gov/regulatory-information/search-fda-guidance-documents/chemistry-manufacturing-and-control-cmc-information-human-gene-therapy-investigational-new-drug</a:t>
            </a:r>
            <a:r>
              <a:rPr lang="en-US" sz="2400" dirty="0">
                <a:latin typeface="Times New Roman" panose="02020603050405020304" pitchFamily="18" charset="0"/>
                <a:cs typeface="Times New Roman" panose="02020603050405020304" pitchFamily="18" charset="0"/>
              </a:rPr>
              <a:t> </a:t>
            </a:r>
          </a:p>
          <a:p>
            <a:pPr marL="400049" indent="-342900"/>
            <a:r>
              <a:rPr lang="en-US" sz="2400" dirty="0">
                <a:latin typeface="Times New Roman" panose="02020603050405020304" pitchFamily="18" charset="0"/>
                <a:cs typeface="Times New Roman" panose="02020603050405020304" pitchFamily="18" charset="0"/>
              </a:rPr>
              <a:t>US Food and Drug Administration: Guidance for FDA Reviewers and Sponsors: Content and Review of Chemistry, Manufacturing, and Control (CMC) Information for Human Gene Therapy Investigational New Drug Applications (INDs), April 2008. </a:t>
            </a:r>
          </a:p>
          <a:p>
            <a:pPr marL="400049" indent="-342900"/>
            <a:r>
              <a:rPr lang="en-US" sz="2300" dirty="0">
                <a:latin typeface="Times New Roman" panose="02020603050405020304" pitchFamily="18" charset="0"/>
                <a:cs typeface="Times New Roman" panose="02020603050405020304" pitchFamily="18" charset="0"/>
              </a:rPr>
              <a:t>Guidance for Industry: Testing of Retroviral Vector-based Human Gene Therapy Products for Replication Competent Retrovirus During Product Manufacture and Patient follow-up, January 2020. </a:t>
            </a:r>
          </a:p>
          <a:p>
            <a:pPr marL="400049" indent="-342900"/>
            <a:r>
              <a:rPr lang="en-US" sz="2300" dirty="0">
                <a:latin typeface="Times New Roman" panose="02020603050405020304" pitchFamily="18" charset="0"/>
                <a:cs typeface="Times New Roman" panose="02020603050405020304" pitchFamily="18" charset="0"/>
              </a:rPr>
              <a:t>US Food and Drug Administration: Guidance for Industry – Long Term Follow-up After Administration of Human Gene Therapy Products, January 2020. </a:t>
            </a:r>
            <a:r>
              <a:rPr lang="en-US" u="sng" dirty="0">
                <a:latin typeface="Times New Roman" panose="02020603050405020304" pitchFamily="18" charset="0"/>
                <a:cs typeface="Times New Roman" panose="02020603050405020304" pitchFamily="18" charset="0"/>
                <a:hlinkClick r:id="rId4"/>
              </a:rPr>
              <a:t>https://www.fda.gov/regulatory-information/search-fda-guidance-documents/long-term-follow-after-administration-human-gene-therapy-products</a:t>
            </a:r>
            <a:r>
              <a:rPr lang="en-US" dirty="0">
                <a:latin typeface="Times New Roman" panose="02020603050405020304" pitchFamily="18" charset="0"/>
                <a:cs typeface="Times New Roman" panose="02020603050405020304" pitchFamily="18" charset="0"/>
              </a:rPr>
              <a:t> </a:t>
            </a:r>
          </a:p>
          <a:p>
            <a:pPr marL="400049" indent="-342900"/>
            <a:r>
              <a:rPr lang="en-US" dirty="0">
                <a:latin typeface="Times New Roman" panose="02020603050405020304" pitchFamily="18" charset="0"/>
                <a:cs typeface="Times New Roman" panose="02020603050405020304" pitchFamily="18" charset="0"/>
              </a:rPr>
              <a:t>US Food and Drug Administration: Guidance for Industry – Testing of Retroviral Vector-Based Human Gene Therapy Products for Replication Competent Retrovirus During Product Manufacture and Patient Follow-up, January 2020. </a:t>
            </a:r>
            <a:r>
              <a:rPr lang="en-US" u="sng" dirty="0">
                <a:latin typeface="Times New Roman" panose="02020603050405020304" pitchFamily="18" charset="0"/>
                <a:cs typeface="Times New Roman" panose="02020603050405020304" pitchFamily="18" charset="0"/>
                <a:hlinkClick r:id="rId5"/>
              </a:rPr>
              <a:t>https://www.fda.gov/regulatory-information/search-fda-guidance-documents/testing-retroviral-vector-based-human-gene-therapy-products-replication-competent-retrovirus-during</a:t>
            </a:r>
            <a:endParaRPr lang="en-US" dirty="0">
              <a:latin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id="{532507EC-5999-4605-AD46-A45C2CE04BE3}"/>
              </a:ext>
            </a:extLst>
          </p:cNvPr>
          <p:cNvCxnSpPr>
            <a:cxnSpLocks/>
          </p:cNvCxnSpPr>
          <p:nvPr/>
        </p:nvCxnSpPr>
        <p:spPr>
          <a:xfrm>
            <a:off x="317451" y="742950"/>
            <a:ext cx="76962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082178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3F8848-545C-46E0-9770-F605FFB5599D}"/>
              </a:ext>
            </a:extLst>
          </p:cNvPr>
          <p:cNvSpPr>
            <a:spLocks noGrp="1"/>
          </p:cNvSpPr>
          <p:nvPr>
            <p:ph idx="1"/>
          </p:nvPr>
        </p:nvSpPr>
        <p:spPr>
          <a:xfrm>
            <a:off x="317451" y="819152"/>
            <a:ext cx="8509103" cy="4114795"/>
          </a:xfrm>
        </p:spPr>
        <p:txBody>
          <a:bodyPr>
            <a:normAutofit/>
          </a:bodyPr>
          <a:lstStyle/>
          <a:p>
            <a:pPr marL="57149" indent="0">
              <a:buNone/>
            </a:pPr>
            <a:endParaRPr lang="en-US" dirty="0">
              <a:latin typeface="Arial" panose="020B0604020202020204" pitchFamily="34" charset="0"/>
              <a:cs typeface="Arial" panose="020B0604020202020204" pitchFamily="34" charset="0"/>
            </a:endParaRPr>
          </a:p>
          <a:p>
            <a:pPr marL="57149" indent="0">
              <a:buNone/>
            </a:pPr>
            <a:endParaRPr lang="en-US" dirty="0">
              <a:latin typeface="Arial" panose="020B0604020202020204" pitchFamily="34" charset="0"/>
              <a:cs typeface="Arial" panose="020B0604020202020204" pitchFamily="34" charset="0"/>
            </a:endParaRPr>
          </a:p>
          <a:p>
            <a:pPr marL="57149" indent="0">
              <a:buNone/>
            </a:pPr>
            <a:endParaRPr lang="en-US" dirty="0">
              <a:latin typeface="Arial" panose="020B0604020202020204" pitchFamily="34" charset="0"/>
              <a:cs typeface="Arial" panose="020B0604020202020204" pitchFamily="34" charset="0"/>
            </a:endParaRPr>
          </a:p>
          <a:p>
            <a:pPr marL="57149" indent="0" algn="ctr">
              <a:buNone/>
            </a:pPr>
            <a:r>
              <a:rPr lang="en-US" sz="4800" dirty="0">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380049112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B Presentation Slides_YY.pptx  -  Read-Only" id="{BE8196DD-A4AF-47BE-9A4E-F8DF48FDF3A1}" vid="{33B55387-06AF-4EAA-A50A-AA9E36A47C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DB Presentation Slides_YY</Template>
  <TotalTime>5400</TotalTime>
  <Words>1879</Words>
  <Application>Microsoft Office PowerPoint</Application>
  <PresentationFormat>On-screen Show (16:9)</PresentationFormat>
  <Paragraphs>129</Paragraphs>
  <Slides>25</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Arial Narrow</vt:lpstr>
      <vt:lpstr>Calibri</vt:lpstr>
      <vt:lpstr>Calibri Light</vt:lpstr>
      <vt:lpstr>Helvetica</vt:lpstr>
      <vt:lpstr>Times New Roman</vt:lpstr>
      <vt:lpstr>Wingdings</vt:lpstr>
      <vt:lpstr>Office Theme</vt:lpstr>
      <vt:lpstr>PowerPoint Presentation</vt:lpstr>
      <vt:lpstr>Outline</vt:lpstr>
      <vt:lpstr>Background: rare diseases (1)</vt:lpstr>
      <vt:lpstr>Background: rare diseases (2)</vt:lpstr>
      <vt:lpstr>Background: gene therapies (1)</vt:lpstr>
      <vt:lpstr>Background: gene therapies (2)</vt:lpstr>
      <vt:lpstr>Background: gene therapies (3)</vt:lpstr>
      <vt:lpstr>Background: gene therapies (4) </vt:lpstr>
      <vt:lpstr>Background: gene therapies (5)</vt:lpstr>
      <vt:lpstr>Case studies: Case 1 KYMRIAH®  </vt:lpstr>
      <vt:lpstr>Case study 1:  KYMRIAH®  </vt:lpstr>
      <vt:lpstr>Case study 1: KYMRIAH® </vt:lpstr>
      <vt:lpstr>Case study 1: KYMRIAH® </vt:lpstr>
      <vt:lpstr>Swimmer plot of DOR </vt:lpstr>
      <vt:lpstr>Swimmer plot of overall survival</vt:lpstr>
      <vt:lpstr>Case Study 2: ZOLGENSMA®</vt:lpstr>
      <vt:lpstr>Case study 2: ZOLGENSMA®</vt:lpstr>
      <vt:lpstr>Case study 2: ZOLGENSMA®</vt:lpstr>
      <vt:lpstr>Figure 1. Swimmer plot of ventilation support hours for each subject </vt:lpstr>
      <vt:lpstr>Swimmer plot of developmental milestone achievement for Cohort 2 </vt:lpstr>
      <vt:lpstr>Summary and discussion</vt:lpstr>
      <vt:lpstr>Summary and discussion</vt:lpstr>
      <vt:lpstr>Summary and discussion</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 Xue (Mary)</dc:creator>
  <cp:lastModifiedBy>Lin, Xue (Mary)</cp:lastModifiedBy>
  <cp:revision>57</cp:revision>
  <dcterms:created xsi:type="dcterms:W3CDTF">2020-09-14T23:55:10Z</dcterms:created>
  <dcterms:modified xsi:type="dcterms:W3CDTF">2020-09-21T02:49:00Z</dcterms:modified>
</cp:coreProperties>
</file>