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  <p:sldMasterId id="2147483683" r:id="rId3"/>
  </p:sldMasterIdLst>
  <p:notesMasterIdLst>
    <p:notesMasterId r:id="rId22"/>
  </p:notesMasterIdLst>
  <p:handoutMasterIdLst>
    <p:handoutMasterId r:id="rId23"/>
  </p:handoutMasterIdLst>
  <p:sldIdLst>
    <p:sldId id="273" r:id="rId4"/>
    <p:sldId id="302" r:id="rId5"/>
    <p:sldId id="286" r:id="rId6"/>
    <p:sldId id="262" r:id="rId7"/>
    <p:sldId id="263" r:id="rId8"/>
    <p:sldId id="266" r:id="rId9"/>
    <p:sldId id="265" r:id="rId10"/>
    <p:sldId id="2124817567" r:id="rId11"/>
    <p:sldId id="257" r:id="rId12"/>
    <p:sldId id="2124817568" r:id="rId13"/>
    <p:sldId id="2124817569" r:id="rId14"/>
    <p:sldId id="2124817575" r:id="rId15"/>
    <p:sldId id="2124817543" r:id="rId16"/>
    <p:sldId id="9695" r:id="rId17"/>
    <p:sldId id="6308" r:id="rId18"/>
    <p:sldId id="2124817574" r:id="rId19"/>
    <p:sldId id="2124817573" r:id="rId20"/>
    <p:sldId id="30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ia, Victoria" initials="CV" lastIdx="8" clrIdx="0">
    <p:extLst>
      <p:ext uri="{19B8F6BF-5375-455C-9EA6-DF929625EA0E}">
        <p15:presenceInfo xmlns:p15="http://schemas.microsoft.com/office/powerpoint/2012/main" userId="S::vchia@amgen.com::214846b2-64d4-4c28-a5df-6e1788e071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85239" autoAdjust="0"/>
  </p:normalViewPr>
  <p:slideViewPr>
    <p:cSldViewPr snapToGrid="0">
      <p:cViewPr varScale="1">
        <p:scale>
          <a:sx n="67" d="100"/>
          <a:sy n="67" d="100"/>
        </p:scale>
        <p:origin x="6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4152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8BC6A5-74E2-4FF8-9DD5-015E169DDB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26459E-BC6C-40D4-B246-2CE54769B4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53E2D-050B-4092-B1E0-FA93527FD785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7DA36E-661E-410B-B30C-0A433684C6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68580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EE547F-7277-460E-BE0B-1C45202C42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54329-BFED-456A-A850-24B74FE04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38468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BF3C2-B583-490F-8593-088C1B7F094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68580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US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ED33E-60F6-4794-8E88-FDBE7A5BA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4887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proofpoint.com/v2/url?u=http-3A__pharmamar.com_wp-2Dcontent_uploads_2019_08_PR-5Flurbi-5FFDA-5Faccelerated-2Dapproval-5FDEF.pdf&amp;d=DwMGaQ&amp;c=Sexio4usKrYWFsrnxgjbcQ&amp;r=7yWL-6bx9g754QPiDbsXYogXoceIvcFnh1r2ncdRkrw&amp;m=vnVpA1FM2XVl9DF8IczRIIgJgEJ0yCg6ZHQ30j84KzE&amp;s=wEkuAYu7Oac9e6D4E9HLSwPct4Yg2l_YAdxqRVhH2N8&amp;e=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317500"/>
            <a:ext cx="6432550" cy="3619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5ED33E-60F6-4794-8E88-FDBE7A5BA1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20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ED33E-60F6-4794-8E88-FDBE7A5BA1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39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ED33E-60F6-4794-8E88-FDBE7A5BA1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90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353E3-D535-4178-AC5D-76D7AEFD492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7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353E3-D535-4178-AC5D-76D7AEFD49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75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353E3-D535-4178-AC5D-76D7AEFD49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7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353E3-D535-4178-AC5D-76D7AEFD49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00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353E3-D535-4178-AC5D-76D7AEFD49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20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353E3-D535-4178-AC5D-76D7AEFD49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41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353E3-D535-4178-AC5D-76D7AEFD49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55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353E3-D535-4178-AC5D-76D7AEFD49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83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353E3-D535-4178-AC5D-76D7AEFD49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38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A9F3BC-2764-4424-B81E-6724AA0E3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800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421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317500"/>
            <a:ext cx="6432550" cy="3619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i="1" dirty="0"/>
              <a:t>SCLC:</a:t>
            </a:r>
            <a:r>
              <a:rPr lang="en-US" dirty="0"/>
              <a:t> PharmaMar announces intentions to submit NDA under accelerated approval for lurbinectedin monotherapy for the treatment of 2L SCLC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i="1" dirty="0"/>
              <a:t>SCLC:</a:t>
            </a:r>
            <a:r>
              <a:rPr lang="en-US" dirty="0"/>
              <a:t> Roche/Chugai announce Tecentriq approval for 1L ES-SCLC in Japan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i="1" dirty="0"/>
              <a:t>SCLC: </a:t>
            </a:r>
            <a:r>
              <a:rPr lang="en-US" dirty="0"/>
              <a:t>AbbVie officially announces discontinuing ROVA-T (DLL3 ADC) development following another pivotal trial failure in SCLC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dirty="0"/>
              <a:t>AstraZeneca has announced that the global Phase 3 Caspian study evaluating durvalumab (PD-L1) + chemotherapy has met its primary endpoint of OS at a planned interim analysis. The 1L extensive-stage SCLC study will continue to final analysis and will include the durvalumab + tremelimumab (CTLA-4) + chemotherapy arm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dirty="0"/>
              <a:t>PharmaMar today </a:t>
            </a:r>
            <a:r>
              <a:rPr lang="en-US" u="sng" dirty="0">
                <a:hlinkClick r:id="rId3"/>
              </a:rPr>
              <a:t>announced</a:t>
            </a:r>
            <a:r>
              <a:rPr lang="en-US" dirty="0"/>
              <a:t> intentions to submit an NDA for lurbinectedin (Zepsyre) monotherapy in 2L SCLC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6988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E5720C-0CDD-461A-8474-BA5324124D39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988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0310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353E3-D535-4178-AC5D-76D7AEFD492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180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353E3-D535-4178-AC5D-76D7AEFD492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37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ED33E-60F6-4794-8E88-FDBE7A5BA12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24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 b="6250"/>
          <a:stretch>
            <a:fillRect/>
          </a:stretch>
        </p:blipFill>
        <p:spPr>
          <a:xfrm>
            <a:off x="0" y="0"/>
            <a:ext cx="12192000" cy="5334000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5334000"/>
          </a:xfrm>
          <a:noFill/>
        </p:spPr>
        <p:txBody>
          <a:bodyPr l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238" y="6128297"/>
            <a:ext cx="1713236" cy="406281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5947240"/>
            <a:ext cx="9932459" cy="393141"/>
          </a:xfrm>
        </p:spPr>
        <p:txBody>
          <a:bodyPr tIns="0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67" b="0" cap="all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62000" y="5469636"/>
            <a:ext cx="9932459" cy="461699"/>
          </a:xfrm>
        </p:spPr>
        <p:txBody>
          <a:bodyPr rIns="0" anchor="ctr"/>
          <a:lstStyle>
            <a:lvl1pPr marL="0" indent="0" algn="l">
              <a:buNone/>
              <a:defRPr sz="3200" b="1" cap="all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2" y="2324100"/>
            <a:ext cx="9921913" cy="685800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>
            <a:lvl1pPr algn="l">
              <a:defRPr sz="4800" b="1" spc="0" baseline="0">
                <a:solidFill>
                  <a:schemeClr val="bg1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998436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811520"/>
            <a:ext cx="12192000" cy="10464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41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238" y="6128297"/>
            <a:ext cx="1713236" cy="4062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2" y="2396404"/>
            <a:ext cx="9921913" cy="685800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>
            <a:lvl1pPr algn="l">
              <a:defRPr sz="4800" b="1" spc="0" baseline="0">
                <a:solidFill>
                  <a:schemeClr val="accent1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963127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3609"/>
            <a:ext cx="12192000" cy="47288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76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26720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76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7" y="617709"/>
            <a:ext cx="11222376" cy="625877"/>
          </a:xfrm>
        </p:spPr>
        <p:txBody>
          <a:bodyPr wrap="square" anchor="b"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116130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41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84717" y="1706881"/>
            <a:ext cx="5509683" cy="41526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7" y="617709"/>
            <a:ext cx="11222376" cy="625877"/>
          </a:xfrm>
        </p:spPr>
        <p:txBody>
          <a:bodyPr wrap="square" anchor="b"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5"/>
          </p:nvPr>
        </p:nvSpPr>
        <p:spPr>
          <a:xfrm>
            <a:off x="6197411" y="1706881"/>
            <a:ext cx="5509683" cy="41526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6116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76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84718" y="2072641"/>
            <a:ext cx="11222567" cy="3898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7" y="617600"/>
            <a:ext cx="11222567" cy="625877"/>
          </a:xfrm>
        </p:spPr>
        <p:txBody>
          <a:bodyPr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84718" y="1528234"/>
            <a:ext cx="11222565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26" indent="0">
              <a:buNone/>
              <a:defRPr sz="2933">
                <a:solidFill>
                  <a:schemeClr val="accent1"/>
                </a:solidFill>
                <a:latin typeface="+mj-lt"/>
              </a:defRPr>
            </a:lvl2pPr>
            <a:lvl3pPr marL="609585" indent="0">
              <a:buNone/>
              <a:defRPr sz="2933">
                <a:solidFill>
                  <a:schemeClr val="accent1"/>
                </a:solidFill>
                <a:latin typeface="+mj-lt"/>
              </a:defRPr>
            </a:lvl3pPr>
            <a:lvl4pPr marL="918610" indent="0">
              <a:buNone/>
              <a:defRPr sz="2933">
                <a:solidFill>
                  <a:schemeClr val="accent1"/>
                </a:solidFill>
                <a:latin typeface="+mj-lt"/>
              </a:defRPr>
            </a:lvl4pPr>
            <a:lvl5pPr marL="1219170" indent="0">
              <a:buNone/>
              <a:defRPr sz="2933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023914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41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84717" y="2072641"/>
            <a:ext cx="5510784" cy="3898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7" y="617600"/>
            <a:ext cx="11222567" cy="625877"/>
          </a:xfrm>
        </p:spPr>
        <p:txBody>
          <a:bodyPr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84717" y="1528234"/>
            <a:ext cx="5510784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26" indent="0">
              <a:buNone/>
              <a:defRPr sz="2933">
                <a:solidFill>
                  <a:schemeClr val="accent1"/>
                </a:solidFill>
                <a:latin typeface="+mj-lt"/>
              </a:defRPr>
            </a:lvl2pPr>
            <a:lvl3pPr marL="609585" indent="0">
              <a:buNone/>
              <a:defRPr sz="2933">
                <a:solidFill>
                  <a:schemeClr val="accent1"/>
                </a:solidFill>
                <a:latin typeface="+mj-lt"/>
              </a:defRPr>
            </a:lvl3pPr>
            <a:lvl4pPr marL="918610" indent="0">
              <a:buNone/>
              <a:defRPr sz="2933">
                <a:solidFill>
                  <a:schemeClr val="accent1"/>
                </a:solidFill>
                <a:latin typeface="+mj-lt"/>
              </a:defRPr>
            </a:lvl4pPr>
            <a:lvl5pPr marL="1219170" indent="0">
              <a:buNone/>
              <a:defRPr sz="2933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/>
          </p:nvPr>
        </p:nvSpPr>
        <p:spPr>
          <a:xfrm>
            <a:off x="6196499" y="2072641"/>
            <a:ext cx="5510784" cy="3898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96499" y="1528234"/>
            <a:ext cx="5510784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26" indent="0">
              <a:buNone/>
              <a:defRPr sz="2933">
                <a:solidFill>
                  <a:schemeClr val="accent1"/>
                </a:solidFill>
                <a:latin typeface="+mj-lt"/>
              </a:defRPr>
            </a:lvl2pPr>
            <a:lvl3pPr marL="609585" indent="0">
              <a:buNone/>
              <a:defRPr sz="2933">
                <a:solidFill>
                  <a:schemeClr val="accent1"/>
                </a:solidFill>
                <a:latin typeface="+mj-lt"/>
              </a:defRPr>
            </a:lvl3pPr>
            <a:lvl4pPr marL="918610" indent="0">
              <a:buNone/>
              <a:defRPr sz="2933">
                <a:solidFill>
                  <a:schemeClr val="accent1"/>
                </a:solidFill>
                <a:latin typeface="+mj-lt"/>
              </a:defRPr>
            </a:lvl4pPr>
            <a:lvl5pPr marL="1219170" indent="0">
              <a:buNone/>
              <a:defRPr sz="2933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732073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ane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161392" y="1343607"/>
            <a:ext cx="3879273" cy="473546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8088338" y="1343607"/>
            <a:ext cx="4100945" cy="473546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1" y="1343607"/>
            <a:ext cx="4100945" cy="47354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8" y="617709"/>
            <a:ext cx="11222567" cy="625877"/>
          </a:xfrm>
          <a:prstGeom prst="rect">
            <a:avLst/>
          </a:prstGeom>
        </p:spPr>
        <p:txBody>
          <a:bodyPr vert="horz" wrap="square" lIns="91440" tIns="45720" rIns="91440" bIns="45720" anchor="b" anchorCtr="0">
            <a:spAutoFit/>
          </a:bodyPr>
          <a:lstStyle>
            <a:lvl1pPr algn="l">
              <a:lnSpc>
                <a:spcPct val="100000"/>
              </a:lnSpc>
              <a:defRPr lang="en-US" sz="3467" b="1" kern="1200" spc="0" baseline="0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08451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Takeaway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1" y="1343609"/>
            <a:ext cx="8035636" cy="473545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093322" y="1344085"/>
            <a:ext cx="4098679" cy="4734983"/>
          </a:xfrm>
          <a:solidFill>
            <a:schemeClr val="accent1"/>
          </a:solidFill>
        </p:spPr>
        <p:txBody>
          <a:bodyPr lIns="182880" rIns="274320" anchor="ctr"/>
          <a:lstStyle>
            <a:lvl1pPr marL="0" indent="0">
              <a:buNone/>
              <a:defRPr sz="2933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667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133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8" y="617709"/>
            <a:ext cx="11222567" cy="625877"/>
          </a:xfrm>
          <a:prstGeom prst="rect">
            <a:avLst/>
          </a:prstGeom>
        </p:spPr>
        <p:txBody>
          <a:bodyPr vert="horz" wrap="square" lIns="91440" tIns="45720" rIns="91440" bIns="45720" anchor="b" anchorCtr="0">
            <a:spAutoFit/>
          </a:bodyPr>
          <a:lstStyle>
            <a:lvl1pPr algn="l">
              <a:defRPr sz="3467" b="1" spc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073793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Takeaway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343609"/>
            <a:ext cx="8071103" cy="47319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76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8071103" y="1341120"/>
            <a:ext cx="4133088" cy="4737947"/>
          </a:xfrm>
          <a:solidFill>
            <a:schemeClr val="accent1"/>
          </a:solidFill>
        </p:spPr>
        <p:txBody>
          <a:bodyPr lIns="182880" tIns="91440" rIns="274320" bIns="91440" anchor="ctr" anchorCtr="0"/>
          <a:lstStyle>
            <a:lvl1pPr marL="0" indent="0" algn="l"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484718" y="1706880"/>
            <a:ext cx="7586133" cy="41574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55312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keaway (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3607"/>
            <a:ext cx="12192000" cy="38087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76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0" y="5210826"/>
            <a:ext cx="12192000" cy="868241"/>
          </a:xfrm>
          <a:solidFill>
            <a:schemeClr val="accent1"/>
          </a:solidFill>
        </p:spPr>
        <p:txBody>
          <a:bodyPr wrap="square" lIns="274320" tIns="91440" rIns="274320" bIns="91440" anchor="ctr" anchorCtr="0"/>
          <a:lstStyle>
            <a:lvl1pPr marL="0" indent="0" algn="ctr"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484718" y="1706880"/>
            <a:ext cx="11222567" cy="32321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29866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 and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3607"/>
            <a:ext cx="12192000" cy="38087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76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0" y="5210826"/>
            <a:ext cx="12192000" cy="868241"/>
          </a:xfrm>
          <a:solidFill>
            <a:schemeClr val="accent1"/>
          </a:solidFill>
        </p:spPr>
        <p:txBody>
          <a:bodyPr wrap="square" lIns="274320" tIns="91440" rIns="274320" bIns="91440" anchor="ctr" anchorCtr="0"/>
          <a:lstStyle>
            <a:lvl1pPr marL="0" indent="0" algn="ctr"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0"/>
          </p:nvPr>
        </p:nvSpPr>
        <p:spPr>
          <a:xfrm>
            <a:off x="484718" y="2072641"/>
            <a:ext cx="11222567" cy="29377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84718" y="1528234"/>
            <a:ext cx="10979149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26" indent="0">
              <a:buNone/>
              <a:defRPr sz="3200">
                <a:solidFill>
                  <a:schemeClr val="accent1"/>
                </a:solidFill>
                <a:latin typeface="+mj-lt"/>
              </a:defRPr>
            </a:lvl2pPr>
            <a:lvl3pPr marL="609585" indent="0">
              <a:buNone/>
              <a:defRPr sz="3200">
                <a:solidFill>
                  <a:schemeClr val="accent1"/>
                </a:solidFill>
                <a:latin typeface="+mj-lt"/>
              </a:defRPr>
            </a:lvl3pPr>
            <a:lvl4pPr marL="918610" indent="0">
              <a:buNone/>
              <a:defRPr sz="3200">
                <a:solidFill>
                  <a:schemeClr val="accent1"/>
                </a:solidFill>
                <a:latin typeface="+mj-lt"/>
              </a:defRPr>
            </a:lvl4pPr>
            <a:lvl5pPr marL="1219170" indent="0">
              <a:buNone/>
              <a:defRPr sz="32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1364234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Takeaway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452091" y="1343609"/>
            <a:ext cx="8739909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marL="0" marR="0" lvl="0" indent="0" algn="ctr" defTabSz="776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0" y="1343609"/>
            <a:ext cx="3408219" cy="4735459"/>
          </a:xfrm>
          <a:solidFill>
            <a:schemeClr val="accent1"/>
          </a:solidFill>
        </p:spPr>
        <p:txBody>
          <a:bodyPr lIns="274320" tIns="137160" rIns="91440" bIns="182880" anchor="ctr"/>
          <a:lstStyle>
            <a:lvl1pPr marL="0" indent="0" algn="l">
              <a:buClr>
                <a:schemeClr val="bg1"/>
              </a:buClr>
              <a:buNone/>
              <a:defRPr sz="2667">
                <a:solidFill>
                  <a:schemeClr val="bg1"/>
                </a:solidFill>
              </a:defRPr>
            </a:lvl1pPr>
            <a:lvl2pPr marL="226478" indent="0" algn="ctr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459305" indent="0" algn="ctr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3599145" y="2072640"/>
            <a:ext cx="8108139" cy="38981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3599146" y="1528234"/>
            <a:ext cx="8002305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26" indent="0">
              <a:buNone/>
              <a:defRPr sz="3200">
                <a:solidFill>
                  <a:schemeClr val="accent1"/>
                </a:solidFill>
                <a:latin typeface="+mj-lt"/>
              </a:defRPr>
            </a:lvl2pPr>
            <a:lvl3pPr marL="609585" indent="0">
              <a:buNone/>
              <a:defRPr sz="3200">
                <a:solidFill>
                  <a:schemeClr val="accent1"/>
                </a:solidFill>
                <a:latin typeface="+mj-lt"/>
              </a:defRPr>
            </a:lvl3pPr>
            <a:lvl4pPr marL="918610" indent="0">
              <a:buNone/>
              <a:defRPr sz="3200">
                <a:solidFill>
                  <a:schemeClr val="accent1"/>
                </a:solidFill>
                <a:latin typeface="+mj-lt"/>
              </a:defRPr>
            </a:lvl4pPr>
            <a:lvl5pPr marL="1219170" indent="0">
              <a:buNone/>
              <a:defRPr sz="32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812902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6151419" y="1343609"/>
            <a:ext cx="2992581" cy="473688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3777425"/>
            <a:ext cx="3020291" cy="230306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343608"/>
            <a:ext cx="6096000" cy="23793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9188724" y="3777424"/>
            <a:ext cx="2992581" cy="230164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9186294" y="1343608"/>
            <a:ext cx="2992581" cy="23793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7"/>
          </p:nvPr>
        </p:nvSpPr>
        <p:spPr>
          <a:xfrm>
            <a:off x="3075709" y="3777424"/>
            <a:ext cx="3020291" cy="230164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765765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1343609"/>
            <a:ext cx="12192000" cy="4735459"/>
          </a:xfr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83024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hoto w/L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76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318712" y="1564919"/>
            <a:ext cx="3685309" cy="341500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206836" y="1564919"/>
            <a:ext cx="3685309" cy="341500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2318713" y="4979923"/>
            <a:ext cx="3684924" cy="895739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6207222" y="4979923"/>
            <a:ext cx="3684924" cy="895739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829088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hotos and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" y="1343609"/>
            <a:ext cx="4045527" cy="473545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146474" y="1343609"/>
            <a:ext cx="4045527" cy="473545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084320" y="1341120"/>
            <a:ext cx="4023360" cy="4737947"/>
          </a:xfrm>
          <a:solidFill>
            <a:schemeClr val="accent1"/>
          </a:solidFill>
        </p:spPr>
        <p:txBody>
          <a:bodyPr lIns="182880" tIns="182880" rIns="182880" bIns="182880" anchor="ctr" anchorCtr="0"/>
          <a:lstStyle>
            <a:lvl1pPr marL="0" indent="0" algn="l">
              <a:spcBef>
                <a:spcPts val="727"/>
              </a:spcBef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776622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and Content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343609"/>
            <a:ext cx="8005944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76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064399" y="1343221"/>
            <a:ext cx="4128655" cy="381750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064399" y="5160724"/>
            <a:ext cx="4128128" cy="918345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84718" y="1706881"/>
            <a:ext cx="7521228" cy="4230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190721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and Content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186697" y="1343609"/>
            <a:ext cx="8005304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76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-413" y="1343221"/>
            <a:ext cx="4128655" cy="382144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-413" y="5164667"/>
            <a:ext cx="4128128" cy="9144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300602" y="1706881"/>
            <a:ext cx="7406681" cy="4297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898944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46771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50620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FDE8-9687-47BC-A7DA-8136F5202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C736D-072D-45AB-B202-373AFC6BD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8EFF4-04F9-401D-8D70-9503C473E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8D89-F3CC-49E8-A145-95B9200DF7D7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056BC-1A05-47BA-869E-ADDE957790AA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0"/>
            <a:ext cx="12192000" cy="0"/>
          </a:xfrm>
        </p:spPr>
        <p:txBody>
          <a:bodyPr/>
          <a:lstStyle>
            <a:lvl1pPr>
              <a:defRPr lang="en-US" sz="800" b="0" i="0" u="none">
                <a:solidFill>
                  <a:srgbClr val="7F7F7F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Amgen Proprietary - For Internal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AB7FF-EC87-47A7-B73B-47F4CF013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0A-8F3C-47D8-9367-3C3891D85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72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 b="6250"/>
          <a:stretch>
            <a:fillRect/>
          </a:stretch>
        </p:blipFill>
        <p:spPr>
          <a:xfrm>
            <a:off x="0" y="0"/>
            <a:ext cx="12192000" cy="5334000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5334000"/>
          </a:xfrm>
          <a:noFill/>
        </p:spPr>
        <p:txBody>
          <a:bodyPr l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239" y="6128298"/>
            <a:ext cx="1713236" cy="406281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1" y="5947240"/>
            <a:ext cx="9932459" cy="393141"/>
          </a:xfrm>
        </p:spPr>
        <p:txBody>
          <a:bodyPr tIns="0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67" b="0" cap="all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62001" y="5469637"/>
            <a:ext cx="9932459" cy="461699"/>
          </a:xfrm>
        </p:spPr>
        <p:txBody>
          <a:bodyPr rIns="0" anchor="ctr"/>
          <a:lstStyle>
            <a:lvl1pPr marL="0" indent="0" algn="l">
              <a:buNone/>
              <a:defRPr sz="3200" b="1" cap="all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4" y="2324100"/>
            <a:ext cx="9921913" cy="685800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>
            <a:lvl1pPr algn="l">
              <a:defRPr sz="4800" b="1" spc="0" baseline="0">
                <a:solidFill>
                  <a:schemeClr val="bg1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809112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811520"/>
            <a:ext cx="12192000" cy="10464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239" y="6128298"/>
            <a:ext cx="1713236" cy="4062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4" y="2396404"/>
            <a:ext cx="9921913" cy="685800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>
            <a:lvl1pPr algn="l">
              <a:defRPr sz="4800" b="1" spc="0" baseline="0">
                <a:solidFill>
                  <a:schemeClr val="accent1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4587558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10"/>
            <a:ext cx="12192000" cy="47288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426168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7" y="617711"/>
            <a:ext cx="11222376" cy="625877"/>
          </a:xfrm>
        </p:spPr>
        <p:txBody>
          <a:bodyPr wrap="square" anchor="b"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0932446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84717" y="1706882"/>
            <a:ext cx="5509683" cy="41526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7" y="617711"/>
            <a:ext cx="11222376" cy="625877"/>
          </a:xfrm>
        </p:spPr>
        <p:txBody>
          <a:bodyPr wrap="square" anchor="b"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5"/>
          </p:nvPr>
        </p:nvSpPr>
        <p:spPr>
          <a:xfrm>
            <a:off x="6197412" y="1706882"/>
            <a:ext cx="5509683" cy="41526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38679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84719" y="2072642"/>
            <a:ext cx="11222567" cy="3898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8" y="617601"/>
            <a:ext cx="11222567" cy="625877"/>
          </a:xfrm>
        </p:spPr>
        <p:txBody>
          <a:bodyPr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84719" y="1528235"/>
            <a:ext cx="11222565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19" indent="0">
              <a:buNone/>
              <a:defRPr sz="2933">
                <a:solidFill>
                  <a:schemeClr val="accent1"/>
                </a:solidFill>
                <a:latin typeface="+mj-lt"/>
              </a:defRPr>
            </a:lvl2pPr>
            <a:lvl3pPr marL="609570" indent="0">
              <a:buNone/>
              <a:defRPr sz="2933">
                <a:solidFill>
                  <a:schemeClr val="accent1"/>
                </a:solidFill>
                <a:latin typeface="+mj-lt"/>
              </a:defRPr>
            </a:lvl3pPr>
            <a:lvl4pPr marL="918588" indent="0">
              <a:buNone/>
              <a:defRPr sz="2933">
                <a:solidFill>
                  <a:schemeClr val="accent1"/>
                </a:solidFill>
                <a:latin typeface="+mj-lt"/>
              </a:defRPr>
            </a:lvl4pPr>
            <a:lvl5pPr marL="1219140" indent="0">
              <a:buNone/>
              <a:defRPr sz="2933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6246384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84717" y="2072642"/>
            <a:ext cx="5510784" cy="3898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8" y="617601"/>
            <a:ext cx="11222567" cy="625877"/>
          </a:xfrm>
        </p:spPr>
        <p:txBody>
          <a:bodyPr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84717" y="1528235"/>
            <a:ext cx="5510784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19" indent="0">
              <a:buNone/>
              <a:defRPr sz="2933">
                <a:solidFill>
                  <a:schemeClr val="accent1"/>
                </a:solidFill>
                <a:latin typeface="+mj-lt"/>
              </a:defRPr>
            </a:lvl2pPr>
            <a:lvl3pPr marL="609570" indent="0">
              <a:buNone/>
              <a:defRPr sz="2933">
                <a:solidFill>
                  <a:schemeClr val="accent1"/>
                </a:solidFill>
                <a:latin typeface="+mj-lt"/>
              </a:defRPr>
            </a:lvl3pPr>
            <a:lvl4pPr marL="918588" indent="0">
              <a:buNone/>
              <a:defRPr sz="2933">
                <a:solidFill>
                  <a:schemeClr val="accent1"/>
                </a:solidFill>
                <a:latin typeface="+mj-lt"/>
              </a:defRPr>
            </a:lvl4pPr>
            <a:lvl5pPr marL="1219140" indent="0">
              <a:buNone/>
              <a:defRPr sz="2933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/>
          </p:nvPr>
        </p:nvSpPr>
        <p:spPr>
          <a:xfrm>
            <a:off x="6196499" y="2072642"/>
            <a:ext cx="5510784" cy="3898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96499" y="1528235"/>
            <a:ext cx="5510784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19" indent="0">
              <a:buNone/>
              <a:defRPr sz="2933">
                <a:solidFill>
                  <a:schemeClr val="accent1"/>
                </a:solidFill>
                <a:latin typeface="+mj-lt"/>
              </a:defRPr>
            </a:lvl2pPr>
            <a:lvl3pPr marL="609570" indent="0">
              <a:buNone/>
              <a:defRPr sz="2933">
                <a:solidFill>
                  <a:schemeClr val="accent1"/>
                </a:solidFill>
                <a:latin typeface="+mj-lt"/>
              </a:defRPr>
            </a:lvl3pPr>
            <a:lvl4pPr marL="918588" indent="0">
              <a:buNone/>
              <a:defRPr sz="2933">
                <a:solidFill>
                  <a:schemeClr val="accent1"/>
                </a:solidFill>
                <a:latin typeface="+mj-lt"/>
              </a:defRPr>
            </a:lvl4pPr>
            <a:lvl5pPr marL="1219140" indent="0">
              <a:buNone/>
              <a:defRPr sz="2933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123043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ane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161393" y="1343607"/>
            <a:ext cx="3879273" cy="473546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8088340" y="1343607"/>
            <a:ext cx="4100945" cy="473546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2" y="1343607"/>
            <a:ext cx="4100945" cy="47354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9" y="617711"/>
            <a:ext cx="11222567" cy="625877"/>
          </a:xfrm>
          <a:prstGeom prst="rect">
            <a:avLst/>
          </a:prstGeom>
        </p:spPr>
        <p:txBody>
          <a:bodyPr vert="horz" wrap="square" lIns="91440" tIns="45720" rIns="91440" bIns="45720" anchor="b" anchorCtr="0">
            <a:spAutoFit/>
          </a:bodyPr>
          <a:lstStyle>
            <a:lvl1pPr algn="l">
              <a:lnSpc>
                <a:spcPct val="100000"/>
              </a:lnSpc>
              <a:defRPr lang="en-US" sz="3467" b="1" kern="1200" spc="0" baseline="0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9537253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akeaway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2" y="1343609"/>
            <a:ext cx="8035636" cy="473545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093323" y="1344086"/>
            <a:ext cx="4098679" cy="4734983"/>
          </a:xfrm>
          <a:solidFill>
            <a:schemeClr val="accent1"/>
          </a:solidFill>
        </p:spPr>
        <p:txBody>
          <a:bodyPr lIns="182880" rIns="274320" anchor="ctr"/>
          <a:lstStyle>
            <a:lvl1pPr marL="0" indent="0">
              <a:buNone/>
              <a:defRPr sz="2933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667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133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9" y="617711"/>
            <a:ext cx="11222567" cy="625877"/>
          </a:xfrm>
          <a:prstGeom prst="rect">
            <a:avLst/>
          </a:prstGeom>
        </p:spPr>
        <p:txBody>
          <a:bodyPr vert="horz" wrap="square" lIns="91440" tIns="45720" rIns="91440" bIns="45720" anchor="b" anchorCtr="0">
            <a:spAutoFit/>
          </a:bodyPr>
          <a:lstStyle>
            <a:lvl1pPr algn="l">
              <a:defRPr sz="3467" b="1" spc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2332680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keaway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" y="1343609"/>
            <a:ext cx="8071103" cy="47319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8071103" y="1341121"/>
            <a:ext cx="4133088" cy="4737947"/>
          </a:xfrm>
          <a:solidFill>
            <a:schemeClr val="accent1"/>
          </a:solidFill>
        </p:spPr>
        <p:txBody>
          <a:bodyPr lIns="182880" tIns="91440" rIns="274320" bIns="91440" anchor="ctr" anchorCtr="0"/>
          <a:lstStyle>
            <a:lvl1pPr marL="0" indent="0" algn="l"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484719" y="1706880"/>
            <a:ext cx="7586133" cy="41574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0675310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 (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7"/>
            <a:ext cx="12192000" cy="38087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0" y="5210828"/>
            <a:ext cx="12192000" cy="868241"/>
          </a:xfrm>
          <a:solidFill>
            <a:schemeClr val="accent1"/>
          </a:solidFill>
        </p:spPr>
        <p:txBody>
          <a:bodyPr wrap="square" lIns="274320" tIns="91440" rIns="274320" bIns="91440" anchor="ctr" anchorCtr="0"/>
          <a:lstStyle>
            <a:lvl1pPr marL="0" indent="0" algn="ctr"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484719" y="1706880"/>
            <a:ext cx="11222567" cy="32321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1153898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7"/>
            <a:ext cx="12192000" cy="38087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0" y="5210828"/>
            <a:ext cx="12192000" cy="868241"/>
          </a:xfrm>
          <a:solidFill>
            <a:schemeClr val="accent1"/>
          </a:solidFill>
        </p:spPr>
        <p:txBody>
          <a:bodyPr wrap="square" lIns="274320" tIns="91440" rIns="274320" bIns="91440" anchor="ctr" anchorCtr="0"/>
          <a:lstStyle>
            <a:lvl1pPr marL="0" indent="0" algn="ctr"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0"/>
          </p:nvPr>
        </p:nvSpPr>
        <p:spPr>
          <a:xfrm>
            <a:off x="484719" y="2072641"/>
            <a:ext cx="11222567" cy="29377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84719" y="1528235"/>
            <a:ext cx="10979149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19" indent="0">
              <a:buNone/>
              <a:defRPr sz="3200">
                <a:solidFill>
                  <a:schemeClr val="accent1"/>
                </a:solidFill>
                <a:latin typeface="+mj-lt"/>
              </a:defRPr>
            </a:lvl2pPr>
            <a:lvl3pPr marL="609570" indent="0">
              <a:buNone/>
              <a:defRPr sz="3200">
                <a:solidFill>
                  <a:schemeClr val="accent1"/>
                </a:solidFill>
                <a:latin typeface="+mj-lt"/>
              </a:defRPr>
            </a:lvl3pPr>
            <a:lvl4pPr marL="918588" indent="0">
              <a:buNone/>
              <a:defRPr sz="3200">
                <a:solidFill>
                  <a:schemeClr val="accent1"/>
                </a:solidFill>
                <a:latin typeface="+mj-lt"/>
              </a:defRPr>
            </a:lvl4pPr>
            <a:lvl5pPr marL="1219140" indent="0">
              <a:buNone/>
              <a:defRPr sz="32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8054407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keaway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452092" y="1343609"/>
            <a:ext cx="8739909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" y="1343609"/>
            <a:ext cx="3408219" cy="4735459"/>
          </a:xfrm>
          <a:solidFill>
            <a:schemeClr val="accent1"/>
          </a:solidFill>
        </p:spPr>
        <p:txBody>
          <a:bodyPr lIns="274320" tIns="137160" rIns="91440" bIns="182880" anchor="ctr"/>
          <a:lstStyle>
            <a:lvl1pPr marL="0" indent="0" algn="l">
              <a:buClr>
                <a:schemeClr val="bg1"/>
              </a:buClr>
              <a:buNone/>
              <a:defRPr sz="2667">
                <a:solidFill>
                  <a:schemeClr val="bg1"/>
                </a:solidFill>
              </a:defRPr>
            </a:lvl1pPr>
            <a:lvl2pPr marL="226473" indent="0" algn="ctr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459294" indent="0" algn="ctr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3599145" y="2072640"/>
            <a:ext cx="8108139" cy="38981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3599148" y="1528235"/>
            <a:ext cx="8002305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19" indent="0">
              <a:buNone/>
              <a:defRPr sz="3200">
                <a:solidFill>
                  <a:schemeClr val="accent1"/>
                </a:solidFill>
                <a:latin typeface="+mj-lt"/>
              </a:defRPr>
            </a:lvl2pPr>
            <a:lvl3pPr marL="609570" indent="0">
              <a:buNone/>
              <a:defRPr sz="3200">
                <a:solidFill>
                  <a:schemeClr val="accent1"/>
                </a:solidFill>
                <a:latin typeface="+mj-lt"/>
              </a:defRPr>
            </a:lvl3pPr>
            <a:lvl4pPr marL="918588" indent="0">
              <a:buNone/>
              <a:defRPr sz="3200">
                <a:solidFill>
                  <a:schemeClr val="accent1"/>
                </a:solidFill>
                <a:latin typeface="+mj-lt"/>
              </a:defRPr>
            </a:lvl4pPr>
            <a:lvl5pPr marL="1219140" indent="0">
              <a:buNone/>
              <a:defRPr sz="32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7626270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6151420" y="1343610"/>
            <a:ext cx="2992581" cy="473688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" y="3777426"/>
            <a:ext cx="3020291" cy="230306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343609"/>
            <a:ext cx="6096000" cy="23793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9188724" y="3777425"/>
            <a:ext cx="2992581" cy="230164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9186295" y="1343609"/>
            <a:ext cx="2992581" cy="23793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7"/>
          </p:nvPr>
        </p:nvSpPr>
        <p:spPr>
          <a:xfrm>
            <a:off x="3075709" y="3777425"/>
            <a:ext cx="3020291" cy="230164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989149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1343609"/>
            <a:ext cx="12192000" cy="4735459"/>
          </a:xfr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2157095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w/L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318712" y="1564919"/>
            <a:ext cx="3685309" cy="341500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206836" y="1564919"/>
            <a:ext cx="3685309" cy="341500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2318714" y="4979924"/>
            <a:ext cx="3684924" cy="895739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6207223" y="4979924"/>
            <a:ext cx="3684924" cy="895739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5532841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s and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" y="1343609"/>
            <a:ext cx="4045527" cy="473545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146475" y="1343609"/>
            <a:ext cx="4045527" cy="473545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084320" y="1341121"/>
            <a:ext cx="4023360" cy="4737947"/>
          </a:xfrm>
          <a:solidFill>
            <a:schemeClr val="accent1"/>
          </a:solidFill>
        </p:spPr>
        <p:txBody>
          <a:bodyPr lIns="182880" tIns="182880" rIns="182880" bIns="182880" anchor="ctr" anchorCtr="0"/>
          <a:lstStyle>
            <a:lvl1pPr marL="0" indent="0" algn="l">
              <a:spcBef>
                <a:spcPts val="727"/>
              </a:spcBef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3374044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Content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1343609"/>
            <a:ext cx="8005944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064401" y="1343222"/>
            <a:ext cx="4128655" cy="381750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064399" y="5160725"/>
            <a:ext cx="4128128" cy="918345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84719" y="1706882"/>
            <a:ext cx="7521228" cy="4230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8470495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Content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186697" y="1343609"/>
            <a:ext cx="8005304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-411" y="1343222"/>
            <a:ext cx="4128655" cy="382144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-413" y="5164667"/>
            <a:ext cx="4128128" cy="9144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300604" y="1706882"/>
            <a:ext cx="7406681" cy="4297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5087603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9956342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68815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397626"/>
            <a:ext cx="12192000" cy="365125"/>
          </a:xfrm>
        </p:spPr>
        <p:txBody>
          <a:bodyPr/>
          <a:lstStyle>
            <a:lvl1pPr>
              <a:defRPr lang="en-US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9F14A8-A241-474D-AF7F-3EA457A8E52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6B4B196E-40FF-4352-8BA1-30E37BDFC96C}" type="datetimeFigureOut">
              <a:rPr lang="en-US" smtClean="0"/>
              <a:t>10/23/2020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27802"/>
      </p:ext>
    </p:extLst>
  </p:cSld>
  <p:clrMapOvr>
    <a:masterClrMapping/>
  </p:clrMapOvr>
  <p:transition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9" y="2119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9" y="2119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1" y="6162675"/>
            <a:ext cx="10106025" cy="390525"/>
          </a:xfrm>
        </p:spPr>
        <p:txBody>
          <a:bodyPr anchor="b" anchorCtr="0"/>
          <a:lstStyle>
            <a:lvl1pPr marL="0" indent="0">
              <a:spcBef>
                <a:spcPts val="200"/>
              </a:spcBef>
              <a:buNone/>
              <a:defRPr sz="1000"/>
            </a:lvl1pPr>
            <a:lvl2pPr marL="274306" indent="0">
              <a:spcBef>
                <a:spcPts val="200"/>
              </a:spcBef>
              <a:buNone/>
              <a:defRPr sz="1000"/>
            </a:lvl2pPr>
            <a:lvl3pPr marL="548613" indent="0">
              <a:spcBef>
                <a:spcPts val="200"/>
              </a:spcBef>
              <a:buNone/>
              <a:defRPr sz="1000"/>
            </a:lvl3pPr>
            <a:lvl4pPr marL="822919" indent="0">
              <a:spcBef>
                <a:spcPts val="200"/>
              </a:spcBef>
              <a:buNone/>
              <a:defRPr sz="1000"/>
            </a:lvl4pPr>
            <a:lvl5pPr marL="1097226" indent="0">
              <a:spcBef>
                <a:spcPts val="200"/>
              </a:spcBef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5580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685" y="6344666"/>
            <a:ext cx="1090476" cy="258597"/>
          </a:xfrm>
          <a:prstGeom prst="rect">
            <a:avLst/>
          </a:prstGeom>
        </p:spPr>
      </p:pic>
      <p:sp>
        <p:nvSpPr>
          <p:cNvPr id="21" name="Rectangle 20"/>
          <p:cNvSpPr>
            <a:spLocks noGrp="1" noChangeArrowheads="1"/>
          </p:cNvSpPr>
          <p:nvPr/>
        </p:nvSpPr>
        <p:spPr bwMode="gray">
          <a:xfrm>
            <a:off x="5541264" y="6254144"/>
            <a:ext cx="1109472" cy="365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7760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09AF01-7EFE-4A29-B021-8BA707099C41}" type="slidenum">
              <a:rPr kumimoji="0" lang="en-US" sz="933" b="1" i="0" u="none" strike="noStrike" kern="1200" cap="none" spc="0" normalizeH="0" baseline="0" noProof="0">
                <a:ln>
                  <a:noFill/>
                </a:ln>
                <a:solidFill>
                  <a:srgbClr val="716F7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77604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33" b="1" i="0" u="none" strike="noStrike" kern="1200" cap="none" spc="0" normalizeH="0" baseline="0" noProof="0" dirty="0">
              <a:ln>
                <a:noFill/>
              </a:ln>
              <a:solidFill>
                <a:srgbClr val="716F7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14577" y="6251813"/>
            <a:ext cx="3081251" cy="3674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776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1" i="0" u="none" strike="noStrike" kern="1200" cap="none" spc="0" normalizeH="0" baseline="0" noProof="0" dirty="0">
                <a:ln>
                  <a:noFill/>
                </a:ln>
                <a:solidFill>
                  <a:srgbClr val="716F7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Amgen Proprietary—Internal Use Only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84717" y="1706881"/>
            <a:ext cx="11222376" cy="4152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84717" y="617600"/>
            <a:ext cx="11222567" cy="62587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193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ransition>
    <p:fade/>
  </p:transition>
  <p:hf sldNum="0" hdr="0" dt="0"/>
  <p:txStyles>
    <p:titleStyle>
      <a:lvl1pPr algn="l" defTabSz="380933" rtl="0" eaLnBrk="1" latinLnBrk="0" hangingPunct="1">
        <a:lnSpc>
          <a:spcPct val="100000"/>
        </a:lnSpc>
        <a:spcBef>
          <a:spcPct val="0"/>
        </a:spcBef>
        <a:buNone/>
        <a:defRPr sz="3467" b="1" kern="1200" cap="all" spc="0" baseline="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09026" indent="-309026" algn="l" defTabSz="380933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sz="2933" b="1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609585" indent="-300559" algn="l" defTabSz="380933" rtl="0" eaLnBrk="1" latinLnBrk="0" hangingPunct="1">
        <a:lnSpc>
          <a:spcPct val="100000"/>
        </a:lnSpc>
        <a:spcBef>
          <a:spcPts val="533"/>
        </a:spcBef>
        <a:spcAft>
          <a:spcPts val="0"/>
        </a:spcAft>
        <a:buClr>
          <a:schemeClr val="accent1"/>
        </a:buClr>
        <a:buSzPct val="90000"/>
        <a:buFont typeface="Arial" panose="020B0604020202020204" pitchFamily="34" charset="0"/>
        <a:buChar char="–"/>
        <a:defRPr sz="2667" b="1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918610" indent="-309026" algn="l" defTabSz="380933" rtl="0" eaLnBrk="1" latinLnBrk="0" hangingPunct="1">
        <a:lnSpc>
          <a:spcPct val="100000"/>
        </a:lnSpc>
        <a:spcBef>
          <a:spcPts val="533"/>
        </a:spcBef>
        <a:spcAft>
          <a:spcPts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sz="2400" b="1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1219170" indent="-300559" algn="l" defTabSz="380933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90000"/>
        <a:buFont typeface="Arial" panose="020B0604020202020204" pitchFamily="34" charset="0"/>
        <a:buChar char="–"/>
        <a:defRPr sz="2133" b="1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445648" indent="-226478" algn="l" defTabSz="380933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90000"/>
        <a:buFont typeface="Arial" panose="020B0604020202020204" pitchFamily="34" charset="0"/>
        <a:buChar char="•"/>
        <a:defRPr sz="1867" b="1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952335" indent="0" algn="l" defTabSz="380933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None/>
        <a:defRPr sz="751" kern="1200">
          <a:solidFill>
            <a:schemeClr val="tx1"/>
          </a:solidFill>
          <a:latin typeface="+mn-lt"/>
          <a:ea typeface="+mn-ea"/>
          <a:cs typeface="+mn-cs"/>
        </a:defRPr>
      </a:lvl6pPr>
      <a:lvl7pPr marL="1238034" indent="-95234" algn="l" defTabSz="380933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Char char="•"/>
        <a:defRPr sz="751" kern="1200">
          <a:solidFill>
            <a:schemeClr val="tx1"/>
          </a:solidFill>
          <a:latin typeface="+mn-lt"/>
          <a:ea typeface="+mn-ea"/>
          <a:cs typeface="+mn-cs"/>
        </a:defRPr>
      </a:lvl7pPr>
      <a:lvl8pPr marL="1428502" indent="-95234" algn="l" defTabSz="380933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Char char="•"/>
        <a:defRPr sz="751" kern="1200">
          <a:solidFill>
            <a:schemeClr val="tx1"/>
          </a:solidFill>
          <a:latin typeface="+mn-lt"/>
          <a:ea typeface="+mn-ea"/>
          <a:cs typeface="+mn-cs"/>
        </a:defRPr>
      </a:lvl8pPr>
      <a:lvl9pPr marL="1618969" indent="-95234" algn="l" defTabSz="380933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Char char="•"/>
        <a:defRPr sz="7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0933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1pPr>
      <a:lvl2pPr marL="190467" algn="l" defTabSz="380933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2pPr>
      <a:lvl3pPr marL="380933" algn="l" defTabSz="380933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3pPr>
      <a:lvl4pPr marL="571400" algn="l" defTabSz="380933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4pPr>
      <a:lvl5pPr marL="761868" algn="l" defTabSz="380933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5pPr>
      <a:lvl6pPr marL="952335" algn="l" defTabSz="380933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6pPr>
      <a:lvl7pPr marL="1142801" algn="l" defTabSz="380933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7pPr>
      <a:lvl8pPr marL="1333268" algn="l" defTabSz="380933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8pPr>
      <a:lvl9pPr marL="1523735" algn="l" defTabSz="380933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686" y="6344667"/>
            <a:ext cx="1090476" cy="258597"/>
          </a:xfrm>
          <a:prstGeom prst="rect">
            <a:avLst/>
          </a:prstGeom>
        </p:spPr>
      </p:pic>
      <p:sp>
        <p:nvSpPr>
          <p:cNvPr id="21" name="Rectangle 20"/>
          <p:cNvSpPr>
            <a:spLocks noGrp="1" noChangeArrowheads="1"/>
          </p:cNvSpPr>
          <p:nvPr/>
        </p:nvSpPr>
        <p:spPr bwMode="gray">
          <a:xfrm>
            <a:off x="5541264" y="6254144"/>
            <a:ext cx="1109472" cy="365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776022">
              <a:defRPr/>
            </a:pPr>
            <a:fld id="{5909AF01-7EFE-4A29-B021-8BA707099C41}" type="slidenum">
              <a:rPr lang="en-US" sz="933">
                <a:solidFill>
                  <a:srgbClr val="716F73"/>
                </a:solidFill>
                <a:latin typeface="Arial"/>
              </a:rPr>
              <a:pPr defTabSz="776022">
                <a:defRPr/>
              </a:pPr>
              <a:t>‹#›</a:t>
            </a:fld>
            <a:endParaRPr lang="en-US" sz="933" dirty="0">
              <a:solidFill>
                <a:srgbClr val="716F73"/>
              </a:solidFill>
              <a:latin typeface="Arial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84717" y="1706882"/>
            <a:ext cx="11222376" cy="4152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84718" y="617601"/>
            <a:ext cx="11222567" cy="62587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65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  <p:sldLayoutId id="2147483704" r:id="rId21"/>
    <p:sldLayoutId id="2147483705" r:id="rId22"/>
    <p:sldLayoutId id="2147483706" r:id="rId23"/>
  </p:sldLayoutIdLst>
  <p:transition>
    <p:fade/>
  </p:transition>
  <p:hf hdr="0"/>
  <p:txStyles>
    <p:titleStyle>
      <a:lvl1pPr algn="l" defTabSz="380924" rtl="0" eaLnBrk="1" latinLnBrk="0" hangingPunct="1">
        <a:lnSpc>
          <a:spcPct val="100000"/>
        </a:lnSpc>
        <a:spcBef>
          <a:spcPct val="0"/>
        </a:spcBef>
        <a:buNone/>
        <a:defRPr sz="3467" b="1" kern="1200" cap="all" spc="0" baseline="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09019" indent="-309019" algn="l" defTabSz="380924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sz="2933" b="1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609570" indent="-300551" algn="l" defTabSz="380924" rtl="0" eaLnBrk="1" latinLnBrk="0" hangingPunct="1">
        <a:lnSpc>
          <a:spcPct val="100000"/>
        </a:lnSpc>
        <a:spcBef>
          <a:spcPts val="533"/>
        </a:spcBef>
        <a:spcAft>
          <a:spcPts val="0"/>
        </a:spcAft>
        <a:buClr>
          <a:schemeClr val="accent1"/>
        </a:buClr>
        <a:buSzPct val="90000"/>
        <a:buFont typeface="Arial" panose="020B0604020202020204" pitchFamily="34" charset="0"/>
        <a:buChar char="–"/>
        <a:defRPr sz="2667" b="1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918588" indent="-309019" algn="l" defTabSz="380924" rtl="0" eaLnBrk="1" latinLnBrk="0" hangingPunct="1">
        <a:lnSpc>
          <a:spcPct val="100000"/>
        </a:lnSpc>
        <a:spcBef>
          <a:spcPts val="533"/>
        </a:spcBef>
        <a:spcAft>
          <a:spcPts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sz="2400" b="1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1219140" indent="-300551" algn="l" defTabSz="380924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90000"/>
        <a:buFont typeface="Arial" panose="020B0604020202020204" pitchFamily="34" charset="0"/>
        <a:buChar char="–"/>
        <a:defRPr sz="2133" b="1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445612" indent="-226473" algn="l" defTabSz="380924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90000"/>
        <a:buFont typeface="Arial" panose="020B0604020202020204" pitchFamily="34" charset="0"/>
        <a:buChar char="•"/>
        <a:defRPr sz="1867" b="1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952311" indent="0" algn="l" defTabSz="380924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None/>
        <a:defRPr sz="751" kern="1200">
          <a:solidFill>
            <a:schemeClr val="tx1"/>
          </a:solidFill>
          <a:latin typeface="+mn-lt"/>
          <a:ea typeface="+mn-ea"/>
          <a:cs typeface="+mn-cs"/>
        </a:defRPr>
      </a:lvl6pPr>
      <a:lvl7pPr marL="1238004" indent="-95232" algn="l" defTabSz="380924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Char char="•"/>
        <a:defRPr sz="751" kern="1200">
          <a:solidFill>
            <a:schemeClr val="tx1"/>
          </a:solidFill>
          <a:latin typeface="+mn-lt"/>
          <a:ea typeface="+mn-ea"/>
          <a:cs typeface="+mn-cs"/>
        </a:defRPr>
      </a:lvl7pPr>
      <a:lvl8pPr marL="1428467" indent="-95232" algn="l" defTabSz="380924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Char char="•"/>
        <a:defRPr sz="751" kern="1200">
          <a:solidFill>
            <a:schemeClr val="tx1"/>
          </a:solidFill>
          <a:latin typeface="+mn-lt"/>
          <a:ea typeface="+mn-ea"/>
          <a:cs typeface="+mn-cs"/>
        </a:defRPr>
      </a:lvl8pPr>
      <a:lvl9pPr marL="1618929" indent="-95232" algn="l" defTabSz="380924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Char char="•"/>
        <a:defRPr sz="7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1pPr>
      <a:lvl2pPr marL="190462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2pPr>
      <a:lvl3pPr marL="380924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3pPr>
      <a:lvl4pPr marL="571386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4pPr>
      <a:lvl5pPr marL="761849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5pPr>
      <a:lvl6pPr marL="952311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6pPr>
      <a:lvl7pPr marL="1142773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7pPr>
      <a:lvl8pPr marL="1333235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8pPr>
      <a:lvl9pPr marL="1523697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15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45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7.emf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E13471-E48C-4590-98F4-AA5CEA2F9F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58318"/>
            <a:ext cx="12192000" cy="5334000"/>
          </a:xfrm>
        </p:spPr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F7C219-C810-4178-A7AD-B530F481A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1458" y="6299479"/>
            <a:ext cx="9932459" cy="393141"/>
          </a:xfrm>
        </p:spPr>
        <p:txBody>
          <a:bodyPr/>
          <a:lstStyle/>
          <a:p>
            <a:r>
              <a:rPr lang="en-US" sz="1600" b="1" dirty="0"/>
              <a:t>  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28FD0-004A-471D-B18F-8392A03D8E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1" y="5469637"/>
            <a:ext cx="9932459" cy="75897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Ram Suresh, Ph.D.</a:t>
            </a:r>
          </a:p>
          <a:p>
            <a:pPr>
              <a:spcBef>
                <a:spcPts val="0"/>
              </a:spcBef>
            </a:pPr>
            <a:r>
              <a:rPr lang="en-US" dirty="0"/>
              <a:t>Amgen Inc.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DFD19A-3F4C-4D48-ADB2-E68ADCA91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" y="1647825"/>
            <a:ext cx="9817142" cy="1019175"/>
          </a:xfrm>
        </p:spPr>
        <p:txBody>
          <a:bodyPr/>
          <a:lstStyle/>
          <a:p>
            <a:r>
              <a:rPr lang="en-US" dirty="0"/>
              <a:t>Statistical challenges in designing combination-therapy trials in Oncology </a:t>
            </a:r>
          </a:p>
        </p:txBody>
      </p:sp>
    </p:spTree>
    <p:extLst>
      <p:ext uri="{BB962C8B-B14F-4D97-AF65-F5344CB8AC3E}">
        <p14:creationId xmlns:p14="http://schemas.microsoft.com/office/powerpoint/2010/main" val="215431711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E014BD-F9D9-4979-AA4D-A827F1EB546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The views expressed herein represent those of the presenter and do not necessarily represent the views or practices of the presenter’s employer or any other party.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94972-B7E6-44A5-9510-54C15D58C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Disclaimer</a:t>
            </a:r>
          </a:p>
        </p:txBody>
      </p:sp>
    </p:spTree>
    <p:extLst>
      <p:ext uri="{BB962C8B-B14F-4D97-AF65-F5344CB8AC3E}">
        <p14:creationId xmlns:p14="http://schemas.microsoft.com/office/powerpoint/2010/main" val="186766555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EDED0C-A07B-411E-AF81-18F4F4DFE92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2800" dirty="0"/>
              <a:t>Oncology Landscape</a:t>
            </a:r>
          </a:p>
          <a:p>
            <a:r>
              <a:rPr lang="en-US" dirty="0"/>
              <a:t>Progression on PD L(1) Therapy</a:t>
            </a:r>
          </a:p>
          <a:p>
            <a:r>
              <a:rPr lang="en-US" dirty="0"/>
              <a:t>Single-Arm Trials </a:t>
            </a:r>
          </a:p>
          <a:p>
            <a:r>
              <a:rPr lang="en-US" dirty="0"/>
              <a:t>Challenges in Designing Trials – A SCLC Example</a:t>
            </a:r>
          </a:p>
          <a:p>
            <a:r>
              <a:rPr lang="en-US" dirty="0"/>
              <a:t>Summary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69AAEE-19E6-4492-83AA-7A30DC2BE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7561837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1C57E-B3E1-46B3-AFCD-9BFE7AD73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Oncology Landscape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DA699-4CA0-498D-A594-00542AEBF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Recently,  CTLA-4 and PD-(L)1 therapies have been approved and became SOC for several indications.</a:t>
            </a:r>
          </a:p>
          <a:p>
            <a:endParaRPr lang="en-US" sz="2400" dirty="0"/>
          </a:p>
          <a:p>
            <a:r>
              <a:rPr lang="en-US" sz="2400" dirty="0"/>
              <a:t>Development of novel combination regimens has become the focus of industry </a:t>
            </a:r>
          </a:p>
          <a:p>
            <a:endParaRPr lang="en-US" sz="2400" dirty="0"/>
          </a:p>
          <a:p>
            <a:r>
              <a:rPr lang="en-US" sz="2400" dirty="0"/>
              <a:t>Bispecific ADCs,  </a:t>
            </a:r>
            <a:r>
              <a:rPr lang="en-US" sz="2400" dirty="0" err="1"/>
              <a:t>BiTEs</a:t>
            </a:r>
            <a:r>
              <a:rPr lang="en-US" sz="2400" dirty="0"/>
              <a:t> and Targeted therapies are under investigation</a:t>
            </a:r>
          </a:p>
          <a:p>
            <a:endParaRPr lang="en-US" sz="2400" dirty="0"/>
          </a:p>
          <a:p>
            <a:r>
              <a:rPr lang="en-US" sz="2400" dirty="0"/>
              <a:t>Most combinations under investigation are with  PD-(L)1 inhibitors</a:t>
            </a:r>
          </a:p>
          <a:p>
            <a:pPr marL="309019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215405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A5DD0-E9B1-4895-89A5-C5D3DE309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8" y="135482"/>
            <a:ext cx="11222567" cy="1107996"/>
          </a:xfrm>
        </p:spPr>
        <p:txBody>
          <a:bodyPr/>
          <a:lstStyle/>
          <a:p>
            <a:r>
              <a:rPr lang="en-US" sz="3600" dirty="0"/>
              <a:t>Progression on PD-(L)1 therapy</a:t>
            </a:r>
            <a:br>
              <a:rPr lang="en-US" sz="3000" dirty="0"/>
            </a:b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8347A-3317-4ACD-8768-7EA4307B9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Definition of Relapse/Refractory Disease</a:t>
            </a:r>
            <a:endParaRPr lang="en-US" sz="2200" dirty="0"/>
          </a:p>
          <a:p>
            <a:pPr lvl="1"/>
            <a:r>
              <a:rPr lang="en-US" sz="1934" dirty="0"/>
              <a:t>Assessing PD-(L)1 response is difficult because response to immunotherapies behaves differently than traditional cytotoxic agents.</a:t>
            </a:r>
          </a:p>
          <a:p>
            <a:pPr lvl="1"/>
            <a:r>
              <a:rPr lang="en-US" sz="1934" dirty="0"/>
              <a:t>How to identify patient population whose disease has truly progressed past PD-(L)1 inhibitors is complex and challenging</a:t>
            </a:r>
          </a:p>
          <a:p>
            <a:r>
              <a:rPr lang="en-US" sz="2200" dirty="0"/>
              <a:t>Three main principles: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Adequate exposure to PD-(L)1 therapies before progression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Correctly identify and confirming progressive disease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Identify the likelihood of responding to re-exposure to PD-(L)1 therapies.</a:t>
            </a:r>
          </a:p>
        </p:txBody>
      </p:sp>
    </p:spTree>
    <p:extLst>
      <p:ext uri="{BB962C8B-B14F-4D97-AF65-F5344CB8AC3E}">
        <p14:creationId xmlns:p14="http://schemas.microsoft.com/office/powerpoint/2010/main" val="2450743625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21D3-406F-4179-BC04-48EDEB25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8" y="289371"/>
            <a:ext cx="11222567" cy="954107"/>
          </a:xfrm>
        </p:spPr>
        <p:txBody>
          <a:bodyPr/>
          <a:lstStyle/>
          <a:p>
            <a:r>
              <a:rPr lang="en-US" sz="3600" dirty="0"/>
              <a:t>Progression on PD-(L)1 therapy</a:t>
            </a:r>
            <a:br>
              <a:rPr lang="en-US" sz="3600" dirty="0"/>
            </a:br>
            <a:r>
              <a:rPr lang="en-US" sz="2000" dirty="0"/>
              <a:t>Example Definitions from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6EE37-5B8D-478F-92F7-713C71C0E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418" y="1307378"/>
            <a:ext cx="10436900" cy="212162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dirty="0"/>
              <a:t>Example 1: PD-1 treatment progression is defined by meeting all of the following criteria: </a:t>
            </a:r>
          </a:p>
          <a:p>
            <a:pPr lvl="1"/>
            <a:r>
              <a:rPr lang="en-US" sz="1600" dirty="0"/>
              <a:t>Has received at least 2 doses of an approved PD-(L)1 </a:t>
            </a:r>
            <a:r>
              <a:rPr lang="en-US" sz="1600" dirty="0" err="1"/>
              <a:t>mAb</a:t>
            </a:r>
            <a:r>
              <a:rPr lang="en-US" sz="1600" dirty="0"/>
              <a:t> </a:t>
            </a:r>
          </a:p>
          <a:p>
            <a:pPr lvl="1"/>
            <a:r>
              <a:rPr lang="en-US" sz="1600" dirty="0"/>
              <a:t>Has demonstrated disease progression after PD-(L)1 as defined by RECIST v1.1. The initial evidence of disease progression (PD) is to be confirmed by a second assessment no less than four weeks from the date of the first documented PD, in the absence of rapid clinical progression</a:t>
            </a:r>
          </a:p>
          <a:p>
            <a:pPr lvl="1"/>
            <a:r>
              <a:rPr lang="en-US" sz="1600" dirty="0"/>
              <a:t>Progressive disease has been documented within 12 weeks from the last dose of PD-(L)1 </a:t>
            </a:r>
            <a:r>
              <a:rPr lang="en-US" sz="1600" dirty="0" err="1"/>
              <a:t>mAb</a:t>
            </a:r>
            <a:r>
              <a:rPr lang="en-US" sz="1600" dirty="0"/>
              <a:t> </a:t>
            </a:r>
          </a:p>
          <a:p>
            <a:pPr marL="0" indent="0">
              <a:buNone/>
            </a:pPr>
            <a:r>
              <a:rPr lang="en-US" sz="1600" dirty="0"/>
              <a:t>	</a:t>
            </a:r>
          </a:p>
          <a:p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6D6A90F-1D68-426E-AC73-A2730CB7417B}"/>
              </a:ext>
            </a:extLst>
          </p:cNvPr>
          <p:cNvSpPr txBox="1">
            <a:spLocks/>
          </p:cNvSpPr>
          <p:nvPr/>
        </p:nvSpPr>
        <p:spPr bwMode="gray">
          <a:xfrm>
            <a:off x="563418" y="3626714"/>
            <a:ext cx="10436900" cy="2617641"/>
          </a:xfrm>
          <a:prstGeom prst="rect">
            <a:avLst/>
          </a:prstGeom>
          <a:ln w="25400" cap="flat" cmpd="sng" algn="ctr">
            <a:solidFill>
              <a:schemeClr val="dk1"/>
            </a:solidFill>
            <a:prstDash val="solid"/>
            <a:miter lim="800000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kern="0" dirty="0"/>
              <a:t>Example 2: Three </a:t>
            </a:r>
            <a:r>
              <a:rPr lang="en-US" altLang="zh-CN" sz="2000" b="0" kern="0" dirty="0"/>
              <a:t>distinct patient populations that are important to study separately:</a:t>
            </a:r>
            <a:endParaRPr lang="en-US" b="0" dirty="0"/>
          </a:p>
          <a:p>
            <a:pPr lvl="1"/>
            <a:r>
              <a:rPr lang="en-US" sz="1600" b="0" dirty="0"/>
              <a:t>Patients who do not respond &amp; progress on PD-(L)1 (or within 6 months of treatment) </a:t>
            </a:r>
          </a:p>
          <a:p>
            <a:pPr lvl="1"/>
            <a:r>
              <a:rPr lang="en-US" sz="1600" b="0" dirty="0"/>
              <a:t>Patients who progress after initial response while on PD-(L)1 </a:t>
            </a:r>
          </a:p>
          <a:p>
            <a:pPr lvl="1"/>
            <a:r>
              <a:rPr lang="en-US" sz="1600" b="0" dirty="0"/>
              <a:t>Patients who progress after initial response to PD-(L)1 off drug</a:t>
            </a:r>
          </a:p>
          <a:p>
            <a:r>
              <a:rPr lang="en-US" sz="1800" b="0" dirty="0"/>
              <a:t>Additional Criteria:</a:t>
            </a:r>
          </a:p>
          <a:p>
            <a:pPr lvl="1"/>
            <a:r>
              <a:rPr lang="en-US" sz="1600" b="0" dirty="0"/>
              <a:t>Patients must have confirmed disease progression on PD-(L)1 therapy</a:t>
            </a:r>
          </a:p>
          <a:p>
            <a:pPr lvl="1"/>
            <a:r>
              <a:rPr lang="en-US" sz="1600" b="0" dirty="0"/>
              <a:t>Previous exposure to PD-(L)1 containing regimen for at least 12 consecutive weeks</a:t>
            </a:r>
          </a:p>
          <a:p>
            <a:pPr lvl="1"/>
            <a:r>
              <a:rPr lang="en-US" sz="1600" b="0" dirty="0"/>
              <a:t>Progression must be while on treatment with PD-(L)1 or within 6 months of discontinuing PD-(L)1</a:t>
            </a:r>
          </a:p>
          <a:p>
            <a:pPr lvl="1"/>
            <a:endParaRPr lang="en-US" sz="1600" b="0" dirty="0"/>
          </a:p>
          <a:p>
            <a:pPr lvl="1"/>
            <a:endParaRPr lang="en-US" sz="1600" b="0" dirty="0"/>
          </a:p>
          <a:p>
            <a:pPr marL="0" indent="0">
              <a:buNone/>
            </a:pPr>
            <a:r>
              <a:rPr lang="en-US" b="0" dirty="0"/>
              <a:t>	</a:t>
            </a:r>
            <a:r>
              <a:rPr lang="en-US" sz="1600" b="0" kern="0" dirty="0"/>
              <a:t>	</a:t>
            </a:r>
          </a:p>
          <a:p>
            <a:endParaRPr lang="en-US" b="0" kern="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91CFFAC-4D13-4A0B-B61C-EF3D6448B809}"/>
              </a:ext>
            </a:extLst>
          </p:cNvPr>
          <p:cNvSpPr txBox="1"/>
          <p:nvPr/>
        </p:nvSpPr>
        <p:spPr>
          <a:xfrm>
            <a:off x="619031" y="6274515"/>
            <a:ext cx="101190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dirty="0"/>
              <a:t>Source</a:t>
            </a:r>
            <a:r>
              <a:rPr lang="en-US" sz="1000" b="0" cap="small" dirty="0"/>
              <a:t>: </a:t>
            </a:r>
            <a:r>
              <a:rPr lang="en-US" sz="1000" b="0" dirty="0"/>
              <a:t>immuno-oncology combination drug development for patients with disease progression after initial anti-PD-(L)1 therapy</a:t>
            </a:r>
            <a:r>
              <a:rPr lang="en-US" sz="1000" b="0" cap="small" dirty="0"/>
              <a:t>: </a:t>
            </a:r>
            <a:r>
              <a:rPr lang="en-US" sz="1000" b="0" dirty="0"/>
              <a:t>a friends of cancer research whitepaper</a:t>
            </a:r>
          </a:p>
        </p:txBody>
      </p:sp>
    </p:spTree>
    <p:extLst>
      <p:ext uri="{BB962C8B-B14F-4D97-AF65-F5344CB8AC3E}">
        <p14:creationId xmlns:p14="http://schemas.microsoft.com/office/powerpoint/2010/main" val="3956464155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1623E-A17C-492F-8101-E765FB88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en-US" dirty="0" err="1"/>
              <a:t>startegies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30AE6-FEF2-46A2-8695-9E3A72CFF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497" y="1078365"/>
            <a:ext cx="11222376" cy="4152633"/>
          </a:xfrm>
        </p:spPr>
        <p:txBody>
          <a:bodyPr/>
          <a:lstStyle/>
          <a:p>
            <a:r>
              <a:rPr lang="en-US" dirty="0"/>
              <a:t>Different approaches in dealing with </a:t>
            </a:r>
            <a:r>
              <a:rPr lang="en-US" dirty="0" err="1"/>
              <a:t>ipi</a:t>
            </a:r>
            <a:r>
              <a:rPr lang="en-US" dirty="0"/>
              <a:t>-refractory population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4AB9EDD-5CF2-41A7-A6FC-A7D387D73B77}"/>
              </a:ext>
            </a:extLst>
          </p:cNvPr>
          <p:cNvGrpSpPr/>
          <p:nvPr/>
        </p:nvGrpSpPr>
        <p:grpSpPr>
          <a:xfrm>
            <a:off x="935664" y="2125574"/>
            <a:ext cx="4068620" cy="3319368"/>
            <a:chOff x="886689" y="2116861"/>
            <a:chExt cx="4068620" cy="331936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87C4435-3BA2-4168-BA62-349085F9A51F}"/>
                </a:ext>
              </a:extLst>
            </p:cNvPr>
            <p:cNvSpPr txBox="1"/>
            <p:nvPr/>
          </p:nvSpPr>
          <p:spPr>
            <a:xfrm>
              <a:off x="886689" y="2116861"/>
              <a:ext cx="3952677" cy="5847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800" b="0" dirty="0">
                  <a:solidFill>
                    <a:schemeClr val="bg1"/>
                  </a:solidFill>
                </a:rPr>
                <a:t>Pembrolizumab: KEYNOTE-001</a:t>
              </a:r>
            </a:p>
            <a:p>
              <a:r>
                <a:rPr lang="en-US" sz="1400" b="0" dirty="0">
                  <a:solidFill>
                    <a:schemeClr val="bg1"/>
                  </a:solidFill>
                </a:rPr>
                <a:t>(Uncontrolled Study)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B5D35F9-9AF9-49A1-8499-F806CE1DB461}"/>
                </a:ext>
              </a:extLst>
            </p:cNvPr>
            <p:cNvSpPr txBox="1"/>
            <p:nvPr/>
          </p:nvSpPr>
          <p:spPr>
            <a:xfrm>
              <a:off x="886691" y="2697018"/>
              <a:ext cx="4068618" cy="2739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sz="1800" b="0" dirty="0"/>
                <a:t>Previously treated with at least 2 doses of ipilimumab 3 mg/kg or higher administered every 3 weeks </a:t>
              </a:r>
            </a:p>
            <a:p>
              <a:pPr marL="285750" indent="-285750" algn="l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en-US" sz="1800" b="0" dirty="0"/>
                <a:t>Confirmed disease progression using immune related response criteria within 24 weeks of the last dose of ipilimumab </a:t>
              </a:r>
            </a:p>
            <a:p>
              <a:pPr algn="l"/>
              <a:r>
                <a:rPr lang="en-US" sz="1800" b="0" dirty="0"/>
                <a:t>	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endParaRPr lang="en-US" sz="1800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9C2F763-7430-4180-BEEA-BA36292A934F}"/>
                </a:ext>
              </a:extLst>
            </p:cNvPr>
            <p:cNvSpPr/>
            <p:nvPr/>
          </p:nvSpPr>
          <p:spPr bwMode="auto">
            <a:xfrm>
              <a:off x="886690" y="2706255"/>
              <a:ext cx="3952677" cy="2212109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4365DC4-BB6D-4CDF-A099-9D3D38385D23}"/>
              </a:ext>
            </a:extLst>
          </p:cNvPr>
          <p:cNvGrpSpPr/>
          <p:nvPr/>
        </p:nvGrpSpPr>
        <p:grpSpPr>
          <a:xfrm>
            <a:off x="6480034" y="2137558"/>
            <a:ext cx="4068619" cy="1593702"/>
            <a:chOff x="6480034" y="2137558"/>
            <a:chExt cx="4068619" cy="159370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D1BC133-3CB5-4E21-A66A-F4D018C5B4D1}"/>
                </a:ext>
              </a:extLst>
            </p:cNvPr>
            <p:cNvGrpSpPr/>
            <p:nvPr/>
          </p:nvGrpSpPr>
          <p:grpSpPr>
            <a:xfrm>
              <a:off x="6480035" y="2726088"/>
              <a:ext cx="4068618" cy="1005172"/>
              <a:chOff x="6540071" y="2460774"/>
              <a:chExt cx="4068618" cy="100517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496297-B034-497B-8E22-4325E4B32E6C}"/>
                  </a:ext>
                </a:extLst>
              </p:cNvPr>
              <p:cNvSpPr txBox="1"/>
              <p:nvPr/>
            </p:nvSpPr>
            <p:spPr>
              <a:xfrm>
                <a:off x="6540071" y="2468284"/>
                <a:ext cx="4068618" cy="545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1800" b="0" dirty="0"/>
                  <a:t>Patients must have had progression after anti-CTLA-4 treatment, such as ipilimumab </a:t>
                </a:r>
              </a:p>
              <a:p>
                <a:pPr algn="l"/>
                <a:endParaRPr lang="en-US" sz="1800" dirty="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E5FCFE3-18F6-49CF-B60F-E290DC4DDDCE}"/>
                  </a:ext>
                </a:extLst>
              </p:cNvPr>
              <p:cNvSpPr/>
              <p:nvPr/>
            </p:nvSpPr>
            <p:spPr bwMode="auto">
              <a:xfrm>
                <a:off x="6540071" y="2460774"/>
                <a:ext cx="3952677" cy="1005172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2F4743-CF8B-496E-9A6F-352CC4F92BB9}"/>
                </a:ext>
              </a:extLst>
            </p:cNvPr>
            <p:cNvSpPr txBox="1"/>
            <p:nvPr/>
          </p:nvSpPr>
          <p:spPr>
            <a:xfrm>
              <a:off x="6480034" y="2137558"/>
              <a:ext cx="3952677" cy="5847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800" b="0" dirty="0">
                  <a:solidFill>
                    <a:schemeClr val="bg1"/>
                  </a:solidFill>
                </a:rPr>
                <a:t>Nivolumab: </a:t>
              </a:r>
              <a:r>
                <a:rPr lang="en-US" sz="1800" b="0" dirty="0" err="1">
                  <a:solidFill>
                    <a:schemeClr val="bg1"/>
                  </a:solidFill>
                </a:rPr>
                <a:t>CheckMate</a:t>
              </a:r>
              <a:r>
                <a:rPr lang="en-US" sz="1800" b="0" dirty="0">
                  <a:solidFill>
                    <a:schemeClr val="bg1"/>
                  </a:solidFill>
                </a:rPr>
                <a:t> 037</a:t>
              </a:r>
            </a:p>
            <a:p>
              <a:r>
                <a:rPr lang="en-US" sz="1400" b="0" dirty="0">
                  <a:solidFill>
                    <a:schemeClr val="bg1"/>
                  </a:solidFill>
                </a:rPr>
                <a:t>(Controlled Study)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06A37B1-6AD2-4AA2-9358-87452DB05473}"/>
              </a:ext>
            </a:extLst>
          </p:cNvPr>
          <p:cNvSpPr txBox="1"/>
          <p:nvPr/>
        </p:nvSpPr>
        <p:spPr>
          <a:xfrm>
            <a:off x="6364093" y="3731260"/>
            <a:ext cx="40686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0" dirty="0"/>
              <a:t>ORR result: 31.7% vs 10.6%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BDB062-A7F4-4773-B336-890D48571C4E}"/>
              </a:ext>
            </a:extLst>
          </p:cNvPr>
          <p:cNvSpPr txBox="1"/>
          <p:nvPr/>
        </p:nvSpPr>
        <p:spPr>
          <a:xfrm>
            <a:off x="935666" y="4949839"/>
            <a:ext cx="40686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0" dirty="0"/>
              <a:t>ORR result: 24%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12F0D7-F515-4953-96C3-DE36DEB5CD5B}"/>
              </a:ext>
            </a:extLst>
          </p:cNvPr>
          <p:cNvSpPr txBox="1"/>
          <p:nvPr/>
        </p:nvSpPr>
        <p:spPr>
          <a:xfrm>
            <a:off x="397164" y="5671039"/>
            <a:ext cx="1120370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Both trials served as pivotal evidence to support AA in </a:t>
            </a:r>
            <a:r>
              <a:rPr lang="en-US" sz="2000" dirty="0" err="1"/>
              <a:t>ipi</a:t>
            </a:r>
            <a:r>
              <a:rPr lang="en-US" sz="2000" dirty="0"/>
              <a:t>-refractory metastatic melanoma</a:t>
            </a:r>
          </a:p>
        </p:txBody>
      </p:sp>
    </p:spTree>
    <p:extLst>
      <p:ext uri="{BB962C8B-B14F-4D97-AF65-F5344CB8AC3E}">
        <p14:creationId xmlns:p14="http://schemas.microsoft.com/office/powerpoint/2010/main" val="2850088746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1C57E-B3E1-46B3-AFCD-9BFE7AD73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Single-Arm Trials for accelerated approval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DA699-4CA0-498D-A594-00542AEBF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General requirements</a:t>
            </a:r>
          </a:p>
          <a:p>
            <a:pPr lvl="1"/>
            <a:r>
              <a:rPr lang="en-US" sz="2134" dirty="0"/>
              <a:t>Unmet Clinical need</a:t>
            </a:r>
          </a:p>
          <a:p>
            <a:pPr lvl="1"/>
            <a:r>
              <a:rPr lang="en-US" sz="2134" dirty="0"/>
              <a:t>Centrally Confirmed ORR, Durability</a:t>
            </a:r>
          </a:p>
          <a:p>
            <a:pPr lvl="1"/>
            <a:r>
              <a:rPr lang="en-US" sz="2134" dirty="0"/>
              <a:t>Six-month follow-up on responses</a:t>
            </a:r>
          </a:p>
          <a:p>
            <a:pPr lvl="1"/>
            <a:endParaRPr lang="en-US" sz="2134" dirty="0"/>
          </a:p>
          <a:p>
            <a:r>
              <a:rPr lang="en-US" sz="2400" dirty="0"/>
              <a:t>Statistical Approach</a:t>
            </a:r>
          </a:p>
          <a:p>
            <a:r>
              <a:rPr lang="en-US" sz="2400" dirty="0"/>
              <a:t>Lower limit of 95% Confidence Interval to exceed pre-established benchmark</a:t>
            </a:r>
          </a:p>
          <a:p>
            <a:r>
              <a:rPr lang="en-US" sz="2400" dirty="0"/>
              <a:t>Demonstration of durability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309019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227498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639F4-A5E2-432C-B460-0E7A0D251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8" y="751036"/>
            <a:ext cx="11222567" cy="492443"/>
          </a:xfrm>
        </p:spPr>
        <p:txBody>
          <a:bodyPr/>
          <a:lstStyle/>
          <a:p>
            <a:r>
              <a:rPr lang="en-US" sz="2600" dirty="0"/>
              <a:t>Example of Single-Arm approval of combination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67461-B69A-4D47-AE2A-58413276F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73" y="1346428"/>
            <a:ext cx="10824633" cy="4481512"/>
          </a:xfrm>
        </p:spPr>
        <p:txBody>
          <a:bodyPr/>
          <a:lstStyle/>
          <a:p>
            <a:r>
              <a:rPr lang="en-US" sz="1800" dirty="0"/>
              <a:t>On Sep 17th, 2019, FDA granted accelerated approval for </a:t>
            </a:r>
            <a:r>
              <a:rPr lang="en-US" sz="1800" dirty="0" err="1"/>
              <a:t>Lenvatinib</a:t>
            </a:r>
            <a:r>
              <a:rPr lang="en-US" sz="1800" dirty="0"/>
              <a:t> + Pembrolizumab for advanced endometrial carcinoma that is not microsatellite instability high (MSI-H) or mismatch repair deficient (</a:t>
            </a:r>
            <a:r>
              <a:rPr lang="en-US" sz="1800" dirty="0" err="1"/>
              <a:t>dMMR</a:t>
            </a:r>
            <a:r>
              <a:rPr lang="en-US" sz="1800" dirty="0"/>
              <a:t>) and who have disease progression following prior systemic therapy.</a:t>
            </a:r>
          </a:p>
          <a:p>
            <a:r>
              <a:rPr lang="en-US" sz="1800" dirty="0"/>
              <a:t>Accelerated approval based on a single arm phase 2 study (KEYNOTE-146)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0F866A-27E7-4BDF-8603-91E8B85B7AAA}"/>
              </a:ext>
            </a:extLst>
          </p:cNvPr>
          <p:cNvSpPr txBox="1"/>
          <p:nvPr/>
        </p:nvSpPr>
        <p:spPr>
          <a:xfrm>
            <a:off x="6154095" y="3562131"/>
            <a:ext cx="5734742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800" b="0" dirty="0"/>
              <a:t>Historical results of </a:t>
            </a:r>
            <a:r>
              <a:rPr lang="en-US" sz="1800" b="0" dirty="0" err="1"/>
              <a:t>Pembro</a:t>
            </a:r>
            <a:r>
              <a:rPr lang="en-US" sz="1800" b="0" dirty="0"/>
              <a:t> monotherapy in  endometrial cancer was evaluated in Keynote-028, with an ORR of 13% (3/23)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077AE09-A7F5-4E29-9333-5A1E7250DCDC}"/>
              </a:ext>
            </a:extLst>
          </p:cNvPr>
          <p:cNvGrpSpPr/>
          <p:nvPr/>
        </p:nvGrpSpPr>
        <p:grpSpPr>
          <a:xfrm>
            <a:off x="497073" y="2762216"/>
            <a:ext cx="5502984" cy="3274265"/>
            <a:chOff x="497073" y="2762216"/>
            <a:chExt cx="5502984" cy="327426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E18ED3B-CAE2-4F77-9187-63684FCA1FFE}"/>
                </a:ext>
              </a:extLst>
            </p:cNvPr>
            <p:cNvGrpSpPr/>
            <p:nvPr/>
          </p:nvGrpSpPr>
          <p:grpSpPr>
            <a:xfrm>
              <a:off x="497073" y="2762216"/>
              <a:ext cx="5502984" cy="3274265"/>
              <a:chOff x="497073" y="2885366"/>
              <a:chExt cx="5878860" cy="3602849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2F44C1C-1CDB-44A6-9127-ECA47B71C92E}"/>
                  </a:ext>
                </a:extLst>
              </p:cNvPr>
              <p:cNvGrpSpPr/>
              <p:nvPr/>
            </p:nvGrpSpPr>
            <p:grpSpPr>
              <a:xfrm>
                <a:off x="497073" y="2885366"/>
                <a:ext cx="5878860" cy="3602849"/>
                <a:chOff x="538487" y="2869163"/>
                <a:chExt cx="5878860" cy="3602849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E4F2F10-272A-4B33-8BB9-BAD9BF69A4C5}"/>
                    </a:ext>
                  </a:extLst>
                </p:cNvPr>
                <p:cNvGrpSpPr/>
                <p:nvPr/>
              </p:nvGrpSpPr>
              <p:grpSpPr>
                <a:xfrm>
                  <a:off x="538487" y="3209472"/>
                  <a:ext cx="5878860" cy="3262540"/>
                  <a:chOff x="999274" y="2995127"/>
                  <a:chExt cx="5878860" cy="3262540"/>
                </a:xfrm>
              </p:grpSpPr>
              <p:pic>
                <p:nvPicPr>
                  <p:cNvPr id="6" name="Picture 5">
                    <a:extLst>
                      <a:ext uri="{FF2B5EF4-FFF2-40B4-BE49-F238E27FC236}">
                        <a16:creationId xmlns:a16="http://schemas.microsoft.com/office/drawing/2014/main" id="{9A15EC9D-9FB1-42DF-AECF-322BB066B5A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999274" y="2995127"/>
                    <a:ext cx="5878860" cy="3079101"/>
                  </a:xfrm>
                  <a:prstGeom prst="rect">
                    <a:avLst/>
                  </a:prstGeom>
                </p:spPr>
              </p:pic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222F0410-0DB0-4145-83D2-04834A08D234}"/>
                      </a:ext>
                    </a:extLst>
                  </p:cNvPr>
                  <p:cNvSpPr txBox="1"/>
                  <p:nvPr/>
                </p:nvSpPr>
                <p:spPr>
                  <a:xfrm>
                    <a:off x="1049694" y="6042223"/>
                    <a:ext cx="5290457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l"/>
                    <a:r>
                      <a:rPr lang="en-US" sz="800" dirty="0"/>
                      <a:t>Source: </a:t>
                    </a:r>
                    <a:r>
                      <a:rPr lang="en-US" sz="800" dirty="0" err="1"/>
                      <a:t>Lenvatinib</a:t>
                    </a:r>
                    <a:r>
                      <a:rPr lang="en-US" sz="800" dirty="0"/>
                      <a:t> USPI</a:t>
                    </a:r>
                  </a:p>
                </p:txBody>
              </p:sp>
            </p:grp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5E45C98-C7D5-4FE8-AE8C-7A40AEC03558}"/>
                    </a:ext>
                  </a:extLst>
                </p:cNvPr>
                <p:cNvSpPr/>
                <p:nvPr/>
              </p:nvSpPr>
              <p:spPr bwMode="auto">
                <a:xfrm>
                  <a:off x="643238" y="2869163"/>
                  <a:ext cx="5719666" cy="406205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2EC828-2868-4853-968C-58EEFD17B0F2}"/>
                  </a:ext>
                </a:extLst>
              </p:cNvPr>
              <p:cNvSpPr txBox="1"/>
              <p:nvPr/>
            </p:nvSpPr>
            <p:spPr>
              <a:xfrm>
                <a:off x="933061" y="2885366"/>
                <a:ext cx="49463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KEYNOTE-146 Efficacy Results</a:t>
                </a:r>
              </a:p>
            </p:txBody>
          </p:sp>
        </p:grp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2D5E0765-0CFB-4A04-AB58-920C5B705C63}"/>
                </a:ext>
              </a:extLst>
            </p:cNvPr>
            <p:cNvSpPr/>
            <p:nvPr/>
          </p:nvSpPr>
          <p:spPr bwMode="auto">
            <a:xfrm>
              <a:off x="4160253" y="3914175"/>
              <a:ext cx="1336218" cy="219242"/>
            </a:xfrm>
            <a:prstGeom prst="rect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4216645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1C57E-B3E1-46B3-AFCD-9BFE7AD73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8" y="617601"/>
            <a:ext cx="11222567" cy="625877"/>
          </a:xfrm>
        </p:spPr>
        <p:txBody>
          <a:bodyPr/>
          <a:lstStyle/>
          <a:p>
            <a:r>
              <a:rPr lang="en-US" dirty="0"/>
              <a:t>KRAS G12C mutated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DA699-4CA0-498D-A594-00542AEBF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i="1" dirty="0"/>
              <a:t>KRAS</a:t>
            </a:r>
            <a:r>
              <a:rPr lang="en-US" sz="2400" i="1" baseline="30000" dirty="0"/>
              <a:t> </a:t>
            </a:r>
            <a:r>
              <a:rPr lang="en-US" sz="2400" i="1" dirty="0"/>
              <a:t>G12C</a:t>
            </a:r>
            <a:r>
              <a:rPr lang="en-US" sz="2400" dirty="0"/>
              <a:t> mutation is found in approximately 13% of lung cancer,</a:t>
            </a:r>
            <a:r>
              <a:rPr lang="en-US" sz="2400" baseline="30000" dirty="0"/>
              <a:t>1</a:t>
            </a:r>
            <a:r>
              <a:rPr lang="en-US" sz="2400" dirty="0"/>
              <a:t> 3% of colorectal cancer</a:t>
            </a:r>
            <a:r>
              <a:rPr lang="en-US" sz="2400" baseline="30000" dirty="0"/>
              <a:t>2</a:t>
            </a:r>
            <a:r>
              <a:rPr lang="en-US" sz="2400" dirty="0"/>
              <a:t> and appendix cancer, and 1%–3% of other solid tumors</a:t>
            </a:r>
            <a:r>
              <a:rPr lang="en-US" sz="2400" baseline="30000" dirty="0"/>
              <a:t>3</a:t>
            </a:r>
          </a:p>
          <a:p>
            <a:r>
              <a:rPr lang="en-US" sz="2400" dirty="0"/>
              <a:t>Unmet Clinical Need in second line</a:t>
            </a:r>
          </a:p>
          <a:p>
            <a:pPr lvl="1"/>
            <a:r>
              <a:rPr lang="en-US" sz="1600" dirty="0"/>
              <a:t>Currently, there is no approved therapy targeting this mutation</a:t>
            </a:r>
          </a:p>
          <a:p>
            <a:pPr lvl="1"/>
            <a:r>
              <a:rPr lang="en-US" sz="1600" i="1" dirty="0"/>
              <a:t>KRAS p.G12C</a:t>
            </a:r>
            <a:r>
              <a:rPr lang="en-US" sz="1600" dirty="0"/>
              <a:t> mutation rarely occurs concomitantly with other targetable mutations (Scheffler et al, 2018; </a:t>
            </a:r>
            <a:r>
              <a:rPr lang="en-US" sz="1600" dirty="0" err="1"/>
              <a:t>Gainor</a:t>
            </a:r>
            <a:r>
              <a:rPr lang="en-US" sz="1600" dirty="0"/>
              <a:t> et al, 2013)</a:t>
            </a:r>
          </a:p>
          <a:p>
            <a:pPr lvl="1"/>
            <a:r>
              <a:rPr lang="en-US" sz="1600" dirty="0"/>
              <a:t>Standard of care outcomes for advanced/metastatic NSCLC subjects in 2L+, following first line platinum-containing chemotherapy doublets (typically cisplatin/pemetrexed), are poor (</a:t>
            </a:r>
            <a:r>
              <a:rPr lang="da-DK" sz="1600" dirty="0"/>
              <a:t>Gridelli et al, 2018; Rittmeyer et al, 2017; Herbst et al, 2016; Borghaei et al, 2015; Herbst et al, 2007)</a:t>
            </a:r>
            <a:endParaRPr lang="en-US" sz="1600" dirty="0"/>
          </a:p>
          <a:p>
            <a:pPr marL="837565" lvl="1" indent="-380365"/>
            <a:r>
              <a:rPr lang="en-US" sz="1600" dirty="0"/>
              <a:t>Treatment outcomes are poor in the unselected population</a:t>
            </a:r>
            <a:endParaRPr lang="en-US" sz="1600" dirty="0">
              <a:cs typeface="Arial"/>
            </a:endParaRPr>
          </a:p>
          <a:p>
            <a:pPr marL="1294765" lvl="2" indent="-380365"/>
            <a:r>
              <a:rPr lang="en-US" sz="1600" dirty="0"/>
              <a:t>For docetaxel and ramucirumab: ORR of &lt;23% and </a:t>
            </a:r>
            <a:r>
              <a:rPr lang="en-US" sz="1600" dirty="0" err="1"/>
              <a:t>mPFS</a:t>
            </a:r>
            <a:r>
              <a:rPr lang="en-US" sz="1600" dirty="0"/>
              <a:t> and </a:t>
            </a:r>
            <a:r>
              <a:rPr lang="en-US" sz="1600" dirty="0" err="1"/>
              <a:t>mOS</a:t>
            </a:r>
            <a:r>
              <a:rPr lang="en-US" sz="1600" dirty="0"/>
              <a:t> of 4.5 and 10.5 months respectively</a:t>
            </a:r>
            <a:endParaRPr lang="en-US" sz="1600" dirty="0">
              <a:cs typeface="Arial"/>
            </a:endParaRPr>
          </a:p>
          <a:p>
            <a:pPr marL="0" indent="0">
              <a:buNone/>
            </a:pPr>
            <a:endParaRPr lang="en-GB" sz="2133" dirty="0"/>
          </a:p>
          <a:p>
            <a:pPr lvl="1"/>
            <a:endParaRPr lang="en-US" sz="2134" dirty="0"/>
          </a:p>
          <a:p>
            <a:endParaRPr lang="en-US" sz="2400" dirty="0"/>
          </a:p>
          <a:p>
            <a:endParaRPr lang="en-US" sz="2400" baseline="300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309019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914481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1C57E-B3E1-46B3-AFCD-9BFE7AD73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8" y="84058"/>
            <a:ext cx="11222567" cy="1159420"/>
          </a:xfrm>
        </p:spPr>
        <p:txBody>
          <a:bodyPr/>
          <a:lstStyle/>
          <a:p>
            <a:r>
              <a:rPr lang="en-US" dirty="0"/>
              <a:t>Designing a single-arm trial in KRAS G12C mutated NSCLC for a targeted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DA699-4CA0-498D-A594-00542AEBF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15" y="1243478"/>
            <a:ext cx="11222376" cy="4152633"/>
          </a:xfrm>
        </p:spPr>
        <p:txBody>
          <a:bodyPr/>
          <a:lstStyle/>
          <a:p>
            <a:pPr marL="0" indent="0">
              <a:buNone/>
            </a:pPr>
            <a:r>
              <a:rPr lang="en-GB" sz="2133" dirty="0"/>
              <a:t>Questions/Challenges:</a:t>
            </a:r>
          </a:p>
          <a:p>
            <a:r>
              <a:rPr lang="en-GB" sz="2133" dirty="0"/>
              <a:t>Prognosis of KRAS G12C mutated patient population?</a:t>
            </a:r>
          </a:p>
          <a:p>
            <a:pPr lvl="1"/>
            <a:r>
              <a:rPr lang="en-GB" sz="1867" dirty="0"/>
              <a:t>Is current SOC benefit agnostic to KRAS G12C status?</a:t>
            </a:r>
          </a:p>
          <a:p>
            <a:r>
              <a:rPr lang="en-GB" sz="2133" dirty="0"/>
              <a:t>Changing landscape: More adoption of PD L(1) therapies in first-line</a:t>
            </a:r>
          </a:p>
          <a:p>
            <a:pPr lvl="1"/>
            <a:r>
              <a:rPr lang="en-GB" sz="1867" dirty="0"/>
              <a:t>Role of PD L(1) therapy in 2nd line after failure in first-line?</a:t>
            </a:r>
          </a:p>
          <a:p>
            <a:r>
              <a:rPr lang="en-GB" sz="2133" dirty="0"/>
              <a:t>Is Docetaxel more effective in 2</a:t>
            </a:r>
            <a:r>
              <a:rPr lang="en-GB" sz="2133" baseline="30000" dirty="0"/>
              <a:t>nd</a:t>
            </a:r>
            <a:r>
              <a:rPr lang="en-GB" sz="2133" dirty="0"/>
              <a:t> line after prior PD L(1) exposure?</a:t>
            </a:r>
          </a:p>
          <a:p>
            <a:pPr lvl="1"/>
            <a:r>
              <a:rPr lang="en-GB" sz="1867" dirty="0"/>
              <a:t>Interpretation of single-arm trial in 2</a:t>
            </a:r>
            <a:r>
              <a:rPr lang="en-GB" sz="1867" baseline="30000" dirty="0"/>
              <a:t>nd</a:t>
            </a:r>
            <a:r>
              <a:rPr lang="en-GB" sz="1867" dirty="0"/>
              <a:t> line?</a:t>
            </a:r>
          </a:p>
          <a:p>
            <a:r>
              <a:rPr lang="en-GB" sz="2133" dirty="0"/>
              <a:t>Combinations with PD L(1) therapy in 2</a:t>
            </a:r>
            <a:r>
              <a:rPr lang="en-GB" sz="2133" baseline="30000" dirty="0"/>
              <a:t>nd</a:t>
            </a:r>
            <a:r>
              <a:rPr lang="en-GB" sz="2133" dirty="0"/>
              <a:t> line</a:t>
            </a:r>
          </a:p>
          <a:p>
            <a:pPr lvl="1"/>
            <a:r>
              <a:rPr lang="en-GB" sz="1867" dirty="0"/>
              <a:t>Contribution of components</a:t>
            </a:r>
          </a:p>
          <a:p>
            <a:pPr lvl="2"/>
            <a:r>
              <a:rPr lang="en-GB" sz="1600" dirty="0"/>
              <a:t>Randomized trial versus Single-Arm?</a:t>
            </a:r>
          </a:p>
          <a:p>
            <a:pPr lvl="1"/>
            <a:r>
              <a:rPr lang="en-GB" sz="1867" dirty="0"/>
              <a:t>Role of biomarker</a:t>
            </a:r>
            <a:endParaRPr lang="en-GB" sz="2133" dirty="0"/>
          </a:p>
          <a:p>
            <a:pPr lvl="1"/>
            <a:endParaRPr lang="en-GB" sz="1867" dirty="0"/>
          </a:p>
          <a:p>
            <a:pPr lvl="1"/>
            <a:endParaRPr lang="en-US" sz="2134" dirty="0"/>
          </a:p>
          <a:p>
            <a:endParaRPr lang="en-US" sz="2400" dirty="0"/>
          </a:p>
          <a:p>
            <a:endParaRPr lang="en-US" sz="2400" baseline="300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309019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32802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1C57E-B3E1-46B3-AFCD-9BFE7AD73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8" y="84058"/>
            <a:ext cx="11222567" cy="1159420"/>
          </a:xfrm>
        </p:spPr>
        <p:txBody>
          <a:bodyPr/>
          <a:lstStyle/>
          <a:p>
            <a:r>
              <a:rPr lang="en-US" dirty="0"/>
              <a:t>Designing a single-arm trial in KRAS G12C mutated NSCLC for a targeted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DA699-4CA0-498D-A594-00542AEBF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15" y="1243478"/>
            <a:ext cx="11222376" cy="4152633"/>
          </a:xfrm>
        </p:spPr>
        <p:txBody>
          <a:bodyPr/>
          <a:lstStyle/>
          <a:p>
            <a:pPr marL="0" indent="0">
              <a:buNone/>
            </a:pPr>
            <a:r>
              <a:rPr lang="en-GB" sz="2133" dirty="0"/>
              <a:t>Opportunities:  </a:t>
            </a:r>
          </a:p>
          <a:p>
            <a:pPr marL="0" indent="0">
              <a:buNone/>
            </a:pPr>
            <a:r>
              <a:rPr lang="en-GB" sz="2133" dirty="0"/>
              <a:t>Real World Data can inform</a:t>
            </a:r>
          </a:p>
          <a:p>
            <a:r>
              <a:rPr lang="en-GB" sz="2133" dirty="0"/>
              <a:t> Natural history of KRAS G12C mutated patients</a:t>
            </a:r>
          </a:p>
          <a:p>
            <a:pPr lvl="1"/>
            <a:r>
              <a:rPr lang="en-GB" sz="1867" dirty="0"/>
              <a:t>Prognosis of KRAS G12C mutated patients </a:t>
            </a:r>
          </a:p>
          <a:p>
            <a:pPr lvl="1"/>
            <a:r>
              <a:rPr lang="en-GB" sz="1867" dirty="0"/>
              <a:t>Efficacy of the non-targeted SOC</a:t>
            </a:r>
          </a:p>
          <a:p>
            <a:r>
              <a:rPr lang="en-GB" sz="2133" dirty="0"/>
              <a:t>Patient Characteristics</a:t>
            </a:r>
          </a:p>
          <a:p>
            <a:pPr lvl="1"/>
            <a:r>
              <a:rPr lang="en-GB" sz="1867" dirty="0"/>
              <a:t>Relationship between KRAS G12C status and histology ( squamous versus Non Squamous)</a:t>
            </a:r>
          </a:p>
          <a:p>
            <a:pPr lvl="1"/>
            <a:r>
              <a:rPr lang="en-GB" sz="1867" dirty="0"/>
              <a:t>Overlapping actionable mutations</a:t>
            </a:r>
          </a:p>
          <a:p>
            <a:pPr lvl="1"/>
            <a:r>
              <a:rPr lang="en-GB" sz="1867" dirty="0"/>
              <a:t>Distribution of biomarkers that are predictive for PD L(1) therapies</a:t>
            </a:r>
          </a:p>
          <a:p>
            <a:r>
              <a:rPr lang="en-GB" sz="2133" dirty="0"/>
              <a:t>Treatment Patterns</a:t>
            </a:r>
          </a:p>
          <a:p>
            <a:pPr lvl="1"/>
            <a:r>
              <a:rPr lang="en-GB" sz="1867" dirty="0"/>
              <a:t>Chemo followed by PD L(1) versus PD L(1) followed by Chemo</a:t>
            </a:r>
          </a:p>
          <a:p>
            <a:pPr lvl="1"/>
            <a:r>
              <a:rPr lang="en-GB" sz="1867" dirty="0"/>
              <a:t>Chemo-induction followed by PD L(1) maintenance</a:t>
            </a:r>
          </a:p>
          <a:p>
            <a:endParaRPr lang="en-GB" sz="2133" dirty="0"/>
          </a:p>
          <a:p>
            <a:pPr lvl="1"/>
            <a:endParaRPr lang="en-GB" sz="1867" dirty="0"/>
          </a:p>
          <a:p>
            <a:pPr lvl="1"/>
            <a:endParaRPr lang="en-US" sz="2134" dirty="0"/>
          </a:p>
          <a:p>
            <a:endParaRPr lang="en-US" sz="2400" dirty="0"/>
          </a:p>
          <a:p>
            <a:endParaRPr lang="en-US" sz="2400" baseline="300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309019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13604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B264B-FE01-4D0F-9F79-574CCBAE8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162" y="-1025735"/>
            <a:ext cx="11203200" cy="2760051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Extensive disease ( ED) Small cell lung cancer ( SCLC)</a:t>
            </a:r>
            <a:br>
              <a:rPr lang="en-US" dirty="0"/>
            </a:b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CD38E-3A10-4D66-AF83-2CF624F83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40" y="1306164"/>
            <a:ext cx="11353919" cy="5124616"/>
          </a:xfrm>
        </p:spPr>
        <p:txBody>
          <a:bodyPr/>
          <a:lstStyle/>
          <a:p>
            <a:pPr marL="300355" indent="-300355">
              <a:spcAft>
                <a:spcPts val="200"/>
              </a:spcAft>
            </a:pPr>
            <a:r>
              <a:rPr lang="en-US" sz="2000" b="0" dirty="0">
                <a:solidFill>
                  <a:srgbClr val="000000"/>
                </a:solidFill>
              </a:rPr>
              <a:t>ED-SCLC is a very </a:t>
            </a:r>
            <a:r>
              <a:rPr lang="en-US" sz="2000" dirty="0">
                <a:solidFill>
                  <a:srgbClr val="0063C3"/>
                </a:solidFill>
              </a:rPr>
              <a:t>aggressive cancer </a:t>
            </a:r>
            <a:r>
              <a:rPr lang="en-US" sz="2000" b="0" dirty="0">
                <a:solidFill>
                  <a:srgbClr val="000000"/>
                </a:solidFill>
              </a:rPr>
              <a:t>that is usually diagnosed with advanced, often </a:t>
            </a:r>
            <a:r>
              <a:rPr lang="en-US" sz="2000" dirty="0">
                <a:solidFill>
                  <a:srgbClr val="0063C3"/>
                </a:solidFill>
              </a:rPr>
              <a:t>metastatic disease</a:t>
            </a:r>
            <a:r>
              <a:rPr lang="en-US" sz="2000" b="0" dirty="0">
                <a:solidFill>
                  <a:srgbClr val="000000"/>
                </a:solidFill>
              </a:rPr>
              <a:t>, posing a worse prognosis when compared to other lung cancers</a:t>
            </a:r>
          </a:p>
          <a:p>
            <a:pPr marL="300355" indent="-300355">
              <a:spcAft>
                <a:spcPts val="200"/>
              </a:spcAft>
            </a:pPr>
            <a:endParaRPr lang="en-US" sz="2000" b="1" dirty="0"/>
          </a:p>
          <a:p>
            <a:pPr marL="300355" indent="-300355">
              <a:spcBef>
                <a:spcPts val="800"/>
              </a:spcBef>
              <a:spcAft>
                <a:spcPts val="200"/>
              </a:spcAft>
            </a:pPr>
            <a:r>
              <a:rPr lang="en-US" sz="2000" b="0" dirty="0"/>
              <a:t>SCLC space has changed little in 40 years, however innovation has begun to appear</a:t>
            </a:r>
            <a:endParaRPr lang="en-US" b="0" dirty="0"/>
          </a:p>
          <a:p>
            <a:pPr marL="617855" lvl="1" indent="-240665">
              <a:spcBef>
                <a:spcPts val="800"/>
              </a:spcBef>
              <a:spcAft>
                <a:spcPts val="200"/>
              </a:spcAft>
              <a:defRPr/>
            </a:pPr>
            <a:r>
              <a:rPr lang="en-US" sz="1800" b="0" dirty="0"/>
              <a:t>Anti-PD-L1 therapy has recently changed SOC in 1</a:t>
            </a:r>
            <a:r>
              <a:rPr lang="en-US" sz="1800" b="0" baseline="30000" dirty="0"/>
              <a:t>st</a:t>
            </a:r>
            <a:r>
              <a:rPr lang="en-US" sz="1800" b="0" dirty="0"/>
              <a:t> L SCLC, but with minimal impact on patient OS</a:t>
            </a:r>
            <a:endParaRPr lang="en-US" sz="1800" b="0" dirty="0">
              <a:cs typeface="Arial"/>
            </a:endParaRPr>
          </a:p>
          <a:p>
            <a:pPr marL="617855" lvl="1" indent="-240665">
              <a:spcBef>
                <a:spcPts val="800"/>
              </a:spcBef>
              <a:spcAft>
                <a:spcPts val="200"/>
              </a:spcAft>
              <a:defRPr/>
            </a:pPr>
            <a:r>
              <a:rPr lang="en-US" sz="1800" b="0" dirty="0"/>
              <a:t>SCLC is a growing health threat in JPAC while shrinking in the ROW</a:t>
            </a:r>
          </a:p>
          <a:p>
            <a:pPr marL="76639" indent="0">
              <a:spcAft>
                <a:spcPts val="200"/>
              </a:spcAft>
              <a:buNone/>
              <a:defRPr/>
            </a:pPr>
            <a:endParaRPr lang="en-US" sz="2066" b="0" dirty="0">
              <a:solidFill>
                <a:srgbClr val="000000"/>
              </a:solidFill>
            </a:endParaRPr>
          </a:p>
          <a:p>
            <a:pPr marL="231140" lvl="0" indent="-231140" defTabSz="285693">
              <a:spcBef>
                <a:spcPts val="400"/>
              </a:spcBef>
              <a:buClr>
                <a:srgbClr val="0063C3"/>
              </a:buClr>
              <a:defRPr/>
            </a:pPr>
            <a:r>
              <a:rPr lang="en-US" sz="2000" dirty="0">
                <a:solidFill>
                  <a:srgbClr val="0063C3"/>
                </a:solidFill>
              </a:rPr>
              <a:t>New approaches are required </a:t>
            </a:r>
            <a:r>
              <a:rPr lang="en-US" sz="2000" b="0" dirty="0">
                <a:solidFill>
                  <a:srgbClr val="000000"/>
                </a:solidFill>
              </a:rPr>
              <a:t>to change the trajectory of advanced disease </a:t>
            </a:r>
          </a:p>
          <a:p>
            <a:pPr marL="456554" lvl="1" indent="-231140" defTabSz="285693">
              <a:spcBef>
                <a:spcPts val="400"/>
              </a:spcBef>
              <a:buClr>
                <a:srgbClr val="0063C3"/>
              </a:buClr>
              <a:defRPr/>
            </a:pPr>
            <a:r>
              <a:rPr lang="en-US" sz="2000" b="0" dirty="0">
                <a:solidFill>
                  <a:srgbClr val="000000"/>
                </a:solidFill>
                <a:cs typeface="Arial"/>
              </a:rPr>
              <a:t>30-40% of ED-SCLC patients fail to reach 2L, those who do have limited options with minimal OS</a:t>
            </a:r>
          </a:p>
          <a:p>
            <a:pPr marL="456554" lvl="1" indent="-231140" defTabSz="285693">
              <a:spcBef>
                <a:spcPts val="400"/>
              </a:spcBef>
              <a:buClr>
                <a:srgbClr val="0063C3"/>
              </a:buClr>
              <a:defRPr/>
            </a:pPr>
            <a:r>
              <a:rPr lang="en-US" sz="2000" b="0" dirty="0">
                <a:solidFill>
                  <a:srgbClr val="000000"/>
                </a:solidFill>
                <a:cs typeface="Arial"/>
              </a:rPr>
              <a:t>Multiple failed trials in the 2L+ setting, including IO agents</a:t>
            </a:r>
          </a:p>
          <a:p>
            <a:pPr marL="317304" indent="-240665">
              <a:spcAft>
                <a:spcPts val="200"/>
              </a:spcAft>
              <a:defRPr/>
            </a:pPr>
            <a:endParaRPr lang="en-US" sz="2000" b="0" dirty="0">
              <a:solidFill>
                <a:srgbClr val="0063C3"/>
              </a:solidFill>
            </a:endParaRPr>
          </a:p>
          <a:p>
            <a:pPr marL="617855" lvl="1" indent="-240665">
              <a:spcBef>
                <a:spcPts val="800"/>
              </a:spcBef>
              <a:spcAft>
                <a:spcPts val="200"/>
              </a:spcAft>
              <a:defRPr/>
            </a:pPr>
            <a:endParaRPr lang="en-US" sz="1800" dirty="0">
              <a:cs typeface="Arial"/>
            </a:endParaRPr>
          </a:p>
          <a:p>
            <a:pPr marL="617855" lvl="1" indent="-236855">
              <a:spcBef>
                <a:spcPts val="800"/>
              </a:spcBef>
              <a:spcAft>
                <a:spcPts val="200"/>
              </a:spcAft>
              <a:defRPr/>
            </a:pPr>
            <a:endParaRPr lang="en-US" sz="7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0945427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8BEA83-95E7-4DCC-BA6D-BFA7881F7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102" y="194231"/>
            <a:ext cx="11222567" cy="1190069"/>
          </a:xfrm>
        </p:spPr>
        <p:txBody>
          <a:bodyPr/>
          <a:lstStyle/>
          <a:p>
            <a:r>
              <a:rPr lang="en-US" dirty="0"/>
              <a:t>DLL3 </a:t>
            </a:r>
            <a:r>
              <a:rPr lang="en-US" cap="none" dirty="0"/>
              <a:t>is an Inhibitory Notch Ligand Overexpressed in Small Cell Lung Cancer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BD62DD-65D0-4E90-860F-3DEAEE29E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4300"/>
            <a:ext cx="12108572" cy="46709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9CE62A-2EF4-464E-8BBA-D0E30AE77D7F}"/>
              </a:ext>
            </a:extLst>
          </p:cNvPr>
          <p:cNvSpPr txBox="1"/>
          <p:nvPr/>
        </p:nvSpPr>
        <p:spPr>
          <a:xfrm>
            <a:off x="469899" y="5943601"/>
            <a:ext cx="3492500" cy="97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en-US" sz="933" dirty="0">
              <a:solidFill>
                <a:srgbClr val="000000"/>
              </a:solidFill>
              <a:latin typeface="Arial"/>
            </a:endParaRPr>
          </a:p>
          <a:p>
            <a:pPr defTabSz="1219170">
              <a:defRPr/>
            </a:pPr>
            <a:r>
              <a:rPr lang="da-DK" sz="933" dirty="0">
                <a:solidFill>
                  <a:srgbClr val="000000"/>
                </a:solidFill>
                <a:latin typeface="Arial"/>
              </a:rPr>
              <a:t>1.Saunders LR, et al. </a:t>
            </a:r>
            <a:r>
              <a:rPr lang="da-DK" sz="933" i="1" dirty="0">
                <a:solidFill>
                  <a:srgbClr val="000000"/>
                </a:solidFill>
                <a:latin typeface="Arial"/>
              </a:rPr>
              <a:t>Sci Transl Med. </a:t>
            </a:r>
            <a:r>
              <a:rPr lang="da-DK" sz="933" dirty="0">
                <a:solidFill>
                  <a:srgbClr val="000000"/>
                </a:solidFill>
                <a:latin typeface="Arial"/>
              </a:rPr>
              <a:t>2015</a:t>
            </a:r>
            <a:r>
              <a:rPr lang="da-DK" sz="933" i="1" dirty="0">
                <a:solidFill>
                  <a:srgbClr val="000000"/>
                </a:solidFill>
                <a:latin typeface="Arial"/>
              </a:rPr>
              <a:t>;</a:t>
            </a:r>
            <a:r>
              <a:rPr lang="da-DK" sz="933" dirty="0">
                <a:solidFill>
                  <a:srgbClr val="000000"/>
                </a:solidFill>
                <a:latin typeface="Arial"/>
              </a:rPr>
              <a:t>7:302ra136. </a:t>
            </a:r>
          </a:p>
          <a:p>
            <a:pPr defTabSz="1219170">
              <a:defRPr/>
            </a:pPr>
            <a:r>
              <a:rPr lang="da-DK" sz="933" dirty="0">
                <a:solidFill>
                  <a:srgbClr val="000000"/>
                </a:solidFill>
                <a:latin typeface="Arial"/>
              </a:rPr>
              <a:t>2.George J, et al. </a:t>
            </a:r>
            <a:r>
              <a:rPr lang="da-DK" sz="933" i="1" dirty="0">
                <a:solidFill>
                  <a:srgbClr val="000000"/>
                </a:solidFill>
                <a:latin typeface="Arial"/>
              </a:rPr>
              <a:t>Nature. </a:t>
            </a:r>
            <a:r>
              <a:rPr lang="da-DK" sz="933" dirty="0">
                <a:solidFill>
                  <a:srgbClr val="000000"/>
                </a:solidFill>
                <a:latin typeface="Arial"/>
              </a:rPr>
              <a:t>2015;524:47-53.  </a:t>
            </a:r>
          </a:p>
          <a:p>
            <a:pPr defTabSz="1219170">
              <a:defRPr/>
            </a:pPr>
            <a:r>
              <a:rPr lang="da-DK" sz="933" dirty="0">
                <a:solidFill>
                  <a:srgbClr val="000000"/>
                </a:solidFill>
                <a:latin typeface="Arial"/>
              </a:rPr>
              <a:t>3.KunnimalaiyaanM, et al. </a:t>
            </a:r>
            <a:r>
              <a:rPr lang="da-DK" sz="933" i="1" dirty="0">
                <a:solidFill>
                  <a:srgbClr val="000000"/>
                </a:solidFill>
                <a:latin typeface="Arial"/>
              </a:rPr>
              <a:t>Oncologist. </a:t>
            </a:r>
            <a:r>
              <a:rPr lang="da-DK" sz="933" dirty="0">
                <a:solidFill>
                  <a:srgbClr val="000000"/>
                </a:solidFill>
                <a:latin typeface="Arial"/>
              </a:rPr>
              <a:t>2007</a:t>
            </a:r>
            <a:r>
              <a:rPr lang="da-DK" sz="933" i="1" dirty="0">
                <a:solidFill>
                  <a:srgbClr val="000000"/>
                </a:solidFill>
                <a:latin typeface="Arial"/>
              </a:rPr>
              <a:t>;</a:t>
            </a:r>
            <a:r>
              <a:rPr lang="da-DK" sz="933" dirty="0">
                <a:solidFill>
                  <a:srgbClr val="000000"/>
                </a:solidFill>
                <a:latin typeface="Arial"/>
              </a:rPr>
              <a:t>12:535-542. </a:t>
            </a:r>
          </a:p>
          <a:p>
            <a:pPr defTabSz="1219170">
              <a:defRPr/>
            </a:pPr>
            <a:r>
              <a:rPr lang="fr-FR" sz="933" dirty="0">
                <a:solidFill>
                  <a:srgbClr val="000000"/>
                </a:solidFill>
                <a:latin typeface="Arial"/>
              </a:rPr>
              <a:t>4.Sabri JK, et al. </a:t>
            </a:r>
            <a:r>
              <a:rPr lang="fr-FR" sz="933" i="1" dirty="0">
                <a:solidFill>
                  <a:srgbClr val="000000"/>
                </a:solidFill>
                <a:latin typeface="Arial"/>
              </a:rPr>
              <a:t>Nat </a:t>
            </a:r>
            <a:r>
              <a:rPr lang="fr-FR" sz="933" i="1" dirty="0" err="1">
                <a:solidFill>
                  <a:srgbClr val="000000"/>
                </a:solidFill>
                <a:latin typeface="Arial"/>
              </a:rPr>
              <a:t>Rev</a:t>
            </a:r>
            <a:r>
              <a:rPr lang="fr-FR" sz="933" i="1" dirty="0">
                <a:solidFill>
                  <a:srgbClr val="000000"/>
                </a:solidFill>
                <a:latin typeface="Arial"/>
              </a:rPr>
              <a:t> Clin </a:t>
            </a:r>
            <a:r>
              <a:rPr lang="fr-FR" sz="933" i="1" dirty="0" err="1">
                <a:solidFill>
                  <a:srgbClr val="000000"/>
                </a:solidFill>
                <a:latin typeface="Arial"/>
              </a:rPr>
              <a:t>Oncol</a:t>
            </a:r>
            <a:r>
              <a:rPr lang="fr-FR" sz="933" i="1" dirty="0">
                <a:solidFill>
                  <a:srgbClr val="000000"/>
                </a:solidFill>
                <a:latin typeface="Arial"/>
              </a:rPr>
              <a:t>. </a:t>
            </a:r>
            <a:r>
              <a:rPr lang="fr-FR" sz="933" dirty="0">
                <a:solidFill>
                  <a:srgbClr val="000000"/>
                </a:solidFill>
                <a:latin typeface="Arial"/>
              </a:rPr>
              <a:t>2017;14;549-561.</a:t>
            </a:r>
          </a:p>
          <a:p>
            <a:pPr defTabSz="1219170">
              <a:defRPr/>
            </a:pPr>
            <a:endParaRPr lang="en-US" sz="1067" b="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848784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Box 162">
            <a:extLst>
              <a:ext uri="{FF2B5EF4-FFF2-40B4-BE49-F238E27FC236}">
                <a16:creationId xmlns:a16="http://schemas.microsoft.com/office/drawing/2014/main" id="{B308B6C0-8406-41C9-AA86-79A121FC63D4}"/>
              </a:ext>
            </a:extLst>
          </p:cNvPr>
          <p:cNvSpPr txBox="1"/>
          <p:nvPr/>
        </p:nvSpPr>
        <p:spPr>
          <a:xfrm>
            <a:off x="9688658" y="105187"/>
            <a:ext cx="2262887" cy="1293687"/>
          </a:xfrm>
          <a:prstGeom prst="rect">
            <a:avLst/>
          </a:prstGeom>
          <a:solidFill>
            <a:schemeClr val="bg1"/>
          </a:solidFill>
          <a:ln>
            <a:solidFill>
              <a:srgbClr val="0063C3"/>
            </a:solidFill>
          </a:ln>
        </p:spPr>
        <p:txBody>
          <a:bodyPr wrap="square" lIns="457200" rtlCol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1067" dirty="0">
                <a:solidFill>
                  <a:srgbClr val="000000"/>
                </a:solidFill>
                <a:latin typeface="Arial"/>
              </a:rPr>
              <a:t>Positive OS reported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1067" dirty="0">
                <a:solidFill>
                  <a:srgbClr val="000000"/>
                </a:solidFill>
                <a:latin typeface="Arial"/>
              </a:rPr>
              <a:t>Current treatment options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1067" dirty="0">
                <a:solidFill>
                  <a:srgbClr val="000000"/>
                </a:solidFill>
                <a:latin typeface="Arial"/>
              </a:rPr>
              <a:t>Under study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1067" dirty="0">
                <a:solidFill>
                  <a:srgbClr val="000000"/>
                </a:solidFill>
                <a:latin typeface="Arial"/>
              </a:rPr>
              <a:t>Phase 3 failed / terminated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1067" dirty="0">
                <a:solidFill>
                  <a:srgbClr val="000000"/>
                </a:solidFill>
                <a:latin typeface="Arial"/>
              </a:rPr>
              <a:t>Future DLL3</a:t>
            </a: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6BB1C0C-88BE-44A2-AC60-33805A48E99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90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think-cell Slide" r:id="rId14" imgW="395" imgH="394" progId="TCLayout.ActiveDocument.1">
                  <p:embed/>
                </p:oleObj>
              </mc:Choice>
              <mc:Fallback>
                <p:oleObj name="think-cell Slide" r:id="rId14" imgW="395" imgH="39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6BB1C0C-88BE-44A2-AC60-33805A48E9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E5A99425-3FDC-41F7-82A4-0CEDFDDEA59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" y="2"/>
            <a:ext cx="158751" cy="1587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4377">
              <a:spcBef>
                <a:spcPct val="0"/>
              </a:spcBef>
              <a:spcAft>
                <a:spcPct val="0"/>
              </a:spcAft>
              <a:defRPr/>
            </a:pPr>
            <a:endParaRPr lang="en-US" sz="3467" b="1" dirty="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b" anchorCtr="0">
            <a:spAutoFit/>
          </a:bodyPr>
          <a:lstStyle/>
          <a:p>
            <a:r>
              <a:rPr lang="en-US" cap="none" dirty="0">
                <a:latin typeface="+mj-lt"/>
              </a:rPr>
              <a:t>Emerging SCLC Treatment Landscape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73434" y="6365164"/>
            <a:ext cx="10106025" cy="390525"/>
          </a:xfrm>
        </p:spPr>
        <p:txBody>
          <a:bodyPr/>
          <a:lstStyle/>
          <a:p>
            <a:r>
              <a:rPr lang="en-US" dirty="0"/>
              <a:t>Atezo = atezolizumab; CT = chemotherapy; CTLA-4 = cytotoxic T-lymphocyte associated protein 4; durva = durvalumab; EP = etoposide/platinum; </a:t>
            </a:r>
            <a:r>
              <a:rPr lang="en-US" dirty="0" err="1"/>
              <a:t>ipi</a:t>
            </a:r>
            <a:r>
              <a:rPr lang="en-US" dirty="0"/>
              <a:t>, ipilimumab; monoTX, monotherapy; </a:t>
            </a:r>
            <a:r>
              <a:rPr lang="en-US" dirty="0" err="1"/>
              <a:t>nivo</a:t>
            </a:r>
            <a:r>
              <a:rPr lang="en-US" dirty="0"/>
              <a:t>, nivolumab; PD-1 = programmed cell death-1; PD-L1 = programmed death-ligand 1; pembro = pembrolizumab; ROVA-T = rovalpituzumab tesirine; sBLA, supplemental biologics application; </a:t>
            </a:r>
            <a:br>
              <a:rPr lang="en-US" dirty="0"/>
            </a:br>
            <a:r>
              <a:rPr lang="en-US" dirty="0"/>
              <a:t>SCLC = small cell lung cancer; treme = tremelimumab.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1D7DEC-A032-49AA-B87D-9546267548E2}"/>
              </a:ext>
            </a:extLst>
          </p:cNvPr>
          <p:cNvSpPr/>
          <p:nvPr/>
        </p:nvSpPr>
        <p:spPr>
          <a:xfrm rot="16200000">
            <a:off x="5429642" y="-2838048"/>
            <a:ext cx="744564" cy="1024781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wrap="square" lIns="0" tIns="0" rIns="0" bIns="0" rtlCol="0" anchor="t">
            <a:noAutofit/>
          </a:bodyPr>
          <a:lstStyle/>
          <a:p>
            <a:pPr algn="ctr" defTabSz="914377">
              <a:defRPr/>
            </a:pPr>
            <a:endParaRPr lang="en-US" sz="1051" b="1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10087DE-72A7-43A8-A8E9-C28B2824651A}"/>
              </a:ext>
            </a:extLst>
          </p:cNvPr>
          <p:cNvSpPr/>
          <p:nvPr/>
        </p:nvSpPr>
        <p:spPr>
          <a:xfrm rot="16200000">
            <a:off x="5129975" y="-911548"/>
            <a:ext cx="1327491" cy="1023489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wrap="square" lIns="0" tIns="0" rIns="0" bIns="0" rtlCol="0" anchor="t">
            <a:noAutofit/>
          </a:bodyPr>
          <a:lstStyle/>
          <a:p>
            <a:pPr algn="ctr" defTabSz="914377">
              <a:defRPr/>
            </a:pPr>
            <a:endParaRPr lang="en-US" sz="1051" b="1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E9DCE29-2929-4CEC-90EB-3A3E53E45A78}"/>
              </a:ext>
            </a:extLst>
          </p:cNvPr>
          <p:cNvSpPr/>
          <p:nvPr/>
        </p:nvSpPr>
        <p:spPr>
          <a:xfrm rot="16200000">
            <a:off x="5422655" y="-2017299"/>
            <a:ext cx="744564" cy="1023489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wrap="square" lIns="0" tIns="0" rIns="0" bIns="0" rtlCol="0" anchor="t">
            <a:noAutofit/>
          </a:bodyPr>
          <a:lstStyle/>
          <a:p>
            <a:pPr algn="ctr" defTabSz="914377">
              <a:defRPr/>
            </a:pPr>
            <a:endParaRPr lang="en-US" sz="1051" b="1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3347233-649A-4D07-88D2-7CF8603A9AE7}"/>
              </a:ext>
            </a:extLst>
          </p:cNvPr>
          <p:cNvSpPr/>
          <p:nvPr/>
        </p:nvSpPr>
        <p:spPr>
          <a:xfrm rot="16200000">
            <a:off x="5290800" y="324838"/>
            <a:ext cx="1005840" cy="10234893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wrap="square" lIns="0" tIns="0" rIns="0" bIns="0" rtlCol="0" anchor="t">
            <a:noAutofit/>
          </a:bodyPr>
          <a:lstStyle/>
          <a:p>
            <a:pPr algn="ctr" defTabSz="914377">
              <a:defRPr/>
            </a:pPr>
            <a:endParaRPr lang="en-US" sz="1051" b="1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E7061CF-ED31-4CC1-BFEA-E7823D305791}"/>
              </a:ext>
            </a:extLst>
          </p:cNvPr>
          <p:cNvSpPr txBox="1"/>
          <p:nvPr/>
        </p:nvSpPr>
        <p:spPr>
          <a:xfrm>
            <a:off x="725329" y="2118413"/>
            <a:ext cx="515163" cy="3349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defRPr sz="1100" i="1"/>
            </a:lvl1pPr>
          </a:lstStyle>
          <a:p>
            <a:pPr algn="l" defTabSz="914377">
              <a:defRPr/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/>
              </a:rPr>
              <a:t>1L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27E1527-E2E1-4517-903B-87C31FC34BB0}"/>
              </a:ext>
            </a:extLst>
          </p:cNvPr>
          <p:cNvSpPr txBox="1"/>
          <p:nvPr/>
        </p:nvSpPr>
        <p:spPr>
          <a:xfrm flipH="1">
            <a:off x="725330" y="2808823"/>
            <a:ext cx="671409" cy="58264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defRPr sz="1100" i="1"/>
            </a:lvl1pPr>
          </a:lstStyle>
          <a:p>
            <a:pPr algn="l" defTabSz="914377">
              <a:defRPr/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/>
              </a:rPr>
              <a:t>1L </a:t>
            </a:r>
          </a:p>
          <a:p>
            <a:pPr algn="l" defTabSz="914377">
              <a:defRPr/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/>
              </a:rPr>
              <a:t>maint.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9BBAF13-24B0-4B63-936E-B66E509124CE}"/>
              </a:ext>
            </a:extLst>
          </p:cNvPr>
          <p:cNvSpPr txBox="1"/>
          <p:nvPr/>
        </p:nvSpPr>
        <p:spPr>
          <a:xfrm>
            <a:off x="725329" y="4038449"/>
            <a:ext cx="515163" cy="3349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defRPr sz="1100" i="1"/>
            </a:lvl1pPr>
          </a:lstStyle>
          <a:p>
            <a:pPr algn="l" defTabSz="914377">
              <a:defRPr/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/>
              </a:rPr>
              <a:t>2L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D3110D-4D6D-4C27-8C87-A24C727137BE}"/>
              </a:ext>
            </a:extLst>
          </p:cNvPr>
          <p:cNvSpPr txBox="1"/>
          <p:nvPr/>
        </p:nvSpPr>
        <p:spPr>
          <a:xfrm>
            <a:off x="725329" y="5274834"/>
            <a:ext cx="515163" cy="3349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defRPr sz="1100" i="1"/>
            </a:lvl1pPr>
          </a:lstStyle>
          <a:p>
            <a:pPr algn="l" defTabSz="914377">
              <a:defRPr/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/>
              </a:rPr>
              <a:t>3L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D013150-51B2-4B7B-8EB4-F5ED41E793CC}"/>
              </a:ext>
            </a:extLst>
          </p:cNvPr>
          <p:cNvSpPr/>
          <p:nvPr/>
        </p:nvSpPr>
        <p:spPr>
          <a:xfrm>
            <a:off x="3543634" y="1965823"/>
            <a:ext cx="1765159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Chemotherapy</a:t>
            </a:r>
          </a:p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Platinum/Etoposide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6C37519-F976-419A-AB01-D2CF8E226F6A}"/>
              </a:ext>
            </a:extLst>
          </p:cNvPr>
          <p:cNvSpPr>
            <a:spLocks/>
          </p:cNvSpPr>
          <p:nvPr/>
        </p:nvSpPr>
        <p:spPr>
          <a:xfrm>
            <a:off x="6780233" y="1965823"/>
            <a:ext cx="3391303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45720" rIns="0" bIns="4572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Atezolizumab + Platinum/Etoposide</a:t>
            </a:r>
          </a:p>
          <a:p>
            <a:pPr algn="ctr" defTabSz="914377">
              <a:defRPr/>
            </a:pPr>
            <a:endParaRPr lang="en-US" sz="500" b="1" kern="0" dirty="0">
              <a:solidFill>
                <a:srgbClr val="FFFFFF"/>
              </a:solidFill>
              <a:latin typeface="Calibri" panose="020F0502020204030204"/>
            </a:endParaRPr>
          </a:p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Tislelizumab, Toripalimab and HLX10 + Platinum/Etoposide</a:t>
            </a:r>
          </a:p>
          <a:p>
            <a:pPr algn="ctr" defTabSz="914377">
              <a:defRPr/>
            </a:pPr>
            <a:endParaRPr lang="en-US" sz="500" b="1" kern="0" dirty="0">
              <a:solidFill>
                <a:srgbClr val="FFFFFF"/>
              </a:solidFill>
              <a:latin typeface="Calibri" panose="020F0502020204030204"/>
            </a:endParaRPr>
          </a:p>
          <a:p>
            <a:pPr algn="ctr" defTabSz="1219170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/>
              </a:rPr>
              <a:t>Durvalumab  + Platinum/Etoposide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6F28C42-1CC0-4259-8200-A4AA1ACA683A}"/>
              </a:ext>
            </a:extLst>
          </p:cNvPr>
          <p:cNvSpPr/>
          <p:nvPr/>
        </p:nvSpPr>
        <p:spPr>
          <a:xfrm>
            <a:off x="2477291" y="2780107"/>
            <a:ext cx="114300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dash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ROVA-T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30B10EE-D054-47C5-9685-5C1A4E05C33E}"/>
              </a:ext>
            </a:extLst>
          </p:cNvPr>
          <p:cNvSpPr/>
          <p:nvPr/>
        </p:nvSpPr>
        <p:spPr>
          <a:xfrm>
            <a:off x="4958775" y="2780107"/>
            <a:ext cx="114300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dash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PD-1+/-CTLA-4</a:t>
            </a:r>
          </a:p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(Nivo+/-Ipi)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1D72CC6-0FF9-4E92-B7A4-72351B9F6C99}"/>
              </a:ext>
            </a:extLst>
          </p:cNvPr>
          <p:cNvSpPr/>
          <p:nvPr/>
        </p:nvSpPr>
        <p:spPr>
          <a:xfrm>
            <a:off x="3110337" y="3881381"/>
            <a:ext cx="868680" cy="649035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Lurbinectedin</a:t>
            </a:r>
          </a:p>
          <a:p>
            <a:pPr algn="ctr" defTabSz="914377">
              <a:defRPr/>
            </a:pPr>
            <a:r>
              <a:rPr lang="en-US" sz="800" b="1" kern="0" dirty="0">
                <a:solidFill>
                  <a:srgbClr val="FFFFFF"/>
                </a:solidFill>
                <a:latin typeface="Calibri" panose="020F0502020204030204"/>
              </a:rPr>
              <a:t>(US AA 2020)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D5B030E-D689-4B65-BBE5-BD32E380590B}"/>
              </a:ext>
            </a:extLst>
          </p:cNvPr>
          <p:cNvSpPr/>
          <p:nvPr/>
        </p:nvSpPr>
        <p:spPr>
          <a:xfrm>
            <a:off x="4069496" y="3881381"/>
            <a:ext cx="868680" cy="649035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rgbClr val="FF0000"/>
            </a:solidFill>
            <a:prstDash val="dash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ROVA-T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218E4AA-B2DD-4111-BF81-F2E3BE1E176E}"/>
              </a:ext>
            </a:extLst>
          </p:cNvPr>
          <p:cNvSpPr/>
          <p:nvPr/>
        </p:nvSpPr>
        <p:spPr>
          <a:xfrm>
            <a:off x="2160257" y="3881380"/>
            <a:ext cx="868680" cy="649035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rgbClr val="FF0000"/>
            </a:solidFill>
            <a:prstDash val="dash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Nivolumab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4D8EA75-B9B5-4CAE-9B42-32C3D5851608}"/>
              </a:ext>
            </a:extLst>
          </p:cNvPr>
          <p:cNvSpPr/>
          <p:nvPr/>
        </p:nvSpPr>
        <p:spPr>
          <a:xfrm>
            <a:off x="4161927" y="5085974"/>
            <a:ext cx="1143000" cy="710391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lnSpc>
                <a:spcPct val="95000"/>
              </a:lnSpc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Single agent Chemotherapy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EBA9400-88ED-4B6D-B125-42E45F144F37}"/>
              </a:ext>
            </a:extLst>
          </p:cNvPr>
          <p:cNvSpPr/>
          <p:nvPr/>
        </p:nvSpPr>
        <p:spPr>
          <a:xfrm>
            <a:off x="6920879" y="5085974"/>
            <a:ext cx="1143000" cy="67256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lnSpc>
                <a:spcPct val="95000"/>
              </a:lnSpc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Supportive Care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8AFBDFA-CF2F-439C-A438-038558E3082A}"/>
              </a:ext>
            </a:extLst>
          </p:cNvPr>
          <p:cNvSpPr>
            <a:spLocks/>
          </p:cNvSpPr>
          <p:nvPr/>
        </p:nvSpPr>
        <p:spPr>
          <a:xfrm>
            <a:off x="6663652" y="2778584"/>
            <a:ext cx="1140403" cy="640080"/>
          </a:xfrm>
          <a:prstGeom prst="rect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Atezolizumab</a:t>
            </a:r>
          </a:p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Durvalumab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63407BBD-CBF5-4409-818A-5F9DC1FDE5EC}"/>
              </a:ext>
            </a:extLst>
          </p:cNvPr>
          <p:cNvCxnSpPr>
            <a:cxnSpLocks/>
          </p:cNvCxnSpPr>
          <p:nvPr/>
        </p:nvCxnSpPr>
        <p:spPr bwMode="auto">
          <a:xfrm flipH="1">
            <a:off x="1673121" y="2285863"/>
            <a:ext cx="18774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C7C9D19A-FBD3-4C66-8856-718014A112C5}"/>
              </a:ext>
            </a:extLst>
          </p:cNvPr>
          <p:cNvSpPr/>
          <p:nvPr/>
        </p:nvSpPr>
        <p:spPr>
          <a:xfrm>
            <a:off x="6008013" y="3867951"/>
            <a:ext cx="1064071" cy="675896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Topotecan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3622BEDD-3D51-4D1A-959B-9573FA2F63E1}"/>
              </a:ext>
            </a:extLst>
          </p:cNvPr>
          <p:cNvCxnSpPr>
            <a:cxnSpLocks/>
          </p:cNvCxnSpPr>
          <p:nvPr/>
        </p:nvCxnSpPr>
        <p:spPr bwMode="auto">
          <a:xfrm>
            <a:off x="1680892" y="2285863"/>
            <a:ext cx="0" cy="14664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C5C2C584-4F0D-4652-BBC1-014AD21F2E1A}"/>
              </a:ext>
            </a:extLst>
          </p:cNvPr>
          <p:cNvCxnSpPr>
            <a:cxnSpLocks/>
          </p:cNvCxnSpPr>
          <p:nvPr/>
        </p:nvCxnSpPr>
        <p:spPr bwMode="auto">
          <a:xfrm>
            <a:off x="1680715" y="3706403"/>
            <a:ext cx="458663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745EB730-4E23-43C7-8146-552F6F9D1944}"/>
              </a:ext>
            </a:extLst>
          </p:cNvPr>
          <p:cNvCxnSpPr>
            <a:cxnSpLocks/>
          </p:cNvCxnSpPr>
          <p:nvPr/>
        </p:nvCxnSpPr>
        <p:spPr bwMode="auto">
          <a:xfrm>
            <a:off x="2605763" y="3706403"/>
            <a:ext cx="0" cy="137160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6A7B924A-DABC-4808-883B-5D121D4DDA19}"/>
              </a:ext>
            </a:extLst>
          </p:cNvPr>
          <p:cNvCxnSpPr>
            <a:cxnSpLocks/>
          </p:cNvCxnSpPr>
          <p:nvPr/>
        </p:nvCxnSpPr>
        <p:spPr bwMode="auto">
          <a:xfrm>
            <a:off x="3543632" y="3706403"/>
            <a:ext cx="0" cy="137160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EF58823B-7EDA-4754-8400-8D690A9F17F8}"/>
              </a:ext>
            </a:extLst>
          </p:cNvPr>
          <p:cNvCxnSpPr>
            <a:cxnSpLocks/>
          </p:cNvCxnSpPr>
          <p:nvPr/>
        </p:nvCxnSpPr>
        <p:spPr bwMode="auto">
          <a:xfrm>
            <a:off x="4487772" y="3706403"/>
            <a:ext cx="0" cy="137160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AEBC3FD2-E36F-4012-A895-57181F1699AB}"/>
              </a:ext>
            </a:extLst>
          </p:cNvPr>
          <p:cNvCxnSpPr>
            <a:cxnSpLocks/>
          </p:cNvCxnSpPr>
          <p:nvPr/>
        </p:nvCxnSpPr>
        <p:spPr bwMode="auto">
          <a:xfrm>
            <a:off x="5450480" y="3706403"/>
            <a:ext cx="0" cy="137160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ectangle 150">
            <a:extLst>
              <a:ext uri="{FF2B5EF4-FFF2-40B4-BE49-F238E27FC236}">
                <a16:creationId xmlns:a16="http://schemas.microsoft.com/office/drawing/2014/main" id="{8BAD78C3-6DB2-4C5A-9047-0D9664DD2348}"/>
              </a:ext>
            </a:extLst>
          </p:cNvPr>
          <p:cNvSpPr/>
          <p:nvPr/>
        </p:nvSpPr>
        <p:spPr>
          <a:xfrm>
            <a:off x="7151427" y="3881381"/>
            <a:ext cx="1143000" cy="649035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rgbClr val="FF0000"/>
            </a:solidFill>
            <a:prstDash val="dash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Lurbinectedin </a:t>
            </a:r>
          </a:p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  <a:sym typeface="Symbol" panose="05050102010706020507" pitchFamily="18" charset="2"/>
              </a:rPr>
              <a:t></a:t>
            </a: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 Dox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3A912E17-9B98-4299-AD1B-AD1AE3D9B86A}"/>
              </a:ext>
            </a:extLst>
          </p:cNvPr>
          <p:cNvSpPr/>
          <p:nvPr/>
        </p:nvSpPr>
        <p:spPr>
          <a:xfrm>
            <a:off x="8404245" y="3881381"/>
            <a:ext cx="1143000" cy="649035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rgbClr val="FF0000"/>
            </a:solidFill>
            <a:prstDash val="dash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ROVA-T</a:t>
            </a:r>
          </a:p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CLINICAL </a:t>
            </a:r>
          </a:p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TRIALS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6B765D21-5058-4234-BDE5-AAA6D3E0BD1D}"/>
              </a:ext>
            </a:extLst>
          </p:cNvPr>
          <p:cNvSpPr/>
          <p:nvPr/>
        </p:nvSpPr>
        <p:spPr>
          <a:xfrm>
            <a:off x="2782451" y="5085974"/>
            <a:ext cx="1143000" cy="710391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lnSpc>
                <a:spcPct val="95000"/>
              </a:lnSpc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PD-1</a:t>
            </a:r>
          </a:p>
          <a:p>
            <a:pPr algn="ctr" defTabSz="914377">
              <a:lnSpc>
                <a:spcPct val="95000"/>
              </a:lnSpc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(Nivo &amp; Pembro)</a:t>
            </a:r>
          </a:p>
          <a:p>
            <a:pPr algn="ctr" defTabSz="914377">
              <a:lnSpc>
                <a:spcPct val="95000"/>
              </a:lnSpc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US only 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E5AF73BB-BE5A-4175-9F41-A74485D225B9}"/>
              </a:ext>
            </a:extLst>
          </p:cNvPr>
          <p:cNvSpPr/>
          <p:nvPr/>
        </p:nvSpPr>
        <p:spPr>
          <a:xfrm>
            <a:off x="3729903" y="2780107"/>
            <a:ext cx="1143000" cy="64008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dash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Niraparib (China only)</a:t>
            </a:r>
          </a:p>
        </p:txBody>
      </p:sp>
      <p:sp>
        <p:nvSpPr>
          <p:cNvPr id="162" name="Freeform 103">
            <a:extLst>
              <a:ext uri="{FF2B5EF4-FFF2-40B4-BE49-F238E27FC236}">
                <a16:creationId xmlns:a16="http://schemas.microsoft.com/office/drawing/2014/main" id="{2977E261-9D61-49A0-8F23-5E5B9A9ED378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881864" y="3195170"/>
            <a:ext cx="268843" cy="241031"/>
          </a:xfrm>
          <a:custGeom>
            <a:avLst/>
            <a:gdLst>
              <a:gd name="T0" fmla="*/ 1326 w 2880"/>
              <a:gd name="T1" fmla="*/ 2079 h 2674"/>
              <a:gd name="T2" fmla="*/ 1118 w 2880"/>
              <a:gd name="T3" fmla="*/ 2354 h 2674"/>
              <a:gd name="T4" fmla="*/ 929 w 2880"/>
              <a:gd name="T5" fmla="*/ 2544 h 2674"/>
              <a:gd name="T6" fmla="*/ 780 w 2880"/>
              <a:gd name="T7" fmla="*/ 2642 h 2674"/>
              <a:gd name="T8" fmla="*/ 702 w 2880"/>
              <a:gd name="T9" fmla="*/ 2669 h 2674"/>
              <a:gd name="T10" fmla="*/ 648 w 2880"/>
              <a:gd name="T11" fmla="*/ 2674 h 2674"/>
              <a:gd name="T12" fmla="*/ 484 w 2880"/>
              <a:gd name="T13" fmla="*/ 2641 h 2674"/>
              <a:gd name="T14" fmla="*/ 320 w 2880"/>
              <a:gd name="T15" fmla="*/ 2540 h 2674"/>
              <a:gd name="T16" fmla="*/ 160 w 2880"/>
              <a:gd name="T17" fmla="*/ 2371 h 2674"/>
              <a:gd name="T18" fmla="*/ 0 w 2880"/>
              <a:gd name="T19" fmla="*/ 2136 h 2674"/>
              <a:gd name="T20" fmla="*/ 86 w 2880"/>
              <a:gd name="T21" fmla="*/ 2139 h 2674"/>
              <a:gd name="T22" fmla="*/ 206 w 2880"/>
              <a:gd name="T23" fmla="*/ 2120 h 2674"/>
              <a:gd name="T24" fmla="*/ 408 w 2880"/>
              <a:gd name="T25" fmla="*/ 2030 h 2674"/>
              <a:gd name="T26" fmla="*/ 620 w 2880"/>
              <a:gd name="T27" fmla="*/ 1868 h 2674"/>
              <a:gd name="T28" fmla="*/ 843 w 2880"/>
              <a:gd name="T29" fmla="*/ 1638 h 2674"/>
              <a:gd name="T30" fmla="*/ 877 w 2880"/>
              <a:gd name="T31" fmla="*/ 1362 h 2674"/>
              <a:gd name="T32" fmla="*/ 694 w 2880"/>
              <a:gd name="T33" fmla="*/ 1147 h 2674"/>
              <a:gd name="T34" fmla="*/ 563 w 2880"/>
              <a:gd name="T35" fmla="*/ 948 h 2674"/>
              <a:gd name="T36" fmla="*/ 484 w 2880"/>
              <a:gd name="T37" fmla="*/ 767 h 2674"/>
              <a:gd name="T38" fmla="*/ 458 w 2880"/>
              <a:gd name="T39" fmla="*/ 602 h 2674"/>
              <a:gd name="T40" fmla="*/ 474 w 2880"/>
              <a:gd name="T41" fmla="*/ 503 h 2674"/>
              <a:gd name="T42" fmla="*/ 546 w 2880"/>
              <a:gd name="T43" fmla="*/ 361 h 2674"/>
              <a:gd name="T44" fmla="*/ 674 w 2880"/>
              <a:gd name="T45" fmla="*/ 208 h 2674"/>
              <a:gd name="T46" fmla="*/ 861 w 2880"/>
              <a:gd name="T47" fmla="*/ 42 h 2674"/>
              <a:gd name="T48" fmla="*/ 938 w 2880"/>
              <a:gd name="T49" fmla="*/ 111 h 2674"/>
              <a:gd name="T50" fmla="*/ 1003 w 2880"/>
              <a:gd name="T51" fmla="*/ 331 h 2674"/>
              <a:gd name="T52" fmla="*/ 1102 w 2880"/>
              <a:gd name="T53" fmla="*/ 547 h 2674"/>
              <a:gd name="T54" fmla="*/ 1232 w 2880"/>
              <a:gd name="T55" fmla="*/ 760 h 2674"/>
              <a:gd name="T56" fmla="*/ 1465 w 2880"/>
              <a:gd name="T57" fmla="*/ 887 h 2674"/>
              <a:gd name="T58" fmla="*/ 1641 w 2880"/>
              <a:gd name="T59" fmla="*/ 679 h 2674"/>
              <a:gd name="T60" fmla="*/ 1866 w 2880"/>
              <a:gd name="T61" fmla="*/ 468 h 2674"/>
              <a:gd name="T62" fmla="*/ 2081 w 2880"/>
              <a:gd name="T63" fmla="*/ 334 h 2674"/>
              <a:gd name="T64" fmla="*/ 2209 w 2880"/>
              <a:gd name="T65" fmla="*/ 289 h 2674"/>
              <a:gd name="T66" fmla="*/ 2308 w 2880"/>
              <a:gd name="T67" fmla="*/ 274 h 2674"/>
              <a:gd name="T68" fmla="*/ 2406 w 2880"/>
              <a:gd name="T69" fmla="*/ 281 h 2674"/>
              <a:gd name="T70" fmla="*/ 2540 w 2880"/>
              <a:gd name="T71" fmla="*/ 340 h 2674"/>
              <a:gd name="T72" fmla="*/ 2655 w 2880"/>
              <a:gd name="T73" fmla="*/ 456 h 2674"/>
              <a:gd name="T74" fmla="*/ 2751 w 2880"/>
              <a:gd name="T75" fmla="*/ 630 h 2674"/>
              <a:gd name="T76" fmla="*/ 2755 w 2880"/>
              <a:gd name="T77" fmla="*/ 734 h 2674"/>
              <a:gd name="T78" fmla="*/ 2692 w 2880"/>
              <a:gd name="T79" fmla="*/ 735 h 2674"/>
              <a:gd name="T80" fmla="*/ 2609 w 2880"/>
              <a:gd name="T81" fmla="*/ 758 h 2674"/>
              <a:gd name="T82" fmla="*/ 2401 w 2880"/>
              <a:gd name="T83" fmla="*/ 873 h 2674"/>
              <a:gd name="T84" fmla="*/ 2222 w 2880"/>
              <a:gd name="T85" fmla="*/ 1012 h 2674"/>
              <a:gd name="T86" fmla="*/ 2010 w 2880"/>
              <a:gd name="T87" fmla="*/ 1221 h 2674"/>
              <a:gd name="T88" fmla="*/ 1917 w 2880"/>
              <a:gd name="T89" fmla="*/ 1531 h 2674"/>
              <a:gd name="T90" fmla="*/ 2091 w 2880"/>
              <a:gd name="T91" fmla="*/ 1682 h 2674"/>
              <a:gd name="T92" fmla="*/ 2329 w 2880"/>
              <a:gd name="T93" fmla="*/ 1837 h 2674"/>
              <a:gd name="T94" fmla="*/ 2570 w 2880"/>
              <a:gd name="T95" fmla="*/ 1933 h 2674"/>
              <a:gd name="T96" fmla="*/ 2817 w 2880"/>
              <a:gd name="T97" fmla="*/ 1976 h 2674"/>
              <a:gd name="T98" fmla="*/ 2813 w 2880"/>
              <a:gd name="T99" fmla="*/ 2104 h 2674"/>
              <a:gd name="T100" fmla="*/ 2674 w 2880"/>
              <a:gd name="T101" fmla="*/ 2308 h 2674"/>
              <a:gd name="T102" fmla="*/ 2535 w 2880"/>
              <a:gd name="T103" fmla="*/ 2444 h 2674"/>
              <a:gd name="T104" fmla="*/ 2391 w 2880"/>
              <a:gd name="T105" fmla="*/ 2510 h 2674"/>
              <a:gd name="T106" fmla="*/ 2318 w 2880"/>
              <a:gd name="T107" fmla="*/ 2519 h 2674"/>
              <a:gd name="T108" fmla="*/ 2172 w 2880"/>
              <a:gd name="T109" fmla="*/ 2491 h 2674"/>
              <a:gd name="T110" fmla="*/ 1996 w 2880"/>
              <a:gd name="T111" fmla="*/ 2403 h 2674"/>
              <a:gd name="T112" fmla="*/ 1790 w 2880"/>
              <a:gd name="T113" fmla="*/ 2259 h 2674"/>
              <a:gd name="T114" fmla="*/ 1556 w 2880"/>
              <a:gd name="T115" fmla="*/ 2057 h 2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80" h="2674">
                <a:moveTo>
                  <a:pt x="1424" y="1937"/>
                </a:moveTo>
                <a:lnTo>
                  <a:pt x="1382" y="1997"/>
                </a:lnTo>
                <a:lnTo>
                  <a:pt x="1382" y="1997"/>
                </a:lnTo>
                <a:lnTo>
                  <a:pt x="1326" y="2079"/>
                </a:lnTo>
                <a:lnTo>
                  <a:pt x="1273" y="2157"/>
                </a:lnTo>
                <a:lnTo>
                  <a:pt x="1220" y="2227"/>
                </a:lnTo>
                <a:lnTo>
                  <a:pt x="1167" y="2294"/>
                </a:lnTo>
                <a:lnTo>
                  <a:pt x="1118" y="2354"/>
                </a:lnTo>
                <a:lnTo>
                  <a:pt x="1069" y="2410"/>
                </a:lnTo>
                <a:lnTo>
                  <a:pt x="1021" y="2459"/>
                </a:lnTo>
                <a:lnTo>
                  <a:pt x="973" y="2505"/>
                </a:lnTo>
                <a:lnTo>
                  <a:pt x="929" y="2544"/>
                </a:lnTo>
                <a:lnTo>
                  <a:pt x="885" y="2579"/>
                </a:lnTo>
                <a:lnTo>
                  <a:pt x="843" y="2607"/>
                </a:lnTo>
                <a:lnTo>
                  <a:pt x="801" y="2632"/>
                </a:lnTo>
                <a:lnTo>
                  <a:pt x="780" y="2642"/>
                </a:lnTo>
                <a:lnTo>
                  <a:pt x="760" y="2649"/>
                </a:lnTo>
                <a:lnTo>
                  <a:pt x="741" y="2658"/>
                </a:lnTo>
                <a:lnTo>
                  <a:pt x="722" y="2663"/>
                </a:lnTo>
                <a:lnTo>
                  <a:pt x="702" y="2669"/>
                </a:lnTo>
                <a:lnTo>
                  <a:pt x="685" y="2670"/>
                </a:lnTo>
                <a:lnTo>
                  <a:pt x="665" y="2674"/>
                </a:lnTo>
                <a:lnTo>
                  <a:pt x="648" y="2674"/>
                </a:lnTo>
                <a:lnTo>
                  <a:pt x="648" y="2674"/>
                </a:lnTo>
                <a:lnTo>
                  <a:pt x="606" y="2672"/>
                </a:lnTo>
                <a:lnTo>
                  <a:pt x="565" y="2665"/>
                </a:lnTo>
                <a:lnTo>
                  <a:pt x="525" y="2655"/>
                </a:lnTo>
                <a:lnTo>
                  <a:pt x="484" y="2641"/>
                </a:lnTo>
                <a:lnTo>
                  <a:pt x="444" y="2621"/>
                </a:lnTo>
                <a:lnTo>
                  <a:pt x="401" y="2598"/>
                </a:lnTo>
                <a:lnTo>
                  <a:pt x="361" y="2572"/>
                </a:lnTo>
                <a:lnTo>
                  <a:pt x="320" y="2540"/>
                </a:lnTo>
                <a:lnTo>
                  <a:pt x="280" y="2503"/>
                </a:lnTo>
                <a:lnTo>
                  <a:pt x="239" y="2465"/>
                </a:lnTo>
                <a:lnTo>
                  <a:pt x="201" y="2421"/>
                </a:lnTo>
                <a:lnTo>
                  <a:pt x="160" y="2371"/>
                </a:lnTo>
                <a:lnTo>
                  <a:pt x="120" y="2319"/>
                </a:lnTo>
                <a:lnTo>
                  <a:pt x="79" y="2262"/>
                </a:lnTo>
                <a:lnTo>
                  <a:pt x="40" y="2201"/>
                </a:lnTo>
                <a:lnTo>
                  <a:pt x="0" y="2136"/>
                </a:lnTo>
                <a:lnTo>
                  <a:pt x="0" y="2136"/>
                </a:lnTo>
                <a:lnTo>
                  <a:pt x="63" y="2139"/>
                </a:lnTo>
                <a:lnTo>
                  <a:pt x="63" y="2139"/>
                </a:lnTo>
                <a:lnTo>
                  <a:pt x="86" y="2139"/>
                </a:lnTo>
                <a:lnTo>
                  <a:pt x="111" y="2137"/>
                </a:lnTo>
                <a:lnTo>
                  <a:pt x="134" y="2134"/>
                </a:lnTo>
                <a:lnTo>
                  <a:pt x="158" y="2130"/>
                </a:lnTo>
                <a:lnTo>
                  <a:pt x="206" y="2120"/>
                </a:lnTo>
                <a:lnTo>
                  <a:pt x="255" y="2104"/>
                </a:lnTo>
                <a:lnTo>
                  <a:pt x="306" y="2083"/>
                </a:lnTo>
                <a:lnTo>
                  <a:pt x="357" y="2058"/>
                </a:lnTo>
                <a:lnTo>
                  <a:pt x="408" y="2030"/>
                </a:lnTo>
                <a:lnTo>
                  <a:pt x="459" y="1997"/>
                </a:lnTo>
                <a:lnTo>
                  <a:pt x="512" y="1958"/>
                </a:lnTo>
                <a:lnTo>
                  <a:pt x="565" y="1916"/>
                </a:lnTo>
                <a:lnTo>
                  <a:pt x="620" y="1868"/>
                </a:lnTo>
                <a:lnTo>
                  <a:pt x="674" y="1817"/>
                </a:lnTo>
                <a:lnTo>
                  <a:pt x="731" y="1763"/>
                </a:lnTo>
                <a:lnTo>
                  <a:pt x="785" y="1701"/>
                </a:lnTo>
                <a:lnTo>
                  <a:pt x="843" y="1638"/>
                </a:lnTo>
                <a:lnTo>
                  <a:pt x="900" y="1567"/>
                </a:lnTo>
                <a:lnTo>
                  <a:pt x="977" y="1471"/>
                </a:lnTo>
                <a:lnTo>
                  <a:pt x="877" y="1362"/>
                </a:lnTo>
                <a:lnTo>
                  <a:pt x="877" y="1362"/>
                </a:lnTo>
                <a:lnTo>
                  <a:pt x="827" y="1307"/>
                </a:lnTo>
                <a:lnTo>
                  <a:pt x="778" y="1253"/>
                </a:lnTo>
                <a:lnTo>
                  <a:pt x="734" y="1198"/>
                </a:lnTo>
                <a:lnTo>
                  <a:pt x="694" y="1147"/>
                </a:lnTo>
                <a:lnTo>
                  <a:pt x="657" y="1096"/>
                </a:lnTo>
                <a:lnTo>
                  <a:pt x="621" y="1045"/>
                </a:lnTo>
                <a:lnTo>
                  <a:pt x="590" y="996"/>
                </a:lnTo>
                <a:lnTo>
                  <a:pt x="563" y="948"/>
                </a:lnTo>
                <a:lnTo>
                  <a:pt x="539" y="901"/>
                </a:lnTo>
                <a:lnTo>
                  <a:pt x="518" y="855"/>
                </a:lnTo>
                <a:lnTo>
                  <a:pt x="498" y="811"/>
                </a:lnTo>
                <a:lnTo>
                  <a:pt x="484" y="767"/>
                </a:lnTo>
                <a:lnTo>
                  <a:pt x="472" y="723"/>
                </a:lnTo>
                <a:lnTo>
                  <a:pt x="465" y="683"/>
                </a:lnTo>
                <a:lnTo>
                  <a:pt x="459" y="642"/>
                </a:lnTo>
                <a:lnTo>
                  <a:pt x="458" y="602"/>
                </a:lnTo>
                <a:lnTo>
                  <a:pt x="458" y="602"/>
                </a:lnTo>
                <a:lnTo>
                  <a:pt x="459" y="570"/>
                </a:lnTo>
                <a:lnTo>
                  <a:pt x="465" y="537"/>
                </a:lnTo>
                <a:lnTo>
                  <a:pt x="474" y="503"/>
                </a:lnTo>
                <a:lnTo>
                  <a:pt x="486" y="468"/>
                </a:lnTo>
                <a:lnTo>
                  <a:pt x="502" y="433"/>
                </a:lnTo>
                <a:lnTo>
                  <a:pt x="523" y="398"/>
                </a:lnTo>
                <a:lnTo>
                  <a:pt x="546" y="361"/>
                </a:lnTo>
                <a:lnTo>
                  <a:pt x="572" y="324"/>
                </a:lnTo>
                <a:lnTo>
                  <a:pt x="604" y="287"/>
                </a:lnTo>
                <a:lnTo>
                  <a:pt x="637" y="248"/>
                </a:lnTo>
                <a:lnTo>
                  <a:pt x="674" y="208"/>
                </a:lnTo>
                <a:lnTo>
                  <a:pt x="716" y="167"/>
                </a:lnTo>
                <a:lnTo>
                  <a:pt x="760" y="127"/>
                </a:lnTo>
                <a:lnTo>
                  <a:pt x="810" y="84"/>
                </a:lnTo>
                <a:lnTo>
                  <a:pt x="861" y="42"/>
                </a:lnTo>
                <a:lnTo>
                  <a:pt x="917" y="0"/>
                </a:lnTo>
                <a:lnTo>
                  <a:pt x="917" y="0"/>
                </a:lnTo>
                <a:lnTo>
                  <a:pt x="926" y="56"/>
                </a:lnTo>
                <a:lnTo>
                  <a:pt x="938" y="111"/>
                </a:lnTo>
                <a:lnTo>
                  <a:pt x="951" y="165"/>
                </a:lnTo>
                <a:lnTo>
                  <a:pt x="966" y="222"/>
                </a:lnTo>
                <a:lnTo>
                  <a:pt x="984" y="276"/>
                </a:lnTo>
                <a:lnTo>
                  <a:pt x="1003" y="331"/>
                </a:lnTo>
                <a:lnTo>
                  <a:pt x="1025" y="385"/>
                </a:lnTo>
                <a:lnTo>
                  <a:pt x="1047" y="438"/>
                </a:lnTo>
                <a:lnTo>
                  <a:pt x="1074" y="493"/>
                </a:lnTo>
                <a:lnTo>
                  <a:pt x="1102" y="547"/>
                </a:lnTo>
                <a:lnTo>
                  <a:pt x="1130" y="600"/>
                </a:lnTo>
                <a:lnTo>
                  <a:pt x="1162" y="654"/>
                </a:lnTo>
                <a:lnTo>
                  <a:pt x="1197" y="707"/>
                </a:lnTo>
                <a:lnTo>
                  <a:pt x="1232" y="760"/>
                </a:lnTo>
                <a:lnTo>
                  <a:pt x="1269" y="813"/>
                </a:lnTo>
                <a:lnTo>
                  <a:pt x="1310" y="866"/>
                </a:lnTo>
                <a:lnTo>
                  <a:pt x="1396" y="975"/>
                </a:lnTo>
                <a:lnTo>
                  <a:pt x="1465" y="887"/>
                </a:lnTo>
                <a:lnTo>
                  <a:pt x="1465" y="887"/>
                </a:lnTo>
                <a:lnTo>
                  <a:pt x="1524" y="813"/>
                </a:lnTo>
                <a:lnTo>
                  <a:pt x="1583" y="742"/>
                </a:lnTo>
                <a:lnTo>
                  <a:pt x="1641" y="679"/>
                </a:lnTo>
                <a:lnTo>
                  <a:pt x="1699" y="619"/>
                </a:lnTo>
                <a:lnTo>
                  <a:pt x="1755" y="563"/>
                </a:lnTo>
                <a:lnTo>
                  <a:pt x="1811" y="514"/>
                </a:lnTo>
                <a:lnTo>
                  <a:pt x="1866" y="468"/>
                </a:lnTo>
                <a:lnTo>
                  <a:pt x="1921" y="427"/>
                </a:lnTo>
                <a:lnTo>
                  <a:pt x="1975" y="392"/>
                </a:lnTo>
                <a:lnTo>
                  <a:pt x="2028" y="361"/>
                </a:lnTo>
                <a:lnTo>
                  <a:pt x="2081" y="334"/>
                </a:lnTo>
                <a:lnTo>
                  <a:pt x="2132" y="313"/>
                </a:lnTo>
                <a:lnTo>
                  <a:pt x="2158" y="304"/>
                </a:lnTo>
                <a:lnTo>
                  <a:pt x="2183" y="296"/>
                </a:lnTo>
                <a:lnTo>
                  <a:pt x="2209" y="289"/>
                </a:lnTo>
                <a:lnTo>
                  <a:pt x="2234" y="283"/>
                </a:lnTo>
                <a:lnTo>
                  <a:pt x="2259" y="280"/>
                </a:lnTo>
                <a:lnTo>
                  <a:pt x="2283" y="276"/>
                </a:lnTo>
                <a:lnTo>
                  <a:pt x="2308" y="274"/>
                </a:lnTo>
                <a:lnTo>
                  <a:pt x="2333" y="274"/>
                </a:lnTo>
                <a:lnTo>
                  <a:pt x="2333" y="274"/>
                </a:lnTo>
                <a:lnTo>
                  <a:pt x="2369" y="276"/>
                </a:lnTo>
                <a:lnTo>
                  <a:pt x="2406" y="281"/>
                </a:lnTo>
                <a:lnTo>
                  <a:pt x="2442" y="290"/>
                </a:lnTo>
                <a:lnTo>
                  <a:pt x="2475" y="303"/>
                </a:lnTo>
                <a:lnTo>
                  <a:pt x="2509" y="320"/>
                </a:lnTo>
                <a:lnTo>
                  <a:pt x="2540" y="340"/>
                </a:lnTo>
                <a:lnTo>
                  <a:pt x="2570" y="362"/>
                </a:lnTo>
                <a:lnTo>
                  <a:pt x="2600" y="391"/>
                </a:lnTo>
                <a:lnTo>
                  <a:pt x="2628" y="420"/>
                </a:lnTo>
                <a:lnTo>
                  <a:pt x="2655" y="456"/>
                </a:lnTo>
                <a:lnTo>
                  <a:pt x="2681" y="493"/>
                </a:lnTo>
                <a:lnTo>
                  <a:pt x="2706" y="535"/>
                </a:lnTo>
                <a:lnTo>
                  <a:pt x="2730" y="581"/>
                </a:lnTo>
                <a:lnTo>
                  <a:pt x="2751" y="630"/>
                </a:lnTo>
                <a:lnTo>
                  <a:pt x="2774" y="681"/>
                </a:lnTo>
                <a:lnTo>
                  <a:pt x="2794" y="737"/>
                </a:lnTo>
                <a:lnTo>
                  <a:pt x="2794" y="737"/>
                </a:lnTo>
                <a:lnTo>
                  <a:pt x="2755" y="734"/>
                </a:lnTo>
                <a:lnTo>
                  <a:pt x="2729" y="732"/>
                </a:lnTo>
                <a:lnTo>
                  <a:pt x="2729" y="732"/>
                </a:lnTo>
                <a:lnTo>
                  <a:pt x="2711" y="732"/>
                </a:lnTo>
                <a:lnTo>
                  <a:pt x="2692" y="735"/>
                </a:lnTo>
                <a:lnTo>
                  <a:pt x="2672" y="739"/>
                </a:lnTo>
                <a:lnTo>
                  <a:pt x="2653" y="744"/>
                </a:lnTo>
                <a:lnTo>
                  <a:pt x="2632" y="749"/>
                </a:lnTo>
                <a:lnTo>
                  <a:pt x="2609" y="758"/>
                </a:lnTo>
                <a:lnTo>
                  <a:pt x="2563" y="778"/>
                </a:lnTo>
                <a:lnTo>
                  <a:pt x="2512" y="804"/>
                </a:lnTo>
                <a:lnTo>
                  <a:pt x="2459" y="836"/>
                </a:lnTo>
                <a:lnTo>
                  <a:pt x="2401" y="873"/>
                </a:lnTo>
                <a:lnTo>
                  <a:pt x="2341" y="917"/>
                </a:lnTo>
                <a:lnTo>
                  <a:pt x="2341" y="917"/>
                </a:lnTo>
                <a:lnTo>
                  <a:pt x="2280" y="964"/>
                </a:lnTo>
                <a:lnTo>
                  <a:pt x="2222" y="1012"/>
                </a:lnTo>
                <a:lnTo>
                  <a:pt x="2165" y="1063"/>
                </a:lnTo>
                <a:lnTo>
                  <a:pt x="2111" y="1114"/>
                </a:lnTo>
                <a:lnTo>
                  <a:pt x="2060" y="1166"/>
                </a:lnTo>
                <a:lnTo>
                  <a:pt x="2010" y="1221"/>
                </a:lnTo>
                <a:lnTo>
                  <a:pt x="1965" y="1275"/>
                </a:lnTo>
                <a:lnTo>
                  <a:pt x="1921" y="1333"/>
                </a:lnTo>
                <a:lnTo>
                  <a:pt x="1834" y="1450"/>
                </a:lnTo>
                <a:lnTo>
                  <a:pt x="1917" y="1531"/>
                </a:lnTo>
                <a:lnTo>
                  <a:pt x="1917" y="1531"/>
                </a:lnTo>
                <a:lnTo>
                  <a:pt x="1975" y="1585"/>
                </a:lnTo>
                <a:lnTo>
                  <a:pt x="2033" y="1636"/>
                </a:lnTo>
                <a:lnTo>
                  <a:pt x="2091" y="1682"/>
                </a:lnTo>
                <a:lnTo>
                  <a:pt x="2149" y="1726"/>
                </a:lnTo>
                <a:lnTo>
                  <a:pt x="2209" y="1766"/>
                </a:lnTo>
                <a:lnTo>
                  <a:pt x="2269" y="1803"/>
                </a:lnTo>
                <a:lnTo>
                  <a:pt x="2329" y="1837"/>
                </a:lnTo>
                <a:lnTo>
                  <a:pt x="2389" y="1867"/>
                </a:lnTo>
                <a:lnTo>
                  <a:pt x="2449" y="1891"/>
                </a:lnTo>
                <a:lnTo>
                  <a:pt x="2510" y="1914"/>
                </a:lnTo>
                <a:lnTo>
                  <a:pt x="2570" y="1933"/>
                </a:lnTo>
                <a:lnTo>
                  <a:pt x="2632" y="1949"/>
                </a:lnTo>
                <a:lnTo>
                  <a:pt x="2693" y="1962"/>
                </a:lnTo>
                <a:lnTo>
                  <a:pt x="2755" y="1970"/>
                </a:lnTo>
                <a:lnTo>
                  <a:pt x="2817" y="1976"/>
                </a:lnTo>
                <a:lnTo>
                  <a:pt x="2880" y="1977"/>
                </a:lnTo>
                <a:lnTo>
                  <a:pt x="2880" y="1977"/>
                </a:lnTo>
                <a:lnTo>
                  <a:pt x="2847" y="2042"/>
                </a:lnTo>
                <a:lnTo>
                  <a:pt x="2813" y="2104"/>
                </a:lnTo>
                <a:lnTo>
                  <a:pt x="2778" y="2162"/>
                </a:lnTo>
                <a:lnTo>
                  <a:pt x="2744" y="2215"/>
                </a:lnTo>
                <a:lnTo>
                  <a:pt x="2709" y="2262"/>
                </a:lnTo>
                <a:lnTo>
                  <a:pt x="2674" y="2308"/>
                </a:lnTo>
                <a:lnTo>
                  <a:pt x="2641" y="2349"/>
                </a:lnTo>
                <a:lnTo>
                  <a:pt x="2605" y="2384"/>
                </a:lnTo>
                <a:lnTo>
                  <a:pt x="2570" y="2415"/>
                </a:lnTo>
                <a:lnTo>
                  <a:pt x="2535" y="2444"/>
                </a:lnTo>
                <a:lnTo>
                  <a:pt x="2498" y="2466"/>
                </a:lnTo>
                <a:lnTo>
                  <a:pt x="2463" y="2486"/>
                </a:lnTo>
                <a:lnTo>
                  <a:pt x="2428" y="2500"/>
                </a:lnTo>
                <a:lnTo>
                  <a:pt x="2391" y="2510"/>
                </a:lnTo>
                <a:lnTo>
                  <a:pt x="2355" y="2517"/>
                </a:lnTo>
                <a:lnTo>
                  <a:pt x="2336" y="2519"/>
                </a:lnTo>
                <a:lnTo>
                  <a:pt x="2318" y="2519"/>
                </a:lnTo>
                <a:lnTo>
                  <a:pt x="2318" y="2519"/>
                </a:lnTo>
                <a:lnTo>
                  <a:pt x="2285" y="2517"/>
                </a:lnTo>
                <a:lnTo>
                  <a:pt x="2248" y="2512"/>
                </a:lnTo>
                <a:lnTo>
                  <a:pt x="2211" y="2503"/>
                </a:lnTo>
                <a:lnTo>
                  <a:pt x="2172" y="2491"/>
                </a:lnTo>
                <a:lnTo>
                  <a:pt x="2130" y="2473"/>
                </a:lnTo>
                <a:lnTo>
                  <a:pt x="2088" y="2454"/>
                </a:lnTo>
                <a:lnTo>
                  <a:pt x="2042" y="2431"/>
                </a:lnTo>
                <a:lnTo>
                  <a:pt x="1996" y="2403"/>
                </a:lnTo>
                <a:lnTo>
                  <a:pt x="1947" y="2373"/>
                </a:lnTo>
                <a:lnTo>
                  <a:pt x="1898" y="2338"/>
                </a:lnTo>
                <a:lnTo>
                  <a:pt x="1845" y="2301"/>
                </a:lnTo>
                <a:lnTo>
                  <a:pt x="1790" y="2259"/>
                </a:lnTo>
                <a:lnTo>
                  <a:pt x="1734" y="2215"/>
                </a:lnTo>
                <a:lnTo>
                  <a:pt x="1678" y="2166"/>
                </a:lnTo>
                <a:lnTo>
                  <a:pt x="1618" y="2113"/>
                </a:lnTo>
                <a:lnTo>
                  <a:pt x="1556" y="2057"/>
                </a:lnTo>
                <a:lnTo>
                  <a:pt x="1424" y="1937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377">
              <a:defRPr/>
            </a:pPr>
            <a:endParaRPr lang="en-US" sz="24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7" name="Freeform 103">
            <a:extLst>
              <a:ext uri="{FF2B5EF4-FFF2-40B4-BE49-F238E27FC236}">
                <a16:creationId xmlns:a16="http://schemas.microsoft.com/office/drawing/2014/main" id="{8673AE16-DD21-4922-AA41-4971E96ED3DE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3986354" y="4296022"/>
            <a:ext cx="315257" cy="296924"/>
          </a:xfrm>
          <a:custGeom>
            <a:avLst/>
            <a:gdLst>
              <a:gd name="T0" fmla="*/ 1326 w 2880"/>
              <a:gd name="T1" fmla="*/ 2079 h 2674"/>
              <a:gd name="T2" fmla="*/ 1118 w 2880"/>
              <a:gd name="T3" fmla="*/ 2354 h 2674"/>
              <a:gd name="T4" fmla="*/ 929 w 2880"/>
              <a:gd name="T5" fmla="*/ 2544 h 2674"/>
              <a:gd name="T6" fmla="*/ 780 w 2880"/>
              <a:gd name="T7" fmla="*/ 2642 h 2674"/>
              <a:gd name="T8" fmla="*/ 702 w 2880"/>
              <a:gd name="T9" fmla="*/ 2669 h 2674"/>
              <a:gd name="T10" fmla="*/ 648 w 2880"/>
              <a:gd name="T11" fmla="*/ 2674 h 2674"/>
              <a:gd name="T12" fmla="*/ 484 w 2880"/>
              <a:gd name="T13" fmla="*/ 2641 h 2674"/>
              <a:gd name="T14" fmla="*/ 320 w 2880"/>
              <a:gd name="T15" fmla="*/ 2540 h 2674"/>
              <a:gd name="T16" fmla="*/ 160 w 2880"/>
              <a:gd name="T17" fmla="*/ 2371 h 2674"/>
              <a:gd name="T18" fmla="*/ 0 w 2880"/>
              <a:gd name="T19" fmla="*/ 2136 h 2674"/>
              <a:gd name="T20" fmla="*/ 86 w 2880"/>
              <a:gd name="T21" fmla="*/ 2139 h 2674"/>
              <a:gd name="T22" fmla="*/ 206 w 2880"/>
              <a:gd name="T23" fmla="*/ 2120 h 2674"/>
              <a:gd name="T24" fmla="*/ 408 w 2880"/>
              <a:gd name="T25" fmla="*/ 2030 h 2674"/>
              <a:gd name="T26" fmla="*/ 620 w 2880"/>
              <a:gd name="T27" fmla="*/ 1868 h 2674"/>
              <a:gd name="T28" fmla="*/ 843 w 2880"/>
              <a:gd name="T29" fmla="*/ 1638 h 2674"/>
              <a:gd name="T30" fmla="*/ 877 w 2880"/>
              <a:gd name="T31" fmla="*/ 1362 h 2674"/>
              <a:gd name="T32" fmla="*/ 694 w 2880"/>
              <a:gd name="T33" fmla="*/ 1147 h 2674"/>
              <a:gd name="T34" fmla="*/ 563 w 2880"/>
              <a:gd name="T35" fmla="*/ 948 h 2674"/>
              <a:gd name="T36" fmla="*/ 484 w 2880"/>
              <a:gd name="T37" fmla="*/ 767 h 2674"/>
              <a:gd name="T38" fmla="*/ 458 w 2880"/>
              <a:gd name="T39" fmla="*/ 602 h 2674"/>
              <a:gd name="T40" fmla="*/ 474 w 2880"/>
              <a:gd name="T41" fmla="*/ 503 h 2674"/>
              <a:gd name="T42" fmla="*/ 546 w 2880"/>
              <a:gd name="T43" fmla="*/ 361 h 2674"/>
              <a:gd name="T44" fmla="*/ 674 w 2880"/>
              <a:gd name="T45" fmla="*/ 208 h 2674"/>
              <a:gd name="T46" fmla="*/ 861 w 2880"/>
              <a:gd name="T47" fmla="*/ 42 h 2674"/>
              <a:gd name="T48" fmla="*/ 938 w 2880"/>
              <a:gd name="T49" fmla="*/ 111 h 2674"/>
              <a:gd name="T50" fmla="*/ 1003 w 2880"/>
              <a:gd name="T51" fmla="*/ 331 h 2674"/>
              <a:gd name="T52" fmla="*/ 1102 w 2880"/>
              <a:gd name="T53" fmla="*/ 547 h 2674"/>
              <a:gd name="T54" fmla="*/ 1232 w 2880"/>
              <a:gd name="T55" fmla="*/ 760 h 2674"/>
              <a:gd name="T56" fmla="*/ 1465 w 2880"/>
              <a:gd name="T57" fmla="*/ 887 h 2674"/>
              <a:gd name="T58" fmla="*/ 1641 w 2880"/>
              <a:gd name="T59" fmla="*/ 679 h 2674"/>
              <a:gd name="T60" fmla="*/ 1866 w 2880"/>
              <a:gd name="T61" fmla="*/ 468 h 2674"/>
              <a:gd name="T62" fmla="*/ 2081 w 2880"/>
              <a:gd name="T63" fmla="*/ 334 h 2674"/>
              <a:gd name="T64" fmla="*/ 2209 w 2880"/>
              <a:gd name="T65" fmla="*/ 289 h 2674"/>
              <a:gd name="T66" fmla="*/ 2308 w 2880"/>
              <a:gd name="T67" fmla="*/ 274 h 2674"/>
              <a:gd name="T68" fmla="*/ 2406 w 2880"/>
              <a:gd name="T69" fmla="*/ 281 h 2674"/>
              <a:gd name="T70" fmla="*/ 2540 w 2880"/>
              <a:gd name="T71" fmla="*/ 340 h 2674"/>
              <a:gd name="T72" fmla="*/ 2655 w 2880"/>
              <a:gd name="T73" fmla="*/ 456 h 2674"/>
              <a:gd name="T74" fmla="*/ 2751 w 2880"/>
              <a:gd name="T75" fmla="*/ 630 h 2674"/>
              <a:gd name="T76" fmla="*/ 2755 w 2880"/>
              <a:gd name="T77" fmla="*/ 734 h 2674"/>
              <a:gd name="T78" fmla="*/ 2692 w 2880"/>
              <a:gd name="T79" fmla="*/ 735 h 2674"/>
              <a:gd name="T80" fmla="*/ 2609 w 2880"/>
              <a:gd name="T81" fmla="*/ 758 h 2674"/>
              <a:gd name="T82" fmla="*/ 2401 w 2880"/>
              <a:gd name="T83" fmla="*/ 873 h 2674"/>
              <a:gd name="T84" fmla="*/ 2222 w 2880"/>
              <a:gd name="T85" fmla="*/ 1012 h 2674"/>
              <a:gd name="T86" fmla="*/ 2010 w 2880"/>
              <a:gd name="T87" fmla="*/ 1221 h 2674"/>
              <a:gd name="T88" fmla="*/ 1917 w 2880"/>
              <a:gd name="T89" fmla="*/ 1531 h 2674"/>
              <a:gd name="T90" fmla="*/ 2091 w 2880"/>
              <a:gd name="T91" fmla="*/ 1682 h 2674"/>
              <a:gd name="T92" fmla="*/ 2329 w 2880"/>
              <a:gd name="T93" fmla="*/ 1837 h 2674"/>
              <a:gd name="T94" fmla="*/ 2570 w 2880"/>
              <a:gd name="T95" fmla="*/ 1933 h 2674"/>
              <a:gd name="T96" fmla="*/ 2817 w 2880"/>
              <a:gd name="T97" fmla="*/ 1976 h 2674"/>
              <a:gd name="T98" fmla="*/ 2813 w 2880"/>
              <a:gd name="T99" fmla="*/ 2104 h 2674"/>
              <a:gd name="T100" fmla="*/ 2674 w 2880"/>
              <a:gd name="T101" fmla="*/ 2308 h 2674"/>
              <a:gd name="T102" fmla="*/ 2535 w 2880"/>
              <a:gd name="T103" fmla="*/ 2444 h 2674"/>
              <a:gd name="T104" fmla="*/ 2391 w 2880"/>
              <a:gd name="T105" fmla="*/ 2510 h 2674"/>
              <a:gd name="T106" fmla="*/ 2318 w 2880"/>
              <a:gd name="T107" fmla="*/ 2519 h 2674"/>
              <a:gd name="T108" fmla="*/ 2172 w 2880"/>
              <a:gd name="T109" fmla="*/ 2491 h 2674"/>
              <a:gd name="T110" fmla="*/ 1996 w 2880"/>
              <a:gd name="T111" fmla="*/ 2403 h 2674"/>
              <a:gd name="T112" fmla="*/ 1790 w 2880"/>
              <a:gd name="T113" fmla="*/ 2259 h 2674"/>
              <a:gd name="T114" fmla="*/ 1556 w 2880"/>
              <a:gd name="T115" fmla="*/ 2057 h 2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80" h="2674">
                <a:moveTo>
                  <a:pt x="1424" y="1937"/>
                </a:moveTo>
                <a:lnTo>
                  <a:pt x="1382" y="1997"/>
                </a:lnTo>
                <a:lnTo>
                  <a:pt x="1382" y="1997"/>
                </a:lnTo>
                <a:lnTo>
                  <a:pt x="1326" y="2079"/>
                </a:lnTo>
                <a:lnTo>
                  <a:pt x="1273" y="2157"/>
                </a:lnTo>
                <a:lnTo>
                  <a:pt x="1220" y="2227"/>
                </a:lnTo>
                <a:lnTo>
                  <a:pt x="1167" y="2294"/>
                </a:lnTo>
                <a:lnTo>
                  <a:pt x="1118" y="2354"/>
                </a:lnTo>
                <a:lnTo>
                  <a:pt x="1069" y="2410"/>
                </a:lnTo>
                <a:lnTo>
                  <a:pt x="1021" y="2459"/>
                </a:lnTo>
                <a:lnTo>
                  <a:pt x="973" y="2505"/>
                </a:lnTo>
                <a:lnTo>
                  <a:pt x="929" y="2544"/>
                </a:lnTo>
                <a:lnTo>
                  <a:pt x="885" y="2579"/>
                </a:lnTo>
                <a:lnTo>
                  <a:pt x="843" y="2607"/>
                </a:lnTo>
                <a:lnTo>
                  <a:pt x="801" y="2632"/>
                </a:lnTo>
                <a:lnTo>
                  <a:pt x="780" y="2642"/>
                </a:lnTo>
                <a:lnTo>
                  <a:pt x="760" y="2649"/>
                </a:lnTo>
                <a:lnTo>
                  <a:pt x="741" y="2658"/>
                </a:lnTo>
                <a:lnTo>
                  <a:pt x="722" y="2663"/>
                </a:lnTo>
                <a:lnTo>
                  <a:pt x="702" y="2669"/>
                </a:lnTo>
                <a:lnTo>
                  <a:pt x="685" y="2670"/>
                </a:lnTo>
                <a:lnTo>
                  <a:pt x="665" y="2674"/>
                </a:lnTo>
                <a:lnTo>
                  <a:pt x="648" y="2674"/>
                </a:lnTo>
                <a:lnTo>
                  <a:pt x="648" y="2674"/>
                </a:lnTo>
                <a:lnTo>
                  <a:pt x="606" y="2672"/>
                </a:lnTo>
                <a:lnTo>
                  <a:pt x="565" y="2665"/>
                </a:lnTo>
                <a:lnTo>
                  <a:pt x="525" y="2655"/>
                </a:lnTo>
                <a:lnTo>
                  <a:pt x="484" y="2641"/>
                </a:lnTo>
                <a:lnTo>
                  <a:pt x="444" y="2621"/>
                </a:lnTo>
                <a:lnTo>
                  <a:pt x="401" y="2598"/>
                </a:lnTo>
                <a:lnTo>
                  <a:pt x="361" y="2572"/>
                </a:lnTo>
                <a:lnTo>
                  <a:pt x="320" y="2540"/>
                </a:lnTo>
                <a:lnTo>
                  <a:pt x="280" y="2503"/>
                </a:lnTo>
                <a:lnTo>
                  <a:pt x="239" y="2465"/>
                </a:lnTo>
                <a:lnTo>
                  <a:pt x="201" y="2421"/>
                </a:lnTo>
                <a:lnTo>
                  <a:pt x="160" y="2371"/>
                </a:lnTo>
                <a:lnTo>
                  <a:pt x="120" y="2319"/>
                </a:lnTo>
                <a:lnTo>
                  <a:pt x="79" y="2262"/>
                </a:lnTo>
                <a:lnTo>
                  <a:pt x="40" y="2201"/>
                </a:lnTo>
                <a:lnTo>
                  <a:pt x="0" y="2136"/>
                </a:lnTo>
                <a:lnTo>
                  <a:pt x="0" y="2136"/>
                </a:lnTo>
                <a:lnTo>
                  <a:pt x="63" y="2139"/>
                </a:lnTo>
                <a:lnTo>
                  <a:pt x="63" y="2139"/>
                </a:lnTo>
                <a:lnTo>
                  <a:pt x="86" y="2139"/>
                </a:lnTo>
                <a:lnTo>
                  <a:pt x="111" y="2137"/>
                </a:lnTo>
                <a:lnTo>
                  <a:pt x="134" y="2134"/>
                </a:lnTo>
                <a:lnTo>
                  <a:pt x="158" y="2130"/>
                </a:lnTo>
                <a:lnTo>
                  <a:pt x="206" y="2120"/>
                </a:lnTo>
                <a:lnTo>
                  <a:pt x="255" y="2104"/>
                </a:lnTo>
                <a:lnTo>
                  <a:pt x="306" y="2083"/>
                </a:lnTo>
                <a:lnTo>
                  <a:pt x="357" y="2058"/>
                </a:lnTo>
                <a:lnTo>
                  <a:pt x="408" y="2030"/>
                </a:lnTo>
                <a:lnTo>
                  <a:pt x="459" y="1997"/>
                </a:lnTo>
                <a:lnTo>
                  <a:pt x="512" y="1958"/>
                </a:lnTo>
                <a:lnTo>
                  <a:pt x="565" y="1916"/>
                </a:lnTo>
                <a:lnTo>
                  <a:pt x="620" y="1868"/>
                </a:lnTo>
                <a:lnTo>
                  <a:pt x="674" y="1817"/>
                </a:lnTo>
                <a:lnTo>
                  <a:pt x="731" y="1763"/>
                </a:lnTo>
                <a:lnTo>
                  <a:pt x="785" y="1701"/>
                </a:lnTo>
                <a:lnTo>
                  <a:pt x="843" y="1638"/>
                </a:lnTo>
                <a:lnTo>
                  <a:pt x="900" y="1567"/>
                </a:lnTo>
                <a:lnTo>
                  <a:pt x="977" y="1471"/>
                </a:lnTo>
                <a:lnTo>
                  <a:pt x="877" y="1362"/>
                </a:lnTo>
                <a:lnTo>
                  <a:pt x="877" y="1362"/>
                </a:lnTo>
                <a:lnTo>
                  <a:pt x="827" y="1307"/>
                </a:lnTo>
                <a:lnTo>
                  <a:pt x="778" y="1253"/>
                </a:lnTo>
                <a:lnTo>
                  <a:pt x="734" y="1198"/>
                </a:lnTo>
                <a:lnTo>
                  <a:pt x="694" y="1147"/>
                </a:lnTo>
                <a:lnTo>
                  <a:pt x="657" y="1096"/>
                </a:lnTo>
                <a:lnTo>
                  <a:pt x="621" y="1045"/>
                </a:lnTo>
                <a:lnTo>
                  <a:pt x="590" y="996"/>
                </a:lnTo>
                <a:lnTo>
                  <a:pt x="563" y="948"/>
                </a:lnTo>
                <a:lnTo>
                  <a:pt x="539" y="901"/>
                </a:lnTo>
                <a:lnTo>
                  <a:pt x="518" y="855"/>
                </a:lnTo>
                <a:lnTo>
                  <a:pt x="498" y="811"/>
                </a:lnTo>
                <a:lnTo>
                  <a:pt x="484" y="767"/>
                </a:lnTo>
                <a:lnTo>
                  <a:pt x="472" y="723"/>
                </a:lnTo>
                <a:lnTo>
                  <a:pt x="465" y="683"/>
                </a:lnTo>
                <a:lnTo>
                  <a:pt x="459" y="642"/>
                </a:lnTo>
                <a:lnTo>
                  <a:pt x="458" y="602"/>
                </a:lnTo>
                <a:lnTo>
                  <a:pt x="458" y="602"/>
                </a:lnTo>
                <a:lnTo>
                  <a:pt x="459" y="570"/>
                </a:lnTo>
                <a:lnTo>
                  <a:pt x="465" y="537"/>
                </a:lnTo>
                <a:lnTo>
                  <a:pt x="474" y="503"/>
                </a:lnTo>
                <a:lnTo>
                  <a:pt x="486" y="468"/>
                </a:lnTo>
                <a:lnTo>
                  <a:pt x="502" y="433"/>
                </a:lnTo>
                <a:lnTo>
                  <a:pt x="523" y="398"/>
                </a:lnTo>
                <a:lnTo>
                  <a:pt x="546" y="361"/>
                </a:lnTo>
                <a:lnTo>
                  <a:pt x="572" y="324"/>
                </a:lnTo>
                <a:lnTo>
                  <a:pt x="604" y="287"/>
                </a:lnTo>
                <a:lnTo>
                  <a:pt x="637" y="248"/>
                </a:lnTo>
                <a:lnTo>
                  <a:pt x="674" y="208"/>
                </a:lnTo>
                <a:lnTo>
                  <a:pt x="716" y="167"/>
                </a:lnTo>
                <a:lnTo>
                  <a:pt x="760" y="127"/>
                </a:lnTo>
                <a:lnTo>
                  <a:pt x="810" y="84"/>
                </a:lnTo>
                <a:lnTo>
                  <a:pt x="861" y="42"/>
                </a:lnTo>
                <a:lnTo>
                  <a:pt x="917" y="0"/>
                </a:lnTo>
                <a:lnTo>
                  <a:pt x="917" y="0"/>
                </a:lnTo>
                <a:lnTo>
                  <a:pt x="926" y="56"/>
                </a:lnTo>
                <a:lnTo>
                  <a:pt x="938" y="111"/>
                </a:lnTo>
                <a:lnTo>
                  <a:pt x="951" y="165"/>
                </a:lnTo>
                <a:lnTo>
                  <a:pt x="966" y="222"/>
                </a:lnTo>
                <a:lnTo>
                  <a:pt x="984" y="276"/>
                </a:lnTo>
                <a:lnTo>
                  <a:pt x="1003" y="331"/>
                </a:lnTo>
                <a:lnTo>
                  <a:pt x="1025" y="385"/>
                </a:lnTo>
                <a:lnTo>
                  <a:pt x="1047" y="438"/>
                </a:lnTo>
                <a:lnTo>
                  <a:pt x="1074" y="493"/>
                </a:lnTo>
                <a:lnTo>
                  <a:pt x="1102" y="547"/>
                </a:lnTo>
                <a:lnTo>
                  <a:pt x="1130" y="600"/>
                </a:lnTo>
                <a:lnTo>
                  <a:pt x="1162" y="654"/>
                </a:lnTo>
                <a:lnTo>
                  <a:pt x="1197" y="707"/>
                </a:lnTo>
                <a:lnTo>
                  <a:pt x="1232" y="760"/>
                </a:lnTo>
                <a:lnTo>
                  <a:pt x="1269" y="813"/>
                </a:lnTo>
                <a:lnTo>
                  <a:pt x="1310" y="866"/>
                </a:lnTo>
                <a:lnTo>
                  <a:pt x="1396" y="975"/>
                </a:lnTo>
                <a:lnTo>
                  <a:pt x="1465" y="887"/>
                </a:lnTo>
                <a:lnTo>
                  <a:pt x="1465" y="887"/>
                </a:lnTo>
                <a:lnTo>
                  <a:pt x="1524" y="813"/>
                </a:lnTo>
                <a:lnTo>
                  <a:pt x="1583" y="742"/>
                </a:lnTo>
                <a:lnTo>
                  <a:pt x="1641" y="679"/>
                </a:lnTo>
                <a:lnTo>
                  <a:pt x="1699" y="619"/>
                </a:lnTo>
                <a:lnTo>
                  <a:pt x="1755" y="563"/>
                </a:lnTo>
                <a:lnTo>
                  <a:pt x="1811" y="514"/>
                </a:lnTo>
                <a:lnTo>
                  <a:pt x="1866" y="468"/>
                </a:lnTo>
                <a:lnTo>
                  <a:pt x="1921" y="427"/>
                </a:lnTo>
                <a:lnTo>
                  <a:pt x="1975" y="392"/>
                </a:lnTo>
                <a:lnTo>
                  <a:pt x="2028" y="361"/>
                </a:lnTo>
                <a:lnTo>
                  <a:pt x="2081" y="334"/>
                </a:lnTo>
                <a:lnTo>
                  <a:pt x="2132" y="313"/>
                </a:lnTo>
                <a:lnTo>
                  <a:pt x="2158" y="304"/>
                </a:lnTo>
                <a:lnTo>
                  <a:pt x="2183" y="296"/>
                </a:lnTo>
                <a:lnTo>
                  <a:pt x="2209" y="289"/>
                </a:lnTo>
                <a:lnTo>
                  <a:pt x="2234" y="283"/>
                </a:lnTo>
                <a:lnTo>
                  <a:pt x="2259" y="280"/>
                </a:lnTo>
                <a:lnTo>
                  <a:pt x="2283" y="276"/>
                </a:lnTo>
                <a:lnTo>
                  <a:pt x="2308" y="274"/>
                </a:lnTo>
                <a:lnTo>
                  <a:pt x="2333" y="274"/>
                </a:lnTo>
                <a:lnTo>
                  <a:pt x="2333" y="274"/>
                </a:lnTo>
                <a:lnTo>
                  <a:pt x="2369" y="276"/>
                </a:lnTo>
                <a:lnTo>
                  <a:pt x="2406" y="281"/>
                </a:lnTo>
                <a:lnTo>
                  <a:pt x="2442" y="290"/>
                </a:lnTo>
                <a:lnTo>
                  <a:pt x="2475" y="303"/>
                </a:lnTo>
                <a:lnTo>
                  <a:pt x="2509" y="320"/>
                </a:lnTo>
                <a:lnTo>
                  <a:pt x="2540" y="340"/>
                </a:lnTo>
                <a:lnTo>
                  <a:pt x="2570" y="362"/>
                </a:lnTo>
                <a:lnTo>
                  <a:pt x="2600" y="391"/>
                </a:lnTo>
                <a:lnTo>
                  <a:pt x="2628" y="420"/>
                </a:lnTo>
                <a:lnTo>
                  <a:pt x="2655" y="456"/>
                </a:lnTo>
                <a:lnTo>
                  <a:pt x="2681" y="493"/>
                </a:lnTo>
                <a:lnTo>
                  <a:pt x="2706" y="535"/>
                </a:lnTo>
                <a:lnTo>
                  <a:pt x="2730" y="581"/>
                </a:lnTo>
                <a:lnTo>
                  <a:pt x="2751" y="630"/>
                </a:lnTo>
                <a:lnTo>
                  <a:pt x="2774" y="681"/>
                </a:lnTo>
                <a:lnTo>
                  <a:pt x="2794" y="737"/>
                </a:lnTo>
                <a:lnTo>
                  <a:pt x="2794" y="737"/>
                </a:lnTo>
                <a:lnTo>
                  <a:pt x="2755" y="734"/>
                </a:lnTo>
                <a:lnTo>
                  <a:pt x="2729" y="732"/>
                </a:lnTo>
                <a:lnTo>
                  <a:pt x="2729" y="732"/>
                </a:lnTo>
                <a:lnTo>
                  <a:pt x="2711" y="732"/>
                </a:lnTo>
                <a:lnTo>
                  <a:pt x="2692" y="735"/>
                </a:lnTo>
                <a:lnTo>
                  <a:pt x="2672" y="739"/>
                </a:lnTo>
                <a:lnTo>
                  <a:pt x="2653" y="744"/>
                </a:lnTo>
                <a:lnTo>
                  <a:pt x="2632" y="749"/>
                </a:lnTo>
                <a:lnTo>
                  <a:pt x="2609" y="758"/>
                </a:lnTo>
                <a:lnTo>
                  <a:pt x="2563" y="778"/>
                </a:lnTo>
                <a:lnTo>
                  <a:pt x="2512" y="804"/>
                </a:lnTo>
                <a:lnTo>
                  <a:pt x="2459" y="836"/>
                </a:lnTo>
                <a:lnTo>
                  <a:pt x="2401" y="873"/>
                </a:lnTo>
                <a:lnTo>
                  <a:pt x="2341" y="917"/>
                </a:lnTo>
                <a:lnTo>
                  <a:pt x="2341" y="917"/>
                </a:lnTo>
                <a:lnTo>
                  <a:pt x="2280" y="964"/>
                </a:lnTo>
                <a:lnTo>
                  <a:pt x="2222" y="1012"/>
                </a:lnTo>
                <a:lnTo>
                  <a:pt x="2165" y="1063"/>
                </a:lnTo>
                <a:lnTo>
                  <a:pt x="2111" y="1114"/>
                </a:lnTo>
                <a:lnTo>
                  <a:pt x="2060" y="1166"/>
                </a:lnTo>
                <a:lnTo>
                  <a:pt x="2010" y="1221"/>
                </a:lnTo>
                <a:lnTo>
                  <a:pt x="1965" y="1275"/>
                </a:lnTo>
                <a:lnTo>
                  <a:pt x="1921" y="1333"/>
                </a:lnTo>
                <a:lnTo>
                  <a:pt x="1834" y="1450"/>
                </a:lnTo>
                <a:lnTo>
                  <a:pt x="1917" y="1531"/>
                </a:lnTo>
                <a:lnTo>
                  <a:pt x="1917" y="1531"/>
                </a:lnTo>
                <a:lnTo>
                  <a:pt x="1975" y="1585"/>
                </a:lnTo>
                <a:lnTo>
                  <a:pt x="2033" y="1636"/>
                </a:lnTo>
                <a:lnTo>
                  <a:pt x="2091" y="1682"/>
                </a:lnTo>
                <a:lnTo>
                  <a:pt x="2149" y="1726"/>
                </a:lnTo>
                <a:lnTo>
                  <a:pt x="2209" y="1766"/>
                </a:lnTo>
                <a:lnTo>
                  <a:pt x="2269" y="1803"/>
                </a:lnTo>
                <a:lnTo>
                  <a:pt x="2329" y="1837"/>
                </a:lnTo>
                <a:lnTo>
                  <a:pt x="2389" y="1867"/>
                </a:lnTo>
                <a:lnTo>
                  <a:pt x="2449" y="1891"/>
                </a:lnTo>
                <a:lnTo>
                  <a:pt x="2510" y="1914"/>
                </a:lnTo>
                <a:lnTo>
                  <a:pt x="2570" y="1933"/>
                </a:lnTo>
                <a:lnTo>
                  <a:pt x="2632" y="1949"/>
                </a:lnTo>
                <a:lnTo>
                  <a:pt x="2693" y="1962"/>
                </a:lnTo>
                <a:lnTo>
                  <a:pt x="2755" y="1970"/>
                </a:lnTo>
                <a:lnTo>
                  <a:pt x="2817" y="1976"/>
                </a:lnTo>
                <a:lnTo>
                  <a:pt x="2880" y="1977"/>
                </a:lnTo>
                <a:lnTo>
                  <a:pt x="2880" y="1977"/>
                </a:lnTo>
                <a:lnTo>
                  <a:pt x="2847" y="2042"/>
                </a:lnTo>
                <a:lnTo>
                  <a:pt x="2813" y="2104"/>
                </a:lnTo>
                <a:lnTo>
                  <a:pt x="2778" y="2162"/>
                </a:lnTo>
                <a:lnTo>
                  <a:pt x="2744" y="2215"/>
                </a:lnTo>
                <a:lnTo>
                  <a:pt x="2709" y="2262"/>
                </a:lnTo>
                <a:lnTo>
                  <a:pt x="2674" y="2308"/>
                </a:lnTo>
                <a:lnTo>
                  <a:pt x="2641" y="2349"/>
                </a:lnTo>
                <a:lnTo>
                  <a:pt x="2605" y="2384"/>
                </a:lnTo>
                <a:lnTo>
                  <a:pt x="2570" y="2415"/>
                </a:lnTo>
                <a:lnTo>
                  <a:pt x="2535" y="2444"/>
                </a:lnTo>
                <a:lnTo>
                  <a:pt x="2498" y="2466"/>
                </a:lnTo>
                <a:lnTo>
                  <a:pt x="2463" y="2486"/>
                </a:lnTo>
                <a:lnTo>
                  <a:pt x="2428" y="2500"/>
                </a:lnTo>
                <a:lnTo>
                  <a:pt x="2391" y="2510"/>
                </a:lnTo>
                <a:lnTo>
                  <a:pt x="2355" y="2517"/>
                </a:lnTo>
                <a:lnTo>
                  <a:pt x="2336" y="2519"/>
                </a:lnTo>
                <a:lnTo>
                  <a:pt x="2318" y="2519"/>
                </a:lnTo>
                <a:lnTo>
                  <a:pt x="2318" y="2519"/>
                </a:lnTo>
                <a:lnTo>
                  <a:pt x="2285" y="2517"/>
                </a:lnTo>
                <a:lnTo>
                  <a:pt x="2248" y="2512"/>
                </a:lnTo>
                <a:lnTo>
                  <a:pt x="2211" y="2503"/>
                </a:lnTo>
                <a:lnTo>
                  <a:pt x="2172" y="2491"/>
                </a:lnTo>
                <a:lnTo>
                  <a:pt x="2130" y="2473"/>
                </a:lnTo>
                <a:lnTo>
                  <a:pt x="2088" y="2454"/>
                </a:lnTo>
                <a:lnTo>
                  <a:pt x="2042" y="2431"/>
                </a:lnTo>
                <a:lnTo>
                  <a:pt x="1996" y="2403"/>
                </a:lnTo>
                <a:lnTo>
                  <a:pt x="1947" y="2373"/>
                </a:lnTo>
                <a:lnTo>
                  <a:pt x="1898" y="2338"/>
                </a:lnTo>
                <a:lnTo>
                  <a:pt x="1845" y="2301"/>
                </a:lnTo>
                <a:lnTo>
                  <a:pt x="1790" y="2259"/>
                </a:lnTo>
                <a:lnTo>
                  <a:pt x="1734" y="2215"/>
                </a:lnTo>
                <a:lnTo>
                  <a:pt x="1678" y="2166"/>
                </a:lnTo>
                <a:lnTo>
                  <a:pt x="1618" y="2113"/>
                </a:lnTo>
                <a:lnTo>
                  <a:pt x="1556" y="2057"/>
                </a:lnTo>
                <a:lnTo>
                  <a:pt x="1424" y="1937"/>
                </a:lnTo>
                <a:close/>
              </a:path>
            </a:pathLst>
          </a:custGeom>
          <a:solidFill>
            <a:srgbClr val="F3C108"/>
          </a:solidFill>
          <a:ln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377">
              <a:defRPr/>
            </a:pPr>
            <a:endParaRPr lang="en-US" sz="24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9" name="Freeform 103">
            <a:extLst>
              <a:ext uri="{FF2B5EF4-FFF2-40B4-BE49-F238E27FC236}">
                <a16:creationId xmlns:a16="http://schemas.microsoft.com/office/drawing/2014/main" id="{AEAEE1FB-2295-44FC-A0E8-58C0D71B5FE9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8338876" y="4309461"/>
            <a:ext cx="335365" cy="296924"/>
          </a:xfrm>
          <a:custGeom>
            <a:avLst/>
            <a:gdLst>
              <a:gd name="T0" fmla="*/ 1326 w 2880"/>
              <a:gd name="T1" fmla="*/ 2079 h 2674"/>
              <a:gd name="T2" fmla="*/ 1118 w 2880"/>
              <a:gd name="T3" fmla="*/ 2354 h 2674"/>
              <a:gd name="T4" fmla="*/ 929 w 2880"/>
              <a:gd name="T5" fmla="*/ 2544 h 2674"/>
              <a:gd name="T6" fmla="*/ 780 w 2880"/>
              <a:gd name="T7" fmla="*/ 2642 h 2674"/>
              <a:gd name="T8" fmla="*/ 702 w 2880"/>
              <a:gd name="T9" fmla="*/ 2669 h 2674"/>
              <a:gd name="T10" fmla="*/ 648 w 2880"/>
              <a:gd name="T11" fmla="*/ 2674 h 2674"/>
              <a:gd name="T12" fmla="*/ 484 w 2880"/>
              <a:gd name="T13" fmla="*/ 2641 h 2674"/>
              <a:gd name="T14" fmla="*/ 320 w 2880"/>
              <a:gd name="T15" fmla="*/ 2540 h 2674"/>
              <a:gd name="T16" fmla="*/ 160 w 2880"/>
              <a:gd name="T17" fmla="*/ 2371 h 2674"/>
              <a:gd name="T18" fmla="*/ 0 w 2880"/>
              <a:gd name="T19" fmla="*/ 2136 h 2674"/>
              <a:gd name="T20" fmla="*/ 86 w 2880"/>
              <a:gd name="T21" fmla="*/ 2139 h 2674"/>
              <a:gd name="T22" fmla="*/ 206 w 2880"/>
              <a:gd name="T23" fmla="*/ 2120 h 2674"/>
              <a:gd name="T24" fmla="*/ 408 w 2880"/>
              <a:gd name="T25" fmla="*/ 2030 h 2674"/>
              <a:gd name="T26" fmla="*/ 620 w 2880"/>
              <a:gd name="T27" fmla="*/ 1868 h 2674"/>
              <a:gd name="T28" fmla="*/ 843 w 2880"/>
              <a:gd name="T29" fmla="*/ 1638 h 2674"/>
              <a:gd name="T30" fmla="*/ 877 w 2880"/>
              <a:gd name="T31" fmla="*/ 1362 h 2674"/>
              <a:gd name="T32" fmla="*/ 694 w 2880"/>
              <a:gd name="T33" fmla="*/ 1147 h 2674"/>
              <a:gd name="T34" fmla="*/ 563 w 2880"/>
              <a:gd name="T35" fmla="*/ 948 h 2674"/>
              <a:gd name="T36" fmla="*/ 484 w 2880"/>
              <a:gd name="T37" fmla="*/ 767 h 2674"/>
              <a:gd name="T38" fmla="*/ 458 w 2880"/>
              <a:gd name="T39" fmla="*/ 602 h 2674"/>
              <a:gd name="T40" fmla="*/ 474 w 2880"/>
              <a:gd name="T41" fmla="*/ 503 h 2674"/>
              <a:gd name="T42" fmla="*/ 546 w 2880"/>
              <a:gd name="T43" fmla="*/ 361 h 2674"/>
              <a:gd name="T44" fmla="*/ 674 w 2880"/>
              <a:gd name="T45" fmla="*/ 208 h 2674"/>
              <a:gd name="T46" fmla="*/ 861 w 2880"/>
              <a:gd name="T47" fmla="*/ 42 h 2674"/>
              <a:gd name="T48" fmla="*/ 938 w 2880"/>
              <a:gd name="T49" fmla="*/ 111 h 2674"/>
              <a:gd name="T50" fmla="*/ 1003 w 2880"/>
              <a:gd name="T51" fmla="*/ 331 h 2674"/>
              <a:gd name="T52" fmla="*/ 1102 w 2880"/>
              <a:gd name="T53" fmla="*/ 547 h 2674"/>
              <a:gd name="T54" fmla="*/ 1232 w 2880"/>
              <a:gd name="T55" fmla="*/ 760 h 2674"/>
              <a:gd name="T56" fmla="*/ 1465 w 2880"/>
              <a:gd name="T57" fmla="*/ 887 h 2674"/>
              <a:gd name="T58" fmla="*/ 1641 w 2880"/>
              <a:gd name="T59" fmla="*/ 679 h 2674"/>
              <a:gd name="T60" fmla="*/ 1866 w 2880"/>
              <a:gd name="T61" fmla="*/ 468 h 2674"/>
              <a:gd name="T62" fmla="*/ 2081 w 2880"/>
              <a:gd name="T63" fmla="*/ 334 h 2674"/>
              <a:gd name="T64" fmla="*/ 2209 w 2880"/>
              <a:gd name="T65" fmla="*/ 289 h 2674"/>
              <a:gd name="T66" fmla="*/ 2308 w 2880"/>
              <a:gd name="T67" fmla="*/ 274 h 2674"/>
              <a:gd name="T68" fmla="*/ 2406 w 2880"/>
              <a:gd name="T69" fmla="*/ 281 h 2674"/>
              <a:gd name="T70" fmla="*/ 2540 w 2880"/>
              <a:gd name="T71" fmla="*/ 340 h 2674"/>
              <a:gd name="T72" fmla="*/ 2655 w 2880"/>
              <a:gd name="T73" fmla="*/ 456 h 2674"/>
              <a:gd name="T74" fmla="*/ 2751 w 2880"/>
              <a:gd name="T75" fmla="*/ 630 h 2674"/>
              <a:gd name="T76" fmla="*/ 2755 w 2880"/>
              <a:gd name="T77" fmla="*/ 734 h 2674"/>
              <a:gd name="T78" fmla="*/ 2692 w 2880"/>
              <a:gd name="T79" fmla="*/ 735 h 2674"/>
              <a:gd name="T80" fmla="*/ 2609 w 2880"/>
              <a:gd name="T81" fmla="*/ 758 h 2674"/>
              <a:gd name="T82" fmla="*/ 2401 w 2880"/>
              <a:gd name="T83" fmla="*/ 873 h 2674"/>
              <a:gd name="T84" fmla="*/ 2222 w 2880"/>
              <a:gd name="T85" fmla="*/ 1012 h 2674"/>
              <a:gd name="T86" fmla="*/ 2010 w 2880"/>
              <a:gd name="T87" fmla="*/ 1221 h 2674"/>
              <a:gd name="T88" fmla="*/ 1917 w 2880"/>
              <a:gd name="T89" fmla="*/ 1531 h 2674"/>
              <a:gd name="T90" fmla="*/ 2091 w 2880"/>
              <a:gd name="T91" fmla="*/ 1682 h 2674"/>
              <a:gd name="T92" fmla="*/ 2329 w 2880"/>
              <a:gd name="T93" fmla="*/ 1837 h 2674"/>
              <a:gd name="T94" fmla="*/ 2570 w 2880"/>
              <a:gd name="T95" fmla="*/ 1933 h 2674"/>
              <a:gd name="T96" fmla="*/ 2817 w 2880"/>
              <a:gd name="T97" fmla="*/ 1976 h 2674"/>
              <a:gd name="T98" fmla="*/ 2813 w 2880"/>
              <a:gd name="T99" fmla="*/ 2104 h 2674"/>
              <a:gd name="T100" fmla="*/ 2674 w 2880"/>
              <a:gd name="T101" fmla="*/ 2308 h 2674"/>
              <a:gd name="T102" fmla="*/ 2535 w 2880"/>
              <a:gd name="T103" fmla="*/ 2444 h 2674"/>
              <a:gd name="T104" fmla="*/ 2391 w 2880"/>
              <a:gd name="T105" fmla="*/ 2510 h 2674"/>
              <a:gd name="T106" fmla="*/ 2318 w 2880"/>
              <a:gd name="T107" fmla="*/ 2519 h 2674"/>
              <a:gd name="T108" fmla="*/ 2172 w 2880"/>
              <a:gd name="T109" fmla="*/ 2491 h 2674"/>
              <a:gd name="T110" fmla="*/ 1996 w 2880"/>
              <a:gd name="T111" fmla="*/ 2403 h 2674"/>
              <a:gd name="T112" fmla="*/ 1790 w 2880"/>
              <a:gd name="T113" fmla="*/ 2259 h 2674"/>
              <a:gd name="T114" fmla="*/ 1556 w 2880"/>
              <a:gd name="T115" fmla="*/ 2057 h 2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80" h="2674">
                <a:moveTo>
                  <a:pt x="1424" y="1937"/>
                </a:moveTo>
                <a:lnTo>
                  <a:pt x="1382" y="1997"/>
                </a:lnTo>
                <a:lnTo>
                  <a:pt x="1382" y="1997"/>
                </a:lnTo>
                <a:lnTo>
                  <a:pt x="1326" y="2079"/>
                </a:lnTo>
                <a:lnTo>
                  <a:pt x="1273" y="2157"/>
                </a:lnTo>
                <a:lnTo>
                  <a:pt x="1220" y="2227"/>
                </a:lnTo>
                <a:lnTo>
                  <a:pt x="1167" y="2294"/>
                </a:lnTo>
                <a:lnTo>
                  <a:pt x="1118" y="2354"/>
                </a:lnTo>
                <a:lnTo>
                  <a:pt x="1069" y="2410"/>
                </a:lnTo>
                <a:lnTo>
                  <a:pt x="1021" y="2459"/>
                </a:lnTo>
                <a:lnTo>
                  <a:pt x="973" y="2505"/>
                </a:lnTo>
                <a:lnTo>
                  <a:pt x="929" y="2544"/>
                </a:lnTo>
                <a:lnTo>
                  <a:pt x="885" y="2579"/>
                </a:lnTo>
                <a:lnTo>
                  <a:pt x="843" y="2607"/>
                </a:lnTo>
                <a:lnTo>
                  <a:pt x="801" y="2632"/>
                </a:lnTo>
                <a:lnTo>
                  <a:pt x="780" y="2642"/>
                </a:lnTo>
                <a:lnTo>
                  <a:pt x="760" y="2649"/>
                </a:lnTo>
                <a:lnTo>
                  <a:pt x="741" y="2658"/>
                </a:lnTo>
                <a:lnTo>
                  <a:pt x="722" y="2663"/>
                </a:lnTo>
                <a:lnTo>
                  <a:pt x="702" y="2669"/>
                </a:lnTo>
                <a:lnTo>
                  <a:pt x="685" y="2670"/>
                </a:lnTo>
                <a:lnTo>
                  <a:pt x="665" y="2674"/>
                </a:lnTo>
                <a:lnTo>
                  <a:pt x="648" y="2674"/>
                </a:lnTo>
                <a:lnTo>
                  <a:pt x="648" y="2674"/>
                </a:lnTo>
                <a:lnTo>
                  <a:pt x="606" y="2672"/>
                </a:lnTo>
                <a:lnTo>
                  <a:pt x="565" y="2665"/>
                </a:lnTo>
                <a:lnTo>
                  <a:pt x="525" y="2655"/>
                </a:lnTo>
                <a:lnTo>
                  <a:pt x="484" y="2641"/>
                </a:lnTo>
                <a:lnTo>
                  <a:pt x="444" y="2621"/>
                </a:lnTo>
                <a:lnTo>
                  <a:pt x="401" y="2598"/>
                </a:lnTo>
                <a:lnTo>
                  <a:pt x="361" y="2572"/>
                </a:lnTo>
                <a:lnTo>
                  <a:pt x="320" y="2540"/>
                </a:lnTo>
                <a:lnTo>
                  <a:pt x="280" y="2503"/>
                </a:lnTo>
                <a:lnTo>
                  <a:pt x="239" y="2465"/>
                </a:lnTo>
                <a:lnTo>
                  <a:pt x="201" y="2421"/>
                </a:lnTo>
                <a:lnTo>
                  <a:pt x="160" y="2371"/>
                </a:lnTo>
                <a:lnTo>
                  <a:pt x="120" y="2319"/>
                </a:lnTo>
                <a:lnTo>
                  <a:pt x="79" y="2262"/>
                </a:lnTo>
                <a:lnTo>
                  <a:pt x="40" y="2201"/>
                </a:lnTo>
                <a:lnTo>
                  <a:pt x="0" y="2136"/>
                </a:lnTo>
                <a:lnTo>
                  <a:pt x="0" y="2136"/>
                </a:lnTo>
                <a:lnTo>
                  <a:pt x="63" y="2139"/>
                </a:lnTo>
                <a:lnTo>
                  <a:pt x="63" y="2139"/>
                </a:lnTo>
                <a:lnTo>
                  <a:pt x="86" y="2139"/>
                </a:lnTo>
                <a:lnTo>
                  <a:pt x="111" y="2137"/>
                </a:lnTo>
                <a:lnTo>
                  <a:pt x="134" y="2134"/>
                </a:lnTo>
                <a:lnTo>
                  <a:pt x="158" y="2130"/>
                </a:lnTo>
                <a:lnTo>
                  <a:pt x="206" y="2120"/>
                </a:lnTo>
                <a:lnTo>
                  <a:pt x="255" y="2104"/>
                </a:lnTo>
                <a:lnTo>
                  <a:pt x="306" y="2083"/>
                </a:lnTo>
                <a:lnTo>
                  <a:pt x="357" y="2058"/>
                </a:lnTo>
                <a:lnTo>
                  <a:pt x="408" y="2030"/>
                </a:lnTo>
                <a:lnTo>
                  <a:pt x="459" y="1997"/>
                </a:lnTo>
                <a:lnTo>
                  <a:pt x="512" y="1958"/>
                </a:lnTo>
                <a:lnTo>
                  <a:pt x="565" y="1916"/>
                </a:lnTo>
                <a:lnTo>
                  <a:pt x="620" y="1868"/>
                </a:lnTo>
                <a:lnTo>
                  <a:pt x="674" y="1817"/>
                </a:lnTo>
                <a:lnTo>
                  <a:pt x="731" y="1763"/>
                </a:lnTo>
                <a:lnTo>
                  <a:pt x="785" y="1701"/>
                </a:lnTo>
                <a:lnTo>
                  <a:pt x="843" y="1638"/>
                </a:lnTo>
                <a:lnTo>
                  <a:pt x="900" y="1567"/>
                </a:lnTo>
                <a:lnTo>
                  <a:pt x="977" y="1471"/>
                </a:lnTo>
                <a:lnTo>
                  <a:pt x="877" y="1362"/>
                </a:lnTo>
                <a:lnTo>
                  <a:pt x="877" y="1362"/>
                </a:lnTo>
                <a:lnTo>
                  <a:pt x="827" y="1307"/>
                </a:lnTo>
                <a:lnTo>
                  <a:pt x="778" y="1253"/>
                </a:lnTo>
                <a:lnTo>
                  <a:pt x="734" y="1198"/>
                </a:lnTo>
                <a:lnTo>
                  <a:pt x="694" y="1147"/>
                </a:lnTo>
                <a:lnTo>
                  <a:pt x="657" y="1096"/>
                </a:lnTo>
                <a:lnTo>
                  <a:pt x="621" y="1045"/>
                </a:lnTo>
                <a:lnTo>
                  <a:pt x="590" y="996"/>
                </a:lnTo>
                <a:lnTo>
                  <a:pt x="563" y="948"/>
                </a:lnTo>
                <a:lnTo>
                  <a:pt x="539" y="901"/>
                </a:lnTo>
                <a:lnTo>
                  <a:pt x="518" y="855"/>
                </a:lnTo>
                <a:lnTo>
                  <a:pt x="498" y="811"/>
                </a:lnTo>
                <a:lnTo>
                  <a:pt x="484" y="767"/>
                </a:lnTo>
                <a:lnTo>
                  <a:pt x="472" y="723"/>
                </a:lnTo>
                <a:lnTo>
                  <a:pt x="465" y="683"/>
                </a:lnTo>
                <a:lnTo>
                  <a:pt x="459" y="642"/>
                </a:lnTo>
                <a:lnTo>
                  <a:pt x="458" y="602"/>
                </a:lnTo>
                <a:lnTo>
                  <a:pt x="458" y="602"/>
                </a:lnTo>
                <a:lnTo>
                  <a:pt x="459" y="570"/>
                </a:lnTo>
                <a:lnTo>
                  <a:pt x="465" y="537"/>
                </a:lnTo>
                <a:lnTo>
                  <a:pt x="474" y="503"/>
                </a:lnTo>
                <a:lnTo>
                  <a:pt x="486" y="468"/>
                </a:lnTo>
                <a:lnTo>
                  <a:pt x="502" y="433"/>
                </a:lnTo>
                <a:lnTo>
                  <a:pt x="523" y="398"/>
                </a:lnTo>
                <a:lnTo>
                  <a:pt x="546" y="361"/>
                </a:lnTo>
                <a:lnTo>
                  <a:pt x="572" y="324"/>
                </a:lnTo>
                <a:lnTo>
                  <a:pt x="604" y="287"/>
                </a:lnTo>
                <a:lnTo>
                  <a:pt x="637" y="248"/>
                </a:lnTo>
                <a:lnTo>
                  <a:pt x="674" y="208"/>
                </a:lnTo>
                <a:lnTo>
                  <a:pt x="716" y="167"/>
                </a:lnTo>
                <a:lnTo>
                  <a:pt x="760" y="127"/>
                </a:lnTo>
                <a:lnTo>
                  <a:pt x="810" y="84"/>
                </a:lnTo>
                <a:lnTo>
                  <a:pt x="861" y="42"/>
                </a:lnTo>
                <a:lnTo>
                  <a:pt x="917" y="0"/>
                </a:lnTo>
                <a:lnTo>
                  <a:pt x="917" y="0"/>
                </a:lnTo>
                <a:lnTo>
                  <a:pt x="926" y="56"/>
                </a:lnTo>
                <a:lnTo>
                  <a:pt x="938" y="111"/>
                </a:lnTo>
                <a:lnTo>
                  <a:pt x="951" y="165"/>
                </a:lnTo>
                <a:lnTo>
                  <a:pt x="966" y="222"/>
                </a:lnTo>
                <a:lnTo>
                  <a:pt x="984" y="276"/>
                </a:lnTo>
                <a:lnTo>
                  <a:pt x="1003" y="331"/>
                </a:lnTo>
                <a:lnTo>
                  <a:pt x="1025" y="385"/>
                </a:lnTo>
                <a:lnTo>
                  <a:pt x="1047" y="438"/>
                </a:lnTo>
                <a:lnTo>
                  <a:pt x="1074" y="493"/>
                </a:lnTo>
                <a:lnTo>
                  <a:pt x="1102" y="547"/>
                </a:lnTo>
                <a:lnTo>
                  <a:pt x="1130" y="600"/>
                </a:lnTo>
                <a:lnTo>
                  <a:pt x="1162" y="654"/>
                </a:lnTo>
                <a:lnTo>
                  <a:pt x="1197" y="707"/>
                </a:lnTo>
                <a:lnTo>
                  <a:pt x="1232" y="760"/>
                </a:lnTo>
                <a:lnTo>
                  <a:pt x="1269" y="813"/>
                </a:lnTo>
                <a:lnTo>
                  <a:pt x="1310" y="866"/>
                </a:lnTo>
                <a:lnTo>
                  <a:pt x="1396" y="975"/>
                </a:lnTo>
                <a:lnTo>
                  <a:pt x="1465" y="887"/>
                </a:lnTo>
                <a:lnTo>
                  <a:pt x="1465" y="887"/>
                </a:lnTo>
                <a:lnTo>
                  <a:pt x="1524" y="813"/>
                </a:lnTo>
                <a:lnTo>
                  <a:pt x="1583" y="742"/>
                </a:lnTo>
                <a:lnTo>
                  <a:pt x="1641" y="679"/>
                </a:lnTo>
                <a:lnTo>
                  <a:pt x="1699" y="619"/>
                </a:lnTo>
                <a:lnTo>
                  <a:pt x="1755" y="563"/>
                </a:lnTo>
                <a:lnTo>
                  <a:pt x="1811" y="514"/>
                </a:lnTo>
                <a:lnTo>
                  <a:pt x="1866" y="468"/>
                </a:lnTo>
                <a:lnTo>
                  <a:pt x="1921" y="427"/>
                </a:lnTo>
                <a:lnTo>
                  <a:pt x="1975" y="392"/>
                </a:lnTo>
                <a:lnTo>
                  <a:pt x="2028" y="361"/>
                </a:lnTo>
                <a:lnTo>
                  <a:pt x="2081" y="334"/>
                </a:lnTo>
                <a:lnTo>
                  <a:pt x="2132" y="313"/>
                </a:lnTo>
                <a:lnTo>
                  <a:pt x="2158" y="304"/>
                </a:lnTo>
                <a:lnTo>
                  <a:pt x="2183" y="296"/>
                </a:lnTo>
                <a:lnTo>
                  <a:pt x="2209" y="289"/>
                </a:lnTo>
                <a:lnTo>
                  <a:pt x="2234" y="283"/>
                </a:lnTo>
                <a:lnTo>
                  <a:pt x="2259" y="280"/>
                </a:lnTo>
                <a:lnTo>
                  <a:pt x="2283" y="276"/>
                </a:lnTo>
                <a:lnTo>
                  <a:pt x="2308" y="274"/>
                </a:lnTo>
                <a:lnTo>
                  <a:pt x="2333" y="274"/>
                </a:lnTo>
                <a:lnTo>
                  <a:pt x="2333" y="274"/>
                </a:lnTo>
                <a:lnTo>
                  <a:pt x="2369" y="276"/>
                </a:lnTo>
                <a:lnTo>
                  <a:pt x="2406" y="281"/>
                </a:lnTo>
                <a:lnTo>
                  <a:pt x="2442" y="290"/>
                </a:lnTo>
                <a:lnTo>
                  <a:pt x="2475" y="303"/>
                </a:lnTo>
                <a:lnTo>
                  <a:pt x="2509" y="320"/>
                </a:lnTo>
                <a:lnTo>
                  <a:pt x="2540" y="340"/>
                </a:lnTo>
                <a:lnTo>
                  <a:pt x="2570" y="362"/>
                </a:lnTo>
                <a:lnTo>
                  <a:pt x="2600" y="391"/>
                </a:lnTo>
                <a:lnTo>
                  <a:pt x="2628" y="420"/>
                </a:lnTo>
                <a:lnTo>
                  <a:pt x="2655" y="456"/>
                </a:lnTo>
                <a:lnTo>
                  <a:pt x="2681" y="493"/>
                </a:lnTo>
                <a:lnTo>
                  <a:pt x="2706" y="535"/>
                </a:lnTo>
                <a:lnTo>
                  <a:pt x="2730" y="581"/>
                </a:lnTo>
                <a:lnTo>
                  <a:pt x="2751" y="630"/>
                </a:lnTo>
                <a:lnTo>
                  <a:pt x="2774" y="681"/>
                </a:lnTo>
                <a:lnTo>
                  <a:pt x="2794" y="737"/>
                </a:lnTo>
                <a:lnTo>
                  <a:pt x="2794" y="737"/>
                </a:lnTo>
                <a:lnTo>
                  <a:pt x="2755" y="734"/>
                </a:lnTo>
                <a:lnTo>
                  <a:pt x="2729" y="732"/>
                </a:lnTo>
                <a:lnTo>
                  <a:pt x="2729" y="732"/>
                </a:lnTo>
                <a:lnTo>
                  <a:pt x="2711" y="732"/>
                </a:lnTo>
                <a:lnTo>
                  <a:pt x="2692" y="735"/>
                </a:lnTo>
                <a:lnTo>
                  <a:pt x="2672" y="739"/>
                </a:lnTo>
                <a:lnTo>
                  <a:pt x="2653" y="744"/>
                </a:lnTo>
                <a:lnTo>
                  <a:pt x="2632" y="749"/>
                </a:lnTo>
                <a:lnTo>
                  <a:pt x="2609" y="758"/>
                </a:lnTo>
                <a:lnTo>
                  <a:pt x="2563" y="778"/>
                </a:lnTo>
                <a:lnTo>
                  <a:pt x="2512" y="804"/>
                </a:lnTo>
                <a:lnTo>
                  <a:pt x="2459" y="836"/>
                </a:lnTo>
                <a:lnTo>
                  <a:pt x="2401" y="873"/>
                </a:lnTo>
                <a:lnTo>
                  <a:pt x="2341" y="917"/>
                </a:lnTo>
                <a:lnTo>
                  <a:pt x="2341" y="917"/>
                </a:lnTo>
                <a:lnTo>
                  <a:pt x="2280" y="964"/>
                </a:lnTo>
                <a:lnTo>
                  <a:pt x="2222" y="1012"/>
                </a:lnTo>
                <a:lnTo>
                  <a:pt x="2165" y="1063"/>
                </a:lnTo>
                <a:lnTo>
                  <a:pt x="2111" y="1114"/>
                </a:lnTo>
                <a:lnTo>
                  <a:pt x="2060" y="1166"/>
                </a:lnTo>
                <a:lnTo>
                  <a:pt x="2010" y="1221"/>
                </a:lnTo>
                <a:lnTo>
                  <a:pt x="1965" y="1275"/>
                </a:lnTo>
                <a:lnTo>
                  <a:pt x="1921" y="1333"/>
                </a:lnTo>
                <a:lnTo>
                  <a:pt x="1834" y="1450"/>
                </a:lnTo>
                <a:lnTo>
                  <a:pt x="1917" y="1531"/>
                </a:lnTo>
                <a:lnTo>
                  <a:pt x="1917" y="1531"/>
                </a:lnTo>
                <a:lnTo>
                  <a:pt x="1975" y="1585"/>
                </a:lnTo>
                <a:lnTo>
                  <a:pt x="2033" y="1636"/>
                </a:lnTo>
                <a:lnTo>
                  <a:pt x="2091" y="1682"/>
                </a:lnTo>
                <a:lnTo>
                  <a:pt x="2149" y="1726"/>
                </a:lnTo>
                <a:lnTo>
                  <a:pt x="2209" y="1766"/>
                </a:lnTo>
                <a:lnTo>
                  <a:pt x="2269" y="1803"/>
                </a:lnTo>
                <a:lnTo>
                  <a:pt x="2329" y="1837"/>
                </a:lnTo>
                <a:lnTo>
                  <a:pt x="2389" y="1867"/>
                </a:lnTo>
                <a:lnTo>
                  <a:pt x="2449" y="1891"/>
                </a:lnTo>
                <a:lnTo>
                  <a:pt x="2510" y="1914"/>
                </a:lnTo>
                <a:lnTo>
                  <a:pt x="2570" y="1933"/>
                </a:lnTo>
                <a:lnTo>
                  <a:pt x="2632" y="1949"/>
                </a:lnTo>
                <a:lnTo>
                  <a:pt x="2693" y="1962"/>
                </a:lnTo>
                <a:lnTo>
                  <a:pt x="2755" y="1970"/>
                </a:lnTo>
                <a:lnTo>
                  <a:pt x="2817" y="1976"/>
                </a:lnTo>
                <a:lnTo>
                  <a:pt x="2880" y="1977"/>
                </a:lnTo>
                <a:lnTo>
                  <a:pt x="2880" y="1977"/>
                </a:lnTo>
                <a:lnTo>
                  <a:pt x="2847" y="2042"/>
                </a:lnTo>
                <a:lnTo>
                  <a:pt x="2813" y="2104"/>
                </a:lnTo>
                <a:lnTo>
                  <a:pt x="2778" y="2162"/>
                </a:lnTo>
                <a:lnTo>
                  <a:pt x="2744" y="2215"/>
                </a:lnTo>
                <a:lnTo>
                  <a:pt x="2709" y="2262"/>
                </a:lnTo>
                <a:lnTo>
                  <a:pt x="2674" y="2308"/>
                </a:lnTo>
                <a:lnTo>
                  <a:pt x="2641" y="2349"/>
                </a:lnTo>
                <a:lnTo>
                  <a:pt x="2605" y="2384"/>
                </a:lnTo>
                <a:lnTo>
                  <a:pt x="2570" y="2415"/>
                </a:lnTo>
                <a:lnTo>
                  <a:pt x="2535" y="2444"/>
                </a:lnTo>
                <a:lnTo>
                  <a:pt x="2498" y="2466"/>
                </a:lnTo>
                <a:lnTo>
                  <a:pt x="2463" y="2486"/>
                </a:lnTo>
                <a:lnTo>
                  <a:pt x="2428" y="2500"/>
                </a:lnTo>
                <a:lnTo>
                  <a:pt x="2391" y="2510"/>
                </a:lnTo>
                <a:lnTo>
                  <a:pt x="2355" y="2517"/>
                </a:lnTo>
                <a:lnTo>
                  <a:pt x="2336" y="2519"/>
                </a:lnTo>
                <a:lnTo>
                  <a:pt x="2318" y="2519"/>
                </a:lnTo>
                <a:lnTo>
                  <a:pt x="2318" y="2519"/>
                </a:lnTo>
                <a:lnTo>
                  <a:pt x="2285" y="2517"/>
                </a:lnTo>
                <a:lnTo>
                  <a:pt x="2248" y="2512"/>
                </a:lnTo>
                <a:lnTo>
                  <a:pt x="2211" y="2503"/>
                </a:lnTo>
                <a:lnTo>
                  <a:pt x="2172" y="2491"/>
                </a:lnTo>
                <a:lnTo>
                  <a:pt x="2130" y="2473"/>
                </a:lnTo>
                <a:lnTo>
                  <a:pt x="2088" y="2454"/>
                </a:lnTo>
                <a:lnTo>
                  <a:pt x="2042" y="2431"/>
                </a:lnTo>
                <a:lnTo>
                  <a:pt x="1996" y="2403"/>
                </a:lnTo>
                <a:lnTo>
                  <a:pt x="1947" y="2373"/>
                </a:lnTo>
                <a:lnTo>
                  <a:pt x="1898" y="2338"/>
                </a:lnTo>
                <a:lnTo>
                  <a:pt x="1845" y="2301"/>
                </a:lnTo>
                <a:lnTo>
                  <a:pt x="1790" y="2259"/>
                </a:lnTo>
                <a:lnTo>
                  <a:pt x="1734" y="2215"/>
                </a:lnTo>
                <a:lnTo>
                  <a:pt x="1678" y="2166"/>
                </a:lnTo>
                <a:lnTo>
                  <a:pt x="1618" y="2113"/>
                </a:lnTo>
                <a:lnTo>
                  <a:pt x="1556" y="2057"/>
                </a:lnTo>
                <a:lnTo>
                  <a:pt x="1424" y="1937"/>
                </a:lnTo>
                <a:close/>
              </a:path>
            </a:pathLst>
          </a:custGeom>
          <a:solidFill>
            <a:srgbClr val="F3C108"/>
          </a:solidFill>
          <a:ln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377">
              <a:defRPr/>
            </a:pPr>
            <a:endParaRPr lang="en-US" sz="24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1" name="Freeform 103">
            <a:extLst>
              <a:ext uri="{FF2B5EF4-FFF2-40B4-BE49-F238E27FC236}">
                <a16:creationId xmlns:a16="http://schemas.microsoft.com/office/drawing/2014/main" id="{21864F5F-2763-4BF7-AA99-9022D5B1A95F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2041363" y="4334983"/>
            <a:ext cx="335365" cy="296924"/>
          </a:xfrm>
          <a:custGeom>
            <a:avLst/>
            <a:gdLst>
              <a:gd name="T0" fmla="*/ 1326 w 2880"/>
              <a:gd name="T1" fmla="*/ 2079 h 2674"/>
              <a:gd name="T2" fmla="*/ 1118 w 2880"/>
              <a:gd name="T3" fmla="*/ 2354 h 2674"/>
              <a:gd name="T4" fmla="*/ 929 w 2880"/>
              <a:gd name="T5" fmla="*/ 2544 h 2674"/>
              <a:gd name="T6" fmla="*/ 780 w 2880"/>
              <a:gd name="T7" fmla="*/ 2642 h 2674"/>
              <a:gd name="T8" fmla="*/ 702 w 2880"/>
              <a:gd name="T9" fmla="*/ 2669 h 2674"/>
              <a:gd name="T10" fmla="*/ 648 w 2880"/>
              <a:gd name="T11" fmla="*/ 2674 h 2674"/>
              <a:gd name="T12" fmla="*/ 484 w 2880"/>
              <a:gd name="T13" fmla="*/ 2641 h 2674"/>
              <a:gd name="T14" fmla="*/ 320 w 2880"/>
              <a:gd name="T15" fmla="*/ 2540 h 2674"/>
              <a:gd name="T16" fmla="*/ 160 w 2880"/>
              <a:gd name="T17" fmla="*/ 2371 h 2674"/>
              <a:gd name="T18" fmla="*/ 0 w 2880"/>
              <a:gd name="T19" fmla="*/ 2136 h 2674"/>
              <a:gd name="T20" fmla="*/ 86 w 2880"/>
              <a:gd name="T21" fmla="*/ 2139 h 2674"/>
              <a:gd name="T22" fmla="*/ 206 w 2880"/>
              <a:gd name="T23" fmla="*/ 2120 h 2674"/>
              <a:gd name="T24" fmla="*/ 408 w 2880"/>
              <a:gd name="T25" fmla="*/ 2030 h 2674"/>
              <a:gd name="T26" fmla="*/ 620 w 2880"/>
              <a:gd name="T27" fmla="*/ 1868 h 2674"/>
              <a:gd name="T28" fmla="*/ 843 w 2880"/>
              <a:gd name="T29" fmla="*/ 1638 h 2674"/>
              <a:gd name="T30" fmla="*/ 877 w 2880"/>
              <a:gd name="T31" fmla="*/ 1362 h 2674"/>
              <a:gd name="T32" fmla="*/ 694 w 2880"/>
              <a:gd name="T33" fmla="*/ 1147 h 2674"/>
              <a:gd name="T34" fmla="*/ 563 w 2880"/>
              <a:gd name="T35" fmla="*/ 948 h 2674"/>
              <a:gd name="T36" fmla="*/ 484 w 2880"/>
              <a:gd name="T37" fmla="*/ 767 h 2674"/>
              <a:gd name="T38" fmla="*/ 458 w 2880"/>
              <a:gd name="T39" fmla="*/ 602 h 2674"/>
              <a:gd name="T40" fmla="*/ 474 w 2880"/>
              <a:gd name="T41" fmla="*/ 503 h 2674"/>
              <a:gd name="T42" fmla="*/ 546 w 2880"/>
              <a:gd name="T43" fmla="*/ 361 h 2674"/>
              <a:gd name="T44" fmla="*/ 674 w 2880"/>
              <a:gd name="T45" fmla="*/ 208 h 2674"/>
              <a:gd name="T46" fmla="*/ 861 w 2880"/>
              <a:gd name="T47" fmla="*/ 42 h 2674"/>
              <a:gd name="T48" fmla="*/ 938 w 2880"/>
              <a:gd name="T49" fmla="*/ 111 h 2674"/>
              <a:gd name="T50" fmla="*/ 1003 w 2880"/>
              <a:gd name="T51" fmla="*/ 331 h 2674"/>
              <a:gd name="T52" fmla="*/ 1102 w 2880"/>
              <a:gd name="T53" fmla="*/ 547 h 2674"/>
              <a:gd name="T54" fmla="*/ 1232 w 2880"/>
              <a:gd name="T55" fmla="*/ 760 h 2674"/>
              <a:gd name="T56" fmla="*/ 1465 w 2880"/>
              <a:gd name="T57" fmla="*/ 887 h 2674"/>
              <a:gd name="T58" fmla="*/ 1641 w 2880"/>
              <a:gd name="T59" fmla="*/ 679 h 2674"/>
              <a:gd name="T60" fmla="*/ 1866 w 2880"/>
              <a:gd name="T61" fmla="*/ 468 h 2674"/>
              <a:gd name="T62" fmla="*/ 2081 w 2880"/>
              <a:gd name="T63" fmla="*/ 334 h 2674"/>
              <a:gd name="T64" fmla="*/ 2209 w 2880"/>
              <a:gd name="T65" fmla="*/ 289 h 2674"/>
              <a:gd name="T66" fmla="*/ 2308 w 2880"/>
              <a:gd name="T67" fmla="*/ 274 h 2674"/>
              <a:gd name="T68" fmla="*/ 2406 w 2880"/>
              <a:gd name="T69" fmla="*/ 281 h 2674"/>
              <a:gd name="T70" fmla="*/ 2540 w 2880"/>
              <a:gd name="T71" fmla="*/ 340 h 2674"/>
              <a:gd name="T72" fmla="*/ 2655 w 2880"/>
              <a:gd name="T73" fmla="*/ 456 h 2674"/>
              <a:gd name="T74" fmla="*/ 2751 w 2880"/>
              <a:gd name="T75" fmla="*/ 630 h 2674"/>
              <a:gd name="T76" fmla="*/ 2755 w 2880"/>
              <a:gd name="T77" fmla="*/ 734 h 2674"/>
              <a:gd name="T78" fmla="*/ 2692 w 2880"/>
              <a:gd name="T79" fmla="*/ 735 h 2674"/>
              <a:gd name="T80" fmla="*/ 2609 w 2880"/>
              <a:gd name="T81" fmla="*/ 758 h 2674"/>
              <a:gd name="T82" fmla="*/ 2401 w 2880"/>
              <a:gd name="T83" fmla="*/ 873 h 2674"/>
              <a:gd name="T84" fmla="*/ 2222 w 2880"/>
              <a:gd name="T85" fmla="*/ 1012 h 2674"/>
              <a:gd name="T86" fmla="*/ 2010 w 2880"/>
              <a:gd name="T87" fmla="*/ 1221 h 2674"/>
              <a:gd name="T88" fmla="*/ 1917 w 2880"/>
              <a:gd name="T89" fmla="*/ 1531 h 2674"/>
              <a:gd name="T90" fmla="*/ 2091 w 2880"/>
              <a:gd name="T91" fmla="*/ 1682 h 2674"/>
              <a:gd name="T92" fmla="*/ 2329 w 2880"/>
              <a:gd name="T93" fmla="*/ 1837 h 2674"/>
              <a:gd name="T94" fmla="*/ 2570 w 2880"/>
              <a:gd name="T95" fmla="*/ 1933 h 2674"/>
              <a:gd name="T96" fmla="*/ 2817 w 2880"/>
              <a:gd name="T97" fmla="*/ 1976 h 2674"/>
              <a:gd name="T98" fmla="*/ 2813 w 2880"/>
              <a:gd name="T99" fmla="*/ 2104 h 2674"/>
              <a:gd name="T100" fmla="*/ 2674 w 2880"/>
              <a:gd name="T101" fmla="*/ 2308 h 2674"/>
              <a:gd name="T102" fmla="*/ 2535 w 2880"/>
              <a:gd name="T103" fmla="*/ 2444 h 2674"/>
              <a:gd name="T104" fmla="*/ 2391 w 2880"/>
              <a:gd name="T105" fmla="*/ 2510 h 2674"/>
              <a:gd name="T106" fmla="*/ 2318 w 2880"/>
              <a:gd name="T107" fmla="*/ 2519 h 2674"/>
              <a:gd name="T108" fmla="*/ 2172 w 2880"/>
              <a:gd name="T109" fmla="*/ 2491 h 2674"/>
              <a:gd name="T110" fmla="*/ 1996 w 2880"/>
              <a:gd name="T111" fmla="*/ 2403 h 2674"/>
              <a:gd name="T112" fmla="*/ 1790 w 2880"/>
              <a:gd name="T113" fmla="*/ 2259 h 2674"/>
              <a:gd name="T114" fmla="*/ 1556 w 2880"/>
              <a:gd name="T115" fmla="*/ 2057 h 2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80" h="2674">
                <a:moveTo>
                  <a:pt x="1424" y="1937"/>
                </a:moveTo>
                <a:lnTo>
                  <a:pt x="1382" y="1997"/>
                </a:lnTo>
                <a:lnTo>
                  <a:pt x="1382" y="1997"/>
                </a:lnTo>
                <a:lnTo>
                  <a:pt x="1326" y="2079"/>
                </a:lnTo>
                <a:lnTo>
                  <a:pt x="1273" y="2157"/>
                </a:lnTo>
                <a:lnTo>
                  <a:pt x="1220" y="2227"/>
                </a:lnTo>
                <a:lnTo>
                  <a:pt x="1167" y="2294"/>
                </a:lnTo>
                <a:lnTo>
                  <a:pt x="1118" y="2354"/>
                </a:lnTo>
                <a:lnTo>
                  <a:pt x="1069" y="2410"/>
                </a:lnTo>
                <a:lnTo>
                  <a:pt x="1021" y="2459"/>
                </a:lnTo>
                <a:lnTo>
                  <a:pt x="973" y="2505"/>
                </a:lnTo>
                <a:lnTo>
                  <a:pt x="929" y="2544"/>
                </a:lnTo>
                <a:lnTo>
                  <a:pt x="885" y="2579"/>
                </a:lnTo>
                <a:lnTo>
                  <a:pt x="843" y="2607"/>
                </a:lnTo>
                <a:lnTo>
                  <a:pt x="801" y="2632"/>
                </a:lnTo>
                <a:lnTo>
                  <a:pt x="780" y="2642"/>
                </a:lnTo>
                <a:lnTo>
                  <a:pt x="760" y="2649"/>
                </a:lnTo>
                <a:lnTo>
                  <a:pt x="741" y="2658"/>
                </a:lnTo>
                <a:lnTo>
                  <a:pt x="722" y="2663"/>
                </a:lnTo>
                <a:lnTo>
                  <a:pt x="702" y="2669"/>
                </a:lnTo>
                <a:lnTo>
                  <a:pt x="685" y="2670"/>
                </a:lnTo>
                <a:lnTo>
                  <a:pt x="665" y="2674"/>
                </a:lnTo>
                <a:lnTo>
                  <a:pt x="648" y="2674"/>
                </a:lnTo>
                <a:lnTo>
                  <a:pt x="648" y="2674"/>
                </a:lnTo>
                <a:lnTo>
                  <a:pt x="606" y="2672"/>
                </a:lnTo>
                <a:lnTo>
                  <a:pt x="565" y="2665"/>
                </a:lnTo>
                <a:lnTo>
                  <a:pt x="525" y="2655"/>
                </a:lnTo>
                <a:lnTo>
                  <a:pt x="484" y="2641"/>
                </a:lnTo>
                <a:lnTo>
                  <a:pt x="444" y="2621"/>
                </a:lnTo>
                <a:lnTo>
                  <a:pt x="401" y="2598"/>
                </a:lnTo>
                <a:lnTo>
                  <a:pt x="361" y="2572"/>
                </a:lnTo>
                <a:lnTo>
                  <a:pt x="320" y="2540"/>
                </a:lnTo>
                <a:lnTo>
                  <a:pt x="280" y="2503"/>
                </a:lnTo>
                <a:lnTo>
                  <a:pt x="239" y="2465"/>
                </a:lnTo>
                <a:lnTo>
                  <a:pt x="201" y="2421"/>
                </a:lnTo>
                <a:lnTo>
                  <a:pt x="160" y="2371"/>
                </a:lnTo>
                <a:lnTo>
                  <a:pt x="120" y="2319"/>
                </a:lnTo>
                <a:lnTo>
                  <a:pt x="79" y="2262"/>
                </a:lnTo>
                <a:lnTo>
                  <a:pt x="40" y="2201"/>
                </a:lnTo>
                <a:lnTo>
                  <a:pt x="0" y="2136"/>
                </a:lnTo>
                <a:lnTo>
                  <a:pt x="0" y="2136"/>
                </a:lnTo>
                <a:lnTo>
                  <a:pt x="63" y="2139"/>
                </a:lnTo>
                <a:lnTo>
                  <a:pt x="63" y="2139"/>
                </a:lnTo>
                <a:lnTo>
                  <a:pt x="86" y="2139"/>
                </a:lnTo>
                <a:lnTo>
                  <a:pt x="111" y="2137"/>
                </a:lnTo>
                <a:lnTo>
                  <a:pt x="134" y="2134"/>
                </a:lnTo>
                <a:lnTo>
                  <a:pt x="158" y="2130"/>
                </a:lnTo>
                <a:lnTo>
                  <a:pt x="206" y="2120"/>
                </a:lnTo>
                <a:lnTo>
                  <a:pt x="255" y="2104"/>
                </a:lnTo>
                <a:lnTo>
                  <a:pt x="306" y="2083"/>
                </a:lnTo>
                <a:lnTo>
                  <a:pt x="357" y="2058"/>
                </a:lnTo>
                <a:lnTo>
                  <a:pt x="408" y="2030"/>
                </a:lnTo>
                <a:lnTo>
                  <a:pt x="459" y="1997"/>
                </a:lnTo>
                <a:lnTo>
                  <a:pt x="512" y="1958"/>
                </a:lnTo>
                <a:lnTo>
                  <a:pt x="565" y="1916"/>
                </a:lnTo>
                <a:lnTo>
                  <a:pt x="620" y="1868"/>
                </a:lnTo>
                <a:lnTo>
                  <a:pt x="674" y="1817"/>
                </a:lnTo>
                <a:lnTo>
                  <a:pt x="731" y="1763"/>
                </a:lnTo>
                <a:lnTo>
                  <a:pt x="785" y="1701"/>
                </a:lnTo>
                <a:lnTo>
                  <a:pt x="843" y="1638"/>
                </a:lnTo>
                <a:lnTo>
                  <a:pt x="900" y="1567"/>
                </a:lnTo>
                <a:lnTo>
                  <a:pt x="977" y="1471"/>
                </a:lnTo>
                <a:lnTo>
                  <a:pt x="877" y="1362"/>
                </a:lnTo>
                <a:lnTo>
                  <a:pt x="877" y="1362"/>
                </a:lnTo>
                <a:lnTo>
                  <a:pt x="827" y="1307"/>
                </a:lnTo>
                <a:lnTo>
                  <a:pt x="778" y="1253"/>
                </a:lnTo>
                <a:lnTo>
                  <a:pt x="734" y="1198"/>
                </a:lnTo>
                <a:lnTo>
                  <a:pt x="694" y="1147"/>
                </a:lnTo>
                <a:lnTo>
                  <a:pt x="657" y="1096"/>
                </a:lnTo>
                <a:lnTo>
                  <a:pt x="621" y="1045"/>
                </a:lnTo>
                <a:lnTo>
                  <a:pt x="590" y="996"/>
                </a:lnTo>
                <a:lnTo>
                  <a:pt x="563" y="948"/>
                </a:lnTo>
                <a:lnTo>
                  <a:pt x="539" y="901"/>
                </a:lnTo>
                <a:lnTo>
                  <a:pt x="518" y="855"/>
                </a:lnTo>
                <a:lnTo>
                  <a:pt x="498" y="811"/>
                </a:lnTo>
                <a:lnTo>
                  <a:pt x="484" y="767"/>
                </a:lnTo>
                <a:lnTo>
                  <a:pt x="472" y="723"/>
                </a:lnTo>
                <a:lnTo>
                  <a:pt x="465" y="683"/>
                </a:lnTo>
                <a:lnTo>
                  <a:pt x="459" y="642"/>
                </a:lnTo>
                <a:lnTo>
                  <a:pt x="458" y="602"/>
                </a:lnTo>
                <a:lnTo>
                  <a:pt x="458" y="602"/>
                </a:lnTo>
                <a:lnTo>
                  <a:pt x="459" y="570"/>
                </a:lnTo>
                <a:lnTo>
                  <a:pt x="465" y="537"/>
                </a:lnTo>
                <a:lnTo>
                  <a:pt x="474" y="503"/>
                </a:lnTo>
                <a:lnTo>
                  <a:pt x="486" y="468"/>
                </a:lnTo>
                <a:lnTo>
                  <a:pt x="502" y="433"/>
                </a:lnTo>
                <a:lnTo>
                  <a:pt x="523" y="398"/>
                </a:lnTo>
                <a:lnTo>
                  <a:pt x="546" y="361"/>
                </a:lnTo>
                <a:lnTo>
                  <a:pt x="572" y="324"/>
                </a:lnTo>
                <a:lnTo>
                  <a:pt x="604" y="287"/>
                </a:lnTo>
                <a:lnTo>
                  <a:pt x="637" y="248"/>
                </a:lnTo>
                <a:lnTo>
                  <a:pt x="674" y="208"/>
                </a:lnTo>
                <a:lnTo>
                  <a:pt x="716" y="167"/>
                </a:lnTo>
                <a:lnTo>
                  <a:pt x="760" y="127"/>
                </a:lnTo>
                <a:lnTo>
                  <a:pt x="810" y="84"/>
                </a:lnTo>
                <a:lnTo>
                  <a:pt x="861" y="42"/>
                </a:lnTo>
                <a:lnTo>
                  <a:pt x="917" y="0"/>
                </a:lnTo>
                <a:lnTo>
                  <a:pt x="917" y="0"/>
                </a:lnTo>
                <a:lnTo>
                  <a:pt x="926" y="56"/>
                </a:lnTo>
                <a:lnTo>
                  <a:pt x="938" y="111"/>
                </a:lnTo>
                <a:lnTo>
                  <a:pt x="951" y="165"/>
                </a:lnTo>
                <a:lnTo>
                  <a:pt x="966" y="222"/>
                </a:lnTo>
                <a:lnTo>
                  <a:pt x="984" y="276"/>
                </a:lnTo>
                <a:lnTo>
                  <a:pt x="1003" y="331"/>
                </a:lnTo>
                <a:lnTo>
                  <a:pt x="1025" y="385"/>
                </a:lnTo>
                <a:lnTo>
                  <a:pt x="1047" y="438"/>
                </a:lnTo>
                <a:lnTo>
                  <a:pt x="1074" y="493"/>
                </a:lnTo>
                <a:lnTo>
                  <a:pt x="1102" y="547"/>
                </a:lnTo>
                <a:lnTo>
                  <a:pt x="1130" y="600"/>
                </a:lnTo>
                <a:lnTo>
                  <a:pt x="1162" y="654"/>
                </a:lnTo>
                <a:lnTo>
                  <a:pt x="1197" y="707"/>
                </a:lnTo>
                <a:lnTo>
                  <a:pt x="1232" y="760"/>
                </a:lnTo>
                <a:lnTo>
                  <a:pt x="1269" y="813"/>
                </a:lnTo>
                <a:lnTo>
                  <a:pt x="1310" y="866"/>
                </a:lnTo>
                <a:lnTo>
                  <a:pt x="1396" y="975"/>
                </a:lnTo>
                <a:lnTo>
                  <a:pt x="1465" y="887"/>
                </a:lnTo>
                <a:lnTo>
                  <a:pt x="1465" y="887"/>
                </a:lnTo>
                <a:lnTo>
                  <a:pt x="1524" y="813"/>
                </a:lnTo>
                <a:lnTo>
                  <a:pt x="1583" y="742"/>
                </a:lnTo>
                <a:lnTo>
                  <a:pt x="1641" y="679"/>
                </a:lnTo>
                <a:lnTo>
                  <a:pt x="1699" y="619"/>
                </a:lnTo>
                <a:lnTo>
                  <a:pt x="1755" y="563"/>
                </a:lnTo>
                <a:lnTo>
                  <a:pt x="1811" y="514"/>
                </a:lnTo>
                <a:lnTo>
                  <a:pt x="1866" y="468"/>
                </a:lnTo>
                <a:lnTo>
                  <a:pt x="1921" y="427"/>
                </a:lnTo>
                <a:lnTo>
                  <a:pt x="1975" y="392"/>
                </a:lnTo>
                <a:lnTo>
                  <a:pt x="2028" y="361"/>
                </a:lnTo>
                <a:lnTo>
                  <a:pt x="2081" y="334"/>
                </a:lnTo>
                <a:lnTo>
                  <a:pt x="2132" y="313"/>
                </a:lnTo>
                <a:lnTo>
                  <a:pt x="2158" y="304"/>
                </a:lnTo>
                <a:lnTo>
                  <a:pt x="2183" y="296"/>
                </a:lnTo>
                <a:lnTo>
                  <a:pt x="2209" y="289"/>
                </a:lnTo>
                <a:lnTo>
                  <a:pt x="2234" y="283"/>
                </a:lnTo>
                <a:lnTo>
                  <a:pt x="2259" y="280"/>
                </a:lnTo>
                <a:lnTo>
                  <a:pt x="2283" y="276"/>
                </a:lnTo>
                <a:lnTo>
                  <a:pt x="2308" y="274"/>
                </a:lnTo>
                <a:lnTo>
                  <a:pt x="2333" y="274"/>
                </a:lnTo>
                <a:lnTo>
                  <a:pt x="2333" y="274"/>
                </a:lnTo>
                <a:lnTo>
                  <a:pt x="2369" y="276"/>
                </a:lnTo>
                <a:lnTo>
                  <a:pt x="2406" y="281"/>
                </a:lnTo>
                <a:lnTo>
                  <a:pt x="2442" y="290"/>
                </a:lnTo>
                <a:lnTo>
                  <a:pt x="2475" y="303"/>
                </a:lnTo>
                <a:lnTo>
                  <a:pt x="2509" y="320"/>
                </a:lnTo>
                <a:lnTo>
                  <a:pt x="2540" y="340"/>
                </a:lnTo>
                <a:lnTo>
                  <a:pt x="2570" y="362"/>
                </a:lnTo>
                <a:lnTo>
                  <a:pt x="2600" y="391"/>
                </a:lnTo>
                <a:lnTo>
                  <a:pt x="2628" y="420"/>
                </a:lnTo>
                <a:lnTo>
                  <a:pt x="2655" y="456"/>
                </a:lnTo>
                <a:lnTo>
                  <a:pt x="2681" y="493"/>
                </a:lnTo>
                <a:lnTo>
                  <a:pt x="2706" y="535"/>
                </a:lnTo>
                <a:lnTo>
                  <a:pt x="2730" y="581"/>
                </a:lnTo>
                <a:lnTo>
                  <a:pt x="2751" y="630"/>
                </a:lnTo>
                <a:lnTo>
                  <a:pt x="2774" y="681"/>
                </a:lnTo>
                <a:lnTo>
                  <a:pt x="2794" y="737"/>
                </a:lnTo>
                <a:lnTo>
                  <a:pt x="2794" y="737"/>
                </a:lnTo>
                <a:lnTo>
                  <a:pt x="2755" y="734"/>
                </a:lnTo>
                <a:lnTo>
                  <a:pt x="2729" y="732"/>
                </a:lnTo>
                <a:lnTo>
                  <a:pt x="2729" y="732"/>
                </a:lnTo>
                <a:lnTo>
                  <a:pt x="2711" y="732"/>
                </a:lnTo>
                <a:lnTo>
                  <a:pt x="2692" y="735"/>
                </a:lnTo>
                <a:lnTo>
                  <a:pt x="2672" y="739"/>
                </a:lnTo>
                <a:lnTo>
                  <a:pt x="2653" y="744"/>
                </a:lnTo>
                <a:lnTo>
                  <a:pt x="2632" y="749"/>
                </a:lnTo>
                <a:lnTo>
                  <a:pt x="2609" y="758"/>
                </a:lnTo>
                <a:lnTo>
                  <a:pt x="2563" y="778"/>
                </a:lnTo>
                <a:lnTo>
                  <a:pt x="2512" y="804"/>
                </a:lnTo>
                <a:lnTo>
                  <a:pt x="2459" y="836"/>
                </a:lnTo>
                <a:lnTo>
                  <a:pt x="2401" y="873"/>
                </a:lnTo>
                <a:lnTo>
                  <a:pt x="2341" y="917"/>
                </a:lnTo>
                <a:lnTo>
                  <a:pt x="2341" y="917"/>
                </a:lnTo>
                <a:lnTo>
                  <a:pt x="2280" y="964"/>
                </a:lnTo>
                <a:lnTo>
                  <a:pt x="2222" y="1012"/>
                </a:lnTo>
                <a:lnTo>
                  <a:pt x="2165" y="1063"/>
                </a:lnTo>
                <a:lnTo>
                  <a:pt x="2111" y="1114"/>
                </a:lnTo>
                <a:lnTo>
                  <a:pt x="2060" y="1166"/>
                </a:lnTo>
                <a:lnTo>
                  <a:pt x="2010" y="1221"/>
                </a:lnTo>
                <a:lnTo>
                  <a:pt x="1965" y="1275"/>
                </a:lnTo>
                <a:lnTo>
                  <a:pt x="1921" y="1333"/>
                </a:lnTo>
                <a:lnTo>
                  <a:pt x="1834" y="1450"/>
                </a:lnTo>
                <a:lnTo>
                  <a:pt x="1917" y="1531"/>
                </a:lnTo>
                <a:lnTo>
                  <a:pt x="1917" y="1531"/>
                </a:lnTo>
                <a:lnTo>
                  <a:pt x="1975" y="1585"/>
                </a:lnTo>
                <a:lnTo>
                  <a:pt x="2033" y="1636"/>
                </a:lnTo>
                <a:lnTo>
                  <a:pt x="2091" y="1682"/>
                </a:lnTo>
                <a:lnTo>
                  <a:pt x="2149" y="1726"/>
                </a:lnTo>
                <a:lnTo>
                  <a:pt x="2209" y="1766"/>
                </a:lnTo>
                <a:lnTo>
                  <a:pt x="2269" y="1803"/>
                </a:lnTo>
                <a:lnTo>
                  <a:pt x="2329" y="1837"/>
                </a:lnTo>
                <a:lnTo>
                  <a:pt x="2389" y="1867"/>
                </a:lnTo>
                <a:lnTo>
                  <a:pt x="2449" y="1891"/>
                </a:lnTo>
                <a:lnTo>
                  <a:pt x="2510" y="1914"/>
                </a:lnTo>
                <a:lnTo>
                  <a:pt x="2570" y="1933"/>
                </a:lnTo>
                <a:lnTo>
                  <a:pt x="2632" y="1949"/>
                </a:lnTo>
                <a:lnTo>
                  <a:pt x="2693" y="1962"/>
                </a:lnTo>
                <a:lnTo>
                  <a:pt x="2755" y="1970"/>
                </a:lnTo>
                <a:lnTo>
                  <a:pt x="2817" y="1976"/>
                </a:lnTo>
                <a:lnTo>
                  <a:pt x="2880" y="1977"/>
                </a:lnTo>
                <a:lnTo>
                  <a:pt x="2880" y="1977"/>
                </a:lnTo>
                <a:lnTo>
                  <a:pt x="2847" y="2042"/>
                </a:lnTo>
                <a:lnTo>
                  <a:pt x="2813" y="2104"/>
                </a:lnTo>
                <a:lnTo>
                  <a:pt x="2778" y="2162"/>
                </a:lnTo>
                <a:lnTo>
                  <a:pt x="2744" y="2215"/>
                </a:lnTo>
                <a:lnTo>
                  <a:pt x="2709" y="2262"/>
                </a:lnTo>
                <a:lnTo>
                  <a:pt x="2674" y="2308"/>
                </a:lnTo>
                <a:lnTo>
                  <a:pt x="2641" y="2349"/>
                </a:lnTo>
                <a:lnTo>
                  <a:pt x="2605" y="2384"/>
                </a:lnTo>
                <a:lnTo>
                  <a:pt x="2570" y="2415"/>
                </a:lnTo>
                <a:lnTo>
                  <a:pt x="2535" y="2444"/>
                </a:lnTo>
                <a:lnTo>
                  <a:pt x="2498" y="2466"/>
                </a:lnTo>
                <a:lnTo>
                  <a:pt x="2463" y="2486"/>
                </a:lnTo>
                <a:lnTo>
                  <a:pt x="2428" y="2500"/>
                </a:lnTo>
                <a:lnTo>
                  <a:pt x="2391" y="2510"/>
                </a:lnTo>
                <a:lnTo>
                  <a:pt x="2355" y="2517"/>
                </a:lnTo>
                <a:lnTo>
                  <a:pt x="2336" y="2519"/>
                </a:lnTo>
                <a:lnTo>
                  <a:pt x="2318" y="2519"/>
                </a:lnTo>
                <a:lnTo>
                  <a:pt x="2318" y="2519"/>
                </a:lnTo>
                <a:lnTo>
                  <a:pt x="2285" y="2517"/>
                </a:lnTo>
                <a:lnTo>
                  <a:pt x="2248" y="2512"/>
                </a:lnTo>
                <a:lnTo>
                  <a:pt x="2211" y="2503"/>
                </a:lnTo>
                <a:lnTo>
                  <a:pt x="2172" y="2491"/>
                </a:lnTo>
                <a:lnTo>
                  <a:pt x="2130" y="2473"/>
                </a:lnTo>
                <a:lnTo>
                  <a:pt x="2088" y="2454"/>
                </a:lnTo>
                <a:lnTo>
                  <a:pt x="2042" y="2431"/>
                </a:lnTo>
                <a:lnTo>
                  <a:pt x="1996" y="2403"/>
                </a:lnTo>
                <a:lnTo>
                  <a:pt x="1947" y="2373"/>
                </a:lnTo>
                <a:lnTo>
                  <a:pt x="1898" y="2338"/>
                </a:lnTo>
                <a:lnTo>
                  <a:pt x="1845" y="2301"/>
                </a:lnTo>
                <a:lnTo>
                  <a:pt x="1790" y="2259"/>
                </a:lnTo>
                <a:lnTo>
                  <a:pt x="1734" y="2215"/>
                </a:lnTo>
                <a:lnTo>
                  <a:pt x="1678" y="2166"/>
                </a:lnTo>
                <a:lnTo>
                  <a:pt x="1618" y="2113"/>
                </a:lnTo>
                <a:lnTo>
                  <a:pt x="1556" y="2057"/>
                </a:lnTo>
                <a:lnTo>
                  <a:pt x="1424" y="1937"/>
                </a:lnTo>
                <a:close/>
              </a:path>
            </a:pathLst>
          </a:custGeom>
          <a:solidFill>
            <a:srgbClr val="F3C108"/>
          </a:solidFill>
          <a:ln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377">
              <a:defRPr/>
            </a:pPr>
            <a:endParaRPr lang="en-US" sz="24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1CE42171-CBB5-4D47-8234-51E26774FDC6}"/>
              </a:ext>
            </a:extLst>
          </p:cNvPr>
          <p:cNvSpPr/>
          <p:nvPr/>
        </p:nvSpPr>
        <p:spPr>
          <a:xfrm>
            <a:off x="934115" y="3881381"/>
            <a:ext cx="1143000" cy="649035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Nivo </a:t>
            </a: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  <a:sym typeface="Symbol" panose="05050102010706020507" pitchFamily="18" charset="2"/>
              </a:rPr>
              <a:t></a:t>
            </a: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 Ipi or Pembro</a:t>
            </a:r>
          </a:p>
          <a:p>
            <a:pPr algn="ctr" defTabSz="914377">
              <a:defRPr/>
            </a:pPr>
            <a:r>
              <a:rPr lang="en-US" sz="800" b="1" kern="0" dirty="0">
                <a:solidFill>
                  <a:srgbClr val="FFFFFF"/>
                </a:solidFill>
                <a:latin typeface="Calibri" panose="020F0502020204030204"/>
              </a:rPr>
              <a:t>(US NCCN guidelines, Relapse &lt; 6 months)</a:t>
            </a:r>
          </a:p>
        </p:txBody>
      </p: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133352F4-933F-4B2A-8E69-3DE1BFEA1D19}"/>
              </a:ext>
            </a:extLst>
          </p:cNvPr>
          <p:cNvCxnSpPr>
            <a:cxnSpLocks/>
          </p:cNvCxnSpPr>
          <p:nvPr/>
        </p:nvCxnSpPr>
        <p:spPr bwMode="auto">
          <a:xfrm>
            <a:off x="1680715" y="3655451"/>
            <a:ext cx="0" cy="192027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angle 167">
            <a:extLst>
              <a:ext uri="{FF2B5EF4-FFF2-40B4-BE49-F238E27FC236}">
                <a16:creationId xmlns:a16="http://schemas.microsoft.com/office/drawing/2014/main" id="{9DA4469E-857D-420C-AE27-FE6E8457B7E3}"/>
              </a:ext>
            </a:extLst>
          </p:cNvPr>
          <p:cNvSpPr/>
          <p:nvPr/>
        </p:nvSpPr>
        <p:spPr>
          <a:xfrm>
            <a:off x="8300355" y="5085974"/>
            <a:ext cx="1143000" cy="659132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lnSpc>
                <a:spcPct val="95000"/>
              </a:lnSpc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Clinical trials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40ACC2-7A4F-4DE6-9461-51C5755BBD14}"/>
              </a:ext>
            </a:extLst>
          </p:cNvPr>
          <p:cNvSpPr/>
          <p:nvPr/>
        </p:nvSpPr>
        <p:spPr>
          <a:xfrm>
            <a:off x="6829985" y="2211373"/>
            <a:ext cx="3291795" cy="176217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endParaRPr lang="en-US" sz="2400" b="1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29FF896-6AEB-4DDD-8FE0-EE57C9FD591B}"/>
              </a:ext>
            </a:extLst>
          </p:cNvPr>
          <p:cNvSpPr/>
          <p:nvPr/>
        </p:nvSpPr>
        <p:spPr bwMode="auto">
          <a:xfrm>
            <a:off x="9792138" y="458332"/>
            <a:ext cx="299452" cy="14356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3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5BCCCFE-9AC3-43DE-9F34-B096920D4948}"/>
              </a:ext>
            </a:extLst>
          </p:cNvPr>
          <p:cNvSpPr/>
          <p:nvPr/>
        </p:nvSpPr>
        <p:spPr bwMode="auto">
          <a:xfrm>
            <a:off x="9792138" y="702518"/>
            <a:ext cx="299452" cy="14356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3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Freeform 103">
            <a:extLst>
              <a:ext uri="{FF2B5EF4-FFF2-40B4-BE49-F238E27FC236}">
                <a16:creationId xmlns:a16="http://schemas.microsoft.com/office/drawing/2014/main" id="{E12F461E-4C7E-4413-86B6-6F4C1E9F0047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9816102" y="898316"/>
            <a:ext cx="251524" cy="222693"/>
          </a:xfrm>
          <a:custGeom>
            <a:avLst/>
            <a:gdLst>
              <a:gd name="T0" fmla="*/ 1326 w 2880"/>
              <a:gd name="T1" fmla="*/ 2079 h 2674"/>
              <a:gd name="T2" fmla="*/ 1118 w 2880"/>
              <a:gd name="T3" fmla="*/ 2354 h 2674"/>
              <a:gd name="T4" fmla="*/ 929 w 2880"/>
              <a:gd name="T5" fmla="*/ 2544 h 2674"/>
              <a:gd name="T6" fmla="*/ 780 w 2880"/>
              <a:gd name="T7" fmla="*/ 2642 h 2674"/>
              <a:gd name="T8" fmla="*/ 702 w 2880"/>
              <a:gd name="T9" fmla="*/ 2669 h 2674"/>
              <a:gd name="T10" fmla="*/ 648 w 2880"/>
              <a:gd name="T11" fmla="*/ 2674 h 2674"/>
              <a:gd name="T12" fmla="*/ 484 w 2880"/>
              <a:gd name="T13" fmla="*/ 2641 h 2674"/>
              <a:gd name="T14" fmla="*/ 320 w 2880"/>
              <a:gd name="T15" fmla="*/ 2540 h 2674"/>
              <a:gd name="T16" fmla="*/ 160 w 2880"/>
              <a:gd name="T17" fmla="*/ 2371 h 2674"/>
              <a:gd name="T18" fmla="*/ 0 w 2880"/>
              <a:gd name="T19" fmla="*/ 2136 h 2674"/>
              <a:gd name="T20" fmla="*/ 86 w 2880"/>
              <a:gd name="T21" fmla="*/ 2139 h 2674"/>
              <a:gd name="T22" fmla="*/ 206 w 2880"/>
              <a:gd name="T23" fmla="*/ 2120 h 2674"/>
              <a:gd name="T24" fmla="*/ 408 w 2880"/>
              <a:gd name="T25" fmla="*/ 2030 h 2674"/>
              <a:gd name="T26" fmla="*/ 620 w 2880"/>
              <a:gd name="T27" fmla="*/ 1868 h 2674"/>
              <a:gd name="T28" fmla="*/ 843 w 2880"/>
              <a:gd name="T29" fmla="*/ 1638 h 2674"/>
              <a:gd name="T30" fmla="*/ 877 w 2880"/>
              <a:gd name="T31" fmla="*/ 1362 h 2674"/>
              <a:gd name="T32" fmla="*/ 694 w 2880"/>
              <a:gd name="T33" fmla="*/ 1147 h 2674"/>
              <a:gd name="T34" fmla="*/ 563 w 2880"/>
              <a:gd name="T35" fmla="*/ 948 h 2674"/>
              <a:gd name="T36" fmla="*/ 484 w 2880"/>
              <a:gd name="T37" fmla="*/ 767 h 2674"/>
              <a:gd name="T38" fmla="*/ 458 w 2880"/>
              <a:gd name="T39" fmla="*/ 602 h 2674"/>
              <a:gd name="T40" fmla="*/ 474 w 2880"/>
              <a:gd name="T41" fmla="*/ 503 h 2674"/>
              <a:gd name="T42" fmla="*/ 546 w 2880"/>
              <a:gd name="T43" fmla="*/ 361 h 2674"/>
              <a:gd name="T44" fmla="*/ 674 w 2880"/>
              <a:gd name="T45" fmla="*/ 208 h 2674"/>
              <a:gd name="T46" fmla="*/ 861 w 2880"/>
              <a:gd name="T47" fmla="*/ 42 h 2674"/>
              <a:gd name="T48" fmla="*/ 938 w 2880"/>
              <a:gd name="T49" fmla="*/ 111 h 2674"/>
              <a:gd name="T50" fmla="*/ 1003 w 2880"/>
              <a:gd name="T51" fmla="*/ 331 h 2674"/>
              <a:gd name="T52" fmla="*/ 1102 w 2880"/>
              <a:gd name="T53" fmla="*/ 547 h 2674"/>
              <a:gd name="T54" fmla="*/ 1232 w 2880"/>
              <a:gd name="T55" fmla="*/ 760 h 2674"/>
              <a:gd name="T56" fmla="*/ 1465 w 2880"/>
              <a:gd name="T57" fmla="*/ 887 h 2674"/>
              <a:gd name="T58" fmla="*/ 1641 w 2880"/>
              <a:gd name="T59" fmla="*/ 679 h 2674"/>
              <a:gd name="T60" fmla="*/ 1866 w 2880"/>
              <a:gd name="T61" fmla="*/ 468 h 2674"/>
              <a:gd name="T62" fmla="*/ 2081 w 2880"/>
              <a:gd name="T63" fmla="*/ 334 h 2674"/>
              <a:gd name="T64" fmla="*/ 2209 w 2880"/>
              <a:gd name="T65" fmla="*/ 289 h 2674"/>
              <a:gd name="T66" fmla="*/ 2308 w 2880"/>
              <a:gd name="T67" fmla="*/ 274 h 2674"/>
              <a:gd name="T68" fmla="*/ 2406 w 2880"/>
              <a:gd name="T69" fmla="*/ 281 h 2674"/>
              <a:gd name="T70" fmla="*/ 2540 w 2880"/>
              <a:gd name="T71" fmla="*/ 340 h 2674"/>
              <a:gd name="T72" fmla="*/ 2655 w 2880"/>
              <a:gd name="T73" fmla="*/ 456 h 2674"/>
              <a:gd name="T74" fmla="*/ 2751 w 2880"/>
              <a:gd name="T75" fmla="*/ 630 h 2674"/>
              <a:gd name="T76" fmla="*/ 2755 w 2880"/>
              <a:gd name="T77" fmla="*/ 734 h 2674"/>
              <a:gd name="T78" fmla="*/ 2692 w 2880"/>
              <a:gd name="T79" fmla="*/ 735 h 2674"/>
              <a:gd name="T80" fmla="*/ 2609 w 2880"/>
              <a:gd name="T81" fmla="*/ 758 h 2674"/>
              <a:gd name="T82" fmla="*/ 2401 w 2880"/>
              <a:gd name="T83" fmla="*/ 873 h 2674"/>
              <a:gd name="T84" fmla="*/ 2222 w 2880"/>
              <a:gd name="T85" fmla="*/ 1012 h 2674"/>
              <a:gd name="T86" fmla="*/ 2010 w 2880"/>
              <a:gd name="T87" fmla="*/ 1221 h 2674"/>
              <a:gd name="T88" fmla="*/ 1917 w 2880"/>
              <a:gd name="T89" fmla="*/ 1531 h 2674"/>
              <a:gd name="T90" fmla="*/ 2091 w 2880"/>
              <a:gd name="T91" fmla="*/ 1682 h 2674"/>
              <a:gd name="T92" fmla="*/ 2329 w 2880"/>
              <a:gd name="T93" fmla="*/ 1837 h 2674"/>
              <a:gd name="T94" fmla="*/ 2570 w 2880"/>
              <a:gd name="T95" fmla="*/ 1933 h 2674"/>
              <a:gd name="T96" fmla="*/ 2817 w 2880"/>
              <a:gd name="T97" fmla="*/ 1976 h 2674"/>
              <a:gd name="T98" fmla="*/ 2813 w 2880"/>
              <a:gd name="T99" fmla="*/ 2104 h 2674"/>
              <a:gd name="T100" fmla="*/ 2674 w 2880"/>
              <a:gd name="T101" fmla="*/ 2308 h 2674"/>
              <a:gd name="T102" fmla="*/ 2535 w 2880"/>
              <a:gd name="T103" fmla="*/ 2444 h 2674"/>
              <a:gd name="T104" fmla="*/ 2391 w 2880"/>
              <a:gd name="T105" fmla="*/ 2510 h 2674"/>
              <a:gd name="T106" fmla="*/ 2318 w 2880"/>
              <a:gd name="T107" fmla="*/ 2519 h 2674"/>
              <a:gd name="T108" fmla="*/ 2172 w 2880"/>
              <a:gd name="T109" fmla="*/ 2491 h 2674"/>
              <a:gd name="T110" fmla="*/ 1996 w 2880"/>
              <a:gd name="T111" fmla="*/ 2403 h 2674"/>
              <a:gd name="T112" fmla="*/ 1790 w 2880"/>
              <a:gd name="T113" fmla="*/ 2259 h 2674"/>
              <a:gd name="T114" fmla="*/ 1556 w 2880"/>
              <a:gd name="T115" fmla="*/ 2057 h 2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80" h="2674">
                <a:moveTo>
                  <a:pt x="1424" y="1937"/>
                </a:moveTo>
                <a:lnTo>
                  <a:pt x="1382" y="1997"/>
                </a:lnTo>
                <a:lnTo>
                  <a:pt x="1382" y="1997"/>
                </a:lnTo>
                <a:lnTo>
                  <a:pt x="1326" y="2079"/>
                </a:lnTo>
                <a:lnTo>
                  <a:pt x="1273" y="2157"/>
                </a:lnTo>
                <a:lnTo>
                  <a:pt x="1220" y="2227"/>
                </a:lnTo>
                <a:lnTo>
                  <a:pt x="1167" y="2294"/>
                </a:lnTo>
                <a:lnTo>
                  <a:pt x="1118" y="2354"/>
                </a:lnTo>
                <a:lnTo>
                  <a:pt x="1069" y="2410"/>
                </a:lnTo>
                <a:lnTo>
                  <a:pt x="1021" y="2459"/>
                </a:lnTo>
                <a:lnTo>
                  <a:pt x="973" y="2505"/>
                </a:lnTo>
                <a:lnTo>
                  <a:pt x="929" y="2544"/>
                </a:lnTo>
                <a:lnTo>
                  <a:pt x="885" y="2579"/>
                </a:lnTo>
                <a:lnTo>
                  <a:pt x="843" y="2607"/>
                </a:lnTo>
                <a:lnTo>
                  <a:pt x="801" y="2632"/>
                </a:lnTo>
                <a:lnTo>
                  <a:pt x="780" y="2642"/>
                </a:lnTo>
                <a:lnTo>
                  <a:pt x="760" y="2649"/>
                </a:lnTo>
                <a:lnTo>
                  <a:pt x="741" y="2658"/>
                </a:lnTo>
                <a:lnTo>
                  <a:pt x="722" y="2663"/>
                </a:lnTo>
                <a:lnTo>
                  <a:pt x="702" y="2669"/>
                </a:lnTo>
                <a:lnTo>
                  <a:pt x="685" y="2670"/>
                </a:lnTo>
                <a:lnTo>
                  <a:pt x="665" y="2674"/>
                </a:lnTo>
                <a:lnTo>
                  <a:pt x="648" y="2674"/>
                </a:lnTo>
                <a:lnTo>
                  <a:pt x="648" y="2674"/>
                </a:lnTo>
                <a:lnTo>
                  <a:pt x="606" y="2672"/>
                </a:lnTo>
                <a:lnTo>
                  <a:pt x="565" y="2665"/>
                </a:lnTo>
                <a:lnTo>
                  <a:pt x="525" y="2655"/>
                </a:lnTo>
                <a:lnTo>
                  <a:pt x="484" y="2641"/>
                </a:lnTo>
                <a:lnTo>
                  <a:pt x="444" y="2621"/>
                </a:lnTo>
                <a:lnTo>
                  <a:pt x="401" y="2598"/>
                </a:lnTo>
                <a:lnTo>
                  <a:pt x="361" y="2572"/>
                </a:lnTo>
                <a:lnTo>
                  <a:pt x="320" y="2540"/>
                </a:lnTo>
                <a:lnTo>
                  <a:pt x="280" y="2503"/>
                </a:lnTo>
                <a:lnTo>
                  <a:pt x="239" y="2465"/>
                </a:lnTo>
                <a:lnTo>
                  <a:pt x="201" y="2421"/>
                </a:lnTo>
                <a:lnTo>
                  <a:pt x="160" y="2371"/>
                </a:lnTo>
                <a:lnTo>
                  <a:pt x="120" y="2319"/>
                </a:lnTo>
                <a:lnTo>
                  <a:pt x="79" y="2262"/>
                </a:lnTo>
                <a:lnTo>
                  <a:pt x="40" y="2201"/>
                </a:lnTo>
                <a:lnTo>
                  <a:pt x="0" y="2136"/>
                </a:lnTo>
                <a:lnTo>
                  <a:pt x="0" y="2136"/>
                </a:lnTo>
                <a:lnTo>
                  <a:pt x="63" y="2139"/>
                </a:lnTo>
                <a:lnTo>
                  <a:pt x="63" y="2139"/>
                </a:lnTo>
                <a:lnTo>
                  <a:pt x="86" y="2139"/>
                </a:lnTo>
                <a:lnTo>
                  <a:pt x="111" y="2137"/>
                </a:lnTo>
                <a:lnTo>
                  <a:pt x="134" y="2134"/>
                </a:lnTo>
                <a:lnTo>
                  <a:pt x="158" y="2130"/>
                </a:lnTo>
                <a:lnTo>
                  <a:pt x="206" y="2120"/>
                </a:lnTo>
                <a:lnTo>
                  <a:pt x="255" y="2104"/>
                </a:lnTo>
                <a:lnTo>
                  <a:pt x="306" y="2083"/>
                </a:lnTo>
                <a:lnTo>
                  <a:pt x="357" y="2058"/>
                </a:lnTo>
                <a:lnTo>
                  <a:pt x="408" y="2030"/>
                </a:lnTo>
                <a:lnTo>
                  <a:pt x="459" y="1997"/>
                </a:lnTo>
                <a:lnTo>
                  <a:pt x="512" y="1958"/>
                </a:lnTo>
                <a:lnTo>
                  <a:pt x="565" y="1916"/>
                </a:lnTo>
                <a:lnTo>
                  <a:pt x="620" y="1868"/>
                </a:lnTo>
                <a:lnTo>
                  <a:pt x="674" y="1817"/>
                </a:lnTo>
                <a:lnTo>
                  <a:pt x="731" y="1763"/>
                </a:lnTo>
                <a:lnTo>
                  <a:pt x="785" y="1701"/>
                </a:lnTo>
                <a:lnTo>
                  <a:pt x="843" y="1638"/>
                </a:lnTo>
                <a:lnTo>
                  <a:pt x="900" y="1567"/>
                </a:lnTo>
                <a:lnTo>
                  <a:pt x="977" y="1471"/>
                </a:lnTo>
                <a:lnTo>
                  <a:pt x="877" y="1362"/>
                </a:lnTo>
                <a:lnTo>
                  <a:pt x="877" y="1362"/>
                </a:lnTo>
                <a:lnTo>
                  <a:pt x="827" y="1307"/>
                </a:lnTo>
                <a:lnTo>
                  <a:pt x="778" y="1253"/>
                </a:lnTo>
                <a:lnTo>
                  <a:pt x="734" y="1198"/>
                </a:lnTo>
                <a:lnTo>
                  <a:pt x="694" y="1147"/>
                </a:lnTo>
                <a:lnTo>
                  <a:pt x="657" y="1096"/>
                </a:lnTo>
                <a:lnTo>
                  <a:pt x="621" y="1045"/>
                </a:lnTo>
                <a:lnTo>
                  <a:pt x="590" y="996"/>
                </a:lnTo>
                <a:lnTo>
                  <a:pt x="563" y="948"/>
                </a:lnTo>
                <a:lnTo>
                  <a:pt x="539" y="901"/>
                </a:lnTo>
                <a:lnTo>
                  <a:pt x="518" y="855"/>
                </a:lnTo>
                <a:lnTo>
                  <a:pt x="498" y="811"/>
                </a:lnTo>
                <a:lnTo>
                  <a:pt x="484" y="767"/>
                </a:lnTo>
                <a:lnTo>
                  <a:pt x="472" y="723"/>
                </a:lnTo>
                <a:lnTo>
                  <a:pt x="465" y="683"/>
                </a:lnTo>
                <a:lnTo>
                  <a:pt x="459" y="642"/>
                </a:lnTo>
                <a:lnTo>
                  <a:pt x="458" y="602"/>
                </a:lnTo>
                <a:lnTo>
                  <a:pt x="458" y="602"/>
                </a:lnTo>
                <a:lnTo>
                  <a:pt x="459" y="570"/>
                </a:lnTo>
                <a:lnTo>
                  <a:pt x="465" y="537"/>
                </a:lnTo>
                <a:lnTo>
                  <a:pt x="474" y="503"/>
                </a:lnTo>
                <a:lnTo>
                  <a:pt x="486" y="468"/>
                </a:lnTo>
                <a:lnTo>
                  <a:pt x="502" y="433"/>
                </a:lnTo>
                <a:lnTo>
                  <a:pt x="523" y="398"/>
                </a:lnTo>
                <a:lnTo>
                  <a:pt x="546" y="361"/>
                </a:lnTo>
                <a:lnTo>
                  <a:pt x="572" y="324"/>
                </a:lnTo>
                <a:lnTo>
                  <a:pt x="604" y="287"/>
                </a:lnTo>
                <a:lnTo>
                  <a:pt x="637" y="248"/>
                </a:lnTo>
                <a:lnTo>
                  <a:pt x="674" y="208"/>
                </a:lnTo>
                <a:lnTo>
                  <a:pt x="716" y="167"/>
                </a:lnTo>
                <a:lnTo>
                  <a:pt x="760" y="127"/>
                </a:lnTo>
                <a:lnTo>
                  <a:pt x="810" y="84"/>
                </a:lnTo>
                <a:lnTo>
                  <a:pt x="861" y="42"/>
                </a:lnTo>
                <a:lnTo>
                  <a:pt x="917" y="0"/>
                </a:lnTo>
                <a:lnTo>
                  <a:pt x="917" y="0"/>
                </a:lnTo>
                <a:lnTo>
                  <a:pt x="926" y="56"/>
                </a:lnTo>
                <a:lnTo>
                  <a:pt x="938" y="111"/>
                </a:lnTo>
                <a:lnTo>
                  <a:pt x="951" y="165"/>
                </a:lnTo>
                <a:lnTo>
                  <a:pt x="966" y="222"/>
                </a:lnTo>
                <a:lnTo>
                  <a:pt x="984" y="276"/>
                </a:lnTo>
                <a:lnTo>
                  <a:pt x="1003" y="331"/>
                </a:lnTo>
                <a:lnTo>
                  <a:pt x="1025" y="385"/>
                </a:lnTo>
                <a:lnTo>
                  <a:pt x="1047" y="438"/>
                </a:lnTo>
                <a:lnTo>
                  <a:pt x="1074" y="493"/>
                </a:lnTo>
                <a:lnTo>
                  <a:pt x="1102" y="547"/>
                </a:lnTo>
                <a:lnTo>
                  <a:pt x="1130" y="600"/>
                </a:lnTo>
                <a:lnTo>
                  <a:pt x="1162" y="654"/>
                </a:lnTo>
                <a:lnTo>
                  <a:pt x="1197" y="707"/>
                </a:lnTo>
                <a:lnTo>
                  <a:pt x="1232" y="760"/>
                </a:lnTo>
                <a:lnTo>
                  <a:pt x="1269" y="813"/>
                </a:lnTo>
                <a:lnTo>
                  <a:pt x="1310" y="866"/>
                </a:lnTo>
                <a:lnTo>
                  <a:pt x="1396" y="975"/>
                </a:lnTo>
                <a:lnTo>
                  <a:pt x="1465" y="887"/>
                </a:lnTo>
                <a:lnTo>
                  <a:pt x="1465" y="887"/>
                </a:lnTo>
                <a:lnTo>
                  <a:pt x="1524" y="813"/>
                </a:lnTo>
                <a:lnTo>
                  <a:pt x="1583" y="742"/>
                </a:lnTo>
                <a:lnTo>
                  <a:pt x="1641" y="679"/>
                </a:lnTo>
                <a:lnTo>
                  <a:pt x="1699" y="619"/>
                </a:lnTo>
                <a:lnTo>
                  <a:pt x="1755" y="563"/>
                </a:lnTo>
                <a:lnTo>
                  <a:pt x="1811" y="514"/>
                </a:lnTo>
                <a:lnTo>
                  <a:pt x="1866" y="468"/>
                </a:lnTo>
                <a:lnTo>
                  <a:pt x="1921" y="427"/>
                </a:lnTo>
                <a:lnTo>
                  <a:pt x="1975" y="392"/>
                </a:lnTo>
                <a:lnTo>
                  <a:pt x="2028" y="361"/>
                </a:lnTo>
                <a:lnTo>
                  <a:pt x="2081" y="334"/>
                </a:lnTo>
                <a:lnTo>
                  <a:pt x="2132" y="313"/>
                </a:lnTo>
                <a:lnTo>
                  <a:pt x="2158" y="304"/>
                </a:lnTo>
                <a:lnTo>
                  <a:pt x="2183" y="296"/>
                </a:lnTo>
                <a:lnTo>
                  <a:pt x="2209" y="289"/>
                </a:lnTo>
                <a:lnTo>
                  <a:pt x="2234" y="283"/>
                </a:lnTo>
                <a:lnTo>
                  <a:pt x="2259" y="280"/>
                </a:lnTo>
                <a:lnTo>
                  <a:pt x="2283" y="276"/>
                </a:lnTo>
                <a:lnTo>
                  <a:pt x="2308" y="274"/>
                </a:lnTo>
                <a:lnTo>
                  <a:pt x="2333" y="274"/>
                </a:lnTo>
                <a:lnTo>
                  <a:pt x="2333" y="274"/>
                </a:lnTo>
                <a:lnTo>
                  <a:pt x="2369" y="276"/>
                </a:lnTo>
                <a:lnTo>
                  <a:pt x="2406" y="281"/>
                </a:lnTo>
                <a:lnTo>
                  <a:pt x="2442" y="290"/>
                </a:lnTo>
                <a:lnTo>
                  <a:pt x="2475" y="303"/>
                </a:lnTo>
                <a:lnTo>
                  <a:pt x="2509" y="320"/>
                </a:lnTo>
                <a:lnTo>
                  <a:pt x="2540" y="340"/>
                </a:lnTo>
                <a:lnTo>
                  <a:pt x="2570" y="362"/>
                </a:lnTo>
                <a:lnTo>
                  <a:pt x="2600" y="391"/>
                </a:lnTo>
                <a:lnTo>
                  <a:pt x="2628" y="420"/>
                </a:lnTo>
                <a:lnTo>
                  <a:pt x="2655" y="456"/>
                </a:lnTo>
                <a:lnTo>
                  <a:pt x="2681" y="493"/>
                </a:lnTo>
                <a:lnTo>
                  <a:pt x="2706" y="535"/>
                </a:lnTo>
                <a:lnTo>
                  <a:pt x="2730" y="581"/>
                </a:lnTo>
                <a:lnTo>
                  <a:pt x="2751" y="630"/>
                </a:lnTo>
                <a:lnTo>
                  <a:pt x="2774" y="681"/>
                </a:lnTo>
                <a:lnTo>
                  <a:pt x="2794" y="737"/>
                </a:lnTo>
                <a:lnTo>
                  <a:pt x="2794" y="737"/>
                </a:lnTo>
                <a:lnTo>
                  <a:pt x="2755" y="734"/>
                </a:lnTo>
                <a:lnTo>
                  <a:pt x="2729" y="732"/>
                </a:lnTo>
                <a:lnTo>
                  <a:pt x="2729" y="732"/>
                </a:lnTo>
                <a:lnTo>
                  <a:pt x="2711" y="732"/>
                </a:lnTo>
                <a:lnTo>
                  <a:pt x="2692" y="735"/>
                </a:lnTo>
                <a:lnTo>
                  <a:pt x="2672" y="739"/>
                </a:lnTo>
                <a:lnTo>
                  <a:pt x="2653" y="744"/>
                </a:lnTo>
                <a:lnTo>
                  <a:pt x="2632" y="749"/>
                </a:lnTo>
                <a:lnTo>
                  <a:pt x="2609" y="758"/>
                </a:lnTo>
                <a:lnTo>
                  <a:pt x="2563" y="778"/>
                </a:lnTo>
                <a:lnTo>
                  <a:pt x="2512" y="804"/>
                </a:lnTo>
                <a:lnTo>
                  <a:pt x="2459" y="836"/>
                </a:lnTo>
                <a:lnTo>
                  <a:pt x="2401" y="873"/>
                </a:lnTo>
                <a:lnTo>
                  <a:pt x="2341" y="917"/>
                </a:lnTo>
                <a:lnTo>
                  <a:pt x="2341" y="917"/>
                </a:lnTo>
                <a:lnTo>
                  <a:pt x="2280" y="964"/>
                </a:lnTo>
                <a:lnTo>
                  <a:pt x="2222" y="1012"/>
                </a:lnTo>
                <a:lnTo>
                  <a:pt x="2165" y="1063"/>
                </a:lnTo>
                <a:lnTo>
                  <a:pt x="2111" y="1114"/>
                </a:lnTo>
                <a:lnTo>
                  <a:pt x="2060" y="1166"/>
                </a:lnTo>
                <a:lnTo>
                  <a:pt x="2010" y="1221"/>
                </a:lnTo>
                <a:lnTo>
                  <a:pt x="1965" y="1275"/>
                </a:lnTo>
                <a:lnTo>
                  <a:pt x="1921" y="1333"/>
                </a:lnTo>
                <a:lnTo>
                  <a:pt x="1834" y="1450"/>
                </a:lnTo>
                <a:lnTo>
                  <a:pt x="1917" y="1531"/>
                </a:lnTo>
                <a:lnTo>
                  <a:pt x="1917" y="1531"/>
                </a:lnTo>
                <a:lnTo>
                  <a:pt x="1975" y="1585"/>
                </a:lnTo>
                <a:lnTo>
                  <a:pt x="2033" y="1636"/>
                </a:lnTo>
                <a:lnTo>
                  <a:pt x="2091" y="1682"/>
                </a:lnTo>
                <a:lnTo>
                  <a:pt x="2149" y="1726"/>
                </a:lnTo>
                <a:lnTo>
                  <a:pt x="2209" y="1766"/>
                </a:lnTo>
                <a:lnTo>
                  <a:pt x="2269" y="1803"/>
                </a:lnTo>
                <a:lnTo>
                  <a:pt x="2329" y="1837"/>
                </a:lnTo>
                <a:lnTo>
                  <a:pt x="2389" y="1867"/>
                </a:lnTo>
                <a:lnTo>
                  <a:pt x="2449" y="1891"/>
                </a:lnTo>
                <a:lnTo>
                  <a:pt x="2510" y="1914"/>
                </a:lnTo>
                <a:lnTo>
                  <a:pt x="2570" y="1933"/>
                </a:lnTo>
                <a:lnTo>
                  <a:pt x="2632" y="1949"/>
                </a:lnTo>
                <a:lnTo>
                  <a:pt x="2693" y="1962"/>
                </a:lnTo>
                <a:lnTo>
                  <a:pt x="2755" y="1970"/>
                </a:lnTo>
                <a:lnTo>
                  <a:pt x="2817" y="1976"/>
                </a:lnTo>
                <a:lnTo>
                  <a:pt x="2880" y="1977"/>
                </a:lnTo>
                <a:lnTo>
                  <a:pt x="2880" y="1977"/>
                </a:lnTo>
                <a:lnTo>
                  <a:pt x="2847" y="2042"/>
                </a:lnTo>
                <a:lnTo>
                  <a:pt x="2813" y="2104"/>
                </a:lnTo>
                <a:lnTo>
                  <a:pt x="2778" y="2162"/>
                </a:lnTo>
                <a:lnTo>
                  <a:pt x="2744" y="2215"/>
                </a:lnTo>
                <a:lnTo>
                  <a:pt x="2709" y="2262"/>
                </a:lnTo>
                <a:lnTo>
                  <a:pt x="2674" y="2308"/>
                </a:lnTo>
                <a:lnTo>
                  <a:pt x="2641" y="2349"/>
                </a:lnTo>
                <a:lnTo>
                  <a:pt x="2605" y="2384"/>
                </a:lnTo>
                <a:lnTo>
                  <a:pt x="2570" y="2415"/>
                </a:lnTo>
                <a:lnTo>
                  <a:pt x="2535" y="2444"/>
                </a:lnTo>
                <a:lnTo>
                  <a:pt x="2498" y="2466"/>
                </a:lnTo>
                <a:lnTo>
                  <a:pt x="2463" y="2486"/>
                </a:lnTo>
                <a:lnTo>
                  <a:pt x="2428" y="2500"/>
                </a:lnTo>
                <a:lnTo>
                  <a:pt x="2391" y="2510"/>
                </a:lnTo>
                <a:lnTo>
                  <a:pt x="2355" y="2517"/>
                </a:lnTo>
                <a:lnTo>
                  <a:pt x="2336" y="2519"/>
                </a:lnTo>
                <a:lnTo>
                  <a:pt x="2318" y="2519"/>
                </a:lnTo>
                <a:lnTo>
                  <a:pt x="2318" y="2519"/>
                </a:lnTo>
                <a:lnTo>
                  <a:pt x="2285" y="2517"/>
                </a:lnTo>
                <a:lnTo>
                  <a:pt x="2248" y="2512"/>
                </a:lnTo>
                <a:lnTo>
                  <a:pt x="2211" y="2503"/>
                </a:lnTo>
                <a:lnTo>
                  <a:pt x="2172" y="2491"/>
                </a:lnTo>
                <a:lnTo>
                  <a:pt x="2130" y="2473"/>
                </a:lnTo>
                <a:lnTo>
                  <a:pt x="2088" y="2454"/>
                </a:lnTo>
                <a:lnTo>
                  <a:pt x="2042" y="2431"/>
                </a:lnTo>
                <a:lnTo>
                  <a:pt x="1996" y="2403"/>
                </a:lnTo>
                <a:lnTo>
                  <a:pt x="1947" y="2373"/>
                </a:lnTo>
                <a:lnTo>
                  <a:pt x="1898" y="2338"/>
                </a:lnTo>
                <a:lnTo>
                  <a:pt x="1845" y="2301"/>
                </a:lnTo>
                <a:lnTo>
                  <a:pt x="1790" y="2259"/>
                </a:lnTo>
                <a:lnTo>
                  <a:pt x="1734" y="2215"/>
                </a:lnTo>
                <a:lnTo>
                  <a:pt x="1678" y="2166"/>
                </a:lnTo>
                <a:lnTo>
                  <a:pt x="1618" y="2113"/>
                </a:lnTo>
                <a:lnTo>
                  <a:pt x="1556" y="2057"/>
                </a:lnTo>
                <a:lnTo>
                  <a:pt x="1424" y="1937"/>
                </a:lnTo>
                <a:close/>
              </a:path>
            </a:pathLst>
          </a:custGeom>
          <a:solidFill>
            <a:srgbClr val="F3C108"/>
          </a:solidFill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 defTabSz="914377">
              <a:defRPr/>
            </a:pPr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20994454-71F4-4FA0-A19E-303E4BDE28B2}"/>
              </a:ext>
            </a:extLst>
          </p:cNvPr>
          <p:cNvSpPr/>
          <p:nvPr/>
        </p:nvSpPr>
        <p:spPr>
          <a:xfrm>
            <a:off x="685801" y="1477199"/>
            <a:ext cx="11102883" cy="35109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600" b="1" kern="0" dirty="0">
                <a:solidFill>
                  <a:srgbClr val="0063C3"/>
                </a:solidFill>
                <a:latin typeface="Calibri" panose="020F0502020204030204"/>
              </a:rPr>
              <a:t>Extensive Stage Small Cell Lung Cancer</a:t>
            </a:r>
          </a:p>
        </p:txBody>
      </p:sp>
      <p:cxnSp>
        <p:nvCxnSpPr>
          <p:cNvPr id="10" name="Elbow Connector 9"/>
          <p:cNvCxnSpPr>
            <a:stCxn id="99" idx="2"/>
            <a:endCxn id="102" idx="0"/>
          </p:cNvCxnSpPr>
          <p:nvPr/>
        </p:nvCxnSpPr>
        <p:spPr>
          <a:xfrm rot="16200000" flipH="1">
            <a:off x="4891142" y="2140974"/>
            <a:ext cx="174205" cy="1104063"/>
          </a:xfrm>
          <a:prstGeom prst="bentConnector3">
            <a:avLst/>
          </a:prstGeom>
          <a:ln w="12700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99" idx="2"/>
            <a:endCxn id="101" idx="0"/>
          </p:cNvCxnSpPr>
          <p:nvPr/>
        </p:nvCxnSpPr>
        <p:spPr>
          <a:xfrm rot="5400000">
            <a:off x="3650400" y="2004294"/>
            <a:ext cx="174205" cy="1377423"/>
          </a:xfrm>
          <a:prstGeom prst="bentConnector3">
            <a:avLst/>
          </a:prstGeom>
          <a:ln w="12700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cxnSpLocks/>
            <a:stCxn id="159" idx="0"/>
            <a:endCxn id="168" idx="0"/>
          </p:cNvCxnSpPr>
          <p:nvPr/>
        </p:nvCxnSpPr>
        <p:spPr>
          <a:xfrm rot="5400000" flipH="1" flipV="1">
            <a:off x="6112903" y="2327023"/>
            <a:ext cx="12700" cy="5517903"/>
          </a:xfrm>
          <a:prstGeom prst="bentConnector3">
            <a:avLst>
              <a:gd name="adj1" fmla="val 1525701"/>
            </a:avLst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cxnSpLocks/>
            <a:stCxn id="106" idx="0"/>
            <a:endCxn id="107" idx="0"/>
          </p:cNvCxnSpPr>
          <p:nvPr/>
        </p:nvCxnSpPr>
        <p:spPr>
          <a:xfrm rot="5400000" flipH="1" flipV="1">
            <a:off x="6112903" y="3706497"/>
            <a:ext cx="12700" cy="2758952"/>
          </a:xfrm>
          <a:prstGeom prst="bentConnector3">
            <a:avLst>
              <a:gd name="adj1" fmla="val 1525709"/>
            </a:avLst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/>
          <p:cNvCxnSpPr>
            <a:stCxn id="122" idx="2"/>
            <a:endCxn id="152" idx="2"/>
          </p:cNvCxnSpPr>
          <p:nvPr/>
        </p:nvCxnSpPr>
        <p:spPr>
          <a:xfrm rot="16200000" flipH="1">
            <a:off x="5240681" y="795351"/>
            <a:ext cx="12700" cy="7470131"/>
          </a:xfrm>
          <a:prstGeom prst="bentConnector3">
            <a:avLst>
              <a:gd name="adj1" fmla="val 1800000"/>
            </a:avLst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cxnSpLocks/>
          </p:cNvCxnSpPr>
          <p:nvPr/>
        </p:nvCxnSpPr>
        <p:spPr>
          <a:xfrm>
            <a:off x="5851643" y="4753360"/>
            <a:ext cx="0" cy="144873"/>
          </a:xfrm>
          <a:prstGeom prst="line">
            <a:avLst/>
          </a:prstGeom>
          <a:ln w="12700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F8E08D3-80B7-4FA9-B8BE-C3957B754933}"/>
              </a:ext>
            </a:extLst>
          </p:cNvPr>
          <p:cNvCxnSpPr>
            <a:cxnSpLocks/>
          </p:cNvCxnSpPr>
          <p:nvPr/>
        </p:nvCxnSpPr>
        <p:spPr bwMode="auto">
          <a:xfrm>
            <a:off x="6266879" y="3706403"/>
            <a:ext cx="0" cy="137160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62DB326-E6B2-44F0-BCB7-74AC63B6D41E}"/>
              </a:ext>
            </a:extLst>
          </p:cNvPr>
          <p:cNvSpPr/>
          <p:nvPr/>
        </p:nvSpPr>
        <p:spPr>
          <a:xfrm>
            <a:off x="9671240" y="3867951"/>
            <a:ext cx="1143000" cy="675896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Clinical trials</a:t>
            </a:r>
          </a:p>
        </p:txBody>
      </p:sp>
      <p:sp>
        <p:nvSpPr>
          <p:cNvPr id="82" name="Freeform 103">
            <a:extLst>
              <a:ext uri="{FF2B5EF4-FFF2-40B4-BE49-F238E27FC236}">
                <a16:creationId xmlns:a16="http://schemas.microsoft.com/office/drawing/2014/main" id="{E007188F-A418-4969-A5B3-2EA43D2A2AE0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2413183" y="3194047"/>
            <a:ext cx="268843" cy="241031"/>
          </a:xfrm>
          <a:custGeom>
            <a:avLst/>
            <a:gdLst>
              <a:gd name="T0" fmla="*/ 1326 w 2880"/>
              <a:gd name="T1" fmla="*/ 2079 h 2674"/>
              <a:gd name="T2" fmla="*/ 1118 w 2880"/>
              <a:gd name="T3" fmla="*/ 2354 h 2674"/>
              <a:gd name="T4" fmla="*/ 929 w 2880"/>
              <a:gd name="T5" fmla="*/ 2544 h 2674"/>
              <a:gd name="T6" fmla="*/ 780 w 2880"/>
              <a:gd name="T7" fmla="*/ 2642 h 2674"/>
              <a:gd name="T8" fmla="*/ 702 w 2880"/>
              <a:gd name="T9" fmla="*/ 2669 h 2674"/>
              <a:gd name="T10" fmla="*/ 648 w 2880"/>
              <a:gd name="T11" fmla="*/ 2674 h 2674"/>
              <a:gd name="T12" fmla="*/ 484 w 2880"/>
              <a:gd name="T13" fmla="*/ 2641 h 2674"/>
              <a:gd name="T14" fmla="*/ 320 w 2880"/>
              <a:gd name="T15" fmla="*/ 2540 h 2674"/>
              <a:gd name="T16" fmla="*/ 160 w 2880"/>
              <a:gd name="T17" fmla="*/ 2371 h 2674"/>
              <a:gd name="T18" fmla="*/ 0 w 2880"/>
              <a:gd name="T19" fmla="*/ 2136 h 2674"/>
              <a:gd name="T20" fmla="*/ 86 w 2880"/>
              <a:gd name="T21" fmla="*/ 2139 h 2674"/>
              <a:gd name="T22" fmla="*/ 206 w 2880"/>
              <a:gd name="T23" fmla="*/ 2120 h 2674"/>
              <a:gd name="T24" fmla="*/ 408 w 2880"/>
              <a:gd name="T25" fmla="*/ 2030 h 2674"/>
              <a:gd name="T26" fmla="*/ 620 w 2880"/>
              <a:gd name="T27" fmla="*/ 1868 h 2674"/>
              <a:gd name="T28" fmla="*/ 843 w 2880"/>
              <a:gd name="T29" fmla="*/ 1638 h 2674"/>
              <a:gd name="T30" fmla="*/ 877 w 2880"/>
              <a:gd name="T31" fmla="*/ 1362 h 2674"/>
              <a:gd name="T32" fmla="*/ 694 w 2880"/>
              <a:gd name="T33" fmla="*/ 1147 h 2674"/>
              <a:gd name="T34" fmla="*/ 563 w 2880"/>
              <a:gd name="T35" fmla="*/ 948 h 2674"/>
              <a:gd name="T36" fmla="*/ 484 w 2880"/>
              <a:gd name="T37" fmla="*/ 767 h 2674"/>
              <a:gd name="T38" fmla="*/ 458 w 2880"/>
              <a:gd name="T39" fmla="*/ 602 h 2674"/>
              <a:gd name="T40" fmla="*/ 474 w 2880"/>
              <a:gd name="T41" fmla="*/ 503 h 2674"/>
              <a:gd name="T42" fmla="*/ 546 w 2880"/>
              <a:gd name="T43" fmla="*/ 361 h 2674"/>
              <a:gd name="T44" fmla="*/ 674 w 2880"/>
              <a:gd name="T45" fmla="*/ 208 h 2674"/>
              <a:gd name="T46" fmla="*/ 861 w 2880"/>
              <a:gd name="T47" fmla="*/ 42 h 2674"/>
              <a:gd name="T48" fmla="*/ 938 w 2880"/>
              <a:gd name="T49" fmla="*/ 111 h 2674"/>
              <a:gd name="T50" fmla="*/ 1003 w 2880"/>
              <a:gd name="T51" fmla="*/ 331 h 2674"/>
              <a:gd name="T52" fmla="*/ 1102 w 2880"/>
              <a:gd name="T53" fmla="*/ 547 h 2674"/>
              <a:gd name="T54" fmla="*/ 1232 w 2880"/>
              <a:gd name="T55" fmla="*/ 760 h 2674"/>
              <a:gd name="T56" fmla="*/ 1465 w 2880"/>
              <a:gd name="T57" fmla="*/ 887 h 2674"/>
              <a:gd name="T58" fmla="*/ 1641 w 2880"/>
              <a:gd name="T59" fmla="*/ 679 h 2674"/>
              <a:gd name="T60" fmla="*/ 1866 w 2880"/>
              <a:gd name="T61" fmla="*/ 468 h 2674"/>
              <a:gd name="T62" fmla="*/ 2081 w 2880"/>
              <a:gd name="T63" fmla="*/ 334 h 2674"/>
              <a:gd name="T64" fmla="*/ 2209 w 2880"/>
              <a:gd name="T65" fmla="*/ 289 h 2674"/>
              <a:gd name="T66" fmla="*/ 2308 w 2880"/>
              <a:gd name="T67" fmla="*/ 274 h 2674"/>
              <a:gd name="T68" fmla="*/ 2406 w 2880"/>
              <a:gd name="T69" fmla="*/ 281 h 2674"/>
              <a:gd name="T70" fmla="*/ 2540 w 2880"/>
              <a:gd name="T71" fmla="*/ 340 h 2674"/>
              <a:gd name="T72" fmla="*/ 2655 w 2880"/>
              <a:gd name="T73" fmla="*/ 456 h 2674"/>
              <a:gd name="T74" fmla="*/ 2751 w 2880"/>
              <a:gd name="T75" fmla="*/ 630 h 2674"/>
              <a:gd name="T76" fmla="*/ 2755 w 2880"/>
              <a:gd name="T77" fmla="*/ 734 h 2674"/>
              <a:gd name="T78" fmla="*/ 2692 w 2880"/>
              <a:gd name="T79" fmla="*/ 735 h 2674"/>
              <a:gd name="T80" fmla="*/ 2609 w 2880"/>
              <a:gd name="T81" fmla="*/ 758 h 2674"/>
              <a:gd name="T82" fmla="*/ 2401 w 2880"/>
              <a:gd name="T83" fmla="*/ 873 h 2674"/>
              <a:gd name="T84" fmla="*/ 2222 w 2880"/>
              <a:gd name="T85" fmla="*/ 1012 h 2674"/>
              <a:gd name="T86" fmla="*/ 2010 w 2880"/>
              <a:gd name="T87" fmla="*/ 1221 h 2674"/>
              <a:gd name="T88" fmla="*/ 1917 w 2880"/>
              <a:gd name="T89" fmla="*/ 1531 h 2674"/>
              <a:gd name="T90" fmla="*/ 2091 w 2880"/>
              <a:gd name="T91" fmla="*/ 1682 h 2674"/>
              <a:gd name="T92" fmla="*/ 2329 w 2880"/>
              <a:gd name="T93" fmla="*/ 1837 h 2674"/>
              <a:gd name="T94" fmla="*/ 2570 w 2880"/>
              <a:gd name="T95" fmla="*/ 1933 h 2674"/>
              <a:gd name="T96" fmla="*/ 2817 w 2880"/>
              <a:gd name="T97" fmla="*/ 1976 h 2674"/>
              <a:gd name="T98" fmla="*/ 2813 w 2880"/>
              <a:gd name="T99" fmla="*/ 2104 h 2674"/>
              <a:gd name="T100" fmla="*/ 2674 w 2880"/>
              <a:gd name="T101" fmla="*/ 2308 h 2674"/>
              <a:gd name="T102" fmla="*/ 2535 w 2880"/>
              <a:gd name="T103" fmla="*/ 2444 h 2674"/>
              <a:gd name="T104" fmla="*/ 2391 w 2880"/>
              <a:gd name="T105" fmla="*/ 2510 h 2674"/>
              <a:gd name="T106" fmla="*/ 2318 w 2880"/>
              <a:gd name="T107" fmla="*/ 2519 h 2674"/>
              <a:gd name="T108" fmla="*/ 2172 w 2880"/>
              <a:gd name="T109" fmla="*/ 2491 h 2674"/>
              <a:gd name="T110" fmla="*/ 1996 w 2880"/>
              <a:gd name="T111" fmla="*/ 2403 h 2674"/>
              <a:gd name="T112" fmla="*/ 1790 w 2880"/>
              <a:gd name="T113" fmla="*/ 2259 h 2674"/>
              <a:gd name="T114" fmla="*/ 1556 w 2880"/>
              <a:gd name="T115" fmla="*/ 2057 h 2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80" h="2674">
                <a:moveTo>
                  <a:pt x="1424" y="1937"/>
                </a:moveTo>
                <a:lnTo>
                  <a:pt x="1382" y="1997"/>
                </a:lnTo>
                <a:lnTo>
                  <a:pt x="1382" y="1997"/>
                </a:lnTo>
                <a:lnTo>
                  <a:pt x="1326" y="2079"/>
                </a:lnTo>
                <a:lnTo>
                  <a:pt x="1273" y="2157"/>
                </a:lnTo>
                <a:lnTo>
                  <a:pt x="1220" y="2227"/>
                </a:lnTo>
                <a:lnTo>
                  <a:pt x="1167" y="2294"/>
                </a:lnTo>
                <a:lnTo>
                  <a:pt x="1118" y="2354"/>
                </a:lnTo>
                <a:lnTo>
                  <a:pt x="1069" y="2410"/>
                </a:lnTo>
                <a:lnTo>
                  <a:pt x="1021" y="2459"/>
                </a:lnTo>
                <a:lnTo>
                  <a:pt x="973" y="2505"/>
                </a:lnTo>
                <a:lnTo>
                  <a:pt x="929" y="2544"/>
                </a:lnTo>
                <a:lnTo>
                  <a:pt x="885" y="2579"/>
                </a:lnTo>
                <a:lnTo>
                  <a:pt x="843" y="2607"/>
                </a:lnTo>
                <a:lnTo>
                  <a:pt x="801" y="2632"/>
                </a:lnTo>
                <a:lnTo>
                  <a:pt x="780" y="2642"/>
                </a:lnTo>
                <a:lnTo>
                  <a:pt x="760" y="2649"/>
                </a:lnTo>
                <a:lnTo>
                  <a:pt x="741" y="2658"/>
                </a:lnTo>
                <a:lnTo>
                  <a:pt x="722" y="2663"/>
                </a:lnTo>
                <a:lnTo>
                  <a:pt x="702" y="2669"/>
                </a:lnTo>
                <a:lnTo>
                  <a:pt x="685" y="2670"/>
                </a:lnTo>
                <a:lnTo>
                  <a:pt x="665" y="2674"/>
                </a:lnTo>
                <a:lnTo>
                  <a:pt x="648" y="2674"/>
                </a:lnTo>
                <a:lnTo>
                  <a:pt x="648" y="2674"/>
                </a:lnTo>
                <a:lnTo>
                  <a:pt x="606" y="2672"/>
                </a:lnTo>
                <a:lnTo>
                  <a:pt x="565" y="2665"/>
                </a:lnTo>
                <a:lnTo>
                  <a:pt x="525" y="2655"/>
                </a:lnTo>
                <a:lnTo>
                  <a:pt x="484" y="2641"/>
                </a:lnTo>
                <a:lnTo>
                  <a:pt x="444" y="2621"/>
                </a:lnTo>
                <a:lnTo>
                  <a:pt x="401" y="2598"/>
                </a:lnTo>
                <a:lnTo>
                  <a:pt x="361" y="2572"/>
                </a:lnTo>
                <a:lnTo>
                  <a:pt x="320" y="2540"/>
                </a:lnTo>
                <a:lnTo>
                  <a:pt x="280" y="2503"/>
                </a:lnTo>
                <a:lnTo>
                  <a:pt x="239" y="2465"/>
                </a:lnTo>
                <a:lnTo>
                  <a:pt x="201" y="2421"/>
                </a:lnTo>
                <a:lnTo>
                  <a:pt x="160" y="2371"/>
                </a:lnTo>
                <a:lnTo>
                  <a:pt x="120" y="2319"/>
                </a:lnTo>
                <a:lnTo>
                  <a:pt x="79" y="2262"/>
                </a:lnTo>
                <a:lnTo>
                  <a:pt x="40" y="2201"/>
                </a:lnTo>
                <a:lnTo>
                  <a:pt x="0" y="2136"/>
                </a:lnTo>
                <a:lnTo>
                  <a:pt x="0" y="2136"/>
                </a:lnTo>
                <a:lnTo>
                  <a:pt x="63" y="2139"/>
                </a:lnTo>
                <a:lnTo>
                  <a:pt x="63" y="2139"/>
                </a:lnTo>
                <a:lnTo>
                  <a:pt x="86" y="2139"/>
                </a:lnTo>
                <a:lnTo>
                  <a:pt x="111" y="2137"/>
                </a:lnTo>
                <a:lnTo>
                  <a:pt x="134" y="2134"/>
                </a:lnTo>
                <a:lnTo>
                  <a:pt x="158" y="2130"/>
                </a:lnTo>
                <a:lnTo>
                  <a:pt x="206" y="2120"/>
                </a:lnTo>
                <a:lnTo>
                  <a:pt x="255" y="2104"/>
                </a:lnTo>
                <a:lnTo>
                  <a:pt x="306" y="2083"/>
                </a:lnTo>
                <a:lnTo>
                  <a:pt x="357" y="2058"/>
                </a:lnTo>
                <a:lnTo>
                  <a:pt x="408" y="2030"/>
                </a:lnTo>
                <a:lnTo>
                  <a:pt x="459" y="1997"/>
                </a:lnTo>
                <a:lnTo>
                  <a:pt x="512" y="1958"/>
                </a:lnTo>
                <a:lnTo>
                  <a:pt x="565" y="1916"/>
                </a:lnTo>
                <a:lnTo>
                  <a:pt x="620" y="1868"/>
                </a:lnTo>
                <a:lnTo>
                  <a:pt x="674" y="1817"/>
                </a:lnTo>
                <a:lnTo>
                  <a:pt x="731" y="1763"/>
                </a:lnTo>
                <a:lnTo>
                  <a:pt x="785" y="1701"/>
                </a:lnTo>
                <a:lnTo>
                  <a:pt x="843" y="1638"/>
                </a:lnTo>
                <a:lnTo>
                  <a:pt x="900" y="1567"/>
                </a:lnTo>
                <a:lnTo>
                  <a:pt x="977" y="1471"/>
                </a:lnTo>
                <a:lnTo>
                  <a:pt x="877" y="1362"/>
                </a:lnTo>
                <a:lnTo>
                  <a:pt x="877" y="1362"/>
                </a:lnTo>
                <a:lnTo>
                  <a:pt x="827" y="1307"/>
                </a:lnTo>
                <a:lnTo>
                  <a:pt x="778" y="1253"/>
                </a:lnTo>
                <a:lnTo>
                  <a:pt x="734" y="1198"/>
                </a:lnTo>
                <a:lnTo>
                  <a:pt x="694" y="1147"/>
                </a:lnTo>
                <a:lnTo>
                  <a:pt x="657" y="1096"/>
                </a:lnTo>
                <a:lnTo>
                  <a:pt x="621" y="1045"/>
                </a:lnTo>
                <a:lnTo>
                  <a:pt x="590" y="996"/>
                </a:lnTo>
                <a:lnTo>
                  <a:pt x="563" y="948"/>
                </a:lnTo>
                <a:lnTo>
                  <a:pt x="539" y="901"/>
                </a:lnTo>
                <a:lnTo>
                  <a:pt x="518" y="855"/>
                </a:lnTo>
                <a:lnTo>
                  <a:pt x="498" y="811"/>
                </a:lnTo>
                <a:lnTo>
                  <a:pt x="484" y="767"/>
                </a:lnTo>
                <a:lnTo>
                  <a:pt x="472" y="723"/>
                </a:lnTo>
                <a:lnTo>
                  <a:pt x="465" y="683"/>
                </a:lnTo>
                <a:lnTo>
                  <a:pt x="459" y="642"/>
                </a:lnTo>
                <a:lnTo>
                  <a:pt x="458" y="602"/>
                </a:lnTo>
                <a:lnTo>
                  <a:pt x="458" y="602"/>
                </a:lnTo>
                <a:lnTo>
                  <a:pt x="459" y="570"/>
                </a:lnTo>
                <a:lnTo>
                  <a:pt x="465" y="537"/>
                </a:lnTo>
                <a:lnTo>
                  <a:pt x="474" y="503"/>
                </a:lnTo>
                <a:lnTo>
                  <a:pt x="486" y="468"/>
                </a:lnTo>
                <a:lnTo>
                  <a:pt x="502" y="433"/>
                </a:lnTo>
                <a:lnTo>
                  <a:pt x="523" y="398"/>
                </a:lnTo>
                <a:lnTo>
                  <a:pt x="546" y="361"/>
                </a:lnTo>
                <a:lnTo>
                  <a:pt x="572" y="324"/>
                </a:lnTo>
                <a:lnTo>
                  <a:pt x="604" y="287"/>
                </a:lnTo>
                <a:lnTo>
                  <a:pt x="637" y="248"/>
                </a:lnTo>
                <a:lnTo>
                  <a:pt x="674" y="208"/>
                </a:lnTo>
                <a:lnTo>
                  <a:pt x="716" y="167"/>
                </a:lnTo>
                <a:lnTo>
                  <a:pt x="760" y="127"/>
                </a:lnTo>
                <a:lnTo>
                  <a:pt x="810" y="84"/>
                </a:lnTo>
                <a:lnTo>
                  <a:pt x="861" y="42"/>
                </a:lnTo>
                <a:lnTo>
                  <a:pt x="917" y="0"/>
                </a:lnTo>
                <a:lnTo>
                  <a:pt x="917" y="0"/>
                </a:lnTo>
                <a:lnTo>
                  <a:pt x="926" y="56"/>
                </a:lnTo>
                <a:lnTo>
                  <a:pt x="938" y="111"/>
                </a:lnTo>
                <a:lnTo>
                  <a:pt x="951" y="165"/>
                </a:lnTo>
                <a:lnTo>
                  <a:pt x="966" y="222"/>
                </a:lnTo>
                <a:lnTo>
                  <a:pt x="984" y="276"/>
                </a:lnTo>
                <a:lnTo>
                  <a:pt x="1003" y="331"/>
                </a:lnTo>
                <a:lnTo>
                  <a:pt x="1025" y="385"/>
                </a:lnTo>
                <a:lnTo>
                  <a:pt x="1047" y="438"/>
                </a:lnTo>
                <a:lnTo>
                  <a:pt x="1074" y="493"/>
                </a:lnTo>
                <a:lnTo>
                  <a:pt x="1102" y="547"/>
                </a:lnTo>
                <a:lnTo>
                  <a:pt x="1130" y="600"/>
                </a:lnTo>
                <a:lnTo>
                  <a:pt x="1162" y="654"/>
                </a:lnTo>
                <a:lnTo>
                  <a:pt x="1197" y="707"/>
                </a:lnTo>
                <a:lnTo>
                  <a:pt x="1232" y="760"/>
                </a:lnTo>
                <a:lnTo>
                  <a:pt x="1269" y="813"/>
                </a:lnTo>
                <a:lnTo>
                  <a:pt x="1310" y="866"/>
                </a:lnTo>
                <a:lnTo>
                  <a:pt x="1396" y="975"/>
                </a:lnTo>
                <a:lnTo>
                  <a:pt x="1465" y="887"/>
                </a:lnTo>
                <a:lnTo>
                  <a:pt x="1465" y="887"/>
                </a:lnTo>
                <a:lnTo>
                  <a:pt x="1524" y="813"/>
                </a:lnTo>
                <a:lnTo>
                  <a:pt x="1583" y="742"/>
                </a:lnTo>
                <a:lnTo>
                  <a:pt x="1641" y="679"/>
                </a:lnTo>
                <a:lnTo>
                  <a:pt x="1699" y="619"/>
                </a:lnTo>
                <a:lnTo>
                  <a:pt x="1755" y="563"/>
                </a:lnTo>
                <a:lnTo>
                  <a:pt x="1811" y="514"/>
                </a:lnTo>
                <a:lnTo>
                  <a:pt x="1866" y="468"/>
                </a:lnTo>
                <a:lnTo>
                  <a:pt x="1921" y="427"/>
                </a:lnTo>
                <a:lnTo>
                  <a:pt x="1975" y="392"/>
                </a:lnTo>
                <a:lnTo>
                  <a:pt x="2028" y="361"/>
                </a:lnTo>
                <a:lnTo>
                  <a:pt x="2081" y="334"/>
                </a:lnTo>
                <a:lnTo>
                  <a:pt x="2132" y="313"/>
                </a:lnTo>
                <a:lnTo>
                  <a:pt x="2158" y="304"/>
                </a:lnTo>
                <a:lnTo>
                  <a:pt x="2183" y="296"/>
                </a:lnTo>
                <a:lnTo>
                  <a:pt x="2209" y="289"/>
                </a:lnTo>
                <a:lnTo>
                  <a:pt x="2234" y="283"/>
                </a:lnTo>
                <a:lnTo>
                  <a:pt x="2259" y="280"/>
                </a:lnTo>
                <a:lnTo>
                  <a:pt x="2283" y="276"/>
                </a:lnTo>
                <a:lnTo>
                  <a:pt x="2308" y="274"/>
                </a:lnTo>
                <a:lnTo>
                  <a:pt x="2333" y="274"/>
                </a:lnTo>
                <a:lnTo>
                  <a:pt x="2333" y="274"/>
                </a:lnTo>
                <a:lnTo>
                  <a:pt x="2369" y="276"/>
                </a:lnTo>
                <a:lnTo>
                  <a:pt x="2406" y="281"/>
                </a:lnTo>
                <a:lnTo>
                  <a:pt x="2442" y="290"/>
                </a:lnTo>
                <a:lnTo>
                  <a:pt x="2475" y="303"/>
                </a:lnTo>
                <a:lnTo>
                  <a:pt x="2509" y="320"/>
                </a:lnTo>
                <a:lnTo>
                  <a:pt x="2540" y="340"/>
                </a:lnTo>
                <a:lnTo>
                  <a:pt x="2570" y="362"/>
                </a:lnTo>
                <a:lnTo>
                  <a:pt x="2600" y="391"/>
                </a:lnTo>
                <a:lnTo>
                  <a:pt x="2628" y="420"/>
                </a:lnTo>
                <a:lnTo>
                  <a:pt x="2655" y="456"/>
                </a:lnTo>
                <a:lnTo>
                  <a:pt x="2681" y="493"/>
                </a:lnTo>
                <a:lnTo>
                  <a:pt x="2706" y="535"/>
                </a:lnTo>
                <a:lnTo>
                  <a:pt x="2730" y="581"/>
                </a:lnTo>
                <a:lnTo>
                  <a:pt x="2751" y="630"/>
                </a:lnTo>
                <a:lnTo>
                  <a:pt x="2774" y="681"/>
                </a:lnTo>
                <a:lnTo>
                  <a:pt x="2794" y="737"/>
                </a:lnTo>
                <a:lnTo>
                  <a:pt x="2794" y="737"/>
                </a:lnTo>
                <a:lnTo>
                  <a:pt x="2755" y="734"/>
                </a:lnTo>
                <a:lnTo>
                  <a:pt x="2729" y="732"/>
                </a:lnTo>
                <a:lnTo>
                  <a:pt x="2729" y="732"/>
                </a:lnTo>
                <a:lnTo>
                  <a:pt x="2711" y="732"/>
                </a:lnTo>
                <a:lnTo>
                  <a:pt x="2692" y="735"/>
                </a:lnTo>
                <a:lnTo>
                  <a:pt x="2672" y="739"/>
                </a:lnTo>
                <a:lnTo>
                  <a:pt x="2653" y="744"/>
                </a:lnTo>
                <a:lnTo>
                  <a:pt x="2632" y="749"/>
                </a:lnTo>
                <a:lnTo>
                  <a:pt x="2609" y="758"/>
                </a:lnTo>
                <a:lnTo>
                  <a:pt x="2563" y="778"/>
                </a:lnTo>
                <a:lnTo>
                  <a:pt x="2512" y="804"/>
                </a:lnTo>
                <a:lnTo>
                  <a:pt x="2459" y="836"/>
                </a:lnTo>
                <a:lnTo>
                  <a:pt x="2401" y="873"/>
                </a:lnTo>
                <a:lnTo>
                  <a:pt x="2341" y="917"/>
                </a:lnTo>
                <a:lnTo>
                  <a:pt x="2341" y="917"/>
                </a:lnTo>
                <a:lnTo>
                  <a:pt x="2280" y="964"/>
                </a:lnTo>
                <a:lnTo>
                  <a:pt x="2222" y="1012"/>
                </a:lnTo>
                <a:lnTo>
                  <a:pt x="2165" y="1063"/>
                </a:lnTo>
                <a:lnTo>
                  <a:pt x="2111" y="1114"/>
                </a:lnTo>
                <a:lnTo>
                  <a:pt x="2060" y="1166"/>
                </a:lnTo>
                <a:lnTo>
                  <a:pt x="2010" y="1221"/>
                </a:lnTo>
                <a:lnTo>
                  <a:pt x="1965" y="1275"/>
                </a:lnTo>
                <a:lnTo>
                  <a:pt x="1921" y="1333"/>
                </a:lnTo>
                <a:lnTo>
                  <a:pt x="1834" y="1450"/>
                </a:lnTo>
                <a:lnTo>
                  <a:pt x="1917" y="1531"/>
                </a:lnTo>
                <a:lnTo>
                  <a:pt x="1917" y="1531"/>
                </a:lnTo>
                <a:lnTo>
                  <a:pt x="1975" y="1585"/>
                </a:lnTo>
                <a:lnTo>
                  <a:pt x="2033" y="1636"/>
                </a:lnTo>
                <a:lnTo>
                  <a:pt x="2091" y="1682"/>
                </a:lnTo>
                <a:lnTo>
                  <a:pt x="2149" y="1726"/>
                </a:lnTo>
                <a:lnTo>
                  <a:pt x="2209" y="1766"/>
                </a:lnTo>
                <a:lnTo>
                  <a:pt x="2269" y="1803"/>
                </a:lnTo>
                <a:lnTo>
                  <a:pt x="2329" y="1837"/>
                </a:lnTo>
                <a:lnTo>
                  <a:pt x="2389" y="1867"/>
                </a:lnTo>
                <a:lnTo>
                  <a:pt x="2449" y="1891"/>
                </a:lnTo>
                <a:lnTo>
                  <a:pt x="2510" y="1914"/>
                </a:lnTo>
                <a:lnTo>
                  <a:pt x="2570" y="1933"/>
                </a:lnTo>
                <a:lnTo>
                  <a:pt x="2632" y="1949"/>
                </a:lnTo>
                <a:lnTo>
                  <a:pt x="2693" y="1962"/>
                </a:lnTo>
                <a:lnTo>
                  <a:pt x="2755" y="1970"/>
                </a:lnTo>
                <a:lnTo>
                  <a:pt x="2817" y="1976"/>
                </a:lnTo>
                <a:lnTo>
                  <a:pt x="2880" y="1977"/>
                </a:lnTo>
                <a:lnTo>
                  <a:pt x="2880" y="1977"/>
                </a:lnTo>
                <a:lnTo>
                  <a:pt x="2847" y="2042"/>
                </a:lnTo>
                <a:lnTo>
                  <a:pt x="2813" y="2104"/>
                </a:lnTo>
                <a:lnTo>
                  <a:pt x="2778" y="2162"/>
                </a:lnTo>
                <a:lnTo>
                  <a:pt x="2744" y="2215"/>
                </a:lnTo>
                <a:lnTo>
                  <a:pt x="2709" y="2262"/>
                </a:lnTo>
                <a:lnTo>
                  <a:pt x="2674" y="2308"/>
                </a:lnTo>
                <a:lnTo>
                  <a:pt x="2641" y="2349"/>
                </a:lnTo>
                <a:lnTo>
                  <a:pt x="2605" y="2384"/>
                </a:lnTo>
                <a:lnTo>
                  <a:pt x="2570" y="2415"/>
                </a:lnTo>
                <a:lnTo>
                  <a:pt x="2535" y="2444"/>
                </a:lnTo>
                <a:lnTo>
                  <a:pt x="2498" y="2466"/>
                </a:lnTo>
                <a:lnTo>
                  <a:pt x="2463" y="2486"/>
                </a:lnTo>
                <a:lnTo>
                  <a:pt x="2428" y="2500"/>
                </a:lnTo>
                <a:lnTo>
                  <a:pt x="2391" y="2510"/>
                </a:lnTo>
                <a:lnTo>
                  <a:pt x="2355" y="2517"/>
                </a:lnTo>
                <a:lnTo>
                  <a:pt x="2336" y="2519"/>
                </a:lnTo>
                <a:lnTo>
                  <a:pt x="2318" y="2519"/>
                </a:lnTo>
                <a:lnTo>
                  <a:pt x="2318" y="2519"/>
                </a:lnTo>
                <a:lnTo>
                  <a:pt x="2285" y="2517"/>
                </a:lnTo>
                <a:lnTo>
                  <a:pt x="2248" y="2512"/>
                </a:lnTo>
                <a:lnTo>
                  <a:pt x="2211" y="2503"/>
                </a:lnTo>
                <a:lnTo>
                  <a:pt x="2172" y="2491"/>
                </a:lnTo>
                <a:lnTo>
                  <a:pt x="2130" y="2473"/>
                </a:lnTo>
                <a:lnTo>
                  <a:pt x="2088" y="2454"/>
                </a:lnTo>
                <a:lnTo>
                  <a:pt x="2042" y="2431"/>
                </a:lnTo>
                <a:lnTo>
                  <a:pt x="1996" y="2403"/>
                </a:lnTo>
                <a:lnTo>
                  <a:pt x="1947" y="2373"/>
                </a:lnTo>
                <a:lnTo>
                  <a:pt x="1898" y="2338"/>
                </a:lnTo>
                <a:lnTo>
                  <a:pt x="1845" y="2301"/>
                </a:lnTo>
                <a:lnTo>
                  <a:pt x="1790" y="2259"/>
                </a:lnTo>
                <a:lnTo>
                  <a:pt x="1734" y="2215"/>
                </a:lnTo>
                <a:lnTo>
                  <a:pt x="1678" y="2166"/>
                </a:lnTo>
                <a:lnTo>
                  <a:pt x="1618" y="2113"/>
                </a:lnTo>
                <a:lnTo>
                  <a:pt x="1556" y="2057"/>
                </a:lnTo>
                <a:lnTo>
                  <a:pt x="1424" y="1937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377">
              <a:defRPr/>
            </a:pPr>
            <a:endParaRPr lang="en-US" sz="24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232C9BF-C7AE-4A33-920E-E7F5DFCFA658}"/>
              </a:ext>
            </a:extLst>
          </p:cNvPr>
          <p:cNvSpPr/>
          <p:nvPr/>
        </p:nvSpPr>
        <p:spPr bwMode="auto">
          <a:xfrm>
            <a:off x="9792138" y="208124"/>
            <a:ext cx="299452" cy="14356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3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3B0CCB1-21A2-4125-8CE8-9DE620365CF6}"/>
              </a:ext>
            </a:extLst>
          </p:cNvPr>
          <p:cNvSpPr/>
          <p:nvPr/>
        </p:nvSpPr>
        <p:spPr>
          <a:xfrm>
            <a:off x="6829985" y="2427267"/>
            <a:ext cx="3291795" cy="173736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endParaRPr lang="en-US" sz="2400" b="1" dirty="0">
              <a:solidFill>
                <a:srgbClr val="FFFFFF"/>
              </a:solidFill>
              <a:latin typeface="Calibri" panose="020F0502020204030204"/>
            </a:endParaRPr>
          </a:p>
        </p:txBody>
      </p:sp>
      <p:cxnSp>
        <p:nvCxnSpPr>
          <p:cNvPr id="129" name="Elbow Connector 9">
            <a:extLst>
              <a:ext uri="{FF2B5EF4-FFF2-40B4-BE49-F238E27FC236}">
                <a16:creationId xmlns:a16="http://schemas.microsoft.com/office/drawing/2014/main" id="{8A03787B-F3A4-4CDE-AE22-85AC775BB7F6}"/>
              </a:ext>
            </a:extLst>
          </p:cNvPr>
          <p:cNvCxnSpPr>
            <a:cxnSpLocks/>
            <a:stCxn id="111" idx="2"/>
            <a:endCxn id="120" idx="0"/>
          </p:cNvCxnSpPr>
          <p:nvPr/>
        </p:nvCxnSpPr>
        <p:spPr>
          <a:xfrm rot="5400000">
            <a:off x="6662309" y="3296404"/>
            <a:ext cx="449287" cy="693805"/>
          </a:xfrm>
          <a:prstGeom prst="bentConnector3">
            <a:avLst>
              <a:gd name="adj1" fmla="val 50000"/>
            </a:avLst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Elbow Connector 9">
            <a:extLst>
              <a:ext uri="{FF2B5EF4-FFF2-40B4-BE49-F238E27FC236}">
                <a16:creationId xmlns:a16="http://schemas.microsoft.com/office/drawing/2014/main" id="{67CCE703-3D8D-4559-8DEC-A7C4C8FD1FE5}"/>
              </a:ext>
            </a:extLst>
          </p:cNvPr>
          <p:cNvCxnSpPr>
            <a:cxnSpLocks/>
            <a:stCxn id="111" idx="2"/>
            <a:endCxn id="152" idx="0"/>
          </p:cNvCxnSpPr>
          <p:nvPr/>
        </p:nvCxnSpPr>
        <p:spPr>
          <a:xfrm rot="16200000" flipH="1">
            <a:off x="7873440" y="2779077"/>
            <a:ext cx="462717" cy="1741892"/>
          </a:xfrm>
          <a:prstGeom prst="bentConnector3">
            <a:avLst>
              <a:gd name="adj1" fmla="val 50000"/>
            </a:avLst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Elbow Connector 9">
            <a:extLst>
              <a:ext uri="{FF2B5EF4-FFF2-40B4-BE49-F238E27FC236}">
                <a16:creationId xmlns:a16="http://schemas.microsoft.com/office/drawing/2014/main" id="{CFF721CB-3567-47EE-B0A5-6B4380794C47}"/>
              </a:ext>
            </a:extLst>
          </p:cNvPr>
          <p:cNvCxnSpPr>
            <a:cxnSpLocks/>
            <a:stCxn id="111" idx="2"/>
            <a:endCxn id="151" idx="0"/>
          </p:cNvCxnSpPr>
          <p:nvPr/>
        </p:nvCxnSpPr>
        <p:spPr>
          <a:xfrm rot="16200000" flipH="1">
            <a:off x="7247031" y="3405486"/>
            <a:ext cx="462717" cy="489073"/>
          </a:xfrm>
          <a:prstGeom prst="bentConnector3">
            <a:avLst>
              <a:gd name="adj1" fmla="val 50000"/>
            </a:avLst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Elbow Connector 64">
            <a:extLst>
              <a:ext uri="{FF2B5EF4-FFF2-40B4-BE49-F238E27FC236}">
                <a16:creationId xmlns:a16="http://schemas.microsoft.com/office/drawing/2014/main" id="{26C59F3A-4F39-471B-879F-600CBF419C05}"/>
              </a:ext>
            </a:extLst>
          </p:cNvPr>
          <p:cNvCxnSpPr>
            <a:cxnSpLocks/>
            <a:stCxn id="122" idx="2"/>
            <a:endCxn id="105" idx="2"/>
          </p:cNvCxnSpPr>
          <p:nvPr/>
        </p:nvCxnSpPr>
        <p:spPr>
          <a:xfrm rot="5400000" flipH="1" flipV="1">
            <a:off x="2050105" y="3985925"/>
            <a:ext cx="1" cy="1088983"/>
          </a:xfrm>
          <a:prstGeom prst="bentConnector3">
            <a:avLst>
              <a:gd name="adj1" fmla="val -22860000000"/>
            </a:avLst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lbow Connector 64">
            <a:extLst>
              <a:ext uri="{FF2B5EF4-FFF2-40B4-BE49-F238E27FC236}">
                <a16:creationId xmlns:a16="http://schemas.microsoft.com/office/drawing/2014/main" id="{0D77D7F6-38EB-4CE3-A9D0-C5E62CF04303}"/>
              </a:ext>
            </a:extLst>
          </p:cNvPr>
          <p:cNvCxnSpPr>
            <a:cxnSpLocks/>
            <a:stCxn id="103" idx="2"/>
            <a:endCxn id="104" idx="2"/>
          </p:cNvCxnSpPr>
          <p:nvPr/>
        </p:nvCxnSpPr>
        <p:spPr>
          <a:xfrm rot="16200000" flipH="1">
            <a:off x="4024257" y="4050838"/>
            <a:ext cx="12700" cy="959159"/>
          </a:xfrm>
          <a:prstGeom prst="bentConnector3">
            <a:avLst>
              <a:gd name="adj1" fmla="val 1800000"/>
            </a:avLst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Elbow Connector 64">
            <a:extLst>
              <a:ext uri="{FF2B5EF4-FFF2-40B4-BE49-F238E27FC236}">
                <a16:creationId xmlns:a16="http://schemas.microsoft.com/office/drawing/2014/main" id="{F95B73F9-D120-4675-AF26-52F93718453B}"/>
              </a:ext>
            </a:extLst>
          </p:cNvPr>
          <p:cNvCxnSpPr>
            <a:cxnSpLocks/>
            <a:stCxn id="120" idx="2"/>
            <a:endCxn id="151" idx="2"/>
          </p:cNvCxnSpPr>
          <p:nvPr/>
        </p:nvCxnSpPr>
        <p:spPr>
          <a:xfrm rot="5400000" flipH="1" flipV="1">
            <a:off x="7124773" y="3945691"/>
            <a:ext cx="13431" cy="1182880"/>
          </a:xfrm>
          <a:prstGeom prst="bentConnector3">
            <a:avLst>
              <a:gd name="adj1" fmla="val -1507625"/>
            </a:avLst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Freeform 103">
            <a:extLst>
              <a:ext uri="{FF2B5EF4-FFF2-40B4-BE49-F238E27FC236}">
                <a16:creationId xmlns:a16="http://schemas.microsoft.com/office/drawing/2014/main" id="{761E5121-A7A0-4AFE-9F83-3294FEA6AB7E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3666485" y="3204755"/>
            <a:ext cx="268843" cy="241031"/>
          </a:xfrm>
          <a:custGeom>
            <a:avLst/>
            <a:gdLst>
              <a:gd name="T0" fmla="*/ 1326 w 2880"/>
              <a:gd name="T1" fmla="*/ 2079 h 2674"/>
              <a:gd name="T2" fmla="*/ 1118 w 2880"/>
              <a:gd name="T3" fmla="*/ 2354 h 2674"/>
              <a:gd name="T4" fmla="*/ 929 w 2880"/>
              <a:gd name="T5" fmla="*/ 2544 h 2674"/>
              <a:gd name="T6" fmla="*/ 780 w 2880"/>
              <a:gd name="T7" fmla="*/ 2642 h 2674"/>
              <a:gd name="T8" fmla="*/ 702 w 2880"/>
              <a:gd name="T9" fmla="*/ 2669 h 2674"/>
              <a:gd name="T10" fmla="*/ 648 w 2880"/>
              <a:gd name="T11" fmla="*/ 2674 h 2674"/>
              <a:gd name="T12" fmla="*/ 484 w 2880"/>
              <a:gd name="T13" fmla="*/ 2641 h 2674"/>
              <a:gd name="T14" fmla="*/ 320 w 2880"/>
              <a:gd name="T15" fmla="*/ 2540 h 2674"/>
              <a:gd name="T16" fmla="*/ 160 w 2880"/>
              <a:gd name="T17" fmla="*/ 2371 h 2674"/>
              <a:gd name="T18" fmla="*/ 0 w 2880"/>
              <a:gd name="T19" fmla="*/ 2136 h 2674"/>
              <a:gd name="T20" fmla="*/ 86 w 2880"/>
              <a:gd name="T21" fmla="*/ 2139 h 2674"/>
              <a:gd name="T22" fmla="*/ 206 w 2880"/>
              <a:gd name="T23" fmla="*/ 2120 h 2674"/>
              <a:gd name="T24" fmla="*/ 408 w 2880"/>
              <a:gd name="T25" fmla="*/ 2030 h 2674"/>
              <a:gd name="T26" fmla="*/ 620 w 2880"/>
              <a:gd name="T27" fmla="*/ 1868 h 2674"/>
              <a:gd name="T28" fmla="*/ 843 w 2880"/>
              <a:gd name="T29" fmla="*/ 1638 h 2674"/>
              <a:gd name="T30" fmla="*/ 877 w 2880"/>
              <a:gd name="T31" fmla="*/ 1362 h 2674"/>
              <a:gd name="T32" fmla="*/ 694 w 2880"/>
              <a:gd name="T33" fmla="*/ 1147 h 2674"/>
              <a:gd name="T34" fmla="*/ 563 w 2880"/>
              <a:gd name="T35" fmla="*/ 948 h 2674"/>
              <a:gd name="T36" fmla="*/ 484 w 2880"/>
              <a:gd name="T37" fmla="*/ 767 h 2674"/>
              <a:gd name="T38" fmla="*/ 458 w 2880"/>
              <a:gd name="T39" fmla="*/ 602 h 2674"/>
              <a:gd name="T40" fmla="*/ 474 w 2880"/>
              <a:gd name="T41" fmla="*/ 503 h 2674"/>
              <a:gd name="T42" fmla="*/ 546 w 2880"/>
              <a:gd name="T43" fmla="*/ 361 h 2674"/>
              <a:gd name="T44" fmla="*/ 674 w 2880"/>
              <a:gd name="T45" fmla="*/ 208 h 2674"/>
              <a:gd name="T46" fmla="*/ 861 w 2880"/>
              <a:gd name="T47" fmla="*/ 42 h 2674"/>
              <a:gd name="T48" fmla="*/ 938 w 2880"/>
              <a:gd name="T49" fmla="*/ 111 h 2674"/>
              <a:gd name="T50" fmla="*/ 1003 w 2880"/>
              <a:gd name="T51" fmla="*/ 331 h 2674"/>
              <a:gd name="T52" fmla="*/ 1102 w 2880"/>
              <a:gd name="T53" fmla="*/ 547 h 2674"/>
              <a:gd name="T54" fmla="*/ 1232 w 2880"/>
              <a:gd name="T55" fmla="*/ 760 h 2674"/>
              <a:gd name="T56" fmla="*/ 1465 w 2880"/>
              <a:gd name="T57" fmla="*/ 887 h 2674"/>
              <a:gd name="T58" fmla="*/ 1641 w 2880"/>
              <a:gd name="T59" fmla="*/ 679 h 2674"/>
              <a:gd name="T60" fmla="*/ 1866 w 2880"/>
              <a:gd name="T61" fmla="*/ 468 h 2674"/>
              <a:gd name="T62" fmla="*/ 2081 w 2880"/>
              <a:gd name="T63" fmla="*/ 334 h 2674"/>
              <a:gd name="T64" fmla="*/ 2209 w 2880"/>
              <a:gd name="T65" fmla="*/ 289 h 2674"/>
              <a:gd name="T66" fmla="*/ 2308 w 2880"/>
              <a:gd name="T67" fmla="*/ 274 h 2674"/>
              <a:gd name="T68" fmla="*/ 2406 w 2880"/>
              <a:gd name="T69" fmla="*/ 281 h 2674"/>
              <a:gd name="T70" fmla="*/ 2540 w 2880"/>
              <a:gd name="T71" fmla="*/ 340 h 2674"/>
              <a:gd name="T72" fmla="*/ 2655 w 2880"/>
              <a:gd name="T73" fmla="*/ 456 h 2674"/>
              <a:gd name="T74" fmla="*/ 2751 w 2880"/>
              <a:gd name="T75" fmla="*/ 630 h 2674"/>
              <a:gd name="T76" fmla="*/ 2755 w 2880"/>
              <a:gd name="T77" fmla="*/ 734 h 2674"/>
              <a:gd name="T78" fmla="*/ 2692 w 2880"/>
              <a:gd name="T79" fmla="*/ 735 h 2674"/>
              <a:gd name="T80" fmla="*/ 2609 w 2880"/>
              <a:gd name="T81" fmla="*/ 758 h 2674"/>
              <a:gd name="T82" fmla="*/ 2401 w 2880"/>
              <a:gd name="T83" fmla="*/ 873 h 2674"/>
              <a:gd name="T84" fmla="*/ 2222 w 2880"/>
              <a:gd name="T85" fmla="*/ 1012 h 2674"/>
              <a:gd name="T86" fmla="*/ 2010 w 2880"/>
              <a:gd name="T87" fmla="*/ 1221 h 2674"/>
              <a:gd name="T88" fmla="*/ 1917 w 2880"/>
              <a:gd name="T89" fmla="*/ 1531 h 2674"/>
              <a:gd name="T90" fmla="*/ 2091 w 2880"/>
              <a:gd name="T91" fmla="*/ 1682 h 2674"/>
              <a:gd name="T92" fmla="*/ 2329 w 2880"/>
              <a:gd name="T93" fmla="*/ 1837 h 2674"/>
              <a:gd name="T94" fmla="*/ 2570 w 2880"/>
              <a:gd name="T95" fmla="*/ 1933 h 2674"/>
              <a:gd name="T96" fmla="*/ 2817 w 2880"/>
              <a:gd name="T97" fmla="*/ 1976 h 2674"/>
              <a:gd name="T98" fmla="*/ 2813 w 2880"/>
              <a:gd name="T99" fmla="*/ 2104 h 2674"/>
              <a:gd name="T100" fmla="*/ 2674 w 2880"/>
              <a:gd name="T101" fmla="*/ 2308 h 2674"/>
              <a:gd name="T102" fmla="*/ 2535 w 2880"/>
              <a:gd name="T103" fmla="*/ 2444 h 2674"/>
              <a:gd name="T104" fmla="*/ 2391 w 2880"/>
              <a:gd name="T105" fmla="*/ 2510 h 2674"/>
              <a:gd name="T106" fmla="*/ 2318 w 2880"/>
              <a:gd name="T107" fmla="*/ 2519 h 2674"/>
              <a:gd name="T108" fmla="*/ 2172 w 2880"/>
              <a:gd name="T109" fmla="*/ 2491 h 2674"/>
              <a:gd name="T110" fmla="*/ 1996 w 2880"/>
              <a:gd name="T111" fmla="*/ 2403 h 2674"/>
              <a:gd name="T112" fmla="*/ 1790 w 2880"/>
              <a:gd name="T113" fmla="*/ 2259 h 2674"/>
              <a:gd name="T114" fmla="*/ 1556 w 2880"/>
              <a:gd name="T115" fmla="*/ 2057 h 2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80" h="2674">
                <a:moveTo>
                  <a:pt x="1424" y="1937"/>
                </a:moveTo>
                <a:lnTo>
                  <a:pt x="1382" y="1997"/>
                </a:lnTo>
                <a:lnTo>
                  <a:pt x="1382" y="1997"/>
                </a:lnTo>
                <a:lnTo>
                  <a:pt x="1326" y="2079"/>
                </a:lnTo>
                <a:lnTo>
                  <a:pt x="1273" y="2157"/>
                </a:lnTo>
                <a:lnTo>
                  <a:pt x="1220" y="2227"/>
                </a:lnTo>
                <a:lnTo>
                  <a:pt x="1167" y="2294"/>
                </a:lnTo>
                <a:lnTo>
                  <a:pt x="1118" y="2354"/>
                </a:lnTo>
                <a:lnTo>
                  <a:pt x="1069" y="2410"/>
                </a:lnTo>
                <a:lnTo>
                  <a:pt x="1021" y="2459"/>
                </a:lnTo>
                <a:lnTo>
                  <a:pt x="973" y="2505"/>
                </a:lnTo>
                <a:lnTo>
                  <a:pt x="929" y="2544"/>
                </a:lnTo>
                <a:lnTo>
                  <a:pt x="885" y="2579"/>
                </a:lnTo>
                <a:lnTo>
                  <a:pt x="843" y="2607"/>
                </a:lnTo>
                <a:lnTo>
                  <a:pt x="801" y="2632"/>
                </a:lnTo>
                <a:lnTo>
                  <a:pt x="780" y="2642"/>
                </a:lnTo>
                <a:lnTo>
                  <a:pt x="760" y="2649"/>
                </a:lnTo>
                <a:lnTo>
                  <a:pt x="741" y="2658"/>
                </a:lnTo>
                <a:lnTo>
                  <a:pt x="722" y="2663"/>
                </a:lnTo>
                <a:lnTo>
                  <a:pt x="702" y="2669"/>
                </a:lnTo>
                <a:lnTo>
                  <a:pt x="685" y="2670"/>
                </a:lnTo>
                <a:lnTo>
                  <a:pt x="665" y="2674"/>
                </a:lnTo>
                <a:lnTo>
                  <a:pt x="648" y="2674"/>
                </a:lnTo>
                <a:lnTo>
                  <a:pt x="648" y="2674"/>
                </a:lnTo>
                <a:lnTo>
                  <a:pt x="606" y="2672"/>
                </a:lnTo>
                <a:lnTo>
                  <a:pt x="565" y="2665"/>
                </a:lnTo>
                <a:lnTo>
                  <a:pt x="525" y="2655"/>
                </a:lnTo>
                <a:lnTo>
                  <a:pt x="484" y="2641"/>
                </a:lnTo>
                <a:lnTo>
                  <a:pt x="444" y="2621"/>
                </a:lnTo>
                <a:lnTo>
                  <a:pt x="401" y="2598"/>
                </a:lnTo>
                <a:lnTo>
                  <a:pt x="361" y="2572"/>
                </a:lnTo>
                <a:lnTo>
                  <a:pt x="320" y="2540"/>
                </a:lnTo>
                <a:lnTo>
                  <a:pt x="280" y="2503"/>
                </a:lnTo>
                <a:lnTo>
                  <a:pt x="239" y="2465"/>
                </a:lnTo>
                <a:lnTo>
                  <a:pt x="201" y="2421"/>
                </a:lnTo>
                <a:lnTo>
                  <a:pt x="160" y="2371"/>
                </a:lnTo>
                <a:lnTo>
                  <a:pt x="120" y="2319"/>
                </a:lnTo>
                <a:lnTo>
                  <a:pt x="79" y="2262"/>
                </a:lnTo>
                <a:lnTo>
                  <a:pt x="40" y="2201"/>
                </a:lnTo>
                <a:lnTo>
                  <a:pt x="0" y="2136"/>
                </a:lnTo>
                <a:lnTo>
                  <a:pt x="0" y="2136"/>
                </a:lnTo>
                <a:lnTo>
                  <a:pt x="63" y="2139"/>
                </a:lnTo>
                <a:lnTo>
                  <a:pt x="63" y="2139"/>
                </a:lnTo>
                <a:lnTo>
                  <a:pt x="86" y="2139"/>
                </a:lnTo>
                <a:lnTo>
                  <a:pt x="111" y="2137"/>
                </a:lnTo>
                <a:lnTo>
                  <a:pt x="134" y="2134"/>
                </a:lnTo>
                <a:lnTo>
                  <a:pt x="158" y="2130"/>
                </a:lnTo>
                <a:lnTo>
                  <a:pt x="206" y="2120"/>
                </a:lnTo>
                <a:lnTo>
                  <a:pt x="255" y="2104"/>
                </a:lnTo>
                <a:lnTo>
                  <a:pt x="306" y="2083"/>
                </a:lnTo>
                <a:lnTo>
                  <a:pt x="357" y="2058"/>
                </a:lnTo>
                <a:lnTo>
                  <a:pt x="408" y="2030"/>
                </a:lnTo>
                <a:lnTo>
                  <a:pt x="459" y="1997"/>
                </a:lnTo>
                <a:lnTo>
                  <a:pt x="512" y="1958"/>
                </a:lnTo>
                <a:lnTo>
                  <a:pt x="565" y="1916"/>
                </a:lnTo>
                <a:lnTo>
                  <a:pt x="620" y="1868"/>
                </a:lnTo>
                <a:lnTo>
                  <a:pt x="674" y="1817"/>
                </a:lnTo>
                <a:lnTo>
                  <a:pt x="731" y="1763"/>
                </a:lnTo>
                <a:lnTo>
                  <a:pt x="785" y="1701"/>
                </a:lnTo>
                <a:lnTo>
                  <a:pt x="843" y="1638"/>
                </a:lnTo>
                <a:lnTo>
                  <a:pt x="900" y="1567"/>
                </a:lnTo>
                <a:lnTo>
                  <a:pt x="977" y="1471"/>
                </a:lnTo>
                <a:lnTo>
                  <a:pt x="877" y="1362"/>
                </a:lnTo>
                <a:lnTo>
                  <a:pt x="877" y="1362"/>
                </a:lnTo>
                <a:lnTo>
                  <a:pt x="827" y="1307"/>
                </a:lnTo>
                <a:lnTo>
                  <a:pt x="778" y="1253"/>
                </a:lnTo>
                <a:lnTo>
                  <a:pt x="734" y="1198"/>
                </a:lnTo>
                <a:lnTo>
                  <a:pt x="694" y="1147"/>
                </a:lnTo>
                <a:lnTo>
                  <a:pt x="657" y="1096"/>
                </a:lnTo>
                <a:lnTo>
                  <a:pt x="621" y="1045"/>
                </a:lnTo>
                <a:lnTo>
                  <a:pt x="590" y="996"/>
                </a:lnTo>
                <a:lnTo>
                  <a:pt x="563" y="948"/>
                </a:lnTo>
                <a:lnTo>
                  <a:pt x="539" y="901"/>
                </a:lnTo>
                <a:lnTo>
                  <a:pt x="518" y="855"/>
                </a:lnTo>
                <a:lnTo>
                  <a:pt x="498" y="811"/>
                </a:lnTo>
                <a:lnTo>
                  <a:pt x="484" y="767"/>
                </a:lnTo>
                <a:lnTo>
                  <a:pt x="472" y="723"/>
                </a:lnTo>
                <a:lnTo>
                  <a:pt x="465" y="683"/>
                </a:lnTo>
                <a:lnTo>
                  <a:pt x="459" y="642"/>
                </a:lnTo>
                <a:lnTo>
                  <a:pt x="458" y="602"/>
                </a:lnTo>
                <a:lnTo>
                  <a:pt x="458" y="602"/>
                </a:lnTo>
                <a:lnTo>
                  <a:pt x="459" y="570"/>
                </a:lnTo>
                <a:lnTo>
                  <a:pt x="465" y="537"/>
                </a:lnTo>
                <a:lnTo>
                  <a:pt x="474" y="503"/>
                </a:lnTo>
                <a:lnTo>
                  <a:pt x="486" y="468"/>
                </a:lnTo>
                <a:lnTo>
                  <a:pt x="502" y="433"/>
                </a:lnTo>
                <a:lnTo>
                  <a:pt x="523" y="398"/>
                </a:lnTo>
                <a:lnTo>
                  <a:pt x="546" y="361"/>
                </a:lnTo>
                <a:lnTo>
                  <a:pt x="572" y="324"/>
                </a:lnTo>
                <a:lnTo>
                  <a:pt x="604" y="287"/>
                </a:lnTo>
                <a:lnTo>
                  <a:pt x="637" y="248"/>
                </a:lnTo>
                <a:lnTo>
                  <a:pt x="674" y="208"/>
                </a:lnTo>
                <a:lnTo>
                  <a:pt x="716" y="167"/>
                </a:lnTo>
                <a:lnTo>
                  <a:pt x="760" y="127"/>
                </a:lnTo>
                <a:lnTo>
                  <a:pt x="810" y="84"/>
                </a:lnTo>
                <a:lnTo>
                  <a:pt x="861" y="42"/>
                </a:lnTo>
                <a:lnTo>
                  <a:pt x="917" y="0"/>
                </a:lnTo>
                <a:lnTo>
                  <a:pt x="917" y="0"/>
                </a:lnTo>
                <a:lnTo>
                  <a:pt x="926" y="56"/>
                </a:lnTo>
                <a:lnTo>
                  <a:pt x="938" y="111"/>
                </a:lnTo>
                <a:lnTo>
                  <a:pt x="951" y="165"/>
                </a:lnTo>
                <a:lnTo>
                  <a:pt x="966" y="222"/>
                </a:lnTo>
                <a:lnTo>
                  <a:pt x="984" y="276"/>
                </a:lnTo>
                <a:lnTo>
                  <a:pt x="1003" y="331"/>
                </a:lnTo>
                <a:lnTo>
                  <a:pt x="1025" y="385"/>
                </a:lnTo>
                <a:lnTo>
                  <a:pt x="1047" y="438"/>
                </a:lnTo>
                <a:lnTo>
                  <a:pt x="1074" y="493"/>
                </a:lnTo>
                <a:lnTo>
                  <a:pt x="1102" y="547"/>
                </a:lnTo>
                <a:lnTo>
                  <a:pt x="1130" y="600"/>
                </a:lnTo>
                <a:lnTo>
                  <a:pt x="1162" y="654"/>
                </a:lnTo>
                <a:lnTo>
                  <a:pt x="1197" y="707"/>
                </a:lnTo>
                <a:lnTo>
                  <a:pt x="1232" y="760"/>
                </a:lnTo>
                <a:lnTo>
                  <a:pt x="1269" y="813"/>
                </a:lnTo>
                <a:lnTo>
                  <a:pt x="1310" y="866"/>
                </a:lnTo>
                <a:lnTo>
                  <a:pt x="1396" y="975"/>
                </a:lnTo>
                <a:lnTo>
                  <a:pt x="1465" y="887"/>
                </a:lnTo>
                <a:lnTo>
                  <a:pt x="1465" y="887"/>
                </a:lnTo>
                <a:lnTo>
                  <a:pt x="1524" y="813"/>
                </a:lnTo>
                <a:lnTo>
                  <a:pt x="1583" y="742"/>
                </a:lnTo>
                <a:lnTo>
                  <a:pt x="1641" y="679"/>
                </a:lnTo>
                <a:lnTo>
                  <a:pt x="1699" y="619"/>
                </a:lnTo>
                <a:lnTo>
                  <a:pt x="1755" y="563"/>
                </a:lnTo>
                <a:lnTo>
                  <a:pt x="1811" y="514"/>
                </a:lnTo>
                <a:lnTo>
                  <a:pt x="1866" y="468"/>
                </a:lnTo>
                <a:lnTo>
                  <a:pt x="1921" y="427"/>
                </a:lnTo>
                <a:lnTo>
                  <a:pt x="1975" y="392"/>
                </a:lnTo>
                <a:lnTo>
                  <a:pt x="2028" y="361"/>
                </a:lnTo>
                <a:lnTo>
                  <a:pt x="2081" y="334"/>
                </a:lnTo>
                <a:lnTo>
                  <a:pt x="2132" y="313"/>
                </a:lnTo>
                <a:lnTo>
                  <a:pt x="2158" y="304"/>
                </a:lnTo>
                <a:lnTo>
                  <a:pt x="2183" y="296"/>
                </a:lnTo>
                <a:lnTo>
                  <a:pt x="2209" y="289"/>
                </a:lnTo>
                <a:lnTo>
                  <a:pt x="2234" y="283"/>
                </a:lnTo>
                <a:lnTo>
                  <a:pt x="2259" y="280"/>
                </a:lnTo>
                <a:lnTo>
                  <a:pt x="2283" y="276"/>
                </a:lnTo>
                <a:lnTo>
                  <a:pt x="2308" y="274"/>
                </a:lnTo>
                <a:lnTo>
                  <a:pt x="2333" y="274"/>
                </a:lnTo>
                <a:lnTo>
                  <a:pt x="2333" y="274"/>
                </a:lnTo>
                <a:lnTo>
                  <a:pt x="2369" y="276"/>
                </a:lnTo>
                <a:lnTo>
                  <a:pt x="2406" y="281"/>
                </a:lnTo>
                <a:lnTo>
                  <a:pt x="2442" y="290"/>
                </a:lnTo>
                <a:lnTo>
                  <a:pt x="2475" y="303"/>
                </a:lnTo>
                <a:lnTo>
                  <a:pt x="2509" y="320"/>
                </a:lnTo>
                <a:lnTo>
                  <a:pt x="2540" y="340"/>
                </a:lnTo>
                <a:lnTo>
                  <a:pt x="2570" y="362"/>
                </a:lnTo>
                <a:lnTo>
                  <a:pt x="2600" y="391"/>
                </a:lnTo>
                <a:lnTo>
                  <a:pt x="2628" y="420"/>
                </a:lnTo>
                <a:lnTo>
                  <a:pt x="2655" y="456"/>
                </a:lnTo>
                <a:lnTo>
                  <a:pt x="2681" y="493"/>
                </a:lnTo>
                <a:lnTo>
                  <a:pt x="2706" y="535"/>
                </a:lnTo>
                <a:lnTo>
                  <a:pt x="2730" y="581"/>
                </a:lnTo>
                <a:lnTo>
                  <a:pt x="2751" y="630"/>
                </a:lnTo>
                <a:lnTo>
                  <a:pt x="2774" y="681"/>
                </a:lnTo>
                <a:lnTo>
                  <a:pt x="2794" y="737"/>
                </a:lnTo>
                <a:lnTo>
                  <a:pt x="2794" y="737"/>
                </a:lnTo>
                <a:lnTo>
                  <a:pt x="2755" y="734"/>
                </a:lnTo>
                <a:lnTo>
                  <a:pt x="2729" y="732"/>
                </a:lnTo>
                <a:lnTo>
                  <a:pt x="2729" y="732"/>
                </a:lnTo>
                <a:lnTo>
                  <a:pt x="2711" y="732"/>
                </a:lnTo>
                <a:lnTo>
                  <a:pt x="2692" y="735"/>
                </a:lnTo>
                <a:lnTo>
                  <a:pt x="2672" y="739"/>
                </a:lnTo>
                <a:lnTo>
                  <a:pt x="2653" y="744"/>
                </a:lnTo>
                <a:lnTo>
                  <a:pt x="2632" y="749"/>
                </a:lnTo>
                <a:lnTo>
                  <a:pt x="2609" y="758"/>
                </a:lnTo>
                <a:lnTo>
                  <a:pt x="2563" y="778"/>
                </a:lnTo>
                <a:lnTo>
                  <a:pt x="2512" y="804"/>
                </a:lnTo>
                <a:lnTo>
                  <a:pt x="2459" y="836"/>
                </a:lnTo>
                <a:lnTo>
                  <a:pt x="2401" y="873"/>
                </a:lnTo>
                <a:lnTo>
                  <a:pt x="2341" y="917"/>
                </a:lnTo>
                <a:lnTo>
                  <a:pt x="2341" y="917"/>
                </a:lnTo>
                <a:lnTo>
                  <a:pt x="2280" y="964"/>
                </a:lnTo>
                <a:lnTo>
                  <a:pt x="2222" y="1012"/>
                </a:lnTo>
                <a:lnTo>
                  <a:pt x="2165" y="1063"/>
                </a:lnTo>
                <a:lnTo>
                  <a:pt x="2111" y="1114"/>
                </a:lnTo>
                <a:lnTo>
                  <a:pt x="2060" y="1166"/>
                </a:lnTo>
                <a:lnTo>
                  <a:pt x="2010" y="1221"/>
                </a:lnTo>
                <a:lnTo>
                  <a:pt x="1965" y="1275"/>
                </a:lnTo>
                <a:lnTo>
                  <a:pt x="1921" y="1333"/>
                </a:lnTo>
                <a:lnTo>
                  <a:pt x="1834" y="1450"/>
                </a:lnTo>
                <a:lnTo>
                  <a:pt x="1917" y="1531"/>
                </a:lnTo>
                <a:lnTo>
                  <a:pt x="1917" y="1531"/>
                </a:lnTo>
                <a:lnTo>
                  <a:pt x="1975" y="1585"/>
                </a:lnTo>
                <a:lnTo>
                  <a:pt x="2033" y="1636"/>
                </a:lnTo>
                <a:lnTo>
                  <a:pt x="2091" y="1682"/>
                </a:lnTo>
                <a:lnTo>
                  <a:pt x="2149" y="1726"/>
                </a:lnTo>
                <a:lnTo>
                  <a:pt x="2209" y="1766"/>
                </a:lnTo>
                <a:lnTo>
                  <a:pt x="2269" y="1803"/>
                </a:lnTo>
                <a:lnTo>
                  <a:pt x="2329" y="1837"/>
                </a:lnTo>
                <a:lnTo>
                  <a:pt x="2389" y="1867"/>
                </a:lnTo>
                <a:lnTo>
                  <a:pt x="2449" y="1891"/>
                </a:lnTo>
                <a:lnTo>
                  <a:pt x="2510" y="1914"/>
                </a:lnTo>
                <a:lnTo>
                  <a:pt x="2570" y="1933"/>
                </a:lnTo>
                <a:lnTo>
                  <a:pt x="2632" y="1949"/>
                </a:lnTo>
                <a:lnTo>
                  <a:pt x="2693" y="1962"/>
                </a:lnTo>
                <a:lnTo>
                  <a:pt x="2755" y="1970"/>
                </a:lnTo>
                <a:lnTo>
                  <a:pt x="2817" y="1976"/>
                </a:lnTo>
                <a:lnTo>
                  <a:pt x="2880" y="1977"/>
                </a:lnTo>
                <a:lnTo>
                  <a:pt x="2880" y="1977"/>
                </a:lnTo>
                <a:lnTo>
                  <a:pt x="2847" y="2042"/>
                </a:lnTo>
                <a:lnTo>
                  <a:pt x="2813" y="2104"/>
                </a:lnTo>
                <a:lnTo>
                  <a:pt x="2778" y="2162"/>
                </a:lnTo>
                <a:lnTo>
                  <a:pt x="2744" y="2215"/>
                </a:lnTo>
                <a:lnTo>
                  <a:pt x="2709" y="2262"/>
                </a:lnTo>
                <a:lnTo>
                  <a:pt x="2674" y="2308"/>
                </a:lnTo>
                <a:lnTo>
                  <a:pt x="2641" y="2349"/>
                </a:lnTo>
                <a:lnTo>
                  <a:pt x="2605" y="2384"/>
                </a:lnTo>
                <a:lnTo>
                  <a:pt x="2570" y="2415"/>
                </a:lnTo>
                <a:lnTo>
                  <a:pt x="2535" y="2444"/>
                </a:lnTo>
                <a:lnTo>
                  <a:pt x="2498" y="2466"/>
                </a:lnTo>
                <a:lnTo>
                  <a:pt x="2463" y="2486"/>
                </a:lnTo>
                <a:lnTo>
                  <a:pt x="2428" y="2500"/>
                </a:lnTo>
                <a:lnTo>
                  <a:pt x="2391" y="2510"/>
                </a:lnTo>
                <a:lnTo>
                  <a:pt x="2355" y="2517"/>
                </a:lnTo>
                <a:lnTo>
                  <a:pt x="2336" y="2519"/>
                </a:lnTo>
                <a:lnTo>
                  <a:pt x="2318" y="2519"/>
                </a:lnTo>
                <a:lnTo>
                  <a:pt x="2318" y="2519"/>
                </a:lnTo>
                <a:lnTo>
                  <a:pt x="2285" y="2517"/>
                </a:lnTo>
                <a:lnTo>
                  <a:pt x="2248" y="2512"/>
                </a:lnTo>
                <a:lnTo>
                  <a:pt x="2211" y="2503"/>
                </a:lnTo>
                <a:lnTo>
                  <a:pt x="2172" y="2491"/>
                </a:lnTo>
                <a:lnTo>
                  <a:pt x="2130" y="2473"/>
                </a:lnTo>
                <a:lnTo>
                  <a:pt x="2088" y="2454"/>
                </a:lnTo>
                <a:lnTo>
                  <a:pt x="2042" y="2431"/>
                </a:lnTo>
                <a:lnTo>
                  <a:pt x="1996" y="2403"/>
                </a:lnTo>
                <a:lnTo>
                  <a:pt x="1947" y="2373"/>
                </a:lnTo>
                <a:lnTo>
                  <a:pt x="1898" y="2338"/>
                </a:lnTo>
                <a:lnTo>
                  <a:pt x="1845" y="2301"/>
                </a:lnTo>
                <a:lnTo>
                  <a:pt x="1790" y="2259"/>
                </a:lnTo>
                <a:lnTo>
                  <a:pt x="1734" y="2215"/>
                </a:lnTo>
                <a:lnTo>
                  <a:pt x="1678" y="2166"/>
                </a:lnTo>
                <a:lnTo>
                  <a:pt x="1618" y="2113"/>
                </a:lnTo>
                <a:lnTo>
                  <a:pt x="1556" y="2057"/>
                </a:lnTo>
                <a:lnTo>
                  <a:pt x="1424" y="1937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377">
              <a:defRPr/>
            </a:pPr>
            <a:endParaRPr lang="en-US" sz="24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" name="Rectangle 78">
            <a:extLst>
              <a:ext uri="{FF2B5EF4-FFF2-40B4-BE49-F238E27FC236}">
                <a16:creationId xmlns:a16="http://schemas.microsoft.com/office/drawing/2014/main" id="{E96C10E0-01A6-49DA-BAD3-9AB88CF1CAF0}"/>
              </a:ext>
            </a:extLst>
          </p:cNvPr>
          <p:cNvSpPr/>
          <p:nvPr/>
        </p:nvSpPr>
        <p:spPr>
          <a:xfrm>
            <a:off x="6820547" y="1969211"/>
            <a:ext cx="3291795" cy="173736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endParaRPr lang="en-US" sz="2400" b="1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735DE74-85B1-468B-A510-FDD39FD0CB06}"/>
              </a:ext>
            </a:extLst>
          </p:cNvPr>
          <p:cNvSpPr/>
          <p:nvPr/>
        </p:nvSpPr>
        <p:spPr>
          <a:xfrm>
            <a:off x="5028655" y="3867951"/>
            <a:ext cx="868680" cy="675896"/>
          </a:xfrm>
          <a:prstGeom prst="rect">
            <a:avLst/>
          </a:prstGeom>
          <a:solidFill>
            <a:srgbClr val="00B050"/>
          </a:solidFill>
          <a:ln w="15875" cap="flat" cmpd="sng" algn="ctr">
            <a:solidFill>
              <a:srgbClr val="FFC000"/>
            </a:solidFill>
            <a:prstDash val="dash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100" b="1" i="1" u="sng" kern="0" dirty="0">
                <a:solidFill>
                  <a:srgbClr val="FFC000"/>
                </a:solidFill>
                <a:latin typeface="Calibri" panose="020F0502020204030204"/>
              </a:rPr>
              <a:t>DLL3</a:t>
            </a:r>
          </a:p>
          <a:p>
            <a:pPr algn="ctr" defTabSz="914377">
              <a:defRPr/>
            </a:pPr>
            <a:r>
              <a:rPr lang="en-US" sz="1100" b="1" i="1" kern="0" dirty="0">
                <a:solidFill>
                  <a:srgbClr val="FFC000"/>
                </a:solidFill>
                <a:latin typeface="Calibri" panose="020F0502020204030204"/>
              </a:rPr>
              <a:t>+/-</a:t>
            </a:r>
          </a:p>
          <a:p>
            <a:pPr algn="ctr" defTabSz="914377">
              <a:defRPr/>
            </a:pPr>
            <a:r>
              <a:rPr lang="en-US" sz="1100" b="1" i="1" u="sng" kern="0" dirty="0">
                <a:solidFill>
                  <a:srgbClr val="FFC000"/>
                </a:solidFill>
                <a:latin typeface="Calibri" panose="020F0502020204030204"/>
              </a:rPr>
              <a:t>Anti-PD(L)-1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F6FFAE9F-20BB-494A-B344-A20E73519F79}"/>
              </a:ext>
            </a:extLst>
          </p:cNvPr>
          <p:cNvCxnSpPr>
            <a:cxnSpLocks/>
          </p:cNvCxnSpPr>
          <p:nvPr/>
        </p:nvCxnSpPr>
        <p:spPr bwMode="auto">
          <a:xfrm>
            <a:off x="5590579" y="3645490"/>
            <a:ext cx="455" cy="203180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8317F02A-D16B-4E9A-8EED-3B15FD3F8945}"/>
              </a:ext>
            </a:extLst>
          </p:cNvPr>
          <p:cNvCxnSpPr>
            <a:cxnSpLocks/>
          </p:cNvCxnSpPr>
          <p:nvPr/>
        </p:nvCxnSpPr>
        <p:spPr bwMode="auto">
          <a:xfrm>
            <a:off x="5594907" y="3643640"/>
            <a:ext cx="945141" cy="0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EC9575F-D2D1-46A8-91A8-8996A77F3655}"/>
              </a:ext>
            </a:extLst>
          </p:cNvPr>
          <p:cNvSpPr>
            <a:spLocks/>
          </p:cNvSpPr>
          <p:nvPr/>
        </p:nvSpPr>
        <p:spPr>
          <a:xfrm>
            <a:off x="9139941" y="2780174"/>
            <a:ext cx="1149535" cy="640080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dash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100" b="1" i="1" kern="0" dirty="0">
                <a:solidFill>
                  <a:srgbClr val="FFC000"/>
                </a:solidFill>
                <a:latin typeface="Calibri" panose="020F0502020204030204"/>
              </a:rPr>
              <a:t>Anti-PD(L)-1</a:t>
            </a:r>
          </a:p>
          <a:p>
            <a:pPr algn="ctr" defTabSz="914377">
              <a:defRPr/>
            </a:pPr>
            <a:r>
              <a:rPr lang="en-US" sz="1100" b="1" i="1" kern="0" dirty="0">
                <a:solidFill>
                  <a:srgbClr val="FFC000"/>
                </a:solidFill>
                <a:latin typeface="Calibri" panose="020F0502020204030204"/>
              </a:rPr>
              <a:t>+ </a:t>
            </a:r>
            <a:r>
              <a:rPr lang="en-US" sz="1100" b="1" i="1" u="sng" kern="0" dirty="0">
                <a:solidFill>
                  <a:srgbClr val="FFC000"/>
                </a:solidFill>
                <a:latin typeface="Calibri" panose="020F0502020204030204"/>
              </a:rPr>
              <a:t>DLL3</a:t>
            </a:r>
          </a:p>
        </p:txBody>
      </p:sp>
      <p:cxnSp>
        <p:nvCxnSpPr>
          <p:cNvPr id="137" name="Elbow Connector 9">
            <a:extLst>
              <a:ext uri="{FF2B5EF4-FFF2-40B4-BE49-F238E27FC236}">
                <a16:creationId xmlns:a16="http://schemas.microsoft.com/office/drawing/2014/main" id="{470E2F9C-3A2A-4C6C-B2DE-8FF64A587022}"/>
              </a:ext>
            </a:extLst>
          </p:cNvPr>
          <p:cNvCxnSpPr>
            <a:cxnSpLocks/>
          </p:cNvCxnSpPr>
          <p:nvPr/>
        </p:nvCxnSpPr>
        <p:spPr>
          <a:xfrm rot="16200000" flipH="1">
            <a:off x="8935068" y="2129802"/>
            <a:ext cx="182880" cy="1104063"/>
          </a:xfrm>
          <a:prstGeom prst="bentConnector3">
            <a:avLst/>
          </a:prstGeom>
          <a:ln w="12700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Elbow Connector 11">
            <a:extLst>
              <a:ext uri="{FF2B5EF4-FFF2-40B4-BE49-F238E27FC236}">
                <a16:creationId xmlns:a16="http://schemas.microsoft.com/office/drawing/2014/main" id="{7C49C5A3-A0E2-440B-A57E-CA46B9630AE6}"/>
              </a:ext>
            </a:extLst>
          </p:cNvPr>
          <p:cNvCxnSpPr>
            <a:cxnSpLocks/>
          </p:cNvCxnSpPr>
          <p:nvPr/>
        </p:nvCxnSpPr>
        <p:spPr>
          <a:xfrm rot="5400000">
            <a:off x="7768530" y="2071229"/>
            <a:ext cx="172681" cy="1242031"/>
          </a:xfrm>
          <a:prstGeom prst="bentConnector3">
            <a:avLst>
              <a:gd name="adj1" fmla="val 50000"/>
            </a:avLst>
          </a:prstGeom>
          <a:ln w="12700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153">
            <a:extLst>
              <a:ext uri="{FF2B5EF4-FFF2-40B4-BE49-F238E27FC236}">
                <a16:creationId xmlns:a16="http://schemas.microsoft.com/office/drawing/2014/main" id="{180520DF-37EC-478A-8049-09D445473943}"/>
              </a:ext>
            </a:extLst>
          </p:cNvPr>
          <p:cNvSpPr/>
          <p:nvPr/>
        </p:nvSpPr>
        <p:spPr bwMode="auto">
          <a:xfrm>
            <a:off x="9792138" y="1191612"/>
            <a:ext cx="299452" cy="143565"/>
          </a:xfrm>
          <a:prstGeom prst="rect">
            <a:avLst/>
          </a:prstGeom>
          <a:solidFill>
            <a:schemeClr val="bg1"/>
          </a:solidFill>
          <a:ln w="158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3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46BF309A-D94C-46D5-9B0C-2030B3601E5C}"/>
              </a:ext>
            </a:extLst>
          </p:cNvPr>
          <p:cNvSpPr/>
          <p:nvPr/>
        </p:nvSpPr>
        <p:spPr>
          <a:xfrm>
            <a:off x="5520652" y="5085974"/>
            <a:ext cx="1143000" cy="710391"/>
          </a:xfrm>
          <a:prstGeom prst="rect">
            <a:avLst/>
          </a:prstGeom>
          <a:solidFill>
            <a:schemeClr val="tx2"/>
          </a:solidFill>
          <a:ln w="15875" cap="flat" cmpd="sng" algn="ctr">
            <a:solidFill>
              <a:srgbClr val="FFC000"/>
            </a:solidFill>
            <a:prstDash val="dash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1219170">
              <a:defRPr/>
            </a:pPr>
            <a:r>
              <a:rPr lang="en-US" sz="1107" i="1" u="sng" kern="0" dirty="0">
                <a:solidFill>
                  <a:srgbClr val="FFC000"/>
                </a:solidFill>
                <a:latin typeface="Arial"/>
              </a:rPr>
              <a:t>DLL3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AA19986D-75B0-463A-91EC-82C037D605E6}"/>
              </a:ext>
            </a:extLst>
          </p:cNvPr>
          <p:cNvCxnSpPr>
            <a:cxnSpLocks/>
            <a:endCxn id="167" idx="0"/>
          </p:cNvCxnSpPr>
          <p:nvPr/>
        </p:nvCxnSpPr>
        <p:spPr bwMode="auto">
          <a:xfrm>
            <a:off x="6092152" y="4898231"/>
            <a:ext cx="0" cy="187743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2EBB834D-0CED-4C4A-A362-9F846973E7AE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0257830" y="3655015"/>
            <a:ext cx="455" cy="203180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B56FD56-A72B-4303-8B6A-2B040C1F0151}"/>
              </a:ext>
            </a:extLst>
          </p:cNvPr>
          <p:cNvCxnSpPr>
            <a:cxnSpLocks/>
          </p:cNvCxnSpPr>
          <p:nvPr/>
        </p:nvCxnSpPr>
        <p:spPr bwMode="auto">
          <a:xfrm flipH="1">
            <a:off x="8982097" y="3643640"/>
            <a:ext cx="1275735" cy="0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F42ADB25-7159-443C-AF2D-EA921BAF9BA3}"/>
              </a:ext>
            </a:extLst>
          </p:cNvPr>
          <p:cNvSpPr>
            <a:spLocks/>
          </p:cNvSpPr>
          <p:nvPr/>
        </p:nvSpPr>
        <p:spPr>
          <a:xfrm>
            <a:off x="7922485" y="2779169"/>
            <a:ext cx="1140403" cy="640080"/>
          </a:xfrm>
          <a:prstGeom prst="rect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914377">
              <a:defRPr/>
            </a:pPr>
            <a:r>
              <a:rPr lang="en-US" sz="1051" b="1" kern="0" dirty="0" err="1">
                <a:solidFill>
                  <a:srgbClr val="FFFFFF"/>
                </a:solidFill>
                <a:latin typeface="Calibri" panose="020F0502020204030204"/>
              </a:rPr>
              <a:t>Pembro</a:t>
            </a: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 </a:t>
            </a:r>
          </a:p>
          <a:p>
            <a:pPr algn="ctr" defTabSz="914377">
              <a:defRPr/>
            </a:pPr>
            <a:r>
              <a:rPr lang="en-US" sz="1051" b="1" kern="0" dirty="0">
                <a:solidFill>
                  <a:srgbClr val="FFFFFF"/>
                </a:solidFill>
                <a:latin typeface="Calibri" panose="020F0502020204030204"/>
              </a:rPr>
              <a:t>Durva/</a:t>
            </a:r>
            <a:r>
              <a:rPr lang="en-US" sz="1051" b="1" kern="0" dirty="0" err="1">
                <a:solidFill>
                  <a:srgbClr val="FFFFFF"/>
                </a:solidFill>
                <a:latin typeface="Calibri" panose="020F0502020204030204"/>
              </a:rPr>
              <a:t>Treme</a:t>
            </a:r>
            <a:endParaRPr lang="en-US" sz="1051" b="1" kern="0" dirty="0">
              <a:solidFill>
                <a:srgbClr val="FFFFFF"/>
              </a:solidFill>
              <a:latin typeface="Calibri" panose="020F0502020204030204"/>
            </a:endParaRP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E29AAB57-6F61-4699-8E41-8CCAB39530C4}"/>
              </a:ext>
            </a:extLst>
          </p:cNvPr>
          <p:cNvCxnSpPr>
            <a:cxnSpLocks/>
          </p:cNvCxnSpPr>
          <p:nvPr/>
        </p:nvCxnSpPr>
        <p:spPr bwMode="auto">
          <a:xfrm>
            <a:off x="8466444" y="2628503"/>
            <a:ext cx="0" cy="137160"/>
          </a:xfrm>
          <a:prstGeom prst="straightConnector1">
            <a:avLst/>
          </a:prstGeom>
          <a:ln w="9525" cap="flat">
            <a:solidFill>
              <a:schemeClr val="tx1">
                <a:lumMod val="50000"/>
                <a:lumOff val="50000"/>
              </a:schemeClr>
            </a:solidFill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Freeform 103">
            <a:extLst>
              <a:ext uri="{FF2B5EF4-FFF2-40B4-BE49-F238E27FC236}">
                <a16:creationId xmlns:a16="http://schemas.microsoft.com/office/drawing/2014/main" id="{D3BC244A-7234-456A-91A1-931CEF716655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7836295" y="3201466"/>
            <a:ext cx="335365" cy="296924"/>
          </a:xfrm>
          <a:custGeom>
            <a:avLst/>
            <a:gdLst>
              <a:gd name="T0" fmla="*/ 1326 w 2880"/>
              <a:gd name="T1" fmla="*/ 2079 h 2674"/>
              <a:gd name="T2" fmla="*/ 1118 w 2880"/>
              <a:gd name="T3" fmla="*/ 2354 h 2674"/>
              <a:gd name="T4" fmla="*/ 929 w 2880"/>
              <a:gd name="T5" fmla="*/ 2544 h 2674"/>
              <a:gd name="T6" fmla="*/ 780 w 2880"/>
              <a:gd name="T7" fmla="*/ 2642 h 2674"/>
              <a:gd name="T8" fmla="*/ 702 w 2880"/>
              <a:gd name="T9" fmla="*/ 2669 h 2674"/>
              <a:gd name="T10" fmla="*/ 648 w 2880"/>
              <a:gd name="T11" fmla="*/ 2674 h 2674"/>
              <a:gd name="T12" fmla="*/ 484 w 2880"/>
              <a:gd name="T13" fmla="*/ 2641 h 2674"/>
              <a:gd name="T14" fmla="*/ 320 w 2880"/>
              <a:gd name="T15" fmla="*/ 2540 h 2674"/>
              <a:gd name="T16" fmla="*/ 160 w 2880"/>
              <a:gd name="T17" fmla="*/ 2371 h 2674"/>
              <a:gd name="T18" fmla="*/ 0 w 2880"/>
              <a:gd name="T19" fmla="*/ 2136 h 2674"/>
              <a:gd name="T20" fmla="*/ 86 w 2880"/>
              <a:gd name="T21" fmla="*/ 2139 h 2674"/>
              <a:gd name="T22" fmla="*/ 206 w 2880"/>
              <a:gd name="T23" fmla="*/ 2120 h 2674"/>
              <a:gd name="T24" fmla="*/ 408 w 2880"/>
              <a:gd name="T25" fmla="*/ 2030 h 2674"/>
              <a:gd name="T26" fmla="*/ 620 w 2880"/>
              <a:gd name="T27" fmla="*/ 1868 h 2674"/>
              <a:gd name="T28" fmla="*/ 843 w 2880"/>
              <a:gd name="T29" fmla="*/ 1638 h 2674"/>
              <a:gd name="T30" fmla="*/ 877 w 2880"/>
              <a:gd name="T31" fmla="*/ 1362 h 2674"/>
              <a:gd name="T32" fmla="*/ 694 w 2880"/>
              <a:gd name="T33" fmla="*/ 1147 h 2674"/>
              <a:gd name="T34" fmla="*/ 563 w 2880"/>
              <a:gd name="T35" fmla="*/ 948 h 2674"/>
              <a:gd name="T36" fmla="*/ 484 w 2880"/>
              <a:gd name="T37" fmla="*/ 767 h 2674"/>
              <a:gd name="T38" fmla="*/ 458 w 2880"/>
              <a:gd name="T39" fmla="*/ 602 h 2674"/>
              <a:gd name="T40" fmla="*/ 474 w 2880"/>
              <a:gd name="T41" fmla="*/ 503 h 2674"/>
              <a:gd name="T42" fmla="*/ 546 w 2880"/>
              <a:gd name="T43" fmla="*/ 361 h 2674"/>
              <a:gd name="T44" fmla="*/ 674 w 2880"/>
              <a:gd name="T45" fmla="*/ 208 h 2674"/>
              <a:gd name="T46" fmla="*/ 861 w 2880"/>
              <a:gd name="T47" fmla="*/ 42 h 2674"/>
              <a:gd name="T48" fmla="*/ 938 w 2880"/>
              <a:gd name="T49" fmla="*/ 111 h 2674"/>
              <a:gd name="T50" fmla="*/ 1003 w 2880"/>
              <a:gd name="T51" fmla="*/ 331 h 2674"/>
              <a:gd name="T52" fmla="*/ 1102 w 2880"/>
              <a:gd name="T53" fmla="*/ 547 h 2674"/>
              <a:gd name="T54" fmla="*/ 1232 w 2880"/>
              <a:gd name="T55" fmla="*/ 760 h 2674"/>
              <a:gd name="T56" fmla="*/ 1465 w 2880"/>
              <a:gd name="T57" fmla="*/ 887 h 2674"/>
              <a:gd name="T58" fmla="*/ 1641 w 2880"/>
              <a:gd name="T59" fmla="*/ 679 h 2674"/>
              <a:gd name="T60" fmla="*/ 1866 w 2880"/>
              <a:gd name="T61" fmla="*/ 468 h 2674"/>
              <a:gd name="T62" fmla="*/ 2081 w 2880"/>
              <a:gd name="T63" fmla="*/ 334 h 2674"/>
              <a:gd name="T64" fmla="*/ 2209 w 2880"/>
              <a:gd name="T65" fmla="*/ 289 h 2674"/>
              <a:gd name="T66" fmla="*/ 2308 w 2880"/>
              <a:gd name="T67" fmla="*/ 274 h 2674"/>
              <a:gd name="T68" fmla="*/ 2406 w 2880"/>
              <a:gd name="T69" fmla="*/ 281 h 2674"/>
              <a:gd name="T70" fmla="*/ 2540 w 2880"/>
              <a:gd name="T71" fmla="*/ 340 h 2674"/>
              <a:gd name="T72" fmla="*/ 2655 w 2880"/>
              <a:gd name="T73" fmla="*/ 456 h 2674"/>
              <a:gd name="T74" fmla="*/ 2751 w 2880"/>
              <a:gd name="T75" fmla="*/ 630 h 2674"/>
              <a:gd name="T76" fmla="*/ 2755 w 2880"/>
              <a:gd name="T77" fmla="*/ 734 h 2674"/>
              <a:gd name="T78" fmla="*/ 2692 w 2880"/>
              <a:gd name="T79" fmla="*/ 735 h 2674"/>
              <a:gd name="T80" fmla="*/ 2609 w 2880"/>
              <a:gd name="T81" fmla="*/ 758 h 2674"/>
              <a:gd name="T82" fmla="*/ 2401 w 2880"/>
              <a:gd name="T83" fmla="*/ 873 h 2674"/>
              <a:gd name="T84" fmla="*/ 2222 w 2880"/>
              <a:gd name="T85" fmla="*/ 1012 h 2674"/>
              <a:gd name="T86" fmla="*/ 2010 w 2880"/>
              <a:gd name="T87" fmla="*/ 1221 h 2674"/>
              <a:gd name="T88" fmla="*/ 1917 w 2880"/>
              <a:gd name="T89" fmla="*/ 1531 h 2674"/>
              <a:gd name="T90" fmla="*/ 2091 w 2880"/>
              <a:gd name="T91" fmla="*/ 1682 h 2674"/>
              <a:gd name="T92" fmla="*/ 2329 w 2880"/>
              <a:gd name="T93" fmla="*/ 1837 h 2674"/>
              <a:gd name="T94" fmla="*/ 2570 w 2880"/>
              <a:gd name="T95" fmla="*/ 1933 h 2674"/>
              <a:gd name="T96" fmla="*/ 2817 w 2880"/>
              <a:gd name="T97" fmla="*/ 1976 h 2674"/>
              <a:gd name="T98" fmla="*/ 2813 w 2880"/>
              <a:gd name="T99" fmla="*/ 2104 h 2674"/>
              <a:gd name="T100" fmla="*/ 2674 w 2880"/>
              <a:gd name="T101" fmla="*/ 2308 h 2674"/>
              <a:gd name="T102" fmla="*/ 2535 w 2880"/>
              <a:gd name="T103" fmla="*/ 2444 h 2674"/>
              <a:gd name="T104" fmla="*/ 2391 w 2880"/>
              <a:gd name="T105" fmla="*/ 2510 h 2674"/>
              <a:gd name="T106" fmla="*/ 2318 w 2880"/>
              <a:gd name="T107" fmla="*/ 2519 h 2674"/>
              <a:gd name="T108" fmla="*/ 2172 w 2880"/>
              <a:gd name="T109" fmla="*/ 2491 h 2674"/>
              <a:gd name="T110" fmla="*/ 1996 w 2880"/>
              <a:gd name="T111" fmla="*/ 2403 h 2674"/>
              <a:gd name="T112" fmla="*/ 1790 w 2880"/>
              <a:gd name="T113" fmla="*/ 2259 h 2674"/>
              <a:gd name="T114" fmla="*/ 1556 w 2880"/>
              <a:gd name="T115" fmla="*/ 2057 h 2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80" h="2674">
                <a:moveTo>
                  <a:pt x="1424" y="1937"/>
                </a:moveTo>
                <a:lnTo>
                  <a:pt x="1382" y="1997"/>
                </a:lnTo>
                <a:lnTo>
                  <a:pt x="1382" y="1997"/>
                </a:lnTo>
                <a:lnTo>
                  <a:pt x="1326" y="2079"/>
                </a:lnTo>
                <a:lnTo>
                  <a:pt x="1273" y="2157"/>
                </a:lnTo>
                <a:lnTo>
                  <a:pt x="1220" y="2227"/>
                </a:lnTo>
                <a:lnTo>
                  <a:pt x="1167" y="2294"/>
                </a:lnTo>
                <a:lnTo>
                  <a:pt x="1118" y="2354"/>
                </a:lnTo>
                <a:lnTo>
                  <a:pt x="1069" y="2410"/>
                </a:lnTo>
                <a:lnTo>
                  <a:pt x="1021" y="2459"/>
                </a:lnTo>
                <a:lnTo>
                  <a:pt x="973" y="2505"/>
                </a:lnTo>
                <a:lnTo>
                  <a:pt x="929" y="2544"/>
                </a:lnTo>
                <a:lnTo>
                  <a:pt x="885" y="2579"/>
                </a:lnTo>
                <a:lnTo>
                  <a:pt x="843" y="2607"/>
                </a:lnTo>
                <a:lnTo>
                  <a:pt x="801" y="2632"/>
                </a:lnTo>
                <a:lnTo>
                  <a:pt x="780" y="2642"/>
                </a:lnTo>
                <a:lnTo>
                  <a:pt x="760" y="2649"/>
                </a:lnTo>
                <a:lnTo>
                  <a:pt x="741" y="2658"/>
                </a:lnTo>
                <a:lnTo>
                  <a:pt x="722" y="2663"/>
                </a:lnTo>
                <a:lnTo>
                  <a:pt x="702" y="2669"/>
                </a:lnTo>
                <a:lnTo>
                  <a:pt x="685" y="2670"/>
                </a:lnTo>
                <a:lnTo>
                  <a:pt x="665" y="2674"/>
                </a:lnTo>
                <a:lnTo>
                  <a:pt x="648" y="2674"/>
                </a:lnTo>
                <a:lnTo>
                  <a:pt x="648" y="2674"/>
                </a:lnTo>
                <a:lnTo>
                  <a:pt x="606" y="2672"/>
                </a:lnTo>
                <a:lnTo>
                  <a:pt x="565" y="2665"/>
                </a:lnTo>
                <a:lnTo>
                  <a:pt x="525" y="2655"/>
                </a:lnTo>
                <a:lnTo>
                  <a:pt x="484" y="2641"/>
                </a:lnTo>
                <a:lnTo>
                  <a:pt x="444" y="2621"/>
                </a:lnTo>
                <a:lnTo>
                  <a:pt x="401" y="2598"/>
                </a:lnTo>
                <a:lnTo>
                  <a:pt x="361" y="2572"/>
                </a:lnTo>
                <a:lnTo>
                  <a:pt x="320" y="2540"/>
                </a:lnTo>
                <a:lnTo>
                  <a:pt x="280" y="2503"/>
                </a:lnTo>
                <a:lnTo>
                  <a:pt x="239" y="2465"/>
                </a:lnTo>
                <a:lnTo>
                  <a:pt x="201" y="2421"/>
                </a:lnTo>
                <a:lnTo>
                  <a:pt x="160" y="2371"/>
                </a:lnTo>
                <a:lnTo>
                  <a:pt x="120" y="2319"/>
                </a:lnTo>
                <a:lnTo>
                  <a:pt x="79" y="2262"/>
                </a:lnTo>
                <a:lnTo>
                  <a:pt x="40" y="2201"/>
                </a:lnTo>
                <a:lnTo>
                  <a:pt x="0" y="2136"/>
                </a:lnTo>
                <a:lnTo>
                  <a:pt x="0" y="2136"/>
                </a:lnTo>
                <a:lnTo>
                  <a:pt x="63" y="2139"/>
                </a:lnTo>
                <a:lnTo>
                  <a:pt x="63" y="2139"/>
                </a:lnTo>
                <a:lnTo>
                  <a:pt x="86" y="2139"/>
                </a:lnTo>
                <a:lnTo>
                  <a:pt x="111" y="2137"/>
                </a:lnTo>
                <a:lnTo>
                  <a:pt x="134" y="2134"/>
                </a:lnTo>
                <a:lnTo>
                  <a:pt x="158" y="2130"/>
                </a:lnTo>
                <a:lnTo>
                  <a:pt x="206" y="2120"/>
                </a:lnTo>
                <a:lnTo>
                  <a:pt x="255" y="2104"/>
                </a:lnTo>
                <a:lnTo>
                  <a:pt x="306" y="2083"/>
                </a:lnTo>
                <a:lnTo>
                  <a:pt x="357" y="2058"/>
                </a:lnTo>
                <a:lnTo>
                  <a:pt x="408" y="2030"/>
                </a:lnTo>
                <a:lnTo>
                  <a:pt x="459" y="1997"/>
                </a:lnTo>
                <a:lnTo>
                  <a:pt x="512" y="1958"/>
                </a:lnTo>
                <a:lnTo>
                  <a:pt x="565" y="1916"/>
                </a:lnTo>
                <a:lnTo>
                  <a:pt x="620" y="1868"/>
                </a:lnTo>
                <a:lnTo>
                  <a:pt x="674" y="1817"/>
                </a:lnTo>
                <a:lnTo>
                  <a:pt x="731" y="1763"/>
                </a:lnTo>
                <a:lnTo>
                  <a:pt x="785" y="1701"/>
                </a:lnTo>
                <a:lnTo>
                  <a:pt x="843" y="1638"/>
                </a:lnTo>
                <a:lnTo>
                  <a:pt x="900" y="1567"/>
                </a:lnTo>
                <a:lnTo>
                  <a:pt x="977" y="1471"/>
                </a:lnTo>
                <a:lnTo>
                  <a:pt x="877" y="1362"/>
                </a:lnTo>
                <a:lnTo>
                  <a:pt x="877" y="1362"/>
                </a:lnTo>
                <a:lnTo>
                  <a:pt x="827" y="1307"/>
                </a:lnTo>
                <a:lnTo>
                  <a:pt x="778" y="1253"/>
                </a:lnTo>
                <a:lnTo>
                  <a:pt x="734" y="1198"/>
                </a:lnTo>
                <a:lnTo>
                  <a:pt x="694" y="1147"/>
                </a:lnTo>
                <a:lnTo>
                  <a:pt x="657" y="1096"/>
                </a:lnTo>
                <a:lnTo>
                  <a:pt x="621" y="1045"/>
                </a:lnTo>
                <a:lnTo>
                  <a:pt x="590" y="996"/>
                </a:lnTo>
                <a:lnTo>
                  <a:pt x="563" y="948"/>
                </a:lnTo>
                <a:lnTo>
                  <a:pt x="539" y="901"/>
                </a:lnTo>
                <a:lnTo>
                  <a:pt x="518" y="855"/>
                </a:lnTo>
                <a:lnTo>
                  <a:pt x="498" y="811"/>
                </a:lnTo>
                <a:lnTo>
                  <a:pt x="484" y="767"/>
                </a:lnTo>
                <a:lnTo>
                  <a:pt x="472" y="723"/>
                </a:lnTo>
                <a:lnTo>
                  <a:pt x="465" y="683"/>
                </a:lnTo>
                <a:lnTo>
                  <a:pt x="459" y="642"/>
                </a:lnTo>
                <a:lnTo>
                  <a:pt x="458" y="602"/>
                </a:lnTo>
                <a:lnTo>
                  <a:pt x="458" y="602"/>
                </a:lnTo>
                <a:lnTo>
                  <a:pt x="459" y="570"/>
                </a:lnTo>
                <a:lnTo>
                  <a:pt x="465" y="537"/>
                </a:lnTo>
                <a:lnTo>
                  <a:pt x="474" y="503"/>
                </a:lnTo>
                <a:lnTo>
                  <a:pt x="486" y="468"/>
                </a:lnTo>
                <a:lnTo>
                  <a:pt x="502" y="433"/>
                </a:lnTo>
                <a:lnTo>
                  <a:pt x="523" y="398"/>
                </a:lnTo>
                <a:lnTo>
                  <a:pt x="546" y="361"/>
                </a:lnTo>
                <a:lnTo>
                  <a:pt x="572" y="324"/>
                </a:lnTo>
                <a:lnTo>
                  <a:pt x="604" y="287"/>
                </a:lnTo>
                <a:lnTo>
                  <a:pt x="637" y="248"/>
                </a:lnTo>
                <a:lnTo>
                  <a:pt x="674" y="208"/>
                </a:lnTo>
                <a:lnTo>
                  <a:pt x="716" y="167"/>
                </a:lnTo>
                <a:lnTo>
                  <a:pt x="760" y="127"/>
                </a:lnTo>
                <a:lnTo>
                  <a:pt x="810" y="84"/>
                </a:lnTo>
                <a:lnTo>
                  <a:pt x="861" y="42"/>
                </a:lnTo>
                <a:lnTo>
                  <a:pt x="917" y="0"/>
                </a:lnTo>
                <a:lnTo>
                  <a:pt x="917" y="0"/>
                </a:lnTo>
                <a:lnTo>
                  <a:pt x="926" y="56"/>
                </a:lnTo>
                <a:lnTo>
                  <a:pt x="938" y="111"/>
                </a:lnTo>
                <a:lnTo>
                  <a:pt x="951" y="165"/>
                </a:lnTo>
                <a:lnTo>
                  <a:pt x="966" y="222"/>
                </a:lnTo>
                <a:lnTo>
                  <a:pt x="984" y="276"/>
                </a:lnTo>
                <a:lnTo>
                  <a:pt x="1003" y="331"/>
                </a:lnTo>
                <a:lnTo>
                  <a:pt x="1025" y="385"/>
                </a:lnTo>
                <a:lnTo>
                  <a:pt x="1047" y="438"/>
                </a:lnTo>
                <a:lnTo>
                  <a:pt x="1074" y="493"/>
                </a:lnTo>
                <a:lnTo>
                  <a:pt x="1102" y="547"/>
                </a:lnTo>
                <a:lnTo>
                  <a:pt x="1130" y="600"/>
                </a:lnTo>
                <a:lnTo>
                  <a:pt x="1162" y="654"/>
                </a:lnTo>
                <a:lnTo>
                  <a:pt x="1197" y="707"/>
                </a:lnTo>
                <a:lnTo>
                  <a:pt x="1232" y="760"/>
                </a:lnTo>
                <a:lnTo>
                  <a:pt x="1269" y="813"/>
                </a:lnTo>
                <a:lnTo>
                  <a:pt x="1310" y="866"/>
                </a:lnTo>
                <a:lnTo>
                  <a:pt x="1396" y="975"/>
                </a:lnTo>
                <a:lnTo>
                  <a:pt x="1465" y="887"/>
                </a:lnTo>
                <a:lnTo>
                  <a:pt x="1465" y="887"/>
                </a:lnTo>
                <a:lnTo>
                  <a:pt x="1524" y="813"/>
                </a:lnTo>
                <a:lnTo>
                  <a:pt x="1583" y="742"/>
                </a:lnTo>
                <a:lnTo>
                  <a:pt x="1641" y="679"/>
                </a:lnTo>
                <a:lnTo>
                  <a:pt x="1699" y="619"/>
                </a:lnTo>
                <a:lnTo>
                  <a:pt x="1755" y="563"/>
                </a:lnTo>
                <a:lnTo>
                  <a:pt x="1811" y="514"/>
                </a:lnTo>
                <a:lnTo>
                  <a:pt x="1866" y="468"/>
                </a:lnTo>
                <a:lnTo>
                  <a:pt x="1921" y="427"/>
                </a:lnTo>
                <a:lnTo>
                  <a:pt x="1975" y="392"/>
                </a:lnTo>
                <a:lnTo>
                  <a:pt x="2028" y="361"/>
                </a:lnTo>
                <a:lnTo>
                  <a:pt x="2081" y="334"/>
                </a:lnTo>
                <a:lnTo>
                  <a:pt x="2132" y="313"/>
                </a:lnTo>
                <a:lnTo>
                  <a:pt x="2158" y="304"/>
                </a:lnTo>
                <a:lnTo>
                  <a:pt x="2183" y="296"/>
                </a:lnTo>
                <a:lnTo>
                  <a:pt x="2209" y="289"/>
                </a:lnTo>
                <a:lnTo>
                  <a:pt x="2234" y="283"/>
                </a:lnTo>
                <a:lnTo>
                  <a:pt x="2259" y="280"/>
                </a:lnTo>
                <a:lnTo>
                  <a:pt x="2283" y="276"/>
                </a:lnTo>
                <a:lnTo>
                  <a:pt x="2308" y="274"/>
                </a:lnTo>
                <a:lnTo>
                  <a:pt x="2333" y="274"/>
                </a:lnTo>
                <a:lnTo>
                  <a:pt x="2333" y="274"/>
                </a:lnTo>
                <a:lnTo>
                  <a:pt x="2369" y="276"/>
                </a:lnTo>
                <a:lnTo>
                  <a:pt x="2406" y="281"/>
                </a:lnTo>
                <a:lnTo>
                  <a:pt x="2442" y="290"/>
                </a:lnTo>
                <a:lnTo>
                  <a:pt x="2475" y="303"/>
                </a:lnTo>
                <a:lnTo>
                  <a:pt x="2509" y="320"/>
                </a:lnTo>
                <a:lnTo>
                  <a:pt x="2540" y="340"/>
                </a:lnTo>
                <a:lnTo>
                  <a:pt x="2570" y="362"/>
                </a:lnTo>
                <a:lnTo>
                  <a:pt x="2600" y="391"/>
                </a:lnTo>
                <a:lnTo>
                  <a:pt x="2628" y="420"/>
                </a:lnTo>
                <a:lnTo>
                  <a:pt x="2655" y="456"/>
                </a:lnTo>
                <a:lnTo>
                  <a:pt x="2681" y="493"/>
                </a:lnTo>
                <a:lnTo>
                  <a:pt x="2706" y="535"/>
                </a:lnTo>
                <a:lnTo>
                  <a:pt x="2730" y="581"/>
                </a:lnTo>
                <a:lnTo>
                  <a:pt x="2751" y="630"/>
                </a:lnTo>
                <a:lnTo>
                  <a:pt x="2774" y="681"/>
                </a:lnTo>
                <a:lnTo>
                  <a:pt x="2794" y="737"/>
                </a:lnTo>
                <a:lnTo>
                  <a:pt x="2794" y="737"/>
                </a:lnTo>
                <a:lnTo>
                  <a:pt x="2755" y="734"/>
                </a:lnTo>
                <a:lnTo>
                  <a:pt x="2729" y="732"/>
                </a:lnTo>
                <a:lnTo>
                  <a:pt x="2729" y="732"/>
                </a:lnTo>
                <a:lnTo>
                  <a:pt x="2711" y="732"/>
                </a:lnTo>
                <a:lnTo>
                  <a:pt x="2692" y="735"/>
                </a:lnTo>
                <a:lnTo>
                  <a:pt x="2672" y="739"/>
                </a:lnTo>
                <a:lnTo>
                  <a:pt x="2653" y="744"/>
                </a:lnTo>
                <a:lnTo>
                  <a:pt x="2632" y="749"/>
                </a:lnTo>
                <a:lnTo>
                  <a:pt x="2609" y="758"/>
                </a:lnTo>
                <a:lnTo>
                  <a:pt x="2563" y="778"/>
                </a:lnTo>
                <a:lnTo>
                  <a:pt x="2512" y="804"/>
                </a:lnTo>
                <a:lnTo>
                  <a:pt x="2459" y="836"/>
                </a:lnTo>
                <a:lnTo>
                  <a:pt x="2401" y="873"/>
                </a:lnTo>
                <a:lnTo>
                  <a:pt x="2341" y="917"/>
                </a:lnTo>
                <a:lnTo>
                  <a:pt x="2341" y="917"/>
                </a:lnTo>
                <a:lnTo>
                  <a:pt x="2280" y="964"/>
                </a:lnTo>
                <a:lnTo>
                  <a:pt x="2222" y="1012"/>
                </a:lnTo>
                <a:lnTo>
                  <a:pt x="2165" y="1063"/>
                </a:lnTo>
                <a:lnTo>
                  <a:pt x="2111" y="1114"/>
                </a:lnTo>
                <a:lnTo>
                  <a:pt x="2060" y="1166"/>
                </a:lnTo>
                <a:lnTo>
                  <a:pt x="2010" y="1221"/>
                </a:lnTo>
                <a:lnTo>
                  <a:pt x="1965" y="1275"/>
                </a:lnTo>
                <a:lnTo>
                  <a:pt x="1921" y="1333"/>
                </a:lnTo>
                <a:lnTo>
                  <a:pt x="1834" y="1450"/>
                </a:lnTo>
                <a:lnTo>
                  <a:pt x="1917" y="1531"/>
                </a:lnTo>
                <a:lnTo>
                  <a:pt x="1917" y="1531"/>
                </a:lnTo>
                <a:lnTo>
                  <a:pt x="1975" y="1585"/>
                </a:lnTo>
                <a:lnTo>
                  <a:pt x="2033" y="1636"/>
                </a:lnTo>
                <a:lnTo>
                  <a:pt x="2091" y="1682"/>
                </a:lnTo>
                <a:lnTo>
                  <a:pt x="2149" y="1726"/>
                </a:lnTo>
                <a:lnTo>
                  <a:pt x="2209" y="1766"/>
                </a:lnTo>
                <a:lnTo>
                  <a:pt x="2269" y="1803"/>
                </a:lnTo>
                <a:lnTo>
                  <a:pt x="2329" y="1837"/>
                </a:lnTo>
                <a:lnTo>
                  <a:pt x="2389" y="1867"/>
                </a:lnTo>
                <a:lnTo>
                  <a:pt x="2449" y="1891"/>
                </a:lnTo>
                <a:lnTo>
                  <a:pt x="2510" y="1914"/>
                </a:lnTo>
                <a:lnTo>
                  <a:pt x="2570" y="1933"/>
                </a:lnTo>
                <a:lnTo>
                  <a:pt x="2632" y="1949"/>
                </a:lnTo>
                <a:lnTo>
                  <a:pt x="2693" y="1962"/>
                </a:lnTo>
                <a:lnTo>
                  <a:pt x="2755" y="1970"/>
                </a:lnTo>
                <a:lnTo>
                  <a:pt x="2817" y="1976"/>
                </a:lnTo>
                <a:lnTo>
                  <a:pt x="2880" y="1977"/>
                </a:lnTo>
                <a:lnTo>
                  <a:pt x="2880" y="1977"/>
                </a:lnTo>
                <a:lnTo>
                  <a:pt x="2847" y="2042"/>
                </a:lnTo>
                <a:lnTo>
                  <a:pt x="2813" y="2104"/>
                </a:lnTo>
                <a:lnTo>
                  <a:pt x="2778" y="2162"/>
                </a:lnTo>
                <a:lnTo>
                  <a:pt x="2744" y="2215"/>
                </a:lnTo>
                <a:lnTo>
                  <a:pt x="2709" y="2262"/>
                </a:lnTo>
                <a:lnTo>
                  <a:pt x="2674" y="2308"/>
                </a:lnTo>
                <a:lnTo>
                  <a:pt x="2641" y="2349"/>
                </a:lnTo>
                <a:lnTo>
                  <a:pt x="2605" y="2384"/>
                </a:lnTo>
                <a:lnTo>
                  <a:pt x="2570" y="2415"/>
                </a:lnTo>
                <a:lnTo>
                  <a:pt x="2535" y="2444"/>
                </a:lnTo>
                <a:lnTo>
                  <a:pt x="2498" y="2466"/>
                </a:lnTo>
                <a:lnTo>
                  <a:pt x="2463" y="2486"/>
                </a:lnTo>
                <a:lnTo>
                  <a:pt x="2428" y="2500"/>
                </a:lnTo>
                <a:lnTo>
                  <a:pt x="2391" y="2510"/>
                </a:lnTo>
                <a:lnTo>
                  <a:pt x="2355" y="2517"/>
                </a:lnTo>
                <a:lnTo>
                  <a:pt x="2336" y="2519"/>
                </a:lnTo>
                <a:lnTo>
                  <a:pt x="2318" y="2519"/>
                </a:lnTo>
                <a:lnTo>
                  <a:pt x="2318" y="2519"/>
                </a:lnTo>
                <a:lnTo>
                  <a:pt x="2285" y="2517"/>
                </a:lnTo>
                <a:lnTo>
                  <a:pt x="2248" y="2512"/>
                </a:lnTo>
                <a:lnTo>
                  <a:pt x="2211" y="2503"/>
                </a:lnTo>
                <a:lnTo>
                  <a:pt x="2172" y="2491"/>
                </a:lnTo>
                <a:lnTo>
                  <a:pt x="2130" y="2473"/>
                </a:lnTo>
                <a:lnTo>
                  <a:pt x="2088" y="2454"/>
                </a:lnTo>
                <a:lnTo>
                  <a:pt x="2042" y="2431"/>
                </a:lnTo>
                <a:lnTo>
                  <a:pt x="1996" y="2403"/>
                </a:lnTo>
                <a:lnTo>
                  <a:pt x="1947" y="2373"/>
                </a:lnTo>
                <a:lnTo>
                  <a:pt x="1898" y="2338"/>
                </a:lnTo>
                <a:lnTo>
                  <a:pt x="1845" y="2301"/>
                </a:lnTo>
                <a:lnTo>
                  <a:pt x="1790" y="2259"/>
                </a:lnTo>
                <a:lnTo>
                  <a:pt x="1734" y="2215"/>
                </a:lnTo>
                <a:lnTo>
                  <a:pt x="1678" y="2166"/>
                </a:lnTo>
                <a:lnTo>
                  <a:pt x="1618" y="2113"/>
                </a:lnTo>
                <a:lnTo>
                  <a:pt x="1556" y="2057"/>
                </a:lnTo>
                <a:lnTo>
                  <a:pt x="1424" y="1937"/>
                </a:lnTo>
                <a:close/>
              </a:path>
            </a:pathLst>
          </a:custGeom>
          <a:solidFill>
            <a:srgbClr val="F3C108"/>
          </a:solidFill>
          <a:ln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377">
              <a:defRPr/>
            </a:pPr>
            <a:endParaRPr lang="en-US" sz="2400" dirty="0">
              <a:solidFill>
                <a:srgbClr val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06393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1C57E-B3E1-46B3-AFCD-9BFE7AD73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8" y="84058"/>
            <a:ext cx="11222567" cy="1159420"/>
          </a:xfrm>
        </p:spPr>
        <p:txBody>
          <a:bodyPr/>
          <a:lstStyle/>
          <a:p>
            <a:r>
              <a:rPr lang="en-US" dirty="0"/>
              <a:t>Investigating  DLL3 + Novel PD L(1) combination in 2</a:t>
            </a:r>
            <a:r>
              <a:rPr lang="en-US" baseline="30000" dirty="0"/>
              <a:t>nd</a:t>
            </a:r>
            <a:r>
              <a:rPr lang="en-US" dirty="0"/>
              <a:t> line ED-SCLC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DA699-4CA0-498D-A594-00542AEBF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2133" dirty="0"/>
          </a:p>
          <a:p>
            <a:r>
              <a:rPr lang="en-GB" sz="2133" dirty="0"/>
              <a:t>Strong biological rationale for DLL3 </a:t>
            </a:r>
            <a:r>
              <a:rPr lang="en-GB" sz="2133" dirty="0" err="1"/>
              <a:t>BiTE</a:t>
            </a:r>
            <a:r>
              <a:rPr lang="en-GB" sz="2133" dirty="0"/>
              <a:t> and PD L(1) combination</a:t>
            </a:r>
          </a:p>
          <a:p>
            <a:pPr marL="0" indent="0">
              <a:buNone/>
            </a:pPr>
            <a:endParaRPr lang="en-GB" sz="2133" dirty="0"/>
          </a:p>
          <a:p>
            <a:r>
              <a:rPr lang="en-GB" sz="2133" dirty="0"/>
              <a:t>Challenges: </a:t>
            </a:r>
          </a:p>
          <a:p>
            <a:pPr marL="643451" lvl="1" indent="-342900"/>
            <a:r>
              <a:rPr lang="en-GB" sz="1867" dirty="0"/>
              <a:t>DLL3 ADC failed in first and second-line</a:t>
            </a:r>
          </a:p>
          <a:p>
            <a:pPr marL="643451" lvl="1" indent="-342900"/>
            <a:r>
              <a:rPr lang="en-GB" sz="1867" dirty="0"/>
              <a:t>PD(1) not effective in second-line</a:t>
            </a:r>
          </a:p>
          <a:p>
            <a:pPr marL="643451" lvl="1" indent="-342900"/>
            <a:r>
              <a:rPr lang="en-GB" sz="1867" dirty="0"/>
              <a:t>Is there a difference between PD (1) and PD L(1)?</a:t>
            </a:r>
          </a:p>
          <a:p>
            <a:pPr marL="643451" lvl="1" indent="-342900"/>
            <a:r>
              <a:rPr lang="en-GB" sz="1867" dirty="0"/>
              <a:t>Novel-PD L(1) not extensively studied </a:t>
            </a:r>
          </a:p>
          <a:p>
            <a:pPr marL="643451" lvl="1" indent="-342900"/>
            <a:r>
              <a:rPr lang="en-GB" sz="1867" dirty="0"/>
              <a:t>SOC in second line is changing</a:t>
            </a:r>
          </a:p>
          <a:p>
            <a:pPr marL="643451" lvl="1" indent="-342900"/>
            <a:r>
              <a:rPr lang="en-GB" sz="1867" dirty="0"/>
              <a:t>Patients in second-line transitioning to prior PD L(1) exposed/progressed</a:t>
            </a:r>
          </a:p>
          <a:p>
            <a:pPr marL="300551" lvl="1" indent="0">
              <a:buNone/>
            </a:pPr>
            <a:endParaRPr lang="en-GB" sz="1867" dirty="0"/>
          </a:p>
          <a:p>
            <a:endParaRPr lang="en-GB" sz="2133" dirty="0"/>
          </a:p>
          <a:p>
            <a:endParaRPr lang="en-GB" sz="2133" dirty="0"/>
          </a:p>
          <a:p>
            <a:pPr lvl="1"/>
            <a:endParaRPr lang="en-GB" sz="1867" dirty="0"/>
          </a:p>
          <a:p>
            <a:pPr lvl="1"/>
            <a:endParaRPr lang="en-US" sz="2134" dirty="0"/>
          </a:p>
          <a:p>
            <a:endParaRPr lang="en-US" sz="2400" dirty="0"/>
          </a:p>
          <a:p>
            <a:endParaRPr lang="en-US" sz="2400" baseline="300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309019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488897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1C57E-B3E1-46B3-AFCD-9BFE7AD73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8" y="658703"/>
            <a:ext cx="11222567" cy="584775"/>
          </a:xfrm>
        </p:spPr>
        <p:txBody>
          <a:bodyPr/>
          <a:lstStyle/>
          <a:p>
            <a:r>
              <a:rPr lang="en-US" sz="3200" dirty="0"/>
              <a:t>Design considerations for PD L(1) combination in 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DA699-4CA0-498D-A594-00542AEBF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353" y="1352683"/>
            <a:ext cx="11383932" cy="4958470"/>
          </a:xfrm>
        </p:spPr>
        <p:txBody>
          <a:bodyPr/>
          <a:lstStyle/>
          <a:p>
            <a:pPr marL="342900" indent="-342900"/>
            <a:r>
              <a:rPr lang="en-GB" sz="2133" dirty="0"/>
              <a:t>Change in SOC in front-line resulting in most second-line patients being PD L(1) exposed.</a:t>
            </a:r>
          </a:p>
          <a:p>
            <a:pPr marL="643451" lvl="1" indent="-342900"/>
            <a:r>
              <a:rPr lang="en-GB" sz="1734" dirty="0"/>
              <a:t>Changing landscape</a:t>
            </a:r>
          </a:p>
          <a:p>
            <a:pPr marL="643451" lvl="1" indent="-342900"/>
            <a:endParaRPr lang="en-GB" sz="1734" dirty="0"/>
          </a:p>
          <a:p>
            <a:r>
              <a:rPr lang="en-GB" sz="2133" dirty="0"/>
              <a:t>Is a global trial feasible in second-line ED-SCLC?</a:t>
            </a:r>
          </a:p>
          <a:p>
            <a:pPr lvl="1"/>
            <a:r>
              <a:rPr lang="en-GB" sz="1867" dirty="0"/>
              <a:t>SOC in US different than ROW in first-line</a:t>
            </a:r>
          </a:p>
          <a:p>
            <a:pPr marL="309019" lvl="1" indent="0">
              <a:buNone/>
            </a:pPr>
            <a:endParaRPr lang="en-GB" sz="2133" dirty="0"/>
          </a:p>
          <a:p>
            <a:pPr marL="342900" indent="-342900"/>
            <a:r>
              <a:rPr lang="en-GB" sz="2133" dirty="0"/>
              <a:t>Contribution of components, PD L(1) &amp; DLL3.</a:t>
            </a:r>
          </a:p>
          <a:p>
            <a:pPr marL="643451" lvl="1" indent="-342900"/>
            <a:r>
              <a:rPr lang="en-GB" sz="1867" dirty="0"/>
              <a:t>PD L(1) arm in a second-line trial not feasible</a:t>
            </a:r>
          </a:p>
          <a:p>
            <a:pPr marL="342900" indent="-342900"/>
            <a:endParaRPr lang="en-GB" sz="2133" dirty="0"/>
          </a:p>
          <a:p>
            <a:pPr marL="342900" indent="-342900"/>
            <a:r>
              <a:rPr lang="en-GB" sz="2133" dirty="0"/>
              <a:t>Benefit of PD L(1) combination may not manifest as a benefit in ORR, PFS and may need OS data</a:t>
            </a:r>
          </a:p>
          <a:p>
            <a:pPr marL="342900" indent="-342900"/>
            <a:endParaRPr lang="en-GB" sz="2133" dirty="0"/>
          </a:p>
          <a:p>
            <a:pPr marL="342900" indent="-342900"/>
            <a:r>
              <a:rPr lang="en-GB" sz="2133" dirty="0"/>
              <a:t>Biomarker may define the role for monotherapy DLL3 versus combination</a:t>
            </a:r>
          </a:p>
          <a:p>
            <a:pPr marL="342900" indent="-342900"/>
            <a:endParaRPr lang="en-GB" sz="2133" dirty="0"/>
          </a:p>
          <a:p>
            <a:pPr marL="342900" indent="-342900"/>
            <a:endParaRPr lang="en-GB" sz="2133" dirty="0"/>
          </a:p>
          <a:p>
            <a:pPr marL="342900" indent="-342900"/>
            <a:endParaRPr lang="en-GB" sz="2133" dirty="0"/>
          </a:p>
          <a:p>
            <a:endParaRPr lang="en-GB" sz="2133" dirty="0"/>
          </a:p>
          <a:p>
            <a:endParaRPr lang="en-GB" sz="2133" dirty="0"/>
          </a:p>
          <a:p>
            <a:pPr lvl="1"/>
            <a:endParaRPr lang="en-GB" sz="1867" dirty="0"/>
          </a:p>
          <a:p>
            <a:pPr lvl="1"/>
            <a:endParaRPr lang="en-US" sz="2134" dirty="0"/>
          </a:p>
          <a:p>
            <a:endParaRPr lang="en-US" sz="2400" dirty="0"/>
          </a:p>
          <a:p>
            <a:endParaRPr lang="en-US" sz="2400" baseline="300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309019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062375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96F6FA-0B0E-4FBA-A55D-CABE954F95A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Definition of Progression on prior PD L(1) therapy should be standardized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role of Single-Arm versus RCT should be carefully evaluated in Early Development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Real World Data have a powerful role in the design and interpretation of clinical trials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07CD58-6C6F-4259-8547-FEBE92EF3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851026092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Amgen Proprietary - For Internal Use Onl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MjVI48hS6e.AV5v1zvMA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7I09Lel_EqJXDr_ZyHhN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7I09Lel_EqJXDr_ZyHhN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7I09Lel_EqJXDr_ZyHhN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7I09Lel_EqJXDr_ZyHhN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7I09Lel_EqJXDr_ZyHhN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7I09Lel_EqJXDr_ZyHhN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7I09Lel_EqJXDr_ZyHhN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7I09Lel_EqJXDr_ZyHhNQ"/>
</p:tagLst>
</file>

<file path=ppt/theme/theme1.xml><?xml version="1.0" encoding="utf-8"?>
<a:theme xmlns:a="http://schemas.openxmlformats.org/drawingml/2006/main" name="Amgen theme 1">
  <a:themeElements>
    <a:clrScheme name="AmgenColors">
      <a:dk1>
        <a:srgbClr val="000000"/>
      </a:dk1>
      <a:lt1>
        <a:srgbClr val="FFFFFF"/>
      </a:lt1>
      <a:dk2>
        <a:srgbClr val="716F73"/>
      </a:dk2>
      <a:lt2>
        <a:srgbClr val="00BCE4"/>
      </a:lt2>
      <a:accent1>
        <a:srgbClr val="0063C3"/>
      </a:accent1>
      <a:accent2>
        <a:srgbClr val="88C765"/>
      </a:accent2>
      <a:accent3>
        <a:srgbClr val="F3C108"/>
      </a:accent3>
      <a:accent4>
        <a:srgbClr val="D34D2F"/>
      </a:accent4>
      <a:accent5>
        <a:srgbClr val="597B7C"/>
      </a:accent5>
      <a:accent6>
        <a:srgbClr val="005480"/>
      </a:accent6>
      <a:hlink>
        <a:srgbClr val="2DBCB6"/>
      </a:hlink>
      <a:folHlink>
        <a:srgbClr val="B2A97E"/>
      </a:folHlink>
    </a:clrScheme>
    <a:fontScheme name="Amgen Corporate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b="1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 cap="rnd">
          <a:solidFill>
            <a:schemeClr val="tx1"/>
          </a:solidFill>
          <a:tailEnd type="stealth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mgen theme 1" id="{0FF88DAF-AB57-4601-8DE3-912A93ACE802}" vid="{19FC5FD8-2FDB-4A81-A556-2BC729893ADF}"/>
    </a:ext>
  </a:extLst>
</a:theme>
</file>

<file path=ppt/theme/theme2.xml><?xml version="1.0" encoding="utf-8"?>
<a:theme xmlns:a="http://schemas.openxmlformats.org/drawingml/2006/main" name="2016 Amgen Corporate Template_16x9_INTERNAL">
  <a:themeElements>
    <a:clrScheme name="AmgenColors">
      <a:dk1>
        <a:srgbClr val="000000"/>
      </a:dk1>
      <a:lt1>
        <a:srgbClr val="FFFFFF"/>
      </a:lt1>
      <a:dk2>
        <a:srgbClr val="716F73"/>
      </a:dk2>
      <a:lt2>
        <a:srgbClr val="00BCE4"/>
      </a:lt2>
      <a:accent1>
        <a:srgbClr val="0063C3"/>
      </a:accent1>
      <a:accent2>
        <a:srgbClr val="88C765"/>
      </a:accent2>
      <a:accent3>
        <a:srgbClr val="F3C108"/>
      </a:accent3>
      <a:accent4>
        <a:srgbClr val="D34D2F"/>
      </a:accent4>
      <a:accent5>
        <a:srgbClr val="597B7C"/>
      </a:accent5>
      <a:accent6>
        <a:srgbClr val="005480"/>
      </a:accent6>
      <a:hlink>
        <a:srgbClr val="2DBCB6"/>
      </a:hlink>
      <a:folHlink>
        <a:srgbClr val="B2A97E"/>
      </a:folHlink>
    </a:clrScheme>
    <a:fontScheme name="Amgen Corporate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b="1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 cap="rnd">
          <a:solidFill>
            <a:schemeClr val="tx1"/>
          </a:solidFill>
          <a:tailEnd type="stealth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17 Amgen Corporate Template_16x9_INTERNAL_EXTERNAL.potx" id="{48E5096D-00E7-4E9C-9704-737409897562}" vid="{EF1A956B-3B03-46FB-A2D5-71314C52DA9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82ad3a63-90ad-4a46-a3cb-757f4658e205" origin="userSelected">
  <element uid="9036a7a1-5a4f-48d3-b24b-dfdab053dac9" value=""/>
  <element uid="03e9b10b-a1f9-4a88-9630-476473f62285" value=""/>
  <element uid="7349a702-6462-4442-88eb-c64cd513835c" value=""/>
</sisl>
</file>

<file path=customXml/itemProps1.xml><?xml version="1.0" encoding="utf-8"?>
<ds:datastoreItem xmlns:ds="http://schemas.openxmlformats.org/officeDocument/2006/customXml" ds:itemID="{B01E8613-989A-41F1-9093-2FCDB6C469BC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Amgen theme 1</Template>
  <TotalTime>5454</TotalTime>
  <Words>1685</Words>
  <Application>Microsoft Office PowerPoint</Application>
  <PresentationFormat>Widescreen</PresentationFormat>
  <Paragraphs>269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Amgen theme 1</vt:lpstr>
      <vt:lpstr>2016 Amgen Corporate Template_16x9_INTERNAL</vt:lpstr>
      <vt:lpstr>think-cell Slide</vt:lpstr>
      <vt:lpstr>Statistical challenges in designing combination-therapy trials in Oncology </vt:lpstr>
      <vt:lpstr>Disclaimer</vt:lpstr>
      <vt:lpstr>Outline</vt:lpstr>
      <vt:lpstr>Oncology Landscape</vt:lpstr>
      <vt:lpstr>Progression on PD-(L)1 therapy </vt:lpstr>
      <vt:lpstr>Progression on PD-(L)1 therapy Example Definitions from Industry</vt:lpstr>
      <vt:lpstr>Example startegies</vt:lpstr>
      <vt:lpstr>Single-Arm Trials for accelerated approval</vt:lpstr>
      <vt:lpstr>Example of Single-Arm approval of combination therapy</vt:lpstr>
      <vt:lpstr>KRAS G12C mutated NSCLC</vt:lpstr>
      <vt:lpstr>Designing a single-arm trial in KRAS G12C mutated NSCLC for a targeted agent</vt:lpstr>
      <vt:lpstr>Designing a single-arm trial in KRAS G12C mutated NSCLC for a targeted agent</vt:lpstr>
      <vt:lpstr>   Extensive disease ( ED) Small cell lung cancer ( SCLC) </vt:lpstr>
      <vt:lpstr>DLL3 is an Inhibitory Notch Ligand Overexpressed in Small Cell Lung Cancer</vt:lpstr>
      <vt:lpstr>Emerging SCLC Treatment Landscape</vt:lpstr>
      <vt:lpstr>Investigating  DLL3 + Novel PD L(1) combination in 2nd line ED-SCLC</vt:lpstr>
      <vt:lpstr>Design considerations for PD L(1) combination in SCLC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Bayesian in small population</dc:title>
  <dc:creator>fcooner@amgen.com</dc:creator>
  <cp:keywords>*$%IU-*$%GenBus</cp:keywords>
  <cp:lastModifiedBy>Suresh, Ramachandran</cp:lastModifiedBy>
  <cp:revision>256</cp:revision>
  <dcterms:created xsi:type="dcterms:W3CDTF">2019-03-12T16:41:17Z</dcterms:created>
  <dcterms:modified xsi:type="dcterms:W3CDTF">2020-10-23T16:29:02Z</dcterms:modified>
  <cp:category>Conference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b4943e37-b9b8-4537-b1a1-204156626d9f</vt:lpwstr>
  </property>
  <property fmtid="{D5CDD505-2E9C-101B-9397-08002B2CF9AE}" pid="3" name="bjSaver">
    <vt:lpwstr>nlJJHES04TemgJ5mpZCoDZiQ4Pkxvwg0</vt:lpwstr>
  </property>
  <property fmtid="{D5CDD505-2E9C-101B-9397-08002B2CF9AE}" pid="4" name="bjDocumentSecurityLabel">
    <vt:lpwstr>Internal Use Only - General Business</vt:lpwstr>
  </property>
  <property fmtid="{D5CDD505-2E9C-101B-9397-08002B2CF9AE}" pid="5" name="bjDocumentLabelXML">
    <vt:lpwstr>&lt;?xml version="1.0" encoding="us-ascii"?&gt;&lt;sisl xmlns:xsi="http://www.w3.org/2001/XMLSchema-instance" xmlns:xsd="http://www.w3.org/2001/XMLSchema" sislVersion="0" policy="82ad3a63-90ad-4a46-a3cb-757f4658e205" origin="userSelected" xmlns="http://www.boldonj</vt:lpwstr>
  </property>
  <property fmtid="{D5CDD505-2E9C-101B-9397-08002B2CF9AE}" pid="6" name="bjDocumentLabelXML-0">
    <vt:lpwstr>ames.com/2008/01/sie/internal/label"&gt;&lt;element uid="9036a7a1-5a4f-48d3-b24b-dfdab053dac9" value="" /&gt;&lt;element uid="03e9b10b-a1f9-4a88-9630-476473f62285" value="" /&gt;&lt;element uid="7349a702-6462-4442-88eb-c64cd513835c" value="" /&gt;&lt;/sisl&gt;</vt:lpwstr>
  </property>
</Properties>
</file>