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notesMasterIdLst>
    <p:notesMasterId r:id="rId25"/>
  </p:notesMasterIdLst>
  <p:sldIdLst>
    <p:sldId id="256" r:id="rId2"/>
    <p:sldId id="257" r:id="rId3"/>
    <p:sldId id="258" r:id="rId4"/>
    <p:sldId id="259" r:id="rId5"/>
    <p:sldId id="262" r:id="rId6"/>
    <p:sldId id="278" r:id="rId7"/>
    <p:sldId id="261" r:id="rId8"/>
    <p:sldId id="263" r:id="rId9"/>
    <p:sldId id="279" r:id="rId10"/>
    <p:sldId id="264" r:id="rId11"/>
    <p:sldId id="265" r:id="rId12"/>
    <p:sldId id="266" r:id="rId13"/>
    <p:sldId id="267" r:id="rId14"/>
    <p:sldId id="269" r:id="rId15"/>
    <p:sldId id="270" r:id="rId16"/>
    <p:sldId id="272" r:id="rId17"/>
    <p:sldId id="271" r:id="rId18"/>
    <p:sldId id="276" r:id="rId19"/>
    <p:sldId id="277" r:id="rId20"/>
    <p:sldId id="275" r:id="rId21"/>
    <p:sldId id="260" r:id="rId22"/>
    <p:sldId id="281" r:id="rId23"/>
    <p:sldId id="26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Qiao" initials="ZQ" lastIdx="1" clrIdx="0">
    <p:extLst>
      <p:ext uri="{19B8F6BF-5375-455C-9EA6-DF929625EA0E}">
        <p15:presenceInfo xmlns:p15="http://schemas.microsoft.com/office/powerpoint/2012/main" userId="S::Qiao.Zhang@fda.gov::674abbba-8427-431e-b184-629cd79496b4" providerId="AD"/>
      </p:ext>
    </p:extLst>
  </p:cmAuthor>
  <p:cmAuthor id="2" name="Shi, Haiwen" initials="SH" lastIdx="4" clrIdx="1">
    <p:extLst>
      <p:ext uri="{19B8F6BF-5375-455C-9EA6-DF929625EA0E}">
        <p15:presenceInfo xmlns:p15="http://schemas.microsoft.com/office/powerpoint/2012/main" userId="S::Haiwen.Shi@fda.gov::43114770-b93a-4b08-991f-1c407fe7ca19" providerId="AD"/>
      </p:ext>
    </p:extLst>
  </p:cmAuthor>
  <p:cmAuthor id="3" name="Recta, Virginia" initials="RV" lastIdx="7" clrIdx="2">
    <p:extLst>
      <p:ext uri="{19B8F6BF-5375-455C-9EA6-DF929625EA0E}">
        <p15:presenceInfo xmlns:p15="http://schemas.microsoft.com/office/powerpoint/2012/main" userId="S::VRecta@fda.gov::9aa17bff-687d-4315-829f-7bc245d478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871" autoAdjust="0"/>
  </p:normalViewPr>
  <p:slideViewPr>
    <p:cSldViewPr snapToGrid="0">
      <p:cViewPr varScale="1">
        <p:scale>
          <a:sx n="56" d="100"/>
          <a:sy n="56" d="100"/>
        </p:scale>
        <p:origin x="348" y="40"/>
      </p:cViewPr>
      <p:guideLst/>
    </p:cSldViewPr>
  </p:slideViewPr>
  <p:notesTextViewPr>
    <p:cViewPr>
      <p:scale>
        <a:sx n="1" d="1"/>
        <a:sy n="1" d="1"/>
      </p:scale>
      <p:origin x="0" y="0"/>
    </p:cViewPr>
  </p:notesTextViewPr>
  <p:sorterViewPr>
    <p:cViewPr>
      <p:scale>
        <a:sx n="100" d="100"/>
        <a:sy n="100" d="100"/>
      </p:scale>
      <p:origin x="0" y="-272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94AF70-758C-416E-A7A1-E8DE09442536}" type="datetimeFigureOut">
              <a:rPr lang="en-US" smtClean="0"/>
              <a:t>9/4/2020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9956E1-21E5-433D-A3F4-E38222ED5362}" type="slidenum">
              <a:rPr lang="en-US" smtClean="0"/>
              <a:t>‹#›</a:t>
            </a:fld>
            <a:endParaRPr lang="en-US"/>
          </a:p>
        </p:txBody>
      </p:sp>
    </p:spTree>
    <p:extLst>
      <p:ext uri="{BB962C8B-B14F-4D97-AF65-F5344CB8AC3E}">
        <p14:creationId xmlns:p14="http://schemas.microsoft.com/office/powerpoint/2010/main" val="285526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9956E1-21E5-433D-A3F4-E38222ED5362}" type="slidenum">
              <a:rPr lang="en-US" smtClean="0"/>
              <a:t>3</a:t>
            </a:fld>
            <a:endParaRPr lang="en-US"/>
          </a:p>
        </p:txBody>
      </p:sp>
    </p:spTree>
    <p:extLst>
      <p:ext uri="{BB962C8B-B14F-4D97-AF65-F5344CB8AC3E}">
        <p14:creationId xmlns:p14="http://schemas.microsoft.com/office/powerpoint/2010/main" val="1726193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Variation in biologic activity may be due to genetic differences between donors, differences in cells obtained from different sites or at different points in time (even if from the same donor), differences in the manufacturing process, and/or inability of the manufacturing process/specifications to provide a product with consistent biologic activity. </a:t>
            </a:r>
            <a:endParaRPr lang="en-US" dirty="0"/>
          </a:p>
          <a:p>
            <a:r>
              <a:rPr lang="en-US" sz="1200" kern="1200" dirty="0">
                <a:solidFill>
                  <a:schemeClr val="tx1"/>
                </a:solidFill>
                <a:effectLst/>
                <a:latin typeface="+mn-lt"/>
                <a:ea typeface="+mn-ea"/>
                <a:cs typeface="+mn-cs"/>
              </a:rPr>
              <a:t>2. It is critical to assure that all approved marketed stem cell product is as consistent as possible and has a reasonably similar safety and effectiveness profile. The most efficient method to confirm the comparability between cell lines would be a clinically relevant, validated bioassay. </a:t>
            </a:r>
          </a:p>
          <a:p>
            <a:r>
              <a:rPr lang="en-US" sz="1200" kern="1200" dirty="0">
                <a:solidFill>
                  <a:schemeClr val="tx1"/>
                </a:solidFill>
                <a:effectLst/>
                <a:latin typeface="+mn-lt"/>
                <a:ea typeface="+mn-ea"/>
                <a:cs typeface="+mn-cs"/>
              </a:rPr>
              <a:t>3. </a:t>
            </a:r>
            <a:r>
              <a:rPr lang="en-US" dirty="0"/>
              <a:t>Currently, the only stem cell treatments used on humans approved by CBER are products that treat certain cancers and disorders of the blood and immune system. “https://www.cdc.gov/</a:t>
            </a:r>
            <a:r>
              <a:rPr lang="en-US" dirty="0" err="1"/>
              <a:t>hai</a:t>
            </a:r>
            <a:r>
              <a:rPr lang="en-US" dirty="0"/>
              <a:t>/outbreaks/stem-cell-products.html”</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49956E1-21E5-433D-A3F4-E38222ED5362}" type="slidenum">
              <a:rPr lang="en-US" smtClean="0"/>
              <a:t>4</a:t>
            </a:fld>
            <a:endParaRPr lang="en-US"/>
          </a:p>
        </p:txBody>
      </p:sp>
    </p:spTree>
    <p:extLst>
      <p:ext uri="{BB962C8B-B14F-4D97-AF65-F5344CB8AC3E}">
        <p14:creationId xmlns:p14="http://schemas.microsoft.com/office/powerpoint/2010/main" val="1308252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 typical study design for stem cell products but not a standard. </a:t>
            </a:r>
          </a:p>
          <a:p>
            <a:r>
              <a:rPr lang="en-US" dirty="0"/>
              <a:t>Comparability is a requirement for the evaluation of the cell lines no matter which approach to use for effectiveness evaluation.</a:t>
            </a:r>
          </a:p>
        </p:txBody>
      </p:sp>
      <p:sp>
        <p:nvSpPr>
          <p:cNvPr id="4" name="Slide Number Placeholder 3"/>
          <p:cNvSpPr>
            <a:spLocks noGrp="1"/>
          </p:cNvSpPr>
          <p:nvPr>
            <p:ph type="sldNum" sz="quarter" idx="5"/>
          </p:nvPr>
        </p:nvSpPr>
        <p:spPr/>
        <p:txBody>
          <a:bodyPr/>
          <a:lstStyle/>
          <a:p>
            <a:fld id="{B49956E1-21E5-433D-A3F4-E38222ED5362}" type="slidenum">
              <a:rPr lang="en-US" smtClean="0"/>
              <a:t>5</a:t>
            </a:fld>
            <a:endParaRPr lang="en-US"/>
          </a:p>
        </p:txBody>
      </p:sp>
    </p:spTree>
    <p:extLst>
      <p:ext uri="{BB962C8B-B14F-4D97-AF65-F5344CB8AC3E}">
        <p14:creationId xmlns:p14="http://schemas.microsoft.com/office/powerpoint/2010/main" val="3466023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Comparability is a requirement for the evaluation of the cell lines no matter which approach to use for effectiveness evaluation.</a:t>
            </a:r>
          </a:p>
        </p:txBody>
      </p:sp>
      <p:sp>
        <p:nvSpPr>
          <p:cNvPr id="4" name="Slide Number Placeholder 3"/>
          <p:cNvSpPr>
            <a:spLocks noGrp="1"/>
          </p:cNvSpPr>
          <p:nvPr>
            <p:ph type="sldNum" sz="quarter" idx="5"/>
          </p:nvPr>
        </p:nvSpPr>
        <p:spPr/>
        <p:txBody>
          <a:bodyPr/>
          <a:lstStyle/>
          <a:p>
            <a:fld id="{B49956E1-21E5-433D-A3F4-E38222ED5362}" type="slidenum">
              <a:rPr lang="en-US" smtClean="0"/>
              <a:t>6</a:t>
            </a:fld>
            <a:endParaRPr lang="en-US"/>
          </a:p>
        </p:txBody>
      </p:sp>
    </p:spTree>
    <p:extLst>
      <p:ext uri="{BB962C8B-B14F-4D97-AF65-F5344CB8AC3E}">
        <p14:creationId xmlns:p14="http://schemas.microsoft.com/office/powerpoint/2010/main" val="309185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9956E1-21E5-433D-A3F4-E38222ED5362}" type="slidenum">
              <a:rPr lang="en-US" smtClean="0"/>
              <a:t>7</a:t>
            </a:fld>
            <a:endParaRPr lang="en-US"/>
          </a:p>
        </p:txBody>
      </p:sp>
    </p:spTree>
    <p:extLst>
      <p:ext uri="{BB962C8B-B14F-4D97-AF65-F5344CB8AC3E}">
        <p14:creationId xmlns:p14="http://schemas.microsoft.com/office/powerpoint/2010/main" val="413518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The assumption of exchangeability between cell lines is valid because the study design for the 3 cell lines are the same, in terms of target population, covariates, endpoints, randomization, masking, etc.</a:t>
            </a:r>
          </a:p>
          <a:p>
            <a:pPr marL="228600" indent="-228600">
              <a:buAutoNum type="arabicPeriod"/>
            </a:pPr>
            <a:r>
              <a:rPr lang="en-US" dirty="0"/>
              <a:t>The borrowing strength across cell lines can be adjusted by using different hyperpriors for Tau2</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B49956E1-21E5-433D-A3F4-E38222ED5362}" type="slidenum">
              <a:rPr lang="en-US" smtClean="0"/>
              <a:t>8</a:t>
            </a:fld>
            <a:endParaRPr lang="en-US"/>
          </a:p>
        </p:txBody>
      </p:sp>
    </p:spTree>
    <p:extLst>
      <p:ext uri="{BB962C8B-B14F-4D97-AF65-F5344CB8AC3E}">
        <p14:creationId xmlns:p14="http://schemas.microsoft.com/office/powerpoint/2010/main" val="329677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9956E1-21E5-433D-A3F4-E38222ED5362}" type="slidenum">
              <a:rPr lang="en-US" smtClean="0"/>
              <a:t>9</a:t>
            </a:fld>
            <a:endParaRPr lang="en-US"/>
          </a:p>
        </p:txBody>
      </p:sp>
    </p:spTree>
    <p:extLst>
      <p:ext uri="{BB962C8B-B14F-4D97-AF65-F5344CB8AC3E}">
        <p14:creationId xmlns:p14="http://schemas.microsoft.com/office/powerpoint/2010/main" val="2319159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9956E1-21E5-433D-A3F4-E38222ED5362}" type="slidenum">
              <a:rPr lang="en-US" smtClean="0"/>
              <a:t>10</a:t>
            </a:fld>
            <a:endParaRPr lang="en-US"/>
          </a:p>
        </p:txBody>
      </p:sp>
    </p:spTree>
    <p:extLst>
      <p:ext uri="{BB962C8B-B14F-4D97-AF65-F5344CB8AC3E}">
        <p14:creationId xmlns:p14="http://schemas.microsoft.com/office/powerpoint/2010/main" val="2389887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 arrows are to point out the Type I errors.</a:t>
            </a:r>
          </a:p>
        </p:txBody>
      </p:sp>
      <p:sp>
        <p:nvSpPr>
          <p:cNvPr id="4" name="Slide Number Placeholder 3"/>
          <p:cNvSpPr>
            <a:spLocks noGrp="1"/>
          </p:cNvSpPr>
          <p:nvPr>
            <p:ph type="sldNum" sz="quarter" idx="5"/>
          </p:nvPr>
        </p:nvSpPr>
        <p:spPr/>
        <p:txBody>
          <a:bodyPr/>
          <a:lstStyle/>
          <a:p>
            <a:fld id="{B49956E1-21E5-433D-A3F4-E38222ED5362}" type="slidenum">
              <a:rPr lang="en-US" smtClean="0"/>
              <a:t>11</a:t>
            </a:fld>
            <a:endParaRPr lang="en-US"/>
          </a:p>
        </p:txBody>
      </p:sp>
    </p:spTree>
    <p:extLst>
      <p:ext uri="{BB962C8B-B14F-4D97-AF65-F5344CB8AC3E}">
        <p14:creationId xmlns:p14="http://schemas.microsoft.com/office/powerpoint/2010/main" val="3732968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9956E1-21E5-433D-A3F4-E38222ED5362}" type="slidenum">
              <a:rPr lang="en-US" smtClean="0"/>
              <a:t>12</a:t>
            </a:fld>
            <a:endParaRPr lang="en-US"/>
          </a:p>
        </p:txBody>
      </p:sp>
    </p:spTree>
    <p:extLst>
      <p:ext uri="{BB962C8B-B14F-4D97-AF65-F5344CB8AC3E}">
        <p14:creationId xmlns:p14="http://schemas.microsoft.com/office/powerpoint/2010/main" val="233124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Instead of providing a hyperprior to Tau2, we used a pre-specified Tau2 or an estimated Tau2. It facilitates the communications with clinicians when the discussions are on Tau2 itself instead of the distribution </a:t>
            </a:r>
          </a:p>
        </p:txBody>
      </p:sp>
      <p:sp>
        <p:nvSpPr>
          <p:cNvPr id="4" name="Slide Number Placeholder 3"/>
          <p:cNvSpPr>
            <a:spLocks noGrp="1"/>
          </p:cNvSpPr>
          <p:nvPr>
            <p:ph type="sldNum" sz="quarter" idx="5"/>
          </p:nvPr>
        </p:nvSpPr>
        <p:spPr/>
        <p:txBody>
          <a:bodyPr/>
          <a:lstStyle/>
          <a:p>
            <a:fld id="{B49956E1-21E5-433D-A3F4-E38222ED5362}" type="slidenum">
              <a:rPr lang="en-US" smtClean="0"/>
              <a:t>13</a:t>
            </a:fld>
            <a:endParaRPr lang="en-US"/>
          </a:p>
        </p:txBody>
      </p:sp>
    </p:spTree>
    <p:extLst>
      <p:ext uri="{BB962C8B-B14F-4D97-AF65-F5344CB8AC3E}">
        <p14:creationId xmlns:p14="http://schemas.microsoft.com/office/powerpoint/2010/main" val="3235203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9956E1-21E5-433D-A3F4-E38222ED5362}" type="slidenum">
              <a:rPr lang="en-US" smtClean="0"/>
              <a:t>14</a:t>
            </a:fld>
            <a:endParaRPr lang="en-US"/>
          </a:p>
        </p:txBody>
      </p:sp>
    </p:spTree>
    <p:extLst>
      <p:ext uri="{BB962C8B-B14F-4D97-AF65-F5344CB8AC3E}">
        <p14:creationId xmlns:p14="http://schemas.microsoft.com/office/powerpoint/2010/main" val="2641313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9956E1-21E5-433D-A3F4-E38222ED5362}" type="slidenum">
              <a:rPr lang="en-US" smtClean="0"/>
              <a:t>15</a:t>
            </a:fld>
            <a:endParaRPr lang="en-US"/>
          </a:p>
        </p:txBody>
      </p:sp>
    </p:spTree>
    <p:extLst>
      <p:ext uri="{BB962C8B-B14F-4D97-AF65-F5344CB8AC3E}">
        <p14:creationId xmlns:p14="http://schemas.microsoft.com/office/powerpoint/2010/main" val="3528609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9956E1-21E5-433D-A3F4-E38222ED5362}" type="slidenum">
              <a:rPr lang="en-US" smtClean="0"/>
              <a:t>16</a:t>
            </a:fld>
            <a:endParaRPr lang="en-US"/>
          </a:p>
        </p:txBody>
      </p:sp>
    </p:spTree>
    <p:extLst>
      <p:ext uri="{BB962C8B-B14F-4D97-AF65-F5344CB8AC3E}">
        <p14:creationId xmlns:p14="http://schemas.microsoft.com/office/powerpoint/2010/main" val="3580061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backup slide for the available estimators for the between-study variance</a:t>
            </a:r>
          </a:p>
        </p:txBody>
      </p:sp>
      <p:sp>
        <p:nvSpPr>
          <p:cNvPr id="4" name="Slide Number Placeholder 3"/>
          <p:cNvSpPr>
            <a:spLocks noGrp="1"/>
          </p:cNvSpPr>
          <p:nvPr>
            <p:ph type="sldNum" sz="quarter" idx="5"/>
          </p:nvPr>
        </p:nvSpPr>
        <p:spPr/>
        <p:txBody>
          <a:bodyPr/>
          <a:lstStyle/>
          <a:p>
            <a:fld id="{B49956E1-21E5-433D-A3F4-E38222ED5362}" type="slidenum">
              <a:rPr lang="en-US" smtClean="0"/>
              <a:t>23</a:t>
            </a:fld>
            <a:endParaRPr lang="en-US"/>
          </a:p>
        </p:txBody>
      </p:sp>
    </p:spTree>
    <p:extLst>
      <p:ext uri="{BB962C8B-B14F-4D97-AF65-F5344CB8AC3E}">
        <p14:creationId xmlns:p14="http://schemas.microsoft.com/office/powerpoint/2010/main" val="3005389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8E216B-0561-4DF7-908C-7DED1BBE6CDA}" type="datetime1">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2008489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127761-7E28-4B19-B487-3DA18C0C7F35}" type="datetime1">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115266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76172F-A01F-46EA-A096-582C2D9A3B9A}" type="datetime1">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3017848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899E63-0DEB-4804-B504-981CAA942FB1}" type="datetime1">
              <a:rPr lang="en-US" smtClean="0"/>
              <a:t>9/4/2020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2769186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E1085E-AB8A-4703-9B43-962ED1EA9564}" type="datetime1">
              <a:rPr lang="en-US" smtClean="0"/>
              <a:t>9/4/2020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529976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A2D1F3B-B3AC-4172-AABF-45DF8793D591}" type="datetime1">
              <a:rPr lang="en-US" smtClean="0"/>
              <a:t>9/4/2020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3087473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429E15-92DD-4DC6-8DE3-DD432D059CE8}" type="datetime1">
              <a:rPr lang="en-US" smtClean="0"/>
              <a:t>9/4/2020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1078626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2C178E-9E6C-4A10-A275-3D1CE4CD8353}" type="datetime1">
              <a:rPr lang="en-US" smtClean="0"/>
              <a:t>9/4/2020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293180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FC180C-B9C2-4E14-B174-8D3B6D0F229B}" type="slidenum">
              <a:rPr lang="en-US" smtClean="0"/>
              <a:t>‹#›</a:t>
            </a:fld>
            <a:endParaRPr lang="en-US"/>
          </a:p>
        </p:txBody>
      </p:sp>
      <p:sp>
        <p:nvSpPr>
          <p:cNvPr id="5" name="Date Placeholder 4"/>
          <p:cNvSpPr>
            <a:spLocks noGrp="1"/>
          </p:cNvSpPr>
          <p:nvPr>
            <p:ph type="dt" sz="half" idx="10"/>
          </p:nvPr>
        </p:nvSpPr>
        <p:spPr/>
        <p:txBody>
          <a:bodyPr/>
          <a:lstStyle/>
          <a:p>
            <a:fld id="{C257921C-19D9-497D-885B-E0C435D4507F}" type="datetime1">
              <a:rPr lang="en-US" smtClean="0"/>
              <a:t>9/4/2020</a:t>
            </a:fld>
            <a:endParaRPr lang="en-US"/>
          </a:p>
        </p:txBody>
      </p:sp>
    </p:spTree>
    <p:extLst>
      <p:ext uri="{BB962C8B-B14F-4D97-AF65-F5344CB8AC3E}">
        <p14:creationId xmlns:p14="http://schemas.microsoft.com/office/powerpoint/2010/main" val="737660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1A004E-6509-4280-8B36-7468CF21E732}" type="datetime1">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227440618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1A004E-6509-4280-8B36-7468CF21E732}" type="datetime1">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C180C-B9C2-4E14-B174-8D3B6D0F229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0079264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1A004E-6509-4280-8B36-7468CF21E732}" type="datetime1">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195933928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1A004E-6509-4280-8B36-7468CF21E732}" type="datetime1">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C180C-B9C2-4E14-B174-8D3B6D0F229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050177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1A004E-6509-4280-8B36-7468CF21E732}" type="datetime1">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130331917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B8D71E-274E-411E-9500-8BDACDE4BA2D}" type="datetime1">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31355042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BE0585-10F5-4F44-87B7-1B74DA2EDA86}" type="datetime1">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FC180C-B9C2-4E14-B174-8D3B6D0F229B}" type="slidenum">
              <a:rPr lang="en-US" smtClean="0"/>
              <a:t>‹#›</a:t>
            </a:fld>
            <a:endParaRPr lang="en-US"/>
          </a:p>
        </p:txBody>
      </p:sp>
    </p:spTree>
    <p:extLst>
      <p:ext uri="{BB962C8B-B14F-4D97-AF65-F5344CB8AC3E}">
        <p14:creationId xmlns:p14="http://schemas.microsoft.com/office/powerpoint/2010/main" val="550076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1A004E-6509-4280-8B36-7468CF21E732}" type="datetime1">
              <a:rPr lang="en-US" smtClean="0"/>
              <a:t>9/4/2020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6FC180C-B9C2-4E14-B174-8D3B6D0F229B}" type="slidenum">
              <a:rPr lang="en-US" smtClean="0"/>
              <a:t>‹#›</a:t>
            </a:fld>
            <a:endParaRPr lang="en-US"/>
          </a:p>
        </p:txBody>
      </p:sp>
    </p:spTree>
    <p:extLst>
      <p:ext uri="{BB962C8B-B14F-4D97-AF65-F5344CB8AC3E}">
        <p14:creationId xmlns:p14="http://schemas.microsoft.com/office/powerpoint/2010/main" val="2442941334"/>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0.png"/><Relationship Id="rId10" Type="http://schemas.openxmlformats.org/officeDocument/2006/relationships/image" Target="../media/image8.png"/><Relationship Id="rId4" Type="http://schemas.openxmlformats.org/officeDocument/2006/relationships/image" Target="../media/image23.png"/><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5.png"/><Relationship Id="rId5" Type="http://schemas.openxmlformats.org/officeDocument/2006/relationships/image" Target="../media/image18.png"/><Relationship Id="rId10" Type="http://schemas.openxmlformats.org/officeDocument/2006/relationships/image" Target="../media/image24.png"/><Relationship Id="rId4" Type="http://schemas.openxmlformats.org/officeDocument/2006/relationships/image" Target="../media/image17.png"/><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0.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rdocumentation.org/packages/R2WinBUGS/versions/2.1-21" TargetMode="External"/><Relationship Id="rId2" Type="http://schemas.openxmlformats.org/officeDocument/2006/relationships/hyperlink" Target="https://en.wikipedia.org/wiki/Stem_cel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27FD3-D89E-4ADD-B99A-9022CA426E26}"/>
              </a:ext>
            </a:extLst>
          </p:cNvPr>
          <p:cNvSpPr>
            <a:spLocks noGrp="1"/>
          </p:cNvSpPr>
          <p:nvPr>
            <p:ph type="ctrTitle"/>
          </p:nvPr>
        </p:nvSpPr>
        <p:spPr>
          <a:xfrm>
            <a:off x="1273002" y="711199"/>
            <a:ext cx="7096298" cy="2971801"/>
          </a:xfrm>
        </p:spPr>
        <p:txBody>
          <a:bodyPr>
            <a:normAutofit/>
          </a:bodyPr>
          <a:lstStyle/>
          <a:p>
            <a:pPr>
              <a:lnSpc>
                <a:spcPct val="90000"/>
              </a:lnSpc>
            </a:pPr>
            <a:r>
              <a:rPr lang="en-US" sz="4100" dirty="0"/>
              <a:t>Bayesian Modeling in Evaluating Effectiveness in Multiple Stem Cell Lines for Therapeutic Use in Animals</a:t>
            </a:r>
          </a:p>
        </p:txBody>
      </p:sp>
      <p:sp>
        <p:nvSpPr>
          <p:cNvPr id="3" name="Subtitle 2">
            <a:extLst>
              <a:ext uri="{FF2B5EF4-FFF2-40B4-BE49-F238E27FC236}">
                <a16:creationId xmlns:a16="http://schemas.microsoft.com/office/drawing/2014/main" id="{9B67CEE2-FF29-4277-B3A9-E036F9E5645C}"/>
              </a:ext>
            </a:extLst>
          </p:cNvPr>
          <p:cNvSpPr>
            <a:spLocks noGrp="1"/>
          </p:cNvSpPr>
          <p:nvPr>
            <p:ph type="subTitle" idx="1"/>
          </p:nvPr>
        </p:nvSpPr>
        <p:spPr>
          <a:xfrm>
            <a:off x="1713744" y="4199468"/>
            <a:ext cx="6655555" cy="1947333"/>
          </a:xfrm>
        </p:spPr>
        <p:txBody>
          <a:bodyPr>
            <a:normAutofit/>
          </a:bodyPr>
          <a:lstStyle/>
          <a:p>
            <a:r>
              <a:rPr lang="en-US" sz="2400" dirty="0"/>
              <a:t>Qiao Zhang, FDA/CVM</a:t>
            </a:r>
          </a:p>
          <a:p>
            <a:r>
              <a:rPr lang="en-US" sz="2400" dirty="0"/>
              <a:t>2020-09-23</a:t>
            </a:r>
          </a:p>
          <a:p>
            <a:r>
              <a:rPr lang="en-US" sz="2400" dirty="0"/>
              <a:t>2020 ASA Biopharmaceutical Section Regulatory-Industry Statistics Workshop </a:t>
            </a:r>
          </a:p>
          <a:p>
            <a:endParaRPr lang="en-US" sz="2400" dirty="0"/>
          </a:p>
        </p:txBody>
      </p:sp>
      <p:sp>
        <p:nvSpPr>
          <p:cNvPr id="4" name="Slide Number Placeholder 3">
            <a:extLst>
              <a:ext uri="{FF2B5EF4-FFF2-40B4-BE49-F238E27FC236}">
                <a16:creationId xmlns:a16="http://schemas.microsoft.com/office/drawing/2014/main" id="{70B0AA99-FBBA-48A3-94A7-90579C19D2D5}"/>
              </a:ext>
            </a:extLst>
          </p:cNvPr>
          <p:cNvSpPr>
            <a:spLocks noGrp="1"/>
          </p:cNvSpPr>
          <p:nvPr>
            <p:ph type="sldNum" sz="quarter" idx="12"/>
          </p:nvPr>
        </p:nvSpPr>
        <p:spPr/>
        <p:txBody>
          <a:bodyPr>
            <a:normAutofit/>
          </a:bodyPr>
          <a:lstStyle/>
          <a:p>
            <a:pPr>
              <a:spcAft>
                <a:spcPts val="600"/>
              </a:spcAft>
            </a:pPr>
            <a:fld id="{D6FC180C-B9C2-4E14-B174-8D3B6D0F229B}" type="slidenum">
              <a:rPr lang="en-US" smtClean="0"/>
              <a:pPr>
                <a:spcAft>
                  <a:spcPts val="600"/>
                </a:spcAft>
              </a:pPr>
              <a:t>1</a:t>
            </a:fld>
            <a:endParaRPr lang="en-US"/>
          </a:p>
        </p:txBody>
      </p:sp>
    </p:spTree>
    <p:extLst>
      <p:ext uri="{BB962C8B-B14F-4D97-AF65-F5344CB8AC3E}">
        <p14:creationId xmlns:p14="http://schemas.microsoft.com/office/powerpoint/2010/main" val="3453560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34505-2514-4896-8E26-570DDA306758}"/>
              </a:ext>
            </a:extLst>
          </p:cNvPr>
          <p:cNvSpPr>
            <a:spLocks noGrp="1"/>
          </p:cNvSpPr>
          <p:nvPr>
            <p:ph type="title"/>
          </p:nvPr>
        </p:nvSpPr>
        <p:spPr>
          <a:xfrm>
            <a:off x="575905" y="756386"/>
            <a:ext cx="8534400" cy="1507067"/>
          </a:xfrm>
        </p:spPr>
        <p:txBody>
          <a:bodyPr/>
          <a:lstStyle/>
          <a:p>
            <a:r>
              <a:rPr lang="en-US" dirty="0"/>
              <a:t>Disclaimer</a:t>
            </a:r>
          </a:p>
        </p:txBody>
      </p:sp>
      <p:sp>
        <p:nvSpPr>
          <p:cNvPr id="3" name="Content Placeholder 2">
            <a:extLst>
              <a:ext uri="{FF2B5EF4-FFF2-40B4-BE49-F238E27FC236}">
                <a16:creationId xmlns:a16="http://schemas.microsoft.com/office/drawing/2014/main" id="{7FFAAD37-12FF-40F3-86BE-D182FA3FCE23}"/>
              </a:ext>
            </a:extLst>
          </p:cNvPr>
          <p:cNvSpPr>
            <a:spLocks noGrp="1"/>
          </p:cNvSpPr>
          <p:nvPr>
            <p:ph idx="1"/>
          </p:nvPr>
        </p:nvSpPr>
        <p:spPr>
          <a:xfrm>
            <a:off x="677334" y="2160589"/>
            <a:ext cx="8596668" cy="3579811"/>
          </a:xfrm>
        </p:spPr>
        <p:txBody>
          <a:bodyPr>
            <a:normAutofit/>
          </a:bodyPr>
          <a:lstStyle/>
          <a:p>
            <a:pPr marL="0" indent="0">
              <a:buNone/>
            </a:pPr>
            <a:r>
              <a:rPr lang="en-US" sz="2400" b="1" dirty="0"/>
              <a:t>The views expressed in this presentation are solely those of the speaker and do not represent the views or policies of the US Food and Drug Administration.</a:t>
            </a:r>
            <a:endParaRPr lang="en-US" sz="2400" dirty="0"/>
          </a:p>
        </p:txBody>
      </p:sp>
      <p:sp>
        <p:nvSpPr>
          <p:cNvPr id="4" name="Slide Number Placeholder 3">
            <a:extLst>
              <a:ext uri="{FF2B5EF4-FFF2-40B4-BE49-F238E27FC236}">
                <a16:creationId xmlns:a16="http://schemas.microsoft.com/office/drawing/2014/main" id="{121414D4-F31D-41B7-A932-4D63F990BF18}"/>
              </a:ext>
            </a:extLst>
          </p:cNvPr>
          <p:cNvSpPr>
            <a:spLocks noGrp="1"/>
          </p:cNvSpPr>
          <p:nvPr>
            <p:ph type="sldNum" sz="quarter" idx="12"/>
          </p:nvPr>
        </p:nvSpPr>
        <p:spPr/>
        <p:txBody>
          <a:bodyPr/>
          <a:lstStyle/>
          <a:p>
            <a:fld id="{D6FC180C-B9C2-4E14-B174-8D3B6D0F229B}" type="slidenum">
              <a:rPr lang="en-US" smtClean="0"/>
              <a:t>2</a:t>
            </a:fld>
            <a:endParaRPr lang="en-US"/>
          </a:p>
        </p:txBody>
      </p:sp>
    </p:spTree>
    <p:extLst>
      <p:ext uri="{BB962C8B-B14F-4D97-AF65-F5344CB8AC3E}">
        <p14:creationId xmlns:p14="http://schemas.microsoft.com/office/powerpoint/2010/main" val="3640727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AE67F-E457-4BD2-A755-51FCB3ACC417}"/>
              </a:ext>
            </a:extLst>
          </p:cNvPr>
          <p:cNvSpPr>
            <a:spLocks noGrp="1"/>
          </p:cNvSpPr>
          <p:nvPr>
            <p:ph type="title"/>
          </p:nvPr>
        </p:nvSpPr>
        <p:spPr>
          <a:xfrm>
            <a:off x="838200" y="355600"/>
            <a:ext cx="10515600" cy="988218"/>
          </a:xfrm>
        </p:spPr>
        <p:txBody>
          <a:bodyPr/>
          <a:lstStyle/>
          <a:p>
            <a:r>
              <a:rPr lang="en-US" dirty="0"/>
              <a:t>Outline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37856A4-F3E2-4F78-8936-B094575E5057}"/>
                  </a:ext>
                </a:extLst>
              </p:cNvPr>
              <p:cNvSpPr>
                <a:spLocks noGrp="1"/>
              </p:cNvSpPr>
              <p:nvPr>
                <p:ph idx="1"/>
              </p:nvPr>
            </p:nvSpPr>
            <p:spPr>
              <a:xfrm>
                <a:off x="838200" y="1424764"/>
                <a:ext cx="10515600" cy="4752200"/>
              </a:xfrm>
            </p:spPr>
            <p:txBody>
              <a:bodyPr>
                <a:normAutofit fontScale="92500" lnSpcReduction="20000"/>
              </a:bodyPr>
              <a:lstStyle/>
              <a:p>
                <a:r>
                  <a:rPr lang="en-US" sz="3200" dirty="0"/>
                  <a:t>Introduction</a:t>
                </a:r>
              </a:p>
              <a:p>
                <a:pPr lvl="1">
                  <a:buFont typeface="Wingdings" panose="05000000000000000000" pitchFamily="2" charset="2"/>
                  <a:buChar char="ü"/>
                </a:pPr>
                <a:r>
                  <a:rPr lang="en-US" sz="2800" dirty="0"/>
                  <a:t> Stem cells in animal therapies</a:t>
                </a:r>
              </a:p>
              <a:p>
                <a:pPr lvl="1">
                  <a:buFont typeface="Wingdings" panose="05000000000000000000" pitchFamily="2" charset="2"/>
                  <a:buChar char="ü"/>
                </a:pPr>
                <a:r>
                  <a:rPr lang="en-US" sz="2800" dirty="0"/>
                  <a:t> </a:t>
                </a:r>
                <a:r>
                  <a:rPr lang="en-US" sz="2800" dirty="0">
                    <a:solidFill>
                      <a:schemeClr val="tx1">
                        <a:lumMod val="75000"/>
                        <a:lumOff val="25000"/>
                      </a:schemeClr>
                    </a:solidFill>
                  </a:rPr>
                  <a:t>Variance between cell lines (</a:t>
                </a:r>
                <a14:m>
                  <m:oMath xmlns:m="http://schemas.openxmlformats.org/officeDocument/2006/math">
                    <m:sSup>
                      <m:sSupPr>
                        <m:ctrlPr>
                          <a:rPr lang="en-US" sz="2800" i="1">
                            <a:solidFill>
                              <a:schemeClr val="tx1">
                                <a:lumMod val="75000"/>
                                <a:lumOff val="25000"/>
                              </a:schemeClr>
                            </a:solidFill>
                            <a:latin typeface="Cambria Math" panose="02040503050406030204" pitchFamily="18" charset="0"/>
                          </a:rPr>
                        </m:ctrlPr>
                      </m:sSupPr>
                      <m:e>
                        <m:r>
                          <a:rPr lang="en-US" sz="2800" i="1">
                            <a:solidFill>
                              <a:schemeClr val="tx1">
                                <a:lumMod val="75000"/>
                                <a:lumOff val="25000"/>
                              </a:schemeClr>
                            </a:solidFill>
                            <a:latin typeface="Cambria Math" panose="02040503050406030204" pitchFamily="18" charset="0"/>
                          </a:rPr>
                          <m:t>𝜏</m:t>
                        </m:r>
                      </m:e>
                      <m:sup>
                        <m:r>
                          <a:rPr lang="en-US" sz="2800" i="1">
                            <a:solidFill>
                              <a:schemeClr val="tx1">
                                <a:lumMod val="75000"/>
                                <a:lumOff val="25000"/>
                              </a:schemeClr>
                            </a:solidFill>
                            <a:latin typeface="Cambria Math" panose="02040503050406030204" pitchFamily="18" charset="0"/>
                          </a:rPr>
                          <m:t>2</m:t>
                        </m:r>
                      </m:sup>
                    </m:sSup>
                  </m:oMath>
                </a14:m>
                <a:r>
                  <a:rPr lang="en-US" sz="2800" dirty="0">
                    <a:solidFill>
                      <a:schemeClr val="tx1">
                        <a:lumMod val="75000"/>
                        <a:lumOff val="25000"/>
                      </a:schemeClr>
                    </a:solidFill>
                  </a:rPr>
                  <a:t>)</a:t>
                </a:r>
              </a:p>
              <a:p>
                <a:pPr lvl="1">
                  <a:buFont typeface="Wingdings" panose="05000000000000000000" pitchFamily="2" charset="2"/>
                  <a:buChar char="ü"/>
                </a:pPr>
                <a:endParaRPr lang="en-US" sz="2800" dirty="0"/>
              </a:p>
              <a:p>
                <a:r>
                  <a:rPr lang="en-US" sz="3200" dirty="0"/>
                  <a:t>Bayesian hierarchical modeling approach</a:t>
                </a:r>
              </a:p>
              <a:p>
                <a:pPr lvl="1">
                  <a:buFont typeface="Wingdings" panose="05000000000000000000" pitchFamily="2" charset="2"/>
                  <a:buChar char="ü"/>
                </a:pPr>
                <a:r>
                  <a:rPr lang="en-US" sz="2800" dirty="0"/>
                  <a:t> Hyperprior for </a:t>
                </a:r>
                <a14:m>
                  <m:oMath xmlns:m="http://schemas.openxmlformats.org/officeDocument/2006/math">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𝜏</m:t>
                        </m:r>
                      </m:e>
                      <m:sup>
                        <m:r>
                          <a:rPr lang="en-US" sz="2800" b="0" i="1" smtClean="0">
                            <a:latin typeface="Cambria Math" panose="02040503050406030204" pitchFamily="18" charset="0"/>
                          </a:rPr>
                          <m:t>2</m:t>
                        </m:r>
                      </m:sup>
                    </m:sSup>
                  </m:oMath>
                </a14:m>
                <a:endParaRPr lang="en-US" sz="2800" dirty="0"/>
              </a:p>
              <a:p>
                <a:pPr lvl="1">
                  <a:buFont typeface="Wingdings" panose="05000000000000000000" pitchFamily="2" charset="2"/>
                  <a:buChar char="ü"/>
                </a:pPr>
                <a:r>
                  <a:rPr lang="en-US" sz="2800" dirty="0"/>
                  <a:t> Pre-specified </a:t>
                </a:r>
                <a14:m>
                  <m:oMath xmlns:m="http://schemas.openxmlformats.org/officeDocument/2006/math">
                    <m:sSup>
                      <m:sSupPr>
                        <m:ctrlPr>
                          <a:rPr lang="en-US" sz="2800" i="1">
                            <a:latin typeface="Cambria Math" panose="02040503050406030204" pitchFamily="18" charset="0"/>
                          </a:rPr>
                        </m:ctrlPr>
                      </m:sSupPr>
                      <m:e>
                        <m:r>
                          <a:rPr lang="en-US" sz="2800" i="1">
                            <a:latin typeface="Cambria Math" panose="02040503050406030204" pitchFamily="18" charset="0"/>
                          </a:rPr>
                          <m:t>𝜏</m:t>
                        </m:r>
                      </m:e>
                      <m:sup>
                        <m:r>
                          <a:rPr lang="en-US" sz="2800" i="1">
                            <a:latin typeface="Cambria Math" panose="02040503050406030204" pitchFamily="18" charset="0"/>
                          </a:rPr>
                          <m:t>2</m:t>
                        </m:r>
                      </m:sup>
                    </m:sSup>
                  </m:oMath>
                </a14:m>
                <a:endParaRPr lang="en-US" sz="2800" dirty="0"/>
              </a:p>
              <a:p>
                <a:pPr lvl="1">
                  <a:buFont typeface="Wingdings" panose="05000000000000000000" pitchFamily="2" charset="2"/>
                  <a:buChar char="ü"/>
                </a:pPr>
                <a:r>
                  <a:rPr lang="en-US" sz="2800" dirty="0"/>
                  <a:t> Estimated </a:t>
                </a:r>
                <a14:m>
                  <m:oMath xmlns:m="http://schemas.openxmlformats.org/officeDocument/2006/math">
                    <m:sSup>
                      <m:sSupPr>
                        <m:ctrlPr>
                          <a:rPr lang="en-US" sz="2800" i="1">
                            <a:latin typeface="Cambria Math" panose="02040503050406030204" pitchFamily="18" charset="0"/>
                          </a:rPr>
                        </m:ctrlPr>
                      </m:sSupPr>
                      <m:e>
                        <m:r>
                          <a:rPr lang="en-US" sz="2800" i="1">
                            <a:latin typeface="Cambria Math" panose="02040503050406030204" pitchFamily="18" charset="0"/>
                          </a:rPr>
                          <m:t>𝜏</m:t>
                        </m:r>
                      </m:e>
                      <m:sup>
                        <m:r>
                          <a:rPr lang="en-US" sz="2800" i="1">
                            <a:latin typeface="Cambria Math" panose="02040503050406030204" pitchFamily="18" charset="0"/>
                          </a:rPr>
                          <m:t>2</m:t>
                        </m:r>
                      </m:sup>
                    </m:sSup>
                  </m:oMath>
                </a14:m>
                <a:endParaRPr lang="en-US" sz="2800" dirty="0"/>
              </a:p>
              <a:p>
                <a:endParaRPr lang="en-US" sz="3200" dirty="0"/>
              </a:p>
              <a:p>
                <a:r>
                  <a:rPr lang="en-US" sz="3200" dirty="0"/>
                  <a:t>Discussion</a:t>
                </a:r>
              </a:p>
            </p:txBody>
          </p:sp>
        </mc:Choice>
        <mc:Fallback xmlns="">
          <p:sp>
            <p:nvSpPr>
              <p:cNvPr id="3" name="Content Placeholder 2">
                <a:extLst>
                  <a:ext uri="{FF2B5EF4-FFF2-40B4-BE49-F238E27FC236}">
                    <a16:creationId xmlns:a16="http://schemas.microsoft.com/office/drawing/2014/main" id="{137856A4-F3E2-4F78-8936-B094575E5057}"/>
                  </a:ext>
                </a:extLst>
              </p:cNvPr>
              <p:cNvSpPr>
                <a:spLocks noGrp="1" noRot="1" noChangeAspect="1" noMove="1" noResize="1" noEditPoints="1" noAdjustHandles="1" noChangeArrowheads="1" noChangeShapeType="1" noTextEdit="1"/>
              </p:cNvSpPr>
              <p:nvPr>
                <p:ph idx="1"/>
              </p:nvPr>
            </p:nvSpPr>
            <p:spPr>
              <a:xfrm>
                <a:off x="838200" y="1424764"/>
                <a:ext cx="10515600" cy="4752200"/>
              </a:xfrm>
              <a:blipFill>
                <a:blip r:embed="rId3"/>
                <a:stretch>
                  <a:fillRect l="-812" t="-3466" b="-899"/>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F7E279F-539D-4190-A4EA-9D9EE04B0420}"/>
              </a:ext>
            </a:extLst>
          </p:cNvPr>
          <p:cNvSpPr>
            <a:spLocks noGrp="1"/>
          </p:cNvSpPr>
          <p:nvPr>
            <p:ph type="sldNum" sz="quarter" idx="12"/>
          </p:nvPr>
        </p:nvSpPr>
        <p:spPr/>
        <p:txBody>
          <a:bodyPr/>
          <a:lstStyle/>
          <a:p>
            <a:fld id="{D6FC180C-B9C2-4E14-B174-8D3B6D0F229B}" type="slidenum">
              <a:rPr lang="en-US" smtClean="0"/>
              <a:t>3</a:t>
            </a:fld>
            <a:endParaRPr lang="en-US"/>
          </a:p>
        </p:txBody>
      </p:sp>
    </p:spTree>
    <p:extLst>
      <p:ext uri="{BB962C8B-B14F-4D97-AF65-F5344CB8AC3E}">
        <p14:creationId xmlns:p14="http://schemas.microsoft.com/office/powerpoint/2010/main" val="698005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AE67F-E457-4BD2-A755-51FCB3ACC417}"/>
              </a:ext>
            </a:extLst>
          </p:cNvPr>
          <p:cNvSpPr>
            <a:spLocks noGrp="1"/>
          </p:cNvSpPr>
          <p:nvPr>
            <p:ph type="title"/>
          </p:nvPr>
        </p:nvSpPr>
        <p:spPr>
          <a:xfrm>
            <a:off x="838200" y="215900"/>
            <a:ext cx="10515600" cy="911152"/>
          </a:xfrm>
        </p:spPr>
        <p:txBody>
          <a:bodyPr/>
          <a:lstStyle/>
          <a:p>
            <a:r>
              <a:rPr lang="en-US" dirty="0"/>
              <a:t>Introduction: </a:t>
            </a:r>
            <a:r>
              <a:rPr lang="en-US" dirty="0">
                <a:solidFill>
                  <a:schemeClr val="accent4"/>
                </a:solidFill>
              </a:rPr>
              <a:t>Stem cells</a:t>
            </a:r>
          </a:p>
        </p:txBody>
      </p:sp>
      <p:sp>
        <p:nvSpPr>
          <p:cNvPr id="3" name="Content Placeholder 2">
            <a:extLst>
              <a:ext uri="{FF2B5EF4-FFF2-40B4-BE49-F238E27FC236}">
                <a16:creationId xmlns:a16="http://schemas.microsoft.com/office/drawing/2014/main" id="{137856A4-F3E2-4F78-8936-B094575E5057}"/>
              </a:ext>
            </a:extLst>
          </p:cNvPr>
          <p:cNvSpPr>
            <a:spLocks noGrp="1"/>
          </p:cNvSpPr>
          <p:nvPr>
            <p:ph idx="1"/>
          </p:nvPr>
        </p:nvSpPr>
        <p:spPr>
          <a:xfrm>
            <a:off x="838200" y="1254202"/>
            <a:ext cx="10515600" cy="4873698"/>
          </a:xfrm>
        </p:spPr>
        <p:txBody>
          <a:bodyPr>
            <a:normAutofit/>
          </a:bodyPr>
          <a:lstStyle/>
          <a:p>
            <a:r>
              <a:rPr lang="en-US" sz="2400" dirty="0"/>
              <a:t>Undifferentiated or partially differentiated cells that can differentiate into various types of cells</a:t>
            </a:r>
          </a:p>
          <a:p>
            <a:endParaRPr lang="en-US" sz="2400" dirty="0"/>
          </a:p>
          <a:p>
            <a:r>
              <a:rPr lang="en-US" sz="2400" dirty="0"/>
              <a:t>Inherent variability in biologic activity which can result in different safety and effectiveness profiles</a:t>
            </a:r>
          </a:p>
          <a:p>
            <a:endParaRPr lang="en-US" sz="2400" dirty="0"/>
          </a:p>
          <a:p>
            <a:r>
              <a:rPr lang="en-US" sz="2400" dirty="0"/>
              <a:t>No clinically relevant, validated bioassay is available in veterinary stem cell therapies.</a:t>
            </a:r>
          </a:p>
          <a:p>
            <a:endParaRPr lang="en-US" sz="2400" dirty="0"/>
          </a:p>
          <a:p>
            <a:endParaRPr lang="en-US" sz="2400" dirty="0"/>
          </a:p>
          <a:p>
            <a:endParaRPr lang="en-US" sz="2400" dirty="0"/>
          </a:p>
        </p:txBody>
      </p:sp>
      <p:sp>
        <p:nvSpPr>
          <p:cNvPr id="4" name="Slide Number Placeholder 3">
            <a:extLst>
              <a:ext uri="{FF2B5EF4-FFF2-40B4-BE49-F238E27FC236}">
                <a16:creationId xmlns:a16="http://schemas.microsoft.com/office/drawing/2014/main" id="{F0C1489A-7450-4851-BCF7-30592B8B9EF2}"/>
              </a:ext>
            </a:extLst>
          </p:cNvPr>
          <p:cNvSpPr>
            <a:spLocks noGrp="1"/>
          </p:cNvSpPr>
          <p:nvPr>
            <p:ph type="sldNum" sz="quarter" idx="12"/>
          </p:nvPr>
        </p:nvSpPr>
        <p:spPr/>
        <p:txBody>
          <a:bodyPr/>
          <a:lstStyle/>
          <a:p>
            <a:fld id="{D6FC180C-B9C2-4E14-B174-8D3B6D0F229B}" type="slidenum">
              <a:rPr lang="en-US" smtClean="0"/>
              <a:t>4</a:t>
            </a:fld>
            <a:endParaRPr lang="en-US" dirty="0"/>
          </a:p>
        </p:txBody>
      </p:sp>
    </p:spTree>
    <p:extLst>
      <p:ext uri="{BB962C8B-B14F-4D97-AF65-F5344CB8AC3E}">
        <p14:creationId xmlns:p14="http://schemas.microsoft.com/office/powerpoint/2010/main" val="723402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D9B9B-3188-4B10-818C-EBD15B0C8797}"/>
              </a:ext>
            </a:extLst>
          </p:cNvPr>
          <p:cNvSpPr>
            <a:spLocks noGrp="1"/>
          </p:cNvSpPr>
          <p:nvPr>
            <p:ph type="title"/>
          </p:nvPr>
        </p:nvSpPr>
        <p:spPr>
          <a:xfrm>
            <a:off x="838200" y="138224"/>
            <a:ext cx="10515600" cy="765543"/>
          </a:xfrm>
        </p:spPr>
        <p:txBody>
          <a:bodyPr/>
          <a:lstStyle/>
          <a:p>
            <a:r>
              <a:rPr lang="en-US" dirty="0"/>
              <a:t>Study Design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0BCD03-123C-4304-A99E-7F4932919028}"/>
                  </a:ext>
                </a:extLst>
              </p:cNvPr>
              <p:cNvSpPr>
                <a:spLocks noGrp="1"/>
              </p:cNvSpPr>
              <p:nvPr>
                <p:ph idx="1"/>
              </p:nvPr>
            </p:nvSpPr>
            <p:spPr>
              <a:xfrm>
                <a:off x="838200" y="1255925"/>
                <a:ext cx="10515600" cy="5094048"/>
              </a:xfrm>
            </p:spPr>
            <p:txBody>
              <a:bodyPr>
                <a:normAutofit/>
              </a:bodyPr>
              <a:lstStyle/>
              <a:p>
                <a:r>
                  <a:rPr lang="en-US" sz="2800" dirty="0"/>
                  <a:t>Parallel design, multiple cell lines (typically 3) and 1 placebo control </a:t>
                </a:r>
              </a:p>
              <a:p>
                <a:r>
                  <a:rPr lang="en-US" sz="2800" dirty="0"/>
                  <a:t>1:1:1:1 randomization ratio</a:t>
                </a:r>
              </a:p>
              <a:p>
                <a:r>
                  <a:rPr lang="en-US" sz="2800" dirty="0"/>
                  <a:t>Sample size: 30 - 100 per treatment group</a:t>
                </a:r>
              </a:p>
              <a:p>
                <a:r>
                  <a:rPr lang="en-US" sz="2800" dirty="0"/>
                  <a:t>Primary effectiveness endpoint: individual treatment success/failure</a:t>
                </a:r>
              </a:p>
              <a:p>
                <a:pPr lvl="1">
                  <a:buFont typeface="Wingdings" panose="05000000000000000000" pitchFamily="2" charset="2"/>
                  <a:buChar char="ü"/>
                </a:pPr>
                <a:r>
                  <a:rPr lang="en-US" sz="2400" dirty="0"/>
                  <a:t>Cell line 1: </a:t>
                </a:r>
                <a14:m>
                  <m:oMath xmlns:m="http://schemas.openxmlformats.org/officeDocument/2006/math">
                    <m:sSub>
                      <m:sSubPr>
                        <m:ctrlPr>
                          <a:rPr lang="en-US" sz="2400" b="0" i="1" smtClean="0">
                            <a:latin typeface="Cambria Math" panose="02040503050406030204" pitchFamily="18" charset="0"/>
                          </a:rPr>
                        </m:ctrlPr>
                      </m:sSubPr>
                      <m:e>
                        <m:r>
                          <m:rPr>
                            <m:sty m:val="p"/>
                          </m:rPr>
                          <a:rPr lang="en-US" sz="2400" b="0" i="0" smtClean="0">
                            <a:latin typeface="Cambria Math" panose="02040503050406030204" pitchFamily="18" charset="0"/>
                          </a:rPr>
                          <m:t>y</m:t>
                        </m:r>
                      </m:e>
                      <m:sub>
                        <m:r>
                          <m:rPr>
                            <m:sty m:val="p"/>
                          </m:rPr>
                          <a:rPr lang="en-US" sz="2400" b="0" i="0" smtClean="0">
                            <a:latin typeface="Cambria Math" panose="02040503050406030204" pitchFamily="18" charset="0"/>
                          </a:rPr>
                          <m:t>t</m:t>
                        </m:r>
                        <m:r>
                          <a:rPr lang="en-US" sz="2400" b="0" i="0" smtClean="0">
                            <a:latin typeface="Cambria Math" panose="02040503050406030204" pitchFamily="18" charset="0"/>
                          </a:rPr>
                          <m:t>1</m:t>
                        </m:r>
                      </m:sub>
                    </m:sSub>
                    <m:r>
                      <a:rPr lang="en-US" sz="2400" b="0" i="0" smtClean="0">
                        <a:latin typeface="Cambria Math" panose="02040503050406030204" pitchFamily="18" charset="0"/>
                      </a:rPr>
                      <m:t>~</m:t>
                    </m:r>
                    <m:r>
                      <m:rPr>
                        <m:sty m:val="p"/>
                      </m:rPr>
                      <a:rPr lang="en-US" sz="2400" b="0" i="0" smtClean="0">
                        <a:latin typeface="Cambria Math" panose="02040503050406030204" pitchFamily="18" charset="0"/>
                      </a:rPr>
                      <m:t>Bin</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𝑡</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𝑡</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oMath>
                </a14:m>
                <a:r>
                  <a:rPr lang="en-US" sz="2400" dirty="0"/>
                  <a:t>, Cell line 2: </a:t>
                </a:r>
                <a14:m>
                  <m:oMath xmlns:m="http://schemas.openxmlformats.org/officeDocument/2006/math">
                    <m:sSub>
                      <m:sSubPr>
                        <m:ctrlPr>
                          <a:rPr lang="en-US" sz="2400" b="0" i="1" smtClean="0">
                            <a:latin typeface="Cambria Math" panose="02040503050406030204" pitchFamily="18" charset="0"/>
                          </a:rPr>
                        </m:ctrlPr>
                      </m:sSubPr>
                      <m:e>
                        <m:r>
                          <m:rPr>
                            <m:sty m:val="p"/>
                          </m:rPr>
                          <a:rPr lang="en-US" sz="2400">
                            <a:latin typeface="Cambria Math" panose="02040503050406030204" pitchFamily="18" charset="0"/>
                          </a:rPr>
                          <m:t>y</m:t>
                        </m:r>
                      </m:e>
                      <m:sub>
                        <m:r>
                          <m:rPr>
                            <m:sty m:val="p"/>
                          </m:rPr>
                          <a:rPr lang="en-US" sz="2400" b="0" i="0" smtClean="0">
                            <a:latin typeface="Cambria Math" panose="02040503050406030204" pitchFamily="18" charset="0"/>
                          </a:rPr>
                          <m:t>t</m:t>
                        </m:r>
                        <m:r>
                          <a:rPr lang="en-US" sz="2400" b="0" i="0" smtClean="0">
                            <a:latin typeface="Cambria Math" panose="02040503050406030204" pitchFamily="18" charset="0"/>
                          </a:rPr>
                          <m:t>2</m:t>
                        </m:r>
                      </m:sub>
                    </m:sSub>
                    <m:r>
                      <a:rPr lang="en-US" sz="2400" b="0" i="0" smtClean="0">
                        <a:latin typeface="Cambria Math" panose="02040503050406030204" pitchFamily="18" charset="0"/>
                      </a:rPr>
                      <m:t>~</m:t>
                    </m:r>
                    <m:r>
                      <m:rPr>
                        <m:sty m:val="p"/>
                      </m:rPr>
                      <a:rPr lang="en-US" sz="2400" b="0" i="0" smtClean="0">
                        <a:latin typeface="Cambria Math" panose="02040503050406030204" pitchFamily="18" charset="0"/>
                      </a:rPr>
                      <m:t>Bin</m:t>
                    </m:r>
                    <m:r>
                      <a:rPr lang="en-US" sz="2400" b="0" i="0"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𝑡</m:t>
                        </m:r>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𝑡</m:t>
                        </m:r>
                        <m:r>
                          <a:rPr lang="en-US" sz="2400" b="0" i="1" smtClean="0">
                            <a:latin typeface="Cambria Math" panose="02040503050406030204" pitchFamily="18" charset="0"/>
                          </a:rPr>
                          <m:t>2</m:t>
                        </m:r>
                      </m:sub>
                    </m:sSub>
                    <m:r>
                      <a:rPr lang="en-US" sz="2400" b="0" i="1" smtClean="0">
                        <a:latin typeface="Cambria Math" panose="02040503050406030204" pitchFamily="18" charset="0"/>
                      </a:rPr>
                      <m:t>)</m:t>
                    </m:r>
                  </m:oMath>
                </a14:m>
                <a:r>
                  <a:rPr lang="en-US" sz="2400" dirty="0"/>
                  <a:t>, Cell line 3: </a:t>
                </a:r>
                <a14:m>
                  <m:oMath xmlns:m="http://schemas.openxmlformats.org/officeDocument/2006/math">
                    <m:sSub>
                      <m:sSubPr>
                        <m:ctrlPr>
                          <a:rPr lang="en-US" sz="2400" b="0" i="1" smtClean="0">
                            <a:latin typeface="Cambria Math" panose="02040503050406030204" pitchFamily="18" charset="0"/>
                          </a:rPr>
                        </m:ctrlPr>
                      </m:sSubPr>
                      <m:e>
                        <m:r>
                          <m:rPr>
                            <m:sty m:val="p"/>
                          </m:rPr>
                          <a:rPr lang="en-US" sz="2400" b="0" i="0" smtClean="0">
                            <a:latin typeface="Cambria Math" panose="02040503050406030204" pitchFamily="18" charset="0"/>
                          </a:rPr>
                          <m:t>y</m:t>
                        </m:r>
                      </m:e>
                      <m:sub>
                        <m:r>
                          <m:rPr>
                            <m:sty m:val="p"/>
                          </m:rPr>
                          <a:rPr lang="en-US" sz="2400" b="0" i="0" smtClean="0">
                            <a:latin typeface="Cambria Math" panose="02040503050406030204" pitchFamily="18" charset="0"/>
                          </a:rPr>
                          <m:t>t</m:t>
                        </m:r>
                        <m:r>
                          <a:rPr lang="en-US" sz="2400" b="0" i="0" smtClean="0">
                            <a:latin typeface="Cambria Math" panose="02040503050406030204" pitchFamily="18" charset="0"/>
                          </a:rPr>
                          <m:t>3</m:t>
                        </m:r>
                      </m:sub>
                    </m:sSub>
                    <m:r>
                      <a:rPr lang="en-US" sz="2400" b="0" i="0" smtClean="0">
                        <a:latin typeface="Cambria Math" panose="02040503050406030204" pitchFamily="18" charset="0"/>
                      </a:rPr>
                      <m:t>~</m:t>
                    </m:r>
                    <m:r>
                      <m:rPr>
                        <m:sty m:val="p"/>
                      </m:rPr>
                      <a:rPr lang="en-US" sz="2400" b="0" i="0" smtClean="0">
                        <a:latin typeface="Cambria Math" panose="02040503050406030204" pitchFamily="18" charset="0"/>
                      </a:rPr>
                      <m:t>Bi</m:t>
                    </m:r>
                    <m:r>
                      <a:rPr lang="en-US" sz="2400" b="0" i="1" smtClean="0">
                        <a:latin typeface="Cambria Math" panose="02040503050406030204" pitchFamily="18" charset="0"/>
                      </a:rPr>
                      <m:t>𝑛</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𝑡</m:t>
                        </m:r>
                        <m:r>
                          <a:rPr lang="en-US" sz="2400" b="0" i="1" smtClean="0">
                            <a:latin typeface="Cambria Math" panose="02040503050406030204" pitchFamily="18" charset="0"/>
                          </a:rPr>
                          <m:t>3</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𝑡</m:t>
                        </m:r>
                        <m:r>
                          <a:rPr lang="en-US" sz="2400" b="0" i="1" smtClean="0">
                            <a:latin typeface="Cambria Math" panose="02040503050406030204" pitchFamily="18" charset="0"/>
                          </a:rPr>
                          <m:t>3</m:t>
                        </m:r>
                      </m:sub>
                    </m:sSub>
                    <m:r>
                      <a:rPr lang="en-US" sz="2400" b="0" i="1" smtClean="0">
                        <a:latin typeface="Cambria Math" panose="02040503050406030204" pitchFamily="18" charset="0"/>
                      </a:rPr>
                      <m:t>)</m:t>
                    </m:r>
                  </m:oMath>
                </a14:m>
                <a:r>
                  <a:rPr lang="en-US" sz="2400" dirty="0"/>
                  <a:t>, Placebo control: </a:t>
                </a:r>
                <a14:m>
                  <m:oMath xmlns:m="http://schemas.openxmlformats.org/officeDocument/2006/math">
                    <m:sSub>
                      <m:sSubPr>
                        <m:ctrlPr>
                          <a:rPr lang="en-US" sz="2400" b="0" i="1" smtClean="0">
                            <a:latin typeface="Cambria Math" panose="02040503050406030204" pitchFamily="18" charset="0"/>
                          </a:rPr>
                        </m:ctrlPr>
                      </m:sSubPr>
                      <m:e>
                        <m:r>
                          <m:rPr>
                            <m:sty m:val="p"/>
                          </m:rPr>
                          <a:rPr lang="en-US" sz="2400" b="0" i="0" smtClean="0">
                            <a:latin typeface="Cambria Math" panose="02040503050406030204" pitchFamily="18" charset="0"/>
                          </a:rPr>
                          <m:t>y</m:t>
                        </m:r>
                      </m:e>
                      <m:sub>
                        <m:r>
                          <m:rPr>
                            <m:sty m:val="p"/>
                          </m:rPr>
                          <a:rPr lang="en-US" sz="2400" b="0" i="0" smtClean="0">
                            <a:latin typeface="Cambria Math" panose="02040503050406030204" pitchFamily="18" charset="0"/>
                          </a:rPr>
                          <m:t>c</m:t>
                        </m:r>
                      </m:sub>
                    </m:sSub>
                    <m:r>
                      <a:rPr lang="en-US" sz="2400" b="0" i="0" smtClean="0">
                        <a:latin typeface="Cambria Math" panose="02040503050406030204" pitchFamily="18" charset="0"/>
                      </a:rPr>
                      <m:t>~</m:t>
                    </m:r>
                    <m:r>
                      <a:rPr lang="en-US" sz="2400" b="0" i="1" smtClean="0">
                        <a:latin typeface="Cambria Math" panose="02040503050406030204" pitchFamily="18" charset="0"/>
                      </a:rPr>
                      <m:t>𝐵𝑖𝑛</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m:t>
                    </m:r>
                  </m:oMath>
                </a14:m>
                <a:endParaRPr lang="en-US" sz="2400" dirty="0"/>
              </a:p>
              <a:p>
                <a:pPr lvl="1">
                  <a:buFont typeface="Wingdings" panose="05000000000000000000" pitchFamily="2" charset="2"/>
                  <a:buChar char="ü"/>
                </a:pPr>
                <a:r>
                  <a:rPr lang="en-US" sz="2400" dirty="0"/>
                  <a:t>The population parameters </a:t>
                </a:r>
                <a14:m>
                  <m:oMath xmlns:m="http://schemas.openxmlformats.org/officeDocument/2006/math">
                    <m:sSub>
                      <m:sSubPr>
                        <m:ctrlPr>
                          <a:rPr lang="en-US" sz="2400" i="1" smtClean="0">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𝑝</m:t>
                        </m:r>
                      </m:e>
                      <m:sub>
                        <m:r>
                          <a:rPr lang="en-US" sz="2400" i="1">
                            <a:solidFill>
                              <a:srgbClr val="FF0000"/>
                            </a:solidFill>
                            <a:latin typeface="Cambria Math" panose="02040503050406030204" pitchFamily="18" charset="0"/>
                          </a:rPr>
                          <m:t>𝑡</m:t>
                        </m:r>
                        <m:r>
                          <a:rPr lang="en-US" sz="2400" i="1">
                            <a:solidFill>
                              <a:srgbClr val="FF0000"/>
                            </a:solidFill>
                            <a:latin typeface="Cambria Math" panose="02040503050406030204" pitchFamily="18" charset="0"/>
                          </a:rPr>
                          <m:t>1</m:t>
                        </m:r>
                      </m:sub>
                    </m:sSub>
                  </m:oMath>
                </a14:m>
                <a:r>
                  <a:rPr lang="en-US" sz="2400" dirty="0">
                    <a:solidFill>
                      <a:srgbClr val="FF0000"/>
                    </a:solidFill>
                  </a:rPr>
                  <a:t>, </a:t>
                </a:r>
                <a14:m>
                  <m:oMath xmlns:m="http://schemas.openxmlformats.org/officeDocument/2006/math">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𝑝</m:t>
                        </m:r>
                      </m:e>
                      <m:sub>
                        <m:r>
                          <a:rPr lang="en-US" sz="2400" i="1">
                            <a:solidFill>
                              <a:srgbClr val="FF0000"/>
                            </a:solidFill>
                            <a:latin typeface="Cambria Math" panose="02040503050406030204" pitchFamily="18" charset="0"/>
                          </a:rPr>
                          <m:t>𝑡</m:t>
                        </m:r>
                        <m:r>
                          <a:rPr lang="en-US" sz="2400" b="0" i="1" smtClean="0">
                            <a:solidFill>
                              <a:srgbClr val="FF0000"/>
                            </a:solidFill>
                            <a:latin typeface="Cambria Math" panose="02040503050406030204" pitchFamily="18" charset="0"/>
                          </a:rPr>
                          <m:t>2</m:t>
                        </m:r>
                      </m:sub>
                    </m:sSub>
                    <m:r>
                      <a:rPr lang="en-US" sz="2400" b="0" i="1" smtClean="0">
                        <a:solidFill>
                          <a:srgbClr val="FF0000"/>
                        </a:solidFill>
                        <a:latin typeface="Cambria Math" panose="02040503050406030204" pitchFamily="18"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𝑝</m:t>
                        </m:r>
                      </m:e>
                      <m:sub>
                        <m:r>
                          <a:rPr lang="en-US" sz="2400" i="1">
                            <a:solidFill>
                              <a:srgbClr val="FF0000"/>
                            </a:solidFill>
                            <a:latin typeface="Cambria Math" panose="02040503050406030204" pitchFamily="18" charset="0"/>
                          </a:rPr>
                          <m:t>𝑡</m:t>
                        </m:r>
                        <m:r>
                          <a:rPr lang="en-US" sz="2400" b="0" i="1" smtClean="0">
                            <a:solidFill>
                              <a:srgbClr val="FF0000"/>
                            </a:solidFill>
                            <a:latin typeface="Cambria Math" panose="02040503050406030204" pitchFamily="18" charset="0"/>
                          </a:rPr>
                          <m:t>3</m:t>
                        </m:r>
                      </m:sub>
                    </m:sSub>
                  </m:oMath>
                </a14:m>
                <a:r>
                  <a:rPr lang="en-US" sz="2400" dirty="0">
                    <a:solidFill>
                      <a:srgbClr val="FF0000"/>
                    </a:solidFill>
                  </a:rPr>
                  <a:t> are not identical </a:t>
                </a:r>
                <a:r>
                  <a:rPr lang="en-US" sz="2400" dirty="0"/>
                  <a:t>due to the inherent variability of stem cells</a:t>
                </a:r>
              </a:p>
            </p:txBody>
          </p:sp>
        </mc:Choice>
        <mc:Fallback xmlns="">
          <p:sp>
            <p:nvSpPr>
              <p:cNvPr id="3" name="Content Placeholder 2">
                <a:extLst>
                  <a:ext uri="{FF2B5EF4-FFF2-40B4-BE49-F238E27FC236}">
                    <a16:creationId xmlns:a16="http://schemas.microsoft.com/office/drawing/2014/main" id="{5D0BCD03-123C-4304-A99E-7F4932919028}"/>
                  </a:ext>
                </a:extLst>
              </p:cNvPr>
              <p:cNvSpPr>
                <a:spLocks noGrp="1" noRot="1" noChangeAspect="1" noMove="1" noResize="1" noEditPoints="1" noAdjustHandles="1" noChangeArrowheads="1" noChangeShapeType="1" noTextEdit="1"/>
              </p:cNvSpPr>
              <p:nvPr>
                <p:ph idx="1"/>
              </p:nvPr>
            </p:nvSpPr>
            <p:spPr>
              <a:xfrm>
                <a:off x="838200" y="1255925"/>
                <a:ext cx="10515600" cy="5094048"/>
              </a:xfrm>
              <a:blipFill>
                <a:blip r:embed="rId3"/>
                <a:stretch>
                  <a:fillRect l="-754" t="-1077" r="-1159"/>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67DCD273-4BA9-40B4-86A3-43640F25B5BE}"/>
              </a:ext>
            </a:extLst>
          </p:cNvPr>
          <p:cNvSpPr>
            <a:spLocks noGrp="1"/>
          </p:cNvSpPr>
          <p:nvPr>
            <p:ph type="sldNum" sz="quarter" idx="12"/>
          </p:nvPr>
        </p:nvSpPr>
        <p:spPr/>
        <p:txBody>
          <a:bodyPr/>
          <a:lstStyle/>
          <a:p>
            <a:fld id="{D6FC180C-B9C2-4E14-B174-8D3B6D0F229B}" type="slidenum">
              <a:rPr lang="en-US" smtClean="0"/>
              <a:t>5</a:t>
            </a:fld>
            <a:endParaRPr lang="en-US"/>
          </a:p>
        </p:txBody>
      </p:sp>
    </p:spTree>
    <p:extLst>
      <p:ext uri="{BB962C8B-B14F-4D97-AF65-F5344CB8AC3E}">
        <p14:creationId xmlns:p14="http://schemas.microsoft.com/office/powerpoint/2010/main" val="746903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D9B9B-3188-4B10-818C-EBD15B0C8797}"/>
              </a:ext>
            </a:extLst>
          </p:cNvPr>
          <p:cNvSpPr>
            <a:spLocks noGrp="1"/>
          </p:cNvSpPr>
          <p:nvPr>
            <p:ph type="title"/>
          </p:nvPr>
        </p:nvSpPr>
        <p:spPr>
          <a:xfrm>
            <a:off x="838200" y="138224"/>
            <a:ext cx="10515600" cy="765543"/>
          </a:xfrm>
        </p:spPr>
        <p:txBody>
          <a:bodyPr/>
          <a:lstStyle/>
          <a:p>
            <a:r>
              <a:rPr lang="en-US" dirty="0"/>
              <a:t>Study Design-Continued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0BCD03-123C-4304-A99E-7F4932919028}"/>
                  </a:ext>
                </a:extLst>
              </p:cNvPr>
              <p:cNvSpPr>
                <a:spLocks noGrp="1"/>
              </p:cNvSpPr>
              <p:nvPr>
                <p:ph idx="1"/>
              </p:nvPr>
            </p:nvSpPr>
            <p:spPr>
              <a:xfrm>
                <a:off x="838200" y="1110142"/>
                <a:ext cx="10515600" cy="5443058"/>
              </a:xfrm>
            </p:spPr>
            <p:txBody>
              <a:bodyPr>
                <a:normAutofit fontScale="92500" lnSpcReduction="20000"/>
              </a:bodyPr>
              <a:lstStyle/>
              <a:p>
                <a:r>
                  <a:rPr lang="en-US" sz="3200" dirty="0"/>
                  <a:t>Hypothesis test approaches:</a:t>
                </a:r>
              </a:p>
              <a:p>
                <a:pPr lvl="1"/>
                <a:r>
                  <a:rPr lang="en-US" sz="2800" u="sng" dirty="0"/>
                  <a:t>Separate Analysis</a:t>
                </a:r>
                <a:r>
                  <a:rPr lang="en-US" sz="2800" dirty="0"/>
                  <a:t>: Compare each cell line to placebo group and evaluate efficacy separately</a:t>
                </a:r>
              </a:p>
              <a:p>
                <a:pPr lvl="2">
                  <a:buFont typeface="Wingdings" panose="05000000000000000000" pitchFamily="2" charset="2"/>
                  <a:buChar char="ü"/>
                </a:pPr>
                <a:r>
                  <a:rPr lang="en-US" sz="2400" dirty="0"/>
                  <a:t> Larger sample size is required for each cell line</a:t>
                </a:r>
              </a:p>
              <a:p>
                <a:pPr lvl="1"/>
                <a:r>
                  <a:rPr lang="en-US" sz="2800" u="sng" dirty="0"/>
                  <a:t>Pooled Analysis</a:t>
                </a:r>
                <a:r>
                  <a:rPr lang="en-US" sz="2800" dirty="0"/>
                  <a:t>: Pool data from all 3 cell lines and compare pooled group to placebo group</a:t>
                </a:r>
              </a:p>
              <a:p>
                <a:pPr lvl="2">
                  <a:buFont typeface="Wingdings" panose="05000000000000000000" pitchFamily="2" charset="2"/>
                  <a:buChar char="ü"/>
                </a:pPr>
                <a:r>
                  <a:rPr lang="en-US" sz="2400" dirty="0"/>
                  <a:t> Assumption: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𝑡</m:t>
                        </m:r>
                        <m:r>
                          <a:rPr lang="en-US" sz="2400" i="1">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𝑡</m:t>
                        </m:r>
                        <m:r>
                          <a:rPr lang="en-US" sz="2400" i="1">
                            <a:latin typeface="Cambria Math" panose="02040503050406030204" pitchFamily="18" charset="0"/>
                          </a:rPr>
                          <m:t>2</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𝑡</m:t>
                        </m:r>
                        <m:r>
                          <a:rPr lang="en-US" sz="2400" i="1">
                            <a:latin typeface="Cambria Math" panose="02040503050406030204" pitchFamily="18" charset="0"/>
                          </a:rPr>
                          <m:t>3</m:t>
                        </m:r>
                      </m:sub>
                    </m:sSub>
                  </m:oMath>
                </a14:m>
                <a:endParaRPr lang="en-US" sz="2400" dirty="0"/>
              </a:p>
              <a:p>
                <a:pPr lvl="2">
                  <a:buFont typeface="Wingdings" panose="05000000000000000000" pitchFamily="2" charset="2"/>
                  <a:buChar char="ü"/>
                </a:pPr>
                <a:r>
                  <a:rPr lang="en-US" sz="2400" dirty="0"/>
                  <a:t> If violated, false positive rate or false negative rate will be increased</a:t>
                </a:r>
              </a:p>
              <a:p>
                <a:pPr lvl="2">
                  <a:buFont typeface="Wingdings" panose="05000000000000000000" pitchFamily="2" charset="2"/>
                  <a:buChar char="ü"/>
                </a:pPr>
                <a:endParaRPr lang="en-US" sz="2400" dirty="0"/>
              </a:p>
              <a:p>
                <a:r>
                  <a:rPr lang="en-US" sz="3200" dirty="0"/>
                  <a:t>Comparability</a:t>
                </a:r>
              </a:p>
              <a:p>
                <a:pPr lvl="1"/>
                <a:r>
                  <a:rPr lang="en-US" sz="2800" dirty="0"/>
                  <a:t>Comparability means that a stem cell product displays a consistent safety, effectiveness, and quality profile across cell lines. </a:t>
                </a:r>
              </a:p>
            </p:txBody>
          </p:sp>
        </mc:Choice>
        <mc:Fallback xmlns="">
          <p:sp>
            <p:nvSpPr>
              <p:cNvPr id="3" name="Content Placeholder 2">
                <a:extLst>
                  <a:ext uri="{FF2B5EF4-FFF2-40B4-BE49-F238E27FC236}">
                    <a16:creationId xmlns:a16="http://schemas.microsoft.com/office/drawing/2014/main" id="{5D0BCD03-123C-4304-A99E-7F4932919028}"/>
                  </a:ext>
                </a:extLst>
              </p:cNvPr>
              <p:cNvSpPr>
                <a:spLocks noGrp="1" noRot="1" noChangeAspect="1" noMove="1" noResize="1" noEditPoints="1" noAdjustHandles="1" noChangeArrowheads="1" noChangeShapeType="1" noTextEdit="1"/>
              </p:cNvSpPr>
              <p:nvPr>
                <p:ph idx="1"/>
              </p:nvPr>
            </p:nvSpPr>
            <p:spPr>
              <a:xfrm>
                <a:off x="838200" y="1110142"/>
                <a:ext cx="10515600" cy="5443058"/>
              </a:xfrm>
              <a:blipFill>
                <a:blip r:embed="rId3"/>
                <a:stretch>
                  <a:fillRect l="-812" t="-3024" r="-34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0A063D8F-E5B3-489C-AB61-145970089AF1}"/>
              </a:ext>
            </a:extLst>
          </p:cNvPr>
          <p:cNvSpPr>
            <a:spLocks noGrp="1"/>
          </p:cNvSpPr>
          <p:nvPr>
            <p:ph type="sldNum" sz="quarter" idx="12"/>
          </p:nvPr>
        </p:nvSpPr>
        <p:spPr/>
        <p:txBody>
          <a:bodyPr/>
          <a:lstStyle/>
          <a:p>
            <a:fld id="{D6FC180C-B9C2-4E14-B174-8D3B6D0F229B}" type="slidenum">
              <a:rPr lang="en-US" smtClean="0"/>
              <a:t>6</a:t>
            </a:fld>
            <a:endParaRPr lang="en-US"/>
          </a:p>
        </p:txBody>
      </p:sp>
    </p:spTree>
    <p:extLst>
      <p:ext uri="{BB962C8B-B14F-4D97-AF65-F5344CB8AC3E}">
        <p14:creationId xmlns:p14="http://schemas.microsoft.com/office/powerpoint/2010/main" val="3608610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F1C0E-5071-42E7-9E0C-3A5EAAC1B0B1}"/>
              </a:ext>
            </a:extLst>
          </p:cNvPr>
          <p:cNvSpPr>
            <a:spLocks noGrp="1"/>
          </p:cNvSpPr>
          <p:nvPr>
            <p:ph type="title"/>
          </p:nvPr>
        </p:nvSpPr>
        <p:spPr>
          <a:xfrm>
            <a:off x="493712" y="320040"/>
            <a:ext cx="8534400" cy="1187027"/>
          </a:xfrm>
        </p:spPr>
        <p:txBody>
          <a:bodyPr/>
          <a:lstStyle/>
          <a:p>
            <a:r>
              <a:rPr lang="en-US" dirty="0"/>
              <a:t>Challenge</a:t>
            </a:r>
          </a:p>
        </p:txBody>
      </p:sp>
      <p:sp>
        <p:nvSpPr>
          <p:cNvPr id="3" name="Content Placeholder 2">
            <a:extLst>
              <a:ext uri="{FF2B5EF4-FFF2-40B4-BE49-F238E27FC236}">
                <a16:creationId xmlns:a16="http://schemas.microsoft.com/office/drawing/2014/main" id="{DF307252-2A63-4FA8-81D3-0338712930C3}"/>
              </a:ext>
            </a:extLst>
          </p:cNvPr>
          <p:cNvSpPr>
            <a:spLocks noGrp="1"/>
          </p:cNvSpPr>
          <p:nvPr>
            <p:ph idx="1"/>
          </p:nvPr>
        </p:nvSpPr>
        <p:spPr>
          <a:xfrm>
            <a:off x="267681" y="1212857"/>
            <a:ext cx="10253056" cy="4486275"/>
          </a:xfrm>
        </p:spPr>
        <p:txBody>
          <a:bodyPr>
            <a:normAutofit/>
          </a:bodyPr>
          <a:lstStyle/>
          <a:p>
            <a:r>
              <a:rPr lang="en-US" sz="3600" dirty="0"/>
              <a:t>To incorporate comparability evaluation into the effectiveness evaluation </a:t>
            </a:r>
            <a:r>
              <a:rPr lang="en-US" sz="3600" dirty="0">
                <a:sym typeface="Wingdings" panose="05000000000000000000" pitchFamily="2" charset="2"/>
              </a:rPr>
              <a:t> </a:t>
            </a:r>
            <a:r>
              <a:rPr lang="en-US" sz="3600" dirty="0"/>
              <a:t>borrow information across cell lines </a:t>
            </a:r>
          </a:p>
          <a:p>
            <a:pPr lvl="1">
              <a:buFont typeface="Wingdings" panose="05000000000000000000" pitchFamily="2" charset="2"/>
              <a:buChar char="ü"/>
            </a:pPr>
            <a:endParaRPr lang="en-US" sz="3200" dirty="0">
              <a:sym typeface="Wingdings" panose="05000000000000000000" pitchFamily="2" charset="2"/>
            </a:endParaRPr>
          </a:p>
          <a:p>
            <a:pPr lvl="1">
              <a:buFont typeface="Wingdings" panose="05000000000000000000" pitchFamily="2" charset="2"/>
              <a:buChar char="ü"/>
            </a:pPr>
            <a:r>
              <a:rPr lang="en-US" sz="3200" dirty="0">
                <a:sym typeface="Wingdings" panose="05000000000000000000" pitchFamily="2" charset="2"/>
              </a:rPr>
              <a:t>Increase power while controlling type I error</a:t>
            </a:r>
          </a:p>
          <a:p>
            <a:pPr lvl="1">
              <a:buFont typeface="Wingdings" panose="05000000000000000000" pitchFamily="2" charset="2"/>
              <a:buChar char="ü"/>
            </a:pPr>
            <a:endParaRPr lang="en-US" sz="3200" dirty="0">
              <a:sym typeface="Wingdings" panose="05000000000000000000" pitchFamily="2" charset="2"/>
            </a:endParaRPr>
          </a:p>
          <a:p>
            <a:pPr lvl="1">
              <a:buFont typeface="Wingdings" panose="05000000000000000000" pitchFamily="2" charset="2"/>
              <a:buChar char="ü"/>
            </a:pPr>
            <a:r>
              <a:rPr lang="en-US" sz="3200" dirty="0">
                <a:sym typeface="Wingdings" panose="05000000000000000000" pitchFamily="2" charset="2"/>
              </a:rPr>
              <a:t>Evaluate the between-cell line variance</a:t>
            </a:r>
          </a:p>
          <a:p>
            <a:pPr lvl="2">
              <a:buFont typeface="Wingdings" panose="05000000000000000000" pitchFamily="2" charset="2"/>
              <a:buChar char="ü"/>
            </a:pPr>
            <a:endParaRPr lang="en-US" sz="2800" dirty="0">
              <a:sym typeface="Wingdings" panose="05000000000000000000" pitchFamily="2" charset="2"/>
            </a:endParaRPr>
          </a:p>
          <a:p>
            <a:pPr lvl="2">
              <a:buFont typeface="Wingdings" panose="05000000000000000000" pitchFamily="2" charset="2"/>
              <a:buChar char="ü"/>
            </a:pPr>
            <a:endParaRPr lang="en-US" sz="2800" dirty="0"/>
          </a:p>
          <a:p>
            <a:endParaRPr lang="en-US" dirty="0"/>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6AA3B9B4-51BE-4F8E-83FC-34B2F4ED8151}"/>
              </a:ext>
            </a:extLst>
          </p:cNvPr>
          <p:cNvSpPr>
            <a:spLocks noGrp="1"/>
          </p:cNvSpPr>
          <p:nvPr>
            <p:ph type="sldNum" sz="quarter" idx="12"/>
          </p:nvPr>
        </p:nvSpPr>
        <p:spPr/>
        <p:txBody>
          <a:bodyPr/>
          <a:lstStyle/>
          <a:p>
            <a:fld id="{D6FC180C-B9C2-4E14-B174-8D3B6D0F229B}" type="slidenum">
              <a:rPr lang="en-US" smtClean="0"/>
              <a:t>7</a:t>
            </a:fld>
            <a:endParaRPr lang="en-US"/>
          </a:p>
        </p:txBody>
      </p:sp>
    </p:spTree>
    <p:extLst>
      <p:ext uri="{BB962C8B-B14F-4D97-AF65-F5344CB8AC3E}">
        <p14:creationId xmlns:p14="http://schemas.microsoft.com/office/powerpoint/2010/main" val="3225856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6DED5-6AF2-4FE3-AF05-AED669AAF229}"/>
              </a:ext>
            </a:extLst>
          </p:cNvPr>
          <p:cNvSpPr>
            <a:spLocks noGrp="1"/>
          </p:cNvSpPr>
          <p:nvPr>
            <p:ph type="title"/>
          </p:nvPr>
        </p:nvSpPr>
        <p:spPr>
          <a:xfrm>
            <a:off x="838200" y="271923"/>
            <a:ext cx="10515600" cy="510695"/>
          </a:xfrm>
        </p:spPr>
        <p:txBody>
          <a:bodyPr>
            <a:normAutofit fontScale="90000"/>
          </a:bodyPr>
          <a:lstStyle/>
          <a:p>
            <a:r>
              <a:rPr lang="en-US" dirty="0"/>
              <a:t>Bayesian Hierarchical Model</a:t>
            </a:r>
          </a:p>
        </p:txBody>
      </p:sp>
      <p:sp>
        <p:nvSpPr>
          <p:cNvPr id="3" name="Slide Number Placeholder 2">
            <a:extLst>
              <a:ext uri="{FF2B5EF4-FFF2-40B4-BE49-F238E27FC236}">
                <a16:creationId xmlns:a16="http://schemas.microsoft.com/office/drawing/2014/main" id="{32E0D7C6-E8B9-4EA0-A3B9-91162EE33181}"/>
              </a:ext>
            </a:extLst>
          </p:cNvPr>
          <p:cNvSpPr>
            <a:spLocks noGrp="1"/>
          </p:cNvSpPr>
          <p:nvPr>
            <p:ph type="sldNum" sz="quarter" idx="12"/>
          </p:nvPr>
        </p:nvSpPr>
        <p:spPr/>
        <p:txBody>
          <a:bodyPr/>
          <a:lstStyle/>
          <a:p>
            <a:fld id="{D6FC180C-B9C2-4E14-B174-8D3B6D0F229B}" type="slidenum">
              <a:rPr lang="en-US" smtClean="0"/>
              <a:t>8</a:t>
            </a:fld>
            <a:endParaRPr lang="en-US"/>
          </a:p>
        </p:txBody>
      </p:sp>
      <p:grpSp>
        <p:nvGrpSpPr>
          <p:cNvPr id="53" name="Group 52">
            <a:extLst>
              <a:ext uri="{FF2B5EF4-FFF2-40B4-BE49-F238E27FC236}">
                <a16:creationId xmlns:a16="http://schemas.microsoft.com/office/drawing/2014/main" id="{F01154D0-0756-4BE8-B958-C934FDA982A4}"/>
              </a:ext>
            </a:extLst>
          </p:cNvPr>
          <p:cNvGrpSpPr/>
          <p:nvPr/>
        </p:nvGrpSpPr>
        <p:grpSpPr>
          <a:xfrm>
            <a:off x="935665" y="1180214"/>
            <a:ext cx="9792586" cy="4742122"/>
            <a:chOff x="1041991" y="1084520"/>
            <a:chExt cx="9902455" cy="4774019"/>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737CD58A-4FAD-4048-80A9-74DB24A59F5E}"/>
                    </a:ext>
                  </a:extLst>
                </p:cNvPr>
                <p:cNvSpPr/>
                <p:nvPr/>
              </p:nvSpPr>
              <p:spPr>
                <a:xfrm>
                  <a:off x="1041991" y="1084520"/>
                  <a:ext cx="2232837" cy="634334"/>
                </a:xfrm>
                <a:prstGeom prst="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Cell line 1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𝑌</m:t>
                          </m:r>
                        </m:e>
                        <m:sub>
                          <m:r>
                            <a:rPr lang="en-US" i="1">
                              <a:latin typeface="Cambria Math" panose="02040503050406030204" pitchFamily="18" charset="0"/>
                            </a:rPr>
                            <m:t>𝑡</m:t>
                          </m:r>
                          <m:r>
                            <a:rPr lang="en-US" b="0" i="1" smtClean="0">
                              <a:latin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𝐵𝑖𝑛</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𝑛</m:t>
                              </m:r>
                            </m:e>
                            <m:sub>
                              <m:r>
                                <a:rPr lang="en-US" i="1">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e>
                      </m:d>
                    </m:oMath>
                  </a14:m>
                  <a:r>
                    <a:rPr lang="en-US" dirty="0"/>
                    <a:t> </a:t>
                  </a:r>
                </a:p>
              </p:txBody>
            </p:sp>
          </mc:Choice>
          <mc:Fallback xmlns="">
            <p:sp>
              <p:nvSpPr>
                <p:cNvPr id="4" name="Rectangle 3">
                  <a:extLst>
                    <a:ext uri="{FF2B5EF4-FFF2-40B4-BE49-F238E27FC236}">
                      <a16:creationId xmlns:a16="http://schemas.microsoft.com/office/drawing/2014/main" id="{737CD58A-4FAD-4048-80A9-74DB24A59F5E}"/>
                    </a:ext>
                  </a:extLst>
                </p:cNvPr>
                <p:cNvSpPr>
                  <a:spLocks noRot="1" noChangeAspect="1" noMove="1" noResize="1" noEditPoints="1" noAdjustHandles="1" noChangeArrowheads="1" noChangeShapeType="1" noTextEdit="1"/>
                </p:cNvSpPr>
                <p:nvPr/>
              </p:nvSpPr>
              <p:spPr>
                <a:xfrm>
                  <a:off x="1041991" y="1084520"/>
                  <a:ext cx="2232837" cy="634334"/>
                </a:xfrm>
                <a:prstGeom prst="rect">
                  <a:avLst/>
                </a:prstGeom>
                <a:blipFill>
                  <a:blip r:embed="rId3"/>
                  <a:stretch>
                    <a:fillRect t="-4630" b="-1852"/>
                  </a:stretch>
                </a:blipFill>
                <a:ln w="28575"/>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9F4B992C-A2F1-4544-8440-A0D70B4DBA7E}"/>
                    </a:ext>
                  </a:extLst>
                </p:cNvPr>
                <p:cNvSpPr/>
                <p:nvPr/>
              </p:nvSpPr>
              <p:spPr>
                <a:xfrm>
                  <a:off x="4798828" y="1084520"/>
                  <a:ext cx="2232837" cy="634334"/>
                </a:xfrm>
                <a:prstGeom prst="rect">
                  <a:avLst/>
                </a:prstGeom>
                <a:ln w="28575"/>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Cell line 2 </a:t>
                  </a:r>
                  <a14:m>
                    <m:oMath xmlns:m="http://schemas.openxmlformats.org/officeDocument/2006/math">
                      <m:sSub>
                        <m:sSubPr>
                          <m:ctrlPr>
                            <a:rPr lang="en-US" i="1">
                              <a:latin typeface="Cambria Math" panose="02040503050406030204" pitchFamily="18" charset="0"/>
                            </a:rPr>
                          </m:ctrlPr>
                        </m:sSubPr>
                        <m:e>
                          <m:r>
                            <a:rPr lang="en-US">
                              <a:latin typeface="Cambria Math" panose="02040503050406030204" pitchFamily="18" charset="0"/>
                            </a:rPr>
                            <m:t>𝑌</m:t>
                          </m:r>
                        </m:e>
                        <m:sub>
                          <m:r>
                            <a:rPr lang="en-US">
                              <a:latin typeface="Cambria Math" panose="02040503050406030204" pitchFamily="18" charset="0"/>
                            </a:rPr>
                            <m:t>𝑡</m:t>
                          </m:r>
                          <m:r>
                            <a:rPr lang="en-US">
                              <a:latin typeface="Cambria Math" panose="02040503050406030204" pitchFamily="18" charset="0"/>
                            </a:rPr>
                            <m:t>2</m:t>
                          </m:r>
                        </m:sub>
                      </m:sSub>
                      <m:r>
                        <a:rPr lang="en-US">
                          <a:latin typeface="Cambria Math" panose="02040503050406030204" pitchFamily="18" charset="0"/>
                        </a:rPr>
                        <m:t>~</m:t>
                      </m:r>
                      <m:r>
                        <a:rPr lang="en-US">
                          <a:latin typeface="Cambria Math" panose="02040503050406030204" pitchFamily="18" charset="0"/>
                        </a:rPr>
                        <m:t>𝐵𝑖𝑛</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a:latin typeface="Cambria Math" panose="02040503050406030204" pitchFamily="18" charset="0"/>
                                </a:rPr>
                                <m:t>𝑛</m:t>
                              </m:r>
                            </m:e>
                            <m:sub>
                              <m:r>
                                <a:rPr lang="en-US">
                                  <a:latin typeface="Cambria Math" panose="02040503050406030204" pitchFamily="18" charset="0"/>
                                </a:rPr>
                                <m:t>𝑡</m:t>
                              </m:r>
                              <m:r>
                                <a:rPr lang="en-US">
                                  <a:latin typeface="Cambria Math" panose="02040503050406030204" pitchFamily="18" charset="0"/>
                                </a:rPr>
                                <m:t>2</m:t>
                              </m:r>
                            </m:sub>
                          </m:sSub>
                          <m:r>
                            <a:rPr lang="en-US">
                              <a:latin typeface="Cambria Math" panose="02040503050406030204" pitchFamily="18" charset="0"/>
                            </a:rPr>
                            <m:t>,</m:t>
                          </m:r>
                          <m:sSub>
                            <m:sSubPr>
                              <m:ctrlPr>
                                <a:rPr lang="en-US" i="1">
                                  <a:latin typeface="Cambria Math" panose="02040503050406030204" pitchFamily="18" charset="0"/>
                                </a:rPr>
                              </m:ctrlPr>
                            </m:sSubPr>
                            <m:e>
                              <m:r>
                                <a:rPr lang="en-US">
                                  <a:latin typeface="Cambria Math" panose="02040503050406030204" pitchFamily="18" charset="0"/>
                                </a:rPr>
                                <m:t>𝑝</m:t>
                              </m:r>
                            </m:e>
                            <m:sub>
                              <m:r>
                                <a:rPr lang="en-US">
                                  <a:latin typeface="Cambria Math" panose="02040503050406030204" pitchFamily="18" charset="0"/>
                                </a:rPr>
                                <m:t>𝑡</m:t>
                              </m:r>
                              <m:r>
                                <a:rPr lang="en-US">
                                  <a:latin typeface="Cambria Math" panose="02040503050406030204" pitchFamily="18" charset="0"/>
                                </a:rPr>
                                <m:t>2</m:t>
                              </m:r>
                            </m:sub>
                          </m:sSub>
                        </m:e>
                      </m:d>
                    </m:oMath>
                  </a14:m>
                  <a:r>
                    <a:rPr lang="en-US" dirty="0"/>
                    <a:t> </a:t>
                  </a:r>
                </a:p>
              </p:txBody>
            </p:sp>
          </mc:Choice>
          <mc:Fallback xmlns="">
            <p:sp>
              <p:nvSpPr>
                <p:cNvPr id="5" name="Rectangle 4">
                  <a:extLst>
                    <a:ext uri="{FF2B5EF4-FFF2-40B4-BE49-F238E27FC236}">
                      <a16:creationId xmlns:a16="http://schemas.microsoft.com/office/drawing/2014/main" id="{9F4B992C-A2F1-4544-8440-A0D70B4DBA7E}"/>
                    </a:ext>
                  </a:extLst>
                </p:cNvPr>
                <p:cNvSpPr>
                  <a:spLocks noRot="1" noChangeAspect="1" noMove="1" noResize="1" noEditPoints="1" noAdjustHandles="1" noChangeArrowheads="1" noChangeShapeType="1" noTextEdit="1"/>
                </p:cNvSpPr>
                <p:nvPr/>
              </p:nvSpPr>
              <p:spPr>
                <a:xfrm>
                  <a:off x="4798828" y="1084520"/>
                  <a:ext cx="2232837" cy="634334"/>
                </a:xfrm>
                <a:prstGeom prst="rect">
                  <a:avLst/>
                </a:prstGeom>
                <a:blipFill>
                  <a:blip r:embed="rId4"/>
                  <a:stretch>
                    <a:fillRect t="-4630" b="-1852"/>
                  </a:stretch>
                </a:blipFill>
                <a:ln w="28575"/>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41876277-B930-4F94-8896-837582FA8D2B}"/>
                    </a:ext>
                  </a:extLst>
                </p:cNvPr>
                <p:cNvSpPr/>
                <p:nvPr/>
              </p:nvSpPr>
              <p:spPr>
                <a:xfrm>
                  <a:off x="8711609" y="1084520"/>
                  <a:ext cx="2232837" cy="634334"/>
                </a:xfrm>
                <a:prstGeom prst="rect">
                  <a:avLst/>
                </a:prstGeom>
                <a:ln w="28575"/>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Cell line 3 </a:t>
                  </a:r>
                  <a14:m>
                    <m:oMath xmlns:m="http://schemas.openxmlformats.org/officeDocument/2006/math">
                      <m:sSub>
                        <m:sSubPr>
                          <m:ctrlPr>
                            <a:rPr lang="en-US" i="1">
                              <a:latin typeface="Cambria Math" panose="02040503050406030204" pitchFamily="18" charset="0"/>
                            </a:rPr>
                          </m:ctrlPr>
                        </m:sSubPr>
                        <m:e>
                          <m:r>
                            <a:rPr lang="en-US">
                              <a:latin typeface="Cambria Math" panose="02040503050406030204" pitchFamily="18" charset="0"/>
                            </a:rPr>
                            <m:t>𝑌</m:t>
                          </m:r>
                        </m:e>
                        <m:sub>
                          <m:r>
                            <a:rPr lang="en-US">
                              <a:latin typeface="Cambria Math" panose="02040503050406030204" pitchFamily="18" charset="0"/>
                            </a:rPr>
                            <m:t>𝑡</m:t>
                          </m:r>
                          <m:r>
                            <a:rPr lang="en-US">
                              <a:latin typeface="Cambria Math" panose="02040503050406030204" pitchFamily="18" charset="0"/>
                            </a:rPr>
                            <m:t>3</m:t>
                          </m:r>
                        </m:sub>
                      </m:sSub>
                      <m:r>
                        <a:rPr lang="en-US">
                          <a:latin typeface="Cambria Math" panose="02040503050406030204" pitchFamily="18" charset="0"/>
                        </a:rPr>
                        <m:t>~</m:t>
                      </m:r>
                      <m:r>
                        <a:rPr lang="en-US">
                          <a:latin typeface="Cambria Math" panose="02040503050406030204" pitchFamily="18" charset="0"/>
                        </a:rPr>
                        <m:t>𝐵𝑖𝑛</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a:latin typeface="Cambria Math" panose="02040503050406030204" pitchFamily="18" charset="0"/>
                                </a:rPr>
                                <m:t>𝑛</m:t>
                              </m:r>
                            </m:e>
                            <m:sub>
                              <m:r>
                                <a:rPr lang="en-US">
                                  <a:latin typeface="Cambria Math" panose="02040503050406030204" pitchFamily="18" charset="0"/>
                                </a:rPr>
                                <m:t>𝑡</m:t>
                              </m:r>
                              <m:r>
                                <a:rPr lang="en-US">
                                  <a:latin typeface="Cambria Math" panose="02040503050406030204" pitchFamily="18" charset="0"/>
                                </a:rPr>
                                <m:t>3</m:t>
                              </m:r>
                            </m:sub>
                          </m:sSub>
                          <m:r>
                            <a:rPr lang="en-US">
                              <a:latin typeface="Cambria Math" panose="02040503050406030204" pitchFamily="18" charset="0"/>
                            </a:rPr>
                            <m:t>,</m:t>
                          </m:r>
                          <m:sSub>
                            <m:sSubPr>
                              <m:ctrlPr>
                                <a:rPr lang="en-US" i="1">
                                  <a:latin typeface="Cambria Math" panose="02040503050406030204" pitchFamily="18" charset="0"/>
                                </a:rPr>
                              </m:ctrlPr>
                            </m:sSubPr>
                            <m:e>
                              <m:r>
                                <a:rPr lang="en-US">
                                  <a:latin typeface="Cambria Math" panose="02040503050406030204" pitchFamily="18" charset="0"/>
                                </a:rPr>
                                <m:t>𝑝</m:t>
                              </m:r>
                            </m:e>
                            <m:sub>
                              <m:r>
                                <a:rPr lang="en-US">
                                  <a:latin typeface="Cambria Math" panose="02040503050406030204" pitchFamily="18" charset="0"/>
                                </a:rPr>
                                <m:t>𝑡</m:t>
                              </m:r>
                              <m:r>
                                <a:rPr lang="en-US">
                                  <a:latin typeface="Cambria Math" panose="02040503050406030204" pitchFamily="18" charset="0"/>
                                </a:rPr>
                                <m:t>3</m:t>
                              </m:r>
                            </m:sub>
                          </m:sSub>
                        </m:e>
                      </m:d>
                    </m:oMath>
                  </a14:m>
                  <a:r>
                    <a:rPr lang="en-US" dirty="0"/>
                    <a:t> </a:t>
                  </a:r>
                </a:p>
              </p:txBody>
            </p:sp>
          </mc:Choice>
          <mc:Fallback xmlns="">
            <p:sp>
              <p:nvSpPr>
                <p:cNvPr id="6" name="Rectangle 5">
                  <a:extLst>
                    <a:ext uri="{FF2B5EF4-FFF2-40B4-BE49-F238E27FC236}">
                      <a16:creationId xmlns:a16="http://schemas.microsoft.com/office/drawing/2014/main" id="{41876277-B930-4F94-8896-837582FA8D2B}"/>
                    </a:ext>
                  </a:extLst>
                </p:cNvPr>
                <p:cNvSpPr>
                  <a:spLocks noRot="1" noChangeAspect="1" noMove="1" noResize="1" noEditPoints="1" noAdjustHandles="1" noChangeArrowheads="1" noChangeShapeType="1" noTextEdit="1"/>
                </p:cNvSpPr>
                <p:nvPr/>
              </p:nvSpPr>
              <p:spPr>
                <a:xfrm>
                  <a:off x="8711609" y="1084520"/>
                  <a:ext cx="2232837" cy="634334"/>
                </a:xfrm>
                <a:prstGeom prst="rect">
                  <a:avLst/>
                </a:prstGeom>
                <a:blipFill>
                  <a:blip r:embed="rId5"/>
                  <a:stretch>
                    <a:fillRect t="-4630" b="-1852"/>
                  </a:stretch>
                </a:blipFill>
                <a:ln w="28575"/>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90C8003B-36B7-4BDC-A759-A4B755E37708}"/>
                </a:ext>
              </a:extLst>
            </p:cNvPr>
            <p:cNvCxnSpPr>
              <a:cxnSpLocks/>
              <a:stCxn id="4" idx="2"/>
            </p:cNvCxnSpPr>
            <p:nvPr/>
          </p:nvCxnSpPr>
          <p:spPr>
            <a:xfrm>
              <a:off x="2158410" y="1718854"/>
              <a:ext cx="0" cy="535248"/>
            </a:xfrm>
            <a:prstGeom prst="straightConnector1">
              <a:avLst/>
            </a:prstGeom>
            <a:ln w="28575" cap="flat" cmpd="sng" algn="ctr">
              <a:solidFill>
                <a:schemeClr val="accent1"/>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F0B09DBA-44A7-47A4-BD28-5FE351B2AF03}"/>
                </a:ext>
              </a:extLst>
            </p:cNvPr>
            <p:cNvCxnSpPr>
              <a:cxnSpLocks/>
            </p:cNvCxnSpPr>
            <p:nvPr/>
          </p:nvCxnSpPr>
          <p:spPr>
            <a:xfrm>
              <a:off x="5893982" y="1718854"/>
              <a:ext cx="0" cy="535248"/>
            </a:xfrm>
            <a:prstGeom prst="straightConnector1">
              <a:avLst/>
            </a:prstGeom>
            <a:ln w="28575" cap="flat" cmpd="sng" algn="ctr">
              <a:solidFill>
                <a:schemeClr val="accent1"/>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697880D3-E080-43DF-96A1-771D390041B8}"/>
                </a:ext>
              </a:extLst>
            </p:cNvPr>
            <p:cNvCxnSpPr>
              <a:cxnSpLocks/>
            </p:cNvCxnSpPr>
            <p:nvPr/>
          </p:nvCxnSpPr>
          <p:spPr>
            <a:xfrm>
              <a:off x="9810307" y="1718854"/>
              <a:ext cx="0" cy="535248"/>
            </a:xfrm>
            <a:prstGeom prst="straightConnector1">
              <a:avLst/>
            </a:prstGeom>
            <a:ln w="28575" cap="flat" cmpd="sng" algn="ctr">
              <a:solidFill>
                <a:schemeClr val="accent1"/>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E54DDCED-0359-4184-90E4-62C07AED769C}"/>
                    </a:ext>
                  </a:extLst>
                </p:cNvPr>
                <p:cNvSpPr/>
                <p:nvPr/>
              </p:nvSpPr>
              <p:spPr>
                <a:xfrm>
                  <a:off x="1041991" y="2254102"/>
                  <a:ext cx="2232836" cy="914400"/>
                </a:xfrm>
                <a:prstGeom prst="rect">
                  <a:avLst/>
                </a:prstGeom>
                <a:ln w="28575">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Cell line 1 </a:t>
                  </a:r>
                  <a:endParaRPr lang="en-US"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𝑂</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1</m:t>
                                    </m:r>
                                  </m:sub>
                                </m:sSub>
                              </m:e>
                            </m:d>
                          </m:e>
                        </m:func>
                      </m:oMath>
                    </m:oMathPara>
                  </a14:m>
                  <a:endParaRPr lang="en-US" b="0" i="1" dirty="0">
                    <a:latin typeface="Cambria Math" panose="02040503050406030204" pitchFamily="18" charset="0"/>
                  </a:endParaRPr>
                </a:p>
                <a:p>
                  <a:pPr algn="ct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𝑁</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b="0" i="1" smtClean="0">
                                  <a:latin typeface="Cambria Math" panose="02040503050406030204" pitchFamily="18" charset="0"/>
                                </a:rPr>
                                <m:t>1</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b="0" i="1" smtClean="0">
                                  <a:latin typeface="Cambria Math" panose="02040503050406030204" pitchFamily="18" charset="0"/>
                                </a:rPr>
                                <m:t>1</m:t>
                              </m:r>
                            </m:sub>
                            <m:sup>
                              <m:r>
                                <a:rPr lang="en-US" i="1">
                                  <a:latin typeface="Cambria Math" panose="02040503050406030204" pitchFamily="18" charset="0"/>
                                </a:rPr>
                                <m:t>2</m:t>
                              </m:r>
                            </m:sup>
                          </m:sSubSup>
                        </m:e>
                      </m:d>
                    </m:oMath>
                  </a14:m>
                  <a:r>
                    <a:rPr lang="en-US" dirty="0"/>
                    <a:t> </a:t>
                  </a:r>
                </a:p>
              </p:txBody>
            </p:sp>
          </mc:Choice>
          <mc:Fallback xmlns="">
            <p:sp>
              <p:nvSpPr>
                <p:cNvPr id="17" name="Rectangle 16">
                  <a:extLst>
                    <a:ext uri="{FF2B5EF4-FFF2-40B4-BE49-F238E27FC236}">
                      <a16:creationId xmlns:a16="http://schemas.microsoft.com/office/drawing/2014/main" id="{E54DDCED-0359-4184-90E4-62C07AED769C}"/>
                    </a:ext>
                  </a:extLst>
                </p:cNvPr>
                <p:cNvSpPr>
                  <a:spLocks noRot="1" noChangeAspect="1" noMove="1" noResize="1" noEditPoints="1" noAdjustHandles="1" noChangeArrowheads="1" noChangeShapeType="1" noTextEdit="1"/>
                </p:cNvSpPr>
                <p:nvPr/>
              </p:nvSpPr>
              <p:spPr>
                <a:xfrm>
                  <a:off x="1041991" y="2254102"/>
                  <a:ext cx="2232836" cy="914400"/>
                </a:xfrm>
                <a:prstGeom prst="rect">
                  <a:avLst/>
                </a:prstGeom>
                <a:blipFill>
                  <a:blip r:embed="rId6"/>
                  <a:stretch>
                    <a:fillRect t="-2597"/>
                  </a:stretch>
                </a:blipFill>
                <a:ln w="28575">
                  <a:solidFill>
                    <a:schemeClr val="accent6"/>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FC1C49B3-4766-4A39-A418-1D23E5DF2ABC}"/>
                    </a:ext>
                  </a:extLst>
                </p:cNvPr>
                <p:cNvSpPr/>
                <p:nvPr/>
              </p:nvSpPr>
              <p:spPr>
                <a:xfrm>
                  <a:off x="4798829" y="2268278"/>
                  <a:ext cx="2232836" cy="914400"/>
                </a:xfrm>
                <a:prstGeom prst="rect">
                  <a:avLst/>
                </a:prstGeom>
                <a:ln w="28575">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Cell line 2 </a:t>
                  </a:r>
                  <a:endParaRPr lang="en-US"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𝑂</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2</m:t>
                                    </m:r>
                                  </m:sub>
                                </m:sSub>
                              </m:e>
                            </m:d>
                          </m:e>
                        </m:func>
                      </m:oMath>
                    </m:oMathPara>
                  </a14:m>
                  <a:endParaRPr lang="en-US" b="0" i="1" dirty="0">
                    <a:latin typeface="Cambria Math" panose="02040503050406030204" pitchFamily="18" charset="0"/>
                  </a:endParaRPr>
                </a:p>
                <a:p>
                  <a:pPr algn="ct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𝑁</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b="0" i="1" smtClean="0">
                                  <a:latin typeface="Cambria Math" panose="02040503050406030204" pitchFamily="18" charset="0"/>
                                </a:rPr>
                                <m:t>2</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b="0" i="1" smtClean="0">
                                  <a:latin typeface="Cambria Math" panose="02040503050406030204" pitchFamily="18" charset="0"/>
                                </a:rPr>
                                <m:t>2</m:t>
                              </m:r>
                            </m:sub>
                            <m:sup>
                              <m:r>
                                <a:rPr lang="en-US" i="1">
                                  <a:latin typeface="Cambria Math" panose="02040503050406030204" pitchFamily="18" charset="0"/>
                                </a:rPr>
                                <m:t>2</m:t>
                              </m:r>
                            </m:sup>
                          </m:sSubSup>
                        </m:e>
                      </m:d>
                    </m:oMath>
                  </a14:m>
                  <a:r>
                    <a:rPr lang="en-US" dirty="0"/>
                    <a:t> </a:t>
                  </a:r>
                </a:p>
              </p:txBody>
            </p:sp>
          </mc:Choice>
          <mc:Fallback xmlns="">
            <p:sp>
              <p:nvSpPr>
                <p:cNvPr id="18" name="Rectangle 17">
                  <a:extLst>
                    <a:ext uri="{FF2B5EF4-FFF2-40B4-BE49-F238E27FC236}">
                      <a16:creationId xmlns:a16="http://schemas.microsoft.com/office/drawing/2014/main" id="{FC1C49B3-4766-4A39-A418-1D23E5DF2ABC}"/>
                    </a:ext>
                  </a:extLst>
                </p:cNvPr>
                <p:cNvSpPr>
                  <a:spLocks noRot="1" noChangeAspect="1" noMove="1" noResize="1" noEditPoints="1" noAdjustHandles="1" noChangeArrowheads="1" noChangeShapeType="1" noTextEdit="1"/>
                </p:cNvSpPr>
                <p:nvPr/>
              </p:nvSpPr>
              <p:spPr>
                <a:xfrm>
                  <a:off x="4798829" y="2268278"/>
                  <a:ext cx="2232836" cy="914400"/>
                </a:xfrm>
                <a:prstGeom prst="rect">
                  <a:avLst/>
                </a:prstGeom>
                <a:blipFill>
                  <a:blip r:embed="rId7"/>
                  <a:stretch>
                    <a:fillRect t="-2597"/>
                  </a:stretch>
                </a:blipFill>
                <a:ln w="28575">
                  <a:solidFill>
                    <a:schemeClr val="accent6"/>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D37626B7-E8BD-4248-9120-D845594AE76E}"/>
                    </a:ext>
                  </a:extLst>
                </p:cNvPr>
                <p:cNvSpPr/>
                <p:nvPr/>
              </p:nvSpPr>
              <p:spPr>
                <a:xfrm>
                  <a:off x="8711609" y="2268278"/>
                  <a:ext cx="2232836" cy="914400"/>
                </a:xfrm>
                <a:prstGeom prst="rect">
                  <a:avLst/>
                </a:prstGeom>
                <a:ln w="28575">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Cell line 3 </a:t>
                  </a:r>
                  <a:endParaRPr lang="en-US"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𝑂</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3</m:t>
                                    </m:r>
                                  </m:sub>
                                </m:sSub>
                              </m:e>
                            </m:d>
                          </m:e>
                        </m:func>
                      </m:oMath>
                    </m:oMathPara>
                  </a14:m>
                  <a:endParaRPr lang="en-US" b="0" i="1" dirty="0">
                    <a:latin typeface="Cambria Math" panose="02040503050406030204" pitchFamily="18" charset="0"/>
                  </a:endParaRPr>
                </a:p>
                <a:p>
                  <a:pPr algn="ct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𝑁</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b="0" i="1" smtClean="0">
                                  <a:latin typeface="Cambria Math" panose="02040503050406030204" pitchFamily="18" charset="0"/>
                                </a:rPr>
                                <m:t>3</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b="0" i="1" smtClean="0">
                                  <a:latin typeface="Cambria Math" panose="02040503050406030204" pitchFamily="18" charset="0"/>
                                </a:rPr>
                                <m:t>3</m:t>
                              </m:r>
                            </m:sub>
                            <m:sup>
                              <m:r>
                                <a:rPr lang="en-US" i="1">
                                  <a:latin typeface="Cambria Math" panose="02040503050406030204" pitchFamily="18" charset="0"/>
                                </a:rPr>
                                <m:t>2</m:t>
                              </m:r>
                            </m:sup>
                          </m:sSubSup>
                        </m:e>
                      </m:d>
                    </m:oMath>
                  </a14:m>
                  <a:r>
                    <a:rPr lang="en-US" dirty="0"/>
                    <a:t> </a:t>
                  </a:r>
                </a:p>
              </p:txBody>
            </p:sp>
          </mc:Choice>
          <mc:Fallback xmlns="">
            <p:sp>
              <p:nvSpPr>
                <p:cNvPr id="19" name="Rectangle 18">
                  <a:extLst>
                    <a:ext uri="{FF2B5EF4-FFF2-40B4-BE49-F238E27FC236}">
                      <a16:creationId xmlns:a16="http://schemas.microsoft.com/office/drawing/2014/main" id="{D37626B7-E8BD-4248-9120-D845594AE76E}"/>
                    </a:ext>
                  </a:extLst>
                </p:cNvPr>
                <p:cNvSpPr>
                  <a:spLocks noRot="1" noChangeAspect="1" noMove="1" noResize="1" noEditPoints="1" noAdjustHandles="1" noChangeArrowheads="1" noChangeShapeType="1" noTextEdit="1"/>
                </p:cNvSpPr>
                <p:nvPr/>
              </p:nvSpPr>
              <p:spPr>
                <a:xfrm>
                  <a:off x="8711609" y="2268278"/>
                  <a:ext cx="2232836" cy="914400"/>
                </a:xfrm>
                <a:prstGeom prst="rect">
                  <a:avLst/>
                </a:prstGeom>
                <a:blipFill>
                  <a:blip r:embed="rId8"/>
                  <a:stretch>
                    <a:fillRect t="-2597"/>
                  </a:stretch>
                </a:blipFill>
                <a:ln w="28575">
                  <a:solidFill>
                    <a:schemeClr val="accent6"/>
                  </a:solidFill>
                </a:ln>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B812AAF1-47A6-478D-ACFB-7B54B8176BD0}"/>
                </a:ext>
              </a:extLst>
            </p:cNvPr>
            <p:cNvCxnSpPr>
              <a:cxnSpLocks/>
            </p:cNvCxnSpPr>
            <p:nvPr/>
          </p:nvCxnSpPr>
          <p:spPr>
            <a:xfrm>
              <a:off x="3381154" y="3097768"/>
              <a:ext cx="2434855" cy="634334"/>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74EF251-4AB5-41CB-8189-5F79D6B3A02F}"/>
                </a:ext>
              </a:extLst>
            </p:cNvPr>
            <p:cNvCxnSpPr>
              <a:cxnSpLocks/>
            </p:cNvCxnSpPr>
            <p:nvPr/>
          </p:nvCxnSpPr>
          <p:spPr>
            <a:xfrm flipH="1">
              <a:off x="6014484" y="3165030"/>
              <a:ext cx="2597887" cy="567072"/>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F5E23FC-05AD-4F01-AFD1-1AD6C7DF407D}"/>
                </a:ext>
              </a:extLst>
            </p:cNvPr>
            <p:cNvCxnSpPr>
              <a:cxnSpLocks/>
            </p:cNvCxnSpPr>
            <p:nvPr/>
          </p:nvCxnSpPr>
          <p:spPr>
            <a:xfrm>
              <a:off x="5915246" y="3196854"/>
              <a:ext cx="0" cy="567072"/>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Rectangle: Rounded Corners 34">
                  <a:extLst>
                    <a:ext uri="{FF2B5EF4-FFF2-40B4-BE49-F238E27FC236}">
                      <a16:creationId xmlns:a16="http://schemas.microsoft.com/office/drawing/2014/main" id="{BDCC25F2-98C4-4E42-9554-29F4BC5CF5E4}"/>
                    </a:ext>
                  </a:extLst>
                </p:cNvPr>
                <p:cNvSpPr/>
                <p:nvPr/>
              </p:nvSpPr>
              <p:spPr>
                <a:xfrm>
                  <a:off x="3561908" y="3778102"/>
                  <a:ext cx="4784650" cy="850752"/>
                </a:xfrm>
                <a:prstGeom prst="round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Prior: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𝜃</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3</m:t>
                          </m:r>
                        </m:sub>
                      </m:sSub>
                      <m:r>
                        <a:rPr lang="en-US" b="0" i="1" smtClean="0">
                          <a:latin typeface="Cambria Math" panose="02040503050406030204" pitchFamily="18" charset="0"/>
                        </a:rPr>
                        <m:t> </m:t>
                      </m:r>
                      <m:r>
                        <a:rPr lang="en-US" i="1">
                          <a:latin typeface="Cambria Math" panose="02040503050406030204" pitchFamily="18" charset="0"/>
                        </a:rPr>
                        <m:t>~</m:t>
                      </m:r>
                      <m:r>
                        <a:rPr lang="en-US" b="0" i="1" smtClean="0">
                          <a:latin typeface="Cambria Math" panose="02040503050406030204" pitchFamily="18" charset="0"/>
                        </a:rPr>
                        <m:t> </m:t>
                      </m:r>
                      <m:r>
                        <a:rPr lang="en-US" i="1">
                          <a:latin typeface="Cambria Math" panose="02040503050406030204" pitchFamily="18" charset="0"/>
                        </a:rPr>
                        <m:t>𝑁𝑜𝑟𝑚𝑎𝑙</m:t>
                      </m:r>
                      <m:d>
                        <m:dPr>
                          <m:ctrlPr>
                            <a:rPr lang="en-US" i="1">
                              <a:latin typeface="Cambria Math" panose="02040503050406030204" pitchFamily="18" charset="0"/>
                            </a:rPr>
                          </m:ctrlPr>
                        </m:dPr>
                        <m:e>
                          <m:r>
                            <a:rPr lang="en-US" i="1">
                              <a:latin typeface="Cambria Math" panose="02040503050406030204" pitchFamily="18" charset="0"/>
                            </a:rPr>
                            <m:t>𝜇</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e>
                      </m:d>
                    </m:oMath>
                  </a14:m>
                  <a:endParaRPr lang="en-US" dirty="0"/>
                </a:p>
                <a:p>
                  <a:pPr algn="ctr"/>
                  <a14:m>
                    <m:oMath xmlns:m="http://schemas.openxmlformats.org/officeDocument/2006/math">
                      <m:r>
                        <a:rPr lang="en-US" i="1" smtClean="0">
                          <a:latin typeface="Cambria Math" panose="02040503050406030204" pitchFamily="18" charset="0"/>
                        </a:rPr>
                        <m:t>𝜇</m:t>
                      </m:r>
                    </m:oMath>
                  </a14:m>
                  <a:r>
                    <a:rPr lang="en-US" dirty="0"/>
                    <a:t> is the central mean</a:t>
                  </a:r>
                </a:p>
                <a:p>
                  <a:pPr algn="ctr"/>
                  <a14:m>
                    <m:oMath xmlns:m="http://schemas.openxmlformats.org/officeDocument/2006/math">
                      <m:sSup>
                        <m:sSupPr>
                          <m:ctrlPr>
                            <a:rPr lang="en-US" i="1" smtClean="0">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oMath>
                  </a14:m>
                  <a:r>
                    <a:rPr lang="en-US" dirty="0"/>
                    <a:t> is the between-cell line variance</a:t>
                  </a:r>
                </a:p>
              </p:txBody>
            </p:sp>
          </mc:Choice>
          <mc:Fallback xmlns="">
            <p:sp>
              <p:nvSpPr>
                <p:cNvPr id="35" name="Rectangle: Rounded Corners 34">
                  <a:extLst>
                    <a:ext uri="{FF2B5EF4-FFF2-40B4-BE49-F238E27FC236}">
                      <a16:creationId xmlns:a16="http://schemas.microsoft.com/office/drawing/2014/main" id="{BDCC25F2-98C4-4E42-9554-29F4BC5CF5E4}"/>
                    </a:ext>
                  </a:extLst>
                </p:cNvPr>
                <p:cNvSpPr>
                  <a:spLocks noRot="1" noChangeAspect="1" noMove="1" noResize="1" noEditPoints="1" noAdjustHandles="1" noChangeArrowheads="1" noChangeShapeType="1" noTextEdit="1"/>
                </p:cNvSpPr>
                <p:nvPr/>
              </p:nvSpPr>
              <p:spPr>
                <a:xfrm>
                  <a:off x="3561908" y="3778102"/>
                  <a:ext cx="4784650" cy="850752"/>
                </a:xfrm>
                <a:prstGeom prst="roundRect">
                  <a:avLst/>
                </a:prstGeom>
                <a:blipFill>
                  <a:blip r:embed="rId9"/>
                  <a:stretch>
                    <a:fillRect t="-6993" b="-13287"/>
                  </a:stretch>
                </a:blipFill>
                <a:ln w="28575">
                  <a:solidFill>
                    <a:srgbClr val="FF0000"/>
                  </a:solidFill>
                </a:ln>
              </p:spPr>
              <p:txBody>
                <a:bodyPr/>
                <a:lstStyle/>
                <a:p>
                  <a:r>
                    <a:rPr lang="en-US">
                      <a:noFill/>
                    </a:rPr>
                    <a:t> </a:t>
                  </a:r>
                </a:p>
              </p:txBody>
            </p:sp>
          </mc:Fallback>
        </mc:AlternateContent>
        <p:cxnSp>
          <p:nvCxnSpPr>
            <p:cNvPr id="39" name="Straight Arrow Connector 38">
              <a:extLst>
                <a:ext uri="{FF2B5EF4-FFF2-40B4-BE49-F238E27FC236}">
                  <a16:creationId xmlns:a16="http://schemas.microsoft.com/office/drawing/2014/main" id="{37C3D5ED-E3F2-4597-9EE2-4DFF59ACEA3A}"/>
                </a:ext>
              </a:extLst>
            </p:cNvPr>
            <p:cNvCxnSpPr>
              <a:cxnSpLocks/>
            </p:cNvCxnSpPr>
            <p:nvPr/>
          </p:nvCxnSpPr>
          <p:spPr>
            <a:xfrm>
              <a:off x="5915246" y="4674775"/>
              <a:ext cx="0" cy="450118"/>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Rectangle: Rounded Corners 51">
                  <a:extLst>
                    <a:ext uri="{FF2B5EF4-FFF2-40B4-BE49-F238E27FC236}">
                      <a16:creationId xmlns:a16="http://schemas.microsoft.com/office/drawing/2014/main" id="{DC356547-F16F-4C8A-8F2C-DD1DBF07FFFE}"/>
                    </a:ext>
                  </a:extLst>
                </p:cNvPr>
                <p:cNvSpPr/>
                <p:nvPr/>
              </p:nvSpPr>
              <p:spPr>
                <a:xfrm>
                  <a:off x="3274828" y="5174517"/>
                  <a:ext cx="5436777" cy="684022"/>
                </a:xfrm>
                <a:prstGeom prst="roundRect">
                  <a:avLst/>
                </a:prstGeom>
                <a:ln w="28575">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Hyperprior: </a:t>
                  </a:r>
                  <a14:m>
                    <m:oMath xmlns:m="http://schemas.openxmlformats.org/officeDocument/2006/math">
                      <m:r>
                        <a:rPr lang="en-US" i="1" smtClean="0">
                          <a:latin typeface="Cambria Math" panose="02040503050406030204" pitchFamily="18" charset="0"/>
                        </a:rPr>
                        <m:t>𝜇</m:t>
                      </m:r>
                      <m:r>
                        <a:rPr lang="en-US" b="0" i="1" smtClean="0">
                          <a:latin typeface="Cambria Math" panose="02040503050406030204" pitchFamily="18" charset="0"/>
                        </a:rPr>
                        <m:t> </m:t>
                      </m:r>
                      <m:r>
                        <a:rPr lang="en-US" i="1">
                          <a:latin typeface="Cambria Math" panose="02040503050406030204" pitchFamily="18" charset="0"/>
                        </a:rPr>
                        <m:t>~</m:t>
                      </m:r>
                      <m:r>
                        <a:rPr lang="en-US" b="0" i="1" smtClean="0">
                          <a:latin typeface="Cambria Math" panose="02040503050406030204" pitchFamily="18" charset="0"/>
                        </a:rPr>
                        <m:t> </m:t>
                      </m:r>
                      <m:r>
                        <a:rPr lang="en-US" i="1">
                          <a:latin typeface="Cambria Math" panose="02040503050406030204" pitchFamily="18" charset="0"/>
                        </a:rPr>
                        <m:t>𝑁𝑜𝑟𝑚𝑎𝑙</m:t>
                      </m:r>
                      <m:d>
                        <m:dPr>
                          <m:ctrlPr>
                            <a:rPr lang="en-US" i="1">
                              <a:latin typeface="Cambria Math" panose="02040503050406030204" pitchFamily="18" charset="0"/>
                            </a:rPr>
                          </m:ctrlPr>
                        </m:dPr>
                        <m:e>
                          <m:r>
                            <a:rPr lang="en-US" b="0" i="1" smtClean="0">
                              <a:latin typeface="Cambria Math" panose="02040503050406030204" pitchFamily="18" charset="0"/>
                            </a:rPr>
                            <m:t>0</m:t>
                          </m:r>
                          <m:r>
                            <a:rPr lang="en-US" i="1">
                              <a:latin typeface="Cambria Math" panose="02040503050406030204" pitchFamily="18" charset="0"/>
                            </a:rPr>
                            <m:t>,</m:t>
                          </m:r>
                          <m:r>
                            <a:rPr lang="en-US" b="0" i="1" smtClean="0">
                              <a:latin typeface="Cambria Math" panose="02040503050406030204" pitchFamily="18" charset="0"/>
                            </a:rPr>
                            <m:t> </m:t>
                          </m:r>
                          <m:r>
                            <a:rPr lang="en-US" b="0" i="1" smtClean="0">
                              <a:latin typeface="Cambria Math" panose="02040503050406030204" pitchFamily="18" charset="0"/>
                            </a:rPr>
                            <m:t>𝑣𝑎𝑟</m:t>
                          </m:r>
                          <m:r>
                            <a:rPr lang="en-US" i="1" smtClean="0">
                              <a:latin typeface="Cambria Math" panose="02040503050406030204" pitchFamily="18" charset="0"/>
                            </a:rPr>
                            <m:t> </m:t>
                          </m:r>
                        </m:e>
                      </m:d>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 </m:t>
                      </m:r>
                      <m:r>
                        <a:rPr lang="en-US" b="0" i="1" smtClean="0">
                          <a:latin typeface="Cambria Math" panose="02040503050406030204" pitchFamily="18" charset="0"/>
                        </a:rPr>
                        <m:t>𝑣𝑎𝑟</m:t>
                      </m:r>
                      <m:r>
                        <a:rPr lang="en-US" b="0" i="1" smtClean="0">
                          <a:latin typeface="Cambria Math" panose="02040503050406030204" pitchFamily="18" charset="0"/>
                        </a:rPr>
                        <m:t>=1000</m:t>
                      </m:r>
                    </m:oMath>
                  </a14:m>
                  <a:endParaRPr lang="en-US" dirty="0"/>
                </a:p>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r>
                          <a:rPr lang="en-US" b="0" i="0" smtClean="0">
                            <a:latin typeface="Cambria Math" panose="02040503050406030204" pitchFamily="18" charset="0"/>
                          </a:rPr>
                          <m:t> ~ </m:t>
                        </m:r>
                        <m:r>
                          <m:rPr>
                            <m:sty m:val="p"/>
                          </m:rPr>
                          <a:rPr lang="en-US" b="0" i="0" smtClean="0">
                            <a:latin typeface="Cambria Math" panose="02040503050406030204" pitchFamily="18" charset="0"/>
                          </a:rPr>
                          <m:t>InverseGamma</m:t>
                        </m:r>
                      </m:oMath>
                    </m:oMathPara>
                  </a14:m>
                  <a:endParaRPr lang="en-US" dirty="0"/>
                </a:p>
              </p:txBody>
            </p:sp>
          </mc:Choice>
          <mc:Fallback xmlns="">
            <p:sp>
              <p:nvSpPr>
                <p:cNvPr id="52" name="Rectangle: Rounded Corners 51">
                  <a:extLst>
                    <a:ext uri="{FF2B5EF4-FFF2-40B4-BE49-F238E27FC236}">
                      <a16:creationId xmlns:a16="http://schemas.microsoft.com/office/drawing/2014/main" id="{DC356547-F16F-4C8A-8F2C-DD1DBF07FFFE}"/>
                    </a:ext>
                  </a:extLst>
                </p:cNvPr>
                <p:cNvSpPr>
                  <a:spLocks noRot="1" noChangeAspect="1" noMove="1" noResize="1" noEditPoints="1" noAdjustHandles="1" noChangeArrowheads="1" noChangeShapeType="1" noTextEdit="1"/>
                </p:cNvSpPr>
                <p:nvPr/>
              </p:nvSpPr>
              <p:spPr>
                <a:xfrm>
                  <a:off x="3274828" y="5174517"/>
                  <a:ext cx="5436777" cy="684022"/>
                </a:xfrm>
                <a:prstGeom prst="roundRect">
                  <a:avLst/>
                </a:prstGeom>
                <a:blipFill>
                  <a:blip r:embed="rId10"/>
                  <a:stretch>
                    <a:fillRect/>
                  </a:stretch>
                </a:blipFill>
                <a:ln w="28575">
                  <a:solidFill>
                    <a:srgbClr val="FFFF00"/>
                  </a:solidFill>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9012A682-E28F-44CF-B365-6DAEE92A1412}"/>
                  </a:ext>
                </a:extLst>
              </p:cNvPr>
              <p:cNvSpPr txBox="1"/>
              <p:nvPr/>
            </p:nvSpPr>
            <p:spPr>
              <a:xfrm>
                <a:off x="648780" y="6218376"/>
                <a:ext cx="10015870" cy="548996"/>
              </a:xfrm>
              <a:prstGeom prst="rect">
                <a:avLst/>
              </a:prstGeom>
              <a:noFill/>
            </p:spPr>
            <p:txBody>
              <a:bodyPr wrap="square" rtlCol="0">
                <a:spAutoFit/>
              </a:bodyPr>
              <a:lstStyle/>
              <a:p>
                <a:r>
                  <a:rPr lang="en-US" dirty="0"/>
                  <a:t>The sampling error </a:t>
                </a:r>
                <a14:m>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rPr>
                          <m:t>𝜎</m:t>
                        </m:r>
                      </m:e>
                      <m:sub>
                        <m:r>
                          <a:rPr lang="en-US" b="0" i="1" smtClean="0">
                            <a:latin typeface="Cambria Math" panose="02040503050406030204" pitchFamily="18" charset="0"/>
                          </a:rPr>
                          <m:t>𝑗</m:t>
                        </m:r>
                      </m:sub>
                      <m:sup>
                        <m:r>
                          <a:rPr lang="en-US" i="1">
                            <a:latin typeface="Cambria Math" panose="02040503050406030204" pitchFamily="18" charset="0"/>
                          </a:rPr>
                          <m:t>2</m:t>
                        </m:r>
                      </m:sup>
                    </m:sSubSup>
                  </m:oMath>
                </a14:m>
                <a:r>
                  <a:rPr lang="en-US" dirty="0"/>
                  <a:t> is assumed known </a:t>
                </a:r>
                <a:r>
                  <a:rPr lang="en-US" dirty="0">
                    <a:sym typeface="Wingdings" panose="05000000000000000000" pitchFamily="2" charset="2"/>
                  </a:rPr>
                  <a:t> </a:t>
                </a:r>
                <a14:m>
                  <m:oMath xmlns:m="http://schemas.openxmlformats.org/officeDocument/2006/math">
                    <m:acc>
                      <m:accPr>
                        <m:chr m:val="̂"/>
                        <m:ctrlPr>
                          <a:rPr lang="en-US" i="1" dirty="0" smtClean="0">
                            <a:latin typeface="Cambria Math" panose="02040503050406030204" pitchFamily="18" charset="0"/>
                          </a:rPr>
                        </m:ctrlPr>
                      </m:accPr>
                      <m:e>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𝜎</m:t>
                            </m:r>
                          </m:e>
                          <m:sup>
                            <m:r>
                              <a:rPr lang="en-US" b="0" i="1" dirty="0" smtClean="0">
                                <a:latin typeface="Cambria Math" panose="02040503050406030204" pitchFamily="18" charset="0"/>
                              </a:rPr>
                              <m:t>2</m:t>
                            </m:r>
                          </m:sup>
                        </m:sSup>
                      </m:e>
                    </m:acc>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𝑡</m:t>
                            </m:r>
                            <m:r>
                              <a:rPr lang="en-US" i="1">
                                <a:latin typeface="Cambria Math" panose="02040503050406030204" pitchFamily="18" charset="0"/>
                              </a:rPr>
                              <m:t>𝑗</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b="0" i="1" smtClean="0">
                                <a:latin typeface="Cambria Math" panose="02040503050406030204" pitchFamily="18" charset="0"/>
                              </a:rPr>
                              <m:t>𝑡</m:t>
                            </m:r>
                            <m:r>
                              <a:rPr lang="en-US" i="1">
                                <a:latin typeface="Cambria Math" panose="02040503050406030204" pitchFamily="18" charset="0"/>
                              </a:rPr>
                              <m:t>𝑗</m:t>
                            </m:r>
                          </m:sub>
                        </m:sSub>
                        <m:r>
                          <a:rPr lang="en-US" i="1">
                            <a:latin typeface="Cambria Math" panose="02040503050406030204" pitchFamily="18" charset="0"/>
                          </a:rPr>
                          <m:t>−</m:t>
                        </m:r>
                        <m:sSub>
                          <m:sSubPr>
                            <m:ctrlPr>
                              <a:rPr lang="en-US" i="1" smtClean="0">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𝑡</m:t>
                            </m:r>
                            <m:r>
                              <a:rPr lang="en-US" i="1">
                                <a:latin typeface="Cambria Math" panose="02040503050406030204" pitchFamily="18" charset="0"/>
                              </a:rPr>
                              <m:t>𝑗</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b="0" i="1" smtClean="0">
                                <a:latin typeface="Cambria Math" panose="02040503050406030204" pitchFamily="18" charset="0"/>
                              </a:rPr>
                              <m:t>𝑐</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𝑐</m:t>
                            </m:r>
                          </m:sub>
                        </m:sSub>
                      </m:den>
                    </m:f>
                  </m:oMath>
                </a14:m>
                <a:r>
                  <a:rPr lang="en-US" dirty="0">
                    <a:sym typeface="Wingdings" panose="05000000000000000000" pitchFamily="2" charset="2"/>
                  </a:rPr>
                  <a:t> </a:t>
                </a:r>
                <a:r>
                  <a:rPr lang="en-US" dirty="0"/>
                  <a:t> </a:t>
                </a:r>
              </a:p>
            </p:txBody>
          </p:sp>
        </mc:Choice>
        <mc:Fallback xmlns="">
          <p:sp>
            <p:nvSpPr>
              <p:cNvPr id="54" name="TextBox 53">
                <a:extLst>
                  <a:ext uri="{FF2B5EF4-FFF2-40B4-BE49-F238E27FC236}">
                    <a16:creationId xmlns:a16="http://schemas.microsoft.com/office/drawing/2014/main" id="{9012A682-E28F-44CF-B365-6DAEE92A1412}"/>
                  </a:ext>
                </a:extLst>
              </p:cNvPr>
              <p:cNvSpPr txBox="1">
                <a:spLocks noRot="1" noChangeAspect="1" noMove="1" noResize="1" noEditPoints="1" noAdjustHandles="1" noChangeArrowheads="1" noChangeShapeType="1" noTextEdit="1"/>
              </p:cNvSpPr>
              <p:nvPr/>
            </p:nvSpPr>
            <p:spPr>
              <a:xfrm>
                <a:off x="648780" y="6218376"/>
                <a:ext cx="10015870" cy="548996"/>
              </a:xfrm>
              <a:prstGeom prst="rect">
                <a:avLst/>
              </a:prstGeom>
              <a:blipFill>
                <a:blip r:embed="rId11"/>
                <a:stretch>
                  <a:fillRect l="-487" b="-4444"/>
                </a:stretch>
              </a:blipFill>
            </p:spPr>
            <p:txBody>
              <a:bodyPr/>
              <a:lstStyle/>
              <a:p>
                <a:r>
                  <a:rPr lang="en-US">
                    <a:noFill/>
                  </a:rPr>
                  <a:t> </a:t>
                </a:r>
              </a:p>
            </p:txBody>
          </p:sp>
        </mc:Fallback>
      </mc:AlternateContent>
    </p:spTree>
    <p:extLst>
      <p:ext uri="{BB962C8B-B14F-4D97-AF65-F5344CB8AC3E}">
        <p14:creationId xmlns:p14="http://schemas.microsoft.com/office/powerpoint/2010/main" val="3966300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DD71F-BC8F-44D0-8F12-19FF3282CBA5}"/>
              </a:ext>
            </a:extLst>
          </p:cNvPr>
          <p:cNvSpPr>
            <a:spLocks noGrp="1"/>
          </p:cNvSpPr>
          <p:nvPr>
            <p:ph type="title"/>
          </p:nvPr>
        </p:nvSpPr>
        <p:spPr>
          <a:xfrm>
            <a:off x="838200" y="311149"/>
            <a:ext cx="10515600" cy="739775"/>
          </a:xfrm>
        </p:spPr>
        <p:txBody>
          <a:bodyPr>
            <a:normAutofit/>
          </a:bodyPr>
          <a:lstStyle/>
          <a:p>
            <a:r>
              <a:rPr lang="en-US" sz="4000" dirty="0"/>
              <a:t>Hypothesis Testing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103B9CE-3B26-42DF-A7CC-0A5D47578B85}"/>
                  </a:ext>
                </a:extLst>
              </p:cNvPr>
              <p:cNvSpPr>
                <a:spLocks noGrp="1"/>
              </p:cNvSpPr>
              <p:nvPr>
                <p:ph idx="1"/>
              </p:nvPr>
            </p:nvSpPr>
            <p:spPr>
              <a:xfrm>
                <a:off x="419100" y="1458249"/>
                <a:ext cx="11250930" cy="4948238"/>
              </a:xfrm>
            </p:spPr>
            <p:txBody>
              <a:bodyPr>
                <a:noAutofit/>
              </a:bodyPr>
              <a:lstStyle/>
              <a:p>
                <a14:m>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𝐻</m:t>
                        </m:r>
                      </m:e>
                      <m:sub>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𝜃</m:t>
                        </m:r>
                      </m:e>
                      <m:sub>
                        <m:r>
                          <a:rPr lang="en-US" sz="2400" i="1">
                            <a:latin typeface="Cambria Math" panose="02040503050406030204" pitchFamily="18" charset="0"/>
                          </a:rPr>
                          <m:t>𝑗</m:t>
                        </m:r>
                      </m:sub>
                    </m:sSub>
                    <m:r>
                      <a:rPr lang="en-US" sz="2400" i="1">
                        <a:latin typeface="Cambria Math" panose="02040503050406030204" pitchFamily="18" charset="0"/>
                      </a:rPr>
                      <m:t>≤0, </m:t>
                    </m:r>
                    <m:sSub>
                      <m:sSubPr>
                        <m:ctrlPr>
                          <a:rPr lang="en-US" sz="2400" i="1">
                            <a:latin typeface="Cambria Math" panose="02040503050406030204" pitchFamily="18" charset="0"/>
                          </a:rPr>
                        </m:ctrlPr>
                      </m:sSubPr>
                      <m:e>
                        <m:r>
                          <a:rPr lang="en-US" sz="2400" i="1">
                            <a:latin typeface="Cambria Math" panose="02040503050406030204" pitchFamily="18" charset="0"/>
                          </a:rPr>
                          <m:t>𝐻</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𝜃</m:t>
                        </m:r>
                      </m:e>
                      <m:sub>
                        <m:r>
                          <a:rPr lang="en-US" sz="2400" i="1">
                            <a:latin typeface="Cambria Math" panose="02040503050406030204" pitchFamily="18" charset="0"/>
                          </a:rPr>
                          <m:t>𝑗</m:t>
                        </m:r>
                      </m:sub>
                    </m:sSub>
                    <m:r>
                      <a:rPr lang="en-US" sz="2400" i="1">
                        <a:latin typeface="Cambria Math" panose="02040503050406030204" pitchFamily="18" charset="0"/>
                      </a:rPr>
                      <m:t>&gt;0, </m:t>
                    </m:r>
                    <m:r>
                      <a:rPr lang="en-US" sz="2400" i="1">
                        <a:latin typeface="Cambria Math" panose="02040503050406030204" pitchFamily="18" charset="0"/>
                      </a:rPr>
                      <m:t>𝑗</m:t>
                    </m:r>
                    <m:r>
                      <a:rPr lang="en-US" sz="2400" i="1">
                        <a:latin typeface="Cambria Math" panose="02040503050406030204" pitchFamily="18" charset="0"/>
                      </a:rPr>
                      <m:t>=1,2,3</m:t>
                    </m:r>
                  </m:oMath>
                </a14:m>
                <a:r>
                  <a:rPr lang="en-US" sz="2400" dirty="0"/>
                  <a:t> </a:t>
                </a:r>
              </a:p>
              <a:p>
                <a:pPr lvl="1">
                  <a:buFont typeface="Wingdings" panose="05000000000000000000" pitchFamily="2" charset="2"/>
                  <a:buChar char="ü"/>
                </a:pPr>
                <a:r>
                  <a:rPr lang="en-US" sz="2000" u="sng" dirty="0"/>
                  <a:t>Separate analysis</a:t>
                </a:r>
                <a:r>
                  <a:rPr lang="en-US" sz="2000" dirty="0"/>
                  <a:t>: The lower bound of 2-sided 95% CI for </a:t>
                </a:r>
                <a14:m>
                  <m:oMath xmlns:m="http://schemas.openxmlformats.org/officeDocument/2006/math">
                    <m:acc>
                      <m:accPr>
                        <m:chr m:val="̂"/>
                        <m:ctrlPr>
                          <a:rPr lang="en-US" sz="2000" i="1" dirty="0">
                            <a:latin typeface="Cambria Math" panose="02040503050406030204" pitchFamily="18" charset="0"/>
                          </a:rPr>
                        </m:ctrlPr>
                      </m:accPr>
                      <m:e>
                        <m:sSub>
                          <m:sSubPr>
                            <m:ctrlPr>
                              <a:rPr lang="en-US" sz="2000" i="1" dirty="0">
                                <a:latin typeface="Cambria Math" panose="02040503050406030204" pitchFamily="18" charset="0"/>
                              </a:rPr>
                            </m:ctrlPr>
                          </m:sSubPr>
                          <m:e>
                            <m:r>
                              <a:rPr lang="en-US" sz="2000" i="1" dirty="0">
                                <a:latin typeface="Cambria Math" panose="02040503050406030204" pitchFamily="18" charset="0"/>
                              </a:rPr>
                              <m:t>𝜃</m:t>
                            </m:r>
                          </m:e>
                          <m:sub>
                            <m:r>
                              <a:rPr lang="en-US" sz="2000" i="1" dirty="0">
                                <a:latin typeface="Cambria Math" panose="02040503050406030204" pitchFamily="18" charset="0"/>
                              </a:rPr>
                              <m:t>𝑗</m:t>
                            </m:r>
                          </m:sub>
                        </m:sSub>
                      </m:e>
                    </m:acc>
                    <m:r>
                      <a:rPr lang="en-US" sz="2000" b="0" i="1" dirty="0" smtClean="0">
                        <a:latin typeface="Cambria Math" panose="02040503050406030204" pitchFamily="18" charset="0"/>
                      </a:rPr>
                      <m:t> </m:t>
                    </m:r>
                    <m:d>
                      <m:dPr>
                        <m:ctrlPr>
                          <a:rPr lang="en-US" sz="2000" i="1">
                            <a:solidFill>
                              <a:srgbClr val="FF0000"/>
                            </a:solidFill>
                            <a:latin typeface="Cambria Math" panose="02040503050406030204" pitchFamily="18" charset="0"/>
                          </a:rPr>
                        </m:ctrlPr>
                      </m:dPr>
                      <m:e>
                        <m:r>
                          <a:rPr lang="en-US" sz="2000" i="1">
                            <a:solidFill>
                              <a:srgbClr val="FF0000"/>
                            </a:solidFill>
                            <a:latin typeface="Cambria Math" panose="02040503050406030204" pitchFamily="18" charset="0"/>
                          </a:rPr>
                          <m:t>𝑑𝑎𝑡𝑎</m:t>
                        </m:r>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𝑓𝑟𝑜𝑚</m:t>
                        </m:r>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𝐶𝑒𝑙𝑙</m:t>
                        </m:r>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𝑙𝑖𝑛𝑒</m:t>
                        </m:r>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𝑗</m:t>
                        </m:r>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𝑜𝑛𝑙𝑦</m:t>
                        </m:r>
                      </m:e>
                    </m:d>
                    <m:r>
                      <a:rPr lang="en-US" sz="2000" i="1">
                        <a:latin typeface="Cambria Math" panose="02040503050406030204" pitchFamily="18" charset="0"/>
                      </a:rPr>
                      <m:t>&gt;0 </m:t>
                    </m:r>
                    <m:r>
                      <a:rPr lang="en-US" sz="2000" i="1" smtClean="0">
                        <a:latin typeface="Cambria Math" panose="02040503050406030204" pitchFamily="18" charset="0"/>
                      </a:rPr>
                      <m:t>−→</m:t>
                    </m:r>
                    <m:r>
                      <a:rPr lang="en-US" sz="2000" i="1" smtClean="0">
                        <a:latin typeface="Cambria Math" panose="02040503050406030204" pitchFamily="18" charset="0"/>
                      </a:rPr>
                      <m:t>𝐶𝑒𝑙𝑙</m:t>
                    </m:r>
                    <m:r>
                      <a:rPr lang="en-US" sz="2000" i="1" smtClean="0">
                        <a:latin typeface="Cambria Math" panose="02040503050406030204" pitchFamily="18" charset="0"/>
                      </a:rPr>
                      <m:t> </m:t>
                    </m:r>
                    <m:r>
                      <a:rPr lang="en-US" sz="2000" i="1" smtClean="0">
                        <a:latin typeface="Cambria Math" panose="02040503050406030204" pitchFamily="18" charset="0"/>
                      </a:rPr>
                      <m:t>𝑙𝑖𝑛𝑒</m:t>
                    </m:r>
                    <m:r>
                      <a:rPr lang="en-US" sz="2000" i="1" smtClean="0">
                        <a:latin typeface="Cambria Math" panose="02040503050406030204" pitchFamily="18" charset="0"/>
                      </a:rPr>
                      <m:t> </m:t>
                    </m:r>
                    <m:r>
                      <a:rPr lang="en-US" sz="2000" i="1" smtClean="0">
                        <a:latin typeface="Cambria Math" panose="02040503050406030204" pitchFamily="18" charset="0"/>
                      </a:rPr>
                      <m:t>𝑗</m:t>
                    </m:r>
                    <m:r>
                      <a:rPr lang="en-US" sz="2000" i="1" smtClean="0">
                        <a:latin typeface="Cambria Math" panose="02040503050406030204" pitchFamily="18" charset="0"/>
                      </a:rPr>
                      <m:t> </m:t>
                    </m:r>
                    <m:r>
                      <a:rPr lang="en-US" sz="2000" i="1" smtClean="0">
                        <a:latin typeface="Cambria Math" panose="02040503050406030204" pitchFamily="18" charset="0"/>
                      </a:rPr>
                      <m:t>𝑖𝑠</m:t>
                    </m:r>
                    <m:r>
                      <a:rPr lang="en-US" sz="2000" i="1" smtClean="0">
                        <a:latin typeface="Cambria Math" panose="02040503050406030204" pitchFamily="18" charset="0"/>
                      </a:rPr>
                      <m:t> </m:t>
                    </m:r>
                    <m:r>
                      <a:rPr lang="en-US" sz="2000" i="1" smtClean="0">
                        <a:latin typeface="Cambria Math" panose="02040503050406030204" pitchFamily="18" charset="0"/>
                      </a:rPr>
                      <m:t>𝑒𝑓𝑓𝑒𝑐𝑡𝑖𝑣𝑒</m:t>
                    </m:r>
                  </m:oMath>
                </a14:m>
                <a:endParaRPr lang="en-US" sz="2000" dirty="0"/>
              </a:p>
              <a:p>
                <a:pPr marL="742950" lvl="1" indent="-285750"/>
                <a:endParaRPr lang="en-US" sz="2000" dirty="0"/>
              </a:p>
              <a:p>
                <a:pPr lvl="1">
                  <a:buFont typeface="Wingdings" panose="05000000000000000000" pitchFamily="2" charset="2"/>
                  <a:buChar char="ü"/>
                </a:pPr>
                <a:r>
                  <a:rPr lang="en-US" sz="2000" u="sng" dirty="0"/>
                  <a:t>Borrowing analysis</a:t>
                </a:r>
                <a:r>
                  <a:rPr lang="en-US" sz="2000" dirty="0"/>
                  <a:t>:  </a:t>
                </a:r>
                <a14:m>
                  <m:oMath xmlns:m="http://schemas.openxmlformats.org/officeDocument/2006/math">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Pr</m:t>
                        </m:r>
                      </m:fName>
                      <m:e>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𝜃</m:t>
                                </m:r>
                              </m:e>
                              <m:sub>
                                <m:r>
                                  <a:rPr lang="en-US" sz="2000" i="1">
                                    <a:latin typeface="Cambria Math" panose="02040503050406030204" pitchFamily="18" charset="0"/>
                                  </a:rPr>
                                  <m:t>𝑗</m:t>
                                </m:r>
                              </m:sub>
                            </m:sSub>
                            <m:r>
                              <a:rPr lang="en-US" sz="2000" i="1">
                                <a:latin typeface="Cambria Math" panose="02040503050406030204" pitchFamily="18" charset="0"/>
                              </a:rPr>
                              <m:t>&gt;0</m:t>
                            </m:r>
                          </m:e>
                          <m:e>
                            <m:r>
                              <a:rPr lang="en-US" sz="2000" i="1" smtClean="0">
                                <a:solidFill>
                                  <a:srgbClr val="FF0000"/>
                                </a:solidFill>
                                <a:latin typeface="Cambria Math" panose="02040503050406030204" pitchFamily="18" charset="0"/>
                              </a:rPr>
                              <m:t>𝐶𝑒𝑙𝑙</m:t>
                            </m:r>
                            <m:r>
                              <a:rPr lang="en-US" sz="2000" i="1" smtClean="0">
                                <a:solidFill>
                                  <a:srgbClr val="FF0000"/>
                                </a:solidFill>
                                <a:latin typeface="Cambria Math" panose="02040503050406030204" pitchFamily="18" charset="0"/>
                              </a:rPr>
                              <m:t> </m:t>
                            </m:r>
                            <m:r>
                              <a:rPr lang="en-US" sz="2000" i="1" smtClean="0">
                                <a:solidFill>
                                  <a:srgbClr val="FF0000"/>
                                </a:solidFill>
                                <a:latin typeface="Cambria Math" panose="02040503050406030204" pitchFamily="18" charset="0"/>
                              </a:rPr>
                              <m:t>𝑙𝑖𝑛𝑒</m:t>
                            </m:r>
                            <m:r>
                              <a:rPr lang="en-US" sz="2000" i="1" smtClean="0">
                                <a:solidFill>
                                  <a:srgbClr val="FF0000"/>
                                </a:solidFill>
                                <a:latin typeface="Cambria Math" panose="02040503050406030204" pitchFamily="18" charset="0"/>
                              </a:rPr>
                              <m:t> 1,2,3</m:t>
                            </m:r>
                          </m:e>
                        </m:d>
                        <m:r>
                          <a:rPr lang="en-US" sz="2000" i="1">
                            <a:latin typeface="Cambria Math" panose="02040503050406030204" pitchFamily="18" charset="0"/>
                          </a:rPr>
                          <m:t>&gt;0.975 −→</m:t>
                        </m:r>
                        <m:r>
                          <a:rPr lang="en-US" sz="2000" i="1">
                            <a:latin typeface="Cambria Math" panose="02040503050406030204" pitchFamily="18" charset="0"/>
                          </a:rPr>
                          <m:t>𝐶𝑒𝑙𝑙</m:t>
                        </m:r>
                        <m:r>
                          <a:rPr lang="en-US" sz="2000" i="1">
                            <a:latin typeface="Cambria Math" panose="02040503050406030204" pitchFamily="18" charset="0"/>
                          </a:rPr>
                          <m:t> </m:t>
                        </m:r>
                        <m:r>
                          <a:rPr lang="en-US" sz="2000" i="1">
                            <a:latin typeface="Cambria Math" panose="02040503050406030204" pitchFamily="18" charset="0"/>
                          </a:rPr>
                          <m:t>𝑙𝑖𝑛𝑒</m:t>
                        </m:r>
                        <m:r>
                          <a:rPr lang="en-US" sz="2000" i="1">
                            <a:latin typeface="Cambria Math" panose="02040503050406030204" pitchFamily="18" charset="0"/>
                          </a:rPr>
                          <m:t> </m:t>
                        </m:r>
                        <m:r>
                          <a:rPr lang="en-US" sz="2000" i="1">
                            <a:latin typeface="Cambria Math" panose="02040503050406030204" pitchFamily="18" charset="0"/>
                          </a:rPr>
                          <m:t>𝑗</m:t>
                        </m:r>
                        <m:r>
                          <a:rPr lang="en-US" sz="2000" i="1">
                            <a:latin typeface="Cambria Math" panose="02040503050406030204" pitchFamily="18" charset="0"/>
                          </a:rPr>
                          <m:t> </m:t>
                        </m:r>
                        <m:r>
                          <a:rPr lang="en-US" sz="2000" i="1">
                            <a:latin typeface="Cambria Math" panose="02040503050406030204" pitchFamily="18" charset="0"/>
                          </a:rPr>
                          <m:t>𝑖𝑠</m:t>
                        </m:r>
                        <m:r>
                          <a:rPr lang="en-US" sz="2000" i="1">
                            <a:latin typeface="Cambria Math" panose="02040503050406030204" pitchFamily="18" charset="0"/>
                          </a:rPr>
                          <m:t> </m:t>
                        </m:r>
                        <m:r>
                          <a:rPr lang="en-US" sz="2000" i="1">
                            <a:latin typeface="Cambria Math" panose="02040503050406030204" pitchFamily="18" charset="0"/>
                          </a:rPr>
                          <m:t>𝑒𝑓𝑓𝑒𝑐𝑡𝑖𝑣𝑒</m:t>
                        </m:r>
                      </m:e>
                    </m:func>
                  </m:oMath>
                </a14:m>
                <a:endParaRPr lang="en-US" sz="2000" dirty="0"/>
              </a:p>
              <a:p>
                <a:pPr marL="742950" lvl="1" indent="-285750"/>
                <a:endParaRPr lang="en-US" sz="2000" u="sng" dirty="0"/>
              </a:p>
              <a:p>
                <a:pPr marL="285750" indent="-285750"/>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𝜃</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𝜃</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𝜃</m:t>
                        </m:r>
                      </m:e>
                      <m:sub>
                        <m:r>
                          <a:rPr lang="en-US" sz="2400" b="0" i="1" smtClean="0">
                            <a:latin typeface="Cambria Math" panose="02040503050406030204" pitchFamily="18" charset="0"/>
                          </a:rPr>
                          <m:t>3</m:t>
                        </m:r>
                      </m:sub>
                    </m:sSub>
                    <m:r>
                      <a:rPr lang="en-US" sz="2400" b="0" i="1" smtClean="0">
                        <a:latin typeface="Cambria Math" panose="02040503050406030204" pitchFamily="18" charset="0"/>
                      </a:rPr>
                      <m:t>=</m:t>
                    </m:r>
                    <m:r>
                      <a:rPr lang="en-US" sz="2400" b="0" i="1" smtClean="0">
                        <a:latin typeface="Cambria Math" panose="02040503050406030204" pitchFamily="18" charset="0"/>
                      </a:rPr>
                      <m:t>𝜃</m:t>
                    </m:r>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𝐻</m:t>
                        </m:r>
                      </m:e>
                      <m:sub>
                        <m:r>
                          <a:rPr lang="en-US" sz="2400" i="1">
                            <a:latin typeface="Cambria Math" panose="02040503050406030204" pitchFamily="18" charset="0"/>
                          </a:rPr>
                          <m:t>0</m:t>
                        </m:r>
                      </m:sub>
                    </m:sSub>
                    <m:r>
                      <a:rPr lang="en-US" sz="2400" i="1">
                        <a:latin typeface="Cambria Math" panose="02040503050406030204" pitchFamily="18" charset="0"/>
                      </a:rPr>
                      <m:t>:</m:t>
                    </m:r>
                    <m:r>
                      <a:rPr lang="en-US" sz="2400" b="0" i="1" smtClean="0">
                        <a:latin typeface="Cambria Math" panose="02040503050406030204" pitchFamily="18" charset="0"/>
                      </a:rPr>
                      <m:t>𝜃</m:t>
                    </m:r>
                    <m:r>
                      <a:rPr lang="en-US" sz="2400" i="1">
                        <a:latin typeface="Cambria Math" panose="02040503050406030204" pitchFamily="18" charset="0"/>
                      </a:rPr>
                      <m:t>≤0, </m:t>
                    </m:r>
                    <m:sSub>
                      <m:sSubPr>
                        <m:ctrlPr>
                          <a:rPr lang="en-US" sz="2400" i="1">
                            <a:latin typeface="Cambria Math" panose="02040503050406030204" pitchFamily="18" charset="0"/>
                          </a:rPr>
                        </m:ctrlPr>
                      </m:sSubPr>
                      <m:e>
                        <m:r>
                          <a:rPr lang="en-US" sz="2400" i="1">
                            <a:latin typeface="Cambria Math" panose="02040503050406030204" pitchFamily="18" charset="0"/>
                          </a:rPr>
                          <m:t>𝐻</m:t>
                        </m:r>
                      </m:e>
                      <m:sub>
                        <m:r>
                          <a:rPr lang="en-US" sz="2400" i="1">
                            <a:latin typeface="Cambria Math" panose="02040503050406030204" pitchFamily="18" charset="0"/>
                          </a:rPr>
                          <m:t>1</m:t>
                        </m:r>
                      </m:sub>
                    </m:sSub>
                    <m:r>
                      <a:rPr lang="en-US" sz="2400" i="1">
                        <a:latin typeface="Cambria Math" panose="02040503050406030204" pitchFamily="18" charset="0"/>
                      </a:rPr>
                      <m:t>:</m:t>
                    </m:r>
                    <m:r>
                      <a:rPr lang="en-US" sz="2400" i="1" smtClean="0">
                        <a:latin typeface="Cambria Math" panose="02040503050406030204" pitchFamily="18" charset="0"/>
                      </a:rPr>
                      <m:t>𝜃</m:t>
                    </m:r>
                    <m:r>
                      <a:rPr lang="en-US" sz="2400" i="1">
                        <a:latin typeface="Cambria Math" panose="02040503050406030204" pitchFamily="18" charset="0"/>
                      </a:rPr>
                      <m:t>&gt;0</m:t>
                    </m:r>
                  </m:oMath>
                </a14:m>
                <a:endParaRPr lang="en-US" sz="2400" u="sng" dirty="0"/>
              </a:p>
              <a:p>
                <a:pPr lvl="1">
                  <a:buFont typeface="Wingdings" panose="05000000000000000000" pitchFamily="2" charset="2"/>
                  <a:buChar char="ü"/>
                </a:pPr>
                <a:r>
                  <a:rPr lang="en-US" sz="2000" u="sng" dirty="0"/>
                  <a:t>Pooled analysis</a:t>
                </a:r>
                <a:r>
                  <a:rPr lang="en-US" sz="2000" dirty="0"/>
                  <a:t>: The lower bound of 2-sided 95% CI for </a:t>
                </a:r>
                <a14:m>
                  <m:oMath xmlns:m="http://schemas.openxmlformats.org/officeDocument/2006/math">
                    <m:acc>
                      <m:accPr>
                        <m:chr m:val="̂"/>
                        <m:ctrlPr>
                          <a:rPr lang="en-US" sz="2000" i="1" dirty="0">
                            <a:latin typeface="Cambria Math" panose="02040503050406030204" pitchFamily="18" charset="0"/>
                          </a:rPr>
                        </m:ctrlPr>
                      </m:accPr>
                      <m:e>
                        <m:r>
                          <a:rPr lang="en-US" sz="2000" b="0" i="1" dirty="0" smtClean="0">
                            <a:latin typeface="Cambria Math" panose="02040503050406030204" pitchFamily="18" charset="0"/>
                          </a:rPr>
                          <m:t>𝜃</m:t>
                        </m:r>
                      </m:e>
                    </m:acc>
                    <m:d>
                      <m:dPr>
                        <m:ctrlPr>
                          <a:rPr lang="en-US" sz="2000" b="0" i="1" dirty="0" smtClean="0">
                            <a:latin typeface="Cambria Math" panose="02040503050406030204" pitchFamily="18" charset="0"/>
                          </a:rPr>
                        </m:ctrlPr>
                      </m:dPr>
                      <m:e>
                        <m:r>
                          <a:rPr lang="en-US" sz="2000" b="0" i="1" dirty="0" smtClean="0">
                            <a:solidFill>
                              <a:srgbClr val="FF0000"/>
                            </a:solidFill>
                            <a:latin typeface="Cambria Math" panose="02040503050406030204" pitchFamily="18" charset="0"/>
                          </a:rPr>
                          <m:t>𝑝𝑜𝑜𝑙𝑒𝑑</m:t>
                        </m:r>
                        <m:r>
                          <a:rPr lang="en-US" sz="2000" b="0" i="1" dirty="0" smtClean="0">
                            <a:solidFill>
                              <a:srgbClr val="FF0000"/>
                            </a:solidFill>
                            <a:latin typeface="Cambria Math" panose="02040503050406030204" pitchFamily="18" charset="0"/>
                          </a:rPr>
                          <m:t> </m:t>
                        </m:r>
                        <m:r>
                          <a:rPr lang="en-US" sz="2000" b="0" i="1" dirty="0" smtClean="0">
                            <a:solidFill>
                              <a:srgbClr val="FF0000"/>
                            </a:solidFill>
                            <a:latin typeface="Cambria Math" panose="02040503050406030204" pitchFamily="18" charset="0"/>
                          </a:rPr>
                          <m:t>𝑑𝑎𝑡𝑎</m:t>
                        </m:r>
                        <m:r>
                          <a:rPr lang="en-US" sz="2000" b="0" i="1" dirty="0" smtClean="0">
                            <a:solidFill>
                              <a:srgbClr val="FF0000"/>
                            </a:solidFill>
                            <a:latin typeface="Cambria Math" panose="02040503050406030204" pitchFamily="18" charset="0"/>
                          </a:rPr>
                          <m:t> </m:t>
                        </m:r>
                        <m:r>
                          <a:rPr lang="en-US" sz="2000" b="0" i="1" dirty="0" smtClean="0">
                            <a:solidFill>
                              <a:srgbClr val="FF0000"/>
                            </a:solidFill>
                            <a:latin typeface="Cambria Math" panose="02040503050406030204" pitchFamily="18" charset="0"/>
                          </a:rPr>
                          <m:t>𝑓𝑟𝑜𝑚</m:t>
                        </m:r>
                        <m:r>
                          <a:rPr lang="en-US" sz="2000" b="0" i="1" dirty="0" smtClean="0">
                            <a:solidFill>
                              <a:srgbClr val="FF0000"/>
                            </a:solidFill>
                            <a:latin typeface="Cambria Math" panose="02040503050406030204" pitchFamily="18" charset="0"/>
                          </a:rPr>
                          <m:t> 3 </m:t>
                        </m:r>
                        <m:r>
                          <a:rPr lang="en-US" sz="2000" b="0" i="1" dirty="0" smtClean="0">
                            <a:solidFill>
                              <a:srgbClr val="FF0000"/>
                            </a:solidFill>
                            <a:latin typeface="Cambria Math" panose="02040503050406030204" pitchFamily="18" charset="0"/>
                          </a:rPr>
                          <m:t>𝑐𝑒𝑙𝑙</m:t>
                        </m:r>
                        <m:r>
                          <a:rPr lang="en-US" sz="2000" b="0" i="1" dirty="0" smtClean="0">
                            <a:solidFill>
                              <a:srgbClr val="FF0000"/>
                            </a:solidFill>
                            <a:latin typeface="Cambria Math" panose="02040503050406030204" pitchFamily="18" charset="0"/>
                          </a:rPr>
                          <m:t> </m:t>
                        </m:r>
                        <m:r>
                          <a:rPr lang="en-US" sz="2000" b="0" i="1" dirty="0" smtClean="0">
                            <a:solidFill>
                              <a:srgbClr val="FF0000"/>
                            </a:solidFill>
                            <a:latin typeface="Cambria Math" panose="02040503050406030204" pitchFamily="18" charset="0"/>
                          </a:rPr>
                          <m:t>𝑙𝑖𝑛𝑒𝑠</m:t>
                        </m:r>
                      </m:e>
                    </m:d>
                    <m:r>
                      <a:rPr lang="en-US" sz="2000" b="0" i="1" dirty="0" smtClean="0">
                        <a:latin typeface="Cambria Math" panose="02040503050406030204" pitchFamily="18" charset="0"/>
                      </a:rPr>
                      <m:t>&gt;</m:t>
                    </m:r>
                    <m:r>
                      <a:rPr lang="en-US" sz="2000" i="1">
                        <a:latin typeface="Cambria Math" panose="02040503050406030204" pitchFamily="18" charset="0"/>
                      </a:rPr>
                      <m:t>0 </m:t>
                    </m:r>
                  </m:oMath>
                </a14:m>
                <a:r>
                  <a:rPr lang="en-US" sz="2000" dirty="0">
                    <a:sym typeface="Wingdings" panose="05000000000000000000" pitchFamily="2" charset="2"/>
                  </a:rPr>
                  <a:t> All 3 cell lines are effective</a:t>
                </a:r>
                <a:endParaRPr lang="en-US" sz="2000" dirty="0"/>
              </a:p>
              <a:p>
                <a:endParaRPr lang="en-US" sz="4000" dirty="0"/>
              </a:p>
            </p:txBody>
          </p:sp>
        </mc:Choice>
        <mc:Fallback xmlns="">
          <p:sp>
            <p:nvSpPr>
              <p:cNvPr id="3" name="Content Placeholder 2">
                <a:extLst>
                  <a:ext uri="{FF2B5EF4-FFF2-40B4-BE49-F238E27FC236}">
                    <a16:creationId xmlns:a16="http://schemas.microsoft.com/office/drawing/2014/main" id="{1103B9CE-3B26-42DF-A7CC-0A5D47578B85}"/>
                  </a:ext>
                </a:extLst>
              </p:cNvPr>
              <p:cNvSpPr>
                <a:spLocks noGrp="1" noRot="1" noChangeAspect="1" noMove="1" noResize="1" noEditPoints="1" noAdjustHandles="1" noChangeArrowheads="1" noChangeShapeType="1" noTextEdit="1"/>
              </p:cNvSpPr>
              <p:nvPr>
                <p:ph idx="1"/>
              </p:nvPr>
            </p:nvSpPr>
            <p:spPr>
              <a:xfrm>
                <a:off x="419100" y="1458249"/>
                <a:ext cx="11250930" cy="4948238"/>
              </a:xfrm>
              <a:blipFill>
                <a:blip r:embed="rId3"/>
                <a:stretch>
                  <a:fillRect l="-43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CD81570-033D-4599-8090-728CDAB7BB91}"/>
              </a:ext>
            </a:extLst>
          </p:cNvPr>
          <p:cNvSpPr>
            <a:spLocks noGrp="1"/>
          </p:cNvSpPr>
          <p:nvPr>
            <p:ph type="sldNum" sz="quarter" idx="12"/>
          </p:nvPr>
        </p:nvSpPr>
        <p:spPr/>
        <p:txBody>
          <a:bodyPr/>
          <a:lstStyle/>
          <a:p>
            <a:fld id="{D6FC180C-B9C2-4E14-B174-8D3B6D0F229B}" type="slidenum">
              <a:rPr lang="en-US" smtClean="0"/>
              <a:t>9</a:t>
            </a:fld>
            <a:endParaRPr lang="en-US" dirty="0"/>
          </a:p>
        </p:txBody>
      </p:sp>
    </p:spTree>
    <p:extLst>
      <p:ext uri="{BB962C8B-B14F-4D97-AF65-F5344CB8AC3E}">
        <p14:creationId xmlns:p14="http://schemas.microsoft.com/office/powerpoint/2010/main" val="4187370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E7862-3FDF-4860-A318-1E38AA542F12}"/>
              </a:ext>
            </a:extLst>
          </p:cNvPr>
          <p:cNvSpPr>
            <a:spLocks noGrp="1"/>
          </p:cNvSpPr>
          <p:nvPr>
            <p:ph type="title"/>
          </p:nvPr>
        </p:nvSpPr>
        <p:spPr>
          <a:xfrm>
            <a:off x="355600" y="459763"/>
            <a:ext cx="10515600" cy="687498"/>
          </a:xfrm>
        </p:spPr>
        <p:txBody>
          <a:bodyPr>
            <a:normAutofit/>
          </a:bodyPr>
          <a:lstStyle/>
          <a:p>
            <a:r>
              <a:rPr lang="en-US" dirty="0"/>
              <a:t>Simulations for Full Bayesian Method</a:t>
            </a:r>
          </a:p>
        </p:txBody>
      </p:sp>
      <p:sp>
        <p:nvSpPr>
          <p:cNvPr id="3" name="Slide Number Placeholder 2">
            <a:extLst>
              <a:ext uri="{FF2B5EF4-FFF2-40B4-BE49-F238E27FC236}">
                <a16:creationId xmlns:a16="http://schemas.microsoft.com/office/drawing/2014/main" id="{9E883D66-1E68-40E2-9413-A7F47689B09F}"/>
              </a:ext>
            </a:extLst>
          </p:cNvPr>
          <p:cNvSpPr>
            <a:spLocks noGrp="1"/>
          </p:cNvSpPr>
          <p:nvPr>
            <p:ph type="sldNum" sz="quarter" idx="12"/>
          </p:nvPr>
        </p:nvSpPr>
        <p:spPr/>
        <p:txBody>
          <a:bodyPr/>
          <a:lstStyle/>
          <a:p>
            <a:fld id="{D6FC180C-B9C2-4E14-B174-8D3B6D0F229B}" type="slidenum">
              <a:rPr lang="en-US" smtClean="0"/>
              <a:t>10</a:t>
            </a:fld>
            <a:endParaRPr lang="en-US"/>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06555D31-7DA8-4606-B8E4-69E41EAD795B}"/>
                  </a:ext>
                </a:extLst>
              </p:cNvPr>
              <p:cNvGraphicFramePr>
                <a:graphicFrameLocks noGrp="1"/>
              </p:cNvGraphicFramePr>
              <p:nvPr>
                <p:extLst>
                  <p:ext uri="{D42A27DB-BD31-4B8C-83A1-F6EECF244321}">
                    <p14:modId xmlns:p14="http://schemas.microsoft.com/office/powerpoint/2010/main" val="1821352304"/>
                  </p:ext>
                </p:extLst>
              </p:nvPr>
            </p:nvGraphicFramePr>
            <p:xfrm>
              <a:off x="285750" y="1446152"/>
              <a:ext cx="11620500" cy="3528632"/>
            </p:xfrm>
            <a:graphic>
              <a:graphicData uri="http://schemas.openxmlformats.org/drawingml/2006/table">
                <a:tbl>
                  <a:tblPr firstRow="1" bandRow="1">
                    <a:tableStyleId>{5C22544A-7EE6-4342-B048-85BDC9FD1C3A}</a:tableStyleId>
                  </a:tblPr>
                  <a:tblGrid>
                    <a:gridCol w="2085255">
                      <a:extLst>
                        <a:ext uri="{9D8B030D-6E8A-4147-A177-3AD203B41FA5}">
                          <a16:colId xmlns:a16="http://schemas.microsoft.com/office/drawing/2014/main" val="2957655919"/>
                        </a:ext>
                      </a:extLst>
                    </a:gridCol>
                    <a:gridCol w="1229445">
                      <a:extLst>
                        <a:ext uri="{9D8B030D-6E8A-4147-A177-3AD203B41FA5}">
                          <a16:colId xmlns:a16="http://schemas.microsoft.com/office/drawing/2014/main" val="3988098034"/>
                        </a:ext>
                      </a:extLst>
                    </a:gridCol>
                    <a:gridCol w="1549400">
                      <a:extLst>
                        <a:ext uri="{9D8B030D-6E8A-4147-A177-3AD203B41FA5}">
                          <a16:colId xmlns:a16="http://schemas.microsoft.com/office/drawing/2014/main" val="2835704866"/>
                        </a:ext>
                      </a:extLst>
                    </a:gridCol>
                    <a:gridCol w="2496820">
                      <a:extLst>
                        <a:ext uri="{9D8B030D-6E8A-4147-A177-3AD203B41FA5}">
                          <a16:colId xmlns:a16="http://schemas.microsoft.com/office/drawing/2014/main" val="1641362924"/>
                        </a:ext>
                      </a:extLst>
                    </a:gridCol>
                    <a:gridCol w="1668780">
                      <a:extLst>
                        <a:ext uri="{9D8B030D-6E8A-4147-A177-3AD203B41FA5}">
                          <a16:colId xmlns:a16="http://schemas.microsoft.com/office/drawing/2014/main" val="3453774975"/>
                        </a:ext>
                      </a:extLst>
                    </a:gridCol>
                    <a:gridCol w="2590800">
                      <a:extLst>
                        <a:ext uri="{9D8B030D-6E8A-4147-A177-3AD203B41FA5}">
                          <a16:colId xmlns:a16="http://schemas.microsoft.com/office/drawing/2014/main" val="329075732"/>
                        </a:ext>
                      </a:extLst>
                    </a:gridCol>
                  </a:tblGrid>
                  <a:tr h="720501">
                    <a:tc>
                      <a:txBody>
                        <a:bodyPr/>
                        <a:lstStyle/>
                        <a:p>
                          <a:r>
                            <a:rPr lang="en-US" sz="2000" dirty="0"/>
                            <a:t>Stem Cell Success Rate</a:t>
                          </a:r>
                        </a:p>
                      </a:txBody>
                      <a:tcPr/>
                    </a:tc>
                    <a:tc>
                      <a:txBody>
                        <a:bodyPr/>
                        <a:lstStyle/>
                        <a:p>
                          <a:r>
                            <a:rPr lang="en-US" sz="2000" b="1" dirty="0"/>
                            <a:t>C</a:t>
                          </a:r>
                          <a14:m>
                            <m:oMath xmlns:m="http://schemas.openxmlformats.org/officeDocument/2006/math">
                              <m:r>
                                <a:rPr lang="en-US" sz="2000" b="1" i="1" smtClean="0">
                                  <a:latin typeface="Cambria Math" panose="02040503050406030204" pitchFamily="18" charset="0"/>
                                </a:rPr>
                                <m:t>𝒐𝒏𝒕𝒓𝒐𝒍</m:t>
                              </m:r>
                            </m:oMath>
                          </a14:m>
                          <a:endParaRPr lang="en-US" sz="2000" dirty="0"/>
                        </a:p>
                      </a:txBody>
                      <a:tcPr/>
                    </a:tc>
                    <a:tc>
                      <a:txBody>
                        <a:bodyPr/>
                        <a:lstStyle/>
                        <a:p>
                          <a:r>
                            <a:rPr lang="en-US" sz="2000" dirty="0"/>
                            <a:t>Sample Size</a:t>
                          </a:r>
                        </a:p>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𝑡</m:t>
                                    </m:r>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𝑡</m:t>
                                    </m:r>
                                    <m:r>
                                      <a:rPr lang="en-US" sz="2000" b="0" i="1" smtClean="0">
                                        <a:latin typeface="Cambria Math" panose="02040503050406030204" pitchFamily="18" charset="0"/>
                                      </a:rPr>
                                      <m:t>2</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𝑡</m:t>
                                    </m:r>
                                    <m:r>
                                      <a:rPr lang="en-US" sz="2000" b="0" i="1" smtClean="0">
                                        <a:latin typeface="Cambria Math" panose="02040503050406030204" pitchFamily="18" charset="0"/>
                                      </a:rPr>
                                      <m:t>3</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𝑐</m:t>
                                    </m:r>
                                  </m:sub>
                                </m:sSub>
                              </m:oMath>
                            </m:oMathPara>
                          </a14:m>
                          <a:endParaRPr lang="en-US" sz="2000" dirty="0"/>
                        </a:p>
                      </a:txBody>
                      <a:tcPr/>
                    </a:tc>
                    <a:tc>
                      <a:txBody>
                        <a:bodyPr/>
                        <a:lstStyle/>
                        <a:p>
                          <a:pPr/>
                          <a14:m>
                            <m:oMathPara xmlns:m="http://schemas.openxmlformats.org/officeDocument/2006/math">
                              <m:oMathParaPr>
                                <m:jc m:val="centerGroup"/>
                              </m:oMathParaPr>
                              <m:oMath xmlns:m="http://schemas.openxmlformats.org/officeDocument/2006/math">
                                <m:r>
                                  <a:rPr lang="en-US" sz="2000" b="1" i="1" smtClean="0">
                                    <a:solidFill>
                                      <a:srgbClr val="FFFF00"/>
                                    </a:solidFill>
                                    <a:latin typeface="Cambria Math" panose="02040503050406030204" pitchFamily="18" charset="0"/>
                                  </a:rPr>
                                  <m:t>𝑯𝒚𝒑𝒆𝒓𝒑𝒓𝒊𝒐𝒓𝒔</m:t>
                                </m:r>
                              </m:oMath>
                            </m:oMathPara>
                          </a14:m>
                          <a:endParaRPr lang="en-US" sz="2000" dirty="0">
                            <a:solidFill>
                              <a:srgbClr val="FFFF00"/>
                            </a:solidFill>
                          </a:endParaRPr>
                        </a:p>
                      </a:txBody>
                      <a:tcPr/>
                    </a:tc>
                    <a:tc>
                      <a:txBody>
                        <a:bodyPr/>
                        <a:lstStyle/>
                        <a:p>
                          <a:r>
                            <a:rPr lang="en-US" sz="2000" dirty="0"/>
                            <a:t>No. of simulations</a:t>
                          </a:r>
                        </a:p>
                      </a:txBody>
                      <a:tcPr/>
                    </a:tc>
                    <a:tc>
                      <a:txBody>
                        <a:bodyPr/>
                        <a:lstStyle/>
                        <a:p>
                          <a:r>
                            <a:rPr lang="en-US" sz="2000" dirty="0"/>
                            <a:t>Models</a:t>
                          </a:r>
                        </a:p>
                      </a:txBody>
                      <a:tcPr/>
                    </a:tc>
                    <a:extLst>
                      <a:ext uri="{0D108BD9-81ED-4DB2-BD59-A6C34878D82A}">
                        <a16:rowId xmlns:a16="http://schemas.microsoft.com/office/drawing/2014/main" val="3556523143"/>
                      </a:ext>
                    </a:extLst>
                  </a:tr>
                  <a:tr h="852823">
                    <a:tc>
                      <a:txBody>
                        <a:bodyPr/>
                        <a:lstStyle/>
                        <a:p>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1</m:t>
                                  </m:r>
                                </m:sub>
                              </m:sSub>
                            </m:oMath>
                          </a14:m>
                          <a:r>
                            <a:rPr lang="en-US" sz="2000" dirty="0"/>
                            <a:t>=0.65,</a:t>
                          </a:r>
                          <a:r>
                            <a:rPr lang="en-US" sz="2000" baseline="0" dirty="0"/>
                            <a:t>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2</m:t>
                                  </m:r>
                                </m:sub>
                              </m:sSub>
                            </m:oMath>
                          </a14:m>
                          <a:r>
                            <a:rPr lang="en-US" sz="2000" dirty="0"/>
                            <a:t>=0.7,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3</m:t>
                                  </m:r>
                                </m:sub>
                              </m:sSub>
                            </m:oMath>
                          </a14:m>
                          <a:r>
                            <a:rPr lang="en-US" sz="2000" dirty="0"/>
                            <a:t>=0.75</a:t>
                          </a:r>
                        </a:p>
                      </a:txBody>
                      <a:tcPr/>
                    </a:tc>
                    <a:tc rowSpan="2">
                      <a:txBody>
                        <a:bodyPr/>
                        <a:lstStyle/>
                        <a:p>
                          <a:pPr marL="0" marR="0">
                            <a:lnSpc>
                              <a:spcPct val="107000"/>
                            </a:lnSpc>
                            <a:spcBef>
                              <a:spcPts val="0"/>
                            </a:spcBef>
                            <a:spcAft>
                              <a:spcPts val="0"/>
                            </a:spcAft>
                          </a:pPr>
                          <a14:m>
                            <m:oMath xmlns:m="http://schemas.openxmlformats.org/officeDocument/2006/math">
                              <m:sSub>
                                <m:sSubPr>
                                  <m:ctrlPr>
                                    <a:rPr lang="en-US" sz="2000" b="0" i="1" kern="1200" smtClean="0">
                                      <a:solidFill>
                                        <a:schemeClr val="dk1"/>
                                      </a:solidFill>
                                      <a:latin typeface="Cambria Math" panose="02040503050406030204" pitchFamily="18" charset="0"/>
                                      <a:ea typeface="+mn-ea"/>
                                      <a:cs typeface="+mn-cs"/>
                                    </a:rPr>
                                  </m:ctrlPr>
                                </m:sSubPr>
                                <m:e>
                                  <m:r>
                                    <a:rPr lang="en-US" sz="2000" b="0" i="1" kern="1200" smtClean="0">
                                      <a:solidFill>
                                        <a:schemeClr val="dk1"/>
                                      </a:solidFill>
                                      <a:latin typeface="Cambria Math" panose="02040503050406030204" pitchFamily="18" charset="0"/>
                                      <a:ea typeface="+mn-ea"/>
                                      <a:cs typeface="+mn-cs"/>
                                    </a:rPr>
                                    <m:t>𝑝</m:t>
                                  </m:r>
                                </m:e>
                                <m:sub>
                                  <m:r>
                                    <a:rPr lang="en-US" sz="2000" b="0" i="1" kern="1200" smtClean="0">
                                      <a:solidFill>
                                        <a:schemeClr val="dk1"/>
                                      </a:solidFill>
                                      <a:latin typeface="Cambria Math" panose="02040503050406030204" pitchFamily="18" charset="0"/>
                                      <a:ea typeface="+mn-ea"/>
                                      <a:cs typeface="+mn-cs"/>
                                    </a:rPr>
                                    <m:t>𝑐</m:t>
                                  </m:r>
                                </m:sub>
                              </m:sSub>
                              <m:r>
                                <a:rPr lang="en-US" sz="2000" b="0" i="1" kern="1200" smtClean="0">
                                  <a:solidFill>
                                    <a:schemeClr val="dk1"/>
                                  </a:solidFill>
                                  <a:latin typeface="Cambria Math" panose="02040503050406030204" pitchFamily="18" charset="0"/>
                                  <a:ea typeface="+mn-ea"/>
                                  <a:cs typeface="+mn-cs"/>
                                </a:rPr>
                                <m:t>=</m:t>
                              </m:r>
                            </m:oMath>
                          </a14:m>
                          <a:r>
                            <a:rPr lang="en-US" sz="2000" kern="1200" dirty="0">
                              <a:solidFill>
                                <a:schemeClr val="dk1"/>
                              </a:solidFill>
                              <a:latin typeface="+mn-lt"/>
                              <a:ea typeface="+mn-ea"/>
                              <a:cs typeface="+mn-cs"/>
                            </a:rPr>
                            <a:t>0.7, 0.65, 0.6, 0.55, 0.5 </a:t>
                          </a:r>
                        </a:p>
                      </a:txBody>
                      <a:tcPr marL="68580" marR="68580" marT="0" marB="0"/>
                    </a:tc>
                    <a:tc rowSpan="2">
                      <a:txBody>
                        <a:bodyPr/>
                        <a:lstStyle/>
                        <a:p>
                          <a:r>
                            <a:rPr lang="en-US" sz="2000" dirty="0"/>
                            <a:t>100</a:t>
                          </a: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 </a:t>
                          </a:r>
                          <a14:m>
                            <m:oMath xmlns:m="http://schemas.openxmlformats.org/officeDocument/2006/math">
                              <m:r>
                                <a:rPr lang="en-US" sz="2000" i="1" smtClean="0">
                                  <a:latin typeface="Cambria Math" panose="02040503050406030204" pitchFamily="18" charset="0"/>
                                </a:rPr>
                                <m:t>𝜇</m:t>
                              </m:r>
                              <m:r>
                                <a:rPr lang="en-US" sz="2000" b="0" i="1" smtClean="0">
                                  <a:latin typeface="Cambria Math" panose="02040503050406030204" pitchFamily="18" charset="0"/>
                                </a:rPr>
                                <m:t>~</m:t>
                              </m:r>
                              <m:r>
                                <a:rPr lang="en-US" sz="2000" b="0" i="1" smtClean="0">
                                  <a:latin typeface="Cambria Math" panose="02040503050406030204" pitchFamily="18" charset="0"/>
                                </a:rPr>
                                <m:t>𝑁</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0,1000</m:t>
                                  </m:r>
                                </m:e>
                              </m:d>
                            </m:oMath>
                          </a14:m>
                          <a:r>
                            <a:rPr lang="en-US" sz="2000" dirty="0"/>
                            <a:t>  </a:t>
                          </a:r>
                          <a:r>
                            <a:rPr lang="en-US" sz="2000" b="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t> </a:t>
                          </a:r>
                          <a14:m>
                            <m:oMath xmlns:m="http://schemas.openxmlformats.org/officeDocument/2006/math">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𝜏</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m:t>
                              </m:r>
                              <m:r>
                                <a:rPr lang="en-US" sz="2000" i="1" smtClean="0">
                                  <a:latin typeface="Cambria Math" panose="02040503050406030204" pitchFamily="18" charset="0"/>
                                </a:rPr>
                                <m:t>𝐼𝑛𝑣𝑒𝑟𝑠𝑒</m:t>
                              </m:r>
                              <m:r>
                                <a:rPr lang="en-US" sz="2000" b="0" i="1" smtClean="0">
                                  <a:latin typeface="Cambria Math" panose="02040503050406030204" pitchFamily="18" charset="0"/>
                                </a:rPr>
                                <m:t>−</m:t>
                              </m:r>
                              <m:r>
                                <a:rPr lang="en-US" sz="2000" i="1" smtClean="0">
                                  <a:latin typeface="Cambria Math" panose="02040503050406030204" pitchFamily="18" charset="0"/>
                                </a:rPr>
                                <m:t>𝐺𝑎𝑚𝑚𝑎</m:t>
                              </m:r>
                              <m:r>
                                <a:rPr lang="en-US" sz="2000" i="1" smtClean="0">
                                  <a:latin typeface="Cambria Math" panose="02040503050406030204" pitchFamily="18" charset="0"/>
                                </a:rPr>
                                <m:t>(0.01, 0.01)</m:t>
                              </m:r>
                            </m:oMath>
                          </a14:m>
                          <a:r>
                            <a:rPr lang="en-US" sz="2000" b="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t> </a:t>
                          </a:r>
                          <a14:m>
                            <m:oMath xmlns:m="http://schemas.openxmlformats.org/officeDocument/2006/math">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𝜏</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m:t>
                              </m:r>
                              <m:r>
                                <a:rPr lang="en-US" sz="2000" i="1" smtClean="0">
                                  <a:latin typeface="Cambria Math" panose="02040503050406030204" pitchFamily="18" charset="0"/>
                                </a:rPr>
                                <m:t>𝐼𝑛𝑣𝑒𝑟𝑠𝑒</m:t>
                              </m:r>
                              <m:r>
                                <a:rPr lang="en-US" sz="2000" i="1" smtClean="0">
                                  <a:latin typeface="Cambria Math" panose="02040503050406030204" pitchFamily="18" charset="0"/>
                                </a:rPr>
                                <m:t>−</m:t>
                              </m:r>
                              <m:r>
                                <a:rPr lang="en-US" sz="2000" i="1" smtClean="0">
                                  <a:latin typeface="Cambria Math" panose="02040503050406030204" pitchFamily="18" charset="0"/>
                                </a:rPr>
                                <m:t>𝐺𝑎𝑚𝑚𝑎</m:t>
                              </m:r>
                              <m:r>
                                <a:rPr lang="en-US" sz="2000" i="1" smtClean="0">
                                  <a:latin typeface="Cambria Math" panose="02040503050406030204" pitchFamily="18" charset="0"/>
                                </a:rPr>
                                <m:t>(1, 1)</m:t>
                              </m:r>
                            </m:oMath>
                          </a14:m>
                          <a:endParaRPr lang="en-US" sz="2000" dirty="0"/>
                        </a:p>
                      </a:txBody>
                      <a:tcPr/>
                    </a:tc>
                    <a:tc rowSpan="2">
                      <a:txBody>
                        <a:bodyPr/>
                        <a:lstStyle/>
                        <a:p>
                          <a:r>
                            <a:rPr lang="en-US" sz="2000" dirty="0"/>
                            <a:t>1000</a:t>
                          </a:r>
                        </a:p>
                      </a:txBody>
                      <a:tcPr/>
                    </a:tc>
                    <a:tc rowSpan="2">
                      <a:txBody>
                        <a:bodyPr/>
                        <a:lstStyle/>
                        <a:p>
                          <a:pPr marL="342900" indent="-342900">
                            <a:buFont typeface="Arial" panose="020B0604020202020204" pitchFamily="34" charset="0"/>
                            <a:buChar char="•"/>
                          </a:pPr>
                          <a:r>
                            <a:rPr lang="en-US" sz="2000" kern="1200" dirty="0">
                              <a:solidFill>
                                <a:schemeClr val="dk1"/>
                              </a:solidFill>
                              <a:latin typeface="+mn-lt"/>
                              <a:ea typeface="+mn-ea"/>
                              <a:cs typeface="+mn-cs"/>
                            </a:rPr>
                            <a:t>Separate analysis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Pooled analysis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Borrowing analysis (Full Bayesian Hierarchical Model)</a:t>
                          </a:r>
                        </a:p>
                      </a:txBody>
                      <a:tcPr/>
                    </a:tc>
                    <a:extLst>
                      <a:ext uri="{0D108BD9-81ED-4DB2-BD59-A6C34878D82A}">
                        <a16:rowId xmlns:a16="http://schemas.microsoft.com/office/drawing/2014/main" val="261946823"/>
                      </a:ext>
                    </a:extLst>
                  </a:tr>
                  <a:tr h="859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1</m:t>
                                  </m:r>
                                </m:sub>
                              </m:sSub>
                            </m:oMath>
                          </a14:m>
                          <a:r>
                            <a:rPr lang="en-US" sz="2000" dirty="0"/>
                            <a:t>=0.60,</a:t>
                          </a:r>
                          <a:r>
                            <a:rPr lang="en-US" sz="2000" baseline="0" dirty="0"/>
                            <a:t>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2</m:t>
                                  </m:r>
                                </m:sub>
                              </m:sSub>
                            </m:oMath>
                          </a14:m>
                          <a:r>
                            <a:rPr lang="en-US" sz="2000" dirty="0"/>
                            <a:t>=0.7,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3</m:t>
                                  </m:r>
                                </m:sub>
                              </m:sSub>
                            </m:oMath>
                          </a14:m>
                          <a:r>
                            <a:rPr lang="en-US" sz="2000" dirty="0"/>
                            <a:t>=0.80</a:t>
                          </a:r>
                        </a:p>
                      </a:txBody>
                      <a:tcPr/>
                    </a:tc>
                    <a:tc vMerge="1">
                      <a:txBody>
                        <a:bodyPr/>
                        <a:lstStyle/>
                        <a:p>
                          <a:pPr marL="0" marR="0">
                            <a:lnSpc>
                              <a:spcPct val="107000"/>
                            </a:lnSpc>
                            <a:spcBef>
                              <a:spcPts val="0"/>
                            </a:spcBef>
                            <a:spcAft>
                              <a:spcPts val="0"/>
                            </a:spcAft>
                          </a:pPr>
                          <a:endParaRPr lang="en-US" sz="2000" kern="1200" dirty="0">
                            <a:solidFill>
                              <a:schemeClr val="dk1"/>
                            </a:solidFill>
                            <a:latin typeface="+mn-lt"/>
                            <a:ea typeface="+mn-ea"/>
                            <a:cs typeface="+mn-cs"/>
                          </a:endParaRPr>
                        </a:p>
                      </a:txBody>
                      <a:tcPr marL="68580" marR="68580" marT="0" marB="0"/>
                    </a:tc>
                    <a:tc vMerge="1">
                      <a:txBody>
                        <a:bodyPr/>
                        <a:lstStyle/>
                        <a:p>
                          <a:endParaRPr lang="en-US" sz="2000" dirty="0"/>
                        </a:p>
                      </a:txBody>
                      <a:tcPr/>
                    </a:tc>
                    <a:tc vMerge="1">
                      <a:txBody>
                        <a:bodyPr/>
                        <a:lstStyle/>
                        <a:p>
                          <a:endParaRPr lang="en-US" sz="2000" dirty="0"/>
                        </a:p>
                      </a:txBody>
                      <a:tcPr/>
                    </a:tc>
                    <a:tc vMerge="1">
                      <a:txBody>
                        <a:bodyPr/>
                        <a:lstStyle/>
                        <a:p>
                          <a:endParaRPr lang="en-US" sz="2000" dirty="0"/>
                        </a:p>
                      </a:txBody>
                      <a:tcPr/>
                    </a:tc>
                    <a:tc vMerge="1">
                      <a:txBody>
                        <a:bodyPr/>
                        <a:lstStyle/>
                        <a:p>
                          <a:endParaRPr lang="en-US" sz="2000" dirty="0"/>
                        </a:p>
                      </a:txBody>
                      <a:tcPr/>
                    </a:tc>
                    <a:extLst>
                      <a:ext uri="{0D108BD9-81ED-4DB2-BD59-A6C34878D82A}">
                        <a16:rowId xmlns:a16="http://schemas.microsoft.com/office/drawing/2014/main" val="824400903"/>
                      </a:ext>
                    </a:extLst>
                  </a:tr>
                </a:tbl>
              </a:graphicData>
            </a:graphic>
          </p:graphicFrame>
        </mc:Choice>
        <mc:Fallback xmlns="">
          <p:graphicFrame>
            <p:nvGraphicFramePr>
              <p:cNvPr id="5" name="Table 4">
                <a:extLst>
                  <a:ext uri="{FF2B5EF4-FFF2-40B4-BE49-F238E27FC236}">
                    <a16:creationId xmlns:a16="http://schemas.microsoft.com/office/drawing/2014/main" id="{06555D31-7DA8-4606-B8E4-69E41EAD795B}"/>
                  </a:ext>
                </a:extLst>
              </p:cNvPr>
              <p:cNvGraphicFramePr>
                <a:graphicFrameLocks noGrp="1"/>
              </p:cNvGraphicFramePr>
              <p:nvPr>
                <p:extLst>
                  <p:ext uri="{D42A27DB-BD31-4B8C-83A1-F6EECF244321}">
                    <p14:modId xmlns:p14="http://schemas.microsoft.com/office/powerpoint/2010/main" val="1821352304"/>
                  </p:ext>
                </p:extLst>
              </p:nvPr>
            </p:nvGraphicFramePr>
            <p:xfrm>
              <a:off x="285750" y="1446152"/>
              <a:ext cx="11620500" cy="3528632"/>
            </p:xfrm>
            <a:graphic>
              <a:graphicData uri="http://schemas.openxmlformats.org/drawingml/2006/table">
                <a:tbl>
                  <a:tblPr firstRow="1" bandRow="1">
                    <a:tableStyleId>{5C22544A-7EE6-4342-B048-85BDC9FD1C3A}</a:tableStyleId>
                  </a:tblPr>
                  <a:tblGrid>
                    <a:gridCol w="2085255">
                      <a:extLst>
                        <a:ext uri="{9D8B030D-6E8A-4147-A177-3AD203B41FA5}">
                          <a16:colId xmlns:a16="http://schemas.microsoft.com/office/drawing/2014/main" val="2957655919"/>
                        </a:ext>
                      </a:extLst>
                    </a:gridCol>
                    <a:gridCol w="1229445">
                      <a:extLst>
                        <a:ext uri="{9D8B030D-6E8A-4147-A177-3AD203B41FA5}">
                          <a16:colId xmlns:a16="http://schemas.microsoft.com/office/drawing/2014/main" val="3988098034"/>
                        </a:ext>
                      </a:extLst>
                    </a:gridCol>
                    <a:gridCol w="1549400">
                      <a:extLst>
                        <a:ext uri="{9D8B030D-6E8A-4147-A177-3AD203B41FA5}">
                          <a16:colId xmlns:a16="http://schemas.microsoft.com/office/drawing/2014/main" val="2835704866"/>
                        </a:ext>
                      </a:extLst>
                    </a:gridCol>
                    <a:gridCol w="2496820">
                      <a:extLst>
                        <a:ext uri="{9D8B030D-6E8A-4147-A177-3AD203B41FA5}">
                          <a16:colId xmlns:a16="http://schemas.microsoft.com/office/drawing/2014/main" val="1641362924"/>
                        </a:ext>
                      </a:extLst>
                    </a:gridCol>
                    <a:gridCol w="1668780">
                      <a:extLst>
                        <a:ext uri="{9D8B030D-6E8A-4147-A177-3AD203B41FA5}">
                          <a16:colId xmlns:a16="http://schemas.microsoft.com/office/drawing/2014/main" val="3453774975"/>
                        </a:ext>
                      </a:extLst>
                    </a:gridCol>
                    <a:gridCol w="2590800">
                      <a:extLst>
                        <a:ext uri="{9D8B030D-6E8A-4147-A177-3AD203B41FA5}">
                          <a16:colId xmlns:a16="http://schemas.microsoft.com/office/drawing/2014/main" val="329075732"/>
                        </a:ext>
                      </a:extLst>
                    </a:gridCol>
                  </a:tblGrid>
                  <a:tr h="1303592">
                    <a:tc>
                      <a:txBody>
                        <a:bodyPr/>
                        <a:lstStyle/>
                        <a:p>
                          <a:r>
                            <a:rPr lang="en-US" sz="2000" dirty="0"/>
                            <a:t>Stem Cell Success Rate</a:t>
                          </a:r>
                        </a:p>
                      </a:txBody>
                      <a:tcPr/>
                    </a:tc>
                    <a:tc>
                      <a:txBody>
                        <a:bodyPr/>
                        <a:lstStyle/>
                        <a:p>
                          <a:endParaRPr lang="en-US"/>
                        </a:p>
                      </a:txBody>
                      <a:tcPr>
                        <a:blipFill>
                          <a:blip r:embed="rId3"/>
                          <a:stretch>
                            <a:fillRect l="-169802" t="-2804" r="-677228" b="-178505"/>
                          </a:stretch>
                        </a:blipFill>
                      </a:tcPr>
                    </a:tc>
                    <a:tc>
                      <a:txBody>
                        <a:bodyPr/>
                        <a:lstStyle/>
                        <a:p>
                          <a:endParaRPr lang="en-US"/>
                        </a:p>
                      </a:txBody>
                      <a:tcPr>
                        <a:blipFill>
                          <a:blip r:embed="rId3"/>
                          <a:stretch>
                            <a:fillRect l="-213725" t="-2804" r="-436471" b="-178505"/>
                          </a:stretch>
                        </a:blipFill>
                      </a:tcPr>
                    </a:tc>
                    <a:tc>
                      <a:txBody>
                        <a:bodyPr/>
                        <a:lstStyle/>
                        <a:p>
                          <a:endParaRPr lang="en-US"/>
                        </a:p>
                      </a:txBody>
                      <a:tcPr>
                        <a:blipFill>
                          <a:blip r:embed="rId3"/>
                          <a:stretch>
                            <a:fillRect l="-195122" t="-2804" r="-171463" b="-178505"/>
                          </a:stretch>
                        </a:blipFill>
                      </a:tcPr>
                    </a:tc>
                    <a:tc>
                      <a:txBody>
                        <a:bodyPr/>
                        <a:lstStyle/>
                        <a:p>
                          <a:r>
                            <a:rPr lang="en-US" sz="2000" dirty="0"/>
                            <a:t>No. of simulations</a:t>
                          </a:r>
                        </a:p>
                      </a:txBody>
                      <a:tcPr/>
                    </a:tc>
                    <a:tc>
                      <a:txBody>
                        <a:bodyPr/>
                        <a:lstStyle/>
                        <a:p>
                          <a:r>
                            <a:rPr lang="en-US" sz="2000" dirty="0"/>
                            <a:t>Models</a:t>
                          </a:r>
                        </a:p>
                      </a:txBody>
                      <a:tcPr/>
                    </a:tc>
                    <a:extLst>
                      <a:ext uri="{0D108BD9-81ED-4DB2-BD59-A6C34878D82A}">
                        <a16:rowId xmlns:a16="http://schemas.microsoft.com/office/drawing/2014/main" val="3556523143"/>
                      </a:ext>
                    </a:extLst>
                  </a:tr>
                  <a:tr h="1005840">
                    <a:tc>
                      <a:txBody>
                        <a:bodyPr/>
                        <a:lstStyle/>
                        <a:p>
                          <a:endParaRPr lang="en-US"/>
                        </a:p>
                      </a:txBody>
                      <a:tcPr>
                        <a:blipFill>
                          <a:blip r:embed="rId3"/>
                          <a:stretch>
                            <a:fillRect l="-292" t="-132530" r="-459064" b="-130120"/>
                          </a:stretch>
                        </a:blipFill>
                      </a:tcPr>
                    </a:tc>
                    <a:tc rowSpan="2">
                      <a:txBody>
                        <a:bodyPr/>
                        <a:lstStyle/>
                        <a:p>
                          <a:endParaRPr lang="en-US"/>
                        </a:p>
                      </a:txBody>
                      <a:tcPr marL="68580" marR="68580" marT="0" marB="0">
                        <a:blipFill>
                          <a:blip r:embed="rId3"/>
                          <a:stretch>
                            <a:fillRect l="-169802" t="-60109" r="-677228" b="-4372"/>
                          </a:stretch>
                        </a:blipFill>
                      </a:tcPr>
                    </a:tc>
                    <a:tc rowSpan="2">
                      <a:txBody>
                        <a:bodyPr/>
                        <a:lstStyle/>
                        <a:p>
                          <a:r>
                            <a:rPr lang="en-US" sz="2000" dirty="0"/>
                            <a:t>100</a:t>
                          </a:r>
                        </a:p>
                      </a:txBody>
                      <a:tcPr/>
                    </a:tc>
                    <a:tc rowSpan="2">
                      <a:txBody>
                        <a:bodyPr/>
                        <a:lstStyle/>
                        <a:p>
                          <a:endParaRPr lang="en-US"/>
                        </a:p>
                      </a:txBody>
                      <a:tcPr>
                        <a:blipFill>
                          <a:blip r:embed="rId3"/>
                          <a:stretch>
                            <a:fillRect l="-195122" t="-60109" r="-171463" b="-4372"/>
                          </a:stretch>
                        </a:blipFill>
                      </a:tcPr>
                    </a:tc>
                    <a:tc rowSpan="2">
                      <a:txBody>
                        <a:bodyPr/>
                        <a:lstStyle/>
                        <a:p>
                          <a:r>
                            <a:rPr lang="en-US" sz="2000" dirty="0"/>
                            <a:t>1000</a:t>
                          </a:r>
                        </a:p>
                      </a:txBody>
                      <a:tcPr/>
                    </a:tc>
                    <a:tc rowSpan="2">
                      <a:txBody>
                        <a:bodyPr/>
                        <a:lstStyle/>
                        <a:p>
                          <a:pPr marL="342900" indent="-342900">
                            <a:buFont typeface="Arial" panose="020B0604020202020204" pitchFamily="34" charset="0"/>
                            <a:buChar char="•"/>
                          </a:pPr>
                          <a:r>
                            <a:rPr lang="en-US" sz="2000" kern="1200" dirty="0">
                              <a:solidFill>
                                <a:schemeClr val="dk1"/>
                              </a:solidFill>
                              <a:latin typeface="+mn-lt"/>
                              <a:ea typeface="+mn-ea"/>
                              <a:cs typeface="+mn-cs"/>
                            </a:rPr>
                            <a:t>Separate analysis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Pooled analysis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Borrowing analysis (Full Bayesian Hierarchical Model)</a:t>
                          </a:r>
                        </a:p>
                      </a:txBody>
                      <a:tcPr/>
                    </a:tc>
                    <a:extLst>
                      <a:ext uri="{0D108BD9-81ED-4DB2-BD59-A6C34878D82A}">
                        <a16:rowId xmlns:a16="http://schemas.microsoft.com/office/drawing/2014/main" val="261946823"/>
                      </a:ext>
                    </a:extLst>
                  </a:tr>
                  <a:tr h="1219200">
                    <a:tc>
                      <a:txBody>
                        <a:bodyPr/>
                        <a:lstStyle/>
                        <a:p>
                          <a:endParaRPr lang="en-US"/>
                        </a:p>
                      </a:txBody>
                      <a:tcPr>
                        <a:blipFill>
                          <a:blip r:embed="rId3"/>
                          <a:stretch>
                            <a:fillRect l="-292" t="-193000" r="-459064" b="-8000"/>
                          </a:stretch>
                        </a:blipFill>
                      </a:tcPr>
                    </a:tc>
                    <a:tc vMerge="1">
                      <a:txBody>
                        <a:bodyPr/>
                        <a:lstStyle/>
                        <a:p>
                          <a:pPr marL="0" marR="0">
                            <a:lnSpc>
                              <a:spcPct val="107000"/>
                            </a:lnSpc>
                            <a:spcBef>
                              <a:spcPts val="0"/>
                            </a:spcBef>
                            <a:spcAft>
                              <a:spcPts val="0"/>
                            </a:spcAft>
                          </a:pPr>
                          <a:endParaRPr lang="en-US" sz="2000" kern="1200" dirty="0">
                            <a:solidFill>
                              <a:schemeClr val="dk1"/>
                            </a:solidFill>
                            <a:latin typeface="+mn-lt"/>
                            <a:ea typeface="+mn-ea"/>
                            <a:cs typeface="+mn-cs"/>
                          </a:endParaRPr>
                        </a:p>
                      </a:txBody>
                      <a:tcPr marL="68580" marR="68580" marT="0" marB="0"/>
                    </a:tc>
                    <a:tc vMerge="1">
                      <a:txBody>
                        <a:bodyPr/>
                        <a:lstStyle/>
                        <a:p>
                          <a:endParaRPr lang="en-US" sz="2000" dirty="0"/>
                        </a:p>
                      </a:txBody>
                      <a:tcPr/>
                    </a:tc>
                    <a:tc vMerge="1">
                      <a:txBody>
                        <a:bodyPr/>
                        <a:lstStyle/>
                        <a:p>
                          <a:endParaRPr lang="en-US" sz="2000" dirty="0"/>
                        </a:p>
                      </a:txBody>
                      <a:tcPr/>
                    </a:tc>
                    <a:tc vMerge="1">
                      <a:txBody>
                        <a:bodyPr/>
                        <a:lstStyle/>
                        <a:p>
                          <a:endParaRPr lang="en-US" sz="2000" dirty="0"/>
                        </a:p>
                      </a:txBody>
                      <a:tcPr/>
                    </a:tc>
                    <a:tc vMerge="1">
                      <a:txBody>
                        <a:bodyPr/>
                        <a:lstStyle/>
                        <a:p>
                          <a:endParaRPr lang="en-US" sz="2000" dirty="0"/>
                        </a:p>
                      </a:txBody>
                      <a:tcPr/>
                    </a:tc>
                    <a:extLst>
                      <a:ext uri="{0D108BD9-81ED-4DB2-BD59-A6C34878D82A}">
                        <a16:rowId xmlns:a16="http://schemas.microsoft.com/office/drawing/2014/main" val="824400903"/>
                      </a:ext>
                    </a:extLst>
                  </a:tr>
                </a:tbl>
              </a:graphicData>
            </a:graphic>
          </p:graphicFrame>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77C2800-0642-478E-8DD9-C9D78AC5A93D}"/>
                  </a:ext>
                </a:extLst>
              </p:cNvPr>
              <p:cNvSpPr txBox="1"/>
              <p:nvPr/>
            </p:nvSpPr>
            <p:spPr>
              <a:xfrm>
                <a:off x="285750" y="5273675"/>
                <a:ext cx="10947401" cy="1015663"/>
              </a:xfrm>
              <a:prstGeom prst="rect">
                <a:avLst/>
              </a:prstGeom>
              <a:noFill/>
            </p:spPr>
            <p:txBody>
              <a:bodyPr wrap="square" rtlCol="0">
                <a:spAutoFit/>
              </a:bodyPr>
              <a:lstStyle/>
              <a:p>
                <a:pPr marL="342900" indent="-342900">
                  <a:buFont typeface="Arial" panose="020B0604020202020204" pitchFamily="34" charset="0"/>
                  <a:buChar char="•"/>
                </a:pPr>
                <a14:m>
                  <m:oMath xmlns:m="http://schemas.openxmlformats.org/officeDocument/2006/math">
                    <m:r>
                      <a:rPr lang="en-US" sz="2000" smtClean="0">
                        <a:latin typeface="Cambria Math" panose="02040503050406030204" pitchFamily="18" charset="0"/>
                      </a:rPr>
                      <m:t>𝐼𝑛𝑣𝑒𝑟𝑠𝑒</m:t>
                    </m:r>
                    <m:r>
                      <a:rPr lang="en-US" sz="2000" smtClean="0">
                        <a:latin typeface="Cambria Math" panose="02040503050406030204" pitchFamily="18" charset="0"/>
                      </a:rPr>
                      <m:t>−</m:t>
                    </m:r>
                    <m:r>
                      <a:rPr lang="en-US" sz="2000" smtClean="0">
                        <a:latin typeface="Cambria Math" panose="02040503050406030204" pitchFamily="18" charset="0"/>
                      </a:rPr>
                      <m:t>𝐺𝑎𝑚𝑚𝑎</m:t>
                    </m:r>
                    <m:d>
                      <m:dPr>
                        <m:ctrlPr>
                          <a:rPr lang="en-US" sz="2000" i="1">
                            <a:latin typeface="Cambria Math" panose="02040503050406030204" pitchFamily="18" charset="0"/>
                          </a:rPr>
                        </m:ctrlPr>
                      </m:dPr>
                      <m:e>
                        <m:r>
                          <a:rPr lang="en-US" sz="2000">
                            <a:latin typeface="Cambria Math" panose="02040503050406030204" pitchFamily="18" charset="0"/>
                          </a:rPr>
                          <m:t>0.01, 0.01</m:t>
                        </m:r>
                      </m:e>
                    </m:d>
                    <m:r>
                      <a:rPr lang="en-US" sz="2000">
                        <a:latin typeface="Cambria Math" panose="02040503050406030204" pitchFamily="18" charset="0"/>
                      </a:rPr>
                      <m:t> </m:t>
                    </m:r>
                  </m:oMath>
                </a14:m>
                <a:r>
                  <a:rPr lang="en-US" sz="2000" b="0" dirty="0">
                    <a:latin typeface="Cambria Math" panose="02040503050406030204" pitchFamily="18" charset="0"/>
                    <a:sym typeface="Wingdings" panose="05000000000000000000" pitchFamily="2" charset="2"/>
                  </a:rPr>
                  <a:t>(High shrinkage) Strong borrowing strength</a:t>
                </a:r>
              </a:p>
              <a:p>
                <a:pPr marL="342900" indent="-342900">
                  <a:buFont typeface="Arial" panose="020B0604020202020204" pitchFamily="34" charset="0"/>
                  <a:buChar char="•"/>
                </a:pPr>
                <a:endParaRPr lang="en-US" sz="2000" b="0" dirty="0">
                  <a:latin typeface="Cambria Math" panose="02040503050406030204" pitchFamily="18" charset="0"/>
                </a:endParaRPr>
              </a:p>
              <a:p>
                <a:pPr marL="342900" indent="-342900">
                  <a:buFont typeface="Arial" panose="020B0604020202020204" pitchFamily="34" charset="0"/>
                  <a:buChar char="•"/>
                </a:pPr>
                <a14:m>
                  <m:oMath xmlns:m="http://schemas.openxmlformats.org/officeDocument/2006/math">
                    <m:r>
                      <a:rPr lang="en-US" sz="2000" i="1">
                        <a:latin typeface="Cambria Math" panose="02040503050406030204" pitchFamily="18" charset="0"/>
                      </a:rPr>
                      <m:t>𝐼𝑛𝑣𝑒𝑟𝑠𝑒</m:t>
                    </m:r>
                    <m:r>
                      <a:rPr lang="en-US" sz="2000" i="1">
                        <a:latin typeface="Cambria Math" panose="02040503050406030204" pitchFamily="18" charset="0"/>
                      </a:rPr>
                      <m:t>−</m:t>
                    </m:r>
                    <m:r>
                      <a:rPr lang="en-US" sz="2000" i="1">
                        <a:latin typeface="Cambria Math" panose="02040503050406030204" pitchFamily="18" charset="0"/>
                      </a:rPr>
                      <m:t>𝐺𝑎𝑚𝑚𝑎</m:t>
                    </m:r>
                    <m:d>
                      <m:dPr>
                        <m:ctrlPr>
                          <a:rPr lang="en-US" sz="2000" i="1">
                            <a:latin typeface="Cambria Math" panose="02040503050406030204" pitchFamily="18" charset="0"/>
                          </a:rPr>
                        </m:ctrlPr>
                      </m:dPr>
                      <m:e>
                        <m:r>
                          <a:rPr lang="en-US" sz="2000" i="1">
                            <a:latin typeface="Cambria Math" panose="02040503050406030204" pitchFamily="18" charset="0"/>
                          </a:rPr>
                          <m:t>1,1</m:t>
                        </m:r>
                      </m:e>
                    </m:d>
                  </m:oMath>
                </a14:m>
                <a:r>
                  <a:rPr lang="en-US" sz="2000" dirty="0">
                    <a:latin typeface="Cambria Math" panose="02040503050406030204" pitchFamily="18" charset="0"/>
                    <a:sym typeface="Wingdings" panose="05000000000000000000" pitchFamily="2" charset="2"/>
                  </a:rPr>
                  <a:t>(Low shrinkage) Weak borrowing strength</a:t>
                </a:r>
                <a:endParaRPr lang="en-US" sz="2000" dirty="0">
                  <a:latin typeface="Cambria Math" panose="02040503050406030204" pitchFamily="18" charset="0"/>
                </a:endParaRPr>
              </a:p>
            </p:txBody>
          </p:sp>
        </mc:Choice>
        <mc:Fallback xmlns="">
          <p:sp>
            <p:nvSpPr>
              <p:cNvPr id="7" name="TextBox 6">
                <a:extLst>
                  <a:ext uri="{FF2B5EF4-FFF2-40B4-BE49-F238E27FC236}">
                    <a16:creationId xmlns:a16="http://schemas.microsoft.com/office/drawing/2014/main" id="{877C2800-0642-478E-8DD9-C9D78AC5A93D}"/>
                  </a:ext>
                </a:extLst>
              </p:cNvPr>
              <p:cNvSpPr txBox="1">
                <a:spLocks noRot="1" noChangeAspect="1" noMove="1" noResize="1" noEditPoints="1" noAdjustHandles="1" noChangeArrowheads="1" noChangeShapeType="1" noTextEdit="1"/>
              </p:cNvSpPr>
              <p:nvPr/>
            </p:nvSpPr>
            <p:spPr>
              <a:xfrm>
                <a:off x="285750" y="5273675"/>
                <a:ext cx="10947401" cy="1015663"/>
              </a:xfrm>
              <a:prstGeom prst="rect">
                <a:avLst/>
              </a:prstGeom>
              <a:blipFill>
                <a:blip r:embed="rId4"/>
                <a:stretch>
                  <a:fillRect l="-501" t="-2994" b="-10180"/>
                </a:stretch>
              </a:blipFill>
            </p:spPr>
            <p:txBody>
              <a:bodyPr/>
              <a:lstStyle/>
              <a:p>
                <a:r>
                  <a:rPr lang="en-US">
                    <a:noFill/>
                  </a:rPr>
                  <a:t> </a:t>
                </a:r>
              </a:p>
            </p:txBody>
          </p:sp>
        </mc:Fallback>
      </mc:AlternateContent>
    </p:spTree>
    <p:extLst>
      <p:ext uri="{BB962C8B-B14F-4D97-AF65-F5344CB8AC3E}">
        <p14:creationId xmlns:p14="http://schemas.microsoft.com/office/powerpoint/2010/main" val="2405369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7502D4A-14F1-41FB-AB1F-BC851EE2614E}"/>
              </a:ext>
            </a:extLst>
          </p:cNvPr>
          <p:cNvSpPr>
            <a:spLocks noGrp="1"/>
          </p:cNvSpPr>
          <p:nvPr>
            <p:ph type="title"/>
          </p:nvPr>
        </p:nvSpPr>
        <p:spPr>
          <a:xfrm>
            <a:off x="558799" y="233554"/>
            <a:ext cx="10515600" cy="687498"/>
          </a:xfrm>
        </p:spPr>
        <p:txBody>
          <a:bodyPr>
            <a:normAutofit/>
          </a:bodyPr>
          <a:lstStyle/>
          <a:p>
            <a:r>
              <a:rPr lang="en-US" sz="3600" dirty="0"/>
              <a:t>Simulations for Full Bayesian Method</a:t>
            </a:r>
          </a:p>
        </p:txBody>
      </p:sp>
      <p:sp>
        <p:nvSpPr>
          <p:cNvPr id="3" name="Slide Number Placeholder 2">
            <a:extLst>
              <a:ext uri="{FF2B5EF4-FFF2-40B4-BE49-F238E27FC236}">
                <a16:creationId xmlns:a16="http://schemas.microsoft.com/office/drawing/2014/main" id="{28050D07-5144-4A02-9B71-8DB44B67766A}"/>
              </a:ext>
            </a:extLst>
          </p:cNvPr>
          <p:cNvSpPr>
            <a:spLocks noGrp="1"/>
          </p:cNvSpPr>
          <p:nvPr>
            <p:ph type="sldNum" sz="quarter" idx="12"/>
          </p:nvPr>
        </p:nvSpPr>
        <p:spPr/>
        <p:txBody>
          <a:bodyPr/>
          <a:lstStyle/>
          <a:p>
            <a:fld id="{D6FC180C-B9C2-4E14-B174-8D3B6D0F229B}" type="slidenum">
              <a:rPr lang="en-US" smtClean="0"/>
              <a:t>11</a:t>
            </a:fld>
            <a:endParaRPr lang="en-US"/>
          </a:p>
        </p:txBody>
      </p:sp>
      <p:sp>
        <p:nvSpPr>
          <p:cNvPr id="22" name="TextBox 21">
            <a:extLst>
              <a:ext uri="{FF2B5EF4-FFF2-40B4-BE49-F238E27FC236}">
                <a16:creationId xmlns:a16="http://schemas.microsoft.com/office/drawing/2014/main" id="{57BEDAFF-F351-4470-B368-50B5000301EB}"/>
              </a:ext>
            </a:extLst>
          </p:cNvPr>
          <p:cNvSpPr txBox="1"/>
          <p:nvPr/>
        </p:nvSpPr>
        <p:spPr>
          <a:xfrm>
            <a:off x="406399" y="1239232"/>
            <a:ext cx="4203700" cy="369332"/>
          </a:xfrm>
          <a:prstGeom prst="rect">
            <a:avLst/>
          </a:prstGeom>
          <a:noFill/>
        </p:spPr>
        <p:txBody>
          <a:bodyPr wrap="square" rtlCol="0">
            <a:spAutoFit/>
          </a:bodyPr>
          <a:lstStyle/>
          <a:p>
            <a:pPr marL="285750" indent="-285750">
              <a:buFont typeface="Arial" panose="020B0604020202020204" pitchFamily="34" charset="0"/>
              <a:buChar char="•"/>
            </a:pPr>
            <a:r>
              <a:rPr lang="en-US" dirty="0"/>
              <a:t>Cell line 2: 0.7, Cell line 3: 0.75</a:t>
            </a:r>
          </a:p>
        </p:txBody>
      </p:sp>
      <p:sp>
        <p:nvSpPr>
          <p:cNvPr id="23" name="TextBox 22">
            <a:extLst>
              <a:ext uri="{FF2B5EF4-FFF2-40B4-BE49-F238E27FC236}">
                <a16:creationId xmlns:a16="http://schemas.microsoft.com/office/drawing/2014/main" id="{38D818DB-4A78-4E48-9A78-248F81832BD0}"/>
              </a:ext>
            </a:extLst>
          </p:cNvPr>
          <p:cNvSpPr txBox="1"/>
          <p:nvPr/>
        </p:nvSpPr>
        <p:spPr>
          <a:xfrm>
            <a:off x="6172199" y="1239232"/>
            <a:ext cx="4203700" cy="369332"/>
          </a:xfrm>
          <a:prstGeom prst="rect">
            <a:avLst/>
          </a:prstGeom>
          <a:noFill/>
        </p:spPr>
        <p:txBody>
          <a:bodyPr wrap="square" rtlCol="0">
            <a:spAutoFit/>
          </a:bodyPr>
          <a:lstStyle/>
          <a:p>
            <a:pPr marL="285750" indent="-285750">
              <a:buFont typeface="Arial" panose="020B0604020202020204" pitchFamily="34" charset="0"/>
              <a:buChar char="•"/>
            </a:pPr>
            <a:r>
              <a:rPr lang="en-US" dirty="0"/>
              <a:t>Cell line 2: 0.7, Cell line 3: 0.8</a:t>
            </a:r>
          </a:p>
        </p:txBody>
      </p:sp>
      <p:pic>
        <p:nvPicPr>
          <p:cNvPr id="29" name="Picture 28">
            <a:extLst>
              <a:ext uri="{FF2B5EF4-FFF2-40B4-BE49-F238E27FC236}">
                <a16:creationId xmlns:a16="http://schemas.microsoft.com/office/drawing/2014/main" id="{A6E744B5-2E73-4BA2-9853-65F8D39E06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90667"/>
            <a:ext cx="6375400" cy="4462780"/>
          </a:xfrm>
          <a:prstGeom prst="rect">
            <a:avLst/>
          </a:prstGeom>
        </p:spPr>
      </p:pic>
      <p:pic>
        <p:nvPicPr>
          <p:cNvPr id="31" name="Picture 30">
            <a:extLst>
              <a:ext uri="{FF2B5EF4-FFF2-40B4-BE49-F238E27FC236}">
                <a16:creationId xmlns:a16="http://schemas.microsoft.com/office/drawing/2014/main" id="{1E283070-3C57-40F5-A61F-8A03EC5C49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599" y="1890667"/>
            <a:ext cx="6375400" cy="4462780"/>
          </a:xfrm>
          <a:prstGeom prst="rect">
            <a:avLst/>
          </a:prstGeom>
        </p:spPr>
      </p:pic>
      <p:cxnSp>
        <p:nvCxnSpPr>
          <p:cNvPr id="9" name="Straight Arrow Connector 8">
            <a:extLst>
              <a:ext uri="{FF2B5EF4-FFF2-40B4-BE49-F238E27FC236}">
                <a16:creationId xmlns:a16="http://schemas.microsoft.com/office/drawing/2014/main" id="{6B14BE32-6CCD-4CDB-8126-FFEE6EFB0231}"/>
              </a:ext>
            </a:extLst>
          </p:cNvPr>
          <p:cNvCxnSpPr>
            <a:cxnSpLocks/>
          </p:cNvCxnSpPr>
          <p:nvPr/>
        </p:nvCxnSpPr>
        <p:spPr>
          <a:xfrm>
            <a:off x="1953144" y="4736028"/>
            <a:ext cx="304800" cy="503607"/>
          </a:xfrm>
          <a:prstGeom prst="straightConnector1">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cxnSp>
        <p:nvCxnSpPr>
          <p:cNvPr id="11" name="Straight Arrow Connector 10">
            <a:extLst>
              <a:ext uri="{FF2B5EF4-FFF2-40B4-BE49-F238E27FC236}">
                <a16:creationId xmlns:a16="http://schemas.microsoft.com/office/drawing/2014/main" id="{D68ED654-CE77-4D6D-BC0B-662D6E4B9BE7}"/>
              </a:ext>
            </a:extLst>
          </p:cNvPr>
          <p:cNvCxnSpPr>
            <a:cxnSpLocks/>
          </p:cNvCxnSpPr>
          <p:nvPr/>
        </p:nvCxnSpPr>
        <p:spPr>
          <a:xfrm>
            <a:off x="8661690" y="3684716"/>
            <a:ext cx="414673" cy="539917"/>
          </a:xfrm>
          <a:prstGeom prst="straightConnector1">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cxnSp>
        <p:nvCxnSpPr>
          <p:cNvPr id="32" name="Straight Arrow Connector 31">
            <a:extLst>
              <a:ext uri="{FF2B5EF4-FFF2-40B4-BE49-F238E27FC236}">
                <a16:creationId xmlns:a16="http://schemas.microsoft.com/office/drawing/2014/main" id="{ADC0569F-40C5-4D1C-AC39-65F24D79F402}"/>
              </a:ext>
            </a:extLst>
          </p:cNvPr>
          <p:cNvCxnSpPr>
            <a:cxnSpLocks/>
          </p:cNvCxnSpPr>
          <p:nvPr/>
        </p:nvCxnSpPr>
        <p:spPr>
          <a:xfrm>
            <a:off x="1953144" y="5053953"/>
            <a:ext cx="304800" cy="503607"/>
          </a:xfrm>
          <a:prstGeom prst="straightConnector1">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cxnSp>
        <p:nvCxnSpPr>
          <p:cNvPr id="33" name="Straight Arrow Connector 32">
            <a:extLst>
              <a:ext uri="{FF2B5EF4-FFF2-40B4-BE49-F238E27FC236}">
                <a16:creationId xmlns:a16="http://schemas.microsoft.com/office/drawing/2014/main" id="{02147DE7-32CE-40D0-A82D-5452D8A7E91C}"/>
              </a:ext>
            </a:extLst>
          </p:cNvPr>
          <p:cNvCxnSpPr>
            <a:cxnSpLocks/>
          </p:cNvCxnSpPr>
          <p:nvPr/>
        </p:nvCxnSpPr>
        <p:spPr>
          <a:xfrm>
            <a:off x="8826499" y="5053953"/>
            <a:ext cx="304800" cy="503607"/>
          </a:xfrm>
          <a:prstGeom prst="straightConnector1">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19180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F8467-D344-4FCC-AD64-BB66D7FD4089}"/>
              </a:ext>
            </a:extLst>
          </p:cNvPr>
          <p:cNvSpPr>
            <a:spLocks noGrp="1"/>
          </p:cNvSpPr>
          <p:nvPr>
            <p:ph type="title"/>
          </p:nvPr>
        </p:nvSpPr>
        <p:spPr>
          <a:xfrm>
            <a:off x="838200" y="316023"/>
            <a:ext cx="10515600" cy="730028"/>
          </a:xfrm>
        </p:spPr>
        <p:txBody>
          <a:bodyPr/>
          <a:lstStyle/>
          <a:p>
            <a:r>
              <a:rPr lang="en-US" dirty="0"/>
              <a:t>Difficulties in using Full Bayesian Method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57244A1-C463-4E33-A2DB-3ECBE081145D}"/>
                  </a:ext>
                </a:extLst>
              </p:cNvPr>
              <p:cNvSpPr>
                <a:spLocks noGrp="1"/>
              </p:cNvSpPr>
              <p:nvPr>
                <p:ph idx="1"/>
              </p:nvPr>
            </p:nvSpPr>
            <p:spPr>
              <a:xfrm>
                <a:off x="838200" y="1373372"/>
                <a:ext cx="10515600" cy="4996749"/>
              </a:xfrm>
            </p:spPr>
            <p:txBody>
              <a:bodyPr>
                <a:normAutofit/>
              </a:bodyPr>
              <a:lstStyle/>
              <a:p>
                <a:r>
                  <a:rPr lang="en-US" sz="2400" dirty="0"/>
                  <a:t>How to select the hyperprior for between-cell line variance </a:t>
                </a:r>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𝜏</m:t>
                        </m:r>
                      </m:e>
                      <m:sup>
                        <m:r>
                          <a:rPr lang="en-US" sz="2400" b="0" i="1" smtClean="0">
                            <a:latin typeface="Cambria Math" panose="02040503050406030204" pitchFamily="18" charset="0"/>
                          </a:rPr>
                          <m:t>2</m:t>
                        </m:r>
                      </m:sup>
                    </m:sSup>
                  </m:oMath>
                </a14:m>
                <a:endParaRPr lang="en-US" sz="2400" dirty="0">
                  <a:sym typeface="Wingdings" panose="05000000000000000000" pitchFamily="2" charset="2"/>
                </a:endParaRPr>
              </a:p>
              <a:p>
                <a:endParaRPr lang="en-US" sz="2400" dirty="0">
                  <a:sym typeface="Wingdings" panose="05000000000000000000" pitchFamily="2" charset="2"/>
                </a:endParaRPr>
              </a:p>
              <a:p>
                <a:r>
                  <a:rPr lang="en-US" sz="2400" dirty="0">
                    <a:sym typeface="Wingdings" panose="05000000000000000000" pitchFamily="2" charset="2"/>
                  </a:rPr>
                  <a:t>Difficult to interpret a hyperprior like </a:t>
                </a:r>
                <a14:m>
                  <m:oMath xmlns:m="http://schemas.openxmlformats.org/officeDocument/2006/math">
                    <m:r>
                      <a:rPr lang="en-US" sz="2400" i="1" smtClean="0">
                        <a:latin typeface="Cambria Math" panose="02040503050406030204" pitchFamily="18" charset="0"/>
                      </a:rPr>
                      <m:t>𝐼𝑛𝑣𝑒𝑟𝑠𝑒</m:t>
                    </m:r>
                    <m:r>
                      <a:rPr lang="en-US" sz="2400" i="1" smtClean="0">
                        <a:latin typeface="Cambria Math" panose="02040503050406030204" pitchFamily="18" charset="0"/>
                      </a:rPr>
                      <m:t>−</m:t>
                    </m:r>
                    <m:r>
                      <a:rPr lang="en-US" sz="2400" i="1" smtClean="0">
                        <a:latin typeface="Cambria Math" panose="02040503050406030204" pitchFamily="18" charset="0"/>
                      </a:rPr>
                      <m:t>𝐺𝑎𝑚𝑚𝑎</m:t>
                    </m:r>
                  </m:oMath>
                </a14:m>
                <a:endParaRPr lang="en-US" sz="2400" dirty="0">
                  <a:sym typeface="Wingdings" panose="05000000000000000000" pitchFamily="2" charset="2"/>
                </a:endParaRPr>
              </a:p>
              <a:p>
                <a:endParaRPr lang="en-US" sz="2400" dirty="0">
                  <a:sym typeface="Wingdings" panose="05000000000000000000" pitchFamily="2" charset="2"/>
                </a:endParaRPr>
              </a:p>
              <a:p>
                <a:r>
                  <a:rPr lang="en-US" sz="2400" dirty="0">
                    <a:sym typeface="Wingdings" panose="05000000000000000000" pitchFamily="2" charset="2"/>
                  </a:rPr>
                  <a:t>Computationally expensive: no close form for posterior distribution, </a:t>
                </a:r>
                <a:r>
                  <a:rPr lang="en-US" sz="2400" dirty="0" err="1">
                    <a:sym typeface="Wingdings" panose="05000000000000000000" pitchFamily="2" charset="2"/>
                  </a:rPr>
                  <a:t>WinBUGs</a:t>
                </a:r>
                <a:r>
                  <a:rPr lang="en-US" sz="2400" dirty="0">
                    <a:sym typeface="Wingdings" panose="05000000000000000000" pitchFamily="2" charset="2"/>
                  </a:rPr>
                  <a:t> takes &gt;30 mins to finish 1000 simulations</a:t>
                </a:r>
              </a:p>
              <a:p>
                <a:endParaRPr lang="en-US" sz="2400" dirty="0">
                  <a:sym typeface="Wingdings" panose="05000000000000000000" pitchFamily="2" charset="2"/>
                </a:endParaRPr>
              </a:p>
              <a:p>
                <a:r>
                  <a:rPr lang="en-US" sz="2400" dirty="0">
                    <a:sym typeface="Wingdings" panose="05000000000000000000" pitchFamily="2" charset="2"/>
                  </a:rPr>
                  <a:t>Borrowing strength should be determined by the </a:t>
                </a:r>
                <a:r>
                  <a:rPr lang="en-US" sz="2400" dirty="0"/>
                  <a:t>between-cell line variance </a:t>
                </a:r>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𝜏</m:t>
                        </m:r>
                      </m:e>
                      <m:sup>
                        <m:r>
                          <a:rPr lang="en-US" sz="2400" b="0" i="1" smtClean="0">
                            <a:latin typeface="Cambria Math" panose="02040503050406030204" pitchFamily="18" charset="0"/>
                          </a:rPr>
                          <m:t>2</m:t>
                        </m:r>
                      </m:sup>
                    </m:sSup>
                  </m:oMath>
                </a14:m>
                <a:endParaRPr lang="en-US" sz="2400" dirty="0">
                  <a:sym typeface="Wingdings" panose="05000000000000000000" pitchFamily="2" charset="2"/>
                </a:endParaRPr>
              </a:p>
              <a:p>
                <a:endParaRPr lang="en-US" sz="2400" dirty="0"/>
              </a:p>
            </p:txBody>
          </p:sp>
        </mc:Choice>
        <mc:Fallback xmlns="">
          <p:sp>
            <p:nvSpPr>
              <p:cNvPr id="3" name="Content Placeholder 2">
                <a:extLst>
                  <a:ext uri="{FF2B5EF4-FFF2-40B4-BE49-F238E27FC236}">
                    <a16:creationId xmlns:a16="http://schemas.microsoft.com/office/drawing/2014/main" id="{057244A1-C463-4E33-A2DB-3ECBE081145D}"/>
                  </a:ext>
                </a:extLst>
              </p:cNvPr>
              <p:cNvSpPr>
                <a:spLocks noGrp="1" noRot="1" noChangeAspect="1" noMove="1" noResize="1" noEditPoints="1" noAdjustHandles="1" noChangeArrowheads="1" noChangeShapeType="1" noTextEdit="1"/>
              </p:cNvSpPr>
              <p:nvPr>
                <p:ph idx="1"/>
              </p:nvPr>
            </p:nvSpPr>
            <p:spPr>
              <a:xfrm>
                <a:off x="838200" y="1373372"/>
                <a:ext cx="10515600" cy="4996749"/>
              </a:xfrm>
              <a:blipFill>
                <a:blip r:embed="rId3"/>
                <a:stretch>
                  <a:fillRect l="-464" t="-97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AFE9B6A-4A56-45AF-A3E5-2264B412188E}"/>
              </a:ext>
            </a:extLst>
          </p:cNvPr>
          <p:cNvSpPr>
            <a:spLocks noGrp="1"/>
          </p:cNvSpPr>
          <p:nvPr>
            <p:ph type="sldNum" sz="quarter" idx="12"/>
          </p:nvPr>
        </p:nvSpPr>
        <p:spPr/>
        <p:txBody>
          <a:bodyPr/>
          <a:lstStyle/>
          <a:p>
            <a:fld id="{D6FC180C-B9C2-4E14-B174-8D3B6D0F229B}" type="slidenum">
              <a:rPr lang="en-US" smtClean="0"/>
              <a:t>12</a:t>
            </a:fld>
            <a:endParaRPr lang="en-US"/>
          </a:p>
        </p:txBody>
      </p:sp>
    </p:spTree>
    <p:extLst>
      <p:ext uri="{BB962C8B-B14F-4D97-AF65-F5344CB8AC3E}">
        <p14:creationId xmlns:p14="http://schemas.microsoft.com/office/powerpoint/2010/main" val="3922525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8966DED5-6AF2-4FE3-AF05-AED669AAF229}"/>
                  </a:ext>
                </a:extLst>
              </p:cNvPr>
              <p:cNvSpPr>
                <a:spLocks noGrp="1"/>
              </p:cNvSpPr>
              <p:nvPr>
                <p:ph type="title"/>
              </p:nvPr>
            </p:nvSpPr>
            <p:spPr>
              <a:xfrm>
                <a:off x="838200" y="257545"/>
                <a:ext cx="10515600" cy="510695"/>
              </a:xfrm>
            </p:spPr>
            <p:txBody>
              <a:bodyPr>
                <a:normAutofit fontScale="90000"/>
              </a:bodyPr>
              <a:lstStyle/>
              <a:p>
                <a:r>
                  <a:rPr lang="en-US" dirty="0"/>
                  <a:t>Bayesian Hierarchical Model with </a:t>
                </a:r>
                <a14:m>
                  <m:oMath xmlns:m="http://schemas.openxmlformats.org/officeDocument/2006/math">
                    <m:sSup>
                      <m:sSupPr>
                        <m:ctrlPr>
                          <a:rPr lang="en-US" i="1" smtClean="0">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oMath>
                </a14:m>
                <a:r>
                  <a:rPr lang="en-US" dirty="0"/>
                  <a:t>estimate</a:t>
                </a:r>
              </a:p>
            </p:txBody>
          </p:sp>
        </mc:Choice>
        <mc:Fallback xmlns="">
          <p:sp>
            <p:nvSpPr>
              <p:cNvPr id="2" name="Title 1">
                <a:extLst>
                  <a:ext uri="{FF2B5EF4-FFF2-40B4-BE49-F238E27FC236}">
                    <a16:creationId xmlns:a16="http://schemas.microsoft.com/office/drawing/2014/main" id="{8966DED5-6AF2-4FE3-AF05-AED669AAF229}"/>
                  </a:ext>
                </a:extLst>
              </p:cNvPr>
              <p:cNvSpPr>
                <a:spLocks noGrp="1" noRot="1" noChangeAspect="1" noMove="1" noResize="1" noEditPoints="1" noAdjustHandles="1" noChangeArrowheads="1" noChangeShapeType="1" noTextEdit="1"/>
              </p:cNvSpPr>
              <p:nvPr>
                <p:ph type="title"/>
              </p:nvPr>
            </p:nvSpPr>
            <p:spPr>
              <a:xfrm>
                <a:off x="838200" y="257545"/>
                <a:ext cx="10515600" cy="510695"/>
              </a:xfrm>
              <a:blipFill>
                <a:blip r:embed="rId3"/>
                <a:stretch>
                  <a:fillRect l="-2087" t="-44048" b="-65476"/>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88B5F04D-91FF-4F8E-AE03-94826D1C673A}"/>
              </a:ext>
            </a:extLst>
          </p:cNvPr>
          <p:cNvSpPr>
            <a:spLocks noGrp="1"/>
          </p:cNvSpPr>
          <p:nvPr>
            <p:ph type="sldNum" sz="quarter" idx="12"/>
          </p:nvPr>
        </p:nvSpPr>
        <p:spPr/>
        <p:txBody>
          <a:bodyPr/>
          <a:lstStyle/>
          <a:p>
            <a:fld id="{D6FC180C-B9C2-4E14-B174-8D3B6D0F229B}" type="slidenum">
              <a:rPr lang="en-US" smtClean="0"/>
              <a:t>13</a:t>
            </a:fld>
            <a:endParaRPr lang="en-US"/>
          </a:p>
        </p:txBody>
      </p:sp>
      <p:grpSp>
        <p:nvGrpSpPr>
          <p:cNvPr id="10" name="Group 9">
            <a:extLst>
              <a:ext uri="{FF2B5EF4-FFF2-40B4-BE49-F238E27FC236}">
                <a16:creationId xmlns:a16="http://schemas.microsoft.com/office/drawing/2014/main" id="{3C492403-DCA6-4EF7-B0EC-E1072526DAA9}"/>
              </a:ext>
            </a:extLst>
          </p:cNvPr>
          <p:cNvGrpSpPr/>
          <p:nvPr/>
        </p:nvGrpSpPr>
        <p:grpSpPr>
          <a:xfrm>
            <a:off x="935665" y="1180214"/>
            <a:ext cx="9792586" cy="4013378"/>
            <a:chOff x="935665" y="1180214"/>
            <a:chExt cx="9792586" cy="4013378"/>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737CD58A-4FAD-4048-80A9-74DB24A59F5E}"/>
                    </a:ext>
                  </a:extLst>
                </p:cNvPr>
                <p:cNvSpPr/>
                <p:nvPr/>
              </p:nvSpPr>
              <p:spPr>
                <a:xfrm>
                  <a:off x="935665" y="1180214"/>
                  <a:ext cx="2208063" cy="630096"/>
                </a:xfrm>
                <a:prstGeom prst="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Cell line 1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𝑌</m:t>
                          </m:r>
                        </m:e>
                        <m:sub>
                          <m:r>
                            <a:rPr lang="en-US" i="1">
                              <a:latin typeface="Cambria Math" panose="02040503050406030204" pitchFamily="18" charset="0"/>
                            </a:rPr>
                            <m:t>𝑡</m:t>
                          </m:r>
                          <m:r>
                            <a:rPr lang="en-US" b="0" i="1" smtClean="0">
                              <a:latin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𝐵𝑖𝑛</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𝑛</m:t>
                              </m:r>
                            </m:e>
                            <m:sub>
                              <m:r>
                                <a:rPr lang="en-US" i="1">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e>
                      </m:d>
                    </m:oMath>
                  </a14:m>
                  <a:r>
                    <a:rPr lang="en-US" dirty="0"/>
                    <a:t> </a:t>
                  </a:r>
                </a:p>
              </p:txBody>
            </p:sp>
          </mc:Choice>
          <mc:Fallback xmlns="">
            <p:sp>
              <p:nvSpPr>
                <p:cNvPr id="4" name="Rectangle 3">
                  <a:extLst>
                    <a:ext uri="{FF2B5EF4-FFF2-40B4-BE49-F238E27FC236}">
                      <a16:creationId xmlns:a16="http://schemas.microsoft.com/office/drawing/2014/main" id="{737CD58A-4FAD-4048-80A9-74DB24A59F5E}"/>
                    </a:ext>
                  </a:extLst>
                </p:cNvPr>
                <p:cNvSpPr>
                  <a:spLocks noRot="1" noChangeAspect="1" noMove="1" noResize="1" noEditPoints="1" noAdjustHandles="1" noChangeArrowheads="1" noChangeShapeType="1" noTextEdit="1"/>
                </p:cNvSpPr>
                <p:nvPr/>
              </p:nvSpPr>
              <p:spPr>
                <a:xfrm>
                  <a:off x="935665" y="1180214"/>
                  <a:ext cx="2208063" cy="630096"/>
                </a:xfrm>
                <a:prstGeom prst="rect">
                  <a:avLst/>
                </a:prstGeom>
                <a:blipFill>
                  <a:blip r:embed="rId4"/>
                  <a:stretch>
                    <a:fillRect t="-4630" b="-1852"/>
                  </a:stretch>
                </a:blipFill>
                <a:ln w="28575"/>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9F4B992C-A2F1-4544-8440-A0D70B4DBA7E}"/>
                    </a:ext>
                  </a:extLst>
                </p:cNvPr>
                <p:cNvSpPr/>
                <p:nvPr/>
              </p:nvSpPr>
              <p:spPr>
                <a:xfrm>
                  <a:off x="4650819" y="1180214"/>
                  <a:ext cx="2208063" cy="630096"/>
                </a:xfrm>
                <a:prstGeom prst="rect">
                  <a:avLst/>
                </a:prstGeom>
                <a:ln w="28575"/>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Cell line 2 </a:t>
                  </a:r>
                  <a14:m>
                    <m:oMath xmlns:m="http://schemas.openxmlformats.org/officeDocument/2006/math">
                      <m:sSub>
                        <m:sSubPr>
                          <m:ctrlPr>
                            <a:rPr lang="en-US" i="1">
                              <a:latin typeface="Cambria Math" panose="02040503050406030204" pitchFamily="18" charset="0"/>
                            </a:rPr>
                          </m:ctrlPr>
                        </m:sSubPr>
                        <m:e>
                          <m:r>
                            <a:rPr lang="en-US">
                              <a:latin typeface="Cambria Math" panose="02040503050406030204" pitchFamily="18" charset="0"/>
                            </a:rPr>
                            <m:t>𝑌</m:t>
                          </m:r>
                        </m:e>
                        <m:sub>
                          <m:r>
                            <a:rPr lang="en-US">
                              <a:latin typeface="Cambria Math" panose="02040503050406030204" pitchFamily="18" charset="0"/>
                            </a:rPr>
                            <m:t>𝑡</m:t>
                          </m:r>
                          <m:r>
                            <a:rPr lang="en-US">
                              <a:latin typeface="Cambria Math" panose="02040503050406030204" pitchFamily="18" charset="0"/>
                            </a:rPr>
                            <m:t>2</m:t>
                          </m:r>
                        </m:sub>
                      </m:sSub>
                      <m:r>
                        <a:rPr lang="en-US">
                          <a:latin typeface="Cambria Math" panose="02040503050406030204" pitchFamily="18" charset="0"/>
                        </a:rPr>
                        <m:t>~</m:t>
                      </m:r>
                      <m:r>
                        <a:rPr lang="en-US">
                          <a:latin typeface="Cambria Math" panose="02040503050406030204" pitchFamily="18" charset="0"/>
                        </a:rPr>
                        <m:t>𝐵𝑖𝑛</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a:latin typeface="Cambria Math" panose="02040503050406030204" pitchFamily="18" charset="0"/>
                                </a:rPr>
                                <m:t>𝑛</m:t>
                              </m:r>
                            </m:e>
                            <m:sub>
                              <m:r>
                                <a:rPr lang="en-US">
                                  <a:latin typeface="Cambria Math" panose="02040503050406030204" pitchFamily="18" charset="0"/>
                                </a:rPr>
                                <m:t>𝑡</m:t>
                              </m:r>
                              <m:r>
                                <a:rPr lang="en-US">
                                  <a:latin typeface="Cambria Math" panose="02040503050406030204" pitchFamily="18" charset="0"/>
                                </a:rPr>
                                <m:t>2</m:t>
                              </m:r>
                            </m:sub>
                          </m:sSub>
                          <m:r>
                            <a:rPr lang="en-US">
                              <a:latin typeface="Cambria Math" panose="02040503050406030204" pitchFamily="18" charset="0"/>
                            </a:rPr>
                            <m:t>,</m:t>
                          </m:r>
                          <m:sSub>
                            <m:sSubPr>
                              <m:ctrlPr>
                                <a:rPr lang="en-US" i="1">
                                  <a:latin typeface="Cambria Math" panose="02040503050406030204" pitchFamily="18" charset="0"/>
                                </a:rPr>
                              </m:ctrlPr>
                            </m:sSubPr>
                            <m:e>
                              <m:r>
                                <a:rPr lang="en-US">
                                  <a:latin typeface="Cambria Math" panose="02040503050406030204" pitchFamily="18" charset="0"/>
                                </a:rPr>
                                <m:t>𝑝</m:t>
                              </m:r>
                            </m:e>
                            <m:sub>
                              <m:r>
                                <a:rPr lang="en-US">
                                  <a:latin typeface="Cambria Math" panose="02040503050406030204" pitchFamily="18" charset="0"/>
                                </a:rPr>
                                <m:t>𝑡</m:t>
                              </m:r>
                              <m:r>
                                <a:rPr lang="en-US">
                                  <a:latin typeface="Cambria Math" panose="02040503050406030204" pitchFamily="18" charset="0"/>
                                </a:rPr>
                                <m:t>2</m:t>
                              </m:r>
                            </m:sub>
                          </m:sSub>
                        </m:e>
                      </m:d>
                    </m:oMath>
                  </a14:m>
                  <a:r>
                    <a:rPr lang="en-US" dirty="0"/>
                    <a:t> </a:t>
                  </a:r>
                </a:p>
              </p:txBody>
            </p:sp>
          </mc:Choice>
          <mc:Fallback xmlns="">
            <p:sp>
              <p:nvSpPr>
                <p:cNvPr id="5" name="Rectangle 4">
                  <a:extLst>
                    <a:ext uri="{FF2B5EF4-FFF2-40B4-BE49-F238E27FC236}">
                      <a16:creationId xmlns:a16="http://schemas.microsoft.com/office/drawing/2014/main" id="{9F4B992C-A2F1-4544-8440-A0D70B4DBA7E}"/>
                    </a:ext>
                  </a:extLst>
                </p:cNvPr>
                <p:cNvSpPr>
                  <a:spLocks noRot="1" noChangeAspect="1" noMove="1" noResize="1" noEditPoints="1" noAdjustHandles="1" noChangeArrowheads="1" noChangeShapeType="1" noTextEdit="1"/>
                </p:cNvSpPr>
                <p:nvPr/>
              </p:nvSpPr>
              <p:spPr>
                <a:xfrm>
                  <a:off x="4650819" y="1180214"/>
                  <a:ext cx="2208063" cy="630096"/>
                </a:xfrm>
                <a:prstGeom prst="rect">
                  <a:avLst/>
                </a:prstGeom>
                <a:blipFill>
                  <a:blip r:embed="rId5"/>
                  <a:stretch>
                    <a:fillRect t="-4630" b="-1852"/>
                  </a:stretch>
                </a:blipFill>
                <a:ln w="28575"/>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41876277-B930-4F94-8896-837582FA8D2B}"/>
                    </a:ext>
                  </a:extLst>
                </p:cNvPr>
                <p:cNvSpPr/>
                <p:nvPr/>
              </p:nvSpPr>
              <p:spPr>
                <a:xfrm>
                  <a:off x="8520188" y="1180214"/>
                  <a:ext cx="2208063" cy="630096"/>
                </a:xfrm>
                <a:prstGeom prst="rect">
                  <a:avLst/>
                </a:prstGeom>
                <a:ln w="28575"/>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Cell line 3 </a:t>
                  </a:r>
                  <a14:m>
                    <m:oMath xmlns:m="http://schemas.openxmlformats.org/officeDocument/2006/math">
                      <m:sSub>
                        <m:sSubPr>
                          <m:ctrlPr>
                            <a:rPr lang="en-US" i="1">
                              <a:latin typeface="Cambria Math" panose="02040503050406030204" pitchFamily="18" charset="0"/>
                            </a:rPr>
                          </m:ctrlPr>
                        </m:sSubPr>
                        <m:e>
                          <m:r>
                            <a:rPr lang="en-US">
                              <a:latin typeface="Cambria Math" panose="02040503050406030204" pitchFamily="18" charset="0"/>
                            </a:rPr>
                            <m:t>𝑌</m:t>
                          </m:r>
                        </m:e>
                        <m:sub>
                          <m:r>
                            <a:rPr lang="en-US">
                              <a:latin typeface="Cambria Math" panose="02040503050406030204" pitchFamily="18" charset="0"/>
                            </a:rPr>
                            <m:t>𝑡</m:t>
                          </m:r>
                          <m:r>
                            <a:rPr lang="en-US">
                              <a:latin typeface="Cambria Math" panose="02040503050406030204" pitchFamily="18" charset="0"/>
                            </a:rPr>
                            <m:t>3</m:t>
                          </m:r>
                        </m:sub>
                      </m:sSub>
                      <m:r>
                        <a:rPr lang="en-US">
                          <a:latin typeface="Cambria Math" panose="02040503050406030204" pitchFamily="18" charset="0"/>
                        </a:rPr>
                        <m:t>~</m:t>
                      </m:r>
                      <m:r>
                        <a:rPr lang="en-US">
                          <a:latin typeface="Cambria Math" panose="02040503050406030204" pitchFamily="18" charset="0"/>
                        </a:rPr>
                        <m:t>𝐵𝑖𝑛</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a:latin typeface="Cambria Math" panose="02040503050406030204" pitchFamily="18" charset="0"/>
                                </a:rPr>
                                <m:t>𝑛</m:t>
                              </m:r>
                            </m:e>
                            <m:sub>
                              <m:r>
                                <a:rPr lang="en-US">
                                  <a:latin typeface="Cambria Math" panose="02040503050406030204" pitchFamily="18" charset="0"/>
                                </a:rPr>
                                <m:t>𝑡</m:t>
                              </m:r>
                              <m:r>
                                <a:rPr lang="en-US">
                                  <a:latin typeface="Cambria Math" panose="02040503050406030204" pitchFamily="18" charset="0"/>
                                </a:rPr>
                                <m:t>3</m:t>
                              </m:r>
                            </m:sub>
                          </m:sSub>
                          <m:r>
                            <a:rPr lang="en-US">
                              <a:latin typeface="Cambria Math" panose="02040503050406030204" pitchFamily="18" charset="0"/>
                            </a:rPr>
                            <m:t>,</m:t>
                          </m:r>
                          <m:sSub>
                            <m:sSubPr>
                              <m:ctrlPr>
                                <a:rPr lang="en-US" i="1">
                                  <a:latin typeface="Cambria Math" panose="02040503050406030204" pitchFamily="18" charset="0"/>
                                </a:rPr>
                              </m:ctrlPr>
                            </m:sSubPr>
                            <m:e>
                              <m:r>
                                <a:rPr lang="en-US">
                                  <a:latin typeface="Cambria Math" panose="02040503050406030204" pitchFamily="18" charset="0"/>
                                </a:rPr>
                                <m:t>𝑝</m:t>
                              </m:r>
                            </m:e>
                            <m:sub>
                              <m:r>
                                <a:rPr lang="en-US">
                                  <a:latin typeface="Cambria Math" panose="02040503050406030204" pitchFamily="18" charset="0"/>
                                </a:rPr>
                                <m:t>𝑡</m:t>
                              </m:r>
                              <m:r>
                                <a:rPr lang="en-US">
                                  <a:latin typeface="Cambria Math" panose="02040503050406030204" pitchFamily="18" charset="0"/>
                                </a:rPr>
                                <m:t>3</m:t>
                              </m:r>
                            </m:sub>
                          </m:sSub>
                        </m:e>
                      </m:d>
                    </m:oMath>
                  </a14:m>
                  <a:r>
                    <a:rPr lang="en-US" dirty="0"/>
                    <a:t> </a:t>
                  </a:r>
                </a:p>
              </p:txBody>
            </p:sp>
          </mc:Choice>
          <mc:Fallback xmlns="">
            <p:sp>
              <p:nvSpPr>
                <p:cNvPr id="6" name="Rectangle 5">
                  <a:extLst>
                    <a:ext uri="{FF2B5EF4-FFF2-40B4-BE49-F238E27FC236}">
                      <a16:creationId xmlns:a16="http://schemas.microsoft.com/office/drawing/2014/main" id="{41876277-B930-4F94-8896-837582FA8D2B}"/>
                    </a:ext>
                  </a:extLst>
                </p:cNvPr>
                <p:cNvSpPr>
                  <a:spLocks noRot="1" noChangeAspect="1" noMove="1" noResize="1" noEditPoints="1" noAdjustHandles="1" noChangeArrowheads="1" noChangeShapeType="1" noTextEdit="1"/>
                </p:cNvSpPr>
                <p:nvPr/>
              </p:nvSpPr>
              <p:spPr>
                <a:xfrm>
                  <a:off x="8520188" y="1180214"/>
                  <a:ext cx="2208063" cy="630096"/>
                </a:xfrm>
                <a:prstGeom prst="rect">
                  <a:avLst/>
                </a:prstGeom>
                <a:blipFill>
                  <a:blip r:embed="rId6"/>
                  <a:stretch>
                    <a:fillRect t="-4630" b="-1852"/>
                  </a:stretch>
                </a:blipFill>
                <a:ln w="28575"/>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90C8003B-36B7-4BDC-A759-A4B755E37708}"/>
                </a:ext>
              </a:extLst>
            </p:cNvPr>
            <p:cNvCxnSpPr>
              <a:cxnSpLocks/>
              <a:stCxn id="4" idx="2"/>
            </p:cNvCxnSpPr>
            <p:nvPr/>
          </p:nvCxnSpPr>
          <p:spPr>
            <a:xfrm>
              <a:off x="2039697" y="1810310"/>
              <a:ext cx="0" cy="531672"/>
            </a:xfrm>
            <a:prstGeom prst="straightConnector1">
              <a:avLst/>
            </a:prstGeom>
            <a:ln w="28575" cap="flat" cmpd="sng" algn="ctr">
              <a:solidFill>
                <a:schemeClr val="accent1"/>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F0B09DBA-44A7-47A4-BD28-5FE351B2AF03}"/>
                </a:ext>
              </a:extLst>
            </p:cNvPr>
            <p:cNvCxnSpPr>
              <a:cxnSpLocks/>
            </p:cNvCxnSpPr>
            <p:nvPr/>
          </p:nvCxnSpPr>
          <p:spPr>
            <a:xfrm>
              <a:off x="5733823" y="1810310"/>
              <a:ext cx="0" cy="531672"/>
            </a:xfrm>
            <a:prstGeom prst="straightConnector1">
              <a:avLst/>
            </a:prstGeom>
            <a:ln w="28575" cap="flat" cmpd="sng" algn="ctr">
              <a:solidFill>
                <a:schemeClr val="accent1"/>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697880D3-E080-43DF-96A1-771D390041B8}"/>
                </a:ext>
              </a:extLst>
            </p:cNvPr>
            <p:cNvCxnSpPr>
              <a:cxnSpLocks/>
            </p:cNvCxnSpPr>
            <p:nvPr/>
          </p:nvCxnSpPr>
          <p:spPr>
            <a:xfrm>
              <a:off x="9606695" y="1810310"/>
              <a:ext cx="0" cy="531672"/>
            </a:xfrm>
            <a:prstGeom prst="straightConnector1">
              <a:avLst/>
            </a:prstGeom>
            <a:ln w="28575" cap="flat" cmpd="sng" algn="ctr">
              <a:solidFill>
                <a:schemeClr val="accent1"/>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E54DDCED-0359-4184-90E4-62C07AED769C}"/>
                    </a:ext>
                  </a:extLst>
                </p:cNvPr>
                <p:cNvSpPr/>
                <p:nvPr/>
              </p:nvSpPr>
              <p:spPr>
                <a:xfrm>
                  <a:off x="935665" y="2341982"/>
                  <a:ext cx="2208062" cy="908291"/>
                </a:xfrm>
                <a:prstGeom prst="rect">
                  <a:avLst/>
                </a:prstGeom>
                <a:ln w="28575">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Cell line 1 </a:t>
                  </a:r>
                  <a:endParaRPr lang="en-US"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𝑂</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1</m:t>
                                    </m:r>
                                  </m:sub>
                                </m:sSub>
                              </m:e>
                            </m:d>
                          </m:e>
                        </m:func>
                      </m:oMath>
                    </m:oMathPara>
                  </a14:m>
                  <a:endParaRPr lang="en-US" b="0" i="1" dirty="0">
                    <a:latin typeface="Cambria Math" panose="02040503050406030204" pitchFamily="18" charset="0"/>
                  </a:endParaRPr>
                </a:p>
                <a:p>
                  <a:pPr algn="ct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𝑁</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b="0" i="1" smtClean="0">
                                  <a:latin typeface="Cambria Math" panose="02040503050406030204" pitchFamily="18" charset="0"/>
                                </a:rPr>
                                <m:t>1</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b="0" i="1" smtClean="0">
                                  <a:latin typeface="Cambria Math" panose="02040503050406030204" pitchFamily="18" charset="0"/>
                                </a:rPr>
                                <m:t>1</m:t>
                              </m:r>
                            </m:sub>
                            <m:sup>
                              <m:r>
                                <a:rPr lang="en-US" i="1">
                                  <a:latin typeface="Cambria Math" panose="02040503050406030204" pitchFamily="18" charset="0"/>
                                </a:rPr>
                                <m:t>2</m:t>
                              </m:r>
                            </m:sup>
                          </m:sSubSup>
                        </m:e>
                      </m:d>
                    </m:oMath>
                  </a14:m>
                  <a:r>
                    <a:rPr lang="en-US" dirty="0"/>
                    <a:t> </a:t>
                  </a:r>
                </a:p>
              </p:txBody>
            </p:sp>
          </mc:Choice>
          <mc:Fallback xmlns="">
            <p:sp>
              <p:nvSpPr>
                <p:cNvPr id="17" name="Rectangle 16">
                  <a:extLst>
                    <a:ext uri="{FF2B5EF4-FFF2-40B4-BE49-F238E27FC236}">
                      <a16:creationId xmlns:a16="http://schemas.microsoft.com/office/drawing/2014/main" id="{E54DDCED-0359-4184-90E4-62C07AED769C}"/>
                    </a:ext>
                  </a:extLst>
                </p:cNvPr>
                <p:cNvSpPr>
                  <a:spLocks noRot="1" noChangeAspect="1" noMove="1" noResize="1" noEditPoints="1" noAdjustHandles="1" noChangeArrowheads="1" noChangeShapeType="1" noTextEdit="1"/>
                </p:cNvSpPr>
                <p:nvPr/>
              </p:nvSpPr>
              <p:spPr>
                <a:xfrm>
                  <a:off x="935665" y="2341982"/>
                  <a:ext cx="2208062" cy="908291"/>
                </a:xfrm>
                <a:prstGeom prst="rect">
                  <a:avLst/>
                </a:prstGeom>
                <a:blipFill>
                  <a:blip r:embed="rId7"/>
                  <a:stretch>
                    <a:fillRect t="-2597"/>
                  </a:stretch>
                </a:blipFill>
                <a:ln w="28575">
                  <a:solidFill>
                    <a:schemeClr val="accent6"/>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FC1C49B3-4766-4A39-A418-1D23E5DF2ABC}"/>
                    </a:ext>
                  </a:extLst>
                </p:cNvPr>
                <p:cNvSpPr/>
                <p:nvPr/>
              </p:nvSpPr>
              <p:spPr>
                <a:xfrm>
                  <a:off x="4650820" y="2356063"/>
                  <a:ext cx="2208062" cy="908291"/>
                </a:xfrm>
                <a:prstGeom prst="rect">
                  <a:avLst/>
                </a:prstGeom>
                <a:ln w="28575">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Cell line 2 </a:t>
                  </a:r>
                  <a:endParaRPr lang="en-US"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𝑂</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2</m:t>
                                    </m:r>
                                  </m:sub>
                                </m:sSub>
                              </m:e>
                            </m:d>
                          </m:e>
                        </m:func>
                      </m:oMath>
                    </m:oMathPara>
                  </a14:m>
                  <a:endParaRPr lang="en-US" b="0" i="1" dirty="0">
                    <a:latin typeface="Cambria Math" panose="02040503050406030204" pitchFamily="18" charset="0"/>
                  </a:endParaRPr>
                </a:p>
                <a:p>
                  <a:pPr algn="ct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𝑁</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b="0" i="1" smtClean="0">
                                  <a:latin typeface="Cambria Math" panose="02040503050406030204" pitchFamily="18" charset="0"/>
                                </a:rPr>
                                <m:t>2</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b="0" i="1" smtClean="0">
                                  <a:latin typeface="Cambria Math" panose="02040503050406030204" pitchFamily="18" charset="0"/>
                                </a:rPr>
                                <m:t>2</m:t>
                              </m:r>
                            </m:sub>
                            <m:sup>
                              <m:r>
                                <a:rPr lang="en-US" i="1">
                                  <a:latin typeface="Cambria Math" panose="02040503050406030204" pitchFamily="18" charset="0"/>
                                </a:rPr>
                                <m:t>2</m:t>
                              </m:r>
                            </m:sup>
                          </m:sSubSup>
                        </m:e>
                      </m:d>
                    </m:oMath>
                  </a14:m>
                  <a:r>
                    <a:rPr lang="en-US" dirty="0"/>
                    <a:t> </a:t>
                  </a:r>
                </a:p>
              </p:txBody>
            </p:sp>
          </mc:Choice>
          <mc:Fallback xmlns="">
            <p:sp>
              <p:nvSpPr>
                <p:cNvPr id="18" name="Rectangle 17">
                  <a:extLst>
                    <a:ext uri="{FF2B5EF4-FFF2-40B4-BE49-F238E27FC236}">
                      <a16:creationId xmlns:a16="http://schemas.microsoft.com/office/drawing/2014/main" id="{FC1C49B3-4766-4A39-A418-1D23E5DF2ABC}"/>
                    </a:ext>
                  </a:extLst>
                </p:cNvPr>
                <p:cNvSpPr>
                  <a:spLocks noRot="1" noChangeAspect="1" noMove="1" noResize="1" noEditPoints="1" noAdjustHandles="1" noChangeArrowheads="1" noChangeShapeType="1" noTextEdit="1"/>
                </p:cNvSpPr>
                <p:nvPr/>
              </p:nvSpPr>
              <p:spPr>
                <a:xfrm>
                  <a:off x="4650820" y="2356063"/>
                  <a:ext cx="2208062" cy="908291"/>
                </a:xfrm>
                <a:prstGeom prst="rect">
                  <a:avLst/>
                </a:prstGeom>
                <a:blipFill>
                  <a:blip r:embed="rId8"/>
                  <a:stretch>
                    <a:fillRect t="-2597"/>
                  </a:stretch>
                </a:blipFill>
                <a:ln w="28575">
                  <a:solidFill>
                    <a:schemeClr val="accent6"/>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D37626B7-E8BD-4248-9120-D845594AE76E}"/>
                    </a:ext>
                  </a:extLst>
                </p:cNvPr>
                <p:cNvSpPr/>
                <p:nvPr/>
              </p:nvSpPr>
              <p:spPr>
                <a:xfrm>
                  <a:off x="8520188" y="2356063"/>
                  <a:ext cx="2208062" cy="908291"/>
                </a:xfrm>
                <a:prstGeom prst="rect">
                  <a:avLst/>
                </a:prstGeom>
                <a:ln w="28575">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Cell line 3 </a:t>
                  </a:r>
                  <a:endParaRPr lang="en-US"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𝑂</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3</m:t>
                                    </m:r>
                                  </m:sub>
                                </m:sSub>
                              </m:e>
                            </m:d>
                          </m:e>
                        </m:func>
                      </m:oMath>
                    </m:oMathPara>
                  </a14:m>
                  <a:endParaRPr lang="en-US" b="0" i="1" dirty="0">
                    <a:latin typeface="Cambria Math" panose="02040503050406030204" pitchFamily="18" charset="0"/>
                  </a:endParaRPr>
                </a:p>
                <a:p>
                  <a:pPr algn="ct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𝑁</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b="0" i="1" smtClean="0">
                                  <a:latin typeface="Cambria Math" panose="02040503050406030204" pitchFamily="18" charset="0"/>
                                </a:rPr>
                                <m:t>3</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b="0" i="1" smtClean="0">
                                  <a:latin typeface="Cambria Math" panose="02040503050406030204" pitchFamily="18" charset="0"/>
                                </a:rPr>
                                <m:t>3</m:t>
                              </m:r>
                            </m:sub>
                            <m:sup>
                              <m:r>
                                <a:rPr lang="en-US" i="1">
                                  <a:latin typeface="Cambria Math" panose="02040503050406030204" pitchFamily="18" charset="0"/>
                                </a:rPr>
                                <m:t>2</m:t>
                              </m:r>
                            </m:sup>
                          </m:sSubSup>
                        </m:e>
                      </m:d>
                    </m:oMath>
                  </a14:m>
                  <a:r>
                    <a:rPr lang="en-US" dirty="0"/>
                    <a:t> </a:t>
                  </a:r>
                </a:p>
              </p:txBody>
            </p:sp>
          </mc:Choice>
          <mc:Fallback xmlns="">
            <p:sp>
              <p:nvSpPr>
                <p:cNvPr id="19" name="Rectangle 18">
                  <a:extLst>
                    <a:ext uri="{FF2B5EF4-FFF2-40B4-BE49-F238E27FC236}">
                      <a16:creationId xmlns:a16="http://schemas.microsoft.com/office/drawing/2014/main" id="{D37626B7-E8BD-4248-9120-D845594AE76E}"/>
                    </a:ext>
                  </a:extLst>
                </p:cNvPr>
                <p:cNvSpPr>
                  <a:spLocks noRot="1" noChangeAspect="1" noMove="1" noResize="1" noEditPoints="1" noAdjustHandles="1" noChangeArrowheads="1" noChangeShapeType="1" noTextEdit="1"/>
                </p:cNvSpPr>
                <p:nvPr/>
              </p:nvSpPr>
              <p:spPr>
                <a:xfrm>
                  <a:off x="8520188" y="2356063"/>
                  <a:ext cx="2208062" cy="908291"/>
                </a:xfrm>
                <a:prstGeom prst="rect">
                  <a:avLst/>
                </a:prstGeom>
                <a:blipFill>
                  <a:blip r:embed="rId9"/>
                  <a:stretch>
                    <a:fillRect t="-2597"/>
                  </a:stretch>
                </a:blipFill>
                <a:ln w="28575">
                  <a:solidFill>
                    <a:schemeClr val="accent6"/>
                  </a:solidFill>
                </a:ln>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B812AAF1-47A6-478D-ACFB-7B54B8176BD0}"/>
                </a:ext>
              </a:extLst>
            </p:cNvPr>
            <p:cNvCxnSpPr>
              <a:cxnSpLocks/>
            </p:cNvCxnSpPr>
            <p:nvPr/>
          </p:nvCxnSpPr>
          <p:spPr>
            <a:xfrm>
              <a:off x="3248875" y="3180011"/>
              <a:ext cx="2407840" cy="630096"/>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74EF251-4AB5-41CB-8189-5F79D6B3A02F}"/>
                </a:ext>
              </a:extLst>
            </p:cNvPr>
            <p:cNvCxnSpPr>
              <a:cxnSpLocks/>
            </p:cNvCxnSpPr>
            <p:nvPr/>
          </p:nvCxnSpPr>
          <p:spPr>
            <a:xfrm flipH="1">
              <a:off x="5852988" y="3246823"/>
              <a:ext cx="2569063" cy="563283"/>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F5E23FC-05AD-4F01-AFD1-1AD6C7DF407D}"/>
                </a:ext>
              </a:extLst>
            </p:cNvPr>
            <p:cNvCxnSpPr>
              <a:cxnSpLocks/>
            </p:cNvCxnSpPr>
            <p:nvPr/>
          </p:nvCxnSpPr>
          <p:spPr>
            <a:xfrm>
              <a:off x="5754851" y="3278435"/>
              <a:ext cx="0" cy="563283"/>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Rectangle: Rounded Corners 34">
                  <a:extLst>
                    <a:ext uri="{FF2B5EF4-FFF2-40B4-BE49-F238E27FC236}">
                      <a16:creationId xmlns:a16="http://schemas.microsoft.com/office/drawing/2014/main" id="{BDCC25F2-98C4-4E42-9554-29F4BC5CF5E4}"/>
                    </a:ext>
                  </a:extLst>
                </p:cNvPr>
                <p:cNvSpPr/>
                <p:nvPr/>
              </p:nvSpPr>
              <p:spPr>
                <a:xfrm>
                  <a:off x="3427623" y="3855799"/>
                  <a:ext cx="4731564" cy="845068"/>
                </a:xfrm>
                <a:prstGeom prst="round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Prior: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𝜃</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3</m:t>
                          </m:r>
                        </m:sub>
                      </m:sSub>
                      <m:r>
                        <a:rPr lang="en-US" b="0" i="1" smtClean="0">
                          <a:latin typeface="Cambria Math" panose="02040503050406030204" pitchFamily="18" charset="0"/>
                        </a:rPr>
                        <m:t> </m:t>
                      </m:r>
                      <m:r>
                        <a:rPr lang="en-US" i="1">
                          <a:latin typeface="Cambria Math" panose="02040503050406030204" pitchFamily="18" charset="0"/>
                        </a:rPr>
                        <m:t>~</m:t>
                      </m:r>
                      <m:r>
                        <a:rPr lang="en-US" b="0" i="1" smtClean="0">
                          <a:latin typeface="Cambria Math" panose="02040503050406030204" pitchFamily="18" charset="0"/>
                        </a:rPr>
                        <m:t> </m:t>
                      </m:r>
                      <m:r>
                        <a:rPr lang="en-US" i="1">
                          <a:latin typeface="Cambria Math" panose="02040503050406030204" pitchFamily="18" charset="0"/>
                        </a:rPr>
                        <m:t>𝑁𝑜𝑟𝑚𝑎𝑙</m:t>
                      </m:r>
                      <m:d>
                        <m:dPr>
                          <m:ctrlPr>
                            <a:rPr lang="en-US" i="1">
                              <a:latin typeface="Cambria Math" panose="02040503050406030204" pitchFamily="18" charset="0"/>
                            </a:rPr>
                          </m:ctrlPr>
                        </m:dPr>
                        <m:e>
                          <m:r>
                            <a:rPr lang="en-US" i="1">
                              <a:latin typeface="Cambria Math" panose="02040503050406030204" pitchFamily="18" charset="0"/>
                            </a:rPr>
                            <m:t>𝜇</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e>
                      </m:d>
                    </m:oMath>
                  </a14:m>
                  <a:endParaRPr lang="en-US" dirty="0"/>
                </a:p>
                <a:p>
                  <a:pPr algn="ctr"/>
                  <a14:m>
                    <m:oMath xmlns:m="http://schemas.openxmlformats.org/officeDocument/2006/math">
                      <m:r>
                        <a:rPr lang="en-US" i="1" smtClean="0">
                          <a:latin typeface="Cambria Math" panose="02040503050406030204" pitchFamily="18" charset="0"/>
                        </a:rPr>
                        <m:t>𝜇</m:t>
                      </m:r>
                    </m:oMath>
                  </a14:m>
                  <a:r>
                    <a:rPr lang="en-US" dirty="0"/>
                    <a:t> is the central mean</a:t>
                  </a:r>
                </a:p>
                <a:p>
                  <a:pPr algn="ctr"/>
                  <a14:m>
                    <m:oMath xmlns:m="http://schemas.openxmlformats.org/officeDocument/2006/math">
                      <m:sSup>
                        <m:sSupPr>
                          <m:ctrlPr>
                            <a:rPr lang="en-US" i="1" smtClean="0">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oMath>
                  </a14:m>
                  <a:r>
                    <a:rPr lang="en-US" dirty="0"/>
                    <a:t> is the between-cell line variance</a:t>
                  </a:r>
                </a:p>
              </p:txBody>
            </p:sp>
          </mc:Choice>
          <mc:Fallback xmlns="">
            <p:sp>
              <p:nvSpPr>
                <p:cNvPr id="35" name="Rectangle: Rounded Corners 34">
                  <a:extLst>
                    <a:ext uri="{FF2B5EF4-FFF2-40B4-BE49-F238E27FC236}">
                      <a16:creationId xmlns:a16="http://schemas.microsoft.com/office/drawing/2014/main" id="{BDCC25F2-98C4-4E42-9554-29F4BC5CF5E4}"/>
                    </a:ext>
                  </a:extLst>
                </p:cNvPr>
                <p:cNvSpPr>
                  <a:spLocks noRot="1" noChangeAspect="1" noMove="1" noResize="1" noEditPoints="1" noAdjustHandles="1" noChangeArrowheads="1" noChangeShapeType="1" noTextEdit="1"/>
                </p:cNvSpPr>
                <p:nvPr/>
              </p:nvSpPr>
              <p:spPr>
                <a:xfrm>
                  <a:off x="3427623" y="3855799"/>
                  <a:ext cx="4731564" cy="845068"/>
                </a:xfrm>
                <a:prstGeom prst="roundRect">
                  <a:avLst/>
                </a:prstGeom>
                <a:blipFill>
                  <a:blip r:embed="rId10"/>
                  <a:stretch>
                    <a:fillRect t="-6993" b="-13287"/>
                  </a:stretch>
                </a:blipFill>
                <a:ln w="28575">
                  <a:solidFill>
                    <a:srgbClr val="FF0000"/>
                  </a:solidFill>
                </a:ln>
              </p:spPr>
              <p:txBody>
                <a:bodyPr/>
                <a:lstStyle/>
                <a:p>
                  <a:r>
                    <a:rPr lang="en-US">
                      <a:noFill/>
                    </a:rPr>
                    <a:t> </a:t>
                  </a:r>
                </a:p>
              </p:txBody>
            </p:sp>
          </mc:Fallback>
        </mc:AlternateContent>
        <p:cxnSp>
          <p:nvCxnSpPr>
            <p:cNvPr id="39" name="Straight Arrow Connector 38">
              <a:extLst>
                <a:ext uri="{FF2B5EF4-FFF2-40B4-BE49-F238E27FC236}">
                  <a16:creationId xmlns:a16="http://schemas.microsoft.com/office/drawing/2014/main" id="{37C3D5ED-E3F2-4597-9EE2-4DFF59ACEA3A}"/>
                </a:ext>
              </a:extLst>
            </p:cNvPr>
            <p:cNvCxnSpPr>
              <a:cxnSpLocks/>
            </p:cNvCxnSpPr>
            <p:nvPr/>
          </p:nvCxnSpPr>
          <p:spPr>
            <a:xfrm>
              <a:off x="5754851" y="4746481"/>
              <a:ext cx="0" cy="447111"/>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2" name="Rectangle: Rounded Corners 51">
                <a:extLst>
                  <a:ext uri="{FF2B5EF4-FFF2-40B4-BE49-F238E27FC236}">
                    <a16:creationId xmlns:a16="http://schemas.microsoft.com/office/drawing/2014/main" id="{DC356547-F16F-4C8A-8F2C-DD1DBF07FFFE}"/>
                  </a:ext>
                </a:extLst>
              </p:cNvPr>
              <p:cNvSpPr/>
              <p:nvPr/>
            </p:nvSpPr>
            <p:spPr>
              <a:xfrm>
                <a:off x="3143728" y="5242884"/>
                <a:ext cx="5376455" cy="679452"/>
              </a:xfrm>
              <a:prstGeom prst="roundRect">
                <a:avLst/>
              </a:prstGeom>
              <a:ln w="28575">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Hyperprior: </a:t>
                </a:r>
                <a14:m>
                  <m:oMath xmlns:m="http://schemas.openxmlformats.org/officeDocument/2006/math">
                    <m:r>
                      <a:rPr lang="en-US" i="1" smtClean="0">
                        <a:latin typeface="Cambria Math" panose="02040503050406030204" pitchFamily="18" charset="0"/>
                      </a:rPr>
                      <m:t>𝜇</m:t>
                    </m:r>
                    <m:r>
                      <a:rPr lang="en-US" b="0" i="1" smtClean="0">
                        <a:latin typeface="Cambria Math" panose="02040503050406030204" pitchFamily="18" charset="0"/>
                      </a:rPr>
                      <m:t> </m:t>
                    </m:r>
                    <m:r>
                      <a:rPr lang="en-US" i="1">
                        <a:latin typeface="Cambria Math" panose="02040503050406030204" pitchFamily="18" charset="0"/>
                      </a:rPr>
                      <m:t>~</m:t>
                    </m:r>
                    <m:r>
                      <a:rPr lang="en-US" b="0" i="1" smtClean="0">
                        <a:latin typeface="Cambria Math" panose="02040503050406030204" pitchFamily="18" charset="0"/>
                      </a:rPr>
                      <m:t> </m:t>
                    </m:r>
                    <m:r>
                      <a:rPr lang="en-US" i="1">
                        <a:latin typeface="Cambria Math" panose="02040503050406030204" pitchFamily="18" charset="0"/>
                      </a:rPr>
                      <m:t>𝑁𝑜𝑟𝑚𝑎𝑙</m:t>
                    </m:r>
                    <m:d>
                      <m:dPr>
                        <m:ctrlPr>
                          <a:rPr lang="en-US" i="1">
                            <a:latin typeface="Cambria Math" panose="02040503050406030204" pitchFamily="18" charset="0"/>
                          </a:rPr>
                        </m:ctrlPr>
                      </m:dPr>
                      <m:e>
                        <m:r>
                          <a:rPr lang="en-US" b="0" i="1" smtClean="0">
                            <a:latin typeface="Cambria Math" panose="02040503050406030204" pitchFamily="18" charset="0"/>
                          </a:rPr>
                          <m:t>0</m:t>
                        </m:r>
                        <m:r>
                          <a:rPr lang="en-US" i="1">
                            <a:latin typeface="Cambria Math" panose="02040503050406030204" pitchFamily="18" charset="0"/>
                          </a:rPr>
                          <m:t>,</m:t>
                        </m:r>
                        <m:r>
                          <a:rPr lang="en-US" b="0" i="1" smtClean="0">
                            <a:latin typeface="Cambria Math" panose="02040503050406030204" pitchFamily="18" charset="0"/>
                          </a:rPr>
                          <m:t> </m:t>
                        </m:r>
                        <m:r>
                          <a:rPr lang="en-US" b="0" i="1" smtClean="0">
                            <a:latin typeface="Cambria Math" panose="02040503050406030204" pitchFamily="18" charset="0"/>
                          </a:rPr>
                          <m:t>𝑣𝑎𝑟</m:t>
                        </m:r>
                        <m:r>
                          <a:rPr lang="en-US" i="1" smtClean="0">
                            <a:latin typeface="Cambria Math" panose="02040503050406030204" pitchFamily="18" charset="0"/>
                          </a:rPr>
                          <m:t> </m:t>
                        </m:r>
                      </m:e>
                    </m:d>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 </m:t>
                    </m:r>
                    <m:r>
                      <a:rPr lang="en-US" b="0" i="1" smtClean="0">
                        <a:latin typeface="Cambria Math" panose="02040503050406030204" pitchFamily="18" charset="0"/>
                      </a:rPr>
                      <m:t>𝑣𝑎𝑟</m:t>
                    </m:r>
                    <m:r>
                      <a:rPr lang="en-US" b="0" i="1" smtClean="0">
                        <a:latin typeface="Cambria Math" panose="02040503050406030204" pitchFamily="18" charset="0"/>
                      </a:rPr>
                      <m:t>=1000</m:t>
                    </m:r>
                  </m:oMath>
                </a14:m>
                <a:endParaRPr lang="en-US" dirty="0"/>
              </a:p>
              <a:p>
                <a:pPr algn="ctr"/>
                <a14:m>
                  <m:oMathPara xmlns:m="http://schemas.openxmlformats.org/officeDocument/2006/math">
                    <m:oMathParaPr>
                      <m:jc m:val="centerGroup"/>
                    </m:oMathParaPr>
                    <m:oMath xmlns:m="http://schemas.openxmlformats.org/officeDocument/2006/math">
                      <m:sSup>
                        <m:sSupPr>
                          <m:ctrlPr>
                            <a:rPr lang="en-US" i="1" smtClean="0">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𝜏</m:t>
                          </m:r>
                        </m:e>
                        <m:sup>
                          <m:r>
                            <a:rPr lang="en-US" i="1">
                              <a:solidFill>
                                <a:srgbClr val="FF0000"/>
                              </a:solidFill>
                              <a:latin typeface="Cambria Math" panose="02040503050406030204" pitchFamily="18" charset="0"/>
                            </a:rPr>
                            <m:t>2</m:t>
                          </m:r>
                        </m:sup>
                      </m:sSup>
                      <m:r>
                        <a:rPr lang="en-US" b="0" i="0" smtClean="0">
                          <a:solidFill>
                            <a:srgbClr val="FF0000"/>
                          </a:solidFill>
                          <a:latin typeface="Cambria Math" panose="02040503050406030204" pitchFamily="18" charset="0"/>
                        </a:rPr>
                        <m:t> </m:t>
                      </m:r>
                      <m:r>
                        <m:rPr>
                          <m:sty m:val="p"/>
                        </m:rPr>
                        <a:rPr lang="en-US" b="0" i="0" smtClean="0">
                          <a:solidFill>
                            <a:srgbClr val="FF0000"/>
                          </a:solidFill>
                          <a:latin typeface="Cambria Math" panose="02040503050406030204" pitchFamily="18" charset="0"/>
                        </a:rPr>
                        <m:t>is</m:t>
                      </m:r>
                      <m:r>
                        <a:rPr lang="en-US" b="0" i="0" smtClean="0">
                          <a:solidFill>
                            <a:srgbClr val="FF0000"/>
                          </a:solidFill>
                          <a:latin typeface="Cambria Math" panose="02040503050406030204" pitchFamily="18" charset="0"/>
                        </a:rPr>
                        <m:t> </m:t>
                      </m:r>
                      <m:r>
                        <m:rPr>
                          <m:sty m:val="p"/>
                        </m:rPr>
                        <a:rPr lang="en-US" b="0" i="0" smtClean="0">
                          <a:solidFill>
                            <a:srgbClr val="FF0000"/>
                          </a:solidFill>
                          <a:latin typeface="Cambria Math" panose="02040503050406030204" pitchFamily="18" charset="0"/>
                        </a:rPr>
                        <m:t>pre</m:t>
                      </m:r>
                      <m:r>
                        <a:rPr lang="en-US" b="0" i="0" smtClean="0">
                          <a:solidFill>
                            <a:srgbClr val="FF0000"/>
                          </a:solidFill>
                          <a:latin typeface="Cambria Math" panose="02040503050406030204" pitchFamily="18" charset="0"/>
                        </a:rPr>
                        <m:t>−</m:t>
                      </m:r>
                      <m:r>
                        <m:rPr>
                          <m:sty m:val="p"/>
                        </m:rPr>
                        <a:rPr lang="en-US" b="0" i="0" smtClean="0">
                          <a:solidFill>
                            <a:srgbClr val="FF0000"/>
                          </a:solidFill>
                          <a:latin typeface="Cambria Math" panose="02040503050406030204" pitchFamily="18" charset="0"/>
                        </a:rPr>
                        <m:t>specified</m:t>
                      </m:r>
                      <m:r>
                        <a:rPr lang="en-US" b="0" i="0" smtClean="0">
                          <a:solidFill>
                            <a:srgbClr val="FF0000"/>
                          </a:solidFill>
                          <a:latin typeface="Cambria Math" panose="02040503050406030204" pitchFamily="18" charset="0"/>
                        </a:rPr>
                        <m:t> </m:t>
                      </m:r>
                      <m:r>
                        <m:rPr>
                          <m:sty m:val="p"/>
                        </m:rPr>
                        <a:rPr lang="en-US" b="0" i="0" smtClean="0">
                          <a:solidFill>
                            <a:srgbClr val="FF0000"/>
                          </a:solidFill>
                          <a:latin typeface="Cambria Math" panose="02040503050406030204" pitchFamily="18" charset="0"/>
                        </a:rPr>
                        <m:t>or</m:t>
                      </m:r>
                      <m:r>
                        <a:rPr lang="en-US" b="0" i="0" smtClean="0">
                          <a:solidFill>
                            <a:srgbClr val="FF0000"/>
                          </a:solidFill>
                          <a:latin typeface="Cambria Math" panose="02040503050406030204" pitchFamily="18" charset="0"/>
                        </a:rPr>
                        <m:t> </m:t>
                      </m:r>
                      <m:r>
                        <m:rPr>
                          <m:sty m:val="p"/>
                        </m:rPr>
                        <a:rPr lang="en-US" b="0" i="0" smtClean="0">
                          <a:solidFill>
                            <a:srgbClr val="FF0000"/>
                          </a:solidFill>
                          <a:latin typeface="Cambria Math" panose="02040503050406030204" pitchFamily="18" charset="0"/>
                        </a:rPr>
                        <m:t>estimated</m:t>
                      </m:r>
                    </m:oMath>
                  </m:oMathPara>
                </a14:m>
                <a:endParaRPr lang="en-US" dirty="0">
                  <a:solidFill>
                    <a:srgbClr val="FF0000"/>
                  </a:solidFill>
                </a:endParaRPr>
              </a:p>
            </p:txBody>
          </p:sp>
        </mc:Choice>
        <mc:Fallback xmlns="">
          <p:sp>
            <p:nvSpPr>
              <p:cNvPr id="52" name="Rectangle: Rounded Corners 51">
                <a:extLst>
                  <a:ext uri="{FF2B5EF4-FFF2-40B4-BE49-F238E27FC236}">
                    <a16:creationId xmlns:a16="http://schemas.microsoft.com/office/drawing/2014/main" id="{DC356547-F16F-4C8A-8F2C-DD1DBF07FFFE}"/>
                  </a:ext>
                </a:extLst>
              </p:cNvPr>
              <p:cNvSpPr>
                <a:spLocks noRot="1" noChangeAspect="1" noMove="1" noResize="1" noEditPoints="1" noAdjustHandles="1" noChangeArrowheads="1" noChangeShapeType="1" noTextEdit="1"/>
              </p:cNvSpPr>
              <p:nvPr/>
            </p:nvSpPr>
            <p:spPr>
              <a:xfrm>
                <a:off x="3143728" y="5242884"/>
                <a:ext cx="5376455" cy="679452"/>
              </a:xfrm>
              <a:prstGeom prst="roundRect">
                <a:avLst/>
              </a:prstGeom>
              <a:blipFill>
                <a:blip r:embed="rId11"/>
                <a:stretch>
                  <a:fillRect b="-1709"/>
                </a:stretch>
              </a:blipFill>
              <a:ln w="28575">
                <a:solidFill>
                  <a:srgbClr val="FFFF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9012A682-E28F-44CF-B365-6DAEE92A1412}"/>
                  </a:ext>
                </a:extLst>
              </p:cNvPr>
              <p:cNvSpPr txBox="1"/>
              <p:nvPr/>
            </p:nvSpPr>
            <p:spPr>
              <a:xfrm>
                <a:off x="648780" y="6218376"/>
                <a:ext cx="10015870" cy="548996"/>
              </a:xfrm>
              <a:prstGeom prst="rect">
                <a:avLst/>
              </a:prstGeom>
              <a:noFill/>
            </p:spPr>
            <p:txBody>
              <a:bodyPr wrap="square" rtlCol="0">
                <a:spAutoFit/>
              </a:bodyPr>
              <a:lstStyle/>
              <a:p>
                <a:r>
                  <a:rPr lang="en-US" dirty="0"/>
                  <a:t>The sampling error </a:t>
                </a:r>
                <a14:m>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rPr>
                          <m:t>𝜎</m:t>
                        </m:r>
                      </m:e>
                      <m:sub>
                        <m:r>
                          <a:rPr lang="en-US" b="0" i="1" smtClean="0">
                            <a:latin typeface="Cambria Math" panose="02040503050406030204" pitchFamily="18" charset="0"/>
                          </a:rPr>
                          <m:t>𝑗</m:t>
                        </m:r>
                      </m:sub>
                      <m:sup>
                        <m:r>
                          <a:rPr lang="en-US" i="1">
                            <a:latin typeface="Cambria Math" panose="02040503050406030204" pitchFamily="18" charset="0"/>
                          </a:rPr>
                          <m:t>2</m:t>
                        </m:r>
                      </m:sup>
                    </m:sSubSup>
                  </m:oMath>
                </a14:m>
                <a:r>
                  <a:rPr lang="en-US" dirty="0"/>
                  <a:t> is assumed known </a:t>
                </a:r>
                <a:r>
                  <a:rPr lang="en-US" dirty="0">
                    <a:sym typeface="Wingdings" panose="05000000000000000000" pitchFamily="2" charset="2"/>
                  </a:rPr>
                  <a:t> </a:t>
                </a:r>
                <a14:m>
                  <m:oMath xmlns:m="http://schemas.openxmlformats.org/officeDocument/2006/math">
                    <m:acc>
                      <m:accPr>
                        <m:chr m:val="̂"/>
                        <m:ctrlPr>
                          <a:rPr lang="en-US" i="1" dirty="0" smtClean="0">
                            <a:latin typeface="Cambria Math" panose="02040503050406030204" pitchFamily="18" charset="0"/>
                          </a:rPr>
                        </m:ctrlPr>
                      </m:accPr>
                      <m:e>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𝜎</m:t>
                            </m:r>
                          </m:e>
                          <m:sup>
                            <m:r>
                              <a:rPr lang="en-US" b="0" i="1" dirty="0" smtClean="0">
                                <a:latin typeface="Cambria Math" panose="02040503050406030204" pitchFamily="18" charset="0"/>
                              </a:rPr>
                              <m:t>2</m:t>
                            </m:r>
                          </m:sup>
                        </m:sSup>
                      </m:e>
                    </m:acc>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𝑡</m:t>
                            </m:r>
                            <m:r>
                              <a:rPr lang="en-US" i="1">
                                <a:latin typeface="Cambria Math" panose="02040503050406030204" pitchFamily="18" charset="0"/>
                              </a:rPr>
                              <m:t>𝑗</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b="0" i="1" smtClean="0">
                                <a:latin typeface="Cambria Math" panose="02040503050406030204" pitchFamily="18" charset="0"/>
                              </a:rPr>
                              <m:t>𝑡</m:t>
                            </m:r>
                            <m:r>
                              <a:rPr lang="en-US" i="1">
                                <a:latin typeface="Cambria Math" panose="02040503050406030204" pitchFamily="18" charset="0"/>
                              </a:rPr>
                              <m:t>𝑗</m:t>
                            </m:r>
                          </m:sub>
                        </m:sSub>
                        <m:r>
                          <a:rPr lang="en-US" i="1">
                            <a:latin typeface="Cambria Math" panose="02040503050406030204" pitchFamily="18" charset="0"/>
                          </a:rPr>
                          <m:t>−</m:t>
                        </m:r>
                        <m:sSub>
                          <m:sSubPr>
                            <m:ctrlPr>
                              <a:rPr lang="en-US" i="1" smtClean="0">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𝑡</m:t>
                            </m:r>
                            <m:r>
                              <a:rPr lang="en-US" i="1">
                                <a:latin typeface="Cambria Math" panose="02040503050406030204" pitchFamily="18" charset="0"/>
                              </a:rPr>
                              <m:t>𝑗</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b="0" i="1" smtClean="0">
                                <a:latin typeface="Cambria Math" panose="02040503050406030204" pitchFamily="18" charset="0"/>
                              </a:rPr>
                              <m:t>𝑐</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𝑐</m:t>
                            </m:r>
                          </m:sub>
                        </m:sSub>
                      </m:den>
                    </m:f>
                  </m:oMath>
                </a14:m>
                <a:r>
                  <a:rPr lang="en-US" dirty="0">
                    <a:sym typeface="Wingdings" panose="05000000000000000000" pitchFamily="2" charset="2"/>
                  </a:rPr>
                  <a:t> </a:t>
                </a:r>
                <a:r>
                  <a:rPr lang="en-US" dirty="0"/>
                  <a:t> </a:t>
                </a:r>
              </a:p>
            </p:txBody>
          </p:sp>
        </mc:Choice>
        <mc:Fallback xmlns="">
          <p:sp>
            <p:nvSpPr>
              <p:cNvPr id="54" name="TextBox 53">
                <a:extLst>
                  <a:ext uri="{FF2B5EF4-FFF2-40B4-BE49-F238E27FC236}">
                    <a16:creationId xmlns:a16="http://schemas.microsoft.com/office/drawing/2014/main" id="{9012A682-E28F-44CF-B365-6DAEE92A1412}"/>
                  </a:ext>
                </a:extLst>
              </p:cNvPr>
              <p:cNvSpPr txBox="1">
                <a:spLocks noRot="1" noChangeAspect="1" noMove="1" noResize="1" noEditPoints="1" noAdjustHandles="1" noChangeArrowheads="1" noChangeShapeType="1" noTextEdit="1"/>
              </p:cNvSpPr>
              <p:nvPr/>
            </p:nvSpPr>
            <p:spPr>
              <a:xfrm>
                <a:off x="648780" y="6218376"/>
                <a:ext cx="10015870" cy="548996"/>
              </a:xfrm>
              <a:prstGeom prst="rect">
                <a:avLst/>
              </a:prstGeom>
              <a:blipFill>
                <a:blip r:embed="rId12"/>
                <a:stretch>
                  <a:fillRect l="-487" b="-4444"/>
                </a:stretch>
              </a:blipFill>
            </p:spPr>
            <p:txBody>
              <a:bodyPr/>
              <a:lstStyle/>
              <a:p>
                <a:r>
                  <a:rPr lang="en-US">
                    <a:noFill/>
                  </a:rPr>
                  <a:t> </a:t>
                </a:r>
              </a:p>
            </p:txBody>
          </p:sp>
        </mc:Fallback>
      </mc:AlternateContent>
    </p:spTree>
    <p:extLst>
      <p:ext uri="{BB962C8B-B14F-4D97-AF65-F5344CB8AC3E}">
        <p14:creationId xmlns:p14="http://schemas.microsoft.com/office/powerpoint/2010/main" val="215594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1">
                <a:extLst>
                  <a:ext uri="{FF2B5EF4-FFF2-40B4-BE49-F238E27FC236}">
                    <a16:creationId xmlns:a16="http://schemas.microsoft.com/office/drawing/2014/main" id="{8772C2F4-6204-46FE-9FF8-51513EB16F5D}"/>
                  </a:ext>
                </a:extLst>
              </p:cNvPr>
              <p:cNvSpPr>
                <a:spLocks noGrp="1"/>
              </p:cNvSpPr>
              <p:nvPr>
                <p:ph type="title"/>
              </p:nvPr>
            </p:nvSpPr>
            <p:spPr>
              <a:xfrm>
                <a:off x="317500" y="319679"/>
                <a:ext cx="9391579" cy="1180348"/>
              </a:xfrm>
            </p:spPr>
            <p:txBody>
              <a:bodyPr>
                <a:noAutofit/>
              </a:bodyPr>
              <a:lstStyle/>
              <a:p>
                <a:r>
                  <a:rPr lang="en-US" sz="3200" dirty="0"/>
                  <a:t>Simulations for Bayesian Hierarchical Model with pre-specified </a:t>
                </a:r>
                <a14:m>
                  <m:oMath xmlns:m="http://schemas.openxmlformats.org/officeDocument/2006/math">
                    <m:sSup>
                      <m:sSupPr>
                        <m:ctrlPr>
                          <a:rPr lang="en-US" sz="3200" i="1" smtClean="0">
                            <a:latin typeface="Cambria Math" panose="02040503050406030204" pitchFamily="18" charset="0"/>
                          </a:rPr>
                        </m:ctrlPr>
                      </m:sSupPr>
                      <m:e>
                        <m:r>
                          <a:rPr lang="en-US" sz="3200" i="1">
                            <a:latin typeface="Cambria Math" panose="02040503050406030204" pitchFamily="18" charset="0"/>
                          </a:rPr>
                          <m:t>𝜏</m:t>
                        </m:r>
                      </m:e>
                      <m:sup>
                        <m:r>
                          <a:rPr lang="en-US" sz="3200" i="1">
                            <a:latin typeface="Cambria Math" panose="02040503050406030204" pitchFamily="18" charset="0"/>
                          </a:rPr>
                          <m:t>2</m:t>
                        </m:r>
                      </m:sup>
                    </m:sSup>
                  </m:oMath>
                </a14:m>
                <a:endParaRPr lang="en-US" sz="3200" dirty="0"/>
              </a:p>
            </p:txBody>
          </p:sp>
        </mc:Choice>
        <mc:Fallback xmlns="">
          <p:sp>
            <p:nvSpPr>
              <p:cNvPr id="4" name="Title 1">
                <a:extLst>
                  <a:ext uri="{FF2B5EF4-FFF2-40B4-BE49-F238E27FC236}">
                    <a16:creationId xmlns:a16="http://schemas.microsoft.com/office/drawing/2014/main" id="{8772C2F4-6204-46FE-9FF8-51513EB16F5D}"/>
                  </a:ext>
                </a:extLst>
              </p:cNvPr>
              <p:cNvSpPr>
                <a:spLocks noGrp="1" noRot="1" noChangeAspect="1" noMove="1" noResize="1" noEditPoints="1" noAdjustHandles="1" noChangeArrowheads="1" noChangeShapeType="1" noTextEdit="1"/>
              </p:cNvSpPr>
              <p:nvPr>
                <p:ph type="title"/>
              </p:nvPr>
            </p:nvSpPr>
            <p:spPr>
              <a:xfrm>
                <a:off x="317500" y="319679"/>
                <a:ext cx="9391579" cy="1180348"/>
              </a:xfrm>
              <a:blipFill>
                <a:blip r:embed="rId3"/>
                <a:stretch>
                  <a:fillRect l="-1622" t="-6701" b="-7216"/>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4AD15AD3-A14E-46FF-9EB0-5DA99AEBBF95}"/>
              </a:ext>
            </a:extLst>
          </p:cNvPr>
          <p:cNvSpPr>
            <a:spLocks noGrp="1"/>
          </p:cNvSpPr>
          <p:nvPr>
            <p:ph type="sldNum" sz="quarter" idx="12"/>
          </p:nvPr>
        </p:nvSpPr>
        <p:spPr/>
        <p:txBody>
          <a:bodyPr/>
          <a:lstStyle/>
          <a:p>
            <a:fld id="{D6FC180C-B9C2-4E14-B174-8D3B6D0F229B}" type="slidenum">
              <a:rPr lang="en-US" smtClean="0"/>
              <a:t>14</a:t>
            </a:fld>
            <a:endParaRPr lang="en-US"/>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4037C675-2687-4722-A8E9-5D364F2BA001}"/>
                  </a:ext>
                </a:extLst>
              </p:cNvPr>
              <p:cNvGraphicFramePr>
                <a:graphicFrameLocks noGrp="1"/>
              </p:cNvGraphicFramePr>
              <p:nvPr>
                <p:extLst>
                  <p:ext uri="{D42A27DB-BD31-4B8C-83A1-F6EECF244321}">
                    <p14:modId xmlns:p14="http://schemas.microsoft.com/office/powerpoint/2010/main" val="379198942"/>
                  </p:ext>
                </p:extLst>
              </p:nvPr>
            </p:nvGraphicFramePr>
            <p:xfrm>
              <a:off x="266700" y="1905123"/>
              <a:ext cx="11658600" cy="3112139"/>
            </p:xfrm>
            <a:graphic>
              <a:graphicData uri="http://schemas.openxmlformats.org/drawingml/2006/table">
                <a:tbl>
                  <a:tblPr firstRow="1" bandRow="1">
                    <a:tableStyleId>{5C22544A-7EE6-4342-B048-85BDC9FD1C3A}</a:tableStyleId>
                  </a:tblPr>
                  <a:tblGrid>
                    <a:gridCol w="2019065">
                      <a:extLst>
                        <a:ext uri="{9D8B030D-6E8A-4147-A177-3AD203B41FA5}">
                          <a16:colId xmlns:a16="http://schemas.microsoft.com/office/drawing/2014/main" val="2072343056"/>
                        </a:ext>
                      </a:extLst>
                    </a:gridCol>
                    <a:gridCol w="2064716">
                      <a:extLst>
                        <a:ext uri="{9D8B030D-6E8A-4147-A177-3AD203B41FA5}">
                          <a16:colId xmlns:a16="http://schemas.microsoft.com/office/drawing/2014/main" val="1349632965"/>
                        </a:ext>
                      </a:extLst>
                    </a:gridCol>
                    <a:gridCol w="1620548">
                      <a:extLst>
                        <a:ext uri="{9D8B030D-6E8A-4147-A177-3AD203B41FA5}">
                          <a16:colId xmlns:a16="http://schemas.microsoft.com/office/drawing/2014/main" val="3817323233"/>
                        </a:ext>
                      </a:extLst>
                    </a:gridCol>
                    <a:gridCol w="1633513">
                      <a:extLst>
                        <a:ext uri="{9D8B030D-6E8A-4147-A177-3AD203B41FA5}">
                          <a16:colId xmlns:a16="http://schemas.microsoft.com/office/drawing/2014/main" val="950114635"/>
                        </a:ext>
                      </a:extLst>
                    </a:gridCol>
                    <a:gridCol w="1722167">
                      <a:extLst>
                        <a:ext uri="{9D8B030D-6E8A-4147-A177-3AD203B41FA5}">
                          <a16:colId xmlns:a16="http://schemas.microsoft.com/office/drawing/2014/main" val="3641181852"/>
                        </a:ext>
                      </a:extLst>
                    </a:gridCol>
                    <a:gridCol w="2598591">
                      <a:extLst>
                        <a:ext uri="{9D8B030D-6E8A-4147-A177-3AD203B41FA5}">
                          <a16:colId xmlns:a16="http://schemas.microsoft.com/office/drawing/2014/main" val="3287276229"/>
                        </a:ext>
                      </a:extLst>
                    </a:gridCol>
                  </a:tblGrid>
                  <a:tr h="1191899">
                    <a:tc>
                      <a:txBody>
                        <a:bodyPr/>
                        <a:lstStyle/>
                        <a:p>
                          <a:r>
                            <a:rPr lang="en-US" sz="2000" dirty="0"/>
                            <a:t>Stem Cell Success Rate</a:t>
                          </a:r>
                        </a:p>
                      </a:txBody>
                      <a:tcPr/>
                    </a:tc>
                    <a:tc>
                      <a:txBody>
                        <a:bodyPr/>
                        <a:lstStyle/>
                        <a:p>
                          <a:r>
                            <a:rPr lang="en-US" sz="2000" b="1" dirty="0"/>
                            <a:t>C</a:t>
                          </a:r>
                          <a14:m>
                            <m:oMath xmlns:m="http://schemas.openxmlformats.org/officeDocument/2006/math">
                              <m:r>
                                <a:rPr lang="en-US" sz="2000" b="1" i="1" smtClean="0">
                                  <a:latin typeface="Cambria Math" panose="02040503050406030204" pitchFamily="18" charset="0"/>
                                </a:rPr>
                                <m:t>𝒐𝒏𝒕𝒓𝒐𝒍</m:t>
                              </m:r>
                            </m:oMath>
                          </a14:m>
                          <a:endParaRPr lang="en-US" sz="2000" dirty="0"/>
                        </a:p>
                      </a:txBody>
                      <a:tcPr/>
                    </a:tc>
                    <a:tc>
                      <a:txBody>
                        <a:bodyPr/>
                        <a:lstStyle/>
                        <a:p>
                          <a:r>
                            <a:rPr lang="en-US" sz="2000" dirty="0"/>
                            <a:t>Sample Size</a:t>
                          </a:r>
                        </a:p>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2</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3</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𝑐</m:t>
                                    </m:r>
                                  </m:sub>
                                </m:sSub>
                              </m:oMath>
                            </m:oMathPara>
                          </a14:m>
                          <a:endParaRPr lang="en-US" sz="2000" dirty="0"/>
                        </a:p>
                      </a:txBody>
                      <a:tcPr/>
                    </a:tc>
                    <a:tc>
                      <a:txBody>
                        <a:bodyPr/>
                        <a:lstStyle/>
                        <a:p>
                          <a:r>
                            <a:rPr lang="en-US" sz="2000" dirty="0">
                              <a:solidFill>
                                <a:srgbClr val="FFFF00"/>
                              </a:solidFill>
                            </a:rPr>
                            <a:t>Pre-specified </a:t>
                          </a:r>
                          <a14:m>
                            <m:oMath xmlns:m="http://schemas.openxmlformats.org/officeDocument/2006/math">
                              <m:sSup>
                                <m:sSupPr>
                                  <m:ctrlPr>
                                    <a:rPr lang="en-US" sz="2000" i="1" smtClean="0">
                                      <a:solidFill>
                                        <a:srgbClr val="FFFF00"/>
                                      </a:solidFill>
                                      <a:latin typeface="Cambria Math" panose="02040503050406030204" pitchFamily="18" charset="0"/>
                                    </a:rPr>
                                  </m:ctrlPr>
                                </m:sSupPr>
                                <m:e>
                                  <m:r>
                                    <a:rPr lang="en-US" sz="2000" i="1">
                                      <a:solidFill>
                                        <a:srgbClr val="FFFF00"/>
                                      </a:solidFill>
                                      <a:latin typeface="Cambria Math" panose="02040503050406030204" pitchFamily="18" charset="0"/>
                                    </a:rPr>
                                    <m:t>𝜏</m:t>
                                  </m:r>
                                </m:e>
                                <m:sup>
                                  <m:r>
                                    <a:rPr lang="en-US" sz="2000" i="1">
                                      <a:solidFill>
                                        <a:srgbClr val="FFFF00"/>
                                      </a:solidFill>
                                      <a:latin typeface="Cambria Math" panose="02040503050406030204" pitchFamily="18" charset="0"/>
                                    </a:rPr>
                                    <m:t>2</m:t>
                                  </m:r>
                                </m:sup>
                              </m:sSup>
                            </m:oMath>
                          </a14:m>
                          <a:endParaRPr lang="en-US" sz="2000" dirty="0"/>
                        </a:p>
                      </a:txBody>
                      <a:tcPr/>
                    </a:tc>
                    <a:tc>
                      <a:txBody>
                        <a:bodyPr/>
                        <a:lstStyle/>
                        <a:p>
                          <a:r>
                            <a:rPr lang="en-US" sz="2000" dirty="0"/>
                            <a:t>No. of simulations</a:t>
                          </a:r>
                        </a:p>
                      </a:txBody>
                      <a:tcPr/>
                    </a:tc>
                    <a:tc>
                      <a:txBody>
                        <a:bodyPr/>
                        <a:lstStyle/>
                        <a:p>
                          <a:r>
                            <a:rPr lang="en-US" sz="2000" dirty="0"/>
                            <a:t>Models</a:t>
                          </a:r>
                        </a:p>
                      </a:txBody>
                      <a:tcPr/>
                    </a:tc>
                    <a:extLst>
                      <a:ext uri="{0D108BD9-81ED-4DB2-BD59-A6C34878D82A}">
                        <a16:rowId xmlns:a16="http://schemas.microsoft.com/office/drawing/2014/main" val="2465850195"/>
                      </a:ext>
                    </a:extLst>
                  </a:tr>
                  <a:tr h="8309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1</m:t>
                                  </m:r>
                                </m:sub>
                              </m:sSub>
                            </m:oMath>
                          </a14:m>
                          <a:r>
                            <a:rPr lang="en-US" sz="2000" dirty="0"/>
                            <a:t>=0.65,</a:t>
                          </a:r>
                          <a:r>
                            <a:rPr lang="en-US" sz="2000" baseline="0" dirty="0"/>
                            <a:t>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2</m:t>
                                  </m:r>
                                </m:sub>
                              </m:sSub>
                            </m:oMath>
                          </a14:m>
                          <a:r>
                            <a:rPr lang="en-US" sz="2000" dirty="0"/>
                            <a:t>=0.7,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3</m:t>
                                  </m:r>
                                </m:sub>
                              </m:sSub>
                            </m:oMath>
                          </a14:m>
                          <a:r>
                            <a:rPr lang="en-US" sz="2000" dirty="0"/>
                            <a:t>=0.75</a:t>
                          </a:r>
                        </a:p>
                      </a:txBody>
                      <a:tcPr/>
                    </a:tc>
                    <a:tc rowSpan="2">
                      <a:txBody>
                        <a:bodyPr/>
                        <a:lstStyle/>
                        <a:p>
                          <a:pPr marL="0" marR="0">
                            <a:lnSpc>
                              <a:spcPct val="107000"/>
                            </a:lnSpc>
                            <a:spcBef>
                              <a:spcPts val="0"/>
                            </a:spcBef>
                            <a:spcAft>
                              <a:spcPts val="0"/>
                            </a:spcAft>
                          </a:pPr>
                          <a14:m>
                            <m:oMath xmlns:m="http://schemas.openxmlformats.org/officeDocument/2006/math">
                              <m:sSub>
                                <m:sSubPr>
                                  <m:ctrlPr>
                                    <a:rPr lang="en-US" sz="2000" b="0" i="1" kern="1200" smtClean="0">
                                      <a:solidFill>
                                        <a:schemeClr val="dk1"/>
                                      </a:solidFill>
                                      <a:latin typeface="Cambria Math" panose="02040503050406030204" pitchFamily="18" charset="0"/>
                                      <a:ea typeface="+mn-ea"/>
                                      <a:cs typeface="+mn-cs"/>
                                    </a:rPr>
                                  </m:ctrlPr>
                                </m:sSubPr>
                                <m:e>
                                  <m:r>
                                    <a:rPr lang="en-US" sz="2000" b="0" i="1" kern="1200" smtClean="0">
                                      <a:solidFill>
                                        <a:schemeClr val="dk1"/>
                                      </a:solidFill>
                                      <a:latin typeface="Cambria Math" panose="02040503050406030204" pitchFamily="18" charset="0"/>
                                      <a:ea typeface="+mn-ea"/>
                                      <a:cs typeface="+mn-cs"/>
                                    </a:rPr>
                                    <m:t>𝑝</m:t>
                                  </m:r>
                                </m:e>
                                <m:sub>
                                  <m:r>
                                    <a:rPr lang="en-US" sz="2000" b="0" i="1" kern="1200" smtClean="0">
                                      <a:solidFill>
                                        <a:schemeClr val="dk1"/>
                                      </a:solidFill>
                                      <a:latin typeface="Cambria Math" panose="02040503050406030204" pitchFamily="18" charset="0"/>
                                      <a:ea typeface="+mn-ea"/>
                                      <a:cs typeface="+mn-cs"/>
                                    </a:rPr>
                                    <m:t>𝑐</m:t>
                                  </m:r>
                                </m:sub>
                              </m:sSub>
                              <m:r>
                                <a:rPr lang="en-US" sz="2000" b="0" i="1" kern="1200" smtClean="0">
                                  <a:solidFill>
                                    <a:schemeClr val="dk1"/>
                                  </a:solidFill>
                                  <a:latin typeface="Cambria Math" panose="02040503050406030204" pitchFamily="18" charset="0"/>
                                  <a:ea typeface="+mn-ea"/>
                                  <a:cs typeface="+mn-cs"/>
                                </a:rPr>
                                <m:t>=</m:t>
                              </m:r>
                            </m:oMath>
                          </a14:m>
                          <a:r>
                            <a:rPr lang="en-US" sz="2000" kern="1200" dirty="0">
                              <a:solidFill>
                                <a:schemeClr val="dk1"/>
                              </a:solidFill>
                              <a:latin typeface="+mn-lt"/>
                              <a:ea typeface="+mn-ea"/>
                              <a:cs typeface="+mn-cs"/>
                            </a:rPr>
                            <a:t>0.8, 0.75,</a:t>
                          </a:r>
                          <a:r>
                            <a:rPr lang="en-US" sz="2000" kern="1200" baseline="0" dirty="0">
                              <a:solidFill>
                                <a:schemeClr val="dk1"/>
                              </a:solidFill>
                              <a:latin typeface="+mn-lt"/>
                              <a:ea typeface="+mn-ea"/>
                              <a:cs typeface="+mn-cs"/>
                            </a:rPr>
                            <a:t> </a:t>
                          </a:r>
                          <a:r>
                            <a:rPr lang="en-US" sz="2000" kern="1200" dirty="0">
                              <a:solidFill>
                                <a:schemeClr val="dk1"/>
                              </a:solidFill>
                              <a:latin typeface="+mn-lt"/>
                              <a:ea typeface="+mn-ea"/>
                              <a:cs typeface="+mn-cs"/>
                            </a:rPr>
                            <a:t>0.7, 0.65, 0.6, 0.55, 0.5 </a:t>
                          </a:r>
                        </a:p>
                      </a:txBody>
                      <a:tcPr marL="68580" marR="68580" marT="0" marB="0"/>
                    </a:tc>
                    <a:tc rowSpan="2">
                      <a:txBody>
                        <a:bodyPr/>
                        <a:lstStyle/>
                        <a:p>
                          <a:r>
                            <a:rPr lang="en-US" sz="2000" dirty="0"/>
                            <a:t>100</a:t>
                          </a:r>
                        </a:p>
                      </a:txBody>
                      <a:tcPr/>
                    </a:tc>
                    <a:tc rowSpan="2">
                      <a:txBody>
                        <a:bodyPr/>
                        <a:lstStyle/>
                        <a:p>
                          <a:r>
                            <a:rPr lang="en-US" sz="2000" dirty="0">
                              <a:solidFill>
                                <a:srgbClr val="FF0000"/>
                              </a:solidFill>
                            </a:rPr>
                            <a:t>0.1, 0.3, 0.5, 0.8, 1, 1.5, 2</a:t>
                          </a:r>
                        </a:p>
                      </a:txBody>
                      <a:tcPr/>
                    </a:tc>
                    <a:tc rowSpan="2">
                      <a:txBody>
                        <a:bodyPr/>
                        <a:lstStyle/>
                        <a:p>
                          <a:r>
                            <a:rPr lang="en-US" sz="2000" dirty="0"/>
                            <a:t>1000</a:t>
                          </a:r>
                        </a:p>
                      </a:txBody>
                      <a:tcPr/>
                    </a:tc>
                    <a:tc rowSpan="2">
                      <a:txBody>
                        <a:bodyPr/>
                        <a:lstStyle/>
                        <a:p>
                          <a:pPr marL="342900" indent="-342900">
                            <a:buFont typeface="Arial" panose="020B0604020202020204" pitchFamily="34" charset="0"/>
                            <a:buChar char="•"/>
                          </a:pPr>
                          <a:r>
                            <a:rPr lang="en-US" sz="2000" dirty="0"/>
                            <a:t>Separate analysis</a:t>
                          </a:r>
                        </a:p>
                        <a:p>
                          <a:pPr marL="342900" indent="-342900">
                            <a:buFont typeface="Arial" panose="020B0604020202020204" pitchFamily="34" charset="0"/>
                            <a:buChar char="•"/>
                          </a:pPr>
                          <a:r>
                            <a:rPr lang="en-US" sz="2000" dirty="0"/>
                            <a:t>Pooled analysis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dk1"/>
                              </a:solidFill>
                              <a:latin typeface="+mn-lt"/>
                              <a:ea typeface="+mn-ea"/>
                              <a:cs typeface="+mn-cs"/>
                            </a:rPr>
                            <a:t>Borrowing analysis (</a:t>
                          </a:r>
                          <a:r>
                            <a:rPr lang="en-US" sz="2000" dirty="0"/>
                            <a:t>Bayesian Hierarchical Model</a:t>
                          </a:r>
                          <a:r>
                            <a:rPr lang="en-US" sz="2000" kern="1200" dirty="0">
                              <a:solidFill>
                                <a:schemeClr val="dk1"/>
                              </a:solidFill>
                              <a:latin typeface="+mn-lt"/>
                              <a:ea typeface="+mn-ea"/>
                              <a:cs typeface="+mn-cs"/>
                            </a:rPr>
                            <a:t>)</a:t>
                          </a:r>
                        </a:p>
                      </a:txBody>
                      <a:tcPr/>
                    </a:tc>
                    <a:extLst>
                      <a:ext uri="{0D108BD9-81ED-4DB2-BD59-A6C34878D82A}">
                        <a16:rowId xmlns:a16="http://schemas.microsoft.com/office/drawing/2014/main" val="2290198689"/>
                      </a:ext>
                    </a:extLst>
                  </a:tr>
                  <a:tr h="6241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1</m:t>
                                  </m:r>
                                </m:sub>
                              </m:sSub>
                            </m:oMath>
                          </a14:m>
                          <a:r>
                            <a:rPr lang="en-US" sz="2000" dirty="0"/>
                            <a:t>=0.6,</a:t>
                          </a:r>
                          <a:r>
                            <a:rPr lang="en-US" sz="2000" baseline="0" dirty="0"/>
                            <a:t>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2</m:t>
                                  </m:r>
                                </m:sub>
                              </m:sSub>
                            </m:oMath>
                          </a14:m>
                          <a:r>
                            <a:rPr lang="en-US" sz="2000" dirty="0"/>
                            <a:t>=0.7,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3</m:t>
                                  </m:r>
                                </m:sub>
                              </m:sSub>
                            </m:oMath>
                          </a14:m>
                          <a:r>
                            <a:rPr lang="en-US" sz="2000" dirty="0"/>
                            <a:t>=0.8</a:t>
                          </a:r>
                        </a:p>
                      </a:txBody>
                      <a:tcPr/>
                    </a:tc>
                    <a:tc vMerge="1">
                      <a:txBody>
                        <a:bodyPr/>
                        <a:lstStyle/>
                        <a:p>
                          <a:pPr marL="0" marR="0">
                            <a:lnSpc>
                              <a:spcPct val="107000"/>
                            </a:lnSpc>
                            <a:spcBef>
                              <a:spcPts val="0"/>
                            </a:spcBef>
                            <a:spcAft>
                              <a:spcPts val="0"/>
                            </a:spcAft>
                          </a:pPr>
                          <a:endParaRPr lang="en-US" sz="2400" kern="1200" dirty="0">
                            <a:solidFill>
                              <a:schemeClr val="dk1"/>
                            </a:solidFill>
                            <a:latin typeface="+mn-lt"/>
                            <a:ea typeface="+mn-ea"/>
                            <a:cs typeface="+mn-cs"/>
                          </a:endParaRPr>
                        </a:p>
                      </a:txBody>
                      <a:tcPr marL="68580" marR="68580" marT="0" marB="0"/>
                    </a:tc>
                    <a:tc vMerge="1">
                      <a:txBody>
                        <a:bodyPr/>
                        <a:lstStyle/>
                        <a:p>
                          <a:endParaRPr lang="en-US" sz="2400" dirty="0"/>
                        </a:p>
                      </a:txBody>
                      <a:tcPr/>
                    </a:tc>
                    <a:tc vMerge="1">
                      <a:txBody>
                        <a:bodyPr/>
                        <a:lstStyle/>
                        <a:p>
                          <a:endParaRPr lang="en-US" sz="2400" dirty="0"/>
                        </a:p>
                      </a:txBody>
                      <a:tcPr/>
                    </a:tc>
                    <a:tc vMerge="1">
                      <a:txBody>
                        <a:bodyPr/>
                        <a:lstStyle/>
                        <a:p>
                          <a:endParaRPr lang="en-US" sz="2000" dirty="0"/>
                        </a:p>
                      </a:txBody>
                      <a:tcPr/>
                    </a:tc>
                    <a:tc vMerge="1">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p>
                      </a:txBody>
                      <a:tcPr/>
                    </a:tc>
                    <a:extLst>
                      <a:ext uri="{0D108BD9-81ED-4DB2-BD59-A6C34878D82A}">
                        <a16:rowId xmlns:a16="http://schemas.microsoft.com/office/drawing/2014/main" val="1816171188"/>
                      </a:ext>
                    </a:extLst>
                  </a:tr>
                </a:tbl>
              </a:graphicData>
            </a:graphic>
          </p:graphicFrame>
        </mc:Choice>
        <mc:Fallback xmlns="">
          <p:graphicFrame>
            <p:nvGraphicFramePr>
              <p:cNvPr id="5" name="Table 4">
                <a:extLst>
                  <a:ext uri="{FF2B5EF4-FFF2-40B4-BE49-F238E27FC236}">
                    <a16:creationId xmlns:a16="http://schemas.microsoft.com/office/drawing/2014/main" id="{4037C675-2687-4722-A8E9-5D364F2BA001}"/>
                  </a:ext>
                </a:extLst>
              </p:cNvPr>
              <p:cNvGraphicFramePr>
                <a:graphicFrameLocks noGrp="1"/>
              </p:cNvGraphicFramePr>
              <p:nvPr>
                <p:extLst>
                  <p:ext uri="{D42A27DB-BD31-4B8C-83A1-F6EECF244321}">
                    <p14:modId xmlns:p14="http://schemas.microsoft.com/office/powerpoint/2010/main" val="379198942"/>
                  </p:ext>
                </p:extLst>
              </p:nvPr>
            </p:nvGraphicFramePr>
            <p:xfrm>
              <a:off x="266700" y="1905123"/>
              <a:ext cx="11658600" cy="3112139"/>
            </p:xfrm>
            <a:graphic>
              <a:graphicData uri="http://schemas.openxmlformats.org/drawingml/2006/table">
                <a:tbl>
                  <a:tblPr firstRow="1" bandRow="1">
                    <a:tableStyleId>{5C22544A-7EE6-4342-B048-85BDC9FD1C3A}</a:tableStyleId>
                  </a:tblPr>
                  <a:tblGrid>
                    <a:gridCol w="2019065">
                      <a:extLst>
                        <a:ext uri="{9D8B030D-6E8A-4147-A177-3AD203B41FA5}">
                          <a16:colId xmlns:a16="http://schemas.microsoft.com/office/drawing/2014/main" val="2072343056"/>
                        </a:ext>
                      </a:extLst>
                    </a:gridCol>
                    <a:gridCol w="2064716">
                      <a:extLst>
                        <a:ext uri="{9D8B030D-6E8A-4147-A177-3AD203B41FA5}">
                          <a16:colId xmlns:a16="http://schemas.microsoft.com/office/drawing/2014/main" val="1349632965"/>
                        </a:ext>
                      </a:extLst>
                    </a:gridCol>
                    <a:gridCol w="1620548">
                      <a:extLst>
                        <a:ext uri="{9D8B030D-6E8A-4147-A177-3AD203B41FA5}">
                          <a16:colId xmlns:a16="http://schemas.microsoft.com/office/drawing/2014/main" val="3817323233"/>
                        </a:ext>
                      </a:extLst>
                    </a:gridCol>
                    <a:gridCol w="1633513">
                      <a:extLst>
                        <a:ext uri="{9D8B030D-6E8A-4147-A177-3AD203B41FA5}">
                          <a16:colId xmlns:a16="http://schemas.microsoft.com/office/drawing/2014/main" val="950114635"/>
                        </a:ext>
                      </a:extLst>
                    </a:gridCol>
                    <a:gridCol w="1722167">
                      <a:extLst>
                        <a:ext uri="{9D8B030D-6E8A-4147-A177-3AD203B41FA5}">
                          <a16:colId xmlns:a16="http://schemas.microsoft.com/office/drawing/2014/main" val="3641181852"/>
                        </a:ext>
                      </a:extLst>
                    </a:gridCol>
                    <a:gridCol w="2598591">
                      <a:extLst>
                        <a:ext uri="{9D8B030D-6E8A-4147-A177-3AD203B41FA5}">
                          <a16:colId xmlns:a16="http://schemas.microsoft.com/office/drawing/2014/main" val="3287276229"/>
                        </a:ext>
                      </a:extLst>
                    </a:gridCol>
                  </a:tblGrid>
                  <a:tr h="1191899">
                    <a:tc>
                      <a:txBody>
                        <a:bodyPr/>
                        <a:lstStyle/>
                        <a:p>
                          <a:r>
                            <a:rPr lang="en-US" sz="2000" dirty="0"/>
                            <a:t>Stem Cell Success Rate</a:t>
                          </a:r>
                        </a:p>
                      </a:txBody>
                      <a:tcPr/>
                    </a:tc>
                    <a:tc>
                      <a:txBody>
                        <a:bodyPr/>
                        <a:lstStyle/>
                        <a:p>
                          <a:endParaRPr lang="en-US"/>
                        </a:p>
                      </a:txBody>
                      <a:tcPr>
                        <a:blipFill>
                          <a:blip r:embed="rId4"/>
                          <a:stretch>
                            <a:fillRect l="-97935" t="-3061" r="-368142" b="-169388"/>
                          </a:stretch>
                        </a:blipFill>
                      </a:tcPr>
                    </a:tc>
                    <a:tc>
                      <a:txBody>
                        <a:bodyPr/>
                        <a:lstStyle/>
                        <a:p>
                          <a:endParaRPr lang="en-US"/>
                        </a:p>
                      </a:txBody>
                      <a:tcPr>
                        <a:blipFill>
                          <a:blip r:embed="rId4"/>
                          <a:stretch>
                            <a:fillRect l="-252256" t="-3061" r="-369173" b="-169388"/>
                          </a:stretch>
                        </a:blipFill>
                      </a:tcPr>
                    </a:tc>
                    <a:tc>
                      <a:txBody>
                        <a:bodyPr/>
                        <a:lstStyle/>
                        <a:p>
                          <a:endParaRPr lang="en-US"/>
                        </a:p>
                      </a:txBody>
                      <a:tcPr>
                        <a:blipFill>
                          <a:blip r:embed="rId4"/>
                          <a:stretch>
                            <a:fillRect l="-348327" t="-3061" r="-265056" b="-169388"/>
                          </a:stretch>
                        </a:blipFill>
                      </a:tcPr>
                    </a:tc>
                    <a:tc>
                      <a:txBody>
                        <a:bodyPr/>
                        <a:lstStyle/>
                        <a:p>
                          <a:r>
                            <a:rPr lang="en-US" sz="2000" dirty="0"/>
                            <a:t>No. of simulations</a:t>
                          </a:r>
                        </a:p>
                      </a:txBody>
                      <a:tcPr/>
                    </a:tc>
                    <a:tc>
                      <a:txBody>
                        <a:bodyPr/>
                        <a:lstStyle/>
                        <a:p>
                          <a:r>
                            <a:rPr lang="en-US" sz="2000" dirty="0"/>
                            <a:t>Models</a:t>
                          </a:r>
                        </a:p>
                      </a:txBody>
                      <a:tcPr/>
                    </a:tc>
                    <a:extLst>
                      <a:ext uri="{0D108BD9-81ED-4DB2-BD59-A6C34878D82A}">
                        <a16:rowId xmlns:a16="http://schemas.microsoft.com/office/drawing/2014/main" val="2465850195"/>
                      </a:ext>
                    </a:extLst>
                  </a:tr>
                  <a:tr h="1005840">
                    <a:tc>
                      <a:txBody>
                        <a:bodyPr/>
                        <a:lstStyle/>
                        <a:p>
                          <a:endParaRPr lang="en-US"/>
                        </a:p>
                      </a:txBody>
                      <a:tcPr>
                        <a:blipFill>
                          <a:blip r:embed="rId4"/>
                          <a:stretch>
                            <a:fillRect l="-302" t="-121687" r="-479456" b="-100000"/>
                          </a:stretch>
                        </a:blipFill>
                      </a:tcPr>
                    </a:tc>
                    <a:tc rowSpan="2">
                      <a:txBody>
                        <a:bodyPr/>
                        <a:lstStyle/>
                        <a:p>
                          <a:endParaRPr lang="en-US"/>
                        </a:p>
                      </a:txBody>
                      <a:tcPr marL="68580" marR="68580" marT="0" marB="0">
                        <a:blipFill>
                          <a:blip r:embed="rId4"/>
                          <a:stretch>
                            <a:fillRect l="-97935" t="-63924" r="-368142" b="-5063"/>
                          </a:stretch>
                        </a:blipFill>
                      </a:tcPr>
                    </a:tc>
                    <a:tc rowSpan="2">
                      <a:txBody>
                        <a:bodyPr/>
                        <a:lstStyle/>
                        <a:p>
                          <a:r>
                            <a:rPr lang="en-US" sz="2000" dirty="0"/>
                            <a:t>100</a:t>
                          </a:r>
                        </a:p>
                      </a:txBody>
                      <a:tcPr/>
                    </a:tc>
                    <a:tc rowSpan="2">
                      <a:txBody>
                        <a:bodyPr/>
                        <a:lstStyle/>
                        <a:p>
                          <a:r>
                            <a:rPr lang="en-US" sz="2000" dirty="0">
                              <a:solidFill>
                                <a:srgbClr val="FF0000"/>
                              </a:solidFill>
                            </a:rPr>
                            <a:t>0.1, 0.3, 0.5, 0.8, 1, 1.5, 2</a:t>
                          </a:r>
                        </a:p>
                      </a:txBody>
                      <a:tcPr/>
                    </a:tc>
                    <a:tc rowSpan="2">
                      <a:txBody>
                        <a:bodyPr/>
                        <a:lstStyle/>
                        <a:p>
                          <a:r>
                            <a:rPr lang="en-US" sz="2000" dirty="0"/>
                            <a:t>1000</a:t>
                          </a:r>
                        </a:p>
                      </a:txBody>
                      <a:tcPr/>
                    </a:tc>
                    <a:tc rowSpan="2">
                      <a:txBody>
                        <a:bodyPr/>
                        <a:lstStyle/>
                        <a:p>
                          <a:pPr marL="342900" indent="-342900">
                            <a:buFont typeface="Arial" panose="020B0604020202020204" pitchFamily="34" charset="0"/>
                            <a:buChar char="•"/>
                          </a:pPr>
                          <a:r>
                            <a:rPr lang="en-US" sz="2000" dirty="0"/>
                            <a:t>Separate analysis</a:t>
                          </a:r>
                        </a:p>
                        <a:p>
                          <a:pPr marL="342900" indent="-342900">
                            <a:buFont typeface="Arial" panose="020B0604020202020204" pitchFamily="34" charset="0"/>
                            <a:buChar char="•"/>
                          </a:pPr>
                          <a:r>
                            <a:rPr lang="en-US" sz="2000" dirty="0"/>
                            <a:t>Pooled analysis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dk1"/>
                              </a:solidFill>
                              <a:latin typeface="+mn-lt"/>
                              <a:ea typeface="+mn-ea"/>
                              <a:cs typeface="+mn-cs"/>
                            </a:rPr>
                            <a:t>Borrowing analysis (</a:t>
                          </a:r>
                          <a:r>
                            <a:rPr lang="en-US" sz="2000" dirty="0"/>
                            <a:t>Bayesian Hierarchical Model</a:t>
                          </a:r>
                          <a:r>
                            <a:rPr lang="en-US" sz="2000" kern="1200" dirty="0">
                              <a:solidFill>
                                <a:schemeClr val="dk1"/>
                              </a:solidFill>
                              <a:latin typeface="+mn-lt"/>
                              <a:ea typeface="+mn-ea"/>
                              <a:cs typeface="+mn-cs"/>
                            </a:rPr>
                            <a:t>)</a:t>
                          </a:r>
                        </a:p>
                      </a:txBody>
                      <a:tcPr/>
                    </a:tc>
                    <a:extLst>
                      <a:ext uri="{0D108BD9-81ED-4DB2-BD59-A6C34878D82A}">
                        <a16:rowId xmlns:a16="http://schemas.microsoft.com/office/drawing/2014/main" val="2290198689"/>
                      </a:ext>
                    </a:extLst>
                  </a:tr>
                  <a:tr h="914400">
                    <a:tc>
                      <a:txBody>
                        <a:bodyPr/>
                        <a:lstStyle/>
                        <a:p>
                          <a:endParaRPr lang="en-US"/>
                        </a:p>
                      </a:txBody>
                      <a:tcPr>
                        <a:blipFill>
                          <a:blip r:embed="rId4"/>
                          <a:stretch>
                            <a:fillRect l="-302" t="-245333" r="-479456" b="-10667"/>
                          </a:stretch>
                        </a:blipFill>
                      </a:tcPr>
                    </a:tc>
                    <a:tc vMerge="1">
                      <a:txBody>
                        <a:bodyPr/>
                        <a:lstStyle/>
                        <a:p>
                          <a:pPr marL="0" marR="0">
                            <a:lnSpc>
                              <a:spcPct val="107000"/>
                            </a:lnSpc>
                            <a:spcBef>
                              <a:spcPts val="0"/>
                            </a:spcBef>
                            <a:spcAft>
                              <a:spcPts val="0"/>
                            </a:spcAft>
                          </a:pPr>
                          <a:endParaRPr lang="en-US" sz="2400" kern="1200" dirty="0">
                            <a:solidFill>
                              <a:schemeClr val="dk1"/>
                            </a:solidFill>
                            <a:latin typeface="+mn-lt"/>
                            <a:ea typeface="+mn-ea"/>
                            <a:cs typeface="+mn-cs"/>
                          </a:endParaRPr>
                        </a:p>
                      </a:txBody>
                      <a:tcPr marL="68580" marR="68580" marT="0" marB="0"/>
                    </a:tc>
                    <a:tc vMerge="1">
                      <a:txBody>
                        <a:bodyPr/>
                        <a:lstStyle/>
                        <a:p>
                          <a:endParaRPr lang="en-US" sz="2400" dirty="0"/>
                        </a:p>
                      </a:txBody>
                      <a:tcPr/>
                    </a:tc>
                    <a:tc vMerge="1">
                      <a:txBody>
                        <a:bodyPr/>
                        <a:lstStyle/>
                        <a:p>
                          <a:endParaRPr lang="en-US" sz="2400" dirty="0"/>
                        </a:p>
                      </a:txBody>
                      <a:tcPr/>
                    </a:tc>
                    <a:tc vMerge="1">
                      <a:txBody>
                        <a:bodyPr/>
                        <a:lstStyle/>
                        <a:p>
                          <a:endParaRPr lang="en-US" sz="2000" dirty="0"/>
                        </a:p>
                      </a:txBody>
                      <a:tcPr/>
                    </a:tc>
                    <a:tc vMerge="1">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p>
                      </a:txBody>
                      <a:tcPr/>
                    </a:tc>
                    <a:extLst>
                      <a:ext uri="{0D108BD9-81ED-4DB2-BD59-A6C34878D82A}">
                        <a16:rowId xmlns:a16="http://schemas.microsoft.com/office/drawing/2014/main" val="1816171188"/>
                      </a:ext>
                    </a:extLst>
                  </a:tr>
                </a:tbl>
              </a:graphicData>
            </a:graphic>
          </p:graphicFrame>
        </mc:Fallback>
      </mc:AlternateContent>
    </p:spTree>
    <p:extLst>
      <p:ext uri="{BB962C8B-B14F-4D97-AF65-F5344CB8AC3E}">
        <p14:creationId xmlns:p14="http://schemas.microsoft.com/office/powerpoint/2010/main" val="2582681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Title 1">
                <a:extLst>
                  <a:ext uri="{FF2B5EF4-FFF2-40B4-BE49-F238E27FC236}">
                    <a16:creationId xmlns:a16="http://schemas.microsoft.com/office/drawing/2014/main" id="{EF8032FA-5AF3-45A5-A450-42C47758545D}"/>
                  </a:ext>
                </a:extLst>
              </p:cNvPr>
              <p:cNvSpPr txBox="1">
                <a:spLocks/>
              </p:cNvSpPr>
              <p:nvPr/>
            </p:nvSpPr>
            <p:spPr>
              <a:xfrm>
                <a:off x="406399" y="231649"/>
                <a:ext cx="9354050" cy="8074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Simulations for Bayesian Hierarchical Model with pre-specified </a:t>
                </a:r>
                <a14:m>
                  <m:oMath xmlns:m="http://schemas.openxmlformats.org/officeDocument/2006/math">
                    <m:sSup>
                      <m:sSupPr>
                        <m:ctrlPr>
                          <a:rPr lang="en-US" sz="2800" i="1">
                            <a:latin typeface="Cambria Math" panose="02040503050406030204" pitchFamily="18" charset="0"/>
                          </a:rPr>
                        </m:ctrlPr>
                      </m:sSupPr>
                      <m:e>
                        <m:r>
                          <a:rPr lang="en-US" sz="2800" i="1">
                            <a:latin typeface="Cambria Math" panose="02040503050406030204" pitchFamily="18" charset="0"/>
                          </a:rPr>
                          <m:t>𝜏</m:t>
                        </m:r>
                      </m:e>
                      <m:sup>
                        <m:r>
                          <a:rPr lang="en-US" sz="2800" i="1">
                            <a:latin typeface="Cambria Math" panose="02040503050406030204" pitchFamily="18" charset="0"/>
                          </a:rPr>
                          <m:t>2</m:t>
                        </m:r>
                      </m:sup>
                    </m:sSup>
                  </m:oMath>
                </a14:m>
                <a:endParaRPr lang="en-US" sz="2800" dirty="0"/>
              </a:p>
            </p:txBody>
          </p:sp>
        </mc:Choice>
        <mc:Fallback xmlns="">
          <p:sp>
            <p:nvSpPr>
              <p:cNvPr id="10" name="Title 1">
                <a:extLst>
                  <a:ext uri="{FF2B5EF4-FFF2-40B4-BE49-F238E27FC236}">
                    <a16:creationId xmlns:a16="http://schemas.microsoft.com/office/drawing/2014/main" id="{EF8032FA-5AF3-45A5-A450-42C47758545D}"/>
                  </a:ext>
                </a:extLst>
              </p:cNvPr>
              <p:cNvSpPr txBox="1">
                <a:spLocks noRot="1" noChangeAspect="1" noMove="1" noResize="1" noEditPoints="1" noAdjustHandles="1" noChangeArrowheads="1" noChangeShapeType="1" noTextEdit="1"/>
              </p:cNvSpPr>
              <p:nvPr/>
            </p:nvSpPr>
            <p:spPr>
              <a:xfrm>
                <a:off x="406399" y="231649"/>
                <a:ext cx="9354050" cy="807431"/>
              </a:xfrm>
              <a:prstGeom prst="rect">
                <a:avLst/>
              </a:prstGeom>
              <a:blipFill>
                <a:blip r:embed="rId3"/>
                <a:stretch>
                  <a:fillRect l="-1369" t="-15909" b="-257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77D42F2-35C3-486B-B02F-90CF56FA157F}"/>
                  </a:ext>
                </a:extLst>
              </p:cNvPr>
              <p:cNvSpPr txBox="1"/>
              <p:nvPr/>
            </p:nvSpPr>
            <p:spPr>
              <a:xfrm>
                <a:off x="290430" y="6029932"/>
                <a:ext cx="11599324" cy="646331"/>
              </a:xfrm>
              <a:prstGeom prst="rect">
                <a:avLst/>
              </a:prstGeom>
              <a:noFill/>
            </p:spPr>
            <p:txBody>
              <a:bodyPr wrap="square" rtlCol="0">
                <a:spAutoFit/>
              </a:bodyPr>
              <a:lstStyle/>
              <a:p>
                <a:pPr marL="342900" indent="-342900">
                  <a:buFont typeface="Arial" panose="020B0604020202020204" pitchFamily="34" charset="0"/>
                  <a:buChar char="•"/>
                </a:pPr>
                <a:r>
                  <a:rPr lang="en-US" dirty="0"/>
                  <a:t>We need </a:t>
                </a:r>
                <a:r>
                  <a:rPr lang="en-US" i="1" dirty="0"/>
                  <a:t>a priori </a:t>
                </a:r>
                <a:r>
                  <a:rPr lang="en-US" dirty="0"/>
                  <a:t>knowledge about </a:t>
                </a:r>
                <a14:m>
                  <m:oMath xmlns:m="http://schemas.openxmlformats.org/officeDocument/2006/math">
                    <m:sSup>
                      <m:sSupPr>
                        <m:ctrlPr>
                          <a:rPr lang="en-US" i="1" smtClean="0">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oMath>
                </a14:m>
                <a:r>
                  <a:rPr lang="en-US" dirty="0"/>
                  <a:t> </a:t>
                </a:r>
                <a:r>
                  <a:rPr lang="en-US" dirty="0">
                    <a:sym typeface="Wingdings" panose="05000000000000000000" pitchFamily="2" charset="2"/>
                  </a:rPr>
                  <a:t> </a:t>
                </a:r>
                <a:r>
                  <a:rPr lang="en-US" dirty="0"/>
                  <a:t>not available at this point for stem cells</a:t>
                </a:r>
              </a:p>
              <a:p>
                <a:pPr marL="342900" indent="-342900">
                  <a:buFont typeface="Arial" panose="020B0604020202020204" pitchFamily="34" charset="0"/>
                  <a:buChar char="•"/>
                </a:pPr>
                <a:r>
                  <a:rPr lang="en-US" dirty="0"/>
                  <a:t>The Type I error cannot be properly controlled if the pre-specified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𝜏</m:t>
                        </m:r>
                      </m:e>
                      <m:sup>
                        <m:r>
                          <a:rPr lang="en-US" i="1">
                            <a:latin typeface="Cambria Math" panose="02040503050406030204" pitchFamily="18" charset="0"/>
                          </a:rPr>
                          <m:t>2</m:t>
                        </m:r>
                      </m:sup>
                    </m:sSup>
                  </m:oMath>
                </a14:m>
                <a:r>
                  <a:rPr lang="en-US" dirty="0"/>
                  <a:t> is underestimates the true parameter</a:t>
                </a:r>
              </a:p>
            </p:txBody>
          </p:sp>
        </mc:Choice>
        <mc:Fallback xmlns="">
          <p:sp>
            <p:nvSpPr>
              <p:cNvPr id="17" name="TextBox 16">
                <a:extLst>
                  <a:ext uri="{FF2B5EF4-FFF2-40B4-BE49-F238E27FC236}">
                    <a16:creationId xmlns:a16="http://schemas.microsoft.com/office/drawing/2014/main" id="{377D42F2-35C3-486B-B02F-90CF56FA157F}"/>
                  </a:ext>
                </a:extLst>
              </p:cNvPr>
              <p:cNvSpPr txBox="1">
                <a:spLocks noRot="1" noChangeAspect="1" noMove="1" noResize="1" noEditPoints="1" noAdjustHandles="1" noChangeArrowheads="1" noChangeShapeType="1" noTextEdit="1"/>
              </p:cNvSpPr>
              <p:nvPr/>
            </p:nvSpPr>
            <p:spPr>
              <a:xfrm>
                <a:off x="290430" y="6029932"/>
                <a:ext cx="11599324" cy="646331"/>
              </a:xfrm>
              <a:prstGeom prst="rect">
                <a:avLst/>
              </a:prstGeom>
              <a:blipFill>
                <a:blip r:embed="rId4"/>
                <a:stretch>
                  <a:fillRect l="-368" t="-5660" r="-263" b="-13208"/>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33627DCF-F8DA-40D8-9227-0F522A55A8BF}"/>
              </a:ext>
            </a:extLst>
          </p:cNvPr>
          <p:cNvSpPr txBox="1"/>
          <p:nvPr/>
        </p:nvSpPr>
        <p:spPr>
          <a:xfrm>
            <a:off x="406399" y="1107660"/>
            <a:ext cx="4203700" cy="369332"/>
          </a:xfrm>
          <a:prstGeom prst="rect">
            <a:avLst/>
          </a:prstGeom>
          <a:noFill/>
        </p:spPr>
        <p:txBody>
          <a:bodyPr wrap="square" rtlCol="0">
            <a:spAutoFit/>
          </a:bodyPr>
          <a:lstStyle/>
          <a:p>
            <a:pPr marL="285750" indent="-285750">
              <a:buFont typeface="Arial" panose="020B0604020202020204" pitchFamily="34" charset="0"/>
              <a:buChar char="•"/>
            </a:pPr>
            <a:r>
              <a:rPr lang="en-US" dirty="0"/>
              <a:t>Cell line 2: 0.7, Cell line 3: 0.75</a:t>
            </a:r>
          </a:p>
        </p:txBody>
      </p:sp>
      <p:sp>
        <p:nvSpPr>
          <p:cNvPr id="19" name="TextBox 18">
            <a:extLst>
              <a:ext uri="{FF2B5EF4-FFF2-40B4-BE49-F238E27FC236}">
                <a16:creationId xmlns:a16="http://schemas.microsoft.com/office/drawing/2014/main" id="{127768F3-E178-49B0-AF2C-A84115F3747E}"/>
              </a:ext>
            </a:extLst>
          </p:cNvPr>
          <p:cNvSpPr txBox="1"/>
          <p:nvPr/>
        </p:nvSpPr>
        <p:spPr>
          <a:xfrm>
            <a:off x="6438899" y="1107660"/>
            <a:ext cx="4203700" cy="369332"/>
          </a:xfrm>
          <a:prstGeom prst="rect">
            <a:avLst/>
          </a:prstGeom>
          <a:noFill/>
        </p:spPr>
        <p:txBody>
          <a:bodyPr wrap="square" rtlCol="0">
            <a:spAutoFit/>
          </a:bodyPr>
          <a:lstStyle/>
          <a:p>
            <a:pPr marL="285750" indent="-285750">
              <a:buFont typeface="Arial" panose="020B0604020202020204" pitchFamily="34" charset="0"/>
              <a:buChar char="•"/>
            </a:pPr>
            <a:r>
              <a:rPr lang="en-US" dirty="0"/>
              <a:t>Cell line 2: 0.7, Cell line 3: 0.8</a:t>
            </a:r>
          </a:p>
        </p:txBody>
      </p:sp>
      <p:pic>
        <p:nvPicPr>
          <p:cNvPr id="20" name="Picture 19">
            <a:extLst>
              <a:ext uri="{FF2B5EF4-FFF2-40B4-BE49-F238E27FC236}">
                <a16:creationId xmlns:a16="http://schemas.microsoft.com/office/drawing/2014/main" id="{598367E4-38D0-40F6-9DC6-E1C86C2C0A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1494686"/>
            <a:ext cx="6090093" cy="4263065"/>
          </a:xfrm>
          <a:prstGeom prst="rect">
            <a:avLst/>
          </a:prstGeom>
        </p:spPr>
      </p:pic>
      <p:pic>
        <p:nvPicPr>
          <p:cNvPr id="24" name="Picture 23">
            <a:extLst>
              <a:ext uri="{FF2B5EF4-FFF2-40B4-BE49-F238E27FC236}">
                <a16:creationId xmlns:a16="http://schemas.microsoft.com/office/drawing/2014/main" id="{8E7BFD0C-ADA7-4EBF-BC2D-0ED7111985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0092" y="1484612"/>
            <a:ext cx="6090090" cy="4263063"/>
          </a:xfrm>
          <a:prstGeom prst="rect">
            <a:avLst/>
          </a:prstGeom>
        </p:spPr>
      </p:pic>
      <p:cxnSp>
        <p:nvCxnSpPr>
          <p:cNvPr id="9" name="Straight Arrow Connector 8">
            <a:extLst>
              <a:ext uri="{FF2B5EF4-FFF2-40B4-BE49-F238E27FC236}">
                <a16:creationId xmlns:a16="http://schemas.microsoft.com/office/drawing/2014/main" id="{6B14BE32-6CCD-4CDB-8126-FFEE6EFB0231}"/>
              </a:ext>
            </a:extLst>
          </p:cNvPr>
          <p:cNvCxnSpPr>
            <a:cxnSpLocks/>
          </p:cNvCxnSpPr>
          <p:nvPr/>
        </p:nvCxnSpPr>
        <p:spPr>
          <a:xfrm>
            <a:off x="1943100" y="4142465"/>
            <a:ext cx="415844" cy="568821"/>
          </a:xfrm>
          <a:prstGeom prst="straightConnector1">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cxnSp>
        <p:nvCxnSpPr>
          <p:cNvPr id="11" name="Straight Arrow Connector 10">
            <a:extLst>
              <a:ext uri="{FF2B5EF4-FFF2-40B4-BE49-F238E27FC236}">
                <a16:creationId xmlns:a16="http://schemas.microsoft.com/office/drawing/2014/main" id="{D68ED654-CE77-4D6D-BC0B-662D6E4B9BE7}"/>
              </a:ext>
            </a:extLst>
          </p:cNvPr>
          <p:cNvCxnSpPr>
            <a:cxnSpLocks/>
          </p:cNvCxnSpPr>
          <p:nvPr/>
        </p:nvCxnSpPr>
        <p:spPr>
          <a:xfrm>
            <a:off x="9042400" y="3178800"/>
            <a:ext cx="538637" cy="500399"/>
          </a:xfrm>
          <a:prstGeom prst="straightConnector1">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cxnSp>
        <p:nvCxnSpPr>
          <p:cNvPr id="25" name="Straight Arrow Connector 24">
            <a:extLst>
              <a:ext uri="{FF2B5EF4-FFF2-40B4-BE49-F238E27FC236}">
                <a16:creationId xmlns:a16="http://schemas.microsoft.com/office/drawing/2014/main" id="{7AB9673F-0DF3-479E-8946-FD4010F5FF85}"/>
              </a:ext>
            </a:extLst>
          </p:cNvPr>
          <p:cNvCxnSpPr>
            <a:cxnSpLocks/>
          </p:cNvCxnSpPr>
          <p:nvPr/>
        </p:nvCxnSpPr>
        <p:spPr>
          <a:xfrm>
            <a:off x="9042400" y="4231613"/>
            <a:ext cx="538637" cy="500399"/>
          </a:xfrm>
          <a:prstGeom prst="straightConnector1">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cxnSp>
        <p:nvCxnSpPr>
          <p:cNvPr id="26" name="Straight Arrow Connector 25">
            <a:extLst>
              <a:ext uri="{FF2B5EF4-FFF2-40B4-BE49-F238E27FC236}">
                <a16:creationId xmlns:a16="http://schemas.microsoft.com/office/drawing/2014/main" id="{AD2BD353-76CF-4712-911A-5C666DDC5489}"/>
              </a:ext>
            </a:extLst>
          </p:cNvPr>
          <p:cNvCxnSpPr>
            <a:cxnSpLocks/>
          </p:cNvCxnSpPr>
          <p:nvPr/>
        </p:nvCxnSpPr>
        <p:spPr>
          <a:xfrm>
            <a:off x="1803400" y="4572000"/>
            <a:ext cx="555544" cy="393204"/>
          </a:xfrm>
          <a:prstGeom prst="straightConnector1">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sp>
        <p:nvSpPr>
          <p:cNvPr id="2" name="Slide Number Placeholder 1">
            <a:extLst>
              <a:ext uri="{FF2B5EF4-FFF2-40B4-BE49-F238E27FC236}">
                <a16:creationId xmlns:a16="http://schemas.microsoft.com/office/drawing/2014/main" id="{DD81078C-6A00-46D7-A6E6-85DCA3BEB39C}"/>
              </a:ext>
            </a:extLst>
          </p:cNvPr>
          <p:cNvSpPr>
            <a:spLocks noGrp="1"/>
          </p:cNvSpPr>
          <p:nvPr>
            <p:ph type="sldNum" sz="quarter" idx="12"/>
          </p:nvPr>
        </p:nvSpPr>
        <p:spPr/>
        <p:txBody>
          <a:bodyPr/>
          <a:lstStyle/>
          <a:p>
            <a:fld id="{D6FC180C-B9C2-4E14-B174-8D3B6D0F229B}" type="slidenum">
              <a:rPr lang="en-US" smtClean="0"/>
              <a:t>15</a:t>
            </a:fld>
            <a:endParaRPr lang="en-US"/>
          </a:p>
        </p:txBody>
      </p:sp>
    </p:spTree>
    <p:extLst>
      <p:ext uri="{BB962C8B-B14F-4D97-AF65-F5344CB8AC3E}">
        <p14:creationId xmlns:p14="http://schemas.microsoft.com/office/powerpoint/2010/main" val="78818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AE27B0-7B02-47D1-80D0-2C57710F25E2}"/>
                  </a:ext>
                </a:extLst>
              </p:cNvPr>
              <p:cNvSpPr>
                <a:spLocks noGrp="1"/>
              </p:cNvSpPr>
              <p:nvPr>
                <p:ph idx="1"/>
              </p:nvPr>
            </p:nvSpPr>
            <p:spPr>
              <a:xfrm>
                <a:off x="838200" y="1020725"/>
                <a:ext cx="10515600" cy="5156237"/>
              </a:xfrm>
            </p:spPr>
            <p:txBody>
              <a:bodyPr>
                <a:normAutofit/>
              </a:bodyPr>
              <a:lstStyle/>
              <a:p>
                <a:r>
                  <a:rPr lang="en-US" sz="2400" dirty="0"/>
                  <a:t>Dynamic borrowing: the borrowing strength be controlled by the estimate of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𝜏</m:t>
                        </m:r>
                      </m:e>
                      <m:sup>
                        <m:r>
                          <a:rPr lang="en-US" sz="2400" i="1">
                            <a:latin typeface="Cambria Math" panose="02040503050406030204" pitchFamily="18" charset="0"/>
                          </a:rPr>
                          <m:t>2</m:t>
                        </m:r>
                      </m:sup>
                    </m:sSup>
                  </m:oMath>
                </a14:m>
                <a:endParaRPr lang="en-US" sz="2400" dirty="0"/>
              </a:p>
              <a:p>
                <a:endParaRPr lang="en-US" sz="2400" dirty="0"/>
              </a:p>
              <a:p>
                <a:r>
                  <a:rPr lang="en-US" sz="2400" dirty="0"/>
                  <a:t>Point estimate of </a:t>
                </a:r>
                <a14:m>
                  <m:oMath xmlns:m="http://schemas.openxmlformats.org/officeDocument/2006/math">
                    <m:sSup>
                      <m:sSupPr>
                        <m:ctrlPr>
                          <a:rPr lang="en-US" sz="2400" i="1" smtClean="0">
                            <a:latin typeface="Cambria Math" panose="02040503050406030204" pitchFamily="18" charset="0"/>
                          </a:rPr>
                        </m:ctrlPr>
                      </m:sSupPr>
                      <m:e>
                        <m:r>
                          <a:rPr lang="en-US" sz="2400" i="1">
                            <a:latin typeface="Cambria Math" panose="02040503050406030204" pitchFamily="18" charset="0"/>
                          </a:rPr>
                          <m:t>𝜏</m:t>
                        </m:r>
                      </m:e>
                      <m:sup>
                        <m:r>
                          <a:rPr lang="en-US" sz="2400" i="1">
                            <a:latin typeface="Cambria Math" panose="02040503050406030204" pitchFamily="18" charset="0"/>
                          </a:rPr>
                          <m:t>2</m:t>
                        </m:r>
                      </m:sup>
                    </m:sSup>
                  </m:oMath>
                </a14:m>
                <a:r>
                  <a:rPr lang="en-US" sz="2400" dirty="0"/>
                  <a:t> </a:t>
                </a:r>
              </a:p>
              <a:p>
                <a:pPr lvl="1">
                  <a:buFont typeface="Wingdings" panose="05000000000000000000" pitchFamily="2" charset="2"/>
                  <a:buChar char="ü"/>
                </a:pPr>
                <a:r>
                  <a:rPr lang="en-US" sz="2000" dirty="0">
                    <a:sym typeface="Wingdings" panose="05000000000000000000" pitchFamily="2" charset="2"/>
                  </a:rPr>
                  <a:t>Miss the uncertainty of the estimate</a:t>
                </a:r>
              </a:p>
              <a:p>
                <a:pPr lvl="1">
                  <a:buFont typeface="Wingdings" panose="05000000000000000000" pitchFamily="2" charset="2"/>
                  <a:buChar char="ü"/>
                </a:pPr>
                <a:r>
                  <a:rPr lang="en-US" sz="2000" dirty="0">
                    <a:sym typeface="Wingdings" panose="05000000000000000000" pitchFamily="2" charset="2"/>
                  </a:rPr>
                  <a:t>Different estimators have different bias</a:t>
                </a:r>
              </a:p>
              <a:p>
                <a:pPr lvl="1">
                  <a:buFont typeface="Wingdings" panose="05000000000000000000" pitchFamily="2" charset="2"/>
                  <a:buChar char="ü"/>
                </a:pPr>
                <a:r>
                  <a:rPr lang="en-US" sz="2000" dirty="0">
                    <a:sym typeface="Wingdings" panose="05000000000000000000" pitchFamily="2" charset="2"/>
                  </a:rPr>
                  <a:t>With very small number of studies, the bias could be enormous</a:t>
                </a:r>
              </a:p>
              <a:p>
                <a:endParaRPr lang="en-US" sz="2400" dirty="0">
                  <a:sym typeface="Wingdings" panose="05000000000000000000" pitchFamily="2" charset="2"/>
                </a:endParaRPr>
              </a:p>
              <a:p>
                <a:r>
                  <a:rPr lang="en-US" sz="2400" dirty="0">
                    <a:sym typeface="Wingdings" panose="05000000000000000000" pitchFamily="2" charset="2"/>
                  </a:rPr>
                  <a:t>To incorporate the uncertainty into the estimates</a:t>
                </a:r>
              </a:p>
              <a:p>
                <a:pPr lvl="1">
                  <a:buFont typeface="Wingdings" panose="05000000000000000000" pitchFamily="2" charset="2"/>
                  <a:buChar char="ü"/>
                </a:pPr>
                <a14:m>
                  <m:oMath xmlns:m="http://schemas.openxmlformats.org/officeDocument/2006/math">
                    <m:sSup>
                      <m:sSupPr>
                        <m:ctrlPr>
                          <a:rPr lang="en-US" sz="2000" i="1" smtClean="0">
                            <a:solidFill>
                              <a:srgbClr val="C00000"/>
                            </a:solidFill>
                            <a:latin typeface="Cambria Math" panose="02040503050406030204" pitchFamily="18" charset="0"/>
                          </a:rPr>
                        </m:ctrlPr>
                      </m:sSupPr>
                      <m:e>
                        <m:r>
                          <a:rPr lang="en-US" sz="2000" i="1">
                            <a:solidFill>
                              <a:srgbClr val="C00000"/>
                            </a:solidFill>
                            <a:latin typeface="Cambria Math" panose="02040503050406030204" pitchFamily="18" charset="0"/>
                          </a:rPr>
                          <m:t>𝜏</m:t>
                        </m:r>
                      </m:e>
                      <m:sup>
                        <m:r>
                          <a:rPr lang="en-US" sz="2000" i="1">
                            <a:solidFill>
                              <a:srgbClr val="C00000"/>
                            </a:solidFill>
                            <a:latin typeface="Cambria Math" panose="02040503050406030204" pitchFamily="18" charset="0"/>
                          </a:rPr>
                          <m:t>2</m:t>
                        </m:r>
                      </m:sup>
                    </m:sSup>
                    <m:r>
                      <a:rPr lang="en-US" sz="2000" i="1">
                        <a:solidFill>
                          <a:srgbClr val="C00000"/>
                        </a:solidFill>
                        <a:latin typeface="Cambria Math" panose="02040503050406030204" pitchFamily="18" charset="0"/>
                      </a:rPr>
                      <m:t> </m:t>
                    </m:r>
                  </m:oMath>
                </a14:m>
                <a:r>
                  <a:rPr lang="en-US" sz="2000" i="1" dirty="0">
                    <a:solidFill>
                      <a:srgbClr val="C00000"/>
                    </a:solidFill>
                    <a:sym typeface="Wingdings" panose="05000000000000000000" pitchFamily="2" charset="2"/>
                  </a:rPr>
                  <a:t>Estimate + 3</a:t>
                </a:r>
                <a:r>
                  <a:rPr lang="en-US" sz="2000" i="1" dirty="0">
                    <a:solidFill>
                      <a:srgbClr val="C00000"/>
                    </a:solidFill>
                    <a:sym typeface="Symbol" panose="05050102010706020507" pitchFamily="18" charset="2"/>
                  </a:rPr>
                  <a:t> standard error of </a:t>
                </a:r>
                <a14:m>
                  <m:oMath xmlns:m="http://schemas.openxmlformats.org/officeDocument/2006/math">
                    <m:sSup>
                      <m:sSupPr>
                        <m:ctrlPr>
                          <a:rPr lang="en-US" sz="2000" i="1">
                            <a:solidFill>
                              <a:srgbClr val="C00000"/>
                            </a:solidFill>
                            <a:latin typeface="Cambria Math" panose="02040503050406030204" pitchFamily="18" charset="0"/>
                          </a:rPr>
                        </m:ctrlPr>
                      </m:sSupPr>
                      <m:e>
                        <m:r>
                          <a:rPr lang="en-US" sz="2000" i="1">
                            <a:solidFill>
                              <a:srgbClr val="C00000"/>
                            </a:solidFill>
                            <a:latin typeface="Cambria Math" panose="02040503050406030204" pitchFamily="18" charset="0"/>
                          </a:rPr>
                          <m:t>𝜏</m:t>
                        </m:r>
                      </m:e>
                      <m:sup>
                        <m:r>
                          <a:rPr lang="en-US" sz="2000" i="1">
                            <a:solidFill>
                              <a:srgbClr val="C00000"/>
                            </a:solidFill>
                            <a:latin typeface="Cambria Math" panose="02040503050406030204" pitchFamily="18" charset="0"/>
                          </a:rPr>
                          <m:t>2</m:t>
                        </m:r>
                      </m:sup>
                    </m:sSup>
                  </m:oMath>
                </a14:m>
                <a:endParaRPr lang="en-US" sz="2000" i="1" dirty="0">
                  <a:sym typeface="Wingdings" panose="05000000000000000000" pitchFamily="2" charset="2"/>
                </a:endParaRPr>
              </a:p>
            </p:txBody>
          </p:sp>
        </mc:Choice>
        <mc:Fallback xmlns="">
          <p:sp>
            <p:nvSpPr>
              <p:cNvPr id="3" name="Content Placeholder 2">
                <a:extLst>
                  <a:ext uri="{FF2B5EF4-FFF2-40B4-BE49-F238E27FC236}">
                    <a16:creationId xmlns:a16="http://schemas.microsoft.com/office/drawing/2014/main" id="{04AE27B0-7B02-47D1-80D0-2C57710F25E2}"/>
                  </a:ext>
                </a:extLst>
              </p:cNvPr>
              <p:cNvSpPr>
                <a:spLocks noGrp="1" noRot="1" noChangeAspect="1" noMove="1" noResize="1" noEditPoints="1" noAdjustHandles="1" noChangeArrowheads="1" noChangeShapeType="1" noTextEdit="1"/>
              </p:cNvSpPr>
              <p:nvPr>
                <p:ph idx="1"/>
              </p:nvPr>
            </p:nvSpPr>
            <p:spPr>
              <a:xfrm>
                <a:off x="838200" y="1020725"/>
                <a:ext cx="10515600" cy="5156237"/>
              </a:xfrm>
              <a:blipFill>
                <a:blip r:embed="rId3"/>
                <a:stretch>
                  <a:fillRect l="-464" t="-946"/>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F80DD86B-FFFB-48AA-A5DC-91A4B77C87EB}"/>
              </a:ext>
            </a:extLst>
          </p:cNvPr>
          <p:cNvSpPr>
            <a:spLocks noGrp="1"/>
          </p:cNvSpPr>
          <p:nvPr>
            <p:ph type="sldNum" sz="quarter" idx="12"/>
          </p:nvPr>
        </p:nvSpPr>
        <p:spPr/>
        <p:txBody>
          <a:bodyPr/>
          <a:lstStyle/>
          <a:p>
            <a:fld id="{D6FC180C-B9C2-4E14-B174-8D3B6D0F229B}" type="slidenum">
              <a:rPr lang="en-US" smtClean="0"/>
              <a:t>16</a:t>
            </a:fld>
            <a:endParaRPr lang="en-US"/>
          </a:p>
        </p:txBody>
      </p:sp>
      <mc:AlternateContent xmlns:mc="http://schemas.openxmlformats.org/markup-compatibility/2006" xmlns:a14="http://schemas.microsoft.com/office/drawing/2010/main">
        <mc:Choice Requires="a14">
          <p:sp>
            <p:nvSpPr>
              <p:cNvPr id="4" name="Title 1">
                <a:extLst>
                  <a:ext uri="{FF2B5EF4-FFF2-40B4-BE49-F238E27FC236}">
                    <a16:creationId xmlns:a16="http://schemas.microsoft.com/office/drawing/2014/main" id="{87749FC5-038C-4D3A-A8F2-6C2170971F98}"/>
                  </a:ext>
                </a:extLst>
              </p:cNvPr>
              <p:cNvSpPr txBox="1">
                <a:spLocks/>
              </p:cNvSpPr>
              <p:nvPr/>
            </p:nvSpPr>
            <p:spPr>
              <a:xfrm>
                <a:off x="838200" y="173038"/>
                <a:ext cx="10900144" cy="7519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Bayesian Hierarchical Model with estimated </a:t>
                </a:r>
                <a14:m>
                  <m:oMath xmlns:m="http://schemas.openxmlformats.org/officeDocument/2006/math">
                    <m:sSup>
                      <m:sSupPr>
                        <m:ctrlPr>
                          <a:rPr lang="en-US" sz="3200" i="1">
                            <a:latin typeface="Cambria Math" panose="02040503050406030204" pitchFamily="18" charset="0"/>
                          </a:rPr>
                        </m:ctrlPr>
                      </m:sSupPr>
                      <m:e>
                        <m:r>
                          <a:rPr lang="en-US" sz="3200" i="1">
                            <a:latin typeface="Cambria Math" panose="02040503050406030204" pitchFamily="18" charset="0"/>
                          </a:rPr>
                          <m:t>𝜏</m:t>
                        </m:r>
                      </m:e>
                      <m:sup>
                        <m:r>
                          <a:rPr lang="en-US" sz="3200" i="1">
                            <a:latin typeface="Cambria Math" panose="02040503050406030204" pitchFamily="18" charset="0"/>
                          </a:rPr>
                          <m:t>2</m:t>
                        </m:r>
                      </m:sup>
                    </m:sSup>
                  </m:oMath>
                </a14:m>
                <a:endParaRPr lang="en-US" sz="3200" dirty="0"/>
              </a:p>
            </p:txBody>
          </p:sp>
        </mc:Choice>
        <mc:Fallback xmlns="">
          <p:sp>
            <p:nvSpPr>
              <p:cNvPr id="4" name="Title 1">
                <a:extLst>
                  <a:ext uri="{FF2B5EF4-FFF2-40B4-BE49-F238E27FC236}">
                    <a16:creationId xmlns:a16="http://schemas.microsoft.com/office/drawing/2014/main" id="{87749FC5-038C-4D3A-A8F2-6C2170971F98}"/>
                  </a:ext>
                </a:extLst>
              </p:cNvPr>
              <p:cNvSpPr txBox="1">
                <a:spLocks noRot="1" noChangeAspect="1" noMove="1" noResize="1" noEditPoints="1" noAdjustHandles="1" noChangeArrowheads="1" noChangeShapeType="1" noTextEdit="1"/>
              </p:cNvSpPr>
              <p:nvPr/>
            </p:nvSpPr>
            <p:spPr>
              <a:xfrm>
                <a:off x="838200" y="173038"/>
                <a:ext cx="10900144" cy="751995"/>
              </a:xfrm>
              <a:prstGeom prst="rect">
                <a:avLst/>
              </a:prstGeom>
              <a:blipFill>
                <a:blip r:embed="rId4"/>
                <a:stretch>
                  <a:fillRect l="-1454" t="-806" b="-12903"/>
                </a:stretch>
              </a:blipFill>
            </p:spPr>
            <p:txBody>
              <a:bodyPr/>
              <a:lstStyle/>
              <a:p>
                <a:r>
                  <a:rPr lang="en-US">
                    <a:noFill/>
                  </a:rPr>
                  <a:t> </a:t>
                </a:r>
              </a:p>
            </p:txBody>
          </p:sp>
        </mc:Fallback>
      </mc:AlternateContent>
    </p:spTree>
    <p:extLst>
      <p:ext uri="{BB962C8B-B14F-4D97-AF65-F5344CB8AC3E}">
        <p14:creationId xmlns:p14="http://schemas.microsoft.com/office/powerpoint/2010/main" val="3407930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1">
                <a:extLst>
                  <a:ext uri="{FF2B5EF4-FFF2-40B4-BE49-F238E27FC236}">
                    <a16:creationId xmlns:a16="http://schemas.microsoft.com/office/drawing/2014/main" id="{8772C2F4-6204-46FE-9FF8-51513EB16F5D}"/>
                  </a:ext>
                </a:extLst>
              </p:cNvPr>
              <p:cNvSpPr>
                <a:spLocks noGrp="1"/>
              </p:cNvSpPr>
              <p:nvPr>
                <p:ph type="title"/>
              </p:nvPr>
            </p:nvSpPr>
            <p:spPr>
              <a:xfrm>
                <a:off x="365051" y="321894"/>
                <a:ext cx="9025529" cy="1068804"/>
              </a:xfrm>
            </p:spPr>
            <p:txBody>
              <a:bodyPr>
                <a:noAutofit/>
              </a:bodyPr>
              <a:lstStyle/>
              <a:p>
                <a:r>
                  <a:rPr lang="en-US" sz="3200" dirty="0"/>
                  <a:t>Simulation for Bayesian Hierarchical Model with estimated </a:t>
                </a:r>
                <a14:m>
                  <m:oMath xmlns:m="http://schemas.openxmlformats.org/officeDocument/2006/math">
                    <m:sSup>
                      <m:sSupPr>
                        <m:ctrlPr>
                          <a:rPr lang="en-US" sz="3200" i="1" smtClean="0">
                            <a:latin typeface="Cambria Math" panose="02040503050406030204" pitchFamily="18" charset="0"/>
                          </a:rPr>
                        </m:ctrlPr>
                      </m:sSupPr>
                      <m:e>
                        <m:r>
                          <a:rPr lang="en-US" sz="3200" i="1">
                            <a:latin typeface="Cambria Math" panose="02040503050406030204" pitchFamily="18" charset="0"/>
                          </a:rPr>
                          <m:t>𝜏</m:t>
                        </m:r>
                      </m:e>
                      <m:sup>
                        <m:r>
                          <a:rPr lang="en-US" sz="3200" i="1">
                            <a:latin typeface="Cambria Math" panose="02040503050406030204" pitchFamily="18" charset="0"/>
                          </a:rPr>
                          <m:t>2</m:t>
                        </m:r>
                      </m:sup>
                    </m:sSup>
                  </m:oMath>
                </a14:m>
                <a:endParaRPr lang="en-US" sz="3200" dirty="0"/>
              </a:p>
            </p:txBody>
          </p:sp>
        </mc:Choice>
        <mc:Fallback xmlns="">
          <p:sp>
            <p:nvSpPr>
              <p:cNvPr id="4" name="Title 1">
                <a:extLst>
                  <a:ext uri="{FF2B5EF4-FFF2-40B4-BE49-F238E27FC236}">
                    <a16:creationId xmlns:a16="http://schemas.microsoft.com/office/drawing/2014/main" id="{8772C2F4-6204-46FE-9FF8-51513EB16F5D}"/>
                  </a:ext>
                </a:extLst>
              </p:cNvPr>
              <p:cNvSpPr>
                <a:spLocks noGrp="1" noRot="1" noChangeAspect="1" noMove="1" noResize="1" noEditPoints="1" noAdjustHandles="1" noChangeArrowheads="1" noChangeShapeType="1" noTextEdit="1"/>
              </p:cNvSpPr>
              <p:nvPr>
                <p:ph type="title"/>
              </p:nvPr>
            </p:nvSpPr>
            <p:spPr>
              <a:xfrm>
                <a:off x="365051" y="321894"/>
                <a:ext cx="9025529" cy="1068804"/>
              </a:xfrm>
              <a:blipFill>
                <a:blip r:embed="rId2"/>
                <a:stretch>
                  <a:fillRect l="-1757" t="-7429" r="-1959" b="-18857"/>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DEADC7C8-5A00-4566-A19C-B8CA0CB4170D}"/>
              </a:ext>
            </a:extLst>
          </p:cNvPr>
          <p:cNvSpPr>
            <a:spLocks noGrp="1"/>
          </p:cNvSpPr>
          <p:nvPr>
            <p:ph type="sldNum" sz="quarter" idx="12"/>
          </p:nvPr>
        </p:nvSpPr>
        <p:spPr/>
        <p:txBody>
          <a:bodyPr/>
          <a:lstStyle/>
          <a:p>
            <a:fld id="{D6FC180C-B9C2-4E14-B174-8D3B6D0F229B}" type="slidenum">
              <a:rPr lang="en-US" smtClean="0"/>
              <a:t>17</a:t>
            </a:fld>
            <a:endParaRPr lang="en-US"/>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4037C675-2687-4722-A8E9-5D364F2BA001}"/>
                  </a:ext>
                </a:extLst>
              </p:cNvPr>
              <p:cNvGraphicFramePr>
                <a:graphicFrameLocks noGrp="1"/>
              </p:cNvGraphicFramePr>
              <p:nvPr>
                <p:extLst>
                  <p:ext uri="{D42A27DB-BD31-4B8C-83A1-F6EECF244321}">
                    <p14:modId xmlns:p14="http://schemas.microsoft.com/office/powerpoint/2010/main" val="1506657530"/>
                  </p:ext>
                </p:extLst>
              </p:nvPr>
            </p:nvGraphicFramePr>
            <p:xfrm>
              <a:off x="365051" y="2243470"/>
              <a:ext cx="11461898" cy="3223832"/>
            </p:xfrm>
            <a:graphic>
              <a:graphicData uri="http://schemas.openxmlformats.org/drawingml/2006/table">
                <a:tbl>
                  <a:tblPr firstRow="1" bandRow="1">
                    <a:tableStyleId>{5C22544A-7EE6-4342-B048-85BDC9FD1C3A}</a:tableStyleId>
                  </a:tblPr>
                  <a:tblGrid>
                    <a:gridCol w="2479454">
                      <a:extLst>
                        <a:ext uri="{9D8B030D-6E8A-4147-A177-3AD203B41FA5}">
                          <a16:colId xmlns:a16="http://schemas.microsoft.com/office/drawing/2014/main" val="2072343056"/>
                        </a:ext>
                      </a:extLst>
                    </a:gridCol>
                    <a:gridCol w="1667243">
                      <a:extLst>
                        <a:ext uri="{9D8B030D-6E8A-4147-A177-3AD203B41FA5}">
                          <a16:colId xmlns:a16="http://schemas.microsoft.com/office/drawing/2014/main" val="1349632965"/>
                        </a:ext>
                      </a:extLst>
                    </a:gridCol>
                    <a:gridCol w="1533157">
                      <a:extLst>
                        <a:ext uri="{9D8B030D-6E8A-4147-A177-3AD203B41FA5}">
                          <a16:colId xmlns:a16="http://schemas.microsoft.com/office/drawing/2014/main" val="3817323233"/>
                        </a:ext>
                      </a:extLst>
                    </a:gridCol>
                    <a:gridCol w="1981200">
                      <a:extLst>
                        <a:ext uri="{9D8B030D-6E8A-4147-A177-3AD203B41FA5}">
                          <a16:colId xmlns:a16="http://schemas.microsoft.com/office/drawing/2014/main" val="950114635"/>
                        </a:ext>
                      </a:extLst>
                    </a:gridCol>
                    <a:gridCol w="1485900">
                      <a:extLst>
                        <a:ext uri="{9D8B030D-6E8A-4147-A177-3AD203B41FA5}">
                          <a16:colId xmlns:a16="http://schemas.microsoft.com/office/drawing/2014/main" val="3641181852"/>
                        </a:ext>
                      </a:extLst>
                    </a:gridCol>
                    <a:gridCol w="2314944">
                      <a:extLst>
                        <a:ext uri="{9D8B030D-6E8A-4147-A177-3AD203B41FA5}">
                          <a16:colId xmlns:a16="http://schemas.microsoft.com/office/drawing/2014/main" val="3287276229"/>
                        </a:ext>
                      </a:extLst>
                    </a:gridCol>
                  </a:tblGrid>
                  <a:tr h="1171855">
                    <a:tc>
                      <a:txBody>
                        <a:bodyPr/>
                        <a:lstStyle/>
                        <a:p>
                          <a:r>
                            <a:rPr lang="en-US" sz="2000" dirty="0"/>
                            <a:t>Stem Cell 1 and 2</a:t>
                          </a:r>
                        </a:p>
                      </a:txBody>
                      <a:tcPr/>
                    </a:tc>
                    <a:tc>
                      <a:txBody>
                        <a:bodyPr/>
                        <a:lstStyle/>
                        <a:p>
                          <a:r>
                            <a:rPr lang="en-US" sz="2000" b="1" dirty="0"/>
                            <a:t>Stem cell 3, Control</a:t>
                          </a:r>
                          <a:endParaRPr lang="en-US" sz="2000" dirty="0"/>
                        </a:p>
                      </a:txBody>
                      <a:tcPr/>
                    </a:tc>
                    <a:tc>
                      <a:txBody>
                        <a:bodyPr/>
                        <a:lstStyle/>
                        <a:p>
                          <a:r>
                            <a:rPr lang="en-US" sz="2000" dirty="0"/>
                            <a:t>Sample Size</a:t>
                          </a:r>
                        </a:p>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2</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3</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𝑐</m:t>
                                    </m:r>
                                  </m:sub>
                                </m:sSub>
                              </m:oMath>
                            </m:oMathPara>
                          </a14:m>
                          <a:endParaRPr lang="en-US" sz="2000" dirty="0"/>
                        </a:p>
                      </a:txBody>
                      <a:tcPr/>
                    </a:tc>
                    <a:tc>
                      <a:txBody>
                        <a:bodyPr/>
                        <a:lstStyle/>
                        <a:p>
                          <a14:m>
                            <m:oMath xmlns:m="http://schemas.openxmlformats.org/officeDocument/2006/math">
                              <m:sSup>
                                <m:sSupPr>
                                  <m:ctrlPr>
                                    <a:rPr lang="en-US" sz="2000" i="1" smtClean="0">
                                      <a:solidFill>
                                        <a:srgbClr val="FFFF00"/>
                                      </a:solidFill>
                                      <a:latin typeface="Cambria Math" panose="02040503050406030204" pitchFamily="18" charset="0"/>
                                    </a:rPr>
                                  </m:ctrlPr>
                                </m:sSupPr>
                                <m:e>
                                  <m:r>
                                    <a:rPr lang="en-US" sz="2000" i="1">
                                      <a:solidFill>
                                        <a:srgbClr val="FFFF00"/>
                                      </a:solidFill>
                                      <a:latin typeface="Cambria Math" panose="02040503050406030204" pitchFamily="18" charset="0"/>
                                    </a:rPr>
                                    <m:t>𝜏</m:t>
                                  </m:r>
                                </m:e>
                                <m:sup>
                                  <m:r>
                                    <a:rPr lang="en-US" sz="2000" i="1">
                                      <a:solidFill>
                                        <a:srgbClr val="FFFF00"/>
                                      </a:solidFill>
                                      <a:latin typeface="Cambria Math" panose="02040503050406030204" pitchFamily="18" charset="0"/>
                                    </a:rPr>
                                    <m:t>2</m:t>
                                  </m:r>
                                </m:sup>
                              </m:sSup>
                            </m:oMath>
                          </a14:m>
                          <a:r>
                            <a:rPr lang="en-US" sz="2000" dirty="0">
                              <a:solidFill>
                                <a:srgbClr val="FFFF00"/>
                              </a:solidFill>
                            </a:rPr>
                            <a:t> estimator</a:t>
                          </a:r>
                        </a:p>
                      </a:txBody>
                      <a:tcPr/>
                    </a:tc>
                    <a:tc>
                      <a:txBody>
                        <a:bodyPr/>
                        <a:lstStyle/>
                        <a:p>
                          <a:r>
                            <a:rPr lang="en-US" sz="2000" dirty="0"/>
                            <a:t>No. of simulations</a:t>
                          </a:r>
                        </a:p>
                      </a:txBody>
                      <a:tcPr/>
                    </a:tc>
                    <a:tc>
                      <a:txBody>
                        <a:bodyPr/>
                        <a:lstStyle/>
                        <a:p>
                          <a:r>
                            <a:rPr lang="en-US" sz="2000" dirty="0"/>
                            <a:t>Models</a:t>
                          </a:r>
                        </a:p>
                      </a:txBody>
                      <a:tcPr/>
                    </a:tc>
                    <a:extLst>
                      <a:ext uri="{0D108BD9-81ED-4DB2-BD59-A6C34878D82A}">
                        <a16:rowId xmlns:a16="http://schemas.microsoft.com/office/drawing/2014/main" val="2465850195"/>
                      </a:ext>
                    </a:extLst>
                  </a:tr>
                  <a:tr h="16623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t>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1</m:t>
                                  </m:r>
                                </m:sub>
                              </m:sSub>
                              <m:r>
                                <a:rPr lang="en-US" sz="2000" b="0" i="1" smtClean="0">
                                  <a:latin typeface="Cambria Math" panose="02040503050406030204" pitchFamily="18" charset="0"/>
                                </a:rPr>
                                <m:t>, </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𝑡</m:t>
                                  </m:r>
                                  <m:r>
                                    <a:rPr lang="en-US" sz="2000" b="0" i="1" smtClean="0">
                                      <a:latin typeface="Cambria Math" panose="02040503050406030204" pitchFamily="18" charset="0"/>
                                    </a:rPr>
                                    <m:t>2</m:t>
                                  </m:r>
                                </m:sub>
                              </m:sSub>
                              <m:r>
                                <a:rPr lang="en-US" sz="2000" b="0" i="1" smtClean="0">
                                  <a:latin typeface="Cambria Math" panose="02040503050406030204" pitchFamily="18" charset="0"/>
                                </a:rPr>
                                <m:t>:</m:t>
                              </m:r>
                            </m:oMath>
                          </a14:m>
                          <a:endParaRPr lang="en-US" sz="2000" b="0" i="1" dirty="0">
                            <a:latin typeface="Cambria Math"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t> </a:t>
                          </a:r>
                          <a14:m>
                            <m:oMath xmlns:m="http://schemas.openxmlformats.org/officeDocument/2006/math">
                              <m:r>
                                <a:rPr lang="en-US" sz="2000" b="0" i="1" smtClean="0">
                                  <a:latin typeface="Cambria Math" panose="02040503050406030204" pitchFamily="18" charset="0"/>
                                </a:rPr>
                                <m:t>0.35, 0.445, 0.495, </m:t>
                              </m:r>
                            </m:oMath>
                          </a14:m>
                          <a:endParaRPr lang="en-US" sz="2000" b="0" i="1" dirty="0">
                            <a:latin typeface="Cambria Math"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t> </a:t>
                          </a:r>
                          <a14:m>
                            <m:oMath xmlns:m="http://schemas.openxmlformats.org/officeDocument/2006/math">
                              <m:r>
                                <a:rPr lang="en-US" sz="2000" b="0" i="1" smtClean="0">
                                  <a:latin typeface="Cambria Math" panose="02040503050406030204" pitchFamily="18" charset="0"/>
                                </a:rPr>
                                <m:t>0.545, 0.594, 0.641</m:t>
                              </m:r>
                            </m:oMath>
                          </a14:m>
                          <a:endParaRPr lang="en-US" sz="20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dirty="0"/>
                        </a:p>
                      </a:txBody>
                      <a:tcPr/>
                    </a:tc>
                    <a:tc>
                      <a:txBody>
                        <a:bodyPr/>
                        <a:lstStyle/>
                        <a:p>
                          <a:pPr marL="0" marR="0">
                            <a:lnSpc>
                              <a:spcPct val="107000"/>
                            </a:lnSpc>
                            <a:spcBef>
                              <a:spcPts val="0"/>
                            </a:spcBef>
                            <a:spcAft>
                              <a:spcPts val="0"/>
                            </a:spcAft>
                          </a:pPr>
                          <a:r>
                            <a:rPr lang="en-US" sz="2000" b="0" kern="1200" dirty="0">
                              <a:solidFill>
                                <a:schemeClr val="dk1"/>
                              </a:solidFill>
                              <a:ea typeface="+mn-ea"/>
                              <a:cs typeface="+mn-cs"/>
                            </a:rPr>
                            <a:t> </a:t>
                          </a:r>
                          <a14:m>
                            <m:oMath xmlns:m="http://schemas.openxmlformats.org/officeDocument/2006/math">
                              <m:sSub>
                                <m:sSubPr>
                                  <m:ctrlPr>
                                    <a:rPr lang="en-US" sz="2000" b="0" i="1" kern="1200" smtClean="0">
                                      <a:solidFill>
                                        <a:schemeClr val="dk1"/>
                                      </a:solidFill>
                                      <a:latin typeface="Cambria Math" panose="02040503050406030204" pitchFamily="18" charset="0"/>
                                      <a:ea typeface="+mn-ea"/>
                                      <a:cs typeface="+mn-cs"/>
                                    </a:rPr>
                                  </m:ctrlPr>
                                </m:sSubPr>
                                <m:e>
                                  <m:r>
                                    <a:rPr lang="en-US" sz="2000" b="0" i="1" kern="1200" smtClean="0">
                                      <a:solidFill>
                                        <a:schemeClr val="dk1"/>
                                      </a:solidFill>
                                      <a:latin typeface="Cambria Math" panose="02040503050406030204" pitchFamily="18" charset="0"/>
                                      <a:ea typeface="+mn-ea"/>
                                      <a:cs typeface="+mn-cs"/>
                                    </a:rPr>
                                    <m:t>𝑝</m:t>
                                  </m:r>
                                </m:e>
                                <m:sub>
                                  <m:r>
                                    <a:rPr lang="en-US" sz="2000" b="0" i="1" kern="1200" smtClean="0">
                                      <a:solidFill>
                                        <a:schemeClr val="dk1"/>
                                      </a:solidFill>
                                      <a:latin typeface="Cambria Math" panose="02040503050406030204" pitchFamily="18" charset="0"/>
                                      <a:ea typeface="+mn-ea"/>
                                      <a:cs typeface="+mn-cs"/>
                                    </a:rPr>
                                    <m:t>𝑡</m:t>
                                  </m:r>
                                  <m:r>
                                    <a:rPr lang="en-US" sz="2000" b="0" i="1" kern="1200" smtClean="0">
                                      <a:solidFill>
                                        <a:schemeClr val="dk1"/>
                                      </a:solidFill>
                                      <a:latin typeface="Cambria Math" panose="02040503050406030204" pitchFamily="18" charset="0"/>
                                      <a:ea typeface="+mn-ea"/>
                                      <a:cs typeface="+mn-cs"/>
                                    </a:rPr>
                                    <m:t>3</m:t>
                                  </m:r>
                                </m:sub>
                              </m:sSub>
                              <m:r>
                                <a:rPr lang="en-US" sz="2000" b="0" i="1" kern="1200" smtClean="0">
                                  <a:solidFill>
                                    <a:schemeClr val="dk1"/>
                                  </a:solidFill>
                                  <a:latin typeface="Cambria Math" panose="02040503050406030204" pitchFamily="18" charset="0"/>
                                  <a:ea typeface="+mn-ea"/>
                                  <a:cs typeface="+mn-cs"/>
                                </a:rPr>
                                <m:t>=0.35, 0.445,  0.495</m:t>
                              </m:r>
                            </m:oMath>
                          </a14:m>
                          <a:endParaRPr lang="en-US" sz="2000" b="0" i="1" kern="1200" dirty="0">
                            <a:solidFill>
                              <a:schemeClr val="dk1"/>
                            </a:solidFill>
                            <a:latin typeface="Cambria Math" panose="02040503050406030204" pitchFamily="18" charset="0"/>
                            <a:ea typeface="+mn-ea"/>
                            <a:cs typeface="+mn-cs"/>
                          </a:endParaRPr>
                        </a:p>
                        <a:p>
                          <a:pPr marL="0" marR="0">
                            <a:lnSpc>
                              <a:spcPct val="107000"/>
                            </a:lnSpc>
                            <a:spcBef>
                              <a:spcPts val="0"/>
                            </a:spcBef>
                            <a:spcAft>
                              <a:spcPts val="0"/>
                            </a:spcAft>
                          </a:pPr>
                          <a:r>
                            <a:rPr lang="en-US" sz="2000" b="0" kern="1200" dirty="0">
                              <a:solidFill>
                                <a:schemeClr val="dk1"/>
                              </a:solidFill>
                              <a:ea typeface="+mn-ea"/>
                              <a:cs typeface="+mn-cs"/>
                            </a:rPr>
                            <a:t> </a:t>
                          </a:r>
                          <a14:m>
                            <m:oMath xmlns:m="http://schemas.openxmlformats.org/officeDocument/2006/math">
                              <m:sSub>
                                <m:sSubPr>
                                  <m:ctrlPr>
                                    <a:rPr lang="en-US" sz="2000" b="0" i="1" kern="1200" smtClean="0">
                                      <a:solidFill>
                                        <a:schemeClr val="dk1"/>
                                      </a:solidFill>
                                      <a:latin typeface="Cambria Math" panose="02040503050406030204" pitchFamily="18" charset="0"/>
                                      <a:ea typeface="+mn-ea"/>
                                      <a:cs typeface="+mn-cs"/>
                                    </a:rPr>
                                  </m:ctrlPr>
                                </m:sSubPr>
                                <m:e>
                                  <m:r>
                                    <a:rPr lang="en-US" sz="2000" b="0" i="1" kern="1200" smtClean="0">
                                      <a:solidFill>
                                        <a:schemeClr val="dk1"/>
                                      </a:solidFill>
                                      <a:latin typeface="Cambria Math" panose="02040503050406030204" pitchFamily="18" charset="0"/>
                                      <a:ea typeface="+mn-ea"/>
                                      <a:cs typeface="+mn-cs"/>
                                    </a:rPr>
                                    <m:t>𝑝</m:t>
                                  </m:r>
                                </m:e>
                                <m:sub>
                                  <m:r>
                                    <a:rPr lang="en-US" sz="2000" b="0" i="1" kern="1200" smtClean="0">
                                      <a:solidFill>
                                        <a:schemeClr val="dk1"/>
                                      </a:solidFill>
                                      <a:latin typeface="Cambria Math" panose="02040503050406030204" pitchFamily="18" charset="0"/>
                                      <a:ea typeface="+mn-ea"/>
                                      <a:cs typeface="+mn-cs"/>
                                    </a:rPr>
                                    <m:t>𝑐</m:t>
                                  </m:r>
                                </m:sub>
                              </m:sSub>
                              <m:r>
                                <a:rPr lang="en-US" sz="2000" b="0" i="1" kern="1200" smtClean="0">
                                  <a:solidFill>
                                    <a:schemeClr val="dk1"/>
                                  </a:solidFill>
                                  <a:latin typeface="Cambria Math" panose="02040503050406030204" pitchFamily="18" charset="0"/>
                                  <a:ea typeface="+mn-ea"/>
                                  <a:cs typeface="+mn-cs"/>
                                </a:rPr>
                                <m:t>=0.35</m:t>
                              </m:r>
                            </m:oMath>
                          </a14:m>
                          <a:endParaRPr lang="en-US" sz="2000" kern="1200" dirty="0">
                            <a:solidFill>
                              <a:schemeClr val="dk1"/>
                            </a:solidFill>
                            <a:latin typeface="+mn-lt"/>
                            <a:ea typeface="+mn-ea"/>
                            <a:cs typeface="+mn-cs"/>
                          </a:endParaRPr>
                        </a:p>
                      </a:txBody>
                      <a:tcPr marL="68580" marR="68580" marT="0" marB="0"/>
                    </a:tc>
                    <a:tc>
                      <a:txBody>
                        <a:bodyPr/>
                        <a:lstStyle/>
                        <a:p>
                          <a:r>
                            <a:rPr lang="en-US" sz="2000" dirty="0"/>
                            <a:t>100</a:t>
                          </a:r>
                        </a:p>
                      </a:txBody>
                      <a:tcPr/>
                    </a:tc>
                    <a:tc>
                      <a:txBody>
                        <a:bodyPr/>
                        <a:lstStyle/>
                        <a:p>
                          <a:r>
                            <a:rPr lang="en-US" sz="2000" dirty="0">
                              <a:solidFill>
                                <a:srgbClr val="FF0000"/>
                              </a:solidFill>
                            </a:rPr>
                            <a:t>DerSimonian-Laird (DL) estimator</a:t>
                          </a:r>
                          <a14:m>
                            <m:oMath xmlns:m="http://schemas.openxmlformats.org/officeDocument/2006/math">
                              <m:r>
                                <a:rPr lang="en-US" sz="2000" b="0" i="1" smtClean="0">
                                  <a:solidFill>
                                    <a:srgbClr val="FF0000"/>
                                  </a:solidFill>
                                  <a:latin typeface="Cambria Math" panose="02040503050406030204" pitchFamily="18" charset="0"/>
                                </a:rPr>
                                <m:t>+</m:t>
                              </m:r>
                              <m:r>
                                <a:rPr lang="en-US" sz="2000" b="0" i="1" smtClean="0">
                                  <a:solidFill>
                                    <a:srgbClr val="FF0000"/>
                                  </a:solidFill>
                                  <a:latin typeface="Cambria Math" panose="02040503050406030204" pitchFamily="18" charset="0"/>
                                </a:rPr>
                                <m:t>𝑠𝑒</m:t>
                              </m:r>
                              <m:r>
                                <a:rPr lang="en-US" sz="2000" b="0" i="1" smtClean="0">
                                  <a:solidFill>
                                    <a:srgbClr val="FF0000"/>
                                  </a:solidFill>
                                  <a:latin typeface="Cambria Math" panose="02040503050406030204" pitchFamily="18" charset="0"/>
                                </a:rPr>
                                <m:t>(</m:t>
                              </m:r>
                              <m:acc>
                                <m:accPr>
                                  <m:chr m:val="̂"/>
                                  <m:ctrlPr>
                                    <a:rPr lang="en-US" sz="2000" b="0" i="1" smtClean="0">
                                      <a:solidFill>
                                        <a:srgbClr val="FF0000"/>
                                      </a:solidFill>
                                      <a:latin typeface="Cambria Math" panose="02040503050406030204" pitchFamily="18" charset="0"/>
                                    </a:rPr>
                                  </m:ctrlPr>
                                </m:accPr>
                                <m:e>
                                  <m:sSup>
                                    <m:sSupPr>
                                      <m:ctrlPr>
                                        <a:rPr lang="en-US" sz="2000" b="0" i="1" smtClean="0">
                                          <a:solidFill>
                                            <a:srgbClr val="FF0000"/>
                                          </a:solidFill>
                                          <a:latin typeface="Cambria Math" panose="02040503050406030204" pitchFamily="18" charset="0"/>
                                        </a:rPr>
                                      </m:ctrlPr>
                                    </m:sSupPr>
                                    <m:e>
                                      <m:r>
                                        <a:rPr lang="en-US" sz="2000" b="0" i="1" smtClean="0">
                                          <a:solidFill>
                                            <a:srgbClr val="FF0000"/>
                                          </a:solidFill>
                                          <a:latin typeface="Cambria Math" panose="02040503050406030204" pitchFamily="18" charset="0"/>
                                        </a:rPr>
                                        <m:t>𝜏</m:t>
                                      </m:r>
                                    </m:e>
                                    <m:sup>
                                      <m:r>
                                        <a:rPr lang="en-US" sz="2000" b="0" i="1" smtClean="0">
                                          <a:solidFill>
                                            <a:srgbClr val="FF0000"/>
                                          </a:solidFill>
                                          <a:latin typeface="Cambria Math" panose="02040503050406030204" pitchFamily="18" charset="0"/>
                                        </a:rPr>
                                        <m:t>2</m:t>
                                      </m:r>
                                    </m:sup>
                                  </m:sSup>
                                </m:e>
                              </m:acc>
                              <m:r>
                                <a:rPr lang="en-US" sz="2000" b="0" i="1" smtClean="0">
                                  <a:solidFill>
                                    <a:srgbClr val="FF0000"/>
                                  </a:solidFill>
                                  <a:latin typeface="Cambria Math" panose="02040503050406030204" pitchFamily="18" charset="0"/>
                                </a:rPr>
                                <m:t>)</m:t>
                              </m:r>
                              <m:r>
                                <a:rPr lang="en-US" sz="2000" b="0" i="1" smtClean="0">
                                  <a:solidFill>
                                    <a:srgbClr val="FF0000"/>
                                  </a:solidFill>
                                  <a:latin typeface="Cambria Math" panose="02040503050406030204" pitchFamily="18" charset="0"/>
                                  <a:ea typeface="Cambria Math" panose="02040503050406030204" pitchFamily="18" charset="0"/>
                                </a:rPr>
                                <m:t>×3</m:t>
                              </m:r>
                            </m:oMath>
                          </a14:m>
                          <a:endParaRPr lang="en-US" sz="2000" dirty="0">
                            <a:solidFill>
                              <a:srgbClr val="FF0000"/>
                            </a:solidFill>
                          </a:endParaRPr>
                        </a:p>
                      </a:txBody>
                      <a:tcPr/>
                    </a:tc>
                    <a:tc>
                      <a:txBody>
                        <a:bodyPr/>
                        <a:lstStyle/>
                        <a:p>
                          <a:r>
                            <a:rPr lang="en-US" sz="2000" dirty="0"/>
                            <a:t>1000</a:t>
                          </a:r>
                        </a:p>
                      </a:txBody>
                      <a:tcPr/>
                    </a:tc>
                    <a:tc>
                      <a:txBody>
                        <a:bodyPr/>
                        <a:lstStyle/>
                        <a:p>
                          <a:pPr marL="342900" indent="-342900">
                            <a:buFont typeface="Arial" panose="020B0604020202020204" pitchFamily="34" charset="0"/>
                            <a:buChar char="•"/>
                          </a:pPr>
                          <a:r>
                            <a:rPr lang="en-US" sz="2000" dirty="0"/>
                            <a:t>Separate analysis</a:t>
                          </a:r>
                        </a:p>
                        <a:p>
                          <a:pPr marL="342900" indent="-342900">
                            <a:buFont typeface="Arial" panose="020B0604020202020204" pitchFamily="34" charset="0"/>
                            <a:buChar char="•"/>
                          </a:pPr>
                          <a:r>
                            <a:rPr lang="en-US" sz="2000" dirty="0"/>
                            <a:t>Pooled analysis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Bayesian Hierarchical Model</a:t>
                          </a:r>
                        </a:p>
                      </a:txBody>
                      <a:tcPr/>
                    </a:tc>
                    <a:extLst>
                      <a:ext uri="{0D108BD9-81ED-4DB2-BD59-A6C34878D82A}">
                        <a16:rowId xmlns:a16="http://schemas.microsoft.com/office/drawing/2014/main" val="2290198689"/>
                      </a:ext>
                    </a:extLst>
                  </a:tr>
                </a:tbl>
              </a:graphicData>
            </a:graphic>
          </p:graphicFrame>
        </mc:Choice>
        <mc:Fallback xmlns="">
          <p:graphicFrame>
            <p:nvGraphicFramePr>
              <p:cNvPr id="5" name="Table 4">
                <a:extLst>
                  <a:ext uri="{FF2B5EF4-FFF2-40B4-BE49-F238E27FC236}">
                    <a16:creationId xmlns:a16="http://schemas.microsoft.com/office/drawing/2014/main" id="{4037C675-2687-4722-A8E9-5D364F2BA001}"/>
                  </a:ext>
                </a:extLst>
              </p:cNvPr>
              <p:cNvGraphicFramePr>
                <a:graphicFrameLocks noGrp="1"/>
              </p:cNvGraphicFramePr>
              <p:nvPr>
                <p:extLst>
                  <p:ext uri="{D42A27DB-BD31-4B8C-83A1-F6EECF244321}">
                    <p14:modId xmlns:p14="http://schemas.microsoft.com/office/powerpoint/2010/main" val="1506657530"/>
                  </p:ext>
                </p:extLst>
              </p:nvPr>
            </p:nvGraphicFramePr>
            <p:xfrm>
              <a:off x="365051" y="2243470"/>
              <a:ext cx="11461898" cy="2834167"/>
            </p:xfrm>
            <a:graphic>
              <a:graphicData uri="http://schemas.openxmlformats.org/drawingml/2006/table">
                <a:tbl>
                  <a:tblPr firstRow="1" bandRow="1">
                    <a:tableStyleId>{5C22544A-7EE6-4342-B048-85BDC9FD1C3A}</a:tableStyleId>
                  </a:tblPr>
                  <a:tblGrid>
                    <a:gridCol w="2479454">
                      <a:extLst>
                        <a:ext uri="{9D8B030D-6E8A-4147-A177-3AD203B41FA5}">
                          <a16:colId xmlns:a16="http://schemas.microsoft.com/office/drawing/2014/main" val="2072343056"/>
                        </a:ext>
                      </a:extLst>
                    </a:gridCol>
                    <a:gridCol w="1667243">
                      <a:extLst>
                        <a:ext uri="{9D8B030D-6E8A-4147-A177-3AD203B41FA5}">
                          <a16:colId xmlns:a16="http://schemas.microsoft.com/office/drawing/2014/main" val="1349632965"/>
                        </a:ext>
                      </a:extLst>
                    </a:gridCol>
                    <a:gridCol w="1533157">
                      <a:extLst>
                        <a:ext uri="{9D8B030D-6E8A-4147-A177-3AD203B41FA5}">
                          <a16:colId xmlns:a16="http://schemas.microsoft.com/office/drawing/2014/main" val="3817323233"/>
                        </a:ext>
                      </a:extLst>
                    </a:gridCol>
                    <a:gridCol w="1981200">
                      <a:extLst>
                        <a:ext uri="{9D8B030D-6E8A-4147-A177-3AD203B41FA5}">
                          <a16:colId xmlns:a16="http://schemas.microsoft.com/office/drawing/2014/main" val="950114635"/>
                        </a:ext>
                      </a:extLst>
                    </a:gridCol>
                    <a:gridCol w="1485900">
                      <a:extLst>
                        <a:ext uri="{9D8B030D-6E8A-4147-A177-3AD203B41FA5}">
                          <a16:colId xmlns:a16="http://schemas.microsoft.com/office/drawing/2014/main" val="3641181852"/>
                        </a:ext>
                      </a:extLst>
                    </a:gridCol>
                    <a:gridCol w="2314944">
                      <a:extLst>
                        <a:ext uri="{9D8B030D-6E8A-4147-A177-3AD203B41FA5}">
                          <a16:colId xmlns:a16="http://schemas.microsoft.com/office/drawing/2014/main" val="3287276229"/>
                        </a:ext>
                      </a:extLst>
                    </a:gridCol>
                  </a:tblGrid>
                  <a:tr h="1171855">
                    <a:tc>
                      <a:txBody>
                        <a:bodyPr/>
                        <a:lstStyle/>
                        <a:p>
                          <a:r>
                            <a:rPr lang="en-US" sz="2000" dirty="0"/>
                            <a:t>Stem Cell 1 and 2</a:t>
                          </a:r>
                        </a:p>
                      </a:txBody>
                      <a:tcPr/>
                    </a:tc>
                    <a:tc>
                      <a:txBody>
                        <a:bodyPr/>
                        <a:lstStyle/>
                        <a:p>
                          <a:r>
                            <a:rPr lang="en-US" sz="2000" b="1" dirty="0"/>
                            <a:t>Stem cell 3, Control</a:t>
                          </a:r>
                          <a:endParaRPr lang="en-US" sz="2000" dirty="0"/>
                        </a:p>
                      </a:txBody>
                      <a:tcPr/>
                    </a:tc>
                    <a:tc>
                      <a:txBody>
                        <a:bodyPr/>
                        <a:lstStyle/>
                        <a:p>
                          <a:endParaRPr lang="en-US"/>
                        </a:p>
                      </a:txBody>
                      <a:tcPr>
                        <a:blipFill>
                          <a:blip r:embed="rId3"/>
                          <a:stretch>
                            <a:fillRect l="-270635" t="-2604" r="-378175" b="-147396"/>
                          </a:stretch>
                        </a:blipFill>
                      </a:tcPr>
                    </a:tc>
                    <a:tc>
                      <a:txBody>
                        <a:bodyPr/>
                        <a:lstStyle/>
                        <a:p>
                          <a:endParaRPr lang="en-US"/>
                        </a:p>
                      </a:txBody>
                      <a:tcPr>
                        <a:blipFill>
                          <a:blip r:embed="rId3"/>
                          <a:stretch>
                            <a:fillRect l="-287385" t="-2604" r="-193231" b="-147396"/>
                          </a:stretch>
                        </a:blipFill>
                      </a:tcPr>
                    </a:tc>
                    <a:tc>
                      <a:txBody>
                        <a:bodyPr/>
                        <a:lstStyle/>
                        <a:p>
                          <a:r>
                            <a:rPr lang="en-US" sz="2000" dirty="0"/>
                            <a:t>No. of simulations</a:t>
                          </a:r>
                        </a:p>
                      </a:txBody>
                      <a:tcPr/>
                    </a:tc>
                    <a:tc>
                      <a:txBody>
                        <a:bodyPr/>
                        <a:lstStyle/>
                        <a:p>
                          <a:r>
                            <a:rPr lang="en-US" sz="2000" dirty="0"/>
                            <a:t>Models</a:t>
                          </a:r>
                        </a:p>
                      </a:txBody>
                      <a:tcPr/>
                    </a:tc>
                    <a:extLst>
                      <a:ext uri="{0D108BD9-81ED-4DB2-BD59-A6C34878D82A}">
                        <a16:rowId xmlns:a16="http://schemas.microsoft.com/office/drawing/2014/main" val="2465850195"/>
                      </a:ext>
                    </a:extLst>
                  </a:tr>
                  <a:tr h="1662312">
                    <a:tc>
                      <a:txBody>
                        <a:bodyPr/>
                        <a:lstStyle/>
                        <a:p>
                          <a:endParaRPr lang="en-US"/>
                        </a:p>
                      </a:txBody>
                      <a:tcPr>
                        <a:blipFill>
                          <a:blip r:embed="rId3"/>
                          <a:stretch>
                            <a:fillRect l="-246" t="-72161" r="-363391" b="-3663"/>
                          </a:stretch>
                        </a:blipFill>
                      </a:tcPr>
                    </a:tc>
                    <a:tc>
                      <a:txBody>
                        <a:bodyPr/>
                        <a:lstStyle/>
                        <a:p>
                          <a:endParaRPr lang="en-US"/>
                        </a:p>
                      </a:txBody>
                      <a:tcPr marL="68580" marR="68580" marT="0" marB="0">
                        <a:blipFill>
                          <a:blip r:embed="rId3"/>
                          <a:stretch>
                            <a:fillRect l="-148905" t="-72161" r="-439781" b="-3663"/>
                          </a:stretch>
                        </a:blipFill>
                      </a:tcPr>
                    </a:tc>
                    <a:tc>
                      <a:txBody>
                        <a:bodyPr/>
                        <a:lstStyle/>
                        <a:p>
                          <a:r>
                            <a:rPr lang="en-US" sz="2000" dirty="0"/>
                            <a:t>100</a:t>
                          </a:r>
                        </a:p>
                      </a:txBody>
                      <a:tcPr/>
                    </a:tc>
                    <a:tc>
                      <a:txBody>
                        <a:bodyPr/>
                        <a:lstStyle/>
                        <a:p>
                          <a:endParaRPr lang="en-US"/>
                        </a:p>
                      </a:txBody>
                      <a:tcPr>
                        <a:blipFill>
                          <a:blip r:embed="rId3"/>
                          <a:stretch>
                            <a:fillRect l="-287385" t="-72161" r="-193231" b="-3663"/>
                          </a:stretch>
                        </a:blipFill>
                      </a:tcPr>
                    </a:tc>
                    <a:tc>
                      <a:txBody>
                        <a:bodyPr/>
                        <a:lstStyle/>
                        <a:p>
                          <a:r>
                            <a:rPr lang="en-US" sz="2000" dirty="0"/>
                            <a:t>1000</a:t>
                          </a:r>
                        </a:p>
                      </a:txBody>
                      <a:tcPr/>
                    </a:tc>
                    <a:tc>
                      <a:txBody>
                        <a:bodyPr/>
                        <a:lstStyle/>
                        <a:p>
                          <a:pPr marL="342900" indent="-342900">
                            <a:buFont typeface="Arial" panose="020B0604020202020204" pitchFamily="34" charset="0"/>
                            <a:buChar char="•"/>
                          </a:pPr>
                          <a:r>
                            <a:rPr lang="en-US" sz="2000" dirty="0"/>
                            <a:t>Separate analysis</a:t>
                          </a:r>
                        </a:p>
                        <a:p>
                          <a:pPr marL="342900" indent="-342900">
                            <a:buFont typeface="Arial" panose="020B0604020202020204" pitchFamily="34" charset="0"/>
                            <a:buChar char="•"/>
                          </a:pPr>
                          <a:r>
                            <a:rPr lang="en-US" sz="2000" dirty="0"/>
                            <a:t>Pooled analysis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Bayesian Hierarchical Model</a:t>
                          </a:r>
                        </a:p>
                      </a:txBody>
                      <a:tcPr/>
                    </a:tc>
                    <a:extLst>
                      <a:ext uri="{0D108BD9-81ED-4DB2-BD59-A6C34878D82A}">
                        <a16:rowId xmlns:a16="http://schemas.microsoft.com/office/drawing/2014/main" val="2290198689"/>
                      </a:ext>
                    </a:extLst>
                  </a:tr>
                </a:tbl>
              </a:graphicData>
            </a:graphic>
          </p:graphicFrame>
        </mc:Fallback>
      </mc:AlternateContent>
    </p:spTree>
    <p:extLst>
      <p:ext uri="{BB962C8B-B14F-4D97-AF65-F5344CB8AC3E}">
        <p14:creationId xmlns:p14="http://schemas.microsoft.com/office/powerpoint/2010/main" val="2551867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itle 1">
                <a:extLst>
                  <a:ext uri="{FF2B5EF4-FFF2-40B4-BE49-F238E27FC236}">
                    <a16:creationId xmlns:a16="http://schemas.microsoft.com/office/drawing/2014/main" id="{3AB96B74-27C4-415B-9848-1470118B0FDA}"/>
                  </a:ext>
                </a:extLst>
              </p:cNvPr>
              <p:cNvSpPr>
                <a:spLocks noGrp="1"/>
              </p:cNvSpPr>
              <p:nvPr>
                <p:ph type="title"/>
              </p:nvPr>
            </p:nvSpPr>
            <p:spPr>
              <a:xfrm>
                <a:off x="838200" y="173038"/>
                <a:ext cx="8295526" cy="916023"/>
              </a:xfrm>
            </p:spPr>
            <p:txBody>
              <a:bodyPr>
                <a:noAutofit/>
              </a:bodyPr>
              <a:lstStyle/>
              <a:p>
                <a:r>
                  <a:rPr lang="en-US" sz="3200" dirty="0"/>
                  <a:t>Simulation for Bayesian Hierarchical </a:t>
                </a:r>
                <a:r>
                  <a:rPr lang="en-US" sz="3200"/>
                  <a:t>Model with </a:t>
                </a:r>
                <a:r>
                  <a:rPr lang="en-US" sz="3200" dirty="0"/>
                  <a:t>estimated </a:t>
                </a:r>
                <a14:m>
                  <m:oMath xmlns:m="http://schemas.openxmlformats.org/officeDocument/2006/math">
                    <m:sSup>
                      <m:sSupPr>
                        <m:ctrlPr>
                          <a:rPr lang="en-US" sz="3200" i="1" smtClean="0">
                            <a:latin typeface="Cambria Math" panose="02040503050406030204" pitchFamily="18" charset="0"/>
                          </a:rPr>
                        </m:ctrlPr>
                      </m:sSupPr>
                      <m:e>
                        <m:r>
                          <a:rPr lang="en-US" sz="3200" i="1">
                            <a:latin typeface="Cambria Math" panose="02040503050406030204" pitchFamily="18" charset="0"/>
                          </a:rPr>
                          <m:t>𝜏</m:t>
                        </m:r>
                      </m:e>
                      <m:sup>
                        <m:r>
                          <a:rPr lang="en-US" sz="3200" i="1">
                            <a:latin typeface="Cambria Math" panose="02040503050406030204" pitchFamily="18" charset="0"/>
                          </a:rPr>
                          <m:t>2</m:t>
                        </m:r>
                      </m:sup>
                    </m:sSup>
                  </m:oMath>
                </a14:m>
                <a:endParaRPr lang="en-US" sz="3200" dirty="0"/>
              </a:p>
            </p:txBody>
          </p:sp>
        </mc:Choice>
        <mc:Fallback xmlns="">
          <p:sp>
            <p:nvSpPr>
              <p:cNvPr id="6" name="Title 1">
                <a:extLst>
                  <a:ext uri="{FF2B5EF4-FFF2-40B4-BE49-F238E27FC236}">
                    <a16:creationId xmlns:a16="http://schemas.microsoft.com/office/drawing/2014/main" id="{3AB96B74-27C4-415B-9848-1470118B0FDA}"/>
                  </a:ext>
                </a:extLst>
              </p:cNvPr>
              <p:cNvSpPr>
                <a:spLocks noGrp="1" noRot="1" noChangeAspect="1" noMove="1" noResize="1" noEditPoints="1" noAdjustHandles="1" noChangeArrowheads="1" noChangeShapeType="1" noTextEdit="1"/>
              </p:cNvSpPr>
              <p:nvPr>
                <p:ph type="title"/>
              </p:nvPr>
            </p:nvSpPr>
            <p:spPr>
              <a:xfrm>
                <a:off x="838200" y="173038"/>
                <a:ext cx="8295526" cy="916023"/>
              </a:xfrm>
              <a:blipFill>
                <a:blip r:embed="rId2"/>
                <a:stretch>
                  <a:fillRect l="-1912" t="-8609" b="-37748"/>
                </a:stretch>
              </a:blipFill>
            </p:spPr>
            <p:txBody>
              <a:bodyPr/>
              <a:lstStyle/>
              <a:p>
                <a:r>
                  <a:rPr lang="en-US">
                    <a:noFill/>
                  </a:rPr>
                  <a:t> </a:t>
                </a:r>
              </a:p>
            </p:txBody>
          </p:sp>
        </mc:Fallback>
      </mc:AlternateContent>
      <p:pic>
        <p:nvPicPr>
          <p:cNvPr id="5" name="Content Placeholder 4">
            <a:extLst>
              <a:ext uri="{FF2B5EF4-FFF2-40B4-BE49-F238E27FC236}">
                <a16:creationId xmlns:a16="http://schemas.microsoft.com/office/drawing/2014/main" id="{E20B2C3F-A998-4D32-9242-D13B3B5C05D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6553" y="1239414"/>
            <a:ext cx="7904109" cy="5532878"/>
          </a:xfrm>
        </p:spPr>
      </p:pic>
      <p:sp>
        <p:nvSpPr>
          <p:cNvPr id="2" name="Slide Number Placeholder 1">
            <a:extLst>
              <a:ext uri="{FF2B5EF4-FFF2-40B4-BE49-F238E27FC236}">
                <a16:creationId xmlns:a16="http://schemas.microsoft.com/office/drawing/2014/main" id="{2E6E2039-B1B4-45EA-B777-18EB42272F4A}"/>
              </a:ext>
            </a:extLst>
          </p:cNvPr>
          <p:cNvSpPr>
            <a:spLocks noGrp="1"/>
          </p:cNvSpPr>
          <p:nvPr>
            <p:ph type="sldNum" sz="quarter" idx="12"/>
          </p:nvPr>
        </p:nvSpPr>
        <p:spPr/>
        <p:txBody>
          <a:bodyPr/>
          <a:lstStyle/>
          <a:p>
            <a:fld id="{D6FC180C-B9C2-4E14-B174-8D3B6D0F229B}" type="slidenum">
              <a:rPr lang="en-US" smtClean="0"/>
              <a:t>18</a:t>
            </a:fld>
            <a:endParaRPr lang="en-US"/>
          </a:p>
        </p:txBody>
      </p:sp>
      <p:sp>
        <p:nvSpPr>
          <p:cNvPr id="9" name="TextBox 8">
            <a:extLst>
              <a:ext uri="{FF2B5EF4-FFF2-40B4-BE49-F238E27FC236}">
                <a16:creationId xmlns:a16="http://schemas.microsoft.com/office/drawing/2014/main" id="{C8EAB7B4-5CC4-40E3-8ED0-5868B2813A9C}"/>
              </a:ext>
            </a:extLst>
          </p:cNvPr>
          <p:cNvSpPr txBox="1"/>
          <p:nvPr/>
        </p:nvSpPr>
        <p:spPr>
          <a:xfrm>
            <a:off x="8590662" y="1636574"/>
            <a:ext cx="3432723" cy="2554545"/>
          </a:xfrm>
          <a:prstGeom prst="rect">
            <a:avLst/>
          </a:prstGeom>
          <a:noFill/>
        </p:spPr>
        <p:txBody>
          <a:bodyPr wrap="square" rtlCol="0">
            <a:spAutoFit/>
          </a:bodyPr>
          <a:lstStyle/>
          <a:p>
            <a:pPr marL="285750" indent="-285750">
              <a:buFont typeface="Arial" panose="020B0604020202020204" pitchFamily="34" charset="0"/>
              <a:buChar char="•"/>
            </a:pPr>
            <a:r>
              <a:rPr lang="en-US" sz="2000" dirty="0"/>
              <a:t>Sample size: 100 per group</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Borrowing analysis and separate analysis can properly control Type I error but the pooled analysis cannot</a:t>
            </a:r>
          </a:p>
        </p:txBody>
      </p:sp>
    </p:spTree>
    <p:extLst>
      <p:ext uri="{BB962C8B-B14F-4D97-AF65-F5344CB8AC3E}">
        <p14:creationId xmlns:p14="http://schemas.microsoft.com/office/powerpoint/2010/main" val="2590702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itle 1">
                <a:extLst>
                  <a:ext uri="{FF2B5EF4-FFF2-40B4-BE49-F238E27FC236}">
                    <a16:creationId xmlns:a16="http://schemas.microsoft.com/office/drawing/2014/main" id="{3AB96B74-27C4-415B-9848-1470118B0FDA}"/>
                  </a:ext>
                </a:extLst>
              </p:cNvPr>
              <p:cNvSpPr>
                <a:spLocks noGrp="1"/>
              </p:cNvSpPr>
              <p:nvPr>
                <p:ph type="title"/>
              </p:nvPr>
            </p:nvSpPr>
            <p:spPr>
              <a:xfrm>
                <a:off x="838200" y="173038"/>
                <a:ext cx="8801100" cy="1040149"/>
              </a:xfrm>
            </p:spPr>
            <p:txBody>
              <a:bodyPr>
                <a:noAutofit/>
              </a:bodyPr>
              <a:lstStyle/>
              <a:p>
                <a:r>
                  <a:rPr lang="en-US" sz="3200" dirty="0"/>
                  <a:t>Simulation for Bayesian Hierarchical Model with estimated </a:t>
                </a:r>
                <a14:m>
                  <m:oMath xmlns:m="http://schemas.openxmlformats.org/officeDocument/2006/math">
                    <m:sSup>
                      <m:sSupPr>
                        <m:ctrlPr>
                          <a:rPr lang="en-US" sz="3200" i="1" smtClean="0">
                            <a:latin typeface="Cambria Math" panose="02040503050406030204" pitchFamily="18" charset="0"/>
                          </a:rPr>
                        </m:ctrlPr>
                      </m:sSupPr>
                      <m:e>
                        <m:r>
                          <a:rPr lang="en-US" sz="3200" i="1">
                            <a:latin typeface="Cambria Math" panose="02040503050406030204" pitchFamily="18" charset="0"/>
                          </a:rPr>
                          <m:t>𝜏</m:t>
                        </m:r>
                      </m:e>
                      <m:sup>
                        <m:r>
                          <a:rPr lang="en-US" sz="3200" i="1">
                            <a:latin typeface="Cambria Math" panose="02040503050406030204" pitchFamily="18" charset="0"/>
                          </a:rPr>
                          <m:t>2</m:t>
                        </m:r>
                      </m:sup>
                    </m:sSup>
                  </m:oMath>
                </a14:m>
                <a:endParaRPr lang="en-US" sz="3200" dirty="0"/>
              </a:p>
            </p:txBody>
          </p:sp>
        </mc:Choice>
        <mc:Fallback xmlns="">
          <p:sp>
            <p:nvSpPr>
              <p:cNvPr id="6" name="Title 1">
                <a:extLst>
                  <a:ext uri="{FF2B5EF4-FFF2-40B4-BE49-F238E27FC236}">
                    <a16:creationId xmlns:a16="http://schemas.microsoft.com/office/drawing/2014/main" id="{3AB96B74-27C4-415B-9848-1470118B0FDA}"/>
                  </a:ext>
                </a:extLst>
              </p:cNvPr>
              <p:cNvSpPr>
                <a:spLocks noGrp="1" noRot="1" noChangeAspect="1" noMove="1" noResize="1" noEditPoints="1" noAdjustHandles="1" noChangeArrowheads="1" noChangeShapeType="1" noTextEdit="1"/>
              </p:cNvSpPr>
              <p:nvPr>
                <p:ph type="title"/>
              </p:nvPr>
            </p:nvSpPr>
            <p:spPr>
              <a:xfrm>
                <a:off x="838200" y="173038"/>
                <a:ext cx="8801100" cy="1040149"/>
              </a:xfrm>
              <a:blipFill>
                <a:blip r:embed="rId2"/>
                <a:stretch>
                  <a:fillRect l="-1802" t="-7602" b="-21637"/>
                </a:stretch>
              </a:blipFill>
            </p:spPr>
            <p:txBody>
              <a:bodyPr/>
              <a:lstStyle/>
              <a:p>
                <a:r>
                  <a:rPr lang="en-US">
                    <a:noFill/>
                  </a:rPr>
                  <a:t> </a:t>
                </a:r>
              </a:p>
            </p:txBody>
          </p:sp>
        </mc:Fallback>
      </mc:AlternateContent>
      <p:pic>
        <p:nvPicPr>
          <p:cNvPr id="11" name="Content Placeholder 10">
            <a:extLst>
              <a:ext uri="{FF2B5EF4-FFF2-40B4-BE49-F238E27FC236}">
                <a16:creationId xmlns:a16="http://schemas.microsoft.com/office/drawing/2014/main" id="{35A61A3C-82ED-4238-B05A-378FA27C958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031581"/>
            <a:ext cx="5989061" cy="4192343"/>
          </a:xfrm>
        </p:spPr>
      </p:pic>
      <p:sp>
        <p:nvSpPr>
          <p:cNvPr id="2" name="Slide Number Placeholder 1">
            <a:extLst>
              <a:ext uri="{FF2B5EF4-FFF2-40B4-BE49-F238E27FC236}">
                <a16:creationId xmlns:a16="http://schemas.microsoft.com/office/drawing/2014/main" id="{EA55CCD9-3958-442A-BCC1-14DF31D20E98}"/>
              </a:ext>
            </a:extLst>
          </p:cNvPr>
          <p:cNvSpPr>
            <a:spLocks noGrp="1"/>
          </p:cNvSpPr>
          <p:nvPr>
            <p:ph type="sldNum" sz="quarter" idx="12"/>
          </p:nvPr>
        </p:nvSpPr>
        <p:spPr/>
        <p:txBody>
          <a:bodyPr/>
          <a:lstStyle/>
          <a:p>
            <a:fld id="{D6FC180C-B9C2-4E14-B174-8D3B6D0F229B}" type="slidenum">
              <a:rPr lang="en-US" smtClean="0"/>
              <a:t>19</a:t>
            </a:fld>
            <a:endParaRPr lang="en-US"/>
          </a:p>
        </p:txBody>
      </p:sp>
      <p:sp>
        <p:nvSpPr>
          <p:cNvPr id="9" name="TextBox 8">
            <a:extLst>
              <a:ext uri="{FF2B5EF4-FFF2-40B4-BE49-F238E27FC236}">
                <a16:creationId xmlns:a16="http://schemas.microsoft.com/office/drawing/2014/main" id="{C8EAB7B4-5CC4-40E3-8ED0-5868B2813A9C}"/>
              </a:ext>
            </a:extLst>
          </p:cNvPr>
          <p:cNvSpPr txBox="1"/>
          <p:nvPr/>
        </p:nvSpPr>
        <p:spPr>
          <a:xfrm>
            <a:off x="368595" y="1437718"/>
            <a:ext cx="4369981" cy="369332"/>
          </a:xfrm>
          <a:prstGeom prst="rect">
            <a:avLst/>
          </a:prstGeom>
          <a:noFill/>
        </p:spPr>
        <p:txBody>
          <a:bodyPr wrap="square" rtlCol="0">
            <a:spAutoFit/>
          </a:bodyPr>
          <a:lstStyle/>
          <a:p>
            <a:r>
              <a:rPr lang="en-US" dirty="0"/>
              <a:t>Sample size: 100 per group</a:t>
            </a:r>
          </a:p>
        </p:txBody>
      </p:sp>
      <p:pic>
        <p:nvPicPr>
          <p:cNvPr id="13" name="Picture 12">
            <a:extLst>
              <a:ext uri="{FF2B5EF4-FFF2-40B4-BE49-F238E27FC236}">
                <a16:creationId xmlns:a16="http://schemas.microsoft.com/office/drawing/2014/main" id="{C55F9159-8DED-4ECF-BC4D-99595A5EEB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5142" y="1951851"/>
            <a:ext cx="6216858" cy="4351801"/>
          </a:xfrm>
          <a:prstGeom prst="rect">
            <a:avLst/>
          </a:prstGeom>
        </p:spPr>
      </p:pic>
    </p:spTree>
    <p:extLst>
      <p:ext uri="{BB962C8B-B14F-4D97-AF65-F5344CB8AC3E}">
        <p14:creationId xmlns:p14="http://schemas.microsoft.com/office/powerpoint/2010/main" val="274658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C8EE6-1E53-4924-8E61-3D2D94E1B403}"/>
              </a:ext>
            </a:extLst>
          </p:cNvPr>
          <p:cNvSpPr>
            <a:spLocks noGrp="1"/>
          </p:cNvSpPr>
          <p:nvPr>
            <p:ph type="title"/>
          </p:nvPr>
        </p:nvSpPr>
        <p:spPr>
          <a:xfrm>
            <a:off x="838200" y="451513"/>
            <a:ext cx="8435802" cy="892305"/>
          </a:xfrm>
        </p:spPr>
        <p:txBody>
          <a:bodyPr/>
          <a:lstStyle/>
          <a:p>
            <a:r>
              <a:rPr lang="en-US" dirty="0"/>
              <a:t>Discussion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5B558B0-A388-41FB-8787-D9AE96B83ED7}"/>
                  </a:ext>
                </a:extLst>
              </p:cNvPr>
              <p:cNvSpPr>
                <a:spLocks noGrp="1"/>
              </p:cNvSpPr>
              <p:nvPr>
                <p:ph idx="1"/>
              </p:nvPr>
            </p:nvSpPr>
            <p:spPr>
              <a:xfrm>
                <a:off x="838200" y="1482043"/>
                <a:ext cx="10515600" cy="4833145"/>
              </a:xfrm>
            </p:spPr>
            <p:txBody>
              <a:bodyPr>
                <a:normAutofit/>
              </a:bodyPr>
              <a:lstStyle/>
              <a:p>
                <a:r>
                  <a:rPr lang="en-US" sz="3200" dirty="0"/>
                  <a:t>Summary: </a:t>
                </a:r>
              </a:p>
              <a:p>
                <a:pPr lvl="1">
                  <a:buFont typeface="Wingdings" panose="05000000000000000000" pitchFamily="2" charset="2"/>
                  <a:buChar char="ü"/>
                </a:pPr>
                <a:r>
                  <a:rPr lang="en-US" sz="2800" dirty="0"/>
                  <a:t> Full Bayesian Hierarchical Model and Bayesian Hierarchical Model with pre-specified </a:t>
                </a:r>
                <a14:m>
                  <m:oMath xmlns:m="http://schemas.openxmlformats.org/officeDocument/2006/math">
                    <m:sSup>
                      <m:sSupPr>
                        <m:ctrlPr>
                          <a:rPr lang="en-US" sz="2800" i="1">
                            <a:latin typeface="Cambria Math" panose="02040503050406030204" pitchFamily="18" charset="0"/>
                          </a:rPr>
                        </m:ctrlPr>
                      </m:sSupPr>
                      <m:e>
                        <m:r>
                          <a:rPr lang="en-US" sz="2800" i="1">
                            <a:latin typeface="Cambria Math" panose="02040503050406030204" pitchFamily="18" charset="0"/>
                          </a:rPr>
                          <m:t>𝜏</m:t>
                        </m:r>
                      </m:e>
                      <m:sup>
                        <m:r>
                          <a:rPr lang="en-US" sz="2800" i="1">
                            <a:latin typeface="Cambria Math" panose="02040503050406030204" pitchFamily="18" charset="0"/>
                          </a:rPr>
                          <m:t>2</m:t>
                        </m:r>
                      </m:sup>
                    </m:sSup>
                  </m:oMath>
                </a14:m>
                <a:r>
                  <a:rPr lang="en-US" sz="2800" dirty="0"/>
                  <a:t> may inflate Type I error</a:t>
                </a:r>
              </a:p>
              <a:p>
                <a:pPr lvl="1">
                  <a:buFont typeface="Wingdings" panose="05000000000000000000" pitchFamily="2" charset="2"/>
                  <a:buChar char="ü"/>
                </a:pPr>
                <a:r>
                  <a:rPr lang="en-US" sz="2800" dirty="0"/>
                  <a:t> Bayesian Hierarchical Model with estimated </a:t>
                </a:r>
                <a14:m>
                  <m:oMath xmlns:m="http://schemas.openxmlformats.org/officeDocument/2006/math">
                    <m:sSup>
                      <m:sSupPr>
                        <m:ctrlPr>
                          <a:rPr lang="en-US" sz="2800" i="1">
                            <a:latin typeface="Cambria Math" panose="02040503050406030204" pitchFamily="18" charset="0"/>
                          </a:rPr>
                        </m:ctrlPr>
                      </m:sSupPr>
                      <m:e>
                        <m:r>
                          <a:rPr lang="en-US" sz="2800" i="1">
                            <a:latin typeface="Cambria Math" panose="02040503050406030204" pitchFamily="18" charset="0"/>
                          </a:rPr>
                          <m:t>𝜏</m:t>
                        </m:r>
                      </m:e>
                      <m:sup>
                        <m:r>
                          <a:rPr lang="en-US" sz="2800" i="1">
                            <a:latin typeface="Cambria Math" panose="02040503050406030204" pitchFamily="18" charset="0"/>
                          </a:rPr>
                          <m:t>2</m:t>
                        </m:r>
                      </m:sup>
                    </m:sSup>
                  </m:oMath>
                </a14:m>
                <a:r>
                  <a:rPr lang="en-US" sz="2800" dirty="0"/>
                  <a:t> can properly control Type I error while increasing the power</a:t>
                </a:r>
              </a:p>
              <a:p>
                <a:r>
                  <a:rPr lang="en-US" sz="3200" dirty="0"/>
                  <a:t>Future Plan:</a:t>
                </a:r>
              </a:p>
              <a:p>
                <a:pPr lvl="1">
                  <a:buFont typeface="Wingdings" panose="05000000000000000000" pitchFamily="2" charset="2"/>
                  <a:buChar char="ü"/>
                </a:pPr>
                <a:r>
                  <a:rPr lang="en-US" sz="2800" dirty="0"/>
                  <a:t> To explore other methods to estimate </a:t>
                </a:r>
                <a14:m>
                  <m:oMath xmlns:m="http://schemas.openxmlformats.org/officeDocument/2006/math">
                    <m:sSup>
                      <m:sSupPr>
                        <m:ctrlPr>
                          <a:rPr lang="en-US" sz="2800" i="1">
                            <a:latin typeface="Cambria Math" panose="02040503050406030204" pitchFamily="18" charset="0"/>
                          </a:rPr>
                        </m:ctrlPr>
                      </m:sSupPr>
                      <m:e>
                        <m:r>
                          <a:rPr lang="en-US" sz="2800" i="1">
                            <a:latin typeface="Cambria Math" panose="02040503050406030204" pitchFamily="18" charset="0"/>
                          </a:rPr>
                          <m:t>𝜏</m:t>
                        </m:r>
                      </m:e>
                      <m:sup>
                        <m:r>
                          <a:rPr lang="en-US" sz="2800" i="1">
                            <a:latin typeface="Cambria Math" panose="02040503050406030204" pitchFamily="18" charset="0"/>
                          </a:rPr>
                          <m:t>2</m:t>
                        </m:r>
                      </m:sup>
                    </m:sSup>
                    <m:r>
                      <a:rPr lang="en-US" sz="2800" i="1">
                        <a:latin typeface="Cambria Math" panose="02040503050406030204" pitchFamily="18" charset="0"/>
                      </a:rPr>
                      <m:t> </m:t>
                    </m:r>
                  </m:oMath>
                </a14:m>
                <a:r>
                  <a:rPr lang="en-US" sz="2800" dirty="0"/>
                  <a:t>and incorporate the uncertainty</a:t>
                </a:r>
              </a:p>
              <a:p>
                <a:pPr marL="457200" lvl="1" indent="0">
                  <a:buNone/>
                </a:pPr>
                <a:endParaRPr lang="en-US" sz="2800" dirty="0"/>
              </a:p>
              <a:p>
                <a:endParaRPr lang="en-US" sz="3200" dirty="0"/>
              </a:p>
            </p:txBody>
          </p:sp>
        </mc:Choice>
        <mc:Fallback xmlns="">
          <p:sp>
            <p:nvSpPr>
              <p:cNvPr id="3" name="Content Placeholder 2">
                <a:extLst>
                  <a:ext uri="{FF2B5EF4-FFF2-40B4-BE49-F238E27FC236}">
                    <a16:creationId xmlns:a16="http://schemas.microsoft.com/office/drawing/2014/main" id="{C5B558B0-A388-41FB-8787-D9AE96B83ED7}"/>
                  </a:ext>
                </a:extLst>
              </p:cNvPr>
              <p:cNvSpPr>
                <a:spLocks noGrp="1" noRot="1" noChangeAspect="1" noMove="1" noResize="1" noEditPoints="1" noAdjustHandles="1" noChangeArrowheads="1" noChangeShapeType="1" noTextEdit="1"/>
              </p:cNvSpPr>
              <p:nvPr>
                <p:ph idx="1"/>
              </p:nvPr>
            </p:nvSpPr>
            <p:spPr>
              <a:xfrm>
                <a:off x="838200" y="1482043"/>
                <a:ext cx="10515600" cy="4833145"/>
              </a:xfrm>
              <a:blipFill>
                <a:blip r:embed="rId2"/>
                <a:stretch>
                  <a:fillRect l="-1333" t="-2648" r="-1159"/>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CAE798F9-CC36-4435-BED6-79C3D380D122}"/>
              </a:ext>
            </a:extLst>
          </p:cNvPr>
          <p:cNvSpPr>
            <a:spLocks noGrp="1"/>
          </p:cNvSpPr>
          <p:nvPr>
            <p:ph type="sldNum" sz="quarter" idx="12"/>
          </p:nvPr>
        </p:nvSpPr>
        <p:spPr/>
        <p:txBody>
          <a:bodyPr/>
          <a:lstStyle/>
          <a:p>
            <a:fld id="{D6FC180C-B9C2-4E14-B174-8D3B6D0F229B}" type="slidenum">
              <a:rPr lang="en-US" smtClean="0"/>
              <a:t>20</a:t>
            </a:fld>
            <a:endParaRPr lang="en-US"/>
          </a:p>
        </p:txBody>
      </p:sp>
    </p:spTree>
    <p:extLst>
      <p:ext uri="{BB962C8B-B14F-4D97-AF65-F5344CB8AC3E}">
        <p14:creationId xmlns:p14="http://schemas.microsoft.com/office/powerpoint/2010/main" val="2544952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06898-7526-407E-9960-78061B797DCF}"/>
              </a:ext>
            </a:extLst>
          </p:cNvPr>
          <p:cNvSpPr>
            <a:spLocks noGrp="1"/>
          </p:cNvSpPr>
          <p:nvPr>
            <p:ph type="title"/>
          </p:nvPr>
        </p:nvSpPr>
        <p:spPr>
          <a:xfrm>
            <a:off x="557212" y="347133"/>
            <a:ext cx="7050088" cy="1075268"/>
          </a:xfrm>
        </p:spPr>
        <p:txBody>
          <a:bodyPr/>
          <a:lstStyle/>
          <a:p>
            <a:r>
              <a:rPr lang="en-US" dirty="0"/>
              <a:t>References</a:t>
            </a:r>
          </a:p>
        </p:txBody>
      </p:sp>
      <p:sp>
        <p:nvSpPr>
          <p:cNvPr id="3" name="Content Placeholder 2">
            <a:extLst>
              <a:ext uri="{FF2B5EF4-FFF2-40B4-BE49-F238E27FC236}">
                <a16:creationId xmlns:a16="http://schemas.microsoft.com/office/drawing/2014/main" id="{20F76A8D-2CEE-4E33-ADE6-540ADFA0AAE5}"/>
              </a:ext>
            </a:extLst>
          </p:cNvPr>
          <p:cNvSpPr>
            <a:spLocks noGrp="1"/>
          </p:cNvSpPr>
          <p:nvPr>
            <p:ph idx="1"/>
          </p:nvPr>
        </p:nvSpPr>
        <p:spPr>
          <a:xfrm>
            <a:off x="418722" y="1558924"/>
            <a:ext cx="10515600" cy="4809091"/>
          </a:xfrm>
        </p:spPr>
        <p:txBody>
          <a:bodyPr>
            <a:normAutofit/>
          </a:bodyPr>
          <a:lstStyle/>
          <a:p>
            <a:r>
              <a:rPr lang="en-US" sz="2000" dirty="0">
                <a:hlinkClick r:id="rId2"/>
              </a:rPr>
              <a:t>https://en.wikipedia.org/wiki/Stem_cell</a:t>
            </a:r>
            <a:endParaRPr lang="en-US" sz="2000" dirty="0"/>
          </a:p>
          <a:p>
            <a:r>
              <a:rPr lang="en-US" sz="2000" dirty="0">
                <a:hlinkClick r:id="rId3"/>
              </a:rPr>
              <a:t>https://www.rdocumentation.org/packages/R2WinBUGS/versions/2.1-21</a:t>
            </a:r>
            <a:endParaRPr lang="en-US" sz="2000" dirty="0"/>
          </a:p>
          <a:p>
            <a:r>
              <a:rPr lang="en-US" sz="2000" dirty="0"/>
              <a:t>Bayesian Adaptive Methods for Clinical Trials, S. Berry, et al., CRC, 2011</a:t>
            </a:r>
          </a:p>
          <a:p>
            <a:r>
              <a:rPr lang="en-US" sz="2000" dirty="0"/>
              <a:t>Bayesian Data Analysis, A. Gelman, et al., CRC, 2013</a:t>
            </a:r>
          </a:p>
          <a:p>
            <a:r>
              <a:rPr lang="en-US" sz="2000" dirty="0"/>
              <a:t>Meta-Analysis in Clinical Trials, R. </a:t>
            </a:r>
            <a:r>
              <a:rPr lang="en-US" sz="2000" dirty="0" err="1"/>
              <a:t>DerSimonian</a:t>
            </a:r>
            <a:r>
              <a:rPr lang="en-US" sz="2000" dirty="0"/>
              <a:t>, N. Laird, Controlled Clinical Trials 7: 177-188 (1986) </a:t>
            </a:r>
          </a:p>
          <a:p>
            <a:r>
              <a:rPr lang="en-US" sz="2000" dirty="0"/>
              <a:t>Methods to estimate the between-study variance and its uncertainty in meta-analysis, A. A. </a:t>
            </a:r>
            <a:r>
              <a:rPr lang="en-US" sz="2000" dirty="0" err="1"/>
              <a:t>Veroniki</a:t>
            </a:r>
            <a:r>
              <a:rPr lang="en-US" sz="2000" dirty="0"/>
              <a:t>, et al., Research Synthesis Methods 7: 55-79 (2016)</a:t>
            </a:r>
          </a:p>
          <a:p>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C3DD93B9-36CB-4669-B7A6-B3CF7D47BF05}"/>
              </a:ext>
            </a:extLst>
          </p:cNvPr>
          <p:cNvSpPr>
            <a:spLocks noGrp="1"/>
          </p:cNvSpPr>
          <p:nvPr>
            <p:ph type="sldNum" sz="quarter" idx="12"/>
          </p:nvPr>
        </p:nvSpPr>
        <p:spPr/>
        <p:txBody>
          <a:bodyPr/>
          <a:lstStyle/>
          <a:p>
            <a:fld id="{D6FC180C-B9C2-4E14-B174-8D3B6D0F229B}" type="slidenum">
              <a:rPr lang="en-US" smtClean="0"/>
              <a:t>21</a:t>
            </a:fld>
            <a:endParaRPr lang="en-US"/>
          </a:p>
        </p:txBody>
      </p:sp>
    </p:spTree>
    <p:extLst>
      <p:ext uri="{BB962C8B-B14F-4D97-AF65-F5344CB8AC3E}">
        <p14:creationId xmlns:p14="http://schemas.microsoft.com/office/powerpoint/2010/main" val="283957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06898-7526-407E-9960-78061B797DCF}"/>
              </a:ext>
            </a:extLst>
          </p:cNvPr>
          <p:cNvSpPr>
            <a:spLocks noGrp="1"/>
          </p:cNvSpPr>
          <p:nvPr>
            <p:ph type="title"/>
          </p:nvPr>
        </p:nvSpPr>
        <p:spPr>
          <a:xfrm>
            <a:off x="557212" y="347133"/>
            <a:ext cx="7050088" cy="1075268"/>
          </a:xfrm>
        </p:spPr>
        <p:txBody>
          <a:bodyPr>
            <a:normAutofit/>
          </a:bodyPr>
          <a:lstStyle/>
          <a:p>
            <a:r>
              <a:rPr lang="en-US" sz="4000" dirty="0"/>
              <a:t>Acknowledgements</a:t>
            </a:r>
          </a:p>
        </p:txBody>
      </p:sp>
      <p:sp>
        <p:nvSpPr>
          <p:cNvPr id="3" name="Content Placeholder 2">
            <a:extLst>
              <a:ext uri="{FF2B5EF4-FFF2-40B4-BE49-F238E27FC236}">
                <a16:creationId xmlns:a16="http://schemas.microsoft.com/office/drawing/2014/main" id="{20F76A8D-2CEE-4E33-ADE6-540ADFA0AAE5}"/>
              </a:ext>
            </a:extLst>
          </p:cNvPr>
          <p:cNvSpPr>
            <a:spLocks noGrp="1"/>
          </p:cNvSpPr>
          <p:nvPr>
            <p:ph idx="1"/>
          </p:nvPr>
        </p:nvSpPr>
        <p:spPr>
          <a:xfrm>
            <a:off x="418722" y="1558924"/>
            <a:ext cx="10515600" cy="4809091"/>
          </a:xfrm>
        </p:spPr>
        <p:txBody>
          <a:bodyPr>
            <a:normAutofit/>
          </a:bodyPr>
          <a:lstStyle/>
          <a:p>
            <a:r>
              <a:rPr lang="en-US" sz="3200" dirty="0"/>
              <a:t>Kyle Lee, FDA/CDER</a:t>
            </a:r>
          </a:p>
          <a:p>
            <a:r>
              <a:rPr lang="en-US" sz="3200" dirty="0"/>
              <a:t>Virginia Recta, FDA/CVM</a:t>
            </a:r>
          </a:p>
          <a:p>
            <a:r>
              <a:rPr lang="en-US" sz="3200" dirty="0"/>
              <a:t>Haiwen Shi, FDA/CVM</a:t>
            </a:r>
          </a:p>
          <a:p>
            <a:r>
              <a:rPr lang="en-US" sz="3200" dirty="0"/>
              <a:t>Claire Ruberman, FDA/CVM</a:t>
            </a:r>
          </a:p>
          <a:p>
            <a:r>
              <a:rPr lang="en-US" sz="3200" dirty="0"/>
              <a:t>Stella Karuri, FDA/CVM</a:t>
            </a:r>
          </a:p>
          <a:p>
            <a:r>
              <a:rPr lang="en-US" sz="3200" dirty="0"/>
              <a:t>Cherry Gupta, FDA/CVM</a:t>
            </a:r>
          </a:p>
          <a:p>
            <a:endParaRPr lang="en-US" sz="3200" dirty="0"/>
          </a:p>
          <a:p>
            <a:endParaRPr lang="en-US" sz="3200" dirty="0"/>
          </a:p>
          <a:p>
            <a:endParaRPr lang="en-US" sz="3200" dirty="0"/>
          </a:p>
        </p:txBody>
      </p:sp>
      <p:sp>
        <p:nvSpPr>
          <p:cNvPr id="4" name="Slide Number Placeholder 3">
            <a:extLst>
              <a:ext uri="{FF2B5EF4-FFF2-40B4-BE49-F238E27FC236}">
                <a16:creationId xmlns:a16="http://schemas.microsoft.com/office/drawing/2014/main" id="{C3DD93B9-36CB-4669-B7A6-B3CF7D47BF05}"/>
              </a:ext>
            </a:extLst>
          </p:cNvPr>
          <p:cNvSpPr>
            <a:spLocks noGrp="1"/>
          </p:cNvSpPr>
          <p:nvPr>
            <p:ph type="sldNum" sz="quarter" idx="12"/>
          </p:nvPr>
        </p:nvSpPr>
        <p:spPr/>
        <p:txBody>
          <a:bodyPr/>
          <a:lstStyle/>
          <a:p>
            <a:fld id="{D6FC180C-B9C2-4E14-B174-8D3B6D0F229B}" type="slidenum">
              <a:rPr lang="en-US" smtClean="0"/>
              <a:t>22</a:t>
            </a:fld>
            <a:endParaRPr lang="en-US"/>
          </a:p>
        </p:txBody>
      </p:sp>
    </p:spTree>
    <p:extLst>
      <p:ext uri="{BB962C8B-B14F-4D97-AF65-F5344CB8AC3E}">
        <p14:creationId xmlns:p14="http://schemas.microsoft.com/office/powerpoint/2010/main" val="2152166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897A738-1C3B-4304-B95D-41053E1533A1}"/>
                  </a:ext>
                </a:extLst>
              </p:cNvPr>
              <p:cNvSpPr>
                <a:spLocks noGrp="1"/>
              </p:cNvSpPr>
              <p:nvPr>
                <p:ph type="title"/>
              </p:nvPr>
            </p:nvSpPr>
            <p:spPr>
              <a:xfrm>
                <a:off x="838200" y="111298"/>
                <a:ext cx="10515600" cy="489099"/>
              </a:xfrm>
            </p:spPr>
            <p:txBody>
              <a:bodyPr>
                <a:noAutofit/>
              </a:bodyPr>
              <a:lstStyle/>
              <a:p>
                <a:r>
                  <a:rPr lang="en-US" sz="3200" dirty="0"/>
                  <a:t>Estimators for between-study variance </a:t>
                </a:r>
                <a14:m>
                  <m:oMath xmlns:m="http://schemas.openxmlformats.org/officeDocument/2006/math">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𝜏</m:t>
                        </m:r>
                      </m:e>
                      <m:sup>
                        <m:r>
                          <a:rPr lang="en-US" sz="3200" b="0" i="1" smtClean="0">
                            <a:latin typeface="Cambria Math" panose="02040503050406030204" pitchFamily="18" charset="0"/>
                          </a:rPr>
                          <m:t>2</m:t>
                        </m:r>
                      </m:sup>
                    </m:sSup>
                  </m:oMath>
                </a14:m>
                <a:endParaRPr lang="en-US" sz="3200" dirty="0"/>
              </a:p>
            </p:txBody>
          </p:sp>
        </mc:Choice>
        <mc:Fallback xmlns="">
          <p:sp>
            <p:nvSpPr>
              <p:cNvPr id="2" name="Title 1">
                <a:extLst>
                  <a:ext uri="{FF2B5EF4-FFF2-40B4-BE49-F238E27FC236}">
                    <a16:creationId xmlns:a16="http://schemas.microsoft.com/office/drawing/2014/main" id="{0897A738-1C3B-4304-B95D-41053E1533A1}"/>
                  </a:ext>
                </a:extLst>
              </p:cNvPr>
              <p:cNvSpPr>
                <a:spLocks noGrp="1" noRot="1" noChangeAspect="1" noMove="1" noResize="1" noEditPoints="1" noAdjustHandles="1" noChangeArrowheads="1" noChangeShapeType="1" noTextEdit="1"/>
              </p:cNvSpPr>
              <p:nvPr>
                <p:ph type="title"/>
              </p:nvPr>
            </p:nvSpPr>
            <p:spPr>
              <a:xfrm>
                <a:off x="838200" y="111298"/>
                <a:ext cx="10515600" cy="489099"/>
              </a:xfrm>
              <a:blipFill>
                <a:blip r:embed="rId3"/>
                <a:stretch>
                  <a:fillRect l="-1507" t="-16250" b="-60000"/>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D005DC58-4FA3-4689-8EB7-F362B15E8401}"/>
              </a:ext>
            </a:extLst>
          </p:cNvPr>
          <p:cNvSpPr>
            <a:spLocks noGrp="1"/>
          </p:cNvSpPr>
          <p:nvPr>
            <p:ph type="sldNum" sz="quarter" idx="12"/>
          </p:nvPr>
        </p:nvSpPr>
        <p:spPr/>
        <p:txBody>
          <a:bodyPr/>
          <a:lstStyle/>
          <a:p>
            <a:fld id="{D6FC180C-B9C2-4E14-B174-8D3B6D0F229B}" type="slidenum">
              <a:rPr lang="en-US" smtClean="0"/>
              <a:t>23</a:t>
            </a:fld>
            <a:endParaRPr lang="en-US"/>
          </a:p>
        </p:txBody>
      </p:sp>
      <p:pic>
        <p:nvPicPr>
          <p:cNvPr id="4" name="Picture 3">
            <a:extLst>
              <a:ext uri="{FF2B5EF4-FFF2-40B4-BE49-F238E27FC236}">
                <a16:creationId xmlns:a16="http://schemas.microsoft.com/office/drawing/2014/main" id="{14B12148-52D8-4F17-A8BA-3BE322C18210}"/>
              </a:ext>
            </a:extLst>
          </p:cNvPr>
          <p:cNvPicPr>
            <a:picLocks noChangeAspect="1"/>
          </p:cNvPicPr>
          <p:nvPr/>
        </p:nvPicPr>
        <p:blipFill>
          <a:blip r:embed="rId4"/>
          <a:stretch>
            <a:fillRect/>
          </a:stretch>
        </p:blipFill>
        <p:spPr>
          <a:xfrm>
            <a:off x="982895" y="715680"/>
            <a:ext cx="8418758" cy="5690807"/>
          </a:xfrm>
          <a:prstGeom prst="rect">
            <a:avLst/>
          </a:prstGeom>
        </p:spPr>
      </p:pic>
      <p:sp>
        <p:nvSpPr>
          <p:cNvPr id="5" name="TextBox 4">
            <a:extLst>
              <a:ext uri="{FF2B5EF4-FFF2-40B4-BE49-F238E27FC236}">
                <a16:creationId xmlns:a16="http://schemas.microsoft.com/office/drawing/2014/main" id="{85944FEF-8461-4985-8F2C-405DFB57974C}"/>
              </a:ext>
            </a:extLst>
          </p:cNvPr>
          <p:cNvSpPr txBox="1"/>
          <p:nvPr/>
        </p:nvSpPr>
        <p:spPr>
          <a:xfrm>
            <a:off x="2240280" y="6538953"/>
            <a:ext cx="9715500" cy="415498"/>
          </a:xfrm>
          <a:prstGeom prst="rect">
            <a:avLst/>
          </a:prstGeom>
          <a:noFill/>
        </p:spPr>
        <p:txBody>
          <a:bodyPr wrap="square" rtlCol="0">
            <a:spAutoFit/>
          </a:bodyPr>
          <a:lstStyle/>
          <a:p>
            <a:r>
              <a:rPr lang="en-US" sz="1050" dirty="0"/>
              <a:t>Methods to estimate the between-study variance and its uncertainty in meta-analysis, A. A. </a:t>
            </a:r>
            <a:r>
              <a:rPr lang="en-US" sz="1050" dirty="0" err="1"/>
              <a:t>Veroniki</a:t>
            </a:r>
            <a:r>
              <a:rPr lang="en-US" sz="1050" dirty="0"/>
              <a:t>, et al., Research Synthesis Methods 7: 55-79 (2016)</a:t>
            </a:r>
          </a:p>
          <a:p>
            <a:endParaRPr lang="en-US" sz="1050" dirty="0"/>
          </a:p>
        </p:txBody>
      </p:sp>
    </p:spTree>
    <p:extLst>
      <p:ext uri="{BB962C8B-B14F-4D97-AF65-F5344CB8AC3E}">
        <p14:creationId xmlns:p14="http://schemas.microsoft.com/office/powerpoint/2010/main" val="106703365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68</TotalTime>
  <Words>1820</Words>
  <Application>Microsoft Office PowerPoint</Application>
  <PresentationFormat>Widescreen</PresentationFormat>
  <Paragraphs>260</Paragraphs>
  <Slides>23</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Cambria Math</vt:lpstr>
      <vt:lpstr>Trebuchet MS</vt:lpstr>
      <vt:lpstr>Wingdings</vt:lpstr>
      <vt:lpstr>Wingdings 3</vt:lpstr>
      <vt:lpstr>Facet</vt:lpstr>
      <vt:lpstr>Bayesian Modeling in Evaluating Effectiveness in Multiple Stem Cell Lines for Therapeutic Use in Animals</vt:lpstr>
      <vt:lpstr>Disclaimer</vt:lpstr>
      <vt:lpstr>Outline</vt:lpstr>
      <vt:lpstr>Introduction: Stem cells</vt:lpstr>
      <vt:lpstr>Study Design</vt:lpstr>
      <vt:lpstr>Study Design-Continued</vt:lpstr>
      <vt:lpstr>Challenge</vt:lpstr>
      <vt:lpstr>Bayesian Hierarchical Model</vt:lpstr>
      <vt:lpstr>Hypothesis Testing</vt:lpstr>
      <vt:lpstr>Simulations for Full Bayesian Method</vt:lpstr>
      <vt:lpstr>Simulations for Full Bayesian Method</vt:lpstr>
      <vt:lpstr>Difficulties in using Full Bayesian Method </vt:lpstr>
      <vt:lpstr>Bayesian Hierarchical Model with τ^2estimate</vt:lpstr>
      <vt:lpstr>Simulations for Bayesian Hierarchical Model with pre-specified τ^2</vt:lpstr>
      <vt:lpstr>PowerPoint Presentation</vt:lpstr>
      <vt:lpstr>PowerPoint Presentation</vt:lpstr>
      <vt:lpstr>Simulation for Bayesian Hierarchical Model with estimated τ^2</vt:lpstr>
      <vt:lpstr>Simulation for Bayesian Hierarchical Model with estimated τ^2</vt:lpstr>
      <vt:lpstr>Simulation for Bayesian Hierarchical Model with estimated τ^2</vt:lpstr>
      <vt:lpstr>Discussion</vt:lpstr>
      <vt:lpstr>References</vt:lpstr>
      <vt:lpstr>Acknowledgements</vt:lpstr>
      <vt:lpstr>Estimators for between-study variance τ^2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Bayesian Modeling in Evaluating Effectiveness in Multiple Stem Cell Lines for Therapeutic Use in Animals</dc:title>
  <dc:creator>Recta, Virginia</dc:creator>
  <cp:lastModifiedBy>Zhang, Qiao</cp:lastModifiedBy>
  <cp:revision>14</cp:revision>
  <dcterms:created xsi:type="dcterms:W3CDTF">2020-09-03T15:17:01Z</dcterms:created>
  <dcterms:modified xsi:type="dcterms:W3CDTF">2020-09-04T15:51:07Z</dcterms:modified>
</cp:coreProperties>
</file>