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258" r:id="rId2"/>
    <p:sldId id="279" r:id="rId3"/>
    <p:sldId id="347" r:id="rId4"/>
    <p:sldId id="297" r:id="rId5"/>
    <p:sldId id="298" r:id="rId6"/>
    <p:sldId id="320" r:id="rId7"/>
    <p:sldId id="352" r:id="rId8"/>
    <p:sldId id="322" r:id="rId9"/>
    <p:sldId id="280" r:id="rId10"/>
    <p:sldId id="328" r:id="rId11"/>
    <p:sldId id="311" r:id="rId12"/>
    <p:sldId id="283" r:id="rId13"/>
    <p:sldId id="323" r:id="rId14"/>
    <p:sldId id="327" r:id="rId15"/>
    <p:sldId id="275" r:id="rId16"/>
    <p:sldId id="329" r:id="rId17"/>
    <p:sldId id="354" r:id="rId18"/>
    <p:sldId id="355" r:id="rId19"/>
    <p:sldId id="356" r:id="rId20"/>
    <p:sldId id="330" r:id="rId21"/>
    <p:sldId id="359" r:id="rId22"/>
    <p:sldId id="270"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ridhara, Rajeshwari" initials="SR" lastIdx="4" clrIdx="0">
    <p:extLst>
      <p:ext uri="{19B8F6BF-5375-455C-9EA6-DF929625EA0E}">
        <p15:presenceInfo xmlns:p15="http://schemas.microsoft.com/office/powerpoint/2012/main" userId="S-1-5-21-1078081533-606747145-839522115-363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1160" autoAdjust="0"/>
  </p:normalViewPr>
  <p:slideViewPr>
    <p:cSldViewPr snapToGrid="0" snapToObjects="1">
      <p:cViewPr varScale="1">
        <p:scale>
          <a:sx n="81" d="100"/>
          <a:sy n="81" d="100"/>
        </p:scale>
        <p:origin x="522" y="90"/>
      </p:cViewPr>
      <p:guideLst>
        <p:guide orient="horz" pos="2160"/>
        <p:guide pos="2880"/>
      </p:guideLst>
    </p:cSldViewPr>
  </p:slideViewPr>
  <p:outlineViewPr>
    <p:cViewPr>
      <p:scale>
        <a:sx n="33" d="100"/>
        <a:sy n="33" d="100"/>
      </p:scale>
      <p:origin x="0" y="-12187"/>
    </p:cViewPr>
  </p:outlineViewPr>
  <p:notesTextViewPr>
    <p:cViewPr>
      <p:scale>
        <a:sx n="100" d="100"/>
        <a:sy n="100" d="100"/>
      </p:scale>
      <p:origin x="0" y="0"/>
    </p:cViewPr>
  </p:notesTextViewPr>
  <p:sorterViewPr>
    <p:cViewPr varScale="1">
      <p:scale>
        <a:sx n="100" d="100"/>
        <a:sy n="100" d="100"/>
      </p:scale>
      <p:origin x="0" y="-5966"/>
    </p:cViewPr>
  </p:sorterViewPr>
  <p:notesViewPr>
    <p:cSldViewPr snapToGrid="0" snapToObjects="1">
      <p:cViewPr varScale="1">
        <p:scale>
          <a:sx n="63" d="100"/>
          <a:sy n="63" d="100"/>
        </p:scale>
        <p:origin x="313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FA586E-B8B3-4122-85A9-D1026EBBB67A}" type="datetimeFigureOut">
              <a:rPr lang="en-US" smtClean="0"/>
              <a:t>9/23/2019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7D4DEE-BE55-4154-A6D5-8124AB0B5DBF}" type="slidenum">
              <a:rPr lang="en-US" smtClean="0"/>
              <a:t>‹#›</a:t>
            </a:fld>
            <a:endParaRPr lang="en-US"/>
          </a:p>
        </p:txBody>
      </p:sp>
    </p:spTree>
    <p:extLst>
      <p:ext uri="{BB962C8B-B14F-4D97-AF65-F5344CB8AC3E}">
        <p14:creationId xmlns:p14="http://schemas.microsoft.com/office/powerpoint/2010/main" val="1399291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4F1F9-670B-4BD8-A79A-22FF1A005646}" type="datetimeFigureOut">
              <a:rPr lang="en-US" smtClean="0"/>
              <a:t>9/23/2019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488F4B-C8AB-4DED-82A3-6F6C06D43A36}" type="slidenum">
              <a:rPr lang="en-US" smtClean="0"/>
              <a:t>‹#›</a:t>
            </a:fld>
            <a:endParaRPr lang="en-US"/>
          </a:p>
        </p:txBody>
      </p:sp>
    </p:spTree>
    <p:extLst>
      <p:ext uri="{BB962C8B-B14F-4D97-AF65-F5344CB8AC3E}">
        <p14:creationId xmlns:p14="http://schemas.microsoft.com/office/powerpoint/2010/main" val="294365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a:t>
            </a:fld>
            <a:endParaRPr lang="en-US"/>
          </a:p>
        </p:txBody>
      </p:sp>
    </p:spTree>
    <p:extLst>
      <p:ext uri="{BB962C8B-B14F-4D97-AF65-F5344CB8AC3E}">
        <p14:creationId xmlns:p14="http://schemas.microsoft.com/office/powerpoint/2010/main" val="2941918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2</a:t>
            </a:fld>
            <a:endParaRPr lang="en-US"/>
          </a:p>
        </p:txBody>
      </p:sp>
    </p:spTree>
    <p:extLst>
      <p:ext uri="{BB962C8B-B14F-4D97-AF65-F5344CB8AC3E}">
        <p14:creationId xmlns:p14="http://schemas.microsoft.com/office/powerpoint/2010/main" val="1959142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488F4B-C8AB-4DED-82A3-6F6C06D43A36}" type="slidenum">
              <a:rPr lang="en-US" smtClean="0"/>
              <a:t>3</a:t>
            </a:fld>
            <a:endParaRPr lang="en-US"/>
          </a:p>
        </p:txBody>
      </p:sp>
    </p:spTree>
    <p:extLst>
      <p:ext uri="{BB962C8B-B14F-4D97-AF65-F5344CB8AC3E}">
        <p14:creationId xmlns:p14="http://schemas.microsoft.com/office/powerpoint/2010/main" val="2969366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4</a:t>
            </a:fld>
            <a:endParaRPr lang="en-US"/>
          </a:p>
        </p:txBody>
      </p:sp>
    </p:spTree>
    <p:extLst>
      <p:ext uri="{BB962C8B-B14F-4D97-AF65-F5344CB8AC3E}">
        <p14:creationId xmlns:p14="http://schemas.microsoft.com/office/powerpoint/2010/main" val="417051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5</a:t>
            </a:fld>
            <a:endParaRPr lang="en-US"/>
          </a:p>
        </p:txBody>
      </p:sp>
    </p:spTree>
    <p:extLst>
      <p:ext uri="{BB962C8B-B14F-4D97-AF65-F5344CB8AC3E}">
        <p14:creationId xmlns:p14="http://schemas.microsoft.com/office/powerpoint/2010/main" val="1905991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6</a:t>
            </a:fld>
            <a:endParaRPr lang="en-US"/>
          </a:p>
        </p:txBody>
      </p:sp>
    </p:spTree>
    <p:extLst>
      <p:ext uri="{BB962C8B-B14F-4D97-AF65-F5344CB8AC3E}">
        <p14:creationId xmlns:p14="http://schemas.microsoft.com/office/powerpoint/2010/main" val="258690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7</a:t>
            </a:fld>
            <a:endParaRPr lang="en-US"/>
          </a:p>
        </p:txBody>
      </p:sp>
    </p:spTree>
    <p:extLst>
      <p:ext uri="{BB962C8B-B14F-4D97-AF65-F5344CB8AC3E}">
        <p14:creationId xmlns:p14="http://schemas.microsoft.com/office/powerpoint/2010/main" val="3863428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8</a:t>
            </a:fld>
            <a:endParaRPr lang="en-US"/>
          </a:p>
        </p:txBody>
      </p:sp>
    </p:spTree>
    <p:extLst>
      <p:ext uri="{BB962C8B-B14F-4D97-AF65-F5344CB8AC3E}">
        <p14:creationId xmlns:p14="http://schemas.microsoft.com/office/powerpoint/2010/main" val="63412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9</a:t>
            </a:fld>
            <a:endParaRPr lang="en-US"/>
          </a:p>
        </p:txBody>
      </p:sp>
    </p:spTree>
    <p:extLst>
      <p:ext uri="{BB962C8B-B14F-4D97-AF65-F5344CB8AC3E}">
        <p14:creationId xmlns:p14="http://schemas.microsoft.com/office/powerpoint/2010/main" val="2745970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10</a:t>
            </a:fld>
            <a:endParaRPr lang="en-US"/>
          </a:p>
        </p:txBody>
      </p:sp>
    </p:spTree>
    <p:extLst>
      <p:ext uri="{BB962C8B-B14F-4D97-AF65-F5344CB8AC3E}">
        <p14:creationId xmlns:p14="http://schemas.microsoft.com/office/powerpoint/2010/main" val="2769259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11</a:t>
            </a:fld>
            <a:endParaRPr lang="en-US"/>
          </a:p>
        </p:txBody>
      </p:sp>
    </p:spTree>
    <p:extLst>
      <p:ext uri="{BB962C8B-B14F-4D97-AF65-F5344CB8AC3E}">
        <p14:creationId xmlns:p14="http://schemas.microsoft.com/office/powerpoint/2010/main" val="3145722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baseline="0" dirty="0"/>
          </a:p>
        </p:txBody>
      </p:sp>
      <p:sp>
        <p:nvSpPr>
          <p:cNvPr id="4" name="Slide Number Placeholder 3"/>
          <p:cNvSpPr>
            <a:spLocks noGrp="1"/>
          </p:cNvSpPr>
          <p:nvPr>
            <p:ph type="sldNum" sz="quarter" idx="10"/>
          </p:nvPr>
        </p:nvSpPr>
        <p:spPr/>
        <p:txBody>
          <a:bodyPr/>
          <a:lstStyle/>
          <a:p>
            <a:fld id="{70488F4B-C8AB-4DED-82A3-6F6C06D43A36}" type="slidenum">
              <a:rPr lang="en-US" smtClean="0"/>
              <a:t>12</a:t>
            </a:fld>
            <a:endParaRPr lang="en-US"/>
          </a:p>
        </p:txBody>
      </p:sp>
    </p:spTree>
    <p:extLst>
      <p:ext uri="{BB962C8B-B14F-4D97-AF65-F5344CB8AC3E}">
        <p14:creationId xmlns:p14="http://schemas.microsoft.com/office/powerpoint/2010/main" val="2083813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13</a:t>
            </a:fld>
            <a:endParaRPr lang="en-US"/>
          </a:p>
        </p:txBody>
      </p:sp>
    </p:spTree>
    <p:extLst>
      <p:ext uri="{BB962C8B-B14F-4D97-AF65-F5344CB8AC3E}">
        <p14:creationId xmlns:p14="http://schemas.microsoft.com/office/powerpoint/2010/main" val="9938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14</a:t>
            </a:fld>
            <a:endParaRPr lang="en-US"/>
          </a:p>
        </p:txBody>
      </p:sp>
    </p:spTree>
    <p:extLst>
      <p:ext uri="{BB962C8B-B14F-4D97-AF65-F5344CB8AC3E}">
        <p14:creationId xmlns:p14="http://schemas.microsoft.com/office/powerpoint/2010/main" val="3263019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15</a:t>
            </a:fld>
            <a:endParaRPr lang="en-US"/>
          </a:p>
        </p:txBody>
      </p:sp>
    </p:spTree>
    <p:extLst>
      <p:ext uri="{BB962C8B-B14F-4D97-AF65-F5344CB8AC3E}">
        <p14:creationId xmlns:p14="http://schemas.microsoft.com/office/powerpoint/2010/main" val="2348772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16</a:t>
            </a:fld>
            <a:endParaRPr lang="en-US"/>
          </a:p>
        </p:txBody>
      </p:sp>
    </p:spTree>
    <p:extLst>
      <p:ext uri="{BB962C8B-B14F-4D97-AF65-F5344CB8AC3E}">
        <p14:creationId xmlns:p14="http://schemas.microsoft.com/office/powerpoint/2010/main" val="575317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17</a:t>
            </a:fld>
            <a:endParaRPr lang="en-US"/>
          </a:p>
        </p:txBody>
      </p:sp>
    </p:spTree>
    <p:extLst>
      <p:ext uri="{BB962C8B-B14F-4D97-AF65-F5344CB8AC3E}">
        <p14:creationId xmlns:p14="http://schemas.microsoft.com/office/powerpoint/2010/main" val="3345609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18</a:t>
            </a:fld>
            <a:endParaRPr lang="en-US"/>
          </a:p>
        </p:txBody>
      </p:sp>
    </p:spTree>
    <p:extLst>
      <p:ext uri="{BB962C8B-B14F-4D97-AF65-F5344CB8AC3E}">
        <p14:creationId xmlns:p14="http://schemas.microsoft.com/office/powerpoint/2010/main" val="419155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19</a:t>
            </a:fld>
            <a:endParaRPr lang="en-US"/>
          </a:p>
        </p:txBody>
      </p:sp>
    </p:spTree>
    <p:extLst>
      <p:ext uri="{BB962C8B-B14F-4D97-AF65-F5344CB8AC3E}">
        <p14:creationId xmlns:p14="http://schemas.microsoft.com/office/powerpoint/2010/main" val="3480123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20</a:t>
            </a:fld>
            <a:endParaRPr lang="en-US"/>
          </a:p>
        </p:txBody>
      </p:sp>
    </p:spTree>
    <p:extLst>
      <p:ext uri="{BB962C8B-B14F-4D97-AF65-F5344CB8AC3E}">
        <p14:creationId xmlns:p14="http://schemas.microsoft.com/office/powerpoint/2010/main" val="3743712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21</a:t>
            </a:fld>
            <a:endParaRPr lang="en-US"/>
          </a:p>
        </p:txBody>
      </p:sp>
    </p:spTree>
    <p:extLst>
      <p:ext uri="{BB962C8B-B14F-4D97-AF65-F5344CB8AC3E}">
        <p14:creationId xmlns:p14="http://schemas.microsoft.com/office/powerpoint/2010/main" val="3670110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488F4B-C8AB-4DED-82A3-6F6C06D43A36}" type="slidenum">
              <a:rPr lang="en-US" smtClean="0"/>
              <a:t>22</a:t>
            </a:fld>
            <a:endParaRPr lang="en-US"/>
          </a:p>
        </p:txBody>
      </p:sp>
    </p:spTree>
    <p:extLst>
      <p:ext uri="{BB962C8B-B14F-4D97-AF65-F5344CB8AC3E}">
        <p14:creationId xmlns:p14="http://schemas.microsoft.com/office/powerpoint/2010/main" val="3719291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0"/>
            <a:ext cx="2133600" cy="365125"/>
          </a:xfrm>
        </p:spPr>
        <p:txBody>
          <a:bodyPr/>
          <a:lstStyle/>
          <a:p>
            <a:fld id="{19C847F8-2C29-40ED-B0D1-EF3B1B82E5AA}" type="datetime1">
              <a:rPr lang="en-US" smtClean="0"/>
              <a:t>9/23/2019</a:t>
            </a:fld>
            <a:endParaRPr lang="en-US" dirty="0"/>
          </a:p>
        </p:txBody>
      </p:sp>
      <p:pic>
        <p:nvPicPr>
          <p:cNvPr id="8" name="Picture 7"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0947" y="261425"/>
            <a:ext cx="2703422" cy="563312"/>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07369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49"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0" y="2009775"/>
            <a:ext cx="8509103"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676650" y="6375400"/>
            <a:ext cx="2133600" cy="365125"/>
          </a:xfrm>
        </p:spPr>
        <p:txBody>
          <a:bodyPr/>
          <a:lstStyle>
            <a:lvl1pPr algn="ctr">
              <a:defRPr/>
            </a:lvl1pPr>
          </a:lstStyle>
          <a:p>
            <a:fld id="{B558E278-6E6B-45A2-B6E6-9FC0DFF3A88D}" type="datetime1">
              <a:rPr lang="en-US" smtClean="0"/>
              <a:t>9/23/2019</a:t>
            </a:fld>
            <a:endParaRPr lang="en-US" dirty="0"/>
          </a:p>
        </p:txBody>
      </p:sp>
      <p:sp>
        <p:nvSpPr>
          <p:cNvPr id="5" name="Footer Placeholder 4"/>
          <p:cNvSpPr>
            <a:spLocks noGrp="1"/>
          </p:cNvSpPr>
          <p:nvPr>
            <p:ph type="ftr" sz="quarter" idx="11"/>
          </p:nvPr>
        </p:nvSpPr>
        <p:spPr>
          <a:xfrm>
            <a:off x="24765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22954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5"/>
            <a:ext cx="2133600" cy="365125"/>
          </a:xfrm>
        </p:spPr>
        <p:txBody>
          <a:bodyPr/>
          <a:lstStyle/>
          <a:p>
            <a:fld id="{2CADC589-EDF2-429F-B583-F1D923B8D1CB}" type="datetime1">
              <a:rPr lang="en-US" smtClean="0"/>
              <a:t>9/23/2019</a:t>
            </a:fld>
            <a:endParaRPr lang="en-US"/>
          </a:p>
        </p:txBody>
      </p:sp>
      <p:sp>
        <p:nvSpPr>
          <p:cNvPr id="6"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9358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6"/>
            <a:ext cx="2133600" cy="365125"/>
          </a:xfrm>
        </p:spPr>
        <p:txBody>
          <a:bodyPr/>
          <a:lstStyle/>
          <a:p>
            <a:fld id="{075A9DF8-9361-475A-9B0A-B86CE2160FB3}" type="datetime1">
              <a:rPr lang="en-US" smtClean="0"/>
              <a:t>9/23/2019</a:t>
            </a:fld>
            <a:endParaRPr lang="en-US"/>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69796"/>
            <a:ext cx="620543" cy="743080"/>
          </a:xfrm>
          <a:prstGeom prst="rect">
            <a:avLst/>
          </a:prstGeom>
        </p:spPr>
      </p:pic>
      <p:sp>
        <p:nvSpPr>
          <p:cNvPr id="8"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24981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6"/>
            <a:ext cx="2133600" cy="365125"/>
          </a:xfrm>
        </p:spPr>
        <p:txBody>
          <a:bodyPr/>
          <a:lstStyle/>
          <a:p>
            <a:fld id="{C1885DA5-57BF-41BD-A683-A1C2CFD1267F}" type="datetime1">
              <a:rPr lang="en-US" smtClean="0"/>
              <a:t>9/23/2019</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18117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5"/>
            <a:ext cx="2133600" cy="365125"/>
          </a:xfrm>
        </p:spPr>
        <p:txBody>
          <a:bodyPr/>
          <a:lstStyle/>
          <a:p>
            <a:fld id="{5A38F1ED-93D8-43FF-9932-8B1565909480}" type="datetime1">
              <a:rPr lang="en-US" smtClean="0"/>
              <a:t>9/23/2019</a:t>
            </a:fld>
            <a:endParaRPr lang="en-US" dirty="0"/>
          </a:p>
        </p:txBody>
      </p:sp>
      <p:pic>
        <p:nvPicPr>
          <p:cNvPr id="10" name="Picture 9"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11"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3" name="TextBox 12"/>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5045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49"/>
            <a:ext cx="2133600" cy="365125"/>
          </a:xfrm>
        </p:spPr>
        <p:txBody>
          <a:bodyPr/>
          <a:lstStyle/>
          <a:p>
            <a:fld id="{9BC2D480-92E2-4D8B-BE13-BDE8F1247BF2}" type="datetime1">
              <a:rPr lang="en-US" smtClean="0"/>
              <a:t>9/23/2019</a:t>
            </a:fld>
            <a:endParaRPr lang="en-US"/>
          </a:p>
        </p:txBody>
      </p:sp>
      <p:pic>
        <p:nvPicPr>
          <p:cNvPr id="6" name="Picture 5"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950559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65513" y="6349337"/>
            <a:ext cx="2133600" cy="365125"/>
          </a:xfrm>
        </p:spPr>
        <p:txBody>
          <a:bodyPr/>
          <a:lstStyle/>
          <a:p>
            <a:fld id="{2D4F946D-D1C1-4F74-B4D4-F3EB8CAC1C4A}" type="datetime1">
              <a:rPr lang="en-US" smtClean="0"/>
              <a:t>9/23/2019</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85013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719014" y="6384925"/>
            <a:ext cx="2133600" cy="365125"/>
          </a:xfrm>
        </p:spPr>
        <p:txBody>
          <a:bodyPr/>
          <a:lstStyle/>
          <a:p>
            <a:fld id="{16F19B3E-B41B-4E9F-B61D-F50D861A5E5D}" type="datetime1">
              <a:rPr lang="en-US" smtClean="0"/>
              <a:t>9/23/2019</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25104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0"/>
            <a:ext cx="2133600" cy="365125"/>
          </a:xfrm>
        </p:spPr>
        <p:txBody>
          <a:bodyPr/>
          <a:lstStyle/>
          <a:p>
            <a:fld id="{D7D9B434-73E8-4820-A665-638647664DC5}" type="datetime1">
              <a:rPr lang="en-US" smtClean="0"/>
              <a:t>9/23/2019</a:t>
            </a:fld>
            <a:endParaRPr lang="en-US"/>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31470" y="5291167"/>
            <a:ext cx="620543" cy="743080"/>
          </a:xfrm>
          <a:prstGeom prst="rect">
            <a:avLst/>
          </a:prstGeom>
        </p:spPr>
      </p:pic>
      <p:sp>
        <p:nvSpPr>
          <p:cNvPr id="9" name="Footer Placeholder 4"/>
          <p:cNvSpPr>
            <a:spLocks noGrp="1"/>
          </p:cNvSpPr>
          <p:nvPr>
            <p:ph type="ftr" sz="quarter" idx="11"/>
          </p:nvPr>
        </p:nvSpPr>
        <p:spPr>
          <a:xfrm rot="5400000">
            <a:off x="-1161972" y="1451193"/>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8" name="TextBox 7"/>
          <p:cNvSpPr txBox="1"/>
          <p:nvPr userDrawn="1"/>
        </p:nvSpPr>
        <p:spPr>
          <a:xfrm rot="5400000">
            <a:off x="117044"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63844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3"/>
            <a:ext cx="2133600" cy="365125"/>
          </a:xfrm>
        </p:spPr>
        <p:txBody>
          <a:bodyPr/>
          <a:lstStyle/>
          <a:p>
            <a:fld id="{93F080DE-6E8C-4388-92DF-EB2350DA9DD2}" type="datetime1">
              <a:rPr lang="en-US" smtClean="0"/>
              <a:t>9/23/2019</a:t>
            </a:fld>
            <a:endParaRPr lang="en-US"/>
          </a:p>
        </p:txBody>
      </p:sp>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9" name="Picture 8"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18888" y="5307876"/>
            <a:ext cx="620543" cy="743080"/>
          </a:xfrm>
          <a:prstGeom prst="rect">
            <a:avLst/>
          </a:prstGeom>
        </p:spPr>
      </p:pic>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10432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4236" y="2648601"/>
            <a:ext cx="4198518" cy="874845"/>
          </a:xfrm>
          <a:prstGeom prst="rect">
            <a:avLst/>
          </a:prstGeom>
        </p:spPr>
      </p:pic>
    </p:spTree>
    <p:extLst>
      <p:ext uri="{BB962C8B-B14F-4D97-AF65-F5344CB8AC3E}">
        <p14:creationId xmlns:p14="http://schemas.microsoft.com/office/powerpoint/2010/main" val="60914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5DF5E-7A5C-4721-B6BF-48F056BB674D}" type="datetime1">
              <a:rPr lang="en-US" smtClean="0"/>
              <a:t>9/23/2019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www.fda.gov</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71F5F-C8AF-484B-B19A-A0CBCE8C7764}" type="slidenum">
              <a:rPr lang="en-US" smtClean="0"/>
              <a:t>‹#›</a:t>
            </a:fld>
            <a:endParaRPr lang="en-US"/>
          </a:p>
        </p:txBody>
      </p:sp>
    </p:spTree>
    <p:extLst>
      <p:ext uri="{BB962C8B-B14F-4D97-AF65-F5344CB8AC3E}">
        <p14:creationId xmlns:p14="http://schemas.microsoft.com/office/powerpoint/2010/main" val="112630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 id="2147483660" r:id="rId1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5388" y="2164977"/>
            <a:ext cx="6400800" cy="1752600"/>
          </a:xfrm>
        </p:spPr>
        <p:txBody>
          <a:bodyPr>
            <a:normAutofit/>
          </a:bodyPr>
          <a:lstStyle/>
          <a:p>
            <a:r>
              <a:rPr lang="en-US" sz="4000" dirty="0">
                <a:solidFill>
                  <a:schemeClr val="tx1"/>
                </a:solidFill>
              </a:rPr>
              <a:t>Real World Data and Evidence Projects at FDA</a:t>
            </a:r>
          </a:p>
        </p:txBody>
      </p:sp>
      <p:sp>
        <p:nvSpPr>
          <p:cNvPr id="4" name="Subtitle 2"/>
          <p:cNvSpPr txBox="1">
            <a:spLocks/>
          </p:cNvSpPr>
          <p:nvPr/>
        </p:nvSpPr>
        <p:spPr>
          <a:xfrm>
            <a:off x="358588" y="4151488"/>
            <a:ext cx="8534400" cy="206868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b="1" dirty="0">
                <a:solidFill>
                  <a:schemeClr val="tx1"/>
                </a:solidFill>
              </a:rPr>
              <a:t>Diqiong (Joan) Xie, Ph.D.</a:t>
            </a:r>
          </a:p>
          <a:p>
            <a:r>
              <a:rPr lang="en-US" sz="1600" b="1" dirty="0">
                <a:solidFill>
                  <a:schemeClr val="tx1"/>
                </a:solidFill>
              </a:rPr>
              <a:t>Division of Biometrics V</a:t>
            </a:r>
          </a:p>
          <a:p>
            <a:r>
              <a:rPr lang="en-US" sz="1600" b="1" dirty="0">
                <a:solidFill>
                  <a:schemeClr val="tx1"/>
                </a:solidFill>
              </a:rPr>
              <a:t>Office of Biostatistics</a:t>
            </a:r>
          </a:p>
          <a:p>
            <a:r>
              <a:rPr lang="en-US" sz="1600" b="1" dirty="0">
                <a:solidFill>
                  <a:schemeClr val="tx1"/>
                </a:solidFill>
              </a:rPr>
              <a:t>Center for Drug Evaluation and Research </a:t>
            </a:r>
          </a:p>
          <a:p>
            <a:r>
              <a:rPr lang="en-US" sz="1600" b="1" dirty="0">
                <a:solidFill>
                  <a:schemeClr val="tx1"/>
                </a:solidFill>
              </a:rPr>
              <a:t>FDA</a:t>
            </a:r>
          </a:p>
        </p:txBody>
      </p:sp>
    </p:spTree>
    <p:extLst>
      <p:ext uri="{BB962C8B-B14F-4D97-AF65-F5344CB8AC3E}">
        <p14:creationId xmlns:p14="http://schemas.microsoft.com/office/powerpoint/2010/main" val="314677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4161" y="663616"/>
            <a:ext cx="7772400" cy="1143000"/>
          </a:xfrm>
        </p:spPr>
        <p:txBody>
          <a:bodyPr>
            <a:normAutofit/>
          </a:bodyPr>
          <a:lstStyle/>
          <a:p>
            <a:pPr>
              <a:defRPr/>
            </a:pPr>
            <a:r>
              <a:rPr lang="en-US" altLang="en-US" sz="3600" dirty="0">
                <a:latin typeface="+mn-lt"/>
              </a:rPr>
              <a:t>Disclaimer and Disclosure</a:t>
            </a:r>
          </a:p>
        </p:txBody>
      </p:sp>
      <p:sp>
        <p:nvSpPr>
          <p:cNvPr id="40963" name="Rectangle 3"/>
          <p:cNvSpPr>
            <a:spLocks noGrp="1" noChangeArrowheads="1"/>
          </p:cNvSpPr>
          <p:nvPr>
            <p:ph type="body" idx="1"/>
          </p:nvPr>
        </p:nvSpPr>
        <p:spPr>
          <a:xfrm>
            <a:off x="967740" y="1806616"/>
            <a:ext cx="7315200" cy="4505284"/>
          </a:xfrm>
        </p:spPr>
        <p:txBody>
          <a:bodyPr>
            <a:normAutofit fontScale="92500" lnSpcReduction="10000"/>
          </a:bodyPr>
          <a:lstStyle/>
          <a:p>
            <a:pPr>
              <a:lnSpc>
                <a:spcPct val="110000"/>
              </a:lnSpc>
              <a:spcAft>
                <a:spcPts val="600"/>
              </a:spcAft>
              <a:defRPr/>
            </a:pPr>
            <a:r>
              <a:rPr lang="en-US" altLang="en-US" sz="2400" dirty="0">
                <a:latin typeface="+mj-lt"/>
              </a:rPr>
              <a:t>The views expressed herein are those of the authors and should not be construed as FDA’s views or policies</a:t>
            </a:r>
          </a:p>
          <a:p>
            <a:pPr>
              <a:lnSpc>
                <a:spcPct val="110000"/>
              </a:lnSpc>
              <a:spcAft>
                <a:spcPts val="600"/>
              </a:spcAft>
              <a:defRPr/>
            </a:pPr>
            <a:r>
              <a:rPr lang="en-US" altLang="en-US" sz="2400" dirty="0">
                <a:latin typeface="+mj-lt"/>
              </a:rPr>
              <a:t>The mention of commercial products, their sources, or their use in connection with material reported herein is not to be construed as either an actual or implied endorsement of such products by the Department of Health and Human Services</a:t>
            </a:r>
          </a:p>
          <a:p>
            <a:pPr>
              <a:lnSpc>
                <a:spcPct val="110000"/>
              </a:lnSpc>
              <a:spcAft>
                <a:spcPts val="600"/>
              </a:spcAft>
              <a:defRPr/>
            </a:pPr>
            <a:r>
              <a:rPr lang="en-US" altLang="en-US" sz="2400" dirty="0">
                <a:latin typeface="+mj-lt"/>
              </a:rPr>
              <a:t>Some products or programs mentioned are not sponsored by FDA but are noted as illustrations of RWD/RWE efforts in the public domain </a:t>
            </a:r>
          </a:p>
          <a:p>
            <a:pPr>
              <a:lnSpc>
                <a:spcPct val="110000"/>
              </a:lnSpc>
              <a:spcAft>
                <a:spcPts val="600"/>
              </a:spcAft>
              <a:defRPr/>
            </a:pPr>
            <a:r>
              <a:rPr lang="en-US" altLang="en-US" sz="2400" dirty="0">
                <a:latin typeface="+mj-lt"/>
              </a:rPr>
              <a:t>No conflicts of interest to disclose</a:t>
            </a:r>
          </a:p>
        </p:txBody>
      </p:sp>
    </p:spTree>
    <p:extLst>
      <p:ext uri="{BB962C8B-B14F-4D97-AF65-F5344CB8AC3E}">
        <p14:creationId xmlns:p14="http://schemas.microsoft.com/office/powerpoint/2010/main" val="2466625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D29A-D809-4021-BFF8-4785AC590E6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4BC8A4B-39A3-4F73-9A69-D69D3BDC8A9E}"/>
              </a:ext>
            </a:extLst>
          </p:cNvPr>
          <p:cNvSpPr>
            <a:spLocks noGrp="1"/>
          </p:cNvSpPr>
          <p:nvPr>
            <p:ph idx="1"/>
          </p:nvPr>
        </p:nvSpPr>
        <p:spPr/>
        <p:txBody>
          <a:bodyPr>
            <a:normAutofit fontScale="92500" lnSpcReduction="20000"/>
          </a:bodyPr>
          <a:lstStyle/>
          <a:p>
            <a:r>
              <a:rPr lang="en-US" dirty="0"/>
              <a:t>Background</a:t>
            </a:r>
          </a:p>
          <a:p>
            <a:pPr marL="0" indent="0">
              <a:buNone/>
            </a:pPr>
            <a:endParaRPr lang="en-US" dirty="0"/>
          </a:p>
          <a:p>
            <a:r>
              <a:rPr lang="en-US" dirty="0"/>
              <a:t>Infrastructure</a:t>
            </a:r>
          </a:p>
          <a:p>
            <a:pPr marL="0" indent="0">
              <a:buNone/>
            </a:pPr>
            <a:endParaRPr lang="en-US" dirty="0"/>
          </a:p>
          <a:p>
            <a:r>
              <a:rPr lang="en-US" dirty="0"/>
              <a:t>Non-Interventional Studies</a:t>
            </a:r>
          </a:p>
          <a:p>
            <a:pPr marL="0" indent="0">
              <a:buNone/>
            </a:pPr>
            <a:endParaRPr lang="en-US" dirty="0"/>
          </a:p>
          <a:p>
            <a:r>
              <a:rPr lang="en-US" dirty="0"/>
              <a:t>RWE in Pre-Marketing Studies</a:t>
            </a:r>
          </a:p>
          <a:p>
            <a:endParaRPr lang="en-US" dirty="0"/>
          </a:p>
          <a:p>
            <a:r>
              <a:rPr lang="en-US" dirty="0"/>
              <a:t>Looking forward</a:t>
            </a:r>
          </a:p>
        </p:txBody>
      </p:sp>
    </p:spTree>
    <p:extLst>
      <p:ext uri="{BB962C8B-B14F-4D97-AF65-F5344CB8AC3E}">
        <p14:creationId xmlns:p14="http://schemas.microsoft.com/office/powerpoint/2010/main" val="73325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a:t>Background</a:t>
            </a:r>
          </a:p>
        </p:txBody>
      </p:sp>
      <p:sp>
        <p:nvSpPr>
          <p:cNvPr id="3" name="Text Placeholder 2">
            <a:extLst>
              <a:ext uri="{FF2B5EF4-FFF2-40B4-BE49-F238E27FC236}">
                <a16:creationId xmlns:a16="http://schemas.microsoft.com/office/drawing/2014/main" id="{723899F5-4EE4-4C50-9A18-039F99F174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7605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304800"/>
            <a:ext cx="7474527" cy="869373"/>
          </a:xfrm>
        </p:spPr>
        <p:txBody>
          <a:bodyPr>
            <a:normAutofit/>
          </a:bodyPr>
          <a:lstStyle/>
          <a:p>
            <a:pPr>
              <a:defRPr/>
            </a:pPr>
            <a:r>
              <a:rPr kumimoji="1" lang="en-US" altLang="ja-JP" sz="3600" dirty="0"/>
              <a:t>RWE:  What Are the Goals?</a:t>
            </a:r>
            <a:endParaRPr lang="en-US" altLang="en-US" sz="3600" dirty="0">
              <a:latin typeface="+mn-lt"/>
            </a:endParaRPr>
          </a:p>
        </p:txBody>
      </p:sp>
      <p:sp>
        <p:nvSpPr>
          <p:cNvPr id="40963" name="Rectangle 3"/>
          <p:cNvSpPr>
            <a:spLocks noGrp="1" noChangeArrowheads="1"/>
          </p:cNvSpPr>
          <p:nvPr>
            <p:ph type="body" idx="1"/>
          </p:nvPr>
        </p:nvSpPr>
        <p:spPr>
          <a:xfrm>
            <a:off x="609598" y="1623527"/>
            <a:ext cx="7900555" cy="4633737"/>
          </a:xfrm>
        </p:spPr>
        <p:txBody>
          <a:bodyPr>
            <a:normAutofit/>
          </a:bodyPr>
          <a:lstStyle/>
          <a:p>
            <a:r>
              <a:rPr kumimoji="1" lang="en-US" altLang="ja-JP" dirty="0"/>
              <a:t>Maximize the opportunities to have regulatory decisions incorporate data/evidence from settings that more closely reflect clinical practice</a:t>
            </a:r>
          </a:p>
          <a:p>
            <a:pPr lvl="1"/>
            <a:r>
              <a:rPr kumimoji="1" lang="en-US" altLang="ja-JP" dirty="0"/>
              <a:t>Increase the diversity of populations</a:t>
            </a:r>
          </a:p>
          <a:p>
            <a:pPr lvl="1"/>
            <a:r>
              <a:rPr kumimoji="1" lang="en-US" altLang="ja-JP" dirty="0"/>
              <a:t>Improve efficiency with existing data</a:t>
            </a:r>
          </a:p>
          <a:p>
            <a:pPr lvl="1"/>
            <a:endParaRPr kumimoji="1" lang="en-US" altLang="ja-JP" dirty="0"/>
          </a:p>
          <a:p>
            <a:r>
              <a:rPr kumimoji="1" lang="en-US" altLang="ja-JP" dirty="0"/>
              <a:t>Maintain Current Evidentiary Standards </a:t>
            </a:r>
            <a:r>
              <a:rPr kumimoji="1" lang="en-US" altLang="ja-JP" sz="2800" dirty="0"/>
              <a:t> </a:t>
            </a:r>
            <a:endParaRPr kumimoji="1" lang="ja-JP" altLang="en-US" sz="2800" dirty="0"/>
          </a:p>
        </p:txBody>
      </p:sp>
    </p:spTree>
    <p:extLst>
      <p:ext uri="{BB962C8B-B14F-4D97-AF65-F5344CB8AC3E}">
        <p14:creationId xmlns:p14="http://schemas.microsoft.com/office/powerpoint/2010/main" val="2122320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kumimoji="1" lang="en-US" altLang="ja-JP" sz="3600" dirty="0"/>
              <a:t>21</a:t>
            </a:r>
            <a:r>
              <a:rPr kumimoji="1" lang="en-US" altLang="ja-JP" sz="3600" baseline="30000" dirty="0"/>
              <a:t>st</a:t>
            </a:r>
            <a:r>
              <a:rPr kumimoji="1" lang="en-US" altLang="ja-JP" sz="3600" dirty="0"/>
              <a:t> Century Cures Act</a:t>
            </a:r>
            <a:endParaRPr lang="en-US" altLang="en-US" sz="3600" dirty="0">
              <a:latin typeface="+mn-lt"/>
            </a:endParaRPr>
          </a:p>
        </p:txBody>
      </p:sp>
      <p:pic>
        <p:nvPicPr>
          <p:cNvPr id="4" name="Picture 3"/>
          <p:cNvPicPr>
            <a:picLocks noChangeAspect="1"/>
          </p:cNvPicPr>
          <p:nvPr/>
        </p:nvPicPr>
        <p:blipFill>
          <a:blip r:embed="rId3"/>
          <a:stretch>
            <a:fillRect/>
          </a:stretch>
        </p:blipFill>
        <p:spPr>
          <a:xfrm>
            <a:off x="81285" y="2643410"/>
            <a:ext cx="8997401" cy="2369765"/>
          </a:xfrm>
          <a:prstGeom prst="rect">
            <a:avLst/>
          </a:prstGeom>
        </p:spPr>
      </p:pic>
    </p:spTree>
    <p:extLst>
      <p:ext uri="{BB962C8B-B14F-4D97-AF65-F5344CB8AC3E}">
        <p14:creationId xmlns:p14="http://schemas.microsoft.com/office/powerpoint/2010/main" val="586779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304800"/>
            <a:ext cx="7474527" cy="869373"/>
          </a:xfrm>
        </p:spPr>
        <p:txBody>
          <a:bodyPr>
            <a:normAutofit/>
          </a:bodyPr>
          <a:lstStyle/>
          <a:p>
            <a:pPr>
              <a:defRPr/>
            </a:pPr>
            <a:r>
              <a:rPr kumimoji="1" lang="en-US" altLang="ja-JP" sz="3600" dirty="0"/>
              <a:t>FDA CDER Definitions</a:t>
            </a:r>
            <a:endParaRPr lang="en-US" altLang="en-US" sz="3600" dirty="0">
              <a:latin typeface="+mn-lt"/>
            </a:endParaRPr>
          </a:p>
        </p:txBody>
      </p:sp>
      <p:sp>
        <p:nvSpPr>
          <p:cNvPr id="40963" name="Rectangle 3"/>
          <p:cNvSpPr>
            <a:spLocks noGrp="1" noChangeArrowheads="1"/>
          </p:cNvSpPr>
          <p:nvPr>
            <p:ph type="body" idx="1"/>
          </p:nvPr>
        </p:nvSpPr>
        <p:spPr>
          <a:xfrm>
            <a:off x="609598" y="1305649"/>
            <a:ext cx="7900555" cy="4951615"/>
          </a:xfrm>
        </p:spPr>
        <p:txBody>
          <a:bodyPr>
            <a:normAutofit/>
          </a:bodyPr>
          <a:lstStyle/>
          <a:p>
            <a:r>
              <a:rPr kumimoji="1" lang="en-US" altLang="ja-JP" sz="2800" dirty="0"/>
              <a:t>Real World Data are data relating to patient health status and/or the delivery of health care routinely collected from a variety of sources. </a:t>
            </a:r>
          </a:p>
          <a:p>
            <a:r>
              <a:rPr kumimoji="1" lang="en-US" altLang="ja-JP" sz="2800" dirty="0"/>
              <a:t>Real World Evidence is the clinical evidence regarding the usage and potential benefits or risks of a medical product derived from analysis of RWD. </a:t>
            </a:r>
            <a:endParaRPr kumimoji="1" lang="ja-JP" altLang="en-US" sz="2800" dirty="0"/>
          </a:p>
        </p:txBody>
      </p:sp>
      <p:sp>
        <p:nvSpPr>
          <p:cNvPr id="5" name="TextBox 1"/>
          <p:cNvSpPr txBox="1">
            <a:spLocks noChangeArrowheads="1"/>
          </p:cNvSpPr>
          <p:nvPr/>
        </p:nvSpPr>
        <p:spPr bwMode="auto">
          <a:xfrm>
            <a:off x="531908" y="4447570"/>
            <a:ext cx="8077200" cy="1200329"/>
          </a:xfrm>
          <a:prstGeom prst="rect">
            <a:avLst/>
          </a:prstGeom>
          <a:solidFill>
            <a:sysClr val="window" lastClr="FFFFFF">
              <a:lumMod val="95000"/>
            </a:sysClr>
          </a:solidFill>
          <a:ln>
            <a:noFill/>
          </a:ln>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en-US" altLang="en-US" sz="1800" b="1" i="0" u="none" strike="noStrike" kern="0" cap="none" spc="0" normalizeH="0" baseline="0" noProof="0" dirty="0">
                <a:ln>
                  <a:noFill/>
                </a:ln>
                <a:solidFill>
                  <a:prstClr val="black"/>
                </a:solidFill>
                <a:effectLst/>
                <a:uLnTx/>
                <a:uFillTx/>
                <a:latin typeface="Calibri" pitchFamily="34" charset="0"/>
              </a:rPr>
              <a:t>RWD include data derived from electronic health records (EHRs), claims and billing data, data from product and disease registries, patient-generated data including in home-use settings, and data gathered from other sources that can inform on health status, such as mobile devices.  </a:t>
            </a:r>
          </a:p>
        </p:txBody>
      </p:sp>
      <p:pic>
        <p:nvPicPr>
          <p:cNvPr id="2" name="Picture 1"/>
          <p:cNvPicPr>
            <a:picLocks noChangeAspect="1"/>
          </p:cNvPicPr>
          <p:nvPr/>
        </p:nvPicPr>
        <p:blipFill>
          <a:blip r:embed="rId3"/>
          <a:stretch>
            <a:fillRect/>
          </a:stretch>
        </p:blipFill>
        <p:spPr>
          <a:xfrm>
            <a:off x="493490" y="5571925"/>
            <a:ext cx="8132769" cy="1042506"/>
          </a:xfrm>
          <a:prstGeom prst="rect">
            <a:avLst/>
          </a:prstGeom>
        </p:spPr>
      </p:pic>
    </p:spTree>
    <p:extLst>
      <p:ext uri="{BB962C8B-B14F-4D97-AF65-F5344CB8AC3E}">
        <p14:creationId xmlns:p14="http://schemas.microsoft.com/office/powerpoint/2010/main" val="1656425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304800"/>
            <a:ext cx="7474527" cy="869373"/>
          </a:xfrm>
        </p:spPr>
        <p:txBody>
          <a:bodyPr>
            <a:normAutofit/>
          </a:bodyPr>
          <a:lstStyle/>
          <a:p>
            <a:pPr>
              <a:defRPr/>
            </a:pPr>
            <a:r>
              <a:rPr kumimoji="1" lang="en-US" altLang="ja-JP" sz="3600" dirty="0"/>
              <a:t>The Current State</a:t>
            </a:r>
            <a:endParaRPr lang="en-US" altLang="en-US" sz="3600" dirty="0">
              <a:latin typeface="+mn-lt"/>
            </a:endParaRPr>
          </a:p>
        </p:txBody>
      </p:sp>
      <p:sp>
        <p:nvSpPr>
          <p:cNvPr id="40963" name="Rectangle 3"/>
          <p:cNvSpPr>
            <a:spLocks noGrp="1" noChangeArrowheads="1"/>
          </p:cNvSpPr>
          <p:nvPr>
            <p:ph type="body" idx="1"/>
          </p:nvPr>
        </p:nvSpPr>
        <p:spPr>
          <a:xfrm>
            <a:off x="609598" y="1623527"/>
            <a:ext cx="7900555" cy="4633737"/>
          </a:xfrm>
        </p:spPr>
        <p:txBody>
          <a:bodyPr>
            <a:normAutofit/>
          </a:bodyPr>
          <a:lstStyle/>
          <a:p>
            <a:r>
              <a:rPr kumimoji="1" lang="en-US" altLang="ja-JP" sz="2800" dirty="0"/>
              <a:t>Considerable experience with claims and pharmacy data </a:t>
            </a:r>
          </a:p>
          <a:p>
            <a:pPr lvl="1"/>
            <a:r>
              <a:rPr kumimoji="1" lang="en-US" altLang="ja-JP" sz="2400" dirty="0"/>
              <a:t>Evidence about safety of products</a:t>
            </a:r>
          </a:p>
          <a:p>
            <a:r>
              <a:rPr kumimoji="1" lang="en-US" altLang="ja-JP" sz="2800" dirty="0"/>
              <a:t>Limited use of RWD in efficacy determinations</a:t>
            </a:r>
          </a:p>
          <a:p>
            <a:pPr lvl="1"/>
            <a:r>
              <a:rPr kumimoji="1" lang="en-US" altLang="ja-JP" sz="2400" dirty="0"/>
              <a:t>Rare diseases and cancers</a:t>
            </a:r>
          </a:p>
          <a:p>
            <a:r>
              <a:rPr kumimoji="1" lang="en-US" altLang="ja-JP" sz="2800" dirty="0"/>
              <a:t>Current system provides substantial evidence of efficacy in the population studied but may leave a number of questions unanswered </a:t>
            </a:r>
          </a:p>
          <a:p>
            <a:r>
              <a:rPr kumimoji="1" lang="en-US" altLang="ja-JP" sz="2800" dirty="0"/>
              <a:t>Can RWE fill in the gaps? </a:t>
            </a:r>
          </a:p>
          <a:p>
            <a:pPr marL="0" indent="0">
              <a:buNone/>
            </a:pPr>
            <a:endParaRPr kumimoji="1" lang="ja-JP" altLang="en-US" sz="2800" dirty="0"/>
          </a:p>
        </p:txBody>
      </p:sp>
    </p:spTree>
    <p:extLst>
      <p:ext uri="{BB962C8B-B14F-4D97-AF65-F5344CB8AC3E}">
        <p14:creationId xmlns:p14="http://schemas.microsoft.com/office/powerpoint/2010/main" val="289453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infrastructure to support REAL world studies</a:t>
            </a:r>
          </a:p>
        </p:txBody>
      </p:sp>
      <p:sp>
        <p:nvSpPr>
          <p:cNvPr id="3" name="Text Placeholder 2">
            <a:extLst>
              <a:ext uri="{FF2B5EF4-FFF2-40B4-BE49-F238E27FC236}">
                <a16:creationId xmlns:a16="http://schemas.microsoft.com/office/drawing/2014/main" id="{7F78C18E-AD70-4B63-B557-CA4C65325A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62722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323850" y="1174173"/>
            <a:ext cx="8509103" cy="5213927"/>
          </a:xfrm>
          <a:prstGeom prst="roundRect">
            <a:avLst/>
          </a:prstGeom>
          <a:gradFill>
            <a:gsLst>
              <a:gs pos="82000">
                <a:schemeClr val="tx2">
                  <a:lumMod val="68000"/>
                </a:schemeClr>
              </a:gs>
              <a:gs pos="66000">
                <a:schemeClr val="accent1">
                  <a:tint val="100000"/>
                  <a:shade val="100000"/>
                  <a:satMod val="130000"/>
                </a:schemeClr>
              </a:gs>
              <a:gs pos="50000">
                <a:schemeClr val="tx2">
                  <a:lumMod val="72000"/>
                  <a:lumOff val="28000"/>
                </a:schemeClr>
              </a:gs>
              <a:gs pos="27000">
                <a:schemeClr val="tx2">
                  <a:lumMod val="20000"/>
                  <a:lumOff val="8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746" name="Rectangle 2"/>
          <p:cNvSpPr>
            <a:spLocks noGrp="1" noChangeArrowheads="1"/>
          </p:cNvSpPr>
          <p:nvPr>
            <p:ph type="title"/>
          </p:nvPr>
        </p:nvSpPr>
        <p:spPr>
          <a:xfrm>
            <a:off x="609600" y="304800"/>
            <a:ext cx="7474527" cy="869373"/>
          </a:xfrm>
        </p:spPr>
        <p:txBody>
          <a:bodyPr>
            <a:normAutofit/>
          </a:bodyPr>
          <a:lstStyle/>
          <a:p>
            <a:pPr>
              <a:defRPr/>
            </a:pPr>
            <a:r>
              <a:rPr kumimoji="1" lang="en-US" altLang="ja-JP" sz="3600" dirty="0"/>
              <a:t>FDA-Catalyst</a:t>
            </a:r>
            <a:endParaRPr lang="en-US" altLang="en-US" sz="3600" dirty="0">
              <a:latin typeface="+mn-lt"/>
            </a:endParaRPr>
          </a:p>
        </p:txBody>
      </p:sp>
      <p:sp>
        <p:nvSpPr>
          <p:cNvPr id="4" name="Rectangle: Rounded Corners 3"/>
          <p:cNvSpPr/>
          <p:nvPr/>
        </p:nvSpPr>
        <p:spPr>
          <a:xfrm>
            <a:off x="4229100" y="2387600"/>
            <a:ext cx="4470400" cy="3733800"/>
          </a:xfrm>
          <a:prstGeom prst="roundRect">
            <a:avLst/>
          </a:prstGeom>
          <a:gradFill>
            <a:gsLst>
              <a:gs pos="12000">
                <a:schemeClr val="tx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939800" y="1308100"/>
            <a:ext cx="5638800" cy="646331"/>
          </a:xfrm>
          <a:prstGeom prst="rect">
            <a:avLst/>
          </a:prstGeom>
          <a:noFill/>
        </p:spPr>
        <p:txBody>
          <a:bodyPr wrap="square" rtlCol="0">
            <a:spAutoFit/>
          </a:bodyPr>
          <a:lstStyle/>
          <a:p>
            <a:r>
              <a:rPr lang="en-US" sz="3600" b="1" dirty="0">
                <a:solidFill>
                  <a:schemeClr val="bg1"/>
                </a:solidFill>
              </a:rPr>
              <a:t>FDA-Catalyst</a:t>
            </a:r>
          </a:p>
        </p:txBody>
      </p:sp>
      <p:sp>
        <p:nvSpPr>
          <p:cNvPr id="10" name="TextBox 9"/>
          <p:cNvSpPr txBox="1"/>
          <p:nvPr/>
        </p:nvSpPr>
        <p:spPr>
          <a:xfrm>
            <a:off x="4413504" y="2627746"/>
            <a:ext cx="2908300" cy="584775"/>
          </a:xfrm>
          <a:prstGeom prst="rect">
            <a:avLst/>
          </a:prstGeom>
          <a:noFill/>
        </p:spPr>
        <p:txBody>
          <a:bodyPr wrap="square" rtlCol="0">
            <a:spAutoFit/>
          </a:bodyPr>
          <a:lstStyle/>
          <a:p>
            <a:r>
              <a:rPr lang="en-US" sz="3200" b="1" dirty="0">
                <a:solidFill>
                  <a:schemeClr val="bg1"/>
                </a:solidFill>
              </a:rPr>
              <a:t>Sentinel</a:t>
            </a:r>
            <a:endParaRPr lang="en-US" sz="3600" b="1" dirty="0">
              <a:solidFill>
                <a:schemeClr val="bg1"/>
              </a:solidFill>
            </a:endParaRPr>
          </a:p>
        </p:txBody>
      </p:sp>
      <p:sp>
        <p:nvSpPr>
          <p:cNvPr id="8" name="TextBox 7"/>
          <p:cNvSpPr txBox="1"/>
          <p:nvPr/>
        </p:nvSpPr>
        <p:spPr>
          <a:xfrm>
            <a:off x="4594860" y="3344504"/>
            <a:ext cx="3877056" cy="1815882"/>
          </a:xfrm>
          <a:prstGeom prst="rect">
            <a:avLst/>
          </a:prstGeom>
          <a:noFill/>
        </p:spPr>
        <p:txBody>
          <a:bodyPr wrap="square" rtlCol="0">
            <a:spAutoFit/>
          </a:bodyPr>
          <a:lstStyle/>
          <a:p>
            <a:r>
              <a:rPr lang="en-US" sz="2800" dirty="0">
                <a:solidFill>
                  <a:schemeClr val="bg1"/>
                </a:solidFill>
              </a:rPr>
              <a:t>Claims data</a:t>
            </a:r>
          </a:p>
          <a:p>
            <a:pPr marL="285750" indent="-285750">
              <a:buFont typeface="Arial" panose="020B0604020202020204" pitchFamily="34" charset="0"/>
              <a:buChar char="•"/>
            </a:pPr>
            <a:r>
              <a:rPr lang="en-US" sz="2800" dirty="0">
                <a:solidFill>
                  <a:schemeClr val="bg1"/>
                </a:solidFill>
              </a:rPr>
              <a:t>Diagnosis</a:t>
            </a:r>
          </a:p>
          <a:p>
            <a:pPr marL="285750" indent="-285750">
              <a:buFont typeface="Arial" panose="020B0604020202020204" pitchFamily="34" charset="0"/>
              <a:buChar char="•"/>
            </a:pPr>
            <a:r>
              <a:rPr lang="en-US" sz="2800" dirty="0">
                <a:solidFill>
                  <a:schemeClr val="bg1"/>
                </a:solidFill>
              </a:rPr>
              <a:t>Procedures</a:t>
            </a:r>
          </a:p>
          <a:p>
            <a:pPr marL="285750" indent="-285750">
              <a:buFont typeface="Arial" panose="020B0604020202020204" pitchFamily="34" charset="0"/>
              <a:buChar char="•"/>
            </a:pPr>
            <a:r>
              <a:rPr lang="en-US" sz="2800" dirty="0">
                <a:solidFill>
                  <a:schemeClr val="bg1"/>
                </a:solidFill>
              </a:rPr>
              <a:t>Pharmacy dispensings</a:t>
            </a:r>
          </a:p>
        </p:txBody>
      </p:sp>
      <p:sp>
        <p:nvSpPr>
          <p:cNvPr id="9" name="TextBox 8"/>
          <p:cNvSpPr txBox="1"/>
          <p:nvPr/>
        </p:nvSpPr>
        <p:spPr>
          <a:xfrm>
            <a:off x="609599" y="2108200"/>
            <a:ext cx="3532633"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rPr>
              <a:t>Contact with health plan members and providers</a:t>
            </a:r>
          </a:p>
          <a:p>
            <a:pPr marL="457200" indent="-457200">
              <a:buFont typeface="Arial" panose="020B0604020202020204" pitchFamily="34" charset="0"/>
              <a:buChar char="•"/>
            </a:pPr>
            <a:r>
              <a:rPr lang="en-US" sz="2400" dirty="0">
                <a:solidFill>
                  <a:schemeClr val="bg1"/>
                </a:solidFill>
              </a:rPr>
              <a:t>Collect primary data</a:t>
            </a:r>
          </a:p>
          <a:p>
            <a:pPr marL="457200" indent="-457200">
              <a:buFont typeface="Arial" panose="020B0604020202020204" pitchFamily="34" charset="0"/>
              <a:buChar char="•"/>
            </a:pPr>
            <a:r>
              <a:rPr lang="en-US" sz="2400" dirty="0">
                <a:solidFill>
                  <a:schemeClr val="bg1"/>
                </a:solidFill>
              </a:rPr>
              <a:t>Answer a wider range of questions</a:t>
            </a:r>
          </a:p>
        </p:txBody>
      </p:sp>
    </p:spTree>
    <p:extLst>
      <p:ext uri="{BB962C8B-B14F-4D97-AF65-F5344CB8AC3E}">
        <p14:creationId xmlns:p14="http://schemas.microsoft.com/office/powerpoint/2010/main" val="667855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304800"/>
            <a:ext cx="7474527" cy="869373"/>
          </a:xfrm>
        </p:spPr>
        <p:txBody>
          <a:bodyPr>
            <a:normAutofit/>
          </a:bodyPr>
          <a:lstStyle/>
          <a:p>
            <a:pPr>
              <a:defRPr/>
            </a:pPr>
            <a:r>
              <a:rPr kumimoji="1" lang="en-US" altLang="ja-JP" sz="3600" dirty="0"/>
              <a:t>FDA-Catalyst Example: </a:t>
            </a:r>
            <a:r>
              <a:rPr lang="en-US" altLang="en-US" sz="3600" dirty="0">
                <a:latin typeface="+mn-lt"/>
              </a:rPr>
              <a:t>Impact </a:t>
            </a:r>
            <a:r>
              <a:rPr lang="en-US" altLang="en-US" sz="3600" dirty="0" err="1">
                <a:latin typeface="+mn-lt"/>
              </a:rPr>
              <a:t>Afib</a:t>
            </a:r>
            <a:endParaRPr lang="en-US" altLang="en-US" sz="3600" dirty="0">
              <a:latin typeface="+mn-lt"/>
            </a:endParaRPr>
          </a:p>
        </p:txBody>
      </p:sp>
      <p:sp>
        <p:nvSpPr>
          <p:cNvPr id="40963" name="Rectangle 3"/>
          <p:cNvSpPr>
            <a:spLocks noGrp="1" noChangeArrowheads="1"/>
          </p:cNvSpPr>
          <p:nvPr>
            <p:ph type="body" idx="1"/>
          </p:nvPr>
        </p:nvSpPr>
        <p:spPr>
          <a:xfrm>
            <a:off x="5159164" y="1386658"/>
            <a:ext cx="3448505" cy="4951615"/>
          </a:xfrm>
        </p:spPr>
        <p:txBody>
          <a:bodyPr>
            <a:normAutofit fontScale="92500" lnSpcReduction="20000"/>
          </a:bodyPr>
          <a:lstStyle/>
          <a:p>
            <a:pPr>
              <a:buFont typeface="Arial" panose="020B0604020202020204" pitchFamily="34" charset="0"/>
              <a:buChar char="•"/>
            </a:pPr>
            <a:r>
              <a:rPr lang="en-US" sz="2800" dirty="0"/>
              <a:t>A randomized controlled trial within the FDA-Catalyst distributed database environment</a:t>
            </a:r>
          </a:p>
          <a:p>
            <a:pPr marL="0" indent="0">
              <a:buNone/>
            </a:pPr>
            <a:endParaRPr lang="en-US" sz="2800" dirty="0"/>
          </a:p>
          <a:p>
            <a:pPr>
              <a:buFont typeface="Arial" panose="020B0604020202020204" pitchFamily="34" charset="0"/>
              <a:buChar char="•"/>
            </a:pPr>
            <a:r>
              <a:rPr lang="en-US" sz="2800" dirty="0"/>
              <a:t>Evaluation of a practice and patient level educational intervention for individuals with atrial fibrillation and an increased risk of stroke</a:t>
            </a:r>
            <a:endParaRPr lang="en-US" altLang="en-US" sz="2800" dirty="0">
              <a:latin typeface="+mj-lt"/>
            </a:endParaRPr>
          </a:p>
        </p:txBody>
      </p:sp>
      <p:pic>
        <p:nvPicPr>
          <p:cNvPr id="4" name="Picture 3"/>
          <p:cNvPicPr>
            <a:picLocks noChangeAspect="1"/>
          </p:cNvPicPr>
          <p:nvPr/>
        </p:nvPicPr>
        <p:blipFill>
          <a:blip r:embed="rId3"/>
          <a:stretch>
            <a:fillRect/>
          </a:stretch>
        </p:blipFill>
        <p:spPr>
          <a:xfrm>
            <a:off x="536331" y="1174173"/>
            <a:ext cx="4396154" cy="5374988"/>
          </a:xfrm>
          <a:prstGeom prst="rect">
            <a:avLst/>
          </a:prstGeom>
        </p:spPr>
      </p:pic>
    </p:spTree>
    <p:extLst>
      <p:ext uri="{BB962C8B-B14F-4D97-AF65-F5344CB8AC3E}">
        <p14:creationId xmlns:p14="http://schemas.microsoft.com/office/powerpoint/2010/main" val="1186592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09600" y="304800"/>
            <a:ext cx="7474527" cy="869373"/>
          </a:xfrm>
        </p:spPr>
        <p:txBody>
          <a:bodyPr>
            <a:normAutofit/>
          </a:bodyPr>
          <a:lstStyle/>
          <a:p>
            <a:pPr>
              <a:defRPr/>
            </a:pPr>
            <a:r>
              <a:rPr lang="en-US" altLang="en-US" sz="3600" dirty="0">
                <a:latin typeface="+mn-lt"/>
              </a:rPr>
              <a:t>RWD Depth and Breadth</a:t>
            </a:r>
          </a:p>
        </p:txBody>
      </p:sp>
      <p:sp>
        <p:nvSpPr>
          <p:cNvPr id="26" name="TextBox 25"/>
          <p:cNvSpPr txBox="1"/>
          <p:nvPr/>
        </p:nvSpPr>
        <p:spPr>
          <a:xfrm>
            <a:off x="614794" y="4974801"/>
            <a:ext cx="2517026" cy="261610"/>
          </a:xfrm>
          <a:prstGeom prst="rect">
            <a:avLst/>
          </a:prstGeom>
          <a:solidFill>
            <a:schemeClr val="tx2">
              <a:lumMod val="20000"/>
              <a:lumOff val="80000"/>
            </a:schemeClr>
          </a:solidFill>
        </p:spPr>
        <p:txBody>
          <a:bodyPr wrap="square" rtlCol="0">
            <a:spAutoFit/>
          </a:bodyPr>
          <a:lstStyle/>
          <a:p>
            <a:r>
              <a:rPr lang="en-US" sz="1100" dirty="0"/>
              <a:t>Claims data: breadth, consistency</a:t>
            </a:r>
          </a:p>
        </p:txBody>
      </p:sp>
      <p:sp>
        <p:nvSpPr>
          <p:cNvPr id="27" name="TextBox 26"/>
          <p:cNvSpPr txBox="1"/>
          <p:nvPr/>
        </p:nvSpPr>
        <p:spPr>
          <a:xfrm>
            <a:off x="609600" y="5388275"/>
            <a:ext cx="2517026" cy="430887"/>
          </a:xfrm>
          <a:prstGeom prst="rect">
            <a:avLst/>
          </a:prstGeom>
          <a:noFill/>
          <a:ln w="19050">
            <a:solidFill>
              <a:schemeClr val="accent6"/>
            </a:solidFill>
            <a:round/>
          </a:ln>
        </p:spPr>
        <p:txBody>
          <a:bodyPr wrap="square" rtlCol="0">
            <a:spAutoFit/>
          </a:bodyPr>
          <a:lstStyle/>
          <a:p>
            <a:r>
              <a:rPr lang="en-US" sz="1100" dirty="0"/>
              <a:t>Electronic Health Records: depth, only certain occations</a:t>
            </a:r>
          </a:p>
        </p:txBody>
      </p:sp>
      <p:sp>
        <p:nvSpPr>
          <p:cNvPr id="30" name="TextBox 29"/>
          <p:cNvSpPr txBox="1"/>
          <p:nvPr/>
        </p:nvSpPr>
        <p:spPr>
          <a:xfrm>
            <a:off x="609600" y="5981111"/>
            <a:ext cx="2522220" cy="261610"/>
          </a:xfrm>
          <a:prstGeom prst="rect">
            <a:avLst/>
          </a:prstGeom>
          <a:noFill/>
          <a:ln w="19050">
            <a:solidFill>
              <a:schemeClr val="bg1">
                <a:lumMod val="50000"/>
              </a:schemeClr>
            </a:solidFill>
            <a:round/>
          </a:ln>
        </p:spPr>
        <p:txBody>
          <a:bodyPr wrap="square" rtlCol="0">
            <a:spAutoFit/>
          </a:bodyPr>
          <a:lstStyle/>
          <a:p>
            <a:r>
              <a:rPr lang="en-US" sz="1100" dirty="0"/>
              <a:t>Data not captured: how to fill the gap?</a:t>
            </a:r>
          </a:p>
        </p:txBody>
      </p:sp>
      <p:sp>
        <p:nvSpPr>
          <p:cNvPr id="19" name="TextBox 18"/>
          <p:cNvSpPr txBox="1"/>
          <p:nvPr/>
        </p:nvSpPr>
        <p:spPr>
          <a:xfrm>
            <a:off x="165610" y="2766536"/>
            <a:ext cx="1142999" cy="369332"/>
          </a:xfrm>
          <a:prstGeom prst="rect">
            <a:avLst/>
          </a:prstGeom>
          <a:noFill/>
        </p:spPr>
        <p:txBody>
          <a:bodyPr wrap="square" rtlCol="0">
            <a:spAutoFit/>
          </a:bodyPr>
          <a:lstStyle/>
          <a:p>
            <a:r>
              <a:rPr lang="en-US" i="1" dirty="0">
                <a:solidFill>
                  <a:schemeClr val="tx2"/>
                </a:solidFill>
              </a:rPr>
              <a:t>1/1/2018</a:t>
            </a:r>
          </a:p>
        </p:txBody>
      </p:sp>
      <p:sp>
        <p:nvSpPr>
          <p:cNvPr id="20" name="TextBox 19"/>
          <p:cNvSpPr txBox="1"/>
          <p:nvPr/>
        </p:nvSpPr>
        <p:spPr>
          <a:xfrm>
            <a:off x="7995227" y="2702528"/>
            <a:ext cx="1142999" cy="369332"/>
          </a:xfrm>
          <a:prstGeom prst="rect">
            <a:avLst/>
          </a:prstGeom>
          <a:noFill/>
        </p:spPr>
        <p:txBody>
          <a:bodyPr wrap="square" rtlCol="0">
            <a:spAutoFit/>
          </a:bodyPr>
          <a:lstStyle/>
          <a:p>
            <a:r>
              <a:rPr lang="en-US" i="1" dirty="0">
                <a:solidFill>
                  <a:schemeClr val="tx2"/>
                </a:solidFill>
              </a:rPr>
              <a:t>1/1/2019</a:t>
            </a:r>
          </a:p>
        </p:txBody>
      </p:sp>
      <p:grpSp>
        <p:nvGrpSpPr>
          <p:cNvPr id="5" name="Group 4">
            <a:extLst>
              <a:ext uri="{FF2B5EF4-FFF2-40B4-BE49-F238E27FC236}">
                <a16:creationId xmlns:a16="http://schemas.microsoft.com/office/drawing/2014/main" id="{8E27D02E-8A2A-4307-9782-6684857E68F9}"/>
              </a:ext>
            </a:extLst>
          </p:cNvPr>
          <p:cNvGrpSpPr/>
          <p:nvPr/>
        </p:nvGrpSpPr>
        <p:grpSpPr>
          <a:xfrm>
            <a:off x="609600" y="1534390"/>
            <a:ext cx="8051094" cy="3706747"/>
            <a:chOff x="609600" y="1534390"/>
            <a:chExt cx="8051094" cy="3706747"/>
          </a:xfrm>
        </p:grpSpPr>
        <p:cxnSp>
          <p:nvCxnSpPr>
            <p:cNvPr id="6" name="Straight Arrow Connector 5"/>
            <p:cNvCxnSpPr/>
            <p:nvPr/>
          </p:nvCxnSpPr>
          <p:spPr>
            <a:xfrm flipV="1">
              <a:off x="609600" y="2425192"/>
              <a:ext cx="7772400" cy="2540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10" name="Diamond 9"/>
            <p:cNvSpPr/>
            <p:nvPr/>
          </p:nvSpPr>
          <p:spPr>
            <a:xfrm>
              <a:off x="1760576" y="2285492"/>
              <a:ext cx="177800" cy="165100"/>
            </a:xfrm>
            <a:prstGeom prst="diamon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1" name="Diamond 10"/>
            <p:cNvSpPr/>
            <p:nvPr/>
          </p:nvSpPr>
          <p:spPr>
            <a:xfrm>
              <a:off x="2690624" y="2285492"/>
              <a:ext cx="177800" cy="165100"/>
            </a:xfrm>
            <a:prstGeom prst="diamon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4" name="Diamond 13"/>
            <p:cNvSpPr/>
            <p:nvPr/>
          </p:nvSpPr>
          <p:spPr>
            <a:xfrm>
              <a:off x="4952075" y="2285492"/>
              <a:ext cx="177800" cy="165100"/>
            </a:xfrm>
            <a:prstGeom prst="diamon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7" name="TextBox 16"/>
            <p:cNvSpPr txBox="1"/>
            <p:nvPr/>
          </p:nvSpPr>
          <p:spPr>
            <a:xfrm>
              <a:off x="2029255" y="2643496"/>
              <a:ext cx="1504789" cy="1031051"/>
            </a:xfrm>
            <a:prstGeom prst="rect">
              <a:avLst/>
            </a:prstGeom>
            <a:solidFill>
              <a:schemeClr val="tx2">
                <a:lumMod val="20000"/>
                <a:lumOff val="80000"/>
              </a:schemeClr>
            </a:solidFill>
          </p:spPr>
          <p:txBody>
            <a:bodyPr wrap="square" rtlCol="0">
              <a:spAutoFit/>
            </a:bodyPr>
            <a:lstStyle/>
            <a:p>
              <a:r>
                <a:rPr lang="en-US" sz="1100" b="1" dirty="0"/>
                <a:t>Encounter</a:t>
              </a:r>
            </a:p>
            <a:p>
              <a:r>
                <a:rPr lang="en-US" sz="1000" dirty="0"/>
                <a:t>Emergency Department Procedure:</a:t>
              </a:r>
            </a:p>
            <a:p>
              <a:r>
                <a:rPr lang="en-US" sz="1000" dirty="0"/>
                <a:t>Appendectomy</a:t>
              </a:r>
            </a:p>
            <a:p>
              <a:endParaRPr lang="en-US" sz="1000" dirty="0"/>
            </a:p>
            <a:p>
              <a:r>
                <a:rPr lang="en-US" sz="1000" dirty="0"/>
                <a:t>Inpatient stay</a:t>
              </a:r>
            </a:p>
          </p:txBody>
        </p:sp>
        <p:sp>
          <p:nvSpPr>
            <p:cNvPr id="22" name="TextBox 21"/>
            <p:cNvSpPr txBox="1"/>
            <p:nvPr/>
          </p:nvSpPr>
          <p:spPr>
            <a:xfrm>
              <a:off x="1269505" y="1571838"/>
              <a:ext cx="1181216" cy="569387"/>
            </a:xfrm>
            <a:prstGeom prst="rect">
              <a:avLst/>
            </a:prstGeom>
            <a:noFill/>
            <a:ln w="19050">
              <a:solidFill>
                <a:schemeClr val="bg1">
                  <a:lumMod val="50000"/>
                </a:schemeClr>
              </a:solidFill>
            </a:ln>
          </p:spPr>
          <p:txBody>
            <a:bodyPr wrap="square" rtlCol="0">
              <a:spAutoFit/>
            </a:bodyPr>
            <a:lstStyle/>
            <a:p>
              <a:r>
                <a:rPr lang="en-US" sz="1100" b="1" dirty="0"/>
                <a:t>Perspective</a:t>
              </a:r>
              <a:r>
                <a:rPr lang="en-US" sz="1100" dirty="0"/>
                <a:t>:</a:t>
              </a:r>
            </a:p>
            <a:p>
              <a:r>
                <a:rPr lang="en-US" sz="1000" dirty="0"/>
                <a:t>Difficulty breathing</a:t>
              </a:r>
            </a:p>
            <a:p>
              <a:r>
                <a:rPr lang="en-US" sz="1000" dirty="0"/>
                <a:t>Heart rate increase</a:t>
              </a:r>
            </a:p>
          </p:txBody>
        </p:sp>
        <p:sp>
          <p:nvSpPr>
            <p:cNvPr id="28" name="TextBox 27"/>
            <p:cNvSpPr txBox="1"/>
            <p:nvPr/>
          </p:nvSpPr>
          <p:spPr>
            <a:xfrm>
              <a:off x="2007989" y="3741440"/>
              <a:ext cx="1504788" cy="1031051"/>
            </a:xfrm>
            <a:prstGeom prst="rect">
              <a:avLst/>
            </a:prstGeom>
            <a:noFill/>
            <a:ln w="19050">
              <a:solidFill>
                <a:schemeClr val="accent6"/>
              </a:solidFill>
              <a:round/>
            </a:ln>
          </p:spPr>
          <p:txBody>
            <a:bodyPr wrap="square" rtlCol="0">
              <a:spAutoFit/>
            </a:bodyPr>
            <a:lstStyle/>
            <a:p>
              <a:r>
                <a:rPr lang="en-US" sz="1100" b="1" dirty="0"/>
                <a:t>Hosptial Records</a:t>
              </a:r>
            </a:p>
            <a:p>
              <a:r>
                <a:rPr lang="en-US" sz="1000" dirty="0"/>
                <a:t>Heart rate</a:t>
              </a:r>
            </a:p>
            <a:p>
              <a:r>
                <a:rPr lang="en-US" sz="1000" dirty="0"/>
                <a:t>Blood pressures</a:t>
              </a:r>
            </a:p>
            <a:p>
              <a:r>
                <a:rPr lang="en-US" sz="1000" dirty="0"/>
                <a:t>Pain level</a:t>
              </a:r>
            </a:p>
            <a:p>
              <a:r>
                <a:rPr lang="en-US" sz="1000" dirty="0"/>
                <a:t>Lab results</a:t>
              </a:r>
            </a:p>
            <a:p>
              <a:r>
                <a:rPr lang="en-US" sz="1000" dirty="0"/>
                <a:t>Drugs taken</a:t>
              </a:r>
            </a:p>
          </p:txBody>
        </p:sp>
        <p:cxnSp>
          <p:nvCxnSpPr>
            <p:cNvPr id="31" name="Straight Connector 30"/>
            <p:cNvCxnSpPr/>
            <p:nvPr/>
          </p:nvCxnSpPr>
          <p:spPr>
            <a:xfrm>
              <a:off x="2779533" y="2485204"/>
              <a:ext cx="44657" cy="140004"/>
            </a:xfrm>
            <a:prstGeom prst="line">
              <a:avLst/>
            </a:prstGeom>
            <a:ln>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70F0B5DD-6831-4641-A9FD-E01D8E41338F}"/>
                </a:ext>
              </a:extLst>
            </p:cNvPr>
            <p:cNvGrpSpPr/>
            <p:nvPr/>
          </p:nvGrpSpPr>
          <p:grpSpPr>
            <a:xfrm>
              <a:off x="6145288" y="2272594"/>
              <a:ext cx="1583941" cy="2968543"/>
              <a:chOff x="5020057" y="2285492"/>
              <a:chExt cx="1583941" cy="2968543"/>
            </a:xfrm>
          </p:grpSpPr>
          <p:sp>
            <p:nvSpPr>
              <p:cNvPr id="13" name="Diamond 12"/>
              <p:cNvSpPr/>
              <p:nvPr/>
            </p:nvSpPr>
            <p:spPr>
              <a:xfrm>
                <a:off x="5689599" y="2285492"/>
                <a:ext cx="177800" cy="165100"/>
              </a:xfrm>
              <a:prstGeom prst="diamon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1" name="TextBox 20"/>
              <p:cNvSpPr txBox="1"/>
              <p:nvPr/>
            </p:nvSpPr>
            <p:spPr>
              <a:xfrm>
                <a:off x="5020057" y="2643496"/>
                <a:ext cx="1561082" cy="1200329"/>
              </a:xfrm>
              <a:prstGeom prst="rect">
                <a:avLst/>
              </a:prstGeom>
              <a:solidFill>
                <a:schemeClr val="tx2">
                  <a:lumMod val="20000"/>
                  <a:lumOff val="80000"/>
                </a:schemeClr>
              </a:solidFill>
            </p:spPr>
            <p:txBody>
              <a:bodyPr wrap="square" rtlCol="0">
                <a:spAutoFit/>
              </a:bodyPr>
              <a:lstStyle/>
              <a:p>
                <a:r>
                  <a:rPr lang="en-US" sz="1100" b="1" dirty="0"/>
                  <a:t>Encounter</a:t>
                </a:r>
              </a:p>
              <a:p>
                <a:r>
                  <a:rPr lang="en-US" sz="1000" dirty="0"/>
                  <a:t>Office visit diagnosis:</a:t>
                </a:r>
              </a:p>
              <a:p>
                <a:r>
                  <a:rPr lang="en-US" sz="1000" dirty="0"/>
                  <a:t>Influenza with pneumonia</a:t>
                </a:r>
              </a:p>
              <a:p>
                <a:endParaRPr lang="en-US" sz="1000" dirty="0"/>
              </a:p>
              <a:p>
                <a:r>
                  <a:rPr lang="en-US" sz="1100" b="1" dirty="0"/>
                  <a:t>Dispensings</a:t>
                </a:r>
              </a:p>
              <a:p>
                <a:r>
                  <a:rPr lang="en-US" sz="1000" dirty="0"/>
                  <a:t>Prescription:</a:t>
                </a:r>
              </a:p>
              <a:p>
                <a:r>
                  <a:rPr lang="en-US" sz="1000" dirty="0"/>
                  <a:t>Antibiotic</a:t>
                </a:r>
              </a:p>
            </p:txBody>
          </p:sp>
          <p:sp>
            <p:nvSpPr>
              <p:cNvPr id="29" name="TextBox 28"/>
              <p:cNvSpPr txBox="1"/>
              <p:nvPr/>
            </p:nvSpPr>
            <p:spPr>
              <a:xfrm>
                <a:off x="5020057" y="3915207"/>
                <a:ext cx="1583941" cy="1338828"/>
              </a:xfrm>
              <a:prstGeom prst="rect">
                <a:avLst/>
              </a:prstGeom>
              <a:noFill/>
              <a:ln w="19050">
                <a:solidFill>
                  <a:schemeClr val="accent6"/>
                </a:solidFill>
                <a:round/>
              </a:ln>
            </p:spPr>
            <p:txBody>
              <a:bodyPr wrap="square" rtlCol="0">
                <a:spAutoFit/>
              </a:bodyPr>
              <a:lstStyle/>
              <a:p>
                <a:r>
                  <a:rPr lang="en-US" sz="1100" b="1" dirty="0"/>
                  <a:t>Clinic electronic records</a:t>
                </a:r>
              </a:p>
              <a:p>
                <a:r>
                  <a:rPr lang="en-US" sz="1000" dirty="0"/>
                  <a:t>Height</a:t>
                </a:r>
              </a:p>
              <a:p>
                <a:r>
                  <a:rPr lang="en-US" sz="1000" dirty="0"/>
                  <a:t>Weight</a:t>
                </a:r>
              </a:p>
              <a:p>
                <a:r>
                  <a:rPr lang="en-US" sz="1000" dirty="0"/>
                  <a:t>Body temperature</a:t>
                </a:r>
              </a:p>
              <a:p>
                <a:r>
                  <a:rPr lang="en-US" sz="1000" dirty="0"/>
                  <a:t>Heart rate</a:t>
                </a:r>
              </a:p>
              <a:p>
                <a:r>
                  <a:rPr lang="en-US" sz="1000" dirty="0"/>
                  <a:t>Blood pressures</a:t>
                </a:r>
              </a:p>
              <a:p>
                <a:r>
                  <a:rPr lang="en-US" sz="1000" dirty="0"/>
                  <a:t>Spirometry results</a:t>
                </a:r>
              </a:p>
              <a:p>
                <a:r>
                  <a:rPr lang="en-US" sz="1000" dirty="0"/>
                  <a:t>Pulse oximetry results</a:t>
                </a:r>
              </a:p>
            </p:txBody>
          </p:sp>
          <p:cxnSp>
            <p:nvCxnSpPr>
              <p:cNvPr id="32" name="Straight Connector 31"/>
              <p:cNvCxnSpPr/>
              <p:nvPr/>
            </p:nvCxnSpPr>
            <p:spPr>
              <a:xfrm flipH="1">
                <a:off x="5689599" y="2487168"/>
                <a:ext cx="66342" cy="138040"/>
              </a:xfrm>
              <a:prstGeom prst="line">
                <a:avLst/>
              </a:prstGeom>
              <a:ln>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grpSp>
        <p:cxnSp>
          <p:nvCxnSpPr>
            <p:cNvPr id="36" name="Straight Connector 35"/>
            <p:cNvCxnSpPr>
              <a:stCxn id="22" idx="2"/>
            </p:cNvCxnSpPr>
            <p:nvPr/>
          </p:nvCxnSpPr>
          <p:spPr>
            <a:xfrm>
              <a:off x="1860113" y="2141225"/>
              <a:ext cx="0" cy="13740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CFADC76A-A9EF-457F-8E5F-9E42A2EEB1E7}"/>
                </a:ext>
              </a:extLst>
            </p:cNvPr>
            <p:cNvGrpSpPr/>
            <p:nvPr/>
          </p:nvGrpSpPr>
          <p:grpSpPr>
            <a:xfrm>
              <a:off x="7366818" y="1571837"/>
              <a:ext cx="1293876" cy="878755"/>
              <a:chOff x="3914958" y="1571837"/>
              <a:chExt cx="1293876" cy="878755"/>
            </a:xfrm>
          </p:grpSpPr>
          <p:sp>
            <p:nvSpPr>
              <p:cNvPr id="12" name="Diamond 11"/>
              <p:cNvSpPr/>
              <p:nvPr/>
            </p:nvSpPr>
            <p:spPr>
              <a:xfrm>
                <a:off x="4472996" y="2285492"/>
                <a:ext cx="177800" cy="165100"/>
              </a:xfrm>
              <a:prstGeom prst="diamon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8" name="TextBox 17"/>
              <p:cNvSpPr txBox="1"/>
              <p:nvPr/>
            </p:nvSpPr>
            <p:spPr>
              <a:xfrm>
                <a:off x="3914958" y="1571837"/>
                <a:ext cx="1293876" cy="569387"/>
              </a:xfrm>
              <a:prstGeom prst="rect">
                <a:avLst/>
              </a:prstGeom>
              <a:noFill/>
              <a:ln w="19050">
                <a:solidFill>
                  <a:schemeClr val="bg1">
                    <a:lumMod val="50000"/>
                  </a:schemeClr>
                </a:solidFill>
              </a:ln>
            </p:spPr>
            <p:txBody>
              <a:bodyPr wrap="square" rtlCol="0">
                <a:spAutoFit/>
              </a:bodyPr>
              <a:lstStyle/>
              <a:p>
                <a:r>
                  <a:rPr lang="en-US" sz="1100" b="1" dirty="0"/>
                  <a:t>Life style change:</a:t>
                </a:r>
              </a:p>
              <a:p>
                <a:r>
                  <a:rPr lang="en-US" sz="1000" dirty="0"/>
                  <a:t>Healthy diet</a:t>
                </a:r>
              </a:p>
              <a:p>
                <a:r>
                  <a:rPr lang="en-US" sz="1000" dirty="0"/>
                  <a:t>Routine exercise</a:t>
                </a:r>
              </a:p>
            </p:txBody>
          </p:sp>
          <p:cxnSp>
            <p:nvCxnSpPr>
              <p:cNvPr id="38" name="Straight Connector 37"/>
              <p:cNvCxnSpPr/>
              <p:nvPr/>
            </p:nvCxnSpPr>
            <p:spPr>
              <a:xfrm>
                <a:off x="4561896" y="2148091"/>
                <a:ext cx="0" cy="13740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3" name="Group 2">
              <a:extLst>
                <a:ext uri="{FF2B5EF4-FFF2-40B4-BE49-F238E27FC236}">
                  <a16:creationId xmlns:a16="http://schemas.microsoft.com/office/drawing/2014/main" id="{E49BC989-0983-45FA-BAB1-B8748AFC0ADA}"/>
                </a:ext>
              </a:extLst>
            </p:cNvPr>
            <p:cNvGrpSpPr/>
            <p:nvPr/>
          </p:nvGrpSpPr>
          <p:grpSpPr>
            <a:xfrm>
              <a:off x="4232899" y="1534390"/>
              <a:ext cx="1436784" cy="1678493"/>
              <a:chOff x="6328399" y="1534390"/>
              <a:chExt cx="1436784" cy="1678493"/>
            </a:xfrm>
          </p:grpSpPr>
          <p:sp>
            <p:nvSpPr>
              <p:cNvPr id="23" name="TextBox 22"/>
              <p:cNvSpPr txBox="1"/>
              <p:nvPr/>
            </p:nvSpPr>
            <p:spPr>
              <a:xfrm>
                <a:off x="6328399" y="2643496"/>
                <a:ext cx="1287896" cy="569387"/>
              </a:xfrm>
              <a:prstGeom prst="rect">
                <a:avLst/>
              </a:prstGeom>
              <a:solidFill>
                <a:schemeClr val="tx2">
                  <a:lumMod val="20000"/>
                  <a:lumOff val="80000"/>
                </a:schemeClr>
              </a:solidFill>
            </p:spPr>
            <p:txBody>
              <a:bodyPr wrap="square" rtlCol="0">
                <a:spAutoFit/>
              </a:bodyPr>
              <a:lstStyle/>
              <a:p>
                <a:r>
                  <a:rPr lang="en-US" sz="1100" b="1" dirty="0"/>
                  <a:t>Encounter</a:t>
                </a:r>
              </a:p>
              <a:p>
                <a:r>
                  <a:rPr lang="en-US" sz="1000" dirty="0"/>
                  <a:t>Office visit diagnosis:</a:t>
                </a:r>
              </a:p>
              <a:p>
                <a:r>
                  <a:rPr lang="en-US" sz="1000" dirty="0"/>
                  <a:t>Anxiety</a:t>
                </a:r>
              </a:p>
            </p:txBody>
          </p:sp>
          <p:sp>
            <p:nvSpPr>
              <p:cNvPr id="24" name="TextBox 23"/>
              <p:cNvSpPr txBox="1"/>
              <p:nvPr/>
            </p:nvSpPr>
            <p:spPr>
              <a:xfrm>
                <a:off x="6477287" y="1534390"/>
                <a:ext cx="1287896" cy="569387"/>
              </a:xfrm>
              <a:prstGeom prst="rect">
                <a:avLst/>
              </a:prstGeom>
              <a:noFill/>
              <a:ln w="19050">
                <a:solidFill>
                  <a:schemeClr val="bg1">
                    <a:lumMod val="50000"/>
                  </a:schemeClr>
                </a:solidFill>
              </a:ln>
            </p:spPr>
            <p:txBody>
              <a:bodyPr wrap="square" rtlCol="0">
                <a:spAutoFit/>
              </a:bodyPr>
              <a:lstStyle/>
              <a:p>
                <a:r>
                  <a:rPr lang="en-US" sz="1100" b="1" dirty="0"/>
                  <a:t>Functional status:</a:t>
                </a:r>
              </a:p>
              <a:p>
                <a:r>
                  <a:rPr lang="en-US" sz="1000" dirty="0"/>
                  <a:t>Joint pain</a:t>
                </a:r>
              </a:p>
              <a:p>
                <a:r>
                  <a:rPr lang="en-US" sz="1000" dirty="0"/>
                  <a:t>Emotional symptoms</a:t>
                </a:r>
              </a:p>
            </p:txBody>
          </p:sp>
          <p:cxnSp>
            <p:nvCxnSpPr>
              <p:cNvPr id="34" name="Straight Connector 33"/>
              <p:cNvCxnSpPr>
                <a:cxnSpLocks/>
                <a:endCxn id="23" idx="0"/>
              </p:cNvCxnSpPr>
              <p:nvPr/>
            </p:nvCxnSpPr>
            <p:spPr>
              <a:xfrm flipH="1">
                <a:off x="6972347" y="2485680"/>
                <a:ext cx="152928" cy="157816"/>
              </a:xfrm>
              <a:prstGeom prst="line">
                <a:avLst/>
              </a:prstGeom>
              <a:ln>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7125275" y="2117493"/>
                <a:ext cx="0" cy="13740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784430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79808"/>
            <a:ext cx="8509103" cy="926020"/>
          </a:xfrm>
        </p:spPr>
        <p:txBody>
          <a:bodyPr>
            <a:normAutofit/>
          </a:bodyPr>
          <a:lstStyle/>
          <a:p>
            <a:r>
              <a:rPr lang="en-US" sz="3600" dirty="0"/>
              <a:t>FDA My Studies</a:t>
            </a:r>
          </a:p>
        </p:txBody>
      </p:sp>
      <p:sp>
        <p:nvSpPr>
          <p:cNvPr id="3" name="Content Placeholder 2"/>
          <p:cNvSpPr>
            <a:spLocks noGrp="1"/>
          </p:cNvSpPr>
          <p:nvPr>
            <p:ph idx="1"/>
          </p:nvPr>
        </p:nvSpPr>
        <p:spPr>
          <a:xfrm>
            <a:off x="3331922" y="1685178"/>
            <a:ext cx="5613571" cy="4670210"/>
          </a:xfrm>
        </p:spPr>
        <p:txBody>
          <a:bodyPr>
            <a:normAutofit fontScale="92500"/>
          </a:bodyPr>
          <a:lstStyle/>
          <a:p>
            <a:r>
              <a:rPr lang="en-US" sz="2800" dirty="0"/>
              <a:t>Mobile App</a:t>
            </a:r>
          </a:p>
          <a:p>
            <a:pPr lvl="1"/>
            <a:r>
              <a:rPr lang="en-US" sz="2400" dirty="0"/>
              <a:t>Standard frameworks - </a:t>
            </a:r>
            <a:r>
              <a:rPr lang="en-US" sz="2400" dirty="0" err="1"/>
              <a:t>ResearchKit</a:t>
            </a:r>
            <a:r>
              <a:rPr lang="en-US" sz="2400" dirty="0"/>
              <a:t> (iOS), </a:t>
            </a:r>
            <a:r>
              <a:rPr lang="en-US" sz="2400" dirty="0" err="1"/>
              <a:t>ResearchStack</a:t>
            </a:r>
            <a:r>
              <a:rPr lang="en-US" sz="2400" dirty="0"/>
              <a:t> (Android)</a:t>
            </a:r>
          </a:p>
          <a:p>
            <a:pPr lvl="1"/>
            <a:r>
              <a:rPr lang="en-US" sz="2400" dirty="0"/>
              <a:t>Gateway capability</a:t>
            </a:r>
          </a:p>
          <a:p>
            <a:r>
              <a:rPr lang="en-US" sz="2800" dirty="0"/>
              <a:t>Web-based configuration portal</a:t>
            </a:r>
            <a:endParaRPr lang="en-US" sz="2400" dirty="0"/>
          </a:p>
          <a:p>
            <a:r>
              <a:rPr lang="en-US" sz="2800" dirty="0"/>
              <a:t>Secure Storage Environment</a:t>
            </a:r>
          </a:p>
          <a:p>
            <a:pPr lvl="1"/>
            <a:r>
              <a:rPr lang="en-US" sz="2400" dirty="0"/>
              <a:t>Federal Information Security Management Act compliance</a:t>
            </a:r>
          </a:p>
          <a:p>
            <a:pPr lvl="1"/>
            <a:r>
              <a:rPr lang="en-US" sz="2400" dirty="0"/>
              <a:t>Partitioned for distributed research</a:t>
            </a:r>
          </a:p>
          <a:p>
            <a:pPr lvl="1"/>
            <a:r>
              <a:rPr lang="en-US" sz="2400" dirty="0"/>
              <a:t>Responses can be downloaded in broadly compatible formats (e.g., SAS, Excel, etc.)</a:t>
            </a:r>
          </a:p>
          <a:p>
            <a:endParaRPr lang="en-US" dirty="0"/>
          </a:p>
          <a:p>
            <a:endParaRPr lang="en-US" dirty="0"/>
          </a:p>
          <a:p>
            <a:endParaRPr lang="en-US" dirty="0"/>
          </a:p>
          <a:p>
            <a:endParaRPr lang="en-US" dirty="0"/>
          </a:p>
        </p:txBody>
      </p:sp>
      <p:pic>
        <p:nvPicPr>
          <p:cNvPr id="6" name="Picture 5"/>
          <p:cNvPicPr>
            <a:picLocks noChangeAspect="1"/>
          </p:cNvPicPr>
          <p:nvPr/>
        </p:nvPicPr>
        <p:blipFill>
          <a:blip r:embed="rId3"/>
          <a:stretch>
            <a:fillRect/>
          </a:stretch>
        </p:blipFill>
        <p:spPr>
          <a:xfrm>
            <a:off x="436391" y="1525992"/>
            <a:ext cx="2706859" cy="4858933"/>
          </a:xfrm>
          <a:prstGeom prst="rect">
            <a:avLst/>
          </a:prstGeom>
        </p:spPr>
      </p:pic>
    </p:spTree>
    <p:extLst>
      <p:ext uri="{BB962C8B-B14F-4D97-AF65-F5344CB8AC3E}">
        <p14:creationId xmlns:p14="http://schemas.microsoft.com/office/powerpoint/2010/main" val="3988122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a:t>Non-interventional studies</a:t>
            </a:r>
          </a:p>
        </p:txBody>
      </p:sp>
      <p:sp>
        <p:nvSpPr>
          <p:cNvPr id="3" name="Text Placeholder 2">
            <a:extLst>
              <a:ext uri="{FF2B5EF4-FFF2-40B4-BE49-F238E27FC236}">
                <a16:creationId xmlns:a16="http://schemas.microsoft.com/office/drawing/2014/main" id="{495AD575-6CF6-415D-950D-422A6FE4411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8883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23849" y="2034073"/>
            <a:ext cx="5865976" cy="3721484"/>
          </a:xfrm>
          <a:prstGeom prst="rect">
            <a:avLst/>
          </a:prstGeom>
        </p:spPr>
      </p:pic>
      <p:sp>
        <p:nvSpPr>
          <p:cNvPr id="2" name="Title 1"/>
          <p:cNvSpPr>
            <a:spLocks noGrp="1"/>
          </p:cNvSpPr>
          <p:nvPr>
            <p:ph type="title"/>
          </p:nvPr>
        </p:nvSpPr>
        <p:spPr>
          <a:xfrm>
            <a:off x="323849" y="491834"/>
            <a:ext cx="8509103" cy="926020"/>
          </a:xfrm>
        </p:spPr>
        <p:txBody>
          <a:bodyPr>
            <a:normAutofit fontScale="90000"/>
          </a:bodyPr>
          <a:lstStyle/>
          <a:p>
            <a:r>
              <a:rPr kumimoji="1" lang="en-US" altLang="ja-JP" dirty="0"/>
              <a:t>Special Considerations for Non-Interventional Studies</a:t>
            </a:r>
            <a:endParaRPr lang="en-US" dirty="0"/>
          </a:p>
        </p:txBody>
      </p:sp>
      <p:sp>
        <p:nvSpPr>
          <p:cNvPr id="3" name="Content Placeholder 2"/>
          <p:cNvSpPr>
            <a:spLocks noGrp="1"/>
          </p:cNvSpPr>
          <p:nvPr>
            <p:ph idx="1"/>
          </p:nvPr>
        </p:nvSpPr>
        <p:spPr>
          <a:xfrm>
            <a:off x="5779477" y="2034073"/>
            <a:ext cx="3053473" cy="4133463"/>
          </a:xfrm>
        </p:spPr>
        <p:txBody>
          <a:bodyPr>
            <a:normAutofit/>
          </a:bodyPr>
          <a:lstStyle/>
          <a:p>
            <a:r>
              <a:rPr kumimoji="1" lang="en-US" altLang="ja-JP" sz="2000" dirty="0"/>
              <a:t>“Big” Real World Data holders often license data to investigators who may not be able to share it directly with regulators</a:t>
            </a:r>
          </a:p>
          <a:p>
            <a:pPr marL="0" indent="0">
              <a:buNone/>
            </a:pPr>
            <a:endParaRPr kumimoji="1" lang="en-US" altLang="ja-JP" sz="2000" dirty="0"/>
          </a:p>
          <a:p>
            <a:r>
              <a:rPr kumimoji="1" lang="en-US" altLang="ja-JP" sz="2000" dirty="0"/>
              <a:t>Concerns about “p-hacking”</a:t>
            </a:r>
          </a:p>
          <a:p>
            <a:pPr marL="0" indent="0">
              <a:buNone/>
            </a:pPr>
            <a:endParaRPr kumimoji="1" lang="en-US" altLang="ja-JP" sz="2000" dirty="0"/>
          </a:p>
        </p:txBody>
      </p:sp>
    </p:spTree>
    <p:extLst>
      <p:ext uri="{BB962C8B-B14F-4D97-AF65-F5344CB8AC3E}">
        <p14:creationId xmlns:p14="http://schemas.microsoft.com/office/powerpoint/2010/main" val="381191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491834"/>
            <a:ext cx="7905751" cy="926020"/>
          </a:xfrm>
        </p:spPr>
        <p:txBody>
          <a:bodyPr>
            <a:normAutofit fontScale="90000"/>
          </a:bodyPr>
          <a:lstStyle/>
          <a:p>
            <a:r>
              <a:rPr kumimoji="1" lang="en-US" dirty="0"/>
              <a:t>Replication of Clinical Trials with Non-Interventional Database Studies</a:t>
            </a:r>
            <a:endParaRPr lang="en-US" dirty="0"/>
          </a:p>
        </p:txBody>
      </p:sp>
      <p:sp>
        <p:nvSpPr>
          <p:cNvPr id="3" name="Content Placeholder 2"/>
          <p:cNvSpPr>
            <a:spLocks noGrp="1"/>
          </p:cNvSpPr>
          <p:nvPr>
            <p:ph idx="1"/>
          </p:nvPr>
        </p:nvSpPr>
        <p:spPr>
          <a:xfrm>
            <a:off x="419878" y="2034073"/>
            <a:ext cx="8413073" cy="4133463"/>
          </a:xfrm>
        </p:spPr>
        <p:txBody>
          <a:bodyPr>
            <a:normAutofit lnSpcReduction="10000"/>
          </a:bodyPr>
          <a:lstStyle/>
          <a:p>
            <a:r>
              <a:rPr lang="en-US" altLang="ja-JP" sz="2400" dirty="0"/>
              <a:t>FDA/Harvard Medical School/Brigham and Women’s Hospital Collaboration</a:t>
            </a:r>
          </a:p>
          <a:p>
            <a:r>
              <a:rPr kumimoji="1" lang="en-US" altLang="ja-JP" sz="2400" dirty="0"/>
              <a:t>Goal:  Identify an area where observational methods lead to the same conclusion as clinical trials</a:t>
            </a:r>
          </a:p>
          <a:p>
            <a:pPr lvl="1"/>
            <a:r>
              <a:rPr kumimoji="1" lang="en-US" altLang="ja-JP" sz="2000" dirty="0"/>
              <a:t>therapeutic areas/indications</a:t>
            </a:r>
          </a:p>
          <a:p>
            <a:pPr lvl="1"/>
            <a:r>
              <a:rPr kumimoji="1" lang="en-US" altLang="ja-JP" sz="2000" dirty="0"/>
              <a:t>trial designs</a:t>
            </a:r>
          </a:p>
          <a:p>
            <a:pPr lvl="1"/>
            <a:r>
              <a:rPr kumimoji="1" lang="en-US" altLang="ja-JP" sz="2000" dirty="0"/>
              <a:t>regulatory questions and outcomes</a:t>
            </a:r>
          </a:p>
          <a:p>
            <a:r>
              <a:rPr kumimoji="1" lang="en-US" altLang="ja-JP" sz="2400" dirty="0"/>
              <a:t>RWD source:  Medicare and commercial claims</a:t>
            </a:r>
          </a:p>
          <a:p>
            <a:r>
              <a:rPr kumimoji="1" lang="en-US" altLang="ja-JP" sz="2400" dirty="0"/>
              <a:t>Thirty trials with a range of characteristics </a:t>
            </a:r>
          </a:p>
          <a:p>
            <a:pPr lvl="1"/>
            <a:r>
              <a:rPr kumimoji="1" lang="en-US" altLang="ja-JP" sz="2000" dirty="0"/>
              <a:t>Superiority and non-inferiority designs</a:t>
            </a:r>
          </a:p>
          <a:p>
            <a:pPr lvl="1"/>
            <a:r>
              <a:rPr kumimoji="1" lang="en-US" altLang="ja-JP" sz="2000" dirty="0"/>
              <a:t>Statistically significant and null findings</a:t>
            </a:r>
          </a:p>
        </p:txBody>
      </p:sp>
    </p:spTree>
    <p:extLst>
      <p:ext uri="{BB962C8B-B14F-4D97-AF65-F5344CB8AC3E}">
        <p14:creationId xmlns:p14="http://schemas.microsoft.com/office/powerpoint/2010/main" val="3090874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a:t>RWE in pre-marketing studies</a:t>
            </a:r>
          </a:p>
        </p:txBody>
      </p:sp>
      <p:sp>
        <p:nvSpPr>
          <p:cNvPr id="3" name="Text Placeholder 2">
            <a:extLst>
              <a:ext uri="{FF2B5EF4-FFF2-40B4-BE49-F238E27FC236}">
                <a16:creationId xmlns:a16="http://schemas.microsoft.com/office/drawing/2014/main" id="{815A5F5E-B22E-4113-BF74-E4C880BD6B2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5548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491834"/>
            <a:ext cx="7905751" cy="926020"/>
          </a:xfrm>
        </p:spPr>
        <p:txBody>
          <a:bodyPr>
            <a:normAutofit/>
          </a:bodyPr>
          <a:lstStyle/>
          <a:p>
            <a:r>
              <a:rPr kumimoji="1" lang="en-US" dirty="0"/>
              <a:t>RWD in Pre-Marketing Studies</a:t>
            </a:r>
            <a:endParaRPr lang="en-US" dirty="0"/>
          </a:p>
        </p:txBody>
      </p:sp>
      <p:sp>
        <p:nvSpPr>
          <p:cNvPr id="3" name="Content Placeholder 2"/>
          <p:cNvSpPr>
            <a:spLocks noGrp="1"/>
          </p:cNvSpPr>
          <p:nvPr>
            <p:ph idx="1"/>
          </p:nvPr>
        </p:nvSpPr>
        <p:spPr>
          <a:xfrm>
            <a:off x="419878" y="2034073"/>
            <a:ext cx="8413073" cy="4133463"/>
          </a:xfrm>
        </p:spPr>
        <p:txBody>
          <a:bodyPr>
            <a:normAutofit/>
          </a:bodyPr>
          <a:lstStyle/>
          <a:p>
            <a:r>
              <a:rPr kumimoji="1" lang="en-US" altLang="ja-JP" sz="2400" dirty="0"/>
              <a:t>Maintain Current Evidentiary Standards </a:t>
            </a:r>
          </a:p>
          <a:p>
            <a:endParaRPr kumimoji="1" lang="en-US" altLang="ja-JP" sz="2400" dirty="0"/>
          </a:p>
          <a:p>
            <a:r>
              <a:rPr kumimoji="1" lang="en-US" altLang="ja-JP" sz="2400" dirty="0"/>
              <a:t>No application with RWE as the sole support</a:t>
            </a:r>
          </a:p>
          <a:p>
            <a:pPr marL="0" indent="0">
              <a:buNone/>
            </a:pPr>
            <a:endParaRPr kumimoji="1" lang="en-US" altLang="ja-JP" sz="2400" dirty="0"/>
          </a:p>
          <a:p>
            <a:r>
              <a:rPr kumimoji="1" lang="en-US" altLang="ja-JP" sz="2400" dirty="0"/>
              <a:t>RWD can provide supporting evidence for efficacy</a:t>
            </a:r>
          </a:p>
          <a:p>
            <a:pPr lvl="1"/>
            <a:r>
              <a:rPr kumimoji="1" lang="en-US" altLang="ja-JP" sz="2000" dirty="0"/>
              <a:t>When a randomized trial is unethical</a:t>
            </a:r>
          </a:p>
          <a:p>
            <a:pPr lvl="1"/>
            <a:r>
              <a:rPr kumimoji="1" lang="en-US" altLang="ja-JP" sz="2000" dirty="0"/>
              <a:t>Rare disease</a:t>
            </a:r>
          </a:p>
          <a:p>
            <a:pPr lvl="1"/>
            <a:r>
              <a:rPr kumimoji="1" lang="en-US" altLang="ja-JP" sz="2000" dirty="0"/>
              <a:t>Therapeutic areas with no alternative care</a:t>
            </a:r>
          </a:p>
        </p:txBody>
      </p:sp>
    </p:spTree>
    <p:extLst>
      <p:ext uri="{BB962C8B-B14F-4D97-AF65-F5344CB8AC3E}">
        <p14:creationId xmlns:p14="http://schemas.microsoft.com/office/powerpoint/2010/main" val="2558047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491834"/>
            <a:ext cx="7905751" cy="926020"/>
          </a:xfrm>
        </p:spPr>
        <p:txBody>
          <a:bodyPr>
            <a:normAutofit/>
          </a:bodyPr>
          <a:lstStyle/>
          <a:p>
            <a:r>
              <a:rPr kumimoji="1" lang="en-US" dirty="0"/>
              <a:t>RWD in Pre-Marketing Studies</a:t>
            </a:r>
            <a:endParaRPr lang="en-US" dirty="0"/>
          </a:p>
        </p:txBody>
      </p:sp>
      <p:sp>
        <p:nvSpPr>
          <p:cNvPr id="3" name="Content Placeholder 2"/>
          <p:cNvSpPr>
            <a:spLocks noGrp="1"/>
          </p:cNvSpPr>
          <p:nvPr>
            <p:ph idx="1"/>
          </p:nvPr>
        </p:nvSpPr>
        <p:spPr>
          <a:xfrm>
            <a:off x="419878" y="1417855"/>
            <a:ext cx="8413073" cy="4749682"/>
          </a:xfrm>
        </p:spPr>
        <p:txBody>
          <a:bodyPr>
            <a:normAutofit/>
          </a:bodyPr>
          <a:lstStyle/>
          <a:p>
            <a:pPr marL="0" indent="0">
              <a:buNone/>
            </a:pPr>
            <a:r>
              <a:rPr kumimoji="1" lang="en-US" altLang="ja-JP" sz="2800" dirty="0"/>
              <a:t>Consider the differences among data sources: </a:t>
            </a:r>
          </a:p>
          <a:p>
            <a:r>
              <a:rPr kumimoji="1" lang="en-US" altLang="ja-JP" sz="2400" dirty="0"/>
              <a:t>Patients’ demographics and disease status</a:t>
            </a:r>
          </a:p>
          <a:p>
            <a:r>
              <a:rPr kumimoji="1" lang="en-US" altLang="ja-JP" sz="2400" dirty="0"/>
              <a:t>Outcome assessment method and schedule</a:t>
            </a:r>
          </a:p>
          <a:p>
            <a:r>
              <a:rPr kumimoji="1" lang="en-US" altLang="ja-JP" sz="2400" dirty="0"/>
              <a:t>Few analytical methods adjust for unmeasured confounders</a:t>
            </a:r>
          </a:p>
          <a:p>
            <a:endParaRPr kumimoji="1" lang="en-US" altLang="ja-JP" sz="2400" dirty="0"/>
          </a:p>
        </p:txBody>
      </p:sp>
      <p:grpSp>
        <p:nvGrpSpPr>
          <p:cNvPr id="4" name="Group 3">
            <a:extLst>
              <a:ext uri="{FF2B5EF4-FFF2-40B4-BE49-F238E27FC236}">
                <a16:creationId xmlns:a16="http://schemas.microsoft.com/office/drawing/2014/main" id="{366837AB-0FA6-4BA1-AE03-4C0C6528A09A}"/>
              </a:ext>
            </a:extLst>
          </p:cNvPr>
          <p:cNvGrpSpPr/>
          <p:nvPr/>
        </p:nvGrpSpPr>
        <p:grpSpPr>
          <a:xfrm>
            <a:off x="246185" y="3932073"/>
            <a:ext cx="8616462" cy="2444042"/>
            <a:chOff x="527538" y="3061938"/>
            <a:chExt cx="8616462" cy="2444042"/>
          </a:xfrm>
        </p:grpSpPr>
        <p:sp>
          <p:nvSpPr>
            <p:cNvPr id="5" name="Freeform: Shape 4">
              <a:extLst>
                <a:ext uri="{FF2B5EF4-FFF2-40B4-BE49-F238E27FC236}">
                  <a16:creationId xmlns:a16="http://schemas.microsoft.com/office/drawing/2014/main" id="{59533666-1291-4BD6-B55D-E3A140E534C0}"/>
                </a:ext>
              </a:extLst>
            </p:cNvPr>
            <p:cNvSpPr/>
            <p:nvPr/>
          </p:nvSpPr>
          <p:spPr>
            <a:xfrm>
              <a:off x="527538" y="4471416"/>
              <a:ext cx="1863156" cy="1034564"/>
            </a:xfrm>
            <a:custGeom>
              <a:avLst/>
              <a:gdLst>
                <a:gd name="connsiteX0" fmla="*/ 0 w 1673700"/>
                <a:gd name="connsiteY0" fmla="*/ 102043 h 1020428"/>
                <a:gd name="connsiteX1" fmla="*/ 102043 w 1673700"/>
                <a:gd name="connsiteY1" fmla="*/ 0 h 1020428"/>
                <a:gd name="connsiteX2" fmla="*/ 1571657 w 1673700"/>
                <a:gd name="connsiteY2" fmla="*/ 0 h 1020428"/>
                <a:gd name="connsiteX3" fmla="*/ 1673700 w 1673700"/>
                <a:gd name="connsiteY3" fmla="*/ 102043 h 1020428"/>
                <a:gd name="connsiteX4" fmla="*/ 1673700 w 1673700"/>
                <a:gd name="connsiteY4" fmla="*/ 918385 h 1020428"/>
                <a:gd name="connsiteX5" fmla="*/ 1571657 w 1673700"/>
                <a:gd name="connsiteY5" fmla="*/ 1020428 h 1020428"/>
                <a:gd name="connsiteX6" fmla="*/ 102043 w 1673700"/>
                <a:gd name="connsiteY6" fmla="*/ 1020428 h 1020428"/>
                <a:gd name="connsiteX7" fmla="*/ 0 w 1673700"/>
                <a:gd name="connsiteY7" fmla="*/ 918385 h 1020428"/>
                <a:gd name="connsiteX8" fmla="*/ 0 w 1673700"/>
                <a:gd name="connsiteY8" fmla="*/ 102043 h 10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700" h="1020428">
                  <a:moveTo>
                    <a:pt x="0" y="102043"/>
                  </a:moveTo>
                  <a:cubicBezTo>
                    <a:pt x="0" y="45686"/>
                    <a:pt x="45686" y="0"/>
                    <a:pt x="102043" y="0"/>
                  </a:cubicBezTo>
                  <a:lnTo>
                    <a:pt x="1571657" y="0"/>
                  </a:lnTo>
                  <a:cubicBezTo>
                    <a:pt x="1628014" y="0"/>
                    <a:pt x="1673700" y="45686"/>
                    <a:pt x="1673700" y="102043"/>
                  </a:cubicBezTo>
                  <a:lnTo>
                    <a:pt x="1673700" y="918385"/>
                  </a:lnTo>
                  <a:cubicBezTo>
                    <a:pt x="1673700" y="974742"/>
                    <a:pt x="1628014" y="1020428"/>
                    <a:pt x="1571657" y="1020428"/>
                  </a:cubicBezTo>
                  <a:lnTo>
                    <a:pt x="102043" y="1020428"/>
                  </a:lnTo>
                  <a:cubicBezTo>
                    <a:pt x="45686" y="1020428"/>
                    <a:pt x="0" y="974742"/>
                    <a:pt x="0" y="918385"/>
                  </a:cubicBezTo>
                  <a:lnTo>
                    <a:pt x="0" y="10204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7037" tIns="87037" rIns="87037" bIns="87037" numCol="1" spcCol="1270" anchor="ctr" anchorCtr="0">
              <a:noAutofit/>
            </a:bodyPr>
            <a:lstStyle/>
            <a:p>
              <a:pPr marL="0" lvl="0" indent="0" algn="ctr" defTabSz="666750">
                <a:lnSpc>
                  <a:spcPct val="90000"/>
                </a:lnSpc>
                <a:spcBef>
                  <a:spcPct val="0"/>
                </a:spcBef>
                <a:spcAft>
                  <a:spcPct val="35000"/>
                </a:spcAft>
                <a:buNone/>
              </a:pPr>
              <a:r>
                <a:rPr lang="en-US" sz="1500" kern="1200" dirty="0"/>
                <a:t>Data Source 2</a:t>
              </a:r>
            </a:p>
            <a:p>
              <a:pPr marL="0" lvl="0" indent="0" algn="ctr" defTabSz="666750">
                <a:lnSpc>
                  <a:spcPct val="90000"/>
                </a:lnSpc>
                <a:spcBef>
                  <a:spcPct val="0"/>
                </a:spcBef>
                <a:spcAft>
                  <a:spcPct val="35000"/>
                </a:spcAft>
                <a:buNone/>
              </a:pPr>
              <a:r>
                <a:rPr lang="en-US" sz="1500" dirty="0"/>
                <a:t>Drug 2</a:t>
              </a:r>
              <a:endParaRPr lang="en-US" sz="1500" kern="1200" dirty="0"/>
            </a:p>
            <a:p>
              <a:pPr marL="0" lvl="0" indent="0" algn="ctr" defTabSz="666750">
                <a:lnSpc>
                  <a:spcPct val="90000"/>
                </a:lnSpc>
                <a:spcBef>
                  <a:spcPct val="0"/>
                </a:spcBef>
                <a:spcAft>
                  <a:spcPct val="35000"/>
                </a:spcAft>
                <a:buNone/>
              </a:pPr>
              <a:r>
                <a:rPr lang="en-US" sz="1500" kern="1200" dirty="0"/>
                <a:t>N2</a:t>
              </a:r>
            </a:p>
          </p:txBody>
        </p:sp>
        <p:sp>
          <p:nvSpPr>
            <p:cNvPr id="6" name="Freeform: Shape 5">
              <a:extLst>
                <a:ext uri="{FF2B5EF4-FFF2-40B4-BE49-F238E27FC236}">
                  <a16:creationId xmlns:a16="http://schemas.microsoft.com/office/drawing/2014/main" id="{A34A7850-BCAE-4A95-95A2-DA06E7D934CB}"/>
                </a:ext>
              </a:extLst>
            </p:cNvPr>
            <p:cNvSpPr/>
            <p:nvPr/>
          </p:nvSpPr>
          <p:spPr>
            <a:xfrm>
              <a:off x="4428999" y="4486145"/>
              <a:ext cx="1979730" cy="677218"/>
            </a:xfrm>
            <a:custGeom>
              <a:avLst/>
              <a:gdLst>
                <a:gd name="connsiteX0" fmla="*/ 0 w 1979730"/>
                <a:gd name="connsiteY0" fmla="*/ 76492 h 764915"/>
                <a:gd name="connsiteX1" fmla="*/ 76492 w 1979730"/>
                <a:gd name="connsiteY1" fmla="*/ 0 h 764915"/>
                <a:gd name="connsiteX2" fmla="*/ 1903239 w 1979730"/>
                <a:gd name="connsiteY2" fmla="*/ 0 h 764915"/>
                <a:gd name="connsiteX3" fmla="*/ 1979731 w 1979730"/>
                <a:gd name="connsiteY3" fmla="*/ 76492 h 764915"/>
                <a:gd name="connsiteX4" fmla="*/ 1979730 w 1979730"/>
                <a:gd name="connsiteY4" fmla="*/ 688424 h 764915"/>
                <a:gd name="connsiteX5" fmla="*/ 1903238 w 1979730"/>
                <a:gd name="connsiteY5" fmla="*/ 764916 h 764915"/>
                <a:gd name="connsiteX6" fmla="*/ 76492 w 1979730"/>
                <a:gd name="connsiteY6" fmla="*/ 764915 h 764915"/>
                <a:gd name="connsiteX7" fmla="*/ 0 w 1979730"/>
                <a:gd name="connsiteY7" fmla="*/ 688423 h 764915"/>
                <a:gd name="connsiteX8" fmla="*/ 0 w 1979730"/>
                <a:gd name="connsiteY8" fmla="*/ 76492 h 7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730" h="764915">
                  <a:moveTo>
                    <a:pt x="0" y="76492"/>
                  </a:moveTo>
                  <a:cubicBezTo>
                    <a:pt x="0" y="34247"/>
                    <a:pt x="34247" y="0"/>
                    <a:pt x="76492" y="0"/>
                  </a:cubicBezTo>
                  <a:lnTo>
                    <a:pt x="1903239" y="0"/>
                  </a:lnTo>
                  <a:cubicBezTo>
                    <a:pt x="1945484" y="0"/>
                    <a:pt x="1979731" y="34247"/>
                    <a:pt x="1979731" y="76492"/>
                  </a:cubicBezTo>
                  <a:cubicBezTo>
                    <a:pt x="1979731" y="280469"/>
                    <a:pt x="1979730" y="484447"/>
                    <a:pt x="1979730" y="688424"/>
                  </a:cubicBezTo>
                  <a:cubicBezTo>
                    <a:pt x="1979730" y="730669"/>
                    <a:pt x="1945483" y="764916"/>
                    <a:pt x="1903238" y="764916"/>
                  </a:cubicBezTo>
                  <a:lnTo>
                    <a:pt x="76492" y="764915"/>
                  </a:lnTo>
                  <a:cubicBezTo>
                    <a:pt x="34247" y="764915"/>
                    <a:pt x="0" y="730668"/>
                    <a:pt x="0" y="688423"/>
                  </a:cubicBezTo>
                  <a:lnTo>
                    <a:pt x="0" y="76492"/>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9554" tIns="79554" rIns="79554" bIns="79554" numCol="1" spcCol="1270" anchor="ctr" anchorCtr="0">
              <a:noAutofit/>
            </a:bodyPr>
            <a:lstStyle/>
            <a:p>
              <a:pPr marL="0" lvl="0" indent="0" algn="ctr" defTabSz="666750">
                <a:lnSpc>
                  <a:spcPct val="90000"/>
                </a:lnSpc>
                <a:spcBef>
                  <a:spcPct val="0"/>
                </a:spcBef>
                <a:spcAft>
                  <a:spcPct val="35000"/>
                </a:spcAft>
                <a:buNone/>
              </a:pPr>
              <a:r>
                <a:rPr lang="en-US" sz="1500" kern="1200" dirty="0"/>
                <a:t>Matched Drug 2</a:t>
              </a:r>
            </a:p>
            <a:p>
              <a:pPr marL="0" lvl="0" indent="0" algn="ctr" defTabSz="666750">
                <a:lnSpc>
                  <a:spcPct val="90000"/>
                </a:lnSpc>
                <a:spcBef>
                  <a:spcPct val="0"/>
                </a:spcBef>
                <a:spcAft>
                  <a:spcPct val="35000"/>
                </a:spcAft>
                <a:buNone/>
              </a:pPr>
              <a:r>
                <a:rPr lang="en-US" sz="1500" dirty="0"/>
                <a:t>n2</a:t>
              </a:r>
            </a:p>
          </p:txBody>
        </p:sp>
        <p:sp>
          <p:nvSpPr>
            <p:cNvPr id="8" name="Freeform: Shape 7">
              <a:extLst>
                <a:ext uri="{FF2B5EF4-FFF2-40B4-BE49-F238E27FC236}">
                  <a16:creationId xmlns:a16="http://schemas.microsoft.com/office/drawing/2014/main" id="{993FC45D-DE87-4C84-B3CC-5E388EBD2481}"/>
                </a:ext>
              </a:extLst>
            </p:cNvPr>
            <p:cNvSpPr/>
            <p:nvPr/>
          </p:nvSpPr>
          <p:spPr>
            <a:xfrm>
              <a:off x="533771" y="3061938"/>
              <a:ext cx="1863156" cy="1034564"/>
            </a:xfrm>
            <a:custGeom>
              <a:avLst/>
              <a:gdLst>
                <a:gd name="connsiteX0" fmla="*/ 0 w 1863156"/>
                <a:gd name="connsiteY0" fmla="*/ 103456 h 1034564"/>
                <a:gd name="connsiteX1" fmla="*/ 103456 w 1863156"/>
                <a:gd name="connsiteY1" fmla="*/ 0 h 1034564"/>
                <a:gd name="connsiteX2" fmla="*/ 1759700 w 1863156"/>
                <a:gd name="connsiteY2" fmla="*/ 0 h 1034564"/>
                <a:gd name="connsiteX3" fmla="*/ 1863156 w 1863156"/>
                <a:gd name="connsiteY3" fmla="*/ 103456 h 1034564"/>
                <a:gd name="connsiteX4" fmla="*/ 1863156 w 1863156"/>
                <a:gd name="connsiteY4" fmla="*/ 931108 h 1034564"/>
                <a:gd name="connsiteX5" fmla="*/ 1759700 w 1863156"/>
                <a:gd name="connsiteY5" fmla="*/ 1034564 h 1034564"/>
                <a:gd name="connsiteX6" fmla="*/ 103456 w 1863156"/>
                <a:gd name="connsiteY6" fmla="*/ 1034564 h 1034564"/>
                <a:gd name="connsiteX7" fmla="*/ 0 w 1863156"/>
                <a:gd name="connsiteY7" fmla="*/ 931108 h 1034564"/>
                <a:gd name="connsiteX8" fmla="*/ 0 w 1863156"/>
                <a:gd name="connsiteY8" fmla="*/ 103456 h 103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56" h="1034564">
                  <a:moveTo>
                    <a:pt x="0" y="103456"/>
                  </a:moveTo>
                  <a:cubicBezTo>
                    <a:pt x="0" y="46319"/>
                    <a:pt x="46319" y="0"/>
                    <a:pt x="103456" y="0"/>
                  </a:cubicBezTo>
                  <a:lnTo>
                    <a:pt x="1759700" y="0"/>
                  </a:lnTo>
                  <a:cubicBezTo>
                    <a:pt x="1816837" y="0"/>
                    <a:pt x="1863156" y="46319"/>
                    <a:pt x="1863156" y="103456"/>
                  </a:cubicBezTo>
                  <a:lnTo>
                    <a:pt x="1863156" y="931108"/>
                  </a:lnTo>
                  <a:cubicBezTo>
                    <a:pt x="1863156" y="988245"/>
                    <a:pt x="1816837" y="1034564"/>
                    <a:pt x="1759700" y="1034564"/>
                  </a:cubicBezTo>
                  <a:lnTo>
                    <a:pt x="103456" y="1034564"/>
                  </a:lnTo>
                  <a:cubicBezTo>
                    <a:pt x="46319" y="1034564"/>
                    <a:pt x="0" y="988245"/>
                    <a:pt x="0" y="931108"/>
                  </a:cubicBezTo>
                  <a:lnTo>
                    <a:pt x="0" y="10345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91261" tIns="91261" rIns="91261" bIns="91261" numCol="1" spcCol="1270" anchor="ctr" anchorCtr="0">
              <a:noAutofit/>
            </a:bodyPr>
            <a:lstStyle/>
            <a:p>
              <a:pPr marL="0" lvl="0" indent="0" algn="ctr" defTabSz="711200">
                <a:lnSpc>
                  <a:spcPct val="90000"/>
                </a:lnSpc>
                <a:spcBef>
                  <a:spcPct val="0"/>
                </a:spcBef>
                <a:spcAft>
                  <a:spcPct val="35000"/>
                </a:spcAft>
                <a:buNone/>
              </a:pPr>
              <a:r>
                <a:rPr lang="en-US" sz="1600" kern="1200" dirty="0"/>
                <a:t>Data Source 1</a:t>
              </a:r>
            </a:p>
            <a:p>
              <a:pPr marL="0" lvl="0" indent="0" algn="ctr" defTabSz="711200">
                <a:lnSpc>
                  <a:spcPct val="90000"/>
                </a:lnSpc>
                <a:spcBef>
                  <a:spcPct val="0"/>
                </a:spcBef>
                <a:spcAft>
                  <a:spcPct val="35000"/>
                </a:spcAft>
                <a:buNone/>
              </a:pPr>
              <a:r>
                <a:rPr lang="en-US" sz="1600" dirty="0"/>
                <a:t>Drug 1</a:t>
              </a:r>
              <a:endParaRPr lang="en-US" sz="1600" kern="1200" dirty="0"/>
            </a:p>
            <a:p>
              <a:pPr marL="0" lvl="0" indent="0" algn="ctr" defTabSz="711200">
                <a:lnSpc>
                  <a:spcPct val="90000"/>
                </a:lnSpc>
                <a:spcBef>
                  <a:spcPct val="0"/>
                </a:spcBef>
                <a:spcAft>
                  <a:spcPct val="35000"/>
                </a:spcAft>
                <a:buNone/>
              </a:pPr>
              <a:r>
                <a:rPr lang="en-US" sz="1600" kern="1200" dirty="0"/>
                <a:t>N1</a:t>
              </a:r>
            </a:p>
          </p:txBody>
        </p:sp>
        <p:sp>
          <p:nvSpPr>
            <p:cNvPr id="9" name="Freeform: Shape 8">
              <a:extLst>
                <a:ext uri="{FF2B5EF4-FFF2-40B4-BE49-F238E27FC236}">
                  <a16:creationId xmlns:a16="http://schemas.microsoft.com/office/drawing/2014/main" id="{B8E3C581-A8C7-4E23-A578-E7168C765346}"/>
                </a:ext>
              </a:extLst>
            </p:cNvPr>
            <p:cNvSpPr/>
            <p:nvPr/>
          </p:nvSpPr>
          <p:spPr>
            <a:xfrm>
              <a:off x="3697389" y="3748722"/>
              <a:ext cx="575673" cy="462062"/>
            </a:xfrm>
            <a:custGeom>
              <a:avLst/>
              <a:gdLst>
                <a:gd name="connsiteX0" fmla="*/ 0 w 874610"/>
                <a:gd name="connsiteY0" fmla="*/ 92412 h 462062"/>
                <a:gd name="connsiteX1" fmla="*/ 643579 w 874610"/>
                <a:gd name="connsiteY1" fmla="*/ 92412 h 462062"/>
                <a:gd name="connsiteX2" fmla="*/ 643579 w 874610"/>
                <a:gd name="connsiteY2" fmla="*/ 0 h 462062"/>
                <a:gd name="connsiteX3" fmla="*/ 874610 w 874610"/>
                <a:gd name="connsiteY3" fmla="*/ 231031 h 462062"/>
                <a:gd name="connsiteX4" fmla="*/ 643579 w 874610"/>
                <a:gd name="connsiteY4" fmla="*/ 462062 h 462062"/>
                <a:gd name="connsiteX5" fmla="*/ 643579 w 874610"/>
                <a:gd name="connsiteY5" fmla="*/ 369650 h 462062"/>
                <a:gd name="connsiteX6" fmla="*/ 0 w 874610"/>
                <a:gd name="connsiteY6" fmla="*/ 369650 h 462062"/>
                <a:gd name="connsiteX7" fmla="*/ 0 w 874610"/>
                <a:gd name="connsiteY7" fmla="*/ 92412 h 46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4610" h="462062">
                  <a:moveTo>
                    <a:pt x="0" y="92412"/>
                  </a:moveTo>
                  <a:lnTo>
                    <a:pt x="643579" y="92412"/>
                  </a:lnTo>
                  <a:lnTo>
                    <a:pt x="643579" y="0"/>
                  </a:lnTo>
                  <a:lnTo>
                    <a:pt x="874610" y="231031"/>
                  </a:lnTo>
                  <a:lnTo>
                    <a:pt x="643579" y="462062"/>
                  </a:lnTo>
                  <a:lnTo>
                    <a:pt x="643579" y="369650"/>
                  </a:lnTo>
                  <a:lnTo>
                    <a:pt x="0" y="369650"/>
                  </a:lnTo>
                  <a:lnTo>
                    <a:pt x="0" y="92412"/>
                  </a:lnTo>
                  <a:close/>
                </a:path>
              </a:pathLst>
            </a:cu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92411" rIns="138619" bIns="92412"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sp>
          <p:nvSpPr>
            <p:cNvPr id="10" name="Freeform: Shape 9">
              <a:extLst>
                <a:ext uri="{FF2B5EF4-FFF2-40B4-BE49-F238E27FC236}">
                  <a16:creationId xmlns:a16="http://schemas.microsoft.com/office/drawing/2014/main" id="{A9A9E901-893C-431B-A981-7F4105666812}"/>
                </a:ext>
              </a:extLst>
            </p:cNvPr>
            <p:cNvSpPr/>
            <p:nvPr/>
          </p:nvSpPr>
          <p:spPr>
            <a:xfrm>
              <a:off x="4428999" y="3616328"/>
              <a:ext cx="1979730" cy="691312"/>
            </a:xfrm>
            <a:custGeom>
              <a:avLst/>
              <a:gdLst>
                <a:gd name="connsiteX0" fmla="*/ 0 w 1863156"/>
                <a:gd name="connsiteY0" fmla="*/ 103456 h 1034564"/>
                <a:gd name="connsiteX1" fmla="*/ 103456 w 1863156"/>
                <a:gd name="connsiteY1" fmla="*/ 0 h 1034564"/>
                <a:gd name="connsiteX2" fmla="*/ 1759700 w 1863156"/>
                <a:gd name="connsiteY2" fmla="*/ 0 h 1034564"/>
                <a:gd name="connsiteX3" fmla="*/ 1863156 w 1863156"/>
                <a:gd name="connsiteY3" fmla="*/ 103456 h 1034564"/>
                <a:gd name="connsiteX4" fmla="*/ 1863156 w 1863156"/>
                <a:gd name="connsiteY4" fmla="*/ 931108 h 1034564"/>
                <a:gd name="connsiteX5" fmla="*/ 1759700 w 1863156"/>
                <a:gd name="connsiteY5" fmla="*/ 1034564 h 1034564"/>
                <a:gd name="connsiteX6" fmla="*/ 103456 w 1863156"/>
                <a:gd name="connsiteY6" fmla="*/ 1034564 h 1034564"/>
                <a:gd name="connsiteX7" fmla="*/ 0 w 1863156"/>
                <a:gd name="connsiteY7" fmla="*/ 931108 h 1034564"/>
                <a:gd name="connsiteX8" fmla="*/ 0 w 1863156"/>
                <a:gd name="connsiteY8" fmla="*/ 103456 h 103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56" h="1034564">
                  <a:moveTo>
                    <a:pt x="0" y="103456"/>
                  </a:moveTo>
                  <a:cubicBezTo>
                    <a:pt x="0" y="46319"/>
                    <a:pt x="46319" y="0"/>
                    <a:pt x="103456" y="0"/>
                  </a:cubicBezTo>
                  <a:lnTo>
                    <a:pt x="1759700" y="0"/>
                  </a:lnTo>
                  <a:cubicBezTo>
                    <a:pt x="1816837" y="0"/>
                    <a:pt x="1863156" y="46319"/>
                    <a:pt x="1863156" y="103456"/>
                  </a:cubicBezTo>
                  <a:lnTo>
                    <a:pt x="1863156" y="931108"/>
                  </a:lnTo>
                  <a:cubicBezTo>
                    <a:pt x="1863156" y="988245"/>
                    <a:pt x="1816837" y="1034564"/>
                    <a:pt x="1759700" y="1034564"/>
                  </a:cubicBezTo>
                  <a:lnTo>
                    <a:pt x="103456" y="1034564"/>
                  </a:lnTo>
                  <a:cubicBezTo>
                    <a:pt x="46319" y="1034564"/>
                    <a:pt x="0" y="988245"/>
                    <a:pt x="0" y="931108"/>
                  </a:cubicBezTo>
                  <a:lnTo>
                    <a:pt x="0" y="10345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91261" tIns="91261" rIns="91261" bIns="91261" numCol="1" spcCol="1270" anchor="ctr" anchorCtr="0">
              <a:noAutofit/>
            </a:bodyPr>
            <a:lstStyle/>
            <a:p>
              <a:pPr marL="0" lvl="0" indent="0" algn="ctr" defTabSz="711200">
                <a:lnSpc>
                  <a:spcPct val="90000"/>
                </a:lnSpc>
                <a:spcBef>
                  <a:spcPct val="0"/>
                </a:spcBef>
                <a:spcAft>
                  <a:spcPct val="35000"/>
                </a:spcAft>
                <a:buNone/>
              </a:pPr>
              <a:r>
                <a:rPr lang="en-US" sz="1600" kern="1200" dirty="0"/>
                <a:t>Matched Drug 1</a:t>
              </a:r>
            </a:p>
            <a:p>
              <a:pPr marL="0" lvl="0" indent="0" algn="ctr" defTabSz="711200">
                <a:lnSpc>
                  <a:spcPct val="90000"/>
                </a:lnSpc>
                <a:spcBef>
                  <a:spcPct val="0"/>
                </a:spcBef>
                <a:spcAft>
                  <a:spcPct val="35000"/>
                </a:spcAft>
                <a:buNone/>
              </a:pPr>
              <a:r>
                <a:rPr lang="en-US" sz="1600" kern="1200" dirty="0"/>
                <a:t>n2</a:t>
              </a:r>
            </a:p>
          </p:txBody>
        </p:sp>
        <p:sp>
          <p:nvSpPr>
            <p:cNvPr id="13" name="Arrow: Chevron 12">
              <a:extLst>
                <a:ext uri="{FF2B5EF4-FFF2-40B4-BE49-F238E27FC236}">
                  <a16:creationId xmlns:a16="http://schemas.microsoft.com/office/drawing/2014/main" id="{9C4A1D0E-4452-47AD-9B5E-19213EEF4361}"/>
                </a:ext>
              </a:extLst>
            </p:cNvPr>
            <p:cNvSpPr/>
            <p:nvPr/>
          </p:nvSpPr>
          <p:spPr>
            <a:xfrm>
              <a:off x="2532185" y="3773617"/>
              <a:ext cx="1165204" cy="1198312"/>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Freeform: Shape 14">
              <a:extLst>
                <a:ext uri="{FF2B5EF4-FFF2-40B4-BE49-F238E27FC236}">
                  <a16:creationId xmlns:a16="http://schemas.microsoft.com/office/drawing/2014/main" id="{C8B3D722-CCAF-4742-A944-A85944D9BF7C}"/>
                </a:ext>
              </a:extLst>
            </p:cNvPr>
            <p:cNvSpPr/>
            <p:nvPr/>
          </p:nvSpPr>
          <p:spPr>
            <a:xfrm>
              <a:off x="3691530" y="4593723"/>
              <a:ext cx="575673" cy="462062"/>
            </a:xfrm>
            <a:custGeom>
              <a:avLst/>
              <a:gdLst>
                <a:gd name="connsiteX0" fmla="*/ 0 w 874610"/>
                <a:gd name="connsiteY0" fmla="*/ 92412 h 462062"/>
                <a:gd name="connsiteX1" fmla="*/ 643579 w 874610"/>
                <a:gd name="connsiteY1" fmla="*/ 92412 h 462062"/>
                <a:gd name="connsiteX2" fmla="*/ 643579 w 874610"/>
                <a:gd name="connsiteY2" fmla="*/ 0 h 462062"/>
                <a:gd name="connsiteX3" fmla="*/ 874610 w 874610"/>
                <a:gd name="connsiteY3" fmla="*/ 231031 h 462062"/>
                <a:gd name="connsiteX4" fmla="*/ 643579 w 874610"/>
                <a:gd name="connsiteY4" fmla="*/ 462062 h 462062"/>
                <a:gd name="connsiteX5" fmla="*/ 643579 w 874610"/>
                <a:gd name="connsiteY5" fmla="*/ 369650 h 462062"/>
                <a:gd name="connsiteX6" fmla="*/ 0 w 874610"/>
                <a:gd name="connsiteY6" fmla="*/ 369650 h 462062"/>
                <a:gd name="connsiteX7" fmla="*/ 0 w 874610"/>
                <a:gd name="connsiteY7" fmla="*/ 92412 h 46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4610" h="462062">
                  <a:moveTo>
                    <a:pt x="0" y="92412"/>
                  </a:moveTo>
                  <a:lnTo>
                    <a:pt x="643579" y="92412"/>
                  </a:lnTo>
                  <a:lnTo>
                    <a:pt x="643579" y="0"/>
                  </a:lnTo>
                  <a:lnTo>
                    <a:pt x="874610" y="231031"/>
                  </a:lnTo>
                  <a:lnTo>
                    <a:pt x="643579" y="462062"/>
                  </a:lnTo>
                  <a:lnTo>
                    <a:pt x="643579" y="369650"/>
                  </a:lnTo>
                  <a:lnTo>
                    <a:pt x="0" y="369650"/>
                  </a:lnTo>
                  <a:lnTo>
                    <a:pt x="0" y="92412"/>
                  </a:lnTo>
                  <a:close/>
                </a:path>
              </a:pathLst>
            </a:cu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92411" rIns="138619" bIns="92412"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sp>
          <p:nvSpPr>
            <p:cNvPr id="18" name="Arrow: Chevron 17">
              <a:extLst>
                <a:ext uri="{FF2B5EF4-FFF2-40B4-BE49-F238E27FC236}">
                  <a16:creationId xmlns:a16="http://schemas.microsoft.com/office/drawing/2014/main" id="{29E8FBC9-4D0D-4BAB-B917-8F64F1192FDE}"/>
                </a:ext>
              </a:extLst>
            </p:cNvPr>
            <p:cNvSpPr/>
            <p:nvPr/>
          </p:nvSpPr>
          <p:spPr>
            <a:xfrm>
              <a:off x="6630793" y="3769102"/>
              <a:ext cx="1165204" cy="1242424"/>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Freeform: Shape 19">
              <a:extLst>
                <a:ext uri="{FF2B5EF4-FFF2-40B4-BE49-F238E27FC236}">
                  <a16:creationId xmlns:a16="http://schemas.microsoft.com/office/drawing/2014/main" id="{D33C0B31-0844-4860-ACA2-2895F1ECC790}"/>
                </a:ext>
              </a:extLst>
            </p:cNvPr>
            <p:cNvSpPr/>
            <p:nvPr/>
          </p:nvSpPr>
          <p:spPr>
            <a:xfrm>
              <a:off x="7870850" y="4045290"/>
              <a:ext cx="1273150" cy="691312"/>
            </a:xfrm>
            <a:custGeom>
              <a:avLst/>
              <a:gdLst>
                <a:gd name="connsiteX0" fmla="*/ 0 w 1863156"/>
                <a:gd name="connsiteY0" fmla="*/ 103456 h 1034564"/>
                <a:gd name="connsiteX1" fmla="*/ 103456 w 1863156"/>
                <a:gd name="connsiteY1" fmla="*/ 0 h 1034564"/>
                <a:gd name="connsiteX2" fmla="*/ 1759700 w 1863156"/>
                <a:gd name="connsiteY2" fmla="*/ 0 h 1034564"/>
                <a:gd name="connsiteX3" fmla="*/ 1863156 w 1863156"/>
                <a:gd name="connsiteY3" fmla="*/ 103456 h 1034564"/>
                <a:gd name="connsiteX4" fmla="*/ 1863156 w 1863156"/>
                <a:gd name="connsiteY4" fmla="*/ 931108 h 1034564"/>
                <a:gd name="connsiteX5" fmla="*/ 1759700 w 1863156"/>
                <a:gd name="connsiteY5" fmla="*/ 1034564 h 1034564"/>
                <a:gd name="connsiteX6" fmla="*/ 103456 w 1863156"/>
                <a:gd name="connsiteY6" fmla="*/ 1034564 h 1034564"/>
                <a:gd name="connsiteX7" fmla="*/ 0 w 1863156"/>
                <a:gd name="connsiteY7" fmla="*/ 931108 h 1034564"/>
                <a:gd name="connsiteX8" fmla="*/ 0 w 1863156"/>
                <a:gd name="connsiteY8" fmla="*/ 103456 h 103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56" h="1034564">
                  <a:moveTo>
                    <a:pt x="0" y="103456"/>
                  </a:moveTo>
                  <a:cubicBezTo>
                    <a:pt x="0" y="46319"/>
                    <a:pt x="46319" y="0"/>
                    <a:pt x="103456" y="0"/>
                  </a:cubicBezTo>
                  <a:lnTo>
                    <a:pt x="1759700" y="0"/>
                  </a:lnTo>
                  <a:cubicBezTo>
                    <a:pt x="1816837" y="0"/>
                    <a:pt x="1863156" y="46319"/>
                    <a:pt x="1863156" y="103456"/>
                  </a:cubicBezTo>
                  <a:lnTo>
                    <a:pt x="1863156" y="931108"/>
                  </a:lnTo>
                  <a:cubicBezTo>
                    <a:pt x="1863156" y="988245"/>
                    <a:pt x="1816837" y="1034564"/>
                    <a:pt x="1759700" y="1034564"/>
                  </a:cubicBezTo>
                  <a:lnTo>
                    <a:pt x="103456" y="1034564"/>
                  </a:lnTo>
                  <a:cubicBezTo>
                    <a:pt x="46319" y="1034564"/>
                    <a:pt x="0" y="988245"/>
                    <a:pt x="0" y="931108"/>
                  </a:cubicBezTo>
                  <a:lnTo>
                    <a:pt x="0" y="10345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91261" tIns="91261" rIns="91261" bIns="91261" numCol="1" spcCol="1270" anchor="ctr" anchorCtr="0">
              <a:noAutofit/>
            </a:bodyPr>
            <a:lstStyle/>
            <a:p>
              <a:pPr marL="0" lvl="0" indent="0" algn="ctr" defTabSz="711200">
                <a:lnSpc>
                  <a:spcPct val="90000"/>
                </a:lnSpc>
                <a:spcBef>
                  <a:spcPct val="0"/>
                </a:spcBef>
                <a:spcAft>
                  <a:spcPct val="35000"/>
                </a:spcAft>
                <a:buNone/>
              </a:pPr>
              <a:r>
                <a:rPr lang="en-US" sz="1600" kern="1200" dirty="0"/>
                <a:t>Drug 1 vs Drug 2</a:t>
              </a:r>
            </a:p>
          </p:txBody>
        </p:sp>
      </p:grpSp>
      <p:sp>
        <p:nvSpPr>
          <p:cNvPr id="40" name="TextBox 39">
            <a:extLst>
              <a:ext uri="{FF2B5EF4-FFF2-40B4-BE49-F238E27FC236}">
                <a16:creationId xmlns:a16="http://schemas.microsoft.com/office/drawing/2014/main" id="{86168FAA-39E2-4D0A-9BE4-D2EF2A9D939A}"/>
              </a:ext>
            </a:extLst>
          </p:cNvPr>
          <p:cNvSpPr txBox="1"/>
          <p:nvPr/>
        </p:nvSpPr>
        <p:spPr>
          <a:xfrm>
            <a:off x="2216335" y="3562741"/>
            <a:ext cx="1165205" cy="369332"/>
          </a:xfrm>
          <a:prstGeom prst="rect">
            <a:avLst/>
          </a:prstGeom>
          <a:noFill/>
        </p:spPr>
        <p:txBody>
          <a:bodyPr wrap="square" rtlCol="0">
            <a:spAutoFit/>
          </a:bodyPr>
          <a:lstStyle/>
          <a:p>
            <a:r>
              <a:rPr lang="en-US" dirty="0"/>
              <a:t>Matching</a:t>
            </a:r>
          </a:p>
        </p:txBody>
      </p:sp>
      <p:sp>
        <p:nvSpPr>
          <p:cNvPr id="41" name="TextBox 40">
            <a:extLst>
              <a:ext uri="{FF2B5EF4-FFF2-40B4-BE49-F238E27FC236}">
                <a16:creationId xmlns:a16="http://schemas.microsoft.com/office/drawing/2014/main" id="{9928C789-A8A3-4997-A4D0-E9007B437181}"/>
              </a:ext>
            </a:extLst>
          </p:cNvPr>
          <p:cNvSpPr txBox="1"/>
          <p:nvPr/>
        </p:nvSpPr>
        <p:spPr>
          <a:xfrm>
            <a:off x="6222042" y="3562741"/>
            <a:ext cx="2778369" cy="369332"/>
          </a:xfrm>
          <a:prstGeom prst="rect">
            <a:avLst/>
          </a:prstGeom>
          <a:noFill/>
        </p:spPr>
        <p:txBody>
          <a:bodyPr wrap="square" rtlCol="0">
            <a:spAutoFit/>
          </a:bodyPr>
          <a:lstStyle/>
          <a:p>
            <a:r>
              <a:rPr lang="en-US" dirty="0"/>
              <a:t>Compare clinical outcomes</a:t>
            </a:r>
          </a:p>
        </p:txBody>
      </p:sp>
    </p:spTree>
    <p:extLst>
      <p:ext uri="{BB962C8B-B14F-4D97-AF65-F5344CB8AC3E}">
        <p14:creationId xmlns:p14="http://schemas.microsoft.com/office/powerpoint/2010/main" val="1244624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491834"/>
            <a:ext cx="8509103" cy="926020"/>
          </a:xfrm>
        </p:spPr>
        <p:txBody>
          <a:bodyPr>
            <a:normAutofit/>
          </a:bodyPr>
          <a:lstStyle/>
          <a:p>
            <a:r>
              <a:rPr kumimoji="1" lang="en-US" dirty="0"/>
              <a:t>Looking Forward</a:t>
            </a:r>
            <a:endParaRPr lang="en-US" dirty="0"/>
          </a:p>
        </p:txBody>
      </p:sp>
      <p:sp>
        <p:nvSpPr>
          <p:cNvPr id="3" name="Content Placeholder 2"/>
          <p:cNvSpPr>
            <a:spLocks noGrp="1"/>
          </p:cNvSpPr>
          <p:nvPr>
            <p:ph idx="1"/>
          </p:nvPr>
        </p:nvSpPr>
        <p:spPr>
          <a:xfrm>
            <a:off x="419878" y="2034073"/>
            <a:ext cx="8413073" cy="4133463"/>
          </a:xfrm>
        </p:spPr>
        <p:txBody>
          <a:bodyPr>
            <a:normAutofit fontScale="92500"/>
          </a:bodyPr>
          <a:lstStyle/>
          <a:p>
            <a:r>
              <a:rPr lang="en-US" dirty="0"/>
              <a:t>Continued engagement with stakeholders to identify the key questions that FDA needs to answer to facilitate sponsor use of RWD and RWE for regulatory decisions</a:t>
            </a:r>
          </a:p>
          <a:p>
            <a:r>
              <a:rPr lang="en-US" dirty="0"/>
              <a:t>Identification of knowledge gaps and support for appropriate demonstration projects to facilitate development of  RWE  for regulatory decisions</a:t>
            </a:r>
          </a:p>
          <a:p>
            <a:r>
              <a:rPr lang="en-US" dirty="0"/>
              <a:t>Provision of guidance(s)</a:t>
            </a:r>
          </a:p>
          <a:p>
            <a:endParaRPr kumimoji="1" lang="ja-JP" altLang="en-US" dirty="0"/>
          </a:p>
        </p:txBody>
      </p:sp>
    </p:spTree>
    <p:extLst>
      <p:ext uri="{BB962C8B-B14F-4D97-AF65-F5344CB8AC3E}">
        <p14:creationId xmlns:p14="http://schemas.microsoft.com/office/powerpoint/2010/main" val="22335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484" y="1435629"/>
            <a:ext cx="8152467" cy="4423796"/>
          </a:xfrm>
        </p:spPr>
        <p:txBody>
          <a:bodyPr>
            <a:normAutofit lnSpcReduction="10000"/>
          </a:bodyPr>
          <a:lstStyle/>
          <a:p>
            <a:pPr marL="0" indent="0">
              <a:buNone/>
            </a:pPr>
            <a:r>
              <a:rPr lang="en-US" dirty="0"/>
              <a:t>Special Thanks to</a:t>
            </a:r>
          </a:p>
          <a:p>
            <a:pPr marL="0" indent="0">
              <a:buNone/>
            </a:pPr>
            <a:endParaRPr lang="en-US" dirty="0"/>
          </a:p>
          <a:p>
            <a:pPr marL="0" indent="0">
              <a:buNone/>
            </a:pPr>
            <a:r>
              <a:rPr lang="en-US" dirty="0"/>
              <a:t>Dr. David Martin, FDA</a:t>
            </a:r>
          </a:p>
          <a:p>
            <a:pPr marL="0" indent="0">
              <a:buNone/>
            </a:pPr>
            <a:r>
              <a:rPr lang="en-US" dirty="0"/>
              <a:t>Dr. Mark Levenson, FDA</a:t>
            </a:r>
          </a:p>
          <a:p>
            <a:pPr marL="0" indent="0">
              <a:buNone/>
            </a:pPr>
            <a:r>
              <a:rPr lang="en-US" dirty="0"/>
              <a:t>Dr. Erik Bloomquist, FDA</a:t>
            </a:r>
          </a:p>
          <a:p>
            <a:pPr marL="0" indent="0">
              <a:buNone/>
            </a:pPr>
            <a:r>
              <a:rPr kumimoji="1" lang="en-US" altLang="ja-JP" dirty="0"/>
              <a:t>Dr. Shenghui Tang, FDA</a:t>
            </a:r>
          </a:p>
          <a:p>
            <a:pPr marL="0" indent="0">
              <a:buNone/>
            </a:pPr>
            <a:r>
              <a:rPr kumimoji="1" lang="en-US" altLang="ja-JP" dirty="0"/>
              <a:t>Dr. Thomas Gwise, FDA</a:t>
            </a:r>
          </a:p>
          <a:p>
            <a:pPr marL="0" indent="0">
              <a:buNone/>
            </a:pPr>
            <a:r>
              <a:rPr kumimoji="1" lang="en-US" altLang="ja-JP" dirty="0"/>
              <a:t>Dr. Rajeshwari Sridhara, FDA</a:t>
            </a:r>
            <a:endParaRPr kumimoji="1" lang="ja-JP" altLang="en-US" dirty="0"/>
          </a:p>
        </p:txBody>
      </p:sp>
    </p:spTree>
    <p:extLst>
      <p:ext uri="{BB962C8B-B14F-4D97-AF65-F5344CB8AC3E}">
        <p14:creationId xmlns:p14="http://schemas.microsoft.com/office/powerpoint/2010/main" val="4203501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78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4093</TotalTime>
  <Words>875</Words>
  <Application>Microsoft Office PowerPoint</Application>
  <PresentationFormat>On-screen Show (4:3)</PresentationFormat>
  <Paragraphs>188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ＭＳ Ｐゴシック</vt:lpstr>
      <vt:lpstr>Arial</vt:lpstr>
      <vt:lpstr>Calibri</vt:lpstr>
      <vt:lpstr>Helvetica</vt:lpstr>
      <vt:lpstr>Office Theme</vt:lpstr>
      <vt:lpstr>PowerPoint Presentation</vt:lpstr>
      <vt:lpstr>Disclaimer and Disclosure</vt:lpstr>
      <vt:lpstr>Outline</vt:lpstr>
      <vt:lpstr>Background</vt:lpstr>
      <vt:lpstr>RWE:  What Are the Goals?</vt:lpstr>
      <vt:lpstr>21st Century Cures Act</vt:lpstr>
      <vt:lpstr>FDA CDER Definitions</vt:lpstr>
      <vt:lpstr>The Current State</vt:lpstr>
      <vt:lpstr>infrastructure to support REAL world studies</vt:lpstr>
      <vt:lpstr>FDA-Catalyst</vt:lpstr>
      <vt:lpstr>FDA-Catalyst Example: Impact Afib</vt:lpstr>
      <vt:lpstr>RWD Depth and Breadth</vt:lpstr>
      <vt:lpstr>FDA My Studies</vt:lpstr>
      <vt:lpstr>Non-interventional studies</vt:lpstr>
      <vt:lpstr>Special Considerations for Non-Interventional Studies</vt:lpstr>
      <vt:lpstr>Replication of Clinical Trials with Non-Interventional Database Studies</vt:lpstr>
      <vt:lpstr>RWE in pre-marketing studies</vt:lpstr>
      <vt:lpstr>RWD in Pre-Marketing Studies</vt:lpstr>
      <vt:lpstr>RWD in Pre-Marketing Studies</vt:lpstr>
      <vt:lpstr>Looking Forward</vt:lpstr>
      <vt:lpstr>PowerPoint Presentation</vt:lpstr>
      <vt:lpstr>PowerPoint Presentation</vt:lpstr>
    </vt:vector>
  </TitlesOfParts>
  <Company>Sensis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Cory Grabow</dc:creator>
  <cp:lastModifiedBy>Xie, Diqiong (Joan)</cp:lastModifiedBy>
  <cp:revision>144</cp:revision>
  <dcterms:created xsi:type="dcterms:W3CDTF">2015-10-02T20:33:31Z</dcterms:created>
  <dcterms:modified xsi:type="dcterms:W3CDTF">2019-09-23T13:47:58Z</dcterms:modified>
</cp:coreProperties>
</file>