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9"/>
  </p:notesMasterIdLst>
  <p:sldIdLst>
    <p:sldId id="271" r:id="rId2"/>
    <p:sldId id="272" r:id="rId3"/>
    <p:sldId id="403" r:id="rId4"/>
    <p:sldId id="420" r:id="rId5"/>
    <p:sldId id="430" r:id="rId6"/>
    <p:sldId id="431" r:id="rId7"/>
    <p:sldId id="456" r:id="rId8"/>
    <p:sldId id="434" r:id="rId9"/>
    <p:sldId id="436" r:id="rId10"/>
    <p:sldId id="438" r:id="rId11"/>
    <p:sldId id="439" r:id="rId12"/>
    <p:sldId id="421" r:id="rId13"/>
    <p:sldId id="417" r:id="rId14"/>
    <p:sldId id="441" r:id="rId15"/>
    <p:sldId id="419" r:id="rId16"/>
    <p:sldId id="422" r:id="rId17"/>
    <p:sldId id="443" r:id="rId18"/>
    <p:sldId id="450" r:id="rId19"/>
    <p:sldId id="454" r:id="rId20"/>
    <p:sldId id="455" r:id="rId21"/>
    <p:sldId id="457" r:id="rId22"/>
    <p:sldId id="426" r:id="rId23"/>
    <p:sldId id="388" r:id="rId24"/>
    <p:sldId id="406" r:id="rId25"/>
    <p:sldId id="407" r:id="rId26"/>
    <p:sldId id="408" r:id="rId27"/>
    <p:sldId id="405" r:id="rId28"/>
    <p:sldId id="410" r:id="rId29"/>
    <p:sldId id="409" r:id="rId30"/>
    <p:sldId id="352" r:id="rId31"/>
    <p:sldId id="447" r:id="rId32"/>
    <p:sldId id="428" r:id="rId33"/>
    <p:sldId id="353" r:id="rId34"/>
    <p:sldId id="354" r:id="rId35"/>
    <p:sldId id="445" r:id="rId36"/>
    <p:sldId id="356" r:id="rId37"/>
    <p:sldId id="270" r:id="rId3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ukup, Mat" initials="SM" lastIdx="8" clrIdx="0">
    <p:extLst>
      <p:ext uri="{19B8F6BF-5375-455C-9EA6-DF929625EA0E}">
        <p15:presenceInfo xmlns:p15="http://schemas.microsoft.com/office/powerpoint/2012/main" userId="S-1-5-21-1078081533-606747145-839522115-328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3A5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94F1F9-670B-4BD8-A79A-22FF1A00564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0488F4B-C8AB-4DED-82A3-6F6C06D4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5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DF003D51-F70F-4707-95AD-153BEC657E4B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4D88A2D-0DC4-40DB-AA9D-A70880B44CE2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331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86928EB-EF33-4062-9376-E5FA01DED263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516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4D88A2D-0DC4-40DB-AA9D-A70880B44CE2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908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751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766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4272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3935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410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643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86928EB-EF33-4062-9376-E5FA01DED263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70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549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38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F2DF52-B5F1-4A6E-9BD9-49EBA1AB53D7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036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86928EB-EF33-4062-9376-E5FA01DED263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93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19247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86928EB-EF33-4062-9376-E5FA01DED263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096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22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073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1626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5413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29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0920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86928EB-EF33-4062-9376-E5FA01DED263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87937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35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794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228DFEF-D1E7-429A-A518-FBD575A4311F}" type="slidenum">
              <a:rPr lang="en-US" altLang="en-US" smtClean="0"/>
              <a:pPr/>
              <a:t>36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93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981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117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4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5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01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104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384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432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9544A-F1CD-3844-BFB3-6D230A0137DD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a/117976/download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ayback.archive-it.org/7993/20170405035612/https:/www.fda.gov/ohrms/dockets/ac/08/briefing/2008-4398b1-01-FDA.pdf" TargetMode="External"/><Relationship Id="rId4" Type="http://schemas.openxmlformats.org/officeDocument/2006/relationships/hyperlink" Target="http://www.fda.gov/downloads/Drugs/NewsEvents/UCM372069.pdf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339975"/>
            <a:ext cx="8534400" cy="14700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/>
              <a:t>Meta-Analyses of Randomized Clinical Trials for Safety Outcomes</a:t>
            </a:r>
            <a:br>
              <a:rPr lang="en-US" altLang="en-US" b="0" dirty="0"/>
            </a:br>
            <a:br>
              <a:rPr lang="en-US" altLang="en-US" sz="1600" b="0" i="1" dirty="0"/>
            </a:br>
            <a:r>
              <a:rPr lang="en-US" altLang="en-US" dirty="0"/>
              <a:t> </a:t>
            </a:r>
            <a:br>
              <a:rPr lang="en-US" altLang="en-US" sz="2000" i="1" dirty="0"/>
            </a:br>
            <a:r>
              <a:rPr lang="en-US" altLang="en-US" sz="2000" i="1" dirty="0"/>
              <a:t>September 25, 2019</a:t>
            </a:r>
            <a:br>
              <a:rPr lang="en-US" altLang="en-US" sz="2000" i="1" dirty="0"/>
            </a:br>
            <a:br>
              <a:rPr lang="en-US" altLang="en-US" sz="2000" i="1" dirty="0"/>
            </a:br>
            <a:endParaRPr lang="en-US" altLang="en-US" sz="2000" i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400" b="1" dirty="0"/>
              <a:t>Eugenio Andraca-Carrera</a:t>
            </a:r>
          </a:p>
          <a:p>
            <a:pPr eaLnBrk="1" hangingPunct="1"/>
            <a:r>
              <a:rPr lang="en-US" altLang="en-US" sz="1600" dirty="0"/>
              <a:t>Division of Biometrics 7</a:t>
            </a:r>
          </a:p>
          <a:p>
            <a:pPr eaLnBrk="1" hangingPunct="1"/>
            <a:r>
              <a:rPr lang="en-US" altLang="en-US" sz="1600" dirty="0"/>
              <a:t>Office of Biostatistics</a:t>
            </a:r>
          </a:p>
          <a:p>
            <a:pPr eaLnBrk="1" hangingPunct="1"/>
            <a:r>
              <a:rPr lang="en-US" altLang="en-US" sz="1600" dirty="0"/>
              <a:t>Office of Translational Sciences</a:t>
            </a:r>
          </a:p>
          <a:p>
            <a:pPr eaLnBrk="1" hangingPunct="1"/>
            <a:r>
              <a:rPr lang="en-US" altLang="en-US" sz="1600" dirty="0"/>
              <a:t>Center for Drug Evaluation and Research </a:t>
            </a:r>
          </a:p>
          <a:p>
            <a:pPr eaLnBrk="1" hangingPunct="1"/>
            <a:r>
              <a:rPr lang="en-US" altLang="en-US" sz="1600" dirty="0"/>
              <a:t>U.S. Food and Drug Administration</a:t>
            </a:r>
          </a:p>
        </p:txBody>
      </p:sp>
      <p:sp>
        <p:nvSpPr>
          <p:cNvPr id="307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3077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FC5DDA-B918-44EF-9910-4A2F2361F92A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517525"/>
            <a:ext cx="8229600" cy="6556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kern="1200" dirty="0"/>
              <a:t>Motivating Example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662198"/>
            <a:ext cx="8686525" cy="7620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</a:rPr>
              <a:t>Is there a difference in risk between Drug A and Control?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9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745399"/>
              </p:ext>
            </p:extLst>
          </p:nvPr>
        </p:nvGraphicFramePr>
        <p:xfrm>
          <a:off x="1247422" y="2741252"/>
          <a:ext cx="4475103" cy="2595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Study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Drug A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Control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8/100 (8.0%)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4/100 (4.0%)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7/100 (7.0%)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6/100 (6.0%)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2/100 (2.0%)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105/500 (21.0%)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50/250 (20.0%)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8/200 (4.0%)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10/200 (5.0%)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8000" y="5403992"/>
            <a:ext cx="5695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Crude Pooling</a:t>
            </a:r>
            <a:r>
              <a:rPr lang="en-US" dirty="0">
                <a:latin typeface="+mj-lt"/>
              </a:rPr>
              <a:t>:      130/1100 (11.8%)     73/850 (8.6%)</a:t>
            </a:r>
            <a:r>
              <a:rPr lang="en-US" dirty="0"/>
              <a:t>       </a:t>
            </a:r>
          </a:p>
        </p:txBody>
      </p:sp>
      <p:sp>
        <p:nvSpPr>
          <p:cNvPr id="414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 dirty="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414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59870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37B8C0-97C6-4D46-84CE-E18F1B44A29E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35713" y="2906438"/>
            <a:ext cx="27432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25000"/>
                  </a:schemeClr>
                </a:solidFill>
              </a:rPr>
              <a:t>Crude Pooling Results</a:t>
            </a:r>
          </a:p>
          <a:p>
            <a:pPr>
              <a:defRPr/>
            </a:pPr>
            <a:r>
              <a:rPr lang="en-US" b="1" dirty="0"/>
              <a:t>Relative Risk: </a:t>
            </a:r>
            <a:r>
              <a:rPr lang="en-US" dirty="0"/>
              <a:t>1.38</a:t>
            </a:r>
            <a:r>
              <a:rPr lang="en-US" b="1" dirty="0"/>
              <a:t>  </a:t>
            </a:r>
          </a:p>
          <a:p>
            <a:pPr>
              <a:defRPr/>
            </a:pPr>
            <a:r>
              <a:rPr lang="en-US" b="1" dirty="0"/>
              <a:t>95% CI: </a:t>
            </a:r>
            <a:r>
              <a:rPr lang="en-US" dirty="0"/>
              <a:t>(1.05, 1.81)   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4600" y="4314551"/>
            <a:ext cx="274320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25000"/>
                  </a:schemeClr>
                </a:solidFill>
              </a:rPr>
              <a:t>Meta-Analysis Results</a:t>
            </a:r>
          </a:p>
          <a:p>
            <a:pPr>
              <a:defRPr/>
            </a:pPr>
            <a:r>
              <a:rPr lang="en-US" b="1" dirty="0"/>
              <a:t>Relative Risk: </a:t>
            </a:r>
            <a:r>
              <a:rPr lang="en-US" dirty="0"/>
              <a:t>1.06</a:t>
            </a:r>
            <a:r>
              <a:rPr lang="en-US" b="1" dirty="0"/>
              <a:t>  </a:t>
            </a:r>
          </a:p>
          <a:p>
            <a:pPr>
              <a:defRPr/>
            </a:pPr>
            <a:r>
              <a:rPr lang="en-US" b="1" dirty="0"/>
              <a:t>95% CI: </a:t>
            </a:r>
            <a:r>
              <a:rPr lang="en-US" dirty="0"/>
              <a:t>(0.81, 1.38)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17448" y="158411"/>
            <a:ext cx="8509103" cy="92602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/>
              <a:t>Meta-Analysis Guidance</a:t>
            </a:r>
          </a:p>
        </p:txBody>
      </p:sp>
      <p:sp>
        <p:nvSpPr>
          <p:cNvPr id="1229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229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A5DDB3-2D1C-49E1-8389-7A2E13408B0E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E01AD4-4F15-4466-AAEA-A9A85ACA7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48" y="1203750"/>
            <a:ext cx="4158436" cy="53637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7D4E57-953A-4122-8B52-F1344A87E927}"/>
              </a:ext>
            </a:extLst>
          </p:cNvPr>
          <p:cNvSpPr txBox="1"/>
          <p:nvPr/>
        </p:nvSpPr>
        <p:spPr>
          <a:xfrm>
            <a:off x="4802459" y="1295142"/>
            <a:ext cx="3798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of meta-analyses of randomized controlled clinical trials to evaluate safety within the framework of regulatory decision-making.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Describes factors FDA intends to consider when evaluating the strength of evidence provided by a meta-analysis for studying safety of drugs.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Focus is on evaluating a pre-defined hypothesis about a suspected risk; not exploratory safety meta-analysis</a:t>
            </a:r>
          </a:p>
        </p:txBody>
      </p:sp>
    </p:spTree>
    <p:extLst>
      <p:ext uri="{BB962C8B-B14F-4D97-AF65-F5344CB8AC3E}">
        <p14:creationId xmlns:p14="http://schemas.microsoft.com/office/powerpoint/2010/main" val="3608055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560669"/>
            <a:ext cx="8509103" cy="926020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3399"/>
                </a:solidFill>
              </a:rPr>
              <a:t>Basic Principles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Pre-Specification and Transparency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Statistical Methods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Examples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5125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512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2EC0E6-2EE0-4CE0-B5BB-6DEA42E83D70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268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388248"/>
            <a:ext cx="8509103" cy="926020"/>
          </a:xfrm>
        </p:spPr>
        <p:txBody>
          <a:bodyPr/>
          <a:lstStyle/>
          <a:p>
            <a:pPr eaLnBrk="1" hangingPunct="1"/>
            <a:r>
              <a:rPr lang="en-US" altLang="en-US" dirty="0"/>
              <a:t>Basic Principles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6601"/>
            <a:ext cx="8229600" cy="464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600" dirty="0"/>
              <a:t>Main message: </a:t>
            </a:r>
            <a:r>
              <a:rPr lang="en-US" altLang="en-US" sz="2600" u="sng" dirty="0"/>
              <a:t>quality over quantity</a:t>
            </a:r>
          </a:p>
          <a:p>
            <a:pPr eaLnBrk="1" hangingPunct="1"/>
            <a:endParaRPr lang="en-US" altLang="en-US" sz="1000" u="sng" dirty="0"/>
          </a:p>
          <a:p>
            <a:pPr lvl="1"/>
            <a:r>
              <a:rPr lang="en-US" altLang="en-US" sz="2400" dirty="0"/>
              <a:t>Meta-analysis increases </a:t>
            </a:r>
            <a:r>
              <a:rPr lang="en-US" altLang="en-US" sz="2400" b="1" dirty="0">
                <a:solidFill>
                  <a:srgbClr val="003399"/>
                </a:solidFill>
              </a:rPr>
              <a:t>precision</a:t>
            </a:r>
          </a:p>
          <a:p>
            <a:pPr lvl="1"/>
            <a:r>
              <a:rPr lang="en-US" altLang="en-US" sz="2400" dirty="0"/>
              <a:t>Meta-analysis does not correct for potential </a:t>
            </a:r>
            <a:r>
              <a:rPr lang="en-US" altLang="en-US" sz="2400" b="1" dirty="0">
                <a:solidFill>
                  <a:srgbClr val="003399"/>
                </a:solidFill>
              </a:rPr>
              <a:t>biases</a:t>
            </a:r>
            <a:r>
              <a:rPr lang="en-US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en-US" sz="2600" dirty="0"/>
              <a:t> </a:t>
            </a:r>
          </a:p>
          <a:p>
            <a:pPr marL="57150" indent="0">
              <a:buNone/>
            </a:pPr>
            <a:endParaRPr lang="en-US" altLang="en-US" sz="2600" dirty="0"/>
          </a:p>
          <a:p>
            <a:pPr marL="0" indent="0" eaLnBrk="1" hangingPunct="1">
              <a:buNone/>
            </a:pPr>
            <a:endParaRPr lang="en-US" altLang="en-US" sz="2600" u="sng" dirty="0"/>
          </a:p>
          <a:p>
            <a:pPr eaLnBrk="1" hangingPunct="1"/>
            <a:endParaRPr lang="en-US" altLang="en-US" sz="2600" dirty="0"/>
          </a:p>
          <a:p>
            <a:pPr lvl="1"/>
            <a:endParaRPr lang="en-US" altLang="en-US" sz="1800" dirty="0"/>
          </a:p>
        </p:txBody>
      </p:sp>
      <p:sp>
        <p:nvSpPr>
          <p:cNvPr id="1229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229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A5DDB3-2D1C-49E1-8389-7A2E13408B0E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844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537" y="80407"/>
            <a:ext cx="8509103" cy="9260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Trial Selection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37996"/>
            <a:ext cx="8229600" cy="5101389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10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Controlled and adequately designed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Inclusion criteria is relevant for the population of interest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Trials are relevant to current medical practice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Quality and completeness of safety outcome ascertainment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Appropriateness of exposure and follow-up periods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Appropriateness of comparator and dose of test drug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Availability of subject-level data</a:t>
            </a:r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384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537" y="80407"/>
            <a:ext cx="8509103" cy="9260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Trial Selection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37996"/>
            <a:ext cx="8229600" cy="5101389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10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Controlled and adequately designed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Inclusion criteria is relevant for the population of interest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Trials are relevant to current medical practice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003399"/>
                </a:solidFill>
              </a:rPr>
              <a:t>Quality and completeness of safety outcome ascertainment</a:t>
            </a:r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003399"/>
                </a:solidFill>
              </a:rPr>
              <a:t>Appropriateness of exposure and follow-up periods</a:t>
            </a:r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003399"/>
                </a:solidFill>
              </a:rPr>
              <a:t>Appropriateness of comparator and dose of test drug</a:t>
            </a:r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003399"/>
                </a:solidFill>
              </a:rPr>
              <a:t>Availability of subject-level data</a:t>
            </a:r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037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537" y="80407"/>
            <a:ext cx="8509103" cy="9260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Outcome Ascertainment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7059"/>
            <a:ext cx="8229600" cy="5101389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Ideal scenario: 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Outcome variable is uniformly defined and ascertained </a:t>
            </a:r>
            <a:r>
              <a:rPr lang="en-US" altLang="en-US" sz="2200" dirty="0">
                <a:solidFill>
                  <a:srgbClr val="003399"/>
                </a:solidFill>
              </a:rPr>
              <a:t>prospectively</a:t>
            </a:r>
            <a:r>
              <a:rPr lang="en-US" altLang="en-US" sz="2000" dirty="0">
                <a:solidFill>
                  <a:srgbClr val="003399"/>
                </a:solidFill>
              </a:rPr>
              <a:t> </a:t>
            </a:r>
            <a:r>
              <a:rPr lang="en-US" altLang="en-US" sz="2000" dirty="0"/>
              <a:t>in all trials 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Outcome is objective and/or is adjudicated based on pre-specified criteria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200" dirty="0"/>
              <a:t>Oftentimes safety outcome is identified </a:t>
            </a:r>
            <a:r>
              <a:rPr lang="en-US" altLang="en-US" sz="2200" dirty="0">
                <a:solidFill>
                  <a:srgbClr val="003399"/>
                </a:solidFill>
              </a:rPr>
              <a:t>retrospectively</a:t>
            </a:r>
          </a:p>
          <a:p>
            <a:pPr>
              <a:lnSpc>
                <a:spcPct val="90000"/>
              </a:lnSpc>
            </a:pPr>
            <a:endParaRPr lang="en-US" altLang="en-US" sz="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Use of “hard outcomes” minimizes potential biases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A pre-specified and uniform outcome definition across trials reduces heterogeneity and increases interpretability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Identification of potential outcomes and adjudication should be blind to treatment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Retrospective adjudication is recommended if possible</a:t>
            </a:r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65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537" y="80407"/>
            <a:ext cx="8509103" cy="9260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Exposure and Follow-Up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66098"/>
            <a:ext cx="8229600" cy="5101389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Consider the period in which the safety outcome is measured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Example: risk of allergic reactions may be evaluated with an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200" dirty="0"/>
              <a:t>     on-treatment analysis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Example: risk of malignancies may require long follow-up and understanding of treatment and study discontinuation patterns</a:t>
            </a:r>
          </a:p>
          <a:p>
            <a:pPr lvl="1">
              <a:lnSpc>
                <a:spcPct val="90000"/>
              </a:lnSpc>
            </a:pPr>
            <a:endParaRPr lang="en-US" altLang="en-US" sz="1000" dirty="0"/>
          </a:p>
          <a:p>
            <a:pPr>
              <a:lnSpc>
                <a:spcPct val="90000"/>
              </a:lnSpc>
            </a:pPr>
            <a:r>
              <a:rPr lang="en-US" altLang="en-US" sz="2200" dirty="0"/>
              <a:t>Analysis methods should account for differences in exposure and follow-up time between trials</a:t>
            </a:r>
          </a:p>
          <a:p>
            <a:pPr>
              <a:lnSpc>
                <a:spcPct val="90000"/>
              </a:lnSpc>
            </a:pPr>
            <a:endParaRPr lang="en-US" altLang="en-US" sz="1000" dirty="0"/>
          </a:p>
          <a:p>
            <a:pPr>
              <a:lnSpc>
                <a:spcPct val="90000"/>
              </a:lnSpc>
            </a:pPr>
            <a:r>
              <a:rPr lang="en-US" altLang="en-US" sz="2200" dirty="0"/>
              <a:t>Evaluate the potential impact of informative censoring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 lvl="1">
              <a:lnSpc>
                <a:spcPct val="90000"/>
              </a:lnSpc>
            </a:pPr>
            <a:endParaRPr lang="en-US" altLang="en-US" sz="2000" dirty="0"/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284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537" y="80407"/>
            <a:ext cx="8509103" cy="9260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Dosing and Comparators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9770"/>
            <a:ext cx="8229600" cy="51013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200" dirty="0"/>
              <a:t>Multiple doses can provide useful information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Include trials in MA with dose greater than the approved dose to rule out associations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Explore dose response</a:t>
            </a:r>
          </a:p>
          <a:p>
            <a:pPr lvl="1">
              <a:lnSpc>
                <a:spcPct val="90000"/>
              </a:lnSpc>
            </a:pPr>
            <a:endParaRPr lang="en-US" altLang="en-US" sz="2600" dirty="0"/>
          </a:p>
          <a:p>
            <a:pPr>
              <a:lnSpc>
                <a:spcPct val="90000"/>
              </a:lnSpc>
            </a:pPr>
            <a:r>
              <a:rPr lang="en-US" altLang="en-US" sz="2200" dirty="0"/>
              <a:t>Suitability of comparator drugs should be considered in MA trial inclusion criteria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Placebo provides context as it cannot cause the safety outcome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Active comparator should be assessed to determine if it is associated with the safety outcome a priori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 lvl="1">
              <a:lnSpc>
                <a:spcPct val="90000"/>
              </a:lnSpc>
            </a:pPr>
            <a:endParaRPr lang="en-US" altLang="en-US" sz="2000" dirty="0"/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728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3448" y="91193"/>
            <a:ext cx="8509103" cy="9260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Availability of Subject-Level Data</a:t>
            </a:r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110F4F7-B3A4-4E9A-9F84-87C26792361A}"/>
              </a:ext>
            </a:extLst>
          </p:cNvPr>
          <p:cNvSpPr txBox="1">
            <a:spLocks noChangeArrowheads="1"/>
          </p:cNvSpPr>
          <p:nvPr/>
        </p:nvSpPr>
        <p:spPr>
          <a:xfrm>
            <a:off x="342951" y="1558363"/>
            <a:ext cx="8229600" cy="5101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200" dirty="0"/>
              <a:t>Subject-level data improves the quality of the MA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Explore relationship between exposure and outcome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Assess informative censoring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Assess definition of outcome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Subgroup analyses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200" dirty="0"/>
              <a:t>Subject-level data is often needed to re-purpose trials that were originally designed to meet efficacy objectives</a:t>
            </a:r>
          </a:p>
          <a:p>
            <a:pPr lvl="1">
              <a:lnSpc>
                <a:spcPct val="90000"/>
              </a:lnSpc>
            </a:pPr>
            <a:endParaRPr lang="en-US" altLang="en-US" sz="1200" dirty="0"/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2400" dirty="0"/>
          </a:p>
          <a:p>
            <a:pPr lvl="1">
              <a:lnSpc>
                <a:spcPct val="90000"/>
              </a:lnSpc>
            </a:pPr>
            <a:endParaRPr lang="en-US" altLang="en-US" sz="1000" dirty="0"/>
          </a:p>
          <a:p>
            <a:pPr marL="0" indent="0">
              <a:lnSpc>
                <a:spcPct val="90000"/>
              </a:lnSpc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7633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560669"/>
            <a:ext cx="8509103" cy="926020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Basic Principles</a:t>
            </a:r>
          </a:p>
          <a:p>
            <a:pPr eaLnBrk="1" hangingPunct="1"/>
            <a:r>
              <a:rPr lang="en-US" altLang="en-US" dirty="0">
                <a:solidFill>
                  <a:srgbClr val="003399"/>
                </a:solidFill>
              </a:rPr>
              <a:t>Pre-Specification and Transparency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Statistical Methods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Examples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5125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512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2EC0E6-2EE0-4CE0-B5BB-6DEA42E83D70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638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2984" y="159732"/>
            <a:ext cx="7965017" cy="92602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en-US" sz="3600" dirty="0"/>
              <a:t>Pre-Specifying the Meta-Analysis Protocol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2984" y="1493707"/>
            <a:ext cx="8676215" cy="49012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The MA protocol should document the motivation and objectives of the MA</a:t>
            </a:r>
          </a:p>
          <a:p>
            <a:pPr>
              <a:lnSpc>
                <a:spcPct val="90000"/>
              </a:lnSpc>
            </a:pPr>
            <a:endParaRPr lang="en-US" altLang="en-US" sz="1200" dirty="0"/>
          </a:p>
          <a:p>
            <a:pPr lvl="1">
              <a:lnSpc>
                <a:spcPct val="90000"/>
              </a:lnSpc>
            </a:pPr>
            <a:endParaRPr lang="en-US" altLang="en-US" sz="12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If safety signal originates from a specific trial: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A meta-analysis that excludes the trial may be preferable for confirming the signal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Inclusion of the trial in MA may be acceptable to summarize existing information</a:t>
            </a:r>
          </a:p>
          <a:p>
            <a:pPr lvl="1">
              <a:lnSpc>
                <a:spcPct val="90000"/>
              </a:lnSpc>
            </a:pPr>
            <a:endParaRPr lang="en-US" altLang="en-US" sz="1200" dirty="0"/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955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7448" y="170060"/>
            <a:ext cx="7782843" cy="92602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600" dirty="0"/>
              <a:t>Meta-Analysis Protocol Best Practices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3662"/>
            <a:ext cx="8229600" cy="49012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The protocol should contain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Detailed description of information available prior to MA design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Potential problems anticipated and methods to manage the problem</a:t>
            </a:r>
          </a:p>
          <a:p>
            <a:pPr lvl="1">
              <a:lnSpc>
                <a:spcPct val="90000"/>
              </a:lnSpc>
            </a:pPr>
            <a:endParaRPr lang="en-US" altLang="en-US" sz="12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Finalize the protocol prior to selecting the component trials and conducting the MA</a:t>
            </a:r>
          </a:p>
          <a:p>
            <a:pPr>
              <a:lnSpc>
                <a:spcPct val="90000"/>
              </a:lnSpc>
            </a:pPr>
            <a:endParaRPr lang="en-US" altLang="en-US" sz="12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Make the protocol available through advanced publication or other method for distribution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56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426" y="166596"/>
            <a:ext cx="3458685" cy="92602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600" dirty="0"/>
              <a:t>Reporting Results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9274"/>
            <a:ext cx="8229600" cy="49012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Report the trial selection process including the pre-specified trial selection criteria</a:t>
            </a:r>
          </a:p>
          <a:p>
            <a:pPr>
              <a:lnSpc>
                <a:spcPct val="90000"/>
              </a:lnSpc>
            </a:pPr>
            <a:endParaRPr lang="en-US" altLang="en-US" sz="12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Summarize individual trial design features, durations of exposure and follow-up, and subject populations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If subject-level data is available, include more thorough summaries (e.g. baseline risk factors)</a:t>
            </a:r>
          </a:p>
          <a:p>
            <a:pPr lvl="1">
              <a:lnSpc>
                <a:spcPct val="90000"/>
              </a:lnSpc>
            </a:pPr>
            <a:endParaRPr lang="en-US" altLang="en-US" sz="12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Report departures from planned analyses</a:t>
            </a:r>
          </a:p>
          <a:p>
            <a:pPr>
              <a:lnSpc>
                <a:spcPct val="90000"/>
              </a:lnSpc>
            </a:pPr>
            <a:endParaRPr lang="en-US" altLang="en-US" sz="12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Include point estimates and measures of uncertainty</a:t>
            </a:r>
          </a:p>
        </p:txBody>
      </p:sp>
      <p:sp>
        <p:nvSpPr>
          <p:cNvPr id="7173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717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79DF49-693E-4E83-B41D-42FD3AA91ED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641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560669"/>
            <a:ext cx="8509103" cy="926020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Basic Principles</a:t>
            </a:r>
          </a:p>
          <a:p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Pre-Specification and Transparency</a:t>
            </a:r>
          </a:p>
          <a:p>
            <a:pPr eaLnBrk="1" hangingPunct="1"/>
            <a:r>
              <a:rPr lang="en-US" altLang="en-US" dirty="0">
                <a:solidFill>
                  <a:srgbClr val="003399"/>
                </a:solidFill>
              </a:rPr>
              <a:t>Statistical Methods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Examples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5125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512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2EC0E6-2EE0-4CE0-B5BB-6DEA42E83D70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066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" y="1551779"/>
            <a:ext cx="8915400" cy="4648200"/>
          </a:xfrm>
        </p:spPr>
        <p:txBody>
          <a:bodyPr/>
          <a:lstStyle/>
          <a:p>
            <a:pPr eaLnBrk="1" hangingPunct="1"/>
            <a:r>
              <a:rPr lang="en-US" altLang="en-US" sz="2600" dirty="0">
                <a:cs typeface="Times New Roman" panose="02020603050405020304" pitchFamily="18" charset="0"/>
              </a:rPr>
              <a:t>Guidance thinking on this topic:</a:t>
            </a:r>
          </a:p>
          <a:p>
            <a:pPr eaLnBrk="1" hangingPunct="1"/>
            <a:endParaRPr lang="en-US" altLang="en-US" sz="1200" dirty="0">
              <a:cs typeface="Times New Roman" panose="02020603050405020304" pitchFamily="18" charset="0"/>
            </a:endParaRPr>
          </a:p>
          <a:p>
            <a:pPr lvl="1"/>
            <a:r>
              <a:rPr lang="en-US" altLang="en-US" sz="2200" dirty="0">
                <a:cs typeface="Times New Roman" panose="02020603050405020304" pitchFamily="18" charset="0"/>
              </a:rPr>
              <a:t>Fixed effects models estimate the average effect across trials. This interpretation is often useful even if trials do not have a common treatment effect</a:t>
            </a:r>
          </a:p>
          <a:p>
            <a:pPr lvl="1"/>
            <a:r>
              <a:rPr lang="en-US" altLang="en-US" sz="2200" dirty="0">
                <a:cs typeface="Times New Roman" panose="02020603050405020304" pitchFamily="18" charset="0"/>
              </a:rPr>
              <a:t>Random effects models estimate the average effect for some hypothetical population of trials. This interpretation is not as intuitive</a:t>
            </a:r>
          </a:p>
          <a:p>
            <a:pPr lvl="1"/>
            <a:r>
              <a:rPr lang="en-US" altLang="en-US" sz="2200" dirty="0">
                <a:cs typeface="Times New Roman" panose="02020603050405020304" pitchFamily="18" charset="0"/>
              </a:rPr>
              <a:t>Random effects models may produce confidence intervals with better coverage and a better characterization of the two sources of variance (within trials and between trials)</a:t>
            </a:r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AD75EEA-E87D-4FA8-B302-A993352D4BE9}"/>
              </a:ext>
            </a:extLst>
          </p:cNvPr>
          <p:cNvSpPr txBox="1">
            <a:spLocks noChangeArrowheads="1"/>
          </p:cNvSpPr>
          <p:nvPr/>
        </p:nvSpPr>
        <p:spPr>
          <a:xfrm>
            <a:off x="-195439" y="241670"/>
            <a:ext cx="8509103" cy="926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/>
              <a:t>Fixed Effects vs. Random Effects</a:t>
            </a:r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618763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517525"/>
            <a:ext cx="8229600" cy="6556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kern="1200" dirty="0"/>
              <a:t>Example Revisited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974499"/>
              </p:ext>
            </p:extLst>
          </p:nvPr>
        </p:nvGraphicFramePr>
        <p:xfrm>
          <a:off x="508000" y="1706471"/>
          <a:ext cx="5458179" cy="2595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2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28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Study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Drug A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Control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8/100 (8.0%)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4/100 (4.0%)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7/100 (7.0%)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6/100 (6.0%)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2/100 (2.0%)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105/500 (21.0%)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50/250 (20.0%)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8/200 (4.0%)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10/200 (5.0%)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14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8450" y="5346348"/>
            <a:ext cx="28956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 dirty="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414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59870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37B8C0-97C6-4D46-84CE-E18F1B44A29E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0800" y="3824992"/>
            <a:ext cx="274320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25000"/>
                  </a:schemeClr>
                </a:solidFill>
              </a:rPr>
              <a:t>Fixed Effects</a:t>
            </a:r>
          </a:p>
          <a:p>
            <a:pPr>
              <a:defRPr/>
            </a:pPr>
            <a:r>
              <a:rPr lang="en-US" b="1" dirty="0"/>
              <a:t>Relative Risk: </a:t>
            </a:r>
            <a:r>
              <a:rPr lang="en-US" dirty="0"/>
              <a:t>1.06</a:t>
            </a:r>
            <a:r>
              <a:rPr lang="en-US" b="1" dirty="0"/>
              <a:t>  </a:t>
            </a:r>
          </a:p>
          <a:p>
            <a:pPr>
              <a:defRPr/>
            </a:pPr>
            <a:r>
              <a:rPr lang="en-US" b="1" dirty="0"/>
              <a:t>95% CI: </a:t>
            </a:r>
            <a:r>
              <a:rPr lang="en-US" dirty="0"/>
              <a:t>(0.81, 1.38)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82068-2BEF-4D36-8902-586E54EB0B4C}"/>
              </a:ext>
            </a:extLst>
          </p:cNvPr>
          <p:cNvSpPr txBox="1"/>
          <p:nvPr/>
        </p:nvSpPr>
        <p:spPr>
          <a:xfrm>
            <a:off x="2768443" y="5488232"/>
            <a:ext cx="56040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These suggest different conclusions. Need to also change how pooled proportions are reported.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4128D16-B4C9-4FD2-AB2C-FE2495B4E024}"/>
              </a:ext>
            </a:extLst>
          </p:cNvPr>
          <p:cNvCxnSpPr/>
          <p:nvPr/>
        </p:nvCxnSpPr>
        <p:spPr>
          <a:xfrm flipH="1" flipV="1">
            <a:off x="4129244" y="4854412"/>
            <a:ext cx="439200" cy="6338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1E001D-D254-444A-8662-5427A98D0EE1}"/>
              </a:ext>
            </a:extLst>
          </p:cNvPr>
          <p:cNvCxnSpPr/>
          <p:nvPr/>
        </p:nvCxnSpPr>
        <p:spPr>
          <a:xfrm flipV="1">
            <a:off x="6476444" y="4876288"/>
            <a:ext cx="352800" cy="611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A3A350D-E827-4629-849A-51A4C82EE6AB}"/>
              </a:ext>
            </a:extLst>
          </p:cNvPr>
          <p:cNvSpPr txBox="1"/>
          <p:nvPr/>
        </p:nvSpPr>
        <p:spPr>
          <a:xfrm>
            <a:off x="603955" y="4401108"/>
            <a:ext cx="5695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Crude Pooling</a:t>
            </a:r>
            <a:r>
              <a:rPr lang="en-US" dirty="0">
                <a:latin typeface="+mj-lt"/>
              </a:rPr>
              <a:t>:        130/1100 (11.8%)     73/850 (8.6%)</a:t>
            </a:r>
            <a:r>
              <a:rPr lang="en-US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30534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517525"/>
            <a:ext cx="8229600" cy="6556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kern="1200" dirty="0"/>
              <a:t>Example Revisited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034796"/>
              </p:ext>
            </p:extLst>
          </p:nvPr>
        </p:nvGraphicFramePr>
        <p:xfrm>
          <a:off x="508000" y="1698004"/>
          <a:ext cx="5458179" cy="2595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2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28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Study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Drug A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Control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8/100 (8.0%)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4/100 (4.0%)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7/100 (7.0%)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6/100 (6.0%)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2/100 (2.0%)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5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105/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500</a:t>
                      </a:r>
                      <a:r>
                        <a:rPr lang="en-US" sz="1800" dirty="0"/>
                        <a:t> (21.0%)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50/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250 </a:t>
                      </a:r>
                      <a:r>
                        <a:rPr lang="en-US" sz="1800" dirty="0"/>
                        <a:t>(20.0%)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8/200 (4.0%)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10/200 (5.0%)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14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8450" y="5346348"/>
            <a:ext cx="28956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 dirty="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414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59870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37B8C0-97C6-4D46-84CE-E18F1B44A29E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2D98DF-86E3-4463-9901-194715740021}"/>
              </a:ext>
            </a:extLst>
          </p:cNvPr>
          <p:cNvSpPr/>
          <p:nvPr/>
        </p:nvSpPr>
        <p:spPr>
          <a:xfrm>
            <a:off x="3285066" y="3561644"/>
            <a:ext cx="762001" cy="355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C6D5D4-5778-4A8C-BD6F-048BE8BF8425}"/>
              </a:ext>
            </a:extLst>
          </p:cNvPr>
          <p:cNvSpPr/>
          <p:nvPr/>
        </p:nvSpPr>
        <p:spPr>
          <a:xfrm>
            <a:off x="5096935" y="3561644"/>
            <a:ext cx="762001" cy="355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C29B9-F4B9-479A-9C49-6D686E7F6896}"/>
              </a:ext>
            </a:extLst>
          </p:cNvPr>
          <p:cNvSpPr txBox="1"/>
          <p:nvPr/>
        </p:nvSpPr>
        <p:spPr>
          <a:xfrm>
            <a:off x="6096000" y="1706471"/>
            <a:ext cx="3048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25000"/>
                  </a:schemeClr>
                </a:solidFill>
              </a:rPr>
              <a:t>With crude pooling, Study 5 is weighted twice as much to estimate the proportion of events in Drug A than in the Control arm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CBF549-58C3-4997-8658-B8393CFA3362}"/>
              </a:ext>
            </a:extLst>
          </p:cNvPr>
          <p:cNvSpPr txBox="1"/>
          <p:nvPr/>
        </p:nvSpPr>
        <p:spPr>
          <a:xfrm>
            <a:off x="603955" y="4401108"/>
            <a:ext cx="5695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Crude Pooling</a:t>
            </a:r>
            <a:r>
              <a:rPr lang="en-US" dirty="0">
                <a:latin typeface="+mj-lt"/>
              </a:rPr>
              <a:t>:                  11.8%                        8.6%</a:t>
            </a:r>
            <a:r>
              <a:rPr lang="en-US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3525279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517525"/>
            <a:ext cx="8229600" cy="6556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kern="1200" dirty="0"/>
              <a:t>Example Revisited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08000" y="1698004"/>
          <a:ext cx="5458179" cy="2595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2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28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Study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Drug A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Control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8/100 (8.0%)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4/100 (4.0%)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7/100 (7.0%)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6/100 (6.0%)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2/100 (2.0%)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5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105/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500</a:t>
                      </a:r>
                      <a:r>
                        <a:rPr lang="en-US" sz="1800" dirty="0"/>
                        <a:t> (21.0%)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50/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250 </a:t>
                      </a:r>
                      <a:r>
                        <a:rPr lang="en-US" sz="1800" dirty="0"/>
                        <a:t>(20.0%)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8/200 (4.0%)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10/200 (5.0%)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3955" y="4401108"/>
            <a:ext cx="5695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Crude Pooling</a:t>
            </a:r>
            <a:r>
              <a:rPr lang="en-US" dirty="0">
                <a:latin typeface="+mj-lt"/>
              </a:rPr>
              <a:t>:                  11.8%                        8.6%</a:t>
            </a:r>
            <a:r>
              <a:rPr lang="en-US" dirty="0"/>
              <a:t>       </a:t>
            </a:r>
          </a:p>
        </p:txBody>
      </p:sp>
      <p:sp>
        <p:nvSpPr>
          <p:cNvPr id="414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59870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37B8C0-97C6-4D46-84CE-E18F1B44A29E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2D98DF-86E3-4463-9901-194715740021}"/>
              </a:ext>
            </a:extLst>
          </p:cNvPr>
          <p:cNvSpPr/>
          <p:nvPr/>
        </p:nvSpPr>
        <p:spPr>
          <a:xfrm>
            <a:off x="3285066" y="3561644"/>
            <a:ext cx="762001" cy="355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C6D5D4-5778-4A8C-BD6F-048BE8BF8425}"/>
              </a:ext>
            </a:extLst>
          </p:cNvPr>
          <p:cNvSpPr/>
          <p:nvPr/>
        </p:nvSpPr>
        <p:spPr>
          <a:xfrm>
            <a:off x="5096935" y="3561644"/>
            <a:ext cx="762001" cy="355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C29B9-F4B9-479A-9C49-6D686E7F6896}"/>
              </a:ext>
            </a:extLst>
          </p:cNvPr>
          <p:cNvSpPr txBox="1"/>
          <p:nvPr/>
        </p:nvSpPr>
        <p:spPr>
          <a:xfrm>
            <a:off x="6096000" y="1706471"/>
            <a:ext cx="3048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25000"/>
                  </a:schemeClr>
                </a:solidFill>
              </a:rPr>
              <a:t>Study-size adjusted percentages assign equal weight to these two quantities (proportional to the size of Study 5)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F51B86-6A12-48BA-9818-E6811F76619D}"/>
              </a:ext>
            </a:extLst>
          </p:cNvPr>
          <p:cNvSpPr txBox="1"/>
          <p:nvPr/>
        </p:nvSpPr>
        <p:spPr>
          <a:xfrm>
            <a:off x="229481" y="4857554"/>
            <a:ext cx="611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   </a:t>
            </a:r>
            <a:r>
              <a:rPr lang="en-US" b="1" dirty="0"/>
              <a:t>Study-size adjusted              10.6%                       10.1%    </a:t>
            </a:r>
          </a:p>
          <a:p>
            <a:pPr>
              <a:defRPr/>
            </a:pPr>
            <a:r>
              <a:rPr lang="en-US" b="1" dirty="0"/>
              <a:t>           percentages**</a:t>
            </a:r>
          </a:p>
          <a:p>
            <a:pPr>
              <a:defRPr/>
            </a:pPr>
            <a:r>
              <a:rPr lang="en-US" dirty="0"/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0885AC-C66B-41C1-9214-F6E95C7787CD}"/>
              </a:ext>
            </a:extLst>
          </p:cNvPr>
          <p:cNvSpPr txBox="1"/>
          <p:nvPr/>
        </p:nvSpPr>
        <p:spPr>
          <a:xfrm>
            <a:off x="219975" y="6125269"/>
            <a:ext cx="812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**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Crowe et al.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(2016). Reporting adverse drug reactions in product labels. </a:t>
            </a:r>
            <a:r>
              <a:rPr lang="en-GB" sz="1600" i="1" dirty="0">
                <a:latin typeface="Calibri" panose="020F0502020204030204" pitchFamily="34" charset="0"/>
                <a:cs typeface="Calibri" panose="020F0502020204030204" pitchFamily="34" charset="0"/>
              </a:rPr>
              <a:t>Therapeutic Innovation &amp; Regulatory Science, 50(4), 455-463. </a:t>
            </a:r>
            <a:endParaRPr lang="en-US" sz="16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653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517525"/>
            <a:ext cx="8229600" cy="6556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kern="1200" dirty="0"/>
              <a:t>Example Revisited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08000" y="1698004"/>
          <a:ext cx="5458179" cy="2595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2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28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Study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Drug A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Control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8/100 (8.0%)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4/100 (4.0%)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7/100 (7.0%)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6/100 (6.0%)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1/100 (1.0%)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2/100 (2.0%)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5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105/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500</a:t>
                      </a:r>
                      <a:r>
                        <a:rPr lang="en-US" sz="1800" dirty="0"/>
                        <a:t> (21.0%)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50/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250 </a:t>
                      </a:r>
                      <a:r>
                        <a:rPr lang="en-US" sz="1800" dirty="0"/>
                        <a:t>(20.0%)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8/200 (4.0%)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10/200 (5.0%)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3955" y="4401108"/>
            <a:ext cx="5695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Crude Pooling</a:t>
            </a:r>
            <a:r>
              <a:rPr lang="en-US" dirty="0">
                <a:latin typeface="+mj-lt"/>
              </a:rPr>
              <a:t>:                  11.8%                        8.6%</a:t>
            </a:r>
            <a:r>
              <a:rPr lang="en-US" dirty="0"/>
              <a:t>       </a:t>
            </a:r>
          </a:p>
        </p:txBody>
      </p:sp>
      <p:sp>
        <p:nvSpPr>
          <p:cNvPr id="414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59870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37B8C0-97C6-4D46-84CE-E18F1B44A29E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2D98DF-86E3-4463-9901-194715740021}"/>
              </a:ext>
            </a:extLst>
          </p:cNvPr>
          <p:cNvSpPr/>
          <p:nvPr/>
        </p:nvSpPr>
        <p:spPr>
          <a:xfrm>
            <a:off x="3285066" y="3561644"/>
            <a:ext cx="762001" cy="355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C6D5D4-5778-4A8C-BD6F-048BE8BF8425}"/>
              </a:ext>
            </a:extLst>
          </p:cNvPr>
          <p:cNvSpPr/>
          <p:nvPr/>
        </p:nvSpPr>
        <p:spPr>
          <a:xfrm>
            <a:off x="5096935" y="3561644"/>
            <a:ext cx="762001" cy="355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F51B86-6A12-48BA-9818-E6811F76619D}"/>
              </a:ext>
            </a:extLst>
          </p:cNvPr>
          <p:cNvSpPr txBox="1"/>
          <p:nvPr/>
        </p:nvSpPr>
        <p:spPr>
          <a:xfrm>
            <a:off x="229481" y="4857554"/>
            <a:ext cx="611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   </a:t>
            </a:r>
            <a:r>
              <a:rPr lang="en-US" b="1" dirty="0"/>
              <a:t>Study-size adjusted              </a:t>
            </a:r>
            <a:r>
              <a:rPr lang="en-US" b="1" dirty="0">
                <a:solidFill>
                  <a:srgbClr val="003399"/>
                </a:solidFill>
              </a:rPr>
              <a:t>10.6%                       10.1%    </a:t>
            </a:r>
          </a:p>
          <a:p>
            <a:pPr>
              <a:defRPr/>
            </a:pPr>
            <a:r>
              <a:rPr lang="en-US" b="1" dirty="0"/>
              <a:t>           percentages**</a:t>
            </a:r>
          </a:p>
          <a:p>
            <a:pPr>
              <a:defRPr/>
            </a:pPr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642CEF-5254-4350-8C8D-B1DBF344E51B}"/>
              </a:ext>
            </a:extLst>
          </p:cNvPr>
          <p:cNvSpPr txBox="1"/>
          <p:nvPr/>
        </p:nvSpPr>
        <p:spPr>
          <a:xfrm>
            <a:off x="6299199" y="4236949"/>
            <a:ext cx="274320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25000"/>
                  </a:schemeClr>
                </a:solidFill>
              </a:rPr>
              <a:t>Fixed Effects</a:t>
            </a:r>
          </a:p>
          <a:p>
            <a:pPr>
              <a:defRPr/>
            </a:pPr>
            <a:r>
              <a:rPr lang="en-US" b="1" dirty="0"/>
              <a:t>Relative Risk: </a:t>
            </a:r>
            <a:r>
              <a:rPr lang="en-US" dirty="0"/>
              <a:t>1.06</a:t>
            </a:r>
            <a:r>
              <a:rPr lang="en-US" b="1" dirty="0"/>
              <a:t>  </a:t>
            </a:r>
          </a:p>
          <a:p>
            <a:pPr>
              <a:defRPr/>
            </a:pPr>
            <a:r>
              <a:rPr lang="en-US" b="1" dirty="0"/>
              <a:t>95% CI: </a:t>
            </a:r>
            <a:r>
              <a:rPr lang="en-US" dirty="0"/>
              <a:t>(0.81, 1.38)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C96229-9371-46C1-8C12-E1E148DE7737}"/>
              </a:ext>
            </a:extLst>
          </p:cNvPr>
          <p:cNvSpPr txBox="1"/>
          <p:nvPr/>
        </p:nvSpPr>
        <p:spPr>
          <a:xfrm>
            <a:off x="2966155" y="5953919"/>
            <a:ext cx="5604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399"/>
                </a:solidFill>
              </a:rPr>
              <a:t>Percentages and Relative Risk are now consistent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B4A8110-8B00-42AB-9E2F-9C89FDE58751}"/>
              </a:ext>
            </a:extLst>
          </p:cNvPr>
          <p:cNvCxnSpPr/>
          <p:nvPr/>
        </p:nvCxnSpPr>
        <p:spPr>
          <a:xfrm flipH="1" flipV="1">
            <a:off x="4027643" y="5266369"/>
            <a:ext cx="439200" cy="633820"/>
          </a:xfrm>
          <a:prstGeom prst="straightConnector1">
            <a:avLst/>
          </a:prstGeom>
          <a:ln>
            <a:solidFill>
              <a:srgbClr val="0033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FCF9F93-3219-49A9-BC83-E7EC6B349F8B}"/>
              </a:ext>
            </a:extLst>
          </p:cNvPr>
          <p:cNvCxnSpPr/>
          <p:nvPr/>
        </p:nvCxnSpPr>
        <p:spPr>
          <a:xfrm flipV="1">
            <a:off x="6374843" y="5288245"/>
            <a:ext cx="352800" cy="611944"/>
          </a:xfrm>
          <a:prstGeom prst="straightConnector1">
            <a:avLst/>
          </a:prstGeom>
          <a:ln>
            <a:solidFill>
              <a:srgbClr val="0033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265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560669"/>
            <a:ext cx="8509103" cy="926020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Basic Principles</a:t>
            </a:r>
          </a:p>
          <a:p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Pre-Specification and Transparency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Statistical Methods</a:t>
            </a:r>
          </a:p>
          <a:p>
            <a:pPr eaLnBrk="1" hangingPunct="1"/>
            <a:r>
              <a:rPr lang="en-US" altLang="en-US" dirty="0">
                <a:solidFill>
                  <a:srgbClr val="003399"/>
                </a:solidFill>
              </a:rPr>
              <a:t>Example</a:t>
            </a:r>
          </a:p>
          <a:p>
            <a:pPr marL="742950" lvl="2" indent="-342900">
              <a:defRPr/>
            </a:pPr>
            <a:r>
              <a:rPr lang="en-US" altLang="en-US" dirty="0">
                <a:solidFill>
                  <a:srgbClr val="003399"/>
                </a:solidFill>
              </a:rPr>
              <a:t>Prospective Subject-level Meta-Analysis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5125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512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2EC0E6-2EE0-4CE0-B5BB-6DEA42E83D70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99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8249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LABAs and Risk of Serious A</a:t>
            </a:r>
            <a:r>
              <a:rPr lang="en-US" dirty="0"/>
              <a:t>sthma-Related Adverse Events </a:t>
            </a:r>
            <a:endParaRPr lang="en-US" alt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49" y="1840774"/>
            <a:ext cx="8445495" cy="4648200"/>
          </a:xfrm>
        </p:spPr>
        <p:txBody>
          <a:bodyPr>
            <a:normAutofit fontScale="92500"/>
          </a:bodyPr>
          <a:lstStyle/>
          <a:p>
            <a:r>
              <a:rPr lang="en-US" altLang="en-US" sz="2400" dirty="0"/>
              <a:t>Long-Acting Beta-Agonists (LABAs) have been available to treat asthma since the 1990s</a:t>
            </a:r>
          </a:p>
          <a:p>
            <a:r>
              <a:rPr lang="en-US" altLang="en-US" sz="2400" dirty="0"/>
              <a:t>In 2003 a Boxed Warning described a potential risk of asthma-related hospitalization, intubation, or death associated with LABAs</a:t>
            </a:r>
          </a:p>
          <a:p>
            <a:r>
              <a:rPr lang="en-US" altLang="en-US" sz="2400" dirty="0"/>
              <a:t>In 2006 the SMART trial (N=26,355) observed an imbalance in respiratory-related deaths with salmeterol vs placebo (24 vs 11)</a:t>
            </a:r>
          </a:p>
          <a:p>
            <a:r>
              <a:rPr lang="en-US" altLang="en-US" sz="2400" dirty="0"/>
              <a:t>In 2008, a patient-level meta-analysis evaluated the risk of asthma-related hospitalization, intubation, or death, comparing LABA to non-LABA treatments (Levenson 2008)</a:t>
            </a:r>
          </a:p>
          <a:p>
            <a:r>
              <a:rPr lang="en-US" altLang="en-US" sz="2400" dirty="0"/>
              <a:t>110 trials for 4 products were considered: </a:t>
            </a:r>
            <a:r>
              <a:rPr lang="en-US" sz="2400" dirty="0"/>
              <a:t>Advair (salmeterol, fluticasone), Foradil (formoterol), </a:t>
            </a:r>
            <a:r>
              <a:rPr lang="en-US" sz="2400" dirty="0" err="1"/>
              <a:t>Serevent</a:t>
            </a:r>
            <a:r>
              <a:rPr lang="en-US" sz="2400" dirty="0"/>
              <a:t> (salmeterol), and Symbicort (formoterol, budesonide)</a:t>
            </a:r>
            <a:endParaRPr lang="en-US" altLang="en-US" sz="2400" dirty="0"/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656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8249"/>
            <a:ext cx="8509103" cy="926020"/>
          </a:xfrm>
        </p:spPr>
        <p:txBody>
          <a:bodyPr>
            <a:normAutofit/>
          </a:bodyPr>
          <a:lstStyle/>
          <a:p>
            <a:r>
              <a:rPr lang="en-US" altLang="en-US" dirty="0"/>
              <a:t>Results of 2008 Meta-Analysis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24" y="1999674"/>
            <a:ext cx="8958263" cy="2596991"/>
          </a:xfrm>
          <a:prstGeom prst="rect">
            <a:avLst/>
          </a:prstGeom>
        </p:spPr>
      </p:pic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039591" y="2919845"/>
            <a:ext cx="2149362" cy="1221445"/>
            <a:chOff x="5039591" y="2919845"/>
            <a:chExt cx="2149362" cy="1221445"/>
          </a:xfrm>
        </p:grpSpPr>
        <p:grpSp>
          <p:nvGrpSpPr>
            <p:cNvPr id="5" name="Group 4"/>
            <p:cNvGrpSpPr/>
            <p:nvPr/>
          </p:nvGrpSpPr>
          <p:grpSpPr>
            <a:xfrm>
              <a:off x="5039591" y="2919845"/>
              <a:ext cx="2138795" cy="218210"/>
              <a:chOff x="5039591" y="2919845"/>
              <a:chExt cx="2138795" cy="21821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5039591" y="2919845"/>
                <a:ext cx="488373" cy="218210"/>
              </a:xfrm>
              <a:prstGeom prst="rect">
                <a:avLst/>
              </a:prstGeom>
              <a:solidFill>
                <a:srgbClr val="FFFF00">
                  <a:alpha val="3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690013" y="2919845"/>
                <a:ext cx="488373" cy="218210"/>
              </a:xfrm>
              <a:prstGeom prst="rect">
                <a:avLst/>
              </a:prstGeom>
              <a:solidFill>
                <a:srgbClr val="FFFF00">
                  <a:alpha val="3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050158" y="3274605"/>
              <a:ext cx="2138795" cy="218210"/>
              <a:chOff x="5039591" y="2919845"/>
              <a:chExt cx="2138795" cy="21821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5039591" y="2919845"/>
                <a:ext cx="488373" cy="218210"/>
              </a:xfrm>
              <a:prstGeom prst="rect">
                <a:avLst/>
              </a:prstGeom>
              <a:solidFill>
                <a:srgbClr val="FFFF00">
                  <a:alpha val="3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90013" y="2919845"/>
                <a:ext cx="488373" cy="218210"/>
              </a:xfrm>
              <a:prstGeom prst="rect">
                <a:avLst/>
              </a:prstGeom>
              <a:solidFill>
                <a:srgbClr val="FFFF00">
                  <a:alpha val="3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5050158" y="3580875"/>
              <a:ext cx="2138795" cy="218210"/>
              <a:chOff x="5039591" y="2919845"/>
              <a:chExt cx="2138795" cy="218210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039591" y="2919845"/>
                <a:ext cx="488373" cy="218210"/>
              </a:xfrm>
              <a:prstGeom prst="rect">
                <a:avLst/>
              </a:prstGeom>
              <a:solidFill>
                <a:srgbClr val="FFFF00">
                  <a:alpha val="3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690013" y="2919845"/>
                <a:ext cx="488373" cy="218210"/>
              </a:xfrm>
              <a:prstGeom prst="rect">
                <a:avLst/>
              </a:prstGeom>
              <a:solidFill>
                <a:srgbClr val="FFFF00">
                  <a:alpha val="3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5050158" y="3923080"/>
              <a:ext cx="2138795" cy="218210"/>
              <a:chOff x="5039591" y="2919845"/>
              <a:chExt cx="2138795" cy="21821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5039591" y="2919845"/>
                <a:ext cx="488373" cy="218210"/>
              </a:xfrm>
              <a:prstGeom prst="rect">
                <a:avLst/>
              </a:prstGeom>
              <a:solidFill>
                <a:srgbClr val="FFFF00">
                  <a:alpha val="3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690013" y="2919845"/>
                <a:ext cx="488373" cy="218210"/>
              </a:xfrm>
              <a:prstGeom prst="rect">
                <a:avLst/>
              </a:prstGeom>
              <a:solidFill>
                <a:srgbClr val="FFFF00">
                  <a:alpha val="3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247650" y="5495946"/>
            <a:ext cx="82296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*The No LABA comparator group included: ICS, short-acting beta-agonists, placebo, combination of treatments.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283777" y="186510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45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8249"/>
            <a:ext cx="8509103" cy="926020"/>
          </a:xfrm>
        </p:spPr>
        <p:txBody>
          <a:bodyPr>
            <a:normAutofit/>
          </a:bodyPr>
          <a:lstStyle/>
          <a:p>
            <a:r>
              <a:rPr lang="en-US" altLang="en-US" dirty="0"/>
              <a:t>Results of 2008 Meta-Analysis</a:t>
            </a:r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302217" y="1655363"/>
            <a:ext cx="850082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/>
              <a:t>The estimated risk difference of the composite event differed by whether LABAs were administered in addition of ICS:</a:t>
            </a:r>
          </a:p>
          <a:p>
            <a:pPr marL="0" indent="0">
              <a:buNone/>
            </a:pPr>
            <a:endParaRPr lang="en-US" altLang="en-US" sz="1000" dirty="0"/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000" dirty="0"/>
              <a:t>LABA without ICS vs non-LABA,  RD (95% CI): 3.63 (1.51, 5.75)  per 1000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en-US" sz="2000" b="1" dirty="0"/>
              <a:t>LABA + ICS vs ICS alone</a:t>
            </a:r>
            <a:r>
              <a:rPr lang="en-US" altLang="en-US" sz="2000" dirty="0"/>
              <a:t>,              RD (95% CI): </a:t>
            </a:r>
            <a:r>
              <a:rPr lang="en-US" altLang="en-US" sz="2000" b="1" dirty="0"/>
              <a:t>0.25 (-1.69, 2.18) per 1000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en-US" sz="2000" dirty="0"/>
          </a:p>
          <a:p>
            <a:r>
              <a:rPr lang="en-US" altLang="en-US" sz="2400" dirty="0"/>
              <a:t>In 2010, the label of LABAs was modified to contraindicate the use of LABAs without ICS</a:t>
            </a:r>
          </a:p>
          <a:p>
            <a:r>
              <a:rPr lang="en-US" altLang="en-US" sz="2400" dirty="0"/>
              <a:t>A post-marketing requirement was issued in 2010.  The manufacturers of 4 LABAs agreed to conduct separate trials with a common protocol and joint steering committee and adjudication committee</a:t>
            </a:r>
          </a:p>
          <a:p>
            <a:pPr lvl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22992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8249"/>
            <a:ext cx="8509103" cy="926020"/>
          </a:xfrm>
        </p:spPr>
        <p:txBody>
          <a:bodyPr>
            <a:normAutofit/>
          </a:bodyPr>
          <a:lstStyle/>
          <a:p>
            <a:r>
              <a:rPr lang="en-US" altLang="en-US" dirty="0"/>
              <a:t>Prospectively Designed Trials</a:t>
            </a:r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302217" y="1655363"/>
            <a:ext cx="850082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/>
              <a:t>4 adult trials conducted for </a:t>
            </a:r>
            <a:r>
              <a:rPr lang="en-US" sz="2400" dirty="0"/>
              <a:t>Symbicort (AstraZeneca), Advair Diskus (GSK), Dulera (Merck), and </a:t>
            </a:r>
            <a:r>
              <a:rPr lang="en-US" sz="2400" strike="sngStrike" dirty="0"/>
              <a:t>Foradil (Novartis)</a:t>
            </a:r>
          </a:p>
          <a:p>
            <a:r>
              <a:rPr lang="en-US" altLang="en-US" sz="2400" dirty="0"/>
              <a:t>Primary Endpoint: composite of asthma related hospitalizations, asthma related intubations, or asthma related death</a:t>
            </a:r>
          </a:p>
          <a:p>
            <a:r>
              <a:rPr lang="en-US" altLang="en-US" sz="2400" dirty="0"/>
              <a:t>Common design: 26 weeks treatment duration, ~11,700 subjects randomized 1:1 to LABA + ICS or ICS alone</a:t>
            </a:r>
          </a:p>
          <a:p>
            <a:r>
              <a:rPr lang="en-US" altLang="en-US" sz="2400" dirty="0"/>
              <a:t>Each trial was designed to collect 87 events and have 90% power to rule out a risk margin (hazard ratio) greater than 2.0 associated with each of the LABAs </a:t>
            </a:r>
          </a:p>
          <a:p>
            <a:r>
              <a:rPr lang="en-US" altLang="en-US" sz="2400" dirty="0"/>
              <a:t>A meta-analysis of these analyses was agreed upon in advance</a:t>
            </a:r>
          </a:p>
        </p:txBody>
      </p:sp>
    </p:spTree>
    <p:extLst>
      <p:ext uri="{BB962C8B-B14F-4D97-AF65-F5344CB8AC3E}">
        <p14:creationId xmlns:p14="http://schemas.microsoft.com/office/powerpoint/2010/main" val="3014799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-85242" y="375033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Summary of the </a:t>
            </a:r>
            <a:br>
              <a:rPr lang="en-US" altLang="en-US" dirty="0"/>
            </a:br>
            <a:r>
              <a:rPr lang="en-US" altLang="en-US" dirty="0"/>
              <a:t>3 Completed Trials</a:t>
            </a:r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174864"/>
              </p:ext>
            </p:extLst>
          </p:nvPr>
        </p:nvGraphicFramePr>
        <p:xfrm>
          <a:off x="491532" y="2327657"/>
          <a:ext cx="7847089" cy="2004060"/>
        </p:xfrm>
        <a:graphic>
          <a:graphicData uri="http://schemas.openxmlformats.org/drawingml/2006/table">
            <a:tbl>
              <a:tblPr/>
              <a:tblGrid>
                <a:gridCol w="1340409">
                  <a:extLst>
                    <a:ext uri="{9D8B030D-6E8A-4147-A177-3AD203B41FA5}">
                      <a16:colId xmlns:a16="http://schemas.microsoft.com/office/drawing/2014/main" val="2952511930"/>
                    </a:ext>
                  </a:extLst>
                </a:gridCol>
                <a:gridCol w="1207073">
                  <a:extLst>
                    <a:ext uri="{9D8B030D-6E8A-4147-A177-3AD203B41FA5}">
                      <a16:colId xmlns:a16="http://schemas.microsoft.com/office/drawing/2014/main" val="3570063"/>
                    </a:ext>
                  </a:extLst>
                </a:gridCol>
                <a:gridCol w="844951">
                  <a:extLst>
                    <a:ext uri="{9D8B030D-6E8A-4147-A177-3AD203B41FA5}">
                      <a16:colId xmlns:a16="http://schemas.microsoft.com/office/drawing/2014/main" val="2911809530"/>
                    </a:ext>
                  </a:extLst>
                </a:gridCol>
                <a:gridCol w="1091618">
                  <a:extLst>
                    <a:ext uri="{9D8B030D-6E8A-4147-A177-3AD203B41FA5}">
                      <a16:colId xmlns:a16="http://schemas.microsoft.com/office/drawing/2014/main" val="3333015838"/>
                    </a:ext>
                  </a:extLst>
                </a:gridCol>
                <a:gridCol w="1448465">
                  <a:extLst>
                    <a:ext uri="{9D8B030D-6E8A-4147-A177-3AD203B41FA5}">
                      <a16:colId xmlns:a16="http://schemas.microsoft.com/office/drawing/2014/main" val="420810740"/>
                    </a:ext>
                  </a:extLst>
                </a:gridCol>
                <a:gridCol w="1038386">
                  <a:extLst>
                    <a:ext uri="{9D8B030D-6E8A-4147-A177-3AD203B41FA5}">
                      <a16:colId xmlns:a16="http://schemas.microsoft.com/office/drawing/2014/main" val="1213236088"/>
                    </a:ext>
                  </a:extLst>
                </a:gridCol>
                <a:gridCol w="876187">
                  <a:extLst>
                    <a:ext uri="{9D8B030D-6E8A-4147-A177-3AD203B41FA5}">
                      <a16:colId xmlns:a16="http://schemas.microsoft.com/office/drawing/2014/main" val="3366793517"/>
                    </a:ext>
                  </a:extLst>
                </a:gridCol>
              </a:tblGrid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Trial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Treatment Arms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Composite</a:t>
                      </a: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events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Hospitalization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Intubation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Death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834316"/>
                  </a:ext>
                </a:extLst>
              </a:tr>
              <a:tr h="1771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AUSTRI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Advair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5834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907640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ICS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5845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102300"/>
                  </a:ext>
                </a:extLst>
              </a:tr>
              <a:tr h="1771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D5896C00027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Symbicort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5838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594675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5843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023603"/>
                  </a:ext>
                </a:extLst>
              </a:tr>
              <a:tr h="1771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SPIRO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Dulera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5865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771130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5864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22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823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8599" y="404374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Pooled Kaplan-Meier Cumulative Incidence of Composite Event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2" y="1428317"/>
            <a:ext cx="719137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18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7766" y="396790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Results of the Prospective </a:t>
            </a:r>
            <a:br>
              <a:rPr lang="en-US" altLang="en-US" dirty="0"/>
            </a:br>
            <a:r>
              <a:rPr lang="en-US" altLang="en-US" dirty="0"/>
              <a:t>Meta-Analysis</a:t>
            </a:r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367399"/>
              </p:ext>
            </p:extLst>
          </p:nvPr>
        </p:nvGraphicFramePr>
        <p:xfrm>
          <a:off x="938507" y="2268091"/>
          <a:ext cx="7027620" cy="2716396"/>
        </p:xfrm>
        <a:graphic>
          <a:graphicData uri="http://schemas.openxmlformats.org/drawingml/2006/table">
            <a:tbl>
              <a:tblPr/>
              <a:tblGrid>
                <a:gridCol w="1756905">
                  <a:extLst>
                    <a:ext uri="{9D8B030D-6E8A-4147-A177-3AD203B41FA5}">
                      <a16:colId xmlns:a16="http://schemas.microsoft.com/office/drawing/2014/main" val="2834307920"/>
                    </a:ext>
                  </a:extLst>
                </a:gridCol>
                <a:gridCol w="1756905">
                  <a:extLst>
                    <a:ext uri="{9D8B030D-6E8A-4147-A177-3AD203B41FA5}">
                      <a16:colId xmlns:a16="http://schemas.microsoft.com/office/drawing/2014/main" val="1796501866"/>
                    </a:ext>
                  </a:extLst>
                </a:gridCol>
                <a:gridCol w="1756905">
                  <a:extLst>
                    <a:ext uri="{9D8B030D-6E8A-4147-A177-3AD203B41FA5}">
                      <a16:colId xmlns:a16="http://schemas.microsoft.com/office/drawing/2014/main" val="94940188"/>
                    </a:ext>
                  </a:extLst>
                </a:gridCol>
                <a:gridCol w="1756905">
                  <a:extLst>
                    <a:ext uri="{9D8B030D-6E8A-4147-A177-3AD203B41FA5}">
                      <a16:colId xmlns:a16="http://schemas.microsoft.com/office/drawing/2014/main" val="1543271638"/>
                    </a:ext>
                  </a:extLst>
                </a:gridCol>
              </a:tblGrid>
              <a:tr h="2789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Trial (Product)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Events/N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Events/N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HR (95% CI)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922823"/>
                  </a:ext>
                </a:extLst>
              </a:tr>
              <a:tr h="3401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LABA+ICS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ICS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68457"/>
                  </a:ext>
                </a:extLst>
              </a:tr>
              <a:tr h="523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Advair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34/5834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33/5845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1.03 (0.64, 1.66)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527383"/>
                  </a:ext>
                </a:extLst>
              </a:tr>
              <a:tr h="523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Symbicort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43/5838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40/5843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1.07 (0.70, 1.65)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729818"/>
                  </a:ext>
                </a:extLst>
              </a:tr>
              <a:tr h="523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Dulera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39/5865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32/5864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1.22 (0.76, 1.94)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145962"/>
                  </a:ext>
                </a:extLst>
              </a:tr>
              <a:tr h="523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Meta-analysis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116/17537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105/17552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1.10 (0.85, 1.44)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630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308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388249"/>
            <a:ext cx="8509103" cy="926020"/>
          </a:xfrm>
        </p:spPr>
        <p:txBody>
          <a:bodyPr/>
          <a:lstStyle/>
          <a:p>
            <a:r>
              <a:rPr lang="en-US" altLang="en-US" dirty="0"/>
              <a:t>Analysis Summary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36725"/>
            <a:ext cx="8229600" cy="464820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Upper bound of 95% CI met the margin of 2.0 for each of the 3 trials </a:t>
            </a:r>
          </a:p>
          <a:p>
            <a:r>
              <a:rPr lang="en-US" altLang="en-US" sz="2800" dirty="0"/>
              <a:t>The meta-analysis estimated a HR of 1.10 (0.85, 1.44) associated with LABA + ICS compared to ICS alone</a:t>
            </a:r>
          </a:p>
          <a:p>
            <a:r>
              <a:rPr lang="en-US" altLang="en-US" sz="2800" dirty="0"/>
              <a:t>The majority of the composite events were hospitalizations. Few deaths and intubations were observed</a:t>
            </a:r>
          </a:p>
          <a:p>
            <a:r>
              <a:rPr lang="en-US" altLang="en-US" sz="2800" dirty="0"/>
              <a:t>Boxed Warning was removed</a:t>
            </a:r>
          </a:p>
          <a:p>
            <a:pPr marL="914400" lvl="2" indent="0" eaLnBrk="1" hangingPunct="1">
              <a:buNone/>
            </a:pPr>
            <a:endParaRPr lang="en-US" altLang="en-US" i="1" dirty="0"/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636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08E013-F025-40C1-AF2D-3705D0E53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5194"/>
            <a:ext cx="9144000" cy="22023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61253B-68A8-4466-8F22-6BEDEEE13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2959"/>
            <a:ext cx="882967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69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560669"/>
            <a:ext cx="8509103" cy="926020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Basic Principles</a:t>
            </a:r>
          </a:p>
          <a:p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Pre-Specification and Transparency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Statistical Methods</a:t>
            </a:r>
          </a:p>
          <a:p>
            <a:pPr eaLnBrk="1" hangingPunct="1"/>
            <a:r>
              <a:rPr lang="en-US" altLang="en-US" dirty="0">
                <a:solidFill>
                  <a:schemeClr val="bg1">
                    <a:lumMod val="65000"/>
                  </a:schemeClr>
                </a:solidFill>
              </a:rPr>
              <a:t>Examples</a:t>
            </a:r>
          </a:p>
          <a:p>
            <a:pPr eaLnBrk="1" hangingPunct="1"/>
            <a:r>
              <a:rPr lang="en-US" altLang="en-US" dirty="0">
                <a:solidFill>
                  <a:srgbClr val="003399"/>
                </a:solidFill>
              </a:rPr>
              <a:t>Conclusions</a:t>
            </a:r>
          </a:p>
        </p:txBody>
      </p:sp>
      <p:sp>
        <p:nvSpPr>
          <p:cNvPr id="5125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512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2EC0E6-2EE0-4CE0-B5BB-6DEA42E83D70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209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388249"/>
            <a:ext cx="8509103" cy="926020"/>
          </a:xfrm>
        </p:spPr>
        <p:txBody>
          <a:bodyPr/>
          <a:lstStyle/>
          <a:p>
            <a:r>
              <a:rPr lang="en-US" altLang="en-US" dirty="0"/>
              <a:t>Conclusions (1)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36725"/>
            <a:ext cx="8229600" cy="4648200"/>
          </a:xfrm>
        </p:spPr>
        <p:txBody>
          <a:bodyPr>
            <a:normAutofit/>
          </a:bodyPr>
          <a:lstStyle/>
          <a:p>
            <a:r>
              <a:rPr lang="en-US" altLang="en-US" dirty="0"/>
              <a:t>Reasons for meta-analysis:</a:t>
            </a:r>
          </a:p>
          <a:p>
            <a:pPr lvl="1"/>
            <a:r>
              <a:rPr lang="en-US" altLang="en-US" dirty="0"/>
              <a:t>Statistically </a:t>
            </a:r>
            <a:r>
              <a:rPr lang="en-US" altLang="en-US" b="1" dirty="0"/>
              <a:t>correct</a:t>
            </a:r>
            <a:r>
              <a:rPr lang="en-US" altLang="en-US" dirty="0"/>
              <a:t> method to combine data from multiple trials    </a:t>
            </a:r>
          </a:p>
          <a:p>
            <a:pPr lvl="1"/>
            <a:r>
              <a:rPr lang="en-US" altLang="en-US" dirty="0"/>
              <a:t>Add precision to an estimate	</a:t>
            </a:r>
          </a:p>
          <a:p>
            <a:pPr lvl="1"/>
            <a:r>
              <a:rPr lang="en-US" altLang="en-US" dirty="0"/>
              <a:t>Investigate the risk of rare events</a:t>
            </a:r>
          </a:p>
          <a:p>
            <a:pPr lvl="1"/>
            <a:r>
              <a:rPr lang="en-US" altLang="en-US" dirty="0"/>
              <a:t>Evaluate effect in subgroups</a:t>
            </a:r>
          </a:p>
          <a:p>
            <a:pPr marL="914400" lvl="2" indent="0" eaLnBrk="1" hangingPunct="1">
              <a:buNone/>
            </a:pPr>
            <a:endParaRPr lang="en-US" altLang="en-US" i="1" dirty="0"/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481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7891"/>
            <a:ext cx="8229600" cy="464820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Focus on improving the quality and transparency of the MA</a:t>
            </a:r>
          </a:p>
          <a:p>
            <a:endParaRPr lang="en-US" altLang="en-US" sz="1200" dirty="0"/>
          </a:p>
          <a:p>
            <a:r>
              <a:rPr lang="en-US" altLang="en-US" sz="2400" dirty="0"/>
              <a:t>Pre-specify the MA protocol and trial inclusion criteria </a:t>
            </a:r>
          </a:p>
          <a:p>
            <a:endParaRPr lang="en-US" altLang="en-US" sz="1200" dirty="0"/>
          </a:p>
          <a:p>
            <a:r>
              <a:rPr lang="en-US" altLang="en-US" sz="2400" dirty="0"/>
              <a:t>Preference is to conduct MA based upon subject-level data</a:t>
            </a:r>
          </a:p>
          <a:p>
            <a:pPr lvl="1"/>
            <a:r>
              <a:rPr lang="en-US" altLang="en-US" sz="2400" dirty="0"/>
              <a:t>Improves the quality of the MA versus a MA based on summary-level data</a:t>
            </a:r>
          </a:p>
          <a:p>
            <a:pPr lvl="1"/>
            <a:r>
              <a:rPr lang="en-US" altLang="en-US" sz="2400" dirty="0"/>
              <a:t>Allows one to evaluate outcome definition, relationship of outcome to exposure, informative censoring, subgroups, etc.</a:t>
            </a:r>
          </a:p>
          <a:p>
            <a:pPr marL="914400" lvl="2" indent="0" eaLnBrk="1" hangingPunct="1">
              <a:buNone/>
            </a:pPr>
            <a:endParaRPr lang="en-US" altLang="en-US" i="1" dirty="0"/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0F68531-FA60-4015-B927-2F388F32A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49" y="388249"/>
            <a:ext cx="8509103" cy="926020"/>
          </a:xfrm>
        </p:spPr>
        <p:txBody>
          <a:bodyPr/>
          <a:lstStyle/>
          <a:p>
            <a:r>
              <a:rPr lang="en-US" altLang="en-US" dirty="0"/>
              <a:t>Conclusions (2)</a:t>
            </a:r>
          </a:p>
        </p:txBody>
      </p:sp>
    </p:spTree>
    <p:extLst>
      <p:ext uri="{BB962C8B-B14F-4D97-AF65-F5344CB8AC3E}">
        <p14:creationId xmlns:p14="http://schemas.microsoft.com/office/powerpoint/2010/main" val="3402379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528011"/>
            <a:ext cx="8229600" cy="4856914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Factors FDA considers in determining strength of evidence for safety-related regulatory decision</a:t>
            </a:r>
          </a:p>
          <a:p>
            <a:pPr lvl="1"/>
            <a:r>
              <a:rPr lang="en-US" altLang="en-US" sz="2400" dirty="0"/>
              <a:t>Quality of the individual trials </a:t>
            </a:r>
          </a:p>
          <a:p>
            <a:pPr lvl="1"/>
            <a:r>
              <a:rPr lang="en-US" altLang="en-US" sz="2400" dirty="0"/>
              <a:t>Pre-specification and documentation</a:t>
            </a:r>
          </a:p>
          <a:p>
            <a:pPr lvl="1"/>
            <a:r>
              <a:rPr lang="en-US" altLang="en-US" sz="2400" dirty="0"/>
              <a:t>Appropriateness of statistical methods</a:t>
            </a:r>
          </a:p>
          <a:p>
            <a:pPr lvl="1"/>
            <a:endParaRPr lang="en-US" altLang="en-US" sz="1200" dirty="0"/>
          </a:p>
          <a:p>
            <a:r>
              <a:rPr lang="en-US" altLang="en-US" sz="2400" dirty="0"/>
              <a:t>Magnitude of risk </a:t>
            </a:r>
          </a:p>
          <a:p>
            <a:r>
              <a:rPr lang="en-US" altLang="en-US" sz="2400" dirty="0"/>
              <a:t>Precision of the estimated risk</a:t>
            </a:r>
          </a:p>
          <a:p>
            <a:r>
              <a:rPr lang="en-US" altLang="en-US" sz="2400" dirty="0"/>
              <a:t>Robustness to sensitivity analyses</a:t>
            </a:r>
          </a:p>
          <a:p>
            <a:r>
              <a:rPr lang="en-US" altLang="en-US" sz="2400" dirty="0"/>
              <a:t>Consistency across trials</a:t>
            </a:r>
          </a:p>
          <a:p>
            <a:pPr marL="914400" lvl="2" indent="0" eaLnBrk="1" hangingPunct="1">
              <a:buNone/>
            </a:pPr>
            <a:endParaRPr lang="en-US" altLang="en-US" i="1" dirty="0"/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5269BD-295C-49CB-848C-FAED03B2E76F}"/>
              </a:ext>
            </a:extLst>
          </p:cNvPr>
          <p:cNvSpPr txBox="1"/>
          <p:nvPr/>
        </p:nvSpPr>
        <p:spPr>
          <a:xfrm>
            <a:off x="247650" y="263508"/>
            <a:ext cx="8480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dirty="0"/>
              <a:t>Strength of Evidence and Regulatory Decisions</a:t>
            </a:r>
          </a:p>
        </p:txBody>
      </p:sp>
    </p:spTree>
    <p:extLst>
      <p:ext uri="{BB962C8B-B14F-4D97-AF65-F5344CB8AC3E}">
        <p14:creationId xmlns:p14="http://schemas.microsoft.com/office/powerpoint/2010/main" val="2841182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49" y="388249"/>
            <a:ext cx="8509103" cy="926020"/>
          </a:xfrm>
        </p:spPr>
        <p:txBody>
          <a:bodyPr/>
          <a:lstStyle/>
          <a:p>
            <a:r>
              <a:rPr lang="en-US" altLang="en-US" dirty="0"/>
              <a:t>References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12444"/>
            <a:ext cx="8229600" cy="4648200"/>
          </a:xfrm>
        </p:spPr>
        <p:txBody>
          <a:bodyPr>
            <a:normAutofit fontScale="92500"/>
          </a:bodyPr>
          <a:lstStyle/>
          <a:p>
            <a:r>
              <a:rPr lang="en-US" altLang="en-US" sz="1500" dirty="0">
                <a:cs typeface="Calibri" panose="020F0502020204030204" pitchFamily="34" charset="0"/>
              </a:rPr>
              <a:t>FDA Draft Guidance for Industry (2018): </a:t>
            </a:r>
            <a:r>
              <a:rPr lang="en-US" altLang="en-US" sz="1500" i="1" dirty="0">
                <a:cs typeface="Calibri" panose="020F0502020204030204" pitchFamily="34" charset="0"/>
              </a:rPr>
              <a:t>Meta-Analyses of Randomized Controlled Clinical Trials to Evaluate the Safety of Human Drugs or Biological Products</a:t>
            </a:r>
          </a:p>
          <a:p>
            <a:pPr lvl="1"/>
            <a:r>
              <a:rPr lang="en-US" altLang="en-US" sz="1500" dirty="0">
                <a:cs typeface="Calibri" panose="020F0502020204030204" pitchFamily="34" charset="0"/>
                <a:hlinkClick r:id="rId3"/>
              </a:rPr>
              <a:t>https://www.fda.gov/media/117976/download</a:t>
            </a:r>
            <a:r>
              <a:rPr lang="en-US" altLang="en-US" sz="1500" dirty="0">
                <a:cs typeface="Calibri" panose="020F0502020204030204" pitchFamily="34" charset="0"/>
              </a:rPr>
              <a:t> </a:t>
            </a:r>
          </a:p>
          <a:p>
            <a:endParaRPr lang="en-US" altLang="en-US" sz="1500" dirty="0">
              <a:cs typeface="Calibri" panose="020F0502020204030204" pitchFamily="34" charset="0"/>
            </a:endParaRPr>
          </a:p>
          <a:p>
            <a:r>
              <a:rPr lang="en-US" altLang="en-US" sz="1500" dirty="0">
                <a:cs typeface="Calibri" panose="020F0502020204030204" pitchFamily="34" charset="0"/>
              </a:rPr>
              <a:t>White Paper for November 25, 2013 Public Meeting on Meta-analyses of Randomized Controlled Trials for the Evaluation of Risk to Support Regulatory Decisions: </a:t>
            </a:r>
            <a:r>
              <a:rPr lang="en-US" altLang="en-US" sz="1500" dirty="0">
                <a:cs typeface="Calibri" panose="020F0502020204030204" pitchFamily="34" charset="0"/>
                <a:hlinkClick r:id="rId4"/>
              </a:rPr>
              <a:t>http://www.fda.gov/downloads/Drugs/NewsEvents/UCM372069.pdf</a:t>
            </a:r>
            <a:endParaRPr lang="en-US" altLang="en-US" sz="1500" dirty="0">
              <a:cs typeface="Calibri" panose="020F0502020204030204" pitchFamily="34" charset="0"/>
            </a:endParaRPr>
          </a:p>
          <a:p>
            <a:endParaRPr lang="en-US" altLang="en-US" sz="1500" dirty="0">
              <a:cs typeface="Calibri" panose="020F0502020204030204" pitchFamily="34" charset="0"/>
            </a:endParaRPr>
          </a:p>
          <a:p>
            <a:r>
              <a:rPr lang="en-US" sz="1500" dirty="0"/>
              <a:t>Crowe et al. </a:t>
            </a:r>
            <a:r>
              <a:rPr lang="en-GB" sz="1500" dirty="0"/>
              <a:t>(2016). Reporting adverse drug reactions in product labels. </a:t>
            </a:r>
            <a:r>
              <a:rPr lang="en-GB" sz="1500" i="1" dirty="0"/>
              <a:t>Therapeutic Innovation &amp; Regulatory Science, 50(4), 455-463.</a:t>
            </a:r>
          </a:p>
          <a:p>
            <a:endParaRPr lang="en-US" altLang="en-US" sz="1500" dirty="0">
              <a:cs typeface="Calibri" panose="020F0502020204030204" pitchFamily="34" charset="0"/>
            </a:endParaRPr>
          </a:p>
          <a:p>
            <a:r>
              <a:rPr lang="en-US" sz="1500" dirty="0"/>
              <a:t>S.M. Seymour, R. Lim, C. Xia, E. Andraca-Carrera, B.A. Chowdhury (2018). Inhaled corticosteroids and LABAs: removal of the FDA’s boxed warning. N </a:t>
            </a:r>
            <a:r>
              <a:rPr lang="en-US" sz="1500" dirty="0" err="1"/>
              <a:t>Engl</a:t>
            </a:r>
            <a:r>
              <a:rPr lang="en-US" sz="1500" dirty="0"/>
              <a:t> J Med, 378, pp. 2461-2463</a:t>
            </a:r>
            <a:endParaRPr lang="en-US" altLang="en-US" sz="1500" dirty="0">
              <a:cs typeface="Calibri" panose="020F0502020204030204" pitchFamily="34" charset="0"/>
            </a:endParaRPr>
          </a:p>
          <a:p>
            <a:endParaRPr lang="en-US" altLang="en-US" sz="1500" dirty="0">
              <a:cs typeface="Calibri" panose="020F0502020204030204" pitchFamily="34" charset="0"/>
            </a:endParaRPr>
          </a:p>
          <a:p>
            <a:pPr lvl="0"/>
            <a:r>
              <a:rPr lang="en-US" sz="1500" dirty="0">
                <a:cs typeface="Calibri" panose="020F0502020204030204" pitchFamily="34" charset="0"/>
              </a:rPr>
              <a:t>Levenson, Mark 2008. Long-Acting Beta-Agonists and Adverse Asthma Events Meta-Analysis. Joint Meeting of the Pulmonary-Allergy Drugs Advisory Committee, Drug Safety and Risk Management Advisory Committee and Pediatric Advisory Committee:</a:t>
            </a:r>
          </a:p>
          <a:p>
            <a:pPr marL="0" lvl="0" indent="0">
              <a:buNone/>
            </a:pPr>
            <a:r>
              <a:rPr lang="en-US" sz="1500" i="1" dirty="0">
                <a:cs typeface="Calibri" panose="020F0502020204030204" pitchFamily="34" charset="0"/>
                <a:hlinkClick r:id="rId5"/>
              </a:rPr>
              <a:t>https://wayback.archive-it.org/7993/20170405035612/https:/www.fda.gov/ohrms/dockets/ac/08/briefing/2008-4398b1-01-FDA.pdf</a:t>
            </a:r>
            <a:endParaRPr lang="en-US" sz="1500" i="1" dirty="0">
              <a:cs typeface="Calibri" panose="020F0502020204030204" pitchFamily="34" charset="0"/>
            </a:endParaRPr>
          </a:p>
          <a:p>
            <a:pPr marL="0" lvl="0" indent="0">
              <a:buNone/>
            </a:pPr>
            <a:endParaRPr lang="en-GB" sz="1500" i="1" dirty="0"/>
          </a:p>
          <a:p>
            <a:pPr marL="914400" lvl="2" indent="0" eaLnBrk="1" hangingPunct="1">
              <a:buNone/>
            </a:pPr>
            <a:endParaRPr lang="en-US" altLang="en-US" i="1" dirty="0"/>
          </a:p>
        </p:txBody>
      </p:sp>
      <p:sp>
        <p:nvSpPr>
          <p:cNvPr id="163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chemeClr val="bg1"/>
                </a:solidFill>
                <a:latin typeface="Arial" charset="0"/>
              </a:rPr>
              <a:t>Meta-Analysis of Safety Outcomes</a:t>
            </a:r>
          </a:p>
        </p:txBody>
      </p:sp>
      <p:sp>
        <p:nvSpPr>
          <p:cNvPr id="163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589713"/>
            <a:ext cx="2133600" cy="22860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BDBB2-6AC6-4CB5-A6AF-BC28A5C63873}" type="slidenum">
              <a:rPr lang="en-US" altLang="en-US" sz="900" smtClean="0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9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816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8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7170</TotalTime>
  <Words>2250</Words>
  <Application>Microsoft Office PowerPoint</Application>
  <PresentationFormat>On-screen Show (4:3)</PresentationFormat>
  <Paragraphs>508</Paragraphs>
  <Slides>37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Helvetica</vt:lpstr>
      <vt:lpstr>Times New Roman</vt:lpstr>
      <vt:lpstr>Office Theme</vt:lpstr>
      <vt:lpstr>Meta-Analyses of Randomized Clinical Trials for Safety Outcomes    September 25, 2019  </vt:lpstr>
      <vt:lpstr>Motivating Example</vt:lpstr>
      <vt:lpstr>Meta-Analysis Guidance</vt:lpstr>
      <vt:lpstr>Outline</vt:lpstr>
      <vt:lpstr>Basic Principles</vt:lpstr>
      <vt:lpstr>Trial Selection</vt:lpstr>
      <vt:lpstr>Trial Selection</vt:lpstr>
      <vt:lpstr>Outcome Ascertainment</vt:lpstr>
      <vt:lpstr>Exposure and Follow-Up</vt:lpstr>
      <vt:lpstr>Dosing and Comparators</vt:lpstr>
      <vt:lpstr>Availability of Subject-Level Data</vt:lpstr>
      <vt:lpstr>Outline</vt:lpstr>
      <vt:lpstr>Pre-Specifying the Meta-Analysis Protocol</vt:lpstr>
      <vt:lpstr>Meta-Analysis Protocol Best Practices</vt:lpstr>
      <vt:lpstr>Reporting Results</vt:lpstr>
      <vt:lpstr>Outline</vt:lpstr>
      <vt:lpstr>PowerPoint Presentation</vt:lpstr>
      <vt:lpstr>Example Revisited</vt:lpstr>
      <vt:lpstr>Example Revisited</vt:lpstr>
      <vt:lpstr>Example Revisited</vt:lpstr>
      <vt:lpstr>Example Revisited</vt:lpstr>
      <vt:lpstr>Outline</vt:lpstr>
      <vt:lpstr>LABAs and Risk of Serious Asthma-Related Adverse Events </vt:lpstr>
      <vt:lpstr>Results of 2008 Meta-Analysis</vt:lpstr>
      <vt:lpstr>Results of 2008 Meta-Analysis</vt:lpstr>
      <vt:lpstr>Prospectively Designed Trials</vt:lpstr>
      <vt:lpstr>Summary of the  3 Completed Trials</vt:lpstr>
      <vt:lpstr>Pooled Kaplan-Meier Cumulative Incidence of Composite Event</vt:lpstr>
      <vt:lpstr>Results of the Prospective  Meta-Analysis</vt:lpstr>
      <vt:lpstr>Analysis Summary</vt:lpstr>
      <vt:lpstr>PowerPoint Presentation</vt:lpstr>
      <vt:lpstr>Outline</vt:lpstr>
      <vt:lpstr>Conclusions (1)</vt:lpstr>
      <vt:lpstr>Conclusions (2)</vt:lpstr>
      <vt:lpstr>PowerPoint Presentation</vt:lpstr>
      <vt:lpstr>References</vt:lpstr>
      <vt:lpstr>PowerPoint Presentation</vt:lpstr>
    </vt:vector>
  </TitlesOfParts>
  <Company>Sensis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Grabow</dc:creator>
  <cp:lastModifiedBy>Andraca-Carrera, Eugenio</cp:lastModifiedBy>
  <cp:revision>174</cp:revision>
  <cp:lastPrinted>2019-09-23T13:18:56Z</cp:lastPrinted>
  <dcterms:created xsi:type="dcterms:W3CDTF">2015-10-02T20:33:31Z</dcterms:created>
  <dcterms:modified xsi:type="dcterms:W3CDTF">2019-10-01T19:13:13Z</dcterms:modified>
</cp:coreProperties>
</file>