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87" r:id="rId6"/>
    <p:sldMasterId id="2147483674" r:id="rId7"/>
  </p:sldMasterIdLst>
  <p:notesMasterIdLst>
    <p:notesMasterId r:id="rId42"/>
  </p:notesMasterIdLst>
  <p:sldIdLst>
    <p:sldId id="256" r:id="rId8"/>
    <p:sldId id="306" r:id="rId9"/>
    <p:sldId id="421" r:id="rId10"/>
    <p:sldId id="422" r:id="rId11"/>
    <p:sldId id="424" r:id="rId12"/>
    <p:sldId id="426" r:id="rId13"/>
    <p:sldId id="428" r:id="rId14"/>
    <p:sldId id="429" r:id="rId15"/>
    <p:sldId id="430" r:id="rId16"/>
    <p:sldId id="450" r:id="rId17"/>
    <p:sldId id="451" r:id="rId18"/>
    <p:sldId id="452" r:id="rId19"/>
    <p:sldId id="435" r:id="rId20"/>
    <p:sldId id="434" r:id="rId21"/>
    <p:sldId id="439" r:id="rId22"/>
    <p:sldId id="453" r:id="rId23"/>
    <p:sldId id="466" r:id="rId24"/>
    <p:sldId id="415" r:id="rId25"/>
    <p:sldId id="399" r:id="rId26"/>
    <p:sldId id="342" r:id="rId27"/>
    <p:sldId id="467" r:id="rId28"/>
    <p:sldId id="468" r:id="rId29"/>
    <p:sldId id="470" r:id="rId30"/>
    <p:sldId id="471" r:id="rId31"/>
    <p:sldId id="438" r:id="rId32"/>
    <p:sldId id="431" r:id="rId33"/>
    <p:sldId id="432" r:id="rId34"/>
    <p:sldId id="472" r:id="rId35"/>
    <p:sldId id="473" r:id="rId36"/>
    <p:sldId id="442" r:id="rId37"/>
    <p:sldId id="417" r:id="rId38"/>
    <p:sldId id="444" r:id="rId39"/>
    <p:sldId id="445" r:id="rId40"/>
    <p:sldId id="449" r:id="rId41"/>
  </p:sldIdLst>
  <p:sldSz cx="12188825" cy="6858000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hiner, Berkman" initials="SB" lastIdx="1" clrIdx="0">
    <p:extLst>
      <p:ext uri="{19B8F6BF-5375-455C-9EA6-DF929625EA0E}">
        <p15:presenceInfo xmlns:p15="http://schemas.microsoft.com/office/powerpoint/2012/main" userId="S-1-5-21-1078081533-606747145-839522115-134488" providerId="AD"/>
      </p:ext>
    </p:extLst>
  </p:cmAuthor>
  <p:cmAuthor id="2" name="Cha, Kenny" initials="CK" lastIdx="5" clrIdx="1">
    <p:extLst>
      <p:ext uri="{19B8F6BF-5375-455C-9EA6-DF929625EA0E}">
        <p15:presenceInfo xmlns:p15="http://schemas.microsoft.com/office/powerpoint/2012/main" userId="S-1-5-21-1078081533-606747145-839522115-389856" providerId="AD"/>
      </p:ext>
    </p:extLst>
  </p:cmAuthor>
  <p:cmAuthor id="3" name="Gossmann, Alexej" initials="GA" lastIdx="14" clrIdx="2">
    <p:extLst>
      <p:ext uri="{19B8F6BF-5375-455C-9EA6-DF929625EA0E}">
        <p15:presenceInfo xmlns:p15="http://schemas.microsoft.com/office/powerpoint/2012/main" userId="S-1-5-21-1078081533-606747145-839522115-4300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F497D"/>
    <a:srgbClr val="C9FCFD"/>
    <a:srgbClr val="FE9EFF"/>
    <a:srgbClr val="CC00FF"/>
    <a:srgbClr val="0070C0"/>
    <a:srgbClr val="99FFCC"/>
    <a:srgbClr val="0A88F0"/>
    <a:srgbClr val="7030A0"/>
    <a:srgbClr val="640000"/>
    <a:srgbClr val="FCFF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94" autoAdjust="0"/>
    <p:restoredTop sz="80760" autoAdjust="0"/>
  </p:normalViewPr>
  <p:slideViewPr>
    <p:cSldViewPr snapToGrid="0">
      <p:cViewPr varScale="1">
        <p:scale>
          <a:sx n="66" d="100"/>
          <a:sy n="66" d="100"/>
        </p:scale>
        <p:origin x="1114" y="62"/>
      </p:cViewPr>
      <p:guideLst>
        <p:guide orient="horz"/>
        <p:guide pos="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5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2409" tIns="46205" rIns="92409" bIns="4620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2409" tIns="46205" rIns="92409" bIns="46205" rtlCol="0"/>
          <a:lstStyle>
            <a:lvl1pPr algn="r">
              <a:defRPr sz="1200"/>
            </a:lvl1pPr>
          </a:lstStyle>
          <a:p>
            <a:fld id="{72FBFA78-1594-47AF-9BF5-5B9D6CF9F41F}" type="datetimeFigureOut">
              <a:rPr lang="en-US" smtClean="0"/>
              <a:t>9/24/2019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203950" cy="34909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09" tIns="46205" rIns="92409" bIns="4620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2409" tIns="46205" rIns="92409" bIns="4620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2409" tIns="46205" rIns="92409" bIns="4620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2409" tIns="46205" rIns="92409" bIns="46205" rtlCol="0" anchor="b"/>
          <a:lstStyle>
            <a:lvl1pPr algn="r">
              <a:defRPr sz="1200"/>
            </a:lvl1pPr>
          </a:lstStyle>
          <a:p>
            <a:fld id="{5B35514C-DF6F-4013-9B1B-E177963591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226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203950" cy="34909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5514C-DF6F-4013-9B1B-E1779635915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343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5514C-DF6F-4013-9B1B-E1779635915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829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5514C-DF6F-4013-9B1B-E1779635915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836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5514C-DF6F-4013-9B1B-E17796359153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38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8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5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0BA5D-EDAC-447E-9917-4113447096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919" y="643939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algn="l"/>
            <a:r>
              <a:rPr lang="en-US" b="1" dirty="0"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14" name="Picture 13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617" y="194289"/>
            <a:ext cx="3711006" cy="57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4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867" y="662675"/>
            <a:ext cx="10969943" cy="838200"/>
          </a:xfrm>
        </p:spPr>
        <p:txBody>
          <a:bodyPr/>
          <a:lstStyle>
            <a:lvl1pPr>
              <a:defRPr sz="3200" b="1">
                <a:solidFill>
                  <a:srgbClr val="7030A0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147" y="1643750"/>
            <a:ext cx="11604777" cy="4410075"/>
          </a:xfrm>
        </p:spPr>
        <p:txBody>
          <a:bodyPr/>
          <a:lstStyle>
            <a:lvl1pPr>
              <a:lnSpc>
                <a:spcPct val="100000"/>
              </a:lnSpc>
              <a:spcBef>
                <a:spcPts val="1800"/>
              </a:spcBef>
              <a:defRPr sz="2800">
                <a:solidFill>
                  <a:srgbClr val="0070C0"/>
                </a:solidFill>
              </a:defRPr>
            </a:lvl1pPr>
            <a:lvl2pPr>
              <a:lnSpc>
                <a:spcPct val="100000"/>
              </a:lnSpc>
              <a:spcBef>
                <a:spcPts val="1800"/>
              </a:spcBef>
              <a:defRPr sz="2400"/>
            </a:lvl2pPr>
            <a:lvl3pPr>
              <a:lnSpc>
                <a:spcPct val="100000"/>
              </a:lnSpc>
              <a:spcBef>
                <a:spcPts val="1200"/>
              </a:spcBef>
              <a:defRPr sz="2000">
                <a:solidFill>
                  <a:srgbClr val="64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99114" y="6381750"/>
            <a:ext cx="689711" cy="476250"/>
          </a:xfrm>
          <a:ln/>
        </p:spPr>
        <p:txBody>
          <a:bodyPr/>
          <a:lstStyle>
            <a:lvl1pPr algn="l">
              <a:defRPr/>
            </a:lvl1pPr>
          </a:lstStyle>
          <a:p>
            <a:pPr algn="r">
              <a:defRPr/>
            </a:pPr>
            <a:fld id="{92069BD9-CAE1-403B-89C2-1DC87AB4951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" y="61648"/>
            <a:ext cx="853440" cy="365760"/>
          </a:xfrm>
          <a:prstGeom prst="rect">
            <a:avLst/>
          </a:prstGeom>
        </p:spPr>
      </p:pic>
      <p:pic>
        <p:nvPicPr>
          <p:cNvPr id="11" name="Picture 10" descr="FDA_FullColor_Monogram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5643" y="71147"/>
            <a:ext cx="654432" cy="58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59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3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441" y="6245225"/>
            <a:ext cx="2844059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4516" y="6245225"/>
            <a:ext cx="385979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ABE0E-3FD7-4B2C-AA96-B8679A6562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50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867" y="609600"/>
            <a:ext cx="10969943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3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9133" y="1600203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441" y="6245225"/>
            <a:ext cx="3351927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266089" y="6248400"/>
            <a:ext cx="385979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r"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938472" y="6248400"/>
            <a:ext cx="2844059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9897C-0F5F-464E-9FE2-6D62201198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71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867" y="609600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3" y="1524000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3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441" y="6245225"/>
            <a:ext cx="2844059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4516" y="6245225"/>
            <a:ext cx="385979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E043B-6981-4674-B0CA-BDFE3F5E88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078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441" y="6245225"/>
            <a:ext cx="2844059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4516" y="6245225"/>
            <a:ext cx="385979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6715C-859D-415B-8F93-C0F131E0A3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76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867" y="685803"/>
            <a:ext cx="10969943" cy="622005"/>
          </a:xfrm>
        </p:spPr>
        <p:txBody>
          <a:bodyPr/>
          <a:lstStyle>
            <a:lvl1pPr>
              <a:defRPr sz="2400">
                <a:solidFill>
                  <a:srgbClr val="000099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467294"/>
            <a:ext cx="10969943" cy="46588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441" y="6245225"/>
            <a:ext cx="2844059" cy="476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4516" y="6245225"/>
            <a:ext cx="3859795" cy="476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46CEB-C779-4A0B-869D-5EF378E83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77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441" y="6245225"/>
            <a:ext cx="2844059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4516" y="6245225"/>
            <a:ext cx="385979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5148B-02E9-4E9B-BA53-7550DA4BD0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360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441" y="6245225"/>
            <a:ext cx="2844059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4516" y="6245225"/>
            <a:ext cx="385979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8F417-D9CA-4F52-93A7-43F4EE610D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560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441" y="6245225"/>
            <a:ext cx="2844059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4516" y="6245225"/>
            <a:ext cx="385979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6436E-911B-40ED-8144-9F979E36F9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05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441" y="6245225"/>
            <a:ext cx="2844059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4516" y="6245225"/>
            <a:ext cx="385979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28564-2861-457A-94FC-2ED13CA01B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10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441" y="6245225"/>
            <a:ext cx="2844059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4516" y="6245225"/>
            <a:ext cx="385979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DF5E0-952E-45C9-BA8E-7AB4A16A22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666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642938"/>
            <a:ext cx="10969943" cy="715962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441" y="1511301"/>
            <a:ext cx="5383398" cy="4660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6195986" y="1511301"/>
            <a:ext cx="5383398" cy="4660900"/>
          </a:xfr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5325" y="6245225"/>
            <a:ext cx="2844059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DF5E0-952E-45C9-BA8E-7AB4A16A22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390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8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5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0BA5D-EDAC-447E-9917-4113447096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5789695" y="3765"/>
            <a:ext cx="6285815" cy="1077198"/>
          </a:xfrm>
          <a:prstGeom prst="rect">
            <a:avLst/>
          </a:prstGeom>
          <a:noFill/>
        </p:spPr>
        <p:txBody>
          <a:bodyPr wrap="square" lIns="91418" tIns="45710" rIns="91418" bIns="45710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US Food and Drug Administration</a:t>
            </a:r>
          </a:p>
          <a:p>
            <a:pPr algn="r"/>
            <a:r>
              <a:rPr lang="en-US" sz="1600" b="1" i="1" dirty="0">
                <a:solidFill>
                  <a:schemeClr val="bg1"/>
                </a:solidFill>
                <a:latin typeface="Calibri" panose="020F0502020204030204" pitchFamily="34" charset="0"/>
              </a:rPr>
              <a:t>Protecting and Promoting Public Health</a:t>
            </a:r>
          </a:p>
          <a:p>
            <a:pPr marL="0" marR="0" indent="0" algn="r" defTabSz="9141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</a:p>
          <a:p>
            <a:pPr algn="r"/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1" y="61648"/>
            <a:ext cx="853440" cy="3657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5" y="6402914"/>
            <a:ext cx="997529" cy="45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69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867" y="923925"/>
            <a:ext cx="10969943" cy="838200"/>
          </a:xfrm>
        </p:spPr>
        <p:txBody>
          <a:bodyPr/>
          <a:lstStyle>
            <a:lvl1pPr>
              <a:defRPr sz="3200" b="1">
                <a:solidFill>
                  <a:srgbClr val="7030A0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147" y="1905000"/>
            <a:ext cx="11604777" cy="4410075"/>
          </a:xfrm>
        </p:spPr>
        <p:txBody>
          <a:bodyPr/>
          <a:lstStyle>
            <a:lvl1pPr>
              <a:lnSpc>
                <a:spcPct val="100000"/>
              </a:lnSpc>
              <a:spcBef>
                <a:spcPts val="1800"/>
              </a:spcBef>
              <a:defRPr sz="2800">
                <a:solidFill>
                  <a:srgbClr val="0070C0"/>
                </a:solidFill>
              </a:defRPr>
            </a:lvl1pPr>
            <a:lvl2pPr>
              <a:lnSpc>
                <a:spcPct val="100000"/>
              </a:lnSpc>
              <a:spcBef>
                <a:spcPts val="1800"/>
              </a:spcBef>
              <a:defRPr sz="2400"/>
            </a:lvl2pPr>
            <a:lvl3pPr>
              <a:lnSpc>
                <a:spcPct val="100000"/>
              </a:lnSpc>
              <a:spcBef>
                <a:spcPts val="1200"/>
              </a:spcBef>
              <a:defRPr sz="2000">
                <a:solidFill>
                  <a:srgbClr val="64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4516" y="6378575"/>
            <a:ext cx="3859795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5325" y="6381750"/>
            <a:ext cx="2844059" cy="476250"/>
          </a:xfrm>
          <a:ln/>
        </p:spPr>
        <p:txBody>
          <a:bodyPr/>
          <a:lstStyle>
            <a:lvl1pPr algn="l">
              <a:defRPr/>
            </a:lvl1pPr>
          </a:lstStyle>
          <a:p>
            <a:pPr algn="r">
              <a:defRPr/>
            </a:pPr>
            <a:fld id="{92069BD9-CAE1-403B-89C2-1DC87AB4951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441" y="6378575"/>
            <a:ext cx="2844059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5789695" y="3765"/>
            <a:ext cx="6285815" cy="1077198"/>
          </a:xfrm>
          <a:prstGeom prst="rect">
            <a:avLst/>
          </a:prstGeom>
          <a:noFill/>
        </p:spPr>
        <p:txBody>
          <a:bodyPr wrap="square" lIns="91418" tIns="45710" rIns="91418" bIns="45710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US Food and Drug Administration</a:t>
            </a:r>
          </a:p>
          <a:p>
            <a:pPr algn="r"/>
            <a:r>
              <a:rPr lang="en-US" sz="1600" b="1" i="1" dirty="0">
                <a:solidFill>
                  <a:schemeClr val="bg1"/>
                </a:solidFill>
                <a:latin typeface="Calibri" panose="020F0502020204030204" pitchFamily="34" charset="0"/>
              </a:rPr>
              <a:t>Protecting and Promoting Public Health</a:t>
            </a:r>
          </a:p>
          <a:p>
            <a:pPr marL="0" marR="0" indent="0" algn="r" defTabSz="9141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</a:p>
          <a:p>
            <a:pPr algn="r"/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" y="61648"/>
            <a:ext cx="853440" cy="3657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5" y="6402914"/>
            <a:ext cx="997529" cy="45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6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3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ABE0E-3FD7-4B2C-AA96-B8679A6562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92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867" y="609600"/>
            <a:ext cx="10969943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3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9133" y="1600203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441" y="6245225"/>
            <a:ext cx="3351927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266089" y="6248400"/>
            <a:ext cx="3859795" cy="476250"/>
          </a:xfrm>
          <a:ln/>
        </p:spPr>
        <p:txBody>
          <a:bodyPr/>
          <a:lstStyle>
            <a:lvl1pPr>
              <a:defRPr/>
            </a:lvl1pPr>
          </a:lstStyle>
          <a:p>
            <a:pPr algn="r"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938472" y="6248400"/>
            <a:ext cx="2844059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9897C-0F5F-464E-9FE2-6D62201198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2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867" y="609600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3" y="1524000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3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E043B-6981-4674-B0CA-BDFE3F5E88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204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6715C-859D-415B-8F93-C0F131E0A3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108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867" y="685803"/>
            <a:ext cx="10969943" cy="622005"/>
          </a:xfrm>
        </p:spPr>
        <p:txBody>
          <a:bodyPr/>
          <a:lstStyle>
            <a:lvl1pPr>
              <a:defRPr sz="2400">
                <a:solidFill>
                  <a:srgbClr val="000099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467294"/>
            <a:ext cx="10969943" cy="46588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46CEB-C779-4A0B-869D-5EF378E839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6464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5148B-02E9-4E9B-BA53-7550DA4BD0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554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8F417-D9CA-4F52-93A7-43F4EE610D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040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6436E-911B-40ED-8144-9F979E36F9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486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28564-2861-457A-94FC-2ED13CA01B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620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DF5E0-952E-45C9-BA8E-7AB4A16A22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086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642938"/>
            <a:ext cx="10969943" cy="715962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441" y="1511301"/>
            <a:ext cx="5383398" cy="4660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6195986" y="1511301"/>
            <a:ext cx="5383398" cy="4660900"/>
          </a:xfr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5325" y="6245225"/>
            <a:ext cx="2844059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DF5E0-952E-45C9-BA8E-7AB4A16A22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3288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8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5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8098B-66AA-4518-B723-19A9D0682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821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8098B-66AA-4518-B723-19A9D0682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528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3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8098B-66AA-4518-B723-19A9D0682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4390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3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3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8098B-66AA-4518-B723-19A9D0682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978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3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3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8098B-66AA-4518-B723-19A9D0682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747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8098B-66AA-4518-B723-19A9D0682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6481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8098B-66AA-4518-B723-19A9D0682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6882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8098B-66AA-4518-B723-19A9D0682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427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8098B-66AA-4518-B723-19A9D0682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6537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8098B-66AA-4518-B723-19A9D0682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7601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8098B-66AA-4518-B723-19A9D0682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871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1447800"/>
            <a:ext cx="1096994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2743200"/>
            <a:ext cx="10969943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DD524431-DA02-4153-B270-409BFE7428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Footer Placeholder 4"/>
          <p:cNvSpPr txBox="1">
            <a:spLocks/>
          </p:cNvSpPr>
          <p:nvPr userDrawn="1"/>
        </p:nvSpPr>
        <p:spPr>
          <a:xfrm>
            <a:off x="102919" y="6439393"/>
            <a:ext cx="2895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latin typeface="Helvetica"/>
                <a:cs typeface="Helvetica"/>
              </a:rPr>
              <a:t>www.fda.gov</a:t>
            </a:r>
            <a:endParaRPr lang="en-US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346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8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441" y="1447800"/>
            <a:ext cx="1096994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441" y="2743200"/>
            <a:ext cx="10969943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6" y="6245225"/>
            <a:ext cx="385979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DD524431-DA02-4153-B270-409BFE7428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1031" y="18054"/>
            <a:ext cx="12177800" cy="1182096"/>
            <a:chOff x="219374" y="76201"/>
            <a:chExt cx="8723376" cy="1712778"/>
          </a:xfrm>
        </p:grpSpPr>
        <p:sp>
          <p:nvSpPr>
            <p:cNvPr id="9" name="Rounded Rectangle 8"/>
            <p:cNvSpPr/>
            <p:nvPr userDrawn="1"/>
          </p:nvSpPr>
          <p:spPr>
            <a:xfrm>
              <a:off x="228600" y="76201"/>
              <a:ext cx="8695944" cy="1712778"/>
            </a:xfrm>
            <a:prstGeom prst="roundRect">
              <a:avLst>
                <a:gd name="adj" fmla="val 3362"/>
              </a:avLst>
            </a:prstGeom>
            <a:solidFill>
              <a:srgbClr val="639E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0" name="Group 15"/>
            <p:cNvGrpSpPr>
              <a:grpSpLocks noChangeAspect="1"/>
            </p:cNvGrpSpPr>
            <p:nvPr userDrawn="1"/>
          </p:nvGrpSpPr>
          <p:grpSpPr bwMode="hidden">
            <a:xfrm>
              <a:off x="219374" y="650835"/>
              <a:ext cx="8723376" cy="1138144"/>
              <a:chOff x="-3878061" y="4316413"/>
              <a:chExt cx="13027839" cy="1619484"/>
            </a:xfrm>
          </p:grpSpPr>
          <p:sp>
            <p:nvSpPr>
              <p:cNvPr id="11" name="Freeform 14"/>
              <p:cNvSpPr>
                <a:spLocks/>
              </p:cNvSpPr>
              <p:nvPr/>
            </p:nvSpPr>
            <p:spPr bwMode="hidden">
              <a:xfrm>
                <a:off x="4810125" y="4500563"/>
                <a:ext cx="4295775" cy="1016000"/>
              </a:xfrm>
              <a:custGeom>
                <a:avLst/>
                <a:gdLst/>
                <a:ahLst/>
                <a:cxnLst>
                  <a:cxn ang="0">
                    <a:pos x="2700" y="0"/>
                  </a:cxn>
                  <a:cxn ang="0">
                    <a:pos x="2700" y="0"/>
                  </a:cxn>
                  <a:cxn ang="0">
                    <a:pos x="2586" y="18"/>
                  </a:cxn>
                  <a:cxn ang="0">
                    <a:pos x="2470" y="38"/>
                  </a:cxn>
                  <a:cxn ang="0">
                    <a:pos x="2352" y="60"/>
                  </a:cxn>
                  <a:cxn ang="0">
                    <a:pos x="2230" y="82"/>
                  </a:cxn>
                  <a:cxn ang="0">
                    <a:pos x="2106" y="108"/>
                  </a:cxn>
                  <a:cxn ang="0">
                    <a:pos x="1978" y="134"/>
                  </a:cxn>
                  <a:cxn ang="0">
                    <a:pos x="1848" y="164"/>
                  </a:cxn>
                  <a:cxn ang="0">
                    <a:pos x="1714" y="194"/>
                  </a:cxn>
                  <a:cxn ang="0">
                    <a:pos x="1714" y="194"/>
                  </a:cxn>
                  <a:cxn ang="0">
                    <a:pos x="1472" y="252"/>
                  </a:cxn>
                  <a:cxn ang="0">
                    <a:pos x="1236" y="304"/>
                  </a:cxn>
                  <a:cxn ang="0">
                    <a:pos x="1010" y="352"/>
                  </a:cxn>
                  <a:cxn ang="0">
                    <a:pos x="792" y="398"/>
                  </a:cxn>
                  <a:cxn ang="0">
                    <a:pos x="584" y="438"/>
                  </a:cxn>
                  <a:cxn ang="0">
                    <a:pos x="382" y="474"/>
                  </a:cxn>
                  <a:cxn ang="0">
                    <a:pos x="188" y="508"/>
                  </a:cxn>
                  <a:cxn ang="0">
                    <a:pos x="0" y="538"/>
                  </a:cxn>
                  <a:cxn ang="0">
                    <a:pos x="0" y="538"/>
                  </a:cxn>
                  <a:cxn ang="0">
                    <a:pos x="130" y="556"/>
                  </a:cxn>
                  <a:cxn ang="0">
                    <a:pos x="254" y="572"/>
                  </a:cxn>
                  <a:cxn ang="0">
                    <a:pos x="374" y="586"/>
                  </a:cxn>
                  <a:cxn ang="0">
                    <a:pos x="492" y="598"/>
                  </a:cxn>
                  <a:cxn ang="0">
                    <a:pos x="606" y="610"/>
                  </a:cxn>
                  <a:cxn ang="0">
                    <a:pos x="716" y="618"/>
                  </a:cxn>
                  <a:cxn ang="0">
                    <a:pos x="822" y="626"/>
                  </a:cxn>
                  <a:cxn ang="0">
                    <a:pos x="926" y="632"/>
                  </a:cxn>
                  <a:cxn ang="0">
                    <a:pos x="1028" y="636"/>
                  </a:cxn>
                  <a:cxn ang="0">
                    <a:pos x="1126" y="638"/>
                  </a:cxn>
                  <a:cxn ang="0">
                    <a:pos x="1220" y="640"/>
                  </a:cxn>
                  <a:cxn ang="0">
                    <a:pos x="1312" y="640"/>
                  </a:cxn>
                  <a:cxn ang="0">
                    <a:pos x="1402" y="638"/>
                  </a:cxn>
                  <a:cxn ang="0">
                    <a:pos x="1490" y="636"/>
                  </a:cxn>
                  <a:cxn ang="0">
                    <a:pos x="1574" y="632"/>
                  </a:cxn>
                  <a:cxn ang="0">
                    <a:pos x="1656" y="626"/>
                  </a:cxn>
                  <a:cxn ang="0">
                    <a:pos x="1734" y="620"/>
                  </a:cxn>
                  <a:cxn ang="0">
                    <a:pos x="1812" y="612"/>
                  </a:cxn>
                  <a:cxn ang="0">
                    <a:pos x="1886" y="602"/>
                  </a:cxn>
                  <a:cxn ang="0">
                    <a:pos x="1960" y="592"/>
                  </a:cxn>
                  <a:cxn ang="0">
                    <a:pos x="2030" y="580"/>
                  </a:cxn>
                  <a:cxn ang="0">
                    <a:pos x="2100" y="568"/>
                  </a:cxn>
                  <a:cxn ang="0">
                    <a:pos x="2166" y="554"/>
                  </a:cxn>
                  <a:cxn ang="0">
                    <a:pos x="2232" y="540"/>
                  </a:cxn>
                  <a:cxn ang="0">
                    <a:pos x="2296" y="524"/>
                  </a:cxn>
                  <a:cxn ang="0">
                    <a:pos x="2358" y="508"/>
                  </a:cxn>
                  <a:cxn ang="0">
                    <a:pos x="2418" y="490"/>
                  </a:cxn>
                  <a:cxn ang="0">
                    <a:pos x="2478" y="472"/>
                  </a:cxn>
                  <a:cxn ang="0">
                    <a:pos x="2592" y="432"/>
                  </a:cxn>
                  <a:cxn ang="0">
                    <a:pos x="2702" y="390"/>
                  </a:cxn>
                  <a:cxn ang="0">
                    <a:pos x="2702" y="390"/>
                  </a:cxn>
                  <a:cxn ang="0">
                    <a:pos x="2706" y="388"/>
                  </a:cxn>
                  <a:cxn ang="0">
                    <a:pos x="2706" y="388"/>
                  </a:cxn>
                  <a:cxn ang="0">
                    <a:pos x="2706" y="0"/>
                  </a:cxn>
                  <a:cxn ang="0">
                    <a:pos x="2706" y="0"/>
                  </a:cxn>
                  <a:cxn ang="0">
                    <a:pos x="2700" y="0"/>
                  </a:cxn>
                  <a:cxn ang="0">
                    <a:pos x="2700" y="0"/>
                  </a:cxn>
                </a:cxnLst>
                <a:rect l="0" t="0" r="r" b="b"/>
                <a:pathLst>
                  <a:path w="2706" h="640">
                    <a:moveTo>
                      <a:pt x="2700" y="0"/>
                    </a:moveTo>
                    <a:lnTo>
                      <a:pt x="2700" y="0"/>
                    </a:lnTo>
                    <a:lnTo>
                      <a:pt x="2586" y="18"/>
                    </a:lnTo>
                    <a:lnTo>
                      <a:pt x="2470" y="38"/>
                    </a:lnTo>
                    <a:lnTo>
                      <a:pt x="2352" y="60"/>
                    </a:lnTo>
                    <a:lnTo>
                      <a:pt x="2230" y="82"/>
                    </a:lnTo>
                    <a:lnTo>
                      <a:pt x="2106" y="108"/>
                    </a:lnTo>
                    <a:lnTo>
                      <a:pt x="1978" y="134"/>
                    </a:lnTo>
                    <a:lnTo>
                      <a:pt x="1848" y="164"/>
                    </a:lnTo>
                    <a:lnTo>
                      <a:pt x="1714" y="194"/>
                    </a:lnTo>
                    <a:lnTo>
                      <a:pt x="1714" y="194"/>
                    </a:lnTo>
                    <a:lnTo>
                      <a:pt x="1472" y="252"/>
                    </a:lnTo>
                    <a:lnTo>
                      <a:pt x="1236" y="304"/>
                    </a:lnTo>
                    <a:lnTo>
                      <a:pt x="1010" y="352"/>
                    </a:lnTo>
                    <a:lnTo>
                      <a:pt x="792" y="398"/>
                    </a:lnTo>
                    <a:lnTo>
                      <a:pt x="584" y="438"/>
                    </a:lnTo>
                    <a:lnTo>
                      <a:pt x="382" y="474"/>
                    </a:lnTo>
                    <a:lnTo>
                      <a:pt x="188" y="508"/>
                    </a:lnTo>
                    <a:lnTo>
                      <a:pt x="0" y="538"/>
                    </a:lnTo>
                    <a:lnTo>
                      <a:pt x="0" y="538"/>
                    </a:lnTo>
                    <a:lnTo>
                      <a:pt x="130" y="556"/>
                    </a:lnTo>
                    <a:lnTo>
                      <a:pt x="254" y="572"/>
                    </a:lnTo>
                    <a:lnTo>
                      <a:pt x="374" y="586"/>
                    </a:lnTo>
                    <a:lnTo>
                      <a:pt x="492" y="598"/>
                    </a:lnTo>
                    <a:lnTo>
                      <a:pt x="606" y="610"/>
                    </a:lnTo>
                    <a:lnTo>
                      <a:pt x="716" y="618"/>
                    </a:lnTo>
                    <a:lnTo>
                      <a:pt x="822" y="626"/>
                    </a:lnTo>
                    <a:lnTo>
                      <a:pt x="926" y="632"/>
                    </a:lnTo>
                    <a:lnTo>
                      <a:pt x="1028" y="636"/>
                    </a:lnTo>
                    <a:lnTo>
                      <a:pt x="1126" y="638"/>
                    </a:lnTo>
                    <a:lnTo>
                      <a:pt x="1220" y="640"/>
                    </a:lnTo>
                    <a:lnTo>
                      <a:pt x="1312" y="640"/>
                    </a:lnTo>
                    <a:lnTo>
                      <a:pt x="1402" y="638"/>
                    </a:lnTo>
                    <a:lnTo>
                      <a:pt x="1490" y="636"/>
                    </a:lnTo>
                    <a:lnTo>
                      <a:pt x="1574" y="632"/>
                    </a:lnTo>
                    <a:lnTo>
                      <a:pt x="1656" y="626"/>
                    </a:lnTo>
                    <a:lnTo>
                      <a:pt x="1734" y="620"/>
                    </a:lnTo>
                    <a:lnTo>
                      <a:pt x="1812" y="612"/>
                    </a:lnTo>
                    <a:lnTo>
                      <a:pt x="1886" y="602"/>
                    </a:lnTo>
                    <a:lnTo>
                      <a:pt x="1960" y="592"/>
                    </a:lnTo>
                    <a:lnTo>
                      <a:pt x="2030" y="580"/>
                    </a:lnTo>
                    <a:lnTo>
                      <a:pt x="2100" y="568"/>
                    </a:lnTo>
                    <a:lnTo>
                      <a:pt x="2166" y="554"/>
                    </a:lnTo>
                    <a:lnTo>
                      <a:pt x="2232" y="540"/>
                    </a:lnTo>
                    <a:lnTo>
                      <a:pt x="2296" y="524"/>
                    </a:lnTo>
                    <a:lnTo>
                      <a:pt x="2358" y="508"/>
                    </a:lnTo>
                    <a:lnTo>
                      <a:pt x="2418" y="490"/>
                    </a:lnTo>
                    <a:lnTo>
                      <a:pt x="2478" y="472"/>
                    </a:lnTo>
                    <a:lnTo>
                      <a:pt x="2592" y="432"/>
                    </a:lnTo>
                    <a:lnTo>
                      <a:pt x="2702" y="390"/>
                    </a:lnTo>
                    <a:lnTo>
                      <a:pt x="2702" y="390"/>
                    </a:lnTo>
                    <a:lnTo>
                      <a:pt x="2706" y="388"/>
                    </a:lnTo>
                    <a:lnTo>
                      <a:pt x="2706" y="388"/>
                    </a:lnTo>
                    <a:lnTo>
                      <a:pt x="2706" y="0"/>
                    </a:lnTo>
                    <a:lnTo>
                      <a:pt x="2706" y="0"/>
                    </a:lnTo>
                    <a:lnTo>
                      <a:pt x="2700" y="0"/>
                    </a:lnTo>
                    <a:lnTo>
                      <a:pt x="2700" y="0"/>
                    </a:lnTo>
                    <a:close/>
                  </a:path>
                </a:pathLst>
              </a:custGeom>
              <a:solidFill>
                <a:schemeClr val="bg2">
                  <a:alpha val="29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" name="Freeform 18"/>
              <p:cNvSpPr>
                <a:spLocks/>
              </p:cNvSpPr>
              <p:nvPr/>
            </p:nvSpPr>
            <p:spPr bwMode="hidden">
              <a:xfrm>
                <a:off x="-309563" y="4318000"/>
                <a:ext cx="8280401" cy="1209675"/>
              </a:xfrm>
              <a:custGeom>
                <a:avLst/>
                <a:gdLst/>
                <a:ahLst/>
                <a:cxnLst>
                  <a:cxn ang="0">
                    <a:pos x="5216" y="714"/>
                  </a:cxn>
                  <a:cxn ang="0">
                    <a:pos x="4984" y="686"/>
                  </a:cxn>
                  <a:cxn ang="0">
                    <a:pos x="4478" y="610"/>
                  </a:cxn>
                  <a:cxn ang="0">
                    <a:pos x="3914" y="508"/>
                  </a:cxn>
                  <a:cxn ang="0">
                    <a:pos x="3286" y="374"/>
                  </a:cxn>
                  <a:cxn ang="0">
                    <a:pos x="2946" y="296"/>
                  </a:cxn>
                  <a:cxn ang="0">
                    <a:pos x="2682" y="236"/>
                  </a:cxn>
                  <a:cxn ang="0">
                    <a:pos x="2430" y="184"/>
                  </a:cxn>
                  <a:cxn ang="0">
                    <a:pos x="2190" y="140"/>
                  </a:cxn>
                  <a:cxn ang="0">
                    <a:pos x="1960" y="102"/>
                  </a:cxn>
                  <a:cxn ang="0">
                    <a:pos x="1740" y="72"/>
                  </a:cxn>
                  <a:cxn ang="0">
                    <a:pos x="1334" y="28"/>
                  </a:cxn>
                  <a:cxn ang="0">
                    <a:pos x="970" y="4"/>
                  </a:cxn>
                  <a:cxn ang="0">
                    <a:pos x="644" y="0"/>
                  </a:cxn>
                  <a:cxn ang="0">
                    <a:pos x="358" y="10"/>
                  </a:cxn>
                  <a:cxn ang="0">
                    <a:pos x="110" y="32"/>
                  </a:cxn>
                  <a:cxn ang="0">
                    <a:pos x="0" y="48"/>
                  </a:cxn>
                  <a:cxn ang="0">
                    <a:pos x="314" y="86"/>
                  </a:cxn>
                  <a:cxn ang="0">
                    <a:pos x="652" y="140"/>
                  </a:cxn>
                  <a:cxn ang="0">
                    <a:pos x="1014" y="210"/>
                  </a:cxn>
                  <a:cxn ang="0">
                    <a:pos x="1402" y="296"/>
                  </a:cxn>
                  <a:cxn ang="0">
                    <a:pos x="1756" y="378"/>
                  </a:cxn>
                  <a:cxn ang="0">
                    <a:pos x="2408" y="516"/>
                  </a:cxn>
                  <a:cxn ang="0">
                    <a:pos x="2708" y="572"/>
                  </a:cxn>
                  <a:cxn ang="0">
                    <a:pos x="2992" y="620"/>
                  </a:cxn>
                  <a:cxn ang="0">
                    <a:pos x="3260" y="662"/>
                  </a:cxn>
                  <a:cxn ang="0">
                    <a:pos x="3512" y="694"/>
                  </a:cxn>
                  <a:cxn ang="0">
                    <a:pos x="3750" y="722"/>
                  </a:cxn>
                  <a:cxn ang="0">
                    <a:pos x="3974" y="740"/>
                  </a:cxn>
                  <a:cxn ang="0">
                    <a:pos x="4184" y="754"/>
                  </a:cxn>
                  <a:cxn ang="0">
                    <a:pos x="4384" y="762"/>
                  </a:cxn>
                  <a:cxn ang="0">
                    <a:pos x="4570" y="762"/>
                  </a:cxn>
                  <a:cxn ang="0">
                    <a:pos x="4746" y="758"/>
                  </a:cxn>
                  <a:cxn ang="0">
                    <a:pos x="4912" y="748"/>
                  </a:cxn>
                  <a:cxn ang="0">
                    <a:pos x="5068" y="732"/>
                  </a:cxn>
                  <a:cxn ang="0">
                    <a:pos x="5216" y="714"/>
                  </a:cxn>
                </a:cxnLst>
                <a:rect l="0" t="0" r="r" b="b"/>
                <a:pathLst>
                  <a:path w="5216" h="762">
                    <a:moveTo>
                      <a:pt x="5216" y="714"/>
                    </a:moveTo>
                    <a:lnTo>
                      <a:pt x="5216" y="714"/>
                    </a:lnTo>
                    <a:lnTo>
                      <a:pt x="5102" y="700"/>
                    </a:lnTo>
                    <a:lnTo>
                      <a:pt x="4984" y="686"/>
                    </a:lnTo>
                    <a:lnTo>
                      <a:pt x="4738" y="652"/>
                    </a:lnTo>
                    <a:lnTo>
                      <a:pt x="4478" y="610"/>
                    </a:lnTo>
                    <a:lnTo>
                      <a:pt x="4204" y="564"/>
                    </a:lnTo>
                    <a:lnTo>
                      <a:pt x="3914" y="508"/>
                    </a:lnTo>
                    <a:lnTo>
                      <a:pt x="3608" y="446"/>
                    </a:lnTo>
                    <a:lnTo>
                      <a:pt x="3286" y="374"/>
                    </a:lnTo>
                    <a:lnTo>
                      <a:pt x="2946" y="296"/>
                    </a:lnTo>
                    <a:lnTo>
                      <a:pt x="2946" y="296"/>
                    </a:lnTo>
                    <a:lnTo>
                      <a:pt x="2812" y="266"/>
                    </a:lnTo>
                    <a:lnTo>
                      <a:pt x="2682" y="236"/>
                    </a:lnTo>
                    <a:lnTo>
                      <a:pt x="2556" y="210"/>
                    </a:lnTo>
                    <a:lnTo>
                      <a:pt x="2430" y="184"/>
                    </a:lnTo>
                    <a:lnTo>
                      <a:pt x="2308" y="162"/>
                    </a:lnTo>
                    <a:lnTo>
                      <a:pt x="2190" y="140"/>
                    </a:lnTo>
                    <a:lnTo>
                      <a:pt x="2074" y="120"/>
                    </a:lnTo>
                    <a:lnTo>
                      <a:pt x="1960" y="102"/>
                    </a:lnTo>
                    <a:lnTo>
                      <a:pt x="1850" y="86"/>
                    </a:lnTo>
                    <a:lnTo>
                      <a:pt x="1740" y="72"/>
                    </a:lnTo>
                    <a:lnTo>
                      <a:pt x="1532" y="46"/>
                    </a:lnTo>
                    <a:lnTo>
                      <a:pt x="1334" y="28"/>
                    </a:lnTo>
                    <a:lnTo>
                      <a:pt x="1148" y="14"/>
                    </a:lnTo>
                    <a:lnTo>
                      <a:pt x="970" y="4"/>
                    </a:lnTo>
                    <a:lnTo>
                      <a:pt x="802" y="0"/>
                    </a:lnTo>
                    <a:lnTo>
                      <a:pt x="644" y="0"/>
                    </a:lnTo>
                    <a:lnTo>
                      <a:pt x="496" y="4"/>
                    </a:lnTo>
                    <a:lnTo>
                      <a:pt x="358" y="10"/>
                    </a:lnTo>
                    <a:lnTo>
                      <a:pt x="230" y="20"/>
                    </a:lnTo>
                    <a:lnTo>
                      <a:pt x="110" y="32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54" y="66"/>
                    </a:lnTo>
                    <a:lnTo>
                      <a:pt x="314" y="86"/>
                    </a:lnTo>
                    <a:lnTo>
                      <a:pt x="480" y="112"/>
                    </a:lnTo>
                    <a:lnTo>
                      <a:pt x="652" y="140"/>
                    </a:lnTo>
                    <a:lnTo>
                      <a:pt x="830" y="174"/>
                    </a:lnTo>
                    <a:lnTo>
                      <a:pt x="1014" y="210"/>
                    </a:lnTo>
                    <a:lnTo>
                      <a:pt x="1206" y="250"/>
                    </a:lnTo>
                    <a:lnTo>
                      <a:pt x="1402" y="296"/>
                    </a:lnTo>
                    <a:lnTo>
                      <a:pt x="1402" y="296"/>
                    </a:lnTo>
                    <a:lnTo>
                      <a:pt x="1756" y="378"/>
                    </a:lnTo>
                    <a:lnTo>
                      <a:pt x="2092" y="450"/>
                    </a:lnTo>
                    <a:lnTo>
                      <a:pt x="2408" y="516"/>
                    </a:lnTo>
                    <a:lnTo>
                      <a:pt x="2562" y="544"/>
                    </a:lnTo>
                    <a:lnTo>
                      <a:pt x="2708" y="572"/>
                    </a:lnTo>
                    <a:lnTo>
                      <a:pt x="2852" y="598"/>
                    </a:lnTo>
                    <a:lnTo>
                      <a:pt x="2992" y="620"/>
                    </a:lnTo>
                    <a:lnTo>
                      <a:pt x="3128" y="642"/>
                    </a:lnTo>
                    <a:lnTo>
                      <a:pt x="3260" y="662"/>
                    </a:lnTo>
                    <a:lnTo>
                      <a:pt x="3388" y="678"/>
                    </a:lnTo>
                    <a:lnTo>
                      <a:pt x="3512" y="694"/>
                    </a:lnTo>
                    <a:lnTo>
                      <a:pt x="3632" y="708"/>
                    </a:lnTo>
                    <a:lnTo>
                      <a:pt x="3750" y="722"/>
                    </a:lnTo>
                    <a:lnTo>
                      <a:pt x="3864" y="732"/>
                    </a:lnTo>
                    <a:lnTo>
                      <a:pt x="3974" y="740"/>
                    </a:lnTo>
                    <a:lnTo>
                      <a:pt x="4080" y="748"/>
                    </a:lnTo>
                    <a:lnTo>
                      <a:pt x="4184" y="754"/>
                    </a:lnTo>
                    <a:lnTo>
                      <a:pt x="4286" y="758"/>
                    </a:lnTo>
                    <a:lnTo>
                      <a:pt x="4384" y="762"/>
                    </a:lnTo>
                    <a:lnTo>
                      <a:pt x="4478" y="762"/>
                    </a:lnTo>
                    <a:lnTo>
                      <a:pt x="4570" y="762"/>
                    </a:lnTo>
                    <a:lnTo>
                      <a:pt x="4660" y="760"/>
                    </a:lnTo>
                    <a:lnTo>
                      <a:pt x="4746" y="758"/>
                    </a:lnTo>
                    <a:lnTo>
                      <a:pt x="4830" y="754"/>
                    </a:lnTo>
                    <a:lnTo>
                      <a:pt x="4912" y="748"/>
                    </a:lnTo>
                    <a:lnTo>
                      <a:pt x="4992" y="740"/>
                    </a:lnTo>
                    <a:lnTo>
                      <a:pt x="5068" y="732"/>
                    </a:lnTo>
                    <a:lnTo>
                      <a:pt x="5144" y="724"/>
                    </a:lnTo>
                    <a:lnTo>
                      <a:pt x="5216" y="714"/>
                    </a:lnTo>
                    <a:lnTo>
                      <a:pt x="5216" y="714"/>
                    </a:lnTo>
                    <a:close/>
                  </a:path>
                </a:pathLst>
              </a:custGeom>
              <a:solidFill>
                <a:schemeClr val="bg2">
                  <a:alpha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" name="Freeform 22"/>
              <p:cNvSpPr>
                <a:spLocks/>
              </p:cNvSpPr>
              <p:nvPr/>
            </p:nvSpPr>
            <p:spPr bwMode="hidden">
              <a:xfrm>
                <a:off x="3175" y="4335463"/>
                <a:ext cx="8166100" cy="1101725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0" y="70"/>
                  </a:cxn>
                  <a:cxn ang="0">
                    <a:pos x="18" y="66"/>
                  </a:cxn>
                  <a:cxn ang="0">
                    <a:pos x="72" y="56"/>
                  </a:cxn>
                  <a:cxn ang="0">
                    <a:pos x="164" y="42"/>
                  </a:cxn>
                  <a:cxn ang="0">
                    <a:pos x="224" y="34"/>
                  </a:cxn>
                  <a:cxn ang="0">
                    <a:pos x="294" y="26"/>
                  </a:cxn>
                  <a:cxn ang="0">
                    <a:pos x="372" y="20"/>
                  </a:cxn>
                  <a:cxn ang="0">
                    <a:pos x="462" y="14"/>
                  </a:cxn>
                  <a:cxn ang="0">
                    <a:pos x="560" y="8"/>
                  </a:cxn>
                  <a:cxn ang="0">
                    <a:pos x="670" y="4"/>
                  </a:cxn>
                  <a:cxn ang="0">
                    <a:pos x="790" y="2"/>
                  </a:cxn>
                  <a:cxn ang="0">
                    <a:pos x="920" y="0"/>
                  </a:cxn>
                  <a:cxn ang="0">
                    <a:pos x="1060" y="2"/>
                  </a:cxn>
                  <a:cxn ang="0">
                    <a:pos x="1210" y="6"/>
                  </a:cxn>
                  <a:cxn ang="0">
                    <a:pos x="1372" y="14"/>
                  </a:cxn>
                  <a:cxn ang="0">
                    <a:pos x="1544" y="24"/>
                  </a:cxn>
                  <a:cxn ang="0">
                    <a:pos x="1726" y="40"/>
                  </a:cxn>
                  <a:cxn ang="0">
                    <a:pos x="1920" y="58"/>
                  </a:cxn>
                  <a:cxn ang="0">
                    <a:pos x="2126" y="80"/>
                  </a:cxn>
                  <a:cxn ang="0">
                    <a:pos x="2342" y="106"/>
                  </a:cxn>
                  <a:cxn ang="0">
                    <a:pos x="2570" y="138"/>
                  </a:cxn>
                  <a:cxn ang="0">
                    <a:pos x="2808" y="174"/>
                  </a:cxn>
                  <a:cxn ang="0">
                    <a:pos x="3058" y="216"/>
                  </a:cxn>
                  <a:cxn ang="0">
                    <a:pos x="3320" y="266"/>
                  </a:cxn>
                  <a:cxn ang="0">
                    <a:pos x="3594" y="320"/>
                  </a:cxn>
                  <a:cxn ang="0">
                    <a:pos x="3880" y="380"/>
                  </a:cxn>
                  <a:cxn ang="0">
                    <a:pos x="4178" y="448"/>
                  </a:cxn>
                  <a:cxn ang="0">
                    <a:pos x="4488" y="522"/>
                  </a:cxn>
                  <a:cxn ang="0">
                    <a:pos x="4810" y="604"/>
                  </a:cxn>
                  <a:cxn ang="0">
                    <a:pos x="5144" y="694"/>
                  </a:cxn>
                </a:cxnLst>
                <a:rect l="0" t="0" r="r" b="b"/>
                <a:pathLst>
                  <a:path w="5144" h="694">
                    <a:moveTo>
                      <a:pt x="0" y="70"/>
                    </a:moveTo>
                    <a:lnTo>
                      <a:pt x="0" y="70"/>
                    </a:lnTo>
                    <a:lnTo>
                      <a:pt x="18" y="66"/>
                    </a:lnTo>
                    <a:lnTo>
                      <a:pt x="72" y="56"/>
                    </a:lnTo>
                    <a:lnTo>
                      <a:pt x="164" y="42"/>
                    </a:lnTo>
                    <a:lnTo>
                      <a:pt x="224" y="34"/>
                    </a:lnTo>
                    <a:lnTo>
                      <a:pt x="294" y="26"/>
                    </a:lnTo>
                    <a:lnTo>
                      <a:pt x="372" y="20"/>
                    </a:lnTo>
                    <a:lnTo>
                      <a:pt x="462" y="14"/>
                    </a:lnTo>
                    <a:lnTo>
                      <a:pt x="560" y="8"/>
                    </a:lnTo>
                    <a:lnTo>
                      <a:pt x="670" y="4"/>
                    </a:lnTo>
                    <a:lnTo>
                      <a:pt x="790" y="2"/>
                    </a:lnTo>
                    <a:lnTo>
                      <a:pt x="920" y="0"/>
                    </a:lnTo>
                    <a:lnTo>
                      <a:pt x="1060" y="2"/>
                    </a:lnTo>
                    <a:lnTo>
                      <a:pt x="1210" y="6"/>
                    </a:lnTo>
                    <a:lnTo>
                      <a:pt x="1372" y="14"/>
                    </a:lnTo>
                    <a:lnTo>
                      <a:pt x="1544" y="24"/>
                    </a:lnTo>
                    <a:lnTo>
                      <a:pt x="1726" y="40"/>
                    </a:lnTo>
                    <a:lnTo>
                      <a:pt x="1920" y="58"/>
                    </a:lnTo>
                    <a:lnTo>
                      <a:pt x="2126" y="80"/>
                    </a:lnTo>
                    <a:lnTo>
                      <a:pt x="2342" y="106"/>
                    </a:lnTo>
                    <a:lnTo>
                      <a:pt x="2570" y="138"/>
                    </a:lnTo>
                    <a:lnTo>
                      <a:pt x="2808" y="174"/>
                    </a:lnTo>
                    <a:lnTo>
                      <a:pt x="3058" y="216"/>
                    </a:lnTo>
                    <a:lnTo>
                      <a:pt x="3320" y="266"/>
                    </a:lnTo>
                    <a:lnTo>
                      <a:pt x="3594" y="320"/>
                    </a:lnTo>
                    <a:lnTo>
                      <a:pt x="3880" y="380"/>
                    </a:lnTo>
                    <a:lnTo>
                      <a:pt x="4178" y="448"/>
                    </a:lnTo>
                    <a:lnTo>
                      <a:pt x="4488" y="522"/>
                    </a:lnTo>
                    <a:lnTo>
                      <a:pt x="4810" y="604"/>
                    </a:lnTo>
                    <a:lnTo>
                      <a:pt x="5144" y="694"/>
                    </a:lnTo>
                  </a:path>
                </a:pathLst>
              </a:cu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" name="Freeform 26"/>
              <p:cNvSpPr>
                <a:spLocks/>
              </p:cNvSpPr>
              <p:nvPr/>
            </p:nvSpPr>
            <p:spPr bwMode="hidden">
              <a:xfrm>
                <a:off x="4156075" y="4316413"/>
                <a:ext cx="4940300" cy="927100"/>
              </a:xfrm>
              <a:custGeom>
                <a:avLst/>
                <a:gdLst/>
                <a:ahLst/>
                <a:cxnLst>
                  <a:cxn ang="0">
                    <a:pos x="0" y="584"/>
                  </a:cxn>
                  <a:cxn ang="0">
                    <a:pos x="0" y="584"/>
                  </a:cxn>
                  <a:cxn ang="0">
                    <a:pos x="90" y="560"/>
                  </a:cxn>
                  <a:cxn ang="0">
                    <a:pos x="336" y="498"/>
                  </a:cxn>
                  <a:cxn ang="0">
                    <a:pos x="506" y="456"/>
                  </a:cxn>
                  <a:cxn ang="0">
                    <a:pos x="702" y="410"/>
                  </a:cxn>
                  <a:cxn ang="0">
                    <a:pos x="920" y="360"/>
                  </a:cxn>
                  <a:cxn ang="0">
                    <a:pos x="1154" y="306"/>
                  </a:cxn>
                  <a:cxn ang="0">
                    <a:pos x="1402" y="254"/>
                  </a:cxn>
                  <a:cxn ang="0">
                    <a:pos x="1656" y="202"/>
                  </a:cxn>
                  <a:cxn ang="0">
                    <a:pos x="1916" y="154"/>
                  </a:cxn>
                  <a:cxn ang="0">
                    <a:pos x="2174" y="108"/>
                  </a:cxn>
                  <a:cxn ang="0">
                    <a:pos x="2302" y="88"/>
                  </a:cxn>
                  <a:cxn ang="0">
                    <a:pos x="2426" y="68"/>
                  </a:cxn>
                  <a:cxn ang="0">
                    <a:pos x="2550" y="52"/>
                  </a:cxn>
                  <a:cxn ang="0">
                    <a:pos x="2670" y="36"/>
                  </a:cxn>
                  <a:cxn ang="0">
                    <a:pos x="2788" y="24"/>
                  </a:cxn>
                  <a:cxn ang="0">
                    <a:pos x="2900" y="14"/>
                  </a:cxn>
                  <a:cxn ang="0">
                    <a:pos x="3008" y="6"/>
                  </a:cxn>
                  <a:cxn ang="0">
                    <a:pos x="3112" y="0"/>
                  </a:cxn>
                </a:cxnLst>
                <a:rect l="0" t="0" r="r" b="b"/>
                <a:pathLst>
                  <a:path w="3112" h="584">
                    <a:moveTo>
                      <a:pt x="0" y="584"/>
                    </a:moveTo>
                    <a:lnTo>
                      <a:pt x="0" y="584"/>
                    </a:lnTo>
                    <a:lnTo>
                      <a:pt x="90" y="560"/>
                    </a:lnTo>
                    <a:lnTo>
                      <a:pt x="336" y="498"/>
                    </a:lnTo>
                    <a:lnTo>
                      <a:pt x="506" y="456"/>
                    </a:lnTo>
                    <a:lnTo>
                      <a:pt x="702" y="410"/>
                    </a:lnTo>
                    <a:lnTo>
                      <a:pt x="920" y="360"/>
                    </a:lnTo>
                    <a:lnTo>
                      <a:pt x="1154" y="306"/>
                    </a:lnTo>
                    <a:lnTo>
                      <a:pt x="1402" y="254"/>
                    </a:lnTo>
                    <a:lnTo>
                      <a:pt x="1656" y="202"/>
                    </a:lnTo>
                    <a:lnTo>
                      <a:pt x="1916" y="154"/>
                    </a:lnTo>
                    <a:lnTo>
                      <a:pt x="2174" y="108"/>
                    </a:lnTo>
                    <a:lnTo>
                      <a:pt x="2302" y="88"/>
                    </a:lnTo>
                    <a:lnTo>
                      <a:pt x="2426" y="68"/>
                    </a:lnTo>
                    <a:lnTo>
                      <a:pt x="2550" y="52"/>
                    </a:lnTo>
                    <a:lnTo>
                      <a:pt x="2670" y="36"/>
                    </a:lnTo>
                    <a:lnTo>
                      <a:pt x="2788" y="24"/>
                    </a:lnTo>
                    <a:lnTo>
                      <a:pt x="2900" y="14"/>
                    </a:lnTo>
                    <a:lnTo>
                      <a:pt x="3008" y="6"/>
                    </a:lnTo>
                    <a:lnTo>
                      <a:pt x="3112" y="0"/>
                    </a:lnTo>
                  </a:path>
                </a:pathLst>
              </a:cu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 useBgFill="1">
            <p:nvSpPr>
              <p:cNvPr id="15" name="Freeform 10"/>
              <p:cNvSpPr>
                <a:spLocks/>
              </p:cNvSpPr>
              <p:nvPr/>
            </p:nvSpPr>
            <p:spPr bwMode="hidden">
              <a:xfrm>
                <a:off x="-3878061" y="4335463"/>
                <a:ext cx="13027839" cy="1600434"/>
              </a:xfrm>
              <a:custGeom>
                <a:avLst/>
                <a:gdLst/>
                <a:ahLst/>
                <a:cxnLst>
                  <a:cxn ang="0">
                    <a:pos x="8192" y="512"/>
                  </a:cxn>
                  <a:cxn ang="0">
                    <a:pos x="8040" y="570"/>
                  </a:cxn>
                  <a:cxn ang="0">
                    <a:pos x="7878" y="620"/>
                  </a:cxn>
                  <a:cxn ang="0">
                    <a:pos x="7706" y="666"/>
                  </a:cxn>
                  <a:cxn ang="0">
                    <a:pos x="7522" y="702"/>
                  </a:cxn>
                  <a:cxn ang="0">
                    <a:pos x="7322" y="730"/>
                  </a:cxn>
                  <a:cxn ang="0">
                    <a:pos x="7106" y="750"/>
                  </a:cxn>
                  <a:cxn ang="0">
                    <a:pos x="6872" y="762"/>
                  </a:cxn>
                  <a:cxn ang="0">
                    <a:pos x="6618" y="760"/>
                  </a:cxn>
                  <a:cxn ang="0">
                    <a:pos x="6342" y="750"/>
                  </a:cxn>
                  <a:cxn ang="0">
                    <a:pos x="6042" y="726"/>
                  </a:cxn>
                  <a:cxn ang="0">
                    <a:pos x="5716" y="690"/>
                  </a:cxn>
                  <a:cxn ang="0">
                    <a:pos x="5364" y="642"/>
                  </a:cxn>
                  <a:cxn ang="0">
                    <a:pos x="4982" y="578"/>
                  </a:cxn>
                  <a:cxn ang="0">
                    <a:pos x="4568" y="500"/>
                  </a:cxn>
                  <a:cxn ang="0">
                    <a:pos x="4122" y="406"/>
                  </a:cxn>
                  <a:cxn ang="0">
                    <a:pos x="3640" y="296"/>
                  </a:cxn>
                  <a:cxn ang="0">
                    <a:pos x="3396" y="240"/>
                  </a:cxn>
                  <a:cxn ang="0">
                    <a:pos x="2934" y="148"/>
                  </a:cxn>
                  <a:cxn ang="0">
                    <a:pos x="2512" y="82"/>
                  </a:cxn>
                  <a:cxn ang="0">
                    <a:pos x="2126" y="36"/>
                  </a:cxn>
                  <a:cxn ang="0">
                    <a:pos x="1776" y="10"/>
                  </a:cxn>
                  <a:cxn ang="0">
                    <a:pos x="1462" y="0"/>
                  </a:cxn>
                  <a:cxn ang="0">
                    <a:pos x="1182" y="4"/>
                  </a:cxn>
                  <a:cxn ang="0">
                    <a:pos x="934" y="20"/>
                  </a:cxn>
                  <a:cxn ang="0">
                    <a:pos x="716" y="44"/>
                  </a:cxn>
                  <a:cxn ang="0">
                    <a:pos x="530" y="74"/>
                  </a:cxn>
                  <a:cxn ang="0">
                    <a:pos x="374" y="108"/>
                  </a:cxn>
                  <a:cxn ang="0">
                    <a:pos x="248" y="144"/>
                  </a:cxn>
                  <a:cxn ang="0">
                    <a:pos x="148" y="176"/>
                  </a:cxn>
                  <a:cxn ang="0">
                    <a:pos x="48" y="216"/>
                  </a:cxn>
                  <a:cxn ang="0">
                    <a:pos x="0" y="240"/>
                  </a:cxn>
                  <a:cxn ang="0">
                    <a:pos x="8192" y="1192"/>
                  </a:cxn>
                  <a:cxn ang="0">
                    <a:pos x="8196" y="1186"/>
                  </a:cxn>
                  <a:cxn ang="0">
                    <a:pos x="8196" y="510"/>
                  </a:cxn>
                  <a:cxn ang="0">
                    <a:pos x="8192" y="512"/>
                  </a:cxn>
                </a:cxnLst>
                <a:rect l="0" t="0" r="r" b="b"/>
                <a:pathLst>
                  <a:path w="8196" h="1192">
                    <a:moveTo>
                      <a:pt x="8192" y="512"/>
                    </a:moveTo>
                    <a:lnTo>
                      <a:pt x="8192" y="512"/>
                    </a:lnTo>
                    <a:lnTo>
                      <a:pt x="8116" y="542"/>
                    </a:lnTo>
                    <a:lnTo>
                      <a:pt x="8040" y="570"/>
                    </a:lnTo>
                    <a:lnTo>
                      <a:pt x="7960" y="596"/>
                    </a:lnTo>
                    <a:lnTo>
                      <a:pt x="7878" y="620"/>
                    </a:lnTo>
                    <a:lnTo>
                      <a:pt x="7794" y="644"/>
                    </a:lnTo>
                    <a:lnTo>
                      <a:pt x="7706" y="666"/>
                    </a:lnTo>
                    <a:lnTo>
                      <a:pt x="7616" y="684"/>
                    </a:lnTo>
                    <a:lnTo>
                      <a:pt x="7522" y="702"/>
                    </a:lnTo>
                    <a:lnTo>
                      <a:pt x="7424" y="718"/>
                    </a:lnTo>
                    <a:lnTo>
                      <a:pt x="7322" y="730"/>
                    </a:lnTo>
                    <a:lnTo>
                      <a:pt x="7216" y="742"/>
                    </a:lnTo>
                    <a:lnTo>
                      <a:pt x="7106" y="750"/>
                    </a:lnTo>
                    <a:lnTo>
                      <a:pt x="6992" y="758"/>
                    </a:lnTo>
                    <a:lnTo>
                      <a:pt x="6872" y="762"/>
                    </a:lnTo>
                    <a:lnTo>
                      <a:pt x="6748" y="762"/>
                    </a:lnTo>
                    <a:lnTo>
                      <a:pt x="6618" y="760"/>
                    </a:lnTo>
                    <a:lnTo>
                      <a:pt x="6482" y="756"/>
                    </a:lnTo>
                    <a:lnTo>
                      <a:pt x="6342" y="750"/>
                    </a:lnTo>
                    <a:lnTo>
                      <a:pt x="6196" y="740"/>
                    </a:lnTo>
                    <a:lnTo>
                      <a:pt x="6042" y="726"/>
                    </a:lnTo>
                    <a:lnTo>
                      <a:pt x="5882" y="710"/>
                    </a:lnTo>
                    <a:lnTo>
                      <a:pt x="5716" y="690"/>
                    </a:lnTo>
                    <a:lnTo>
                      <a:pt x="5544" y="668"/>
                    </a:lnTo>
                    <a:lnTo>
                      <a:pt x="5364" y="642"/>
                    </a:lnTo>
                    <a:lnTo>
                      <a:pt x="5176" y="612"/>
                    </a:lnTo>
                    <a:lnTo>
                      <a:pt x="4982" y="578"/>
                    </a:lnTo>
                    <a:lnTo>
                      <a:pt x="4778" y="540"/>
                    </a:lnTo>
                    <a:lnTo>
                      <a:pt x="4568" y="500"/>
                    </a:lnTo>
                    <a:lnTo>
                      <a:pt x="4348" y="454"/>
                    </a:lnTo>
                    <a:lnTo>
                      <a:pt x="4122" y="406"/>
                    </a:lnTo>
                    <a:lnTo>
                      <a:pt x="3886" y="354"/>
                    </a:lnTo>
                    <a:lnTo>
                      <a:pt x="3640" y="296"/>
                    </a:lnTo>
                    <a:lnTo>
                      <a:pt x="3640" y="296"/>
                    </a:lnTo>
                    <a:lnTo>
                      <a:pt x="3396" y="240"/>
                    </a:lnTo>
                    <a:lnTo>
                      <a:pt x="3160" y="192"/>
                    </a:lnTo>
                    <a:lnTo>
                      <a:pt x="2934" y="148"/>
                    </a:lnTo>
                    <a:lnTo>
                      <a:pt x="2718" y="112"/>
                    </a:lnTo>
                    <a:lnTo>
                      <a:pt x="2512" y="82"/>
                    </a:lnTo>
                    <a:lnTo>
                      <a:pt x="2314" y="56"/>
                    </a:lnTo>
                    <a:lnTo>
                      <a:pt x="2126" y="36"/>
                    </a:lnTo>
                    <a:lnTo>
                      <a:pt x="1948" y="20"/>
                    </a:lnTo>
                    <a:lnTo>
                      <a:pt x="1776" y="10"/>
                    </a:lnTo>
                    <a:lnTo>
                      <a:pt x="1616" y="2"/>
                    </a:lnTo>
                    <a:lnTo>
                      <a:pt x="1462" y="0"/>
                    </a:lnTo>
                    <a:lnTo>
                      <a:pt x="1318" y="0"/>
                    </a:lnTo>
                    <a:lnTo>
                      <a:pt x="1182" y="4"/>
                    </a:lnTo>
                    <a:lnTo>
                      <a:pt x="1054" y="10"/>
                    </a:lnTo>
                    <a:lnTo>
                      <a:pt x="934" y="20"/>
                    </a:lnTo>
                    <a:lnTo>
                      <a:pt x="822" y="30"/>
                    </a:lnTo>
                    <a:lnTo>
                      <a:pt x="716" y="44"/>
                    </a:lnTo>
                    <a:lnTo>
                      <a:pt x="620" y="58"/>
                    </a:lnTo>
                    <a:lnTo>
                      <a:pt x="530" y="74"/>
                    </a:lnTo>
                    <a:lnTo>
                      <a:pt x="450" y="92"/>
                    </a:lnTo>
                    <a:lnTo>
                      <a:pt x="374" y="108"/>
                    </a:lnTo>
                    <a:lnTo>
                      <a:pt x="308" y="126"/>
                    </a:lnTo>
                    <a:lnTo>
                      <a:pt x="248" y="144"/>
                    </a:lnTo>
                    <a:lnTo>
                      <a:pt x="194" y="160"/>
                    </a:lnTo>
                    <a:lnTo>
                      <a:pt x="148" y="176"/>
                    </a:lnTo>
                    <a:lnTo>
                      <a:pt x="108" y="192"/>
                    </a:lnTo>
                    <a:lnTo>
                      <a:pt x="48" y="216"/>
                    </a:lnTo>
                    <a:lnTo>
                      <a:pt x="12" y="234"/>
                    </a:lnTo>
                    <a:lnTo>
                      <a:pt x="0" y="240"/>
                    </a:lnTo>
                    <a:lnTo>
                      <a:pt x="0" y="1192"/>
                    </a:lnTo>
                    <a:lnTo>
                      <a:pt x="8192" y="1192"/>
                    </a:lnTo>
                    <a:lnTo>
                      <a:pt x="8192" y="1192"/>
                    </a:lnTo>
                    <a:lnTo>
                      <a:pt x="8196" y="1186"/>
                    </a:lnTo>
                    <a:lnTo>
                      <a:pt x="8196" y="1186"/>
                    </a:lnTo>
                    <a:lnTo>
                      <a:pt x="8196" y="510"/>
                    </a:lnTo>
                    <a:lnTo>
                      <a:pt x="8196" y="510"/>
                    </a:lnTo>
                    <a:lnTo>
                      <a:pt x="8192" y="512"/>
                    </a:lnTo>
                    <a:lnTo>
                      <a:pt x="8192" y="512"/>
                    </a:lnTo>
                    <a:close/>
                  </a:path>
                </a:pathLst>
              </a:custGeom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3626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3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3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6" y="6356353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3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8098B-66AA-4518-B723-19A9D0682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96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oleObject" Target="../embeddings/oleObject1.bin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emf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1275" y="747295"/>
            <a:ext cx="9333152" cy="2146000"/>
          </a:xfrm>
        </p:spPr>
        <p:txBody>
          <a:bodyPr/>
          <a:lstStyle/>
          <a:p>
            <a:r>
              <a:rPr lang="en-US" b="1" dirty="0"/>
              <a:t>Evaluation of machine learning algorithms for medical devices at the FDA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24745" y="6381750"/>
            <a:ext cx="464080" cy="476250"/>
          </a:xfrm>
        </p:spPr>
        <p:txBody>
          <a:bodyPr/>
          <a:lstStyle/>
          <a:p>
            <a:pPr>
              <a:defRPr/>
            </a:pPr>
            <a:fld id="{5C20BA5D-EDAC-447E-9917-41134470965C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386868" y="3125942"/>
            <a:ext cx="11305310" cy="83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800" b="1" kern="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Aria Pezeshk, Nicholas Petrick, Berkman Sahiner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B45322B-3F9A-4587-888F-505872FC2CD2}"/>
              </a:ext>
            </a:extLst>
          </p:cNvPr>
          <p:cNvSpPr txBox="1">
            <a:spLocks/>
          </p:cNvSpPr>
          <p:nvPr/>
        </p:nvSpPr>
        <p:spPr bwMode="auto">
          <a:xfrm>
            <a:off x="441757" y="4198824"/>
            <a:ext cx="11305310" cy="1716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800" b="1" kern="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Division of Imaging, Diagnostics, and Software Reliability</a:t>
            </a:r>
          </a:p>
          <a:p>
            <a:r>
              <a:rPr lang="en-US" sz="2800" b="1" kern="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Office of Science and Engineering Laboratories</a:t>
            </a:r>
          </a:p>
          <a:p>
            <a:r>
              <a:rPr lang="en-US" sz="2800" b="1" kern="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Center for Devices and Radiological Health</a:t>
            </a:r>
          </a:p>
        </p:txBody>
      </p:sp>
    </p:spTree>
    <p:extLst>
      <p:ext uri="{BB962C8B-B14F-4D97-AF65-F5344CB8AC3E}">
        <p14:creationId xmlns:p14="http://schemas.microsoft.com/office/powerpoint/2010/main" val="132938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7532" y="1272131"/>
            <a:ext cx="1066522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b="1" i="1" dirty="0">
                <a:solidFill>
                  <a:srgbClr val="7030A0"/>
                </a:solidFill>
              </a:rPr>
              <a:t>Imaging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83461" y="1272131"/>
            <a:ext cx="1455567" cy="922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b="1" i="1" dirty="0"/>
              <a:t>Omics, lab tests on specimens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71344" y="1272131"/>
            <a:ext cx="1447423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b="1" i="1" dirty="0">
                <a:solidFill>
                  <a:srgbClr val="00B0F0"/>
                </a:solidFill>
              </a:rPr>
              <a:t>Biomedical signals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34510" y="1272131"/>
            <a:ext cx="1904504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b="1" i="1" dirty="0">
                <a:solidFill>
                  <a:srgbClr val="CC00FF"/>
                </a:solidFill>
              </a:rPr>
              <a:t>Other health records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41" y="1593542"/>
            <a:ext cx="2361585" cy="2307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In-vivo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Radiology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 err="1">
                <a:solidFill>
                  <a:srgbClr val="7030A0"/>
                </a:solidFill>
              </a:rPr>
              <a:t>Nuc</a:t>
            </a:r>
            <a:r>
              <a:rPr lang="en-US" sz="1799" dirty="0">
                <a:solidFill>
                  <a:srgbClr val="7030A0"/>
                </a:solidFill>
              </a:rPr>
              <a:t>. Med.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Optical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In-vitro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Cytopathology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Histopathology</a:t>
            </a:r>
          </a:p>
          <a:p>
            <a:endParaRPr lang="en-US" sz="1799" dirty="0"/>
          </a:p>
        </p:txBody>
      </p:sp>
      <p:sp>
        <p:nvSpPr>
          <p:cNvPr id="9" name="TextBox 8"/>
          <p:cNvSpPr txBox="1"/>
          <p:nvPr/>
        </p:nvSpPr>
        <p:spPr>
          <a:xfrm>
            <a:off x="3226456" y="2149971"/>
            <a:ext cx="1980684" cy="2030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/>
              <a:t>Sequencing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/>
              <a:t>DNA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/>
              <a:t>RNA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/>
              <a:t>Protein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/>
              <a:t>Microarray gene expression</a:t>
            </a:r>
          </a:p>
          <a:p>
            <a:endParaRPr lang="en-US" sz="1799" dirty="0"/>
          </a:p>
        </p:txBody>
      </p:sp>
      <p:sp>
        <p:nvSpPr>
          <p:cNvPr id="10" name="TextBox 9"/>
          <p:cNvSpPr txBox="1"/>
          <p:nvPr/>
        </p:nvSpPr>
        <p:spPr>
          <a:xfrm>
            <a:off x="6158950" y="1992876"/>
            <a:ext cx="2445909" cy="2584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ECG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EEG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EMG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Oxygenation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Evoked potentials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Continuous BP, resp. signals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Wearables</a:t>
            </a:r>
          </a:p>
          <a:p>
            <a:endParaRPr lang="en-US" sz="1799" dirty="0"/>
          </a:p>
        </p:txBody>
      </p:sp>
      <p:sp>
        <p:nvSpPr>
          <p:cNvPr id="11" name="TextBox 10"/>
          <p:cNvSpPr txBox="1"/>
          <p:nvPr/>
        </p:nvSpPr>
        <p:spPr>
          <a:xfrm>
            <a:off x="9034510" y="1949612"/>
            <a:ext cx="2133044" cy="3137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Demographics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Medical history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Clinical text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Laboratory results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Vital signs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Billing data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Data from wellness devices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Chatbots, speech-based assistants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99" y="4359979"/>
            <a:ext cx="2445909" cy="20304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Filtering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Segmentation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CADe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CADx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Quantification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Image reconstruction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Artifact reduction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21810" y="4452726"/>
            <a:ext cx="2624144" cy="1753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/>
              <a:t>Protein structure prediction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/>
              <a:t>Gene expression regulation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/>
              <a:t>Protein classification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/>
              <a:t>Anomaly classification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58951" y="4452726"/>
            <a:ext cx="2285405" cy="2030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Patient monitoring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Alarms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Anomaly detection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Anomaly classification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Quantification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endParaRPr lang="en-US" sz="1799" dirty="0"/>
          </a:p>
        </p:txBody>
      </p:sp>
      <p:sp>
        <p:nvSpPr>
          <p:cNvPr id="16" name="TextBox 15"/>
          <p:cNvSpPr txBox="1"/>
          <p:nvPr/>
        </p:nvSpPr>
        <p:spPr>
          <a:xfrm>
            <a:off x="285889" y="3905400"/>
            <a:ext cx="4342269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b="1" dirty="0">
                <a:solidFill>
                  <a:srgbClr val="1F4800"/>
                </a:solidFill>
              </a:rPr>
              <a:t>ML application examples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974" y="1272131"/>
            <a:ext cx="1455567" cy="14496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1" r="14402"/>
          <a:stretch/>
        </p:blipFill>
        <p:spPr>
          <a:xfrm>
            <a:off x="4681338" y="1272131"/>
            <a:ext cx="1393815" cy="144742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/>
          <a:srcRect l="5509" r="14135" b="8572"/>
          <a:stretch/>
        </p:blipFill>
        <p:spPr>
          <a:xfrm>
            <a:off x="7514958" y="1272131"/>
            <a:ext cx="1554075" cy="146265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/>
          <a:srcRect l="16039" r="875"/>
          <a:stretch/>
        </p:blipFill>
        <p:spPr>
          <a:xfrm>
            <a:off x="10805941" y="1272131"/>
            <a:ext cx="1371243" cy="1447423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46357454-3DDF-4FE4-A1A0-7960F8F4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3" y="138567"/>
            <a:ext cx="10969943" cy="838200"/>
          </a:xfrm>
        </p:spPr>
        <p:txBody>
          <a:bodyPr/>
          <a:lstStyle/>
          <a:p>
            <a:r>
              <a:rPr lang="en-US" dirty="0"/>
              <a:t>AI/ML Have Numerous Gateways into Medical Devices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948D6D-9215-4887-9DB3-49502CF52E43}"/>
              </a:ext>
            </a:extLst>
          </p:cNvPr>
          <p:cNvSpPr txBox="1"/>
          <p:nvPr/>
        </p:nvSpPr>
        <p:spPr>
          <a:xfrm>
            <a:off x="285889" y="786506"/>
            <a:ext cx="36134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1F4800"/>
                </a:solidFill>
              </a:rPr>
              <a:t>Data Source</a:t>
            </a:r>
          </a:p>
        </p:txBody>
      </p:sp>
    </p:spTree>
    <p:extLst>
      <p:ext uri="{BB962C8B-B14F-4D97-AF65-F5344CB8AC3E}">
        <p14:creationId xmlns:p14="http://schemas.microsoft.com/office/powerpoint/2010/main" val="148512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6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E19F-1040-4975-A219-9CE45D149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3" y="138567"/>
            <a:ext cx="10969943" cy="838200"/>
          </a:xfrm>
        </p:spPr>
        <p:txBody>
          <a:bodyPr/>
          <a:lstStyle/>
          <a:p>
            <a:r>
              <a:rPr lang="en-US" dirty="0"/>
              <a:t>AI/ML Has Numerous Gateways into Medical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5E7E31-501E-4EBC-82C7-485B729CA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3</a:t>
            </a:fld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B75B8A-A417-45CE-A4E7-89ED6FE0DDC6}"/>
              </a:ext>
            </a:extLst>
          </p:cNvPr>
          <p:cNvSpPr txBox="1"/>
          <p:nvPr/>
        </p:nvSpPr>
        <p:spPr>
          <a:xfrm>
            <a:off x="647532" y="1272131"/>
            <a:ext cx="1066522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b="1" i="1" dirty="0">
                <a:solidFill>
                  <a:srgbClr val="7030A0"/>
                </a:solidFill>
              </a:rPr>
              <a:t>Imaging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CA1265-C62D-470F-8344-490319D3A618}"/>
              </a:ext>
            </a:extLst>
          </p:cNvPr>
          <p:cNvSpPr txBox="1"/>
          <p:nvPr/>
        </p:nvSpPr>
        <p:spPr>
          <a:xfrm>
            <a:off x="3283461" y="1272131"/>
            <a:ext cx="1455567" cy="922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b="1" i="1" dirty="0"/>
              <a:t>Omics, lab tests on specimens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045B45-EC98-45C4-8C3C-093A278856C0}"/>
              </a:ext>
            </a:extLst>
          </p:cNvPr>
          <p:cNvSpPr txBox="1"/>
          <p:nvPr/>
        </p:nvSpPr>
        <p:spPr>
          <a:xfrm>
            <a:off x="6071344" y="1272131"/>
            <a:ext cx="1447423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b="1" i="1" dirty="0">
                <a:solidFill>
                  <a:srgbClr val="00B0F0"/>
                </a:solidFill>
              </a:rPr>
              <a:t>Biomedical signals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1DCCB1-0853-4B97-9F06-F268FCC87961}"/>
              </a:ext>
            </a:extLst>
          </p:cNvPr>
          <p:cNvSpPr txBox="1"/>
          <p:nvPr/>
        </p:nvSpPr>
        <p:spPr>
          <a:xfrm>
            <a:off x="9034510" y="1272131"/>
            <a:ext cx="1904504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b="1" i="1" dirty="0">
                <a:solidFill>
                  <a:srgbClr val="CC00FF"/>
                </a:solidFill>
              </a:rPr>
              <a:t>Other health records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91BA7E-BACB-455C-AFC9-FF35C74A0D25}"/>
              </a:ext>
            </a:extLst>
          </p:cNvPr>
          <p:cNvSpPr txBox="1"/>
          <p:nvPr/>
        </p:nvSpPr>
        <p:spPr>
          <a:xfrm>
            <a:off x="0" y="1918294"/>
            <a:ext cx="2361585" cy="2307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In-vivo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Radiology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 err="1">
                <a:solidFill>
                  <a:srgbClr val="7030A0"/>
                </a:solidFill>
              </a:rPr>
              <a:t>Nuc</a:t>
            </a:r>
            <a:r>
              <a:rPr lang="en-US" sz="1799" dirty="0">
                <a:solidFill>
                  <a:srgbClr val="7030A0"/>
                </a:solidFill>
              </a:rPr>
              <a:t>. Med.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Optical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In-vitro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Cytopathology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7030A0"/>
                </a:solidFill>
              </a:rPr>
              <a:t>Histopathology</a:t>
            </a:r>
          </a:p>
          <a:p>
            <a:endParaRPr lang="en-US" sz="1799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4005D9-A1B1-4667-894E-251F0953256D}"/>
              </a:ext>
            </a:extLst>
          </p:cNvPr>
          <p:cNvSpPr txBox="1"/>
          <p:nvPr/>
        </p:nvSpPr>
        <p:spPr>
          <a:xfrm>
            <a:off x="3212814" y="2335216"/>
            <a:ext cx="1980684" cy="2030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/>
              <a:t>Sequencing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/>
              <a:t>DNA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/>
              <a:t>RNA</a:t>
            </a:r>
          </a:p>
          <a:p>
            <a:pPr marL="574503" lvl="1" indent="-117440">
              <a:buFont typeface="Arial" panose="020B0604020202020204" pitchFamily="34" charset="0"/>
              <a:buChar char="•"/>
            </a:pPr>
            <a:r>
              <a:rPr lang="en-US" sz="1799" dirty="0"/>
              <a:t>Protein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/>
              <a:t>Microarray gene expression</a:t>
            </a:r>
          </a:p>
          <a:p>
            <a:endParaRPr lang="en-US" sz="1799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74C94C-E649-437E-A614-017C870371E6}"/>
              </a:ext>
            </a:extLst>
          </p:cNvPr>
          <p:cNvSpPr txBox="1"/>
          <p:nvPr/>
        </p:nvSpPr>
        <p:spPr>
          <a:xfrm>
            <a:off x="6113243" y="2446153"/>
            <a:ext cx="2133044" cy="2584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ECG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EEG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EMG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Oxygenation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Evoked potentials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Continuous BP, resp. signals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00B0F0"/>
                </a:solidFill>
              </a:rPr>
              <a:t>Wearables</a:t>
            </a:r>
          </a:p>
          <a:p>
            <a:endParaRPr lang="en-US" sz="1799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A34B7DF-3A2F-4D3D-829E-89E37E64725D}"/>
              </a:ext>
            </a:extLst>
          </p:cNvPr>
          <p:cNvSpPr txBox="1"/>
          <p:nvPr/>
        </p:nvSpPr>
        <p:spPr>
          <a:xfrm>
            <a:off x="9034510" y="1949612"/>
            <a:ext cx="2133044" cy="341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Demographics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Medical history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Clinical text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Laboratory results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Vital signs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Billing data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Data from wellness devices</a:t>
            </a:r>
          </a:p>
          <a:p>
            <a:pPr marL="117440" indent="-117440">
              <a:buFont typeface="Arial" panose="020B0604020202020204" pitchFamily="34" charset="0"/>
              <a:buChar char="•"/>
            </a:pPr>
            <a:r>
              <a:rPr lang="en-US" sz="1799" dirty="0">
                <a:solidFill>
                  <a:srgbClr val="CC00FF"/>
                </a:solidFill>
              </a:rPr>
              <a:t>Chatbots, speech-based assistants</a:t>
            </a:r>
          </a:p>
          <a:p>
            <a:endParaRPr lang="en-US" sz="1799" dirty="0">
              <a:solidFill>
                <a:srgbClr val="CC00FF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0A41A4A-B292-4260-B33C-AA8FCE977442}"/>
              </a:ext>
            </a:extLst>
          </p:cNvPr>
          <p:cNvSpPr txBox="1"/>
          <p:nvPr/>
        </p:nvSpPr>
        <p:spPr>
          <a:xfrm>
            <a:off x="228540" y="4164763"/>
            <a:ext cx="4342269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b="1" dirty="0">
                <a:solidFill>
                  <a:srgbClr val="1F4800"/>
                </a:solidFill>
              </a:rPr>
              <a:t>ML application examples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861F9DB-D574-408C-8D37-C74FB3960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974" y="1272131"/>
            <a:ext cx="1455567" cy="144969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0B5D548-3D57-4D23-8F62-5FFF83493A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1" r="14402"/>
          <a:stretch/>
        </p:blipFill>
        <p:spPr>
          <a:xfrm>
            <a:off x="4681338" y="1272131"/>
            <a:ext cx="1393815" cy="144742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96C3D87-50A0-4CA8-91C2-34C86B7636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09" r="14135" b="8572"/>
          <a:stretch/>
        </p:blipFill>
        <p:spPr>
          <a:xfrm>
            <a:off x="7514958" y="1272131"/>
            <a:ext cx="1554075" cy="146265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D96F426-1D85-4E97-81D5-A0DD38A64E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039" r="875"/>
          <a:stretch/>
        </p:blipFill>
        <p:spPr>
          <a:xfrm>
            <a:off x="10805941" y="1272131"/>
            <a:ext cx="1371243" cy="144742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ABF6E56-654D-421A-BD4E-76AF5BACF784}"/>
              </a:ext>
            </a:extLst>
          </p:cNvPr>
          <p:cNvSpPr txBox="1"/>
          <p:nvPr/>
        </p:nvSpPr>
        <p:spPr>
          <a:xfrm>
            <a:off x="3887432" y="5218769"/>
            <a:ext cx="70515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00FF"/>
                </a:solidFill>
              </a:rPr>
              <a:t>Tailoring treatment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00FF"/>
                </a:solidFill>
              </a:rPr>
              <a:t>Prediction of patient outcome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00FF"/>
                </a:solidFill>
              </a:rPr>
              <a:t>Patient stratification, triage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00FF"/>
                </a:solidFill>
              </a:rPr>
              <a:t>Population-wide health research and outcomes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00FF"/>
                </a:solidFill>
              </a:rPr>
              <a:t>ML/AI-guided development of new drugs, devices, and treatments 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A92B500-DEAB-45E8-A2B2-BFDA707C7889}"/>
              </a:ext>
            </a:extLst>
          </p:cNvPr>
          <p:cNvCxnSpPr>
            <a:cxnSpLocks/>
          </p:cNvCxnSpPr>
          <p:nvPr/>
        </p:nvCxnSpPr>
        <p:spPr>
          <a:xfrm>
            <a:off x="2460722" y="2774937"/>
            <a:ext cx="2120176" cy="24143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DEBEFEA-3965-491D-8101-D23920E2107B}"/>
              </a:ext>
            </a:extLst>
          </p:cNvPr>
          <p:cNvCxnSpPr>
            <a:cxnSpLocks/>
          </p:cNvCxnSpPr>
          <p:nvPr/>
        </p:nvCxnSpPr>
        <p:spPr>
          <a:xfrm>
            <a:off x="5378246" y="2801006"/>
            <a:ext cx="0" cy="24418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EC98128-8241-4F33-A10B-D5A2F8B88B03}"/>
              </a:ext>
            </a:extLst>
          </p:cNvPr>
          <p:cNvCxnSpPr>
            <a:cxnSpLocks/>
          </p:cNvCxnSpPr>
          <p:nvPr/>
        </p:nvCxnSpPr>
        <p:spPr>
          <a:xfrm flipH="1">
            <a:off x="5925166" y="2823496"/>
            <a:ext cx="2179322" cy="23873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2E06C52-D542-4E22-B17A-8B1EE86545F2}"/>
              </a:ext>
            </a:extLst>
          </p:cNvPr>
          <p:cNvCxnSpPr>
            <a:cxnSpLocks/>
          </p:cNvCxnSpPr>
          <p:nvPr/>
        </p:nvCxnSpPr>
        <p:spPr>
          <a:xfrm flipH="1">
            <a:off x="6897799" y="2750873"/>
            <a:ext cx="3908143" cy="26491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25B7BC1-8E33-4278-AEAB-318B4A704D85}"/>
              </a:ext>
            </a:extLst>
          </p:cNvPr>
          <p:cNvSpPr txBox="1"/>
          <p:nvPr/>
        </p:nvSpPr>
        <p:spPr>
          <a:xfrm>
            <a:off x="228540" y="801200"/>
            <a:ext cx="36134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1F4800"/>
                </a:solidFill>
              </a:rPr>
              <a:t>Data Source</a:t>
            </a:r>
          </a:p>
        </p:txBody>
      </p:sp>
    </p:spTree>
    <p:extLst>
      <p:ext uri="{BB962C8B-B14F-4D97-AF65-F5344CB8AC3E}">
        <p14:creationId xmlns:p14="http://schemas.microsoft.com/office/powerpoint/2010/main" val="1603697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BD5F5-475B-465F-9B95-379D0B5B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96" y="225496"/>
            <a:ext cx="10969943" cy="838200"/>
          </a:xfrm>
        </p:spPr>
        <p:txBody>
          <a:bodyPr/>
          <a:lstStyle/>
          <a:p>
            <a:r>
              <a:rPr lang="en-US" dirty="0"/>
              <a:t>Many New </a:t>
            </a:r>
            <a:r>
              <a:rPr lang="en-US" dirty="0" err="1"/>
              <a:t>DeNovo</a:t>
            </a:r>
            <a:r>
              <a:rPr lang="en-US" dirty="0"/>
              <a:t> Devices Incorporating AI/ML in Medical Imaging in the Past 2 Years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EC1382-4A1C-4EB5-8D16-BF4F25662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4</a:t>
            </a:fld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66BCD8-AC75-4DB6-AE0F-9604E9B562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5" t="-17207" r="22597" b="30936"/>
          <a:stretch/>
        </p:blipFill>
        <p:spPr>
          <a:xfrm>
            <a:off x="2739261" y="3550454"/>
            <a:ext cx="3273752" cy="288680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4910666-7AC2-46B4-AC44-B7E322A26DFE}"/>
              </a:ext>
            </a:extLst>
          </p:cNvPr>
          <p:cNvSpPr txBox="1"/>
          <p:nvPr/>
        </p:nvSpPr>
        <p:spPr>
          <a:xfrm>
            <a:off x="275393" y="1810589"/>
            <a:ext cx="23194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Computer-Aided Classification of Breast Lesions on Magnetic Resonance Imaging: </a:t>
            </a:r>
          </a:p>
          <a:p>
            <a:pPr algn="ctr"/>
            <a:r>
              <a:rPr lang="en-US" sz="1600" dirty="0">
                <a:solidFill>
                  <a:srgbClr val="00B0F0"/>
                </a:solidFill>
              </a:rPr>
              <a:t>Computer-Aided Diagnosis (CADx)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038AE82-E2F4-4D8C-8BC9-5934878E9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593" y="1576062"/>
            <a:ext cx="3887158" cy="228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02A6CD7-6D4C-4908-AEE5-D51D29A3C09B}"/>
              </a:ext>
            </a:extLst>
          </p:cNvPr>
          <p:cNvSpPr txBox="1"/>
          <p:nvPr/>
        </p:nvSpPr>
        <p:spPr>
          <a:xfrm>
            <a:off x="9765368" y="1933700"/>
            <a:ext cx="22258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Computer-Aided Detection and Diagnosis of Fractures on Radiographs: </a:t>
            </a:r>
          </a:p>
          <a:p>
            <a:pPr algn="ctr"/>
            <a:r>
              <a:rPr lang="en-US" sz="1600" dirty="0">
                <a:solidFill>
                  <a:srgbClr val="00B0F0"/>
                </a:solidFill>
              </a:rPr>
              <a:t>CADe + CADx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1C7AB04-DF62-4D87-BAE9-6C399C4FEE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575"/>
          <a:stretch/>
        </p:blipFill>
        <p:spPr>
          <a:xfrm rot="16200000">
            <a:off x="7216592" y="1558802"/>
            <a:ext cx="2435309" cy="231945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D225A97-FB3E-4048-B7BA-AC1A0138A8A9}"/>
              </a:ext>
            </a:extLst>
          </p:cNvPr>
          <p:cNvSpPr txBox="1"/>
          <p:nvPr/>
        </p:nvSpPr>
        <p:spPr>
          <a:xfrm>
            <a:off x="197300" y="4373364"/>
            <a:ext cx="23975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Notification of Specialists for Suspicion of Stroke on Computerized Tomography Images:</a:t>
            </a:r>
          </a:p>
          <a:p>
            <a:pPr algn="ctr"/>
            <a:r>
              <a:rPr lang="en-US" sz="1600" dirty="0">
                <a:solidFill>
                  <a:srgbClr val="00B0F0"/>
                </a:solidFill>
              </a:rPr>
              <a:t>Radiological Computer Aided Triage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65DB51-F434-4FBF-8311-7CA0FE7ECDDD}"/>
              </a:ext>
            </a:extLst>
          </p:cNvPr>
          <p:cNvSpPr txBox="1"/>
          <p:nvPr/>
        </p:nvSpPr>
        <p:spPr>
          <a:xfrm>
            <a:off x="9786880" y="4455248"/>
            <a:ext cx="21378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Detection of Diabetic Retinopathy on Retina Fundus Images:</a:t>
            </a:r>
          </a:p>
          <a:p>
            <a:pPr algn="ctr"/>
            <a:r>
              <a:rPr lang="en-US" sz="1600" dirty="0">
                <a:solidFill>
                  <a:srgbClr val="00B0F0"/>
                </a:solidFill>
              </a:rPr>
              <a:t>Retinal Diagnostic Software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9F2E442-C636-4311-BFDA-27B6491474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9" r="16443"/>
          <a:stretch/>
        </p:blipFill>
        <p:spPr>
          <a:xfrm>
            <a:off x="6551742" y="4078207"/>
            <a:ext cx="3273752" cy="271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36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40049-42A6-4761-B782-857F6E565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71" y="243575"/>
            <a:ext cx="10969943" cy="838200"/>
          </a:xfrm>
        </p:spPr>
        <p:txBody>
          <a:bodyPr/>
          <a:lstStyle/>
          <a:p>
            <a:r>
              <a:rPr lang="en-US" dirty="0"/>
              <a:t>Assessment of Computer-Aided Detection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185-4F7D-43DE-9587-A3B319CC0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03" y="1081775"/>
            <a:ext cx="6290249" cy="5202217"/>
          </a:xfrm>
        </p:spPr>
        <p:txBody>
          <a:bodyPr/>
          <a:lstStyle/>
          <a:p>
            <a:r>
              <a:rPr lang="en-US" dirty="0"/>
              <a:t>ML-based disease prompting devices</a:t>
            </a:r>
          </a:p>
          <a:p>
            <a:r>
              <a:rPr lang="en-US" dirty="0"/>
              <a:t>Aimed at improving the performance of clinicians in disease detection</a:t>
            </a:r>
          </a:p>
          <a:p>
            <a:r>
              <a:rPr lang="en-US" dirty="0"/>
              <a:t>Two FDA </a:t>
            </a:r>
            <a:r>
              <a:rPr lang="en-US" dirty="0" err="1"/>
              <a:t>guidances</a:t>
            </a:r>
            <a:r>
              <a:rPr lang="en-US" dirty="0"/>
              <a:t> released in 2012</a:t>
            </a:r>
          </a:p>
          <a:p>
            <a:pPr lvl="1"/>
            <a:r>
              <a:rPr lang="en-US" dirty="0"/>
              <a:t>Served as an example on how to assess newer types of devices</a:t>
            </a:r>
          </a:p>
          <a:p>
            <a:pPr lvl="2"/>
            <a:r>
              <a:rPr lang="en-US" dirty="0"/>
              <a:t>Computer-aided classification</a:t>
            </a:r>
          </a:p>
          <a:p>
            <a:pPr lvl="2"/>
            <a:r>
              <a:rPr lang="en-US" dirty="0"/>
              <a:t>Triage</a:t>
            </a:r>
          </a:p>
          <a:p>
            <a:pPr lvl="2"/>
            <a:r>
              <a:rPr lang="en-US" dirty="0"/>
              <a:t>Combined image analysis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3899F7-A609-4267-B2D7-916A1CAB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3" descr="u0049rm97_1">
            <a:extLst>
              <a:ext uri="{FF2B5EF4-FFF2-40B4-BE49-F238E27FC236}">
                <a16:creationId xmlns:a16="http://schemas.microsoft.com/office/drawing/2014/main" id="{4B6FD6D2-7D5B-47FA-ABE1-DC6D2CBBA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6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737" y="1883466"/>
            <a:ext cx="2676769" cy="3510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4">
            <a:extLst>
              <a:ext uri="{FF2B5EF4-FFF2-40B4-BE49-F238E27FC236}">
                <a16:creationId xmlns:a16="http://schemas.microsoft.com/office/drawing/2014/main" id="{C22F5CAE-FB53-4667-9D1D-A82923B4D007}"/>
              </a:ext>
            </a:extLst>
          </p:cNvPr>
          <p:cNvGrpSpPr>
            <a:grpSpLocks/>
          </p:cNvGrpSpPr>
          <p:nvPr/>
        </p:nvGrpSpPr>
        <p:grpSpPr bwMode="auto">
          <a:xfrm>
            <a:off x="8370489" y="3025988"/>
            <a:ext cx="99072" cy="115434"/>
            <a:chOff x="1573" y="2955"/>
            <a:chExt cx="109" cy="127"/>
          </a:xfrm>
        </p:grpSpPr>
        <p:sp>
          <p:nvSpPr>
            <p:cNvPr id="14" name="Line 5">
              <a:extLst>
                <a:ext uri="{FF2B5EF4-FFF2-40B4-BE49-F238E27FC236}">
                  <a16:creationId xmlns:a16="http://schemas.microsoft.com/office/drawing/2014/main" id="{08A8A2CA-79B9-4F54-938F-8C13D54AC7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2" y="2955"/>
              <a:ext cx="100" cy="72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6">
              <a:extLst>
                <a:ext uri="{FF2B5EF4-FFF2-40B4-BE49-F238E27FC236}">
                  <a16:creationId xmlns:a16="http://schemas.microsoft.com/office/drawing/2014/main" id="{9168F8C6-34EA-4DFC-B93B-320DBB53A5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3" y="3027"/>
              <a:ext cx="109" cy="55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B30FA75-DF3E-48B3-965D-1DA9EA353909}"/>
              </a:ext>
            </a:extLst>
          </p:cNvPr>
          <p:cNvGrpSpPr>
            <a:grpSpLocks/>
          </p:cNvGrpSpPr>
          <p:nvPr/>
        </p:nvGrpSpPr>
        <p:grpSpPr bwMode="auto">
          <a:xfrm>
            <a:off x="8144168" y="3650421"/>
            <a:ext cx="99072" cy="115434"/>
            <a:chOff x="1573" y="2955"/>
            <a:chExt cx="109" cy="127"/>
          </a:xfrm>
        </p:grpSpPr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F6310545-4E4A-41E9-A992-57D5CA7B8A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2" y="2955"/>
              <a:ext cx="100" cy="72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2E7D951B-956C-4B92-AE84-FF1DC9FB0E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3" y="3027"/>
              <a:ext cx="109" cy="55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10">
            <a:extLst>
              <a:ext uri="{FF2B5EF4-FFF2-40B4-BE49-F238E27FC236}">
                <a16:creationId xmlns:a16="http://schemas.microsoft.com/office/drawing/2014/main" id="{ACBB2D13-C8DF-4A11-833B-A7BAEF85BB4B}"/>
              </a:ext>
            </a:extLst>
          </p:cNvPr>
          <p:cNvGrpSpPr>
            <a:grpSpLocks/>
          </p:cNvGrpSpPr>
          <p:nvPr/>
        </p:nvGrpSpPr>
        <p:grpSpPr bwMode="auto">
          <a:xfrm>
            <a:off x="7986925" y="3765855"/>
            <a:ext cx="99072" cy="115434"/>
            <a:chOff x="1573" y="2955"/>
            <a:chExt cx="109" cy="127"/>
          </a:xfrm>
        </p:grpSpPr>
        <p:sp>
          <p:nvSpPr>
            <p:cNvPr id="10" name="Line 11">
              <a:extLst>
                <a:ext uri="{FF2B5EF4-FFF2-40B4-BE49-F238E27FC236}">
                  <a16:creationId xmlns:a16="http://schemas.microsoft.com/office/drawing/2014/main" id="{2A7E80B9-0669-43DA-B353-5C01D9C18C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2" y="2955"/>
              <a:ext cx="100" cy="72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2">
              <a:extLst>
                <a:ext uri="{FF2B5EF4-FFF2-40B4-BE49-F238E27FC236}">
                  <a16:creationId xmlns:a16="http://schemas.microsoft.com/office/drawing/2014/main" id="{D08FB4C3-01AC-45E2-8BBD-D14B2A355E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3" y="3027"/>
              <a:ext cx="109" cy="55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7" name="Picture 14" descr="u0049lm97_1">
            <a:extLst>
              <a:ext uri="{FF2B5EF4-FFF2-40B4-BE49-F238E27FC236}">
                <a16:creationId xmlns:a16="http://schemas.microsoft.com/office/drawing/2014/main" id="{E1FC92A9-DA4B-4067-AD62-E0A2B4C33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6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506" y="1829363"/>
            <a:ext cx="2819475" cy="3696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5">
            <a:extLst>
              <a:ext uri="{FF2B5EF4-FFF2-40B4-BE49-F238E27FC236}">
                <a16:creationId xmlns:a16="http://schemas.microsoft.com/office/drawing/2014/main" id="{70CCBBE5-97EE-45D2-B01C-F91572038891}"/>
              </a:ext>
            </a:extLst>
          </p:cNvPr>
          <p:cNvGrpSpPr>
            <a:grpSpLocks/>
          </p:cNvGrpSpPr>
          <p:nvPr/>
        </p:nvGrpSpPr>
        <p:grpSpPr bwMode="auto">
          <a:xfrm>
            <a:off x="10181969" y="3059137"/>
            <a:ext cx="99072" cy="122705"/>
            <a:chOff x="2388" y="2316"/>
            <a:chExt cx="109" cy="135"/>
          </a:xfrm>
        </p:grpSpPr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D60655C4-7FE4-4090-9470-E6A3A5C303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8" y="2379"/>
              <a:ext cx="100" cy="72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17">
              <a:extLst>
                <a:ext uri="{FF2B5EF4-FFF2-40B4-BE49-F238E27FC236}">
                  <a16:creationId xmlns:a16="http://schemas.microsoft.com/office/drawing/2014/main" id="{66D5AC45-48CE-4799-BD15-00C2A368B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88" y="2316"/>
              <a:ext cx="109" cy="55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683A63B-239C-427D-91D5-112D69FF264D}"/>
              </a:ext>
            </a:extLst>
          </p:cNvPr>
          <p:cNvGrpSpPr>
            <a:grpSpLocks/>
          </p:cNvGrpSpPr>
          <p:nvPr/>
        </p:nvGrpSpPr>
        <p:grpSpPr bwMode="auto">
          <a:xfrm>
            <a:off x="10211963" y="3334540"/>
            <a:ext cx="99072" cy="122705"/>
            <a:chOff x="2388" y="2316"/>
            <a:chExt cx="109" cy="135"/>
          </a:xfrm>
        </p:grpSpPr>
        <p:sp>
          <p:nvSpPr>
            <p:cNvPr id="23" name="Line 19">
              <a:extLst>
                <a:ext uri="{FF2B5EF4-FFF2-40B4-BE49-F238E27FC236}">
                  <a16:creationId xmlns:a16="http://schemas.microsoft.com/office/drawing/2014/main" id="{BA4C8E27-1442-4174-9D97-4626F45FA6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8" y="2379"/>
              <a:ext cx="100" cy="72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0">
              <a:extLst>
                <a:ext uri="{FF2B5EF4-FFF2-40B4-BE49-F238E27FC236}">
                  <a16:creationId xmlns:a16="http://schemas.microsoft.com/office/drawing/2014/main" id="{21BFA48A-0E5E-4165-BAAD-867813C71B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88" y="2316"/>
              <a:ext cx="109" cy="55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21">
            <a:extLst>
              <a:ext uri="{FF2B5EF4-FFF2-40B4-BE49-F238E27FC236}">
                <a16:creationId xmlns:a16="http://schemas.microsoft.com/office/drawing/2014/main" id="{C2AE2A80-F7FF-4C73-92BC-4D03F7F069DC}"/>
              </a:ext>
            </a:extLst>
          </p:cNvPr>
          <p:cNvGrpSpPr>
            <a:grpSpLocks/>
          </p:cNvGrpSpPr>
          <p:nvPr/>
        </p:nvGrpSpPr>
        <p:grpSpPr bwMode="auto">
          <a:xfrm>
            <a:off x="9785679" y="4198018"/>
            <a:ext cx="99072" cy="122705"/>
            <a:chOff x="2388" y="2316"/>
            <a:chExt cx="109" cy="135"/>
          </a:xfrm>
        </p:grpSpPr>
        <p:sp>
          <p:nvSpPr>
            <p:cNvPr id="21" name="Line 22">
              <a:extLst>
                <a:ext uri="{FF2B5EF4-FFF2-40B4-BE49-F238E27FC236}">
                  <a16:creationId xmlns:a16="http://schemas.microsoft.com/office/drawing/2014/main" id="{9C07EA0C-375D-45E9-80AF-CA318CECC8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8" y="2379"/>
              <a:ext cx="100" cy="72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23">
              <a:extLst>
                <a:ext uri="{FF2B5EF4-FFF2-40B4-BE49-F238E27FC236}">
                  <a16:creationId xmlns:a16="http://schemas.microsoft.com/office/drawing/2014/main" id="{3159B167-8E3D-4615-B932-ED990EAAD1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88" y="2316"/>
              <a:ext cx="109" cy="55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2567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F510A-19B2-4F87-88B2-7E379DE50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3" y="385075"/>
            <a:ext cx="10969943" cy="838200"/>
          </a:xfrm>
        </p:spPr>
        <p:txBody>
          <a:bodyPr/>
          <a:lstStyle/>
          <a:p>
            <a:r>
              <a:rPr lang="en-US" dirty="0"/>
              <a:t>Device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06B53-9733-410F-9206-EA88C343D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45" y="1215158"/>
            <a:ext cx="6599991" cy="4410075"/>
          </a:xfrm>
        </p:spPr>
        <p:txBody>
          <a:bodyPr/>
          <a:lstStyle/>
          <a:p>
            <a:r>
              <a:rPr lang="en-US" altLang="en-US" dirty="0"/>
              <a:t>Device &amp; algorithm descriptions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Device usage (mode of operation, patient population, …)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Algorithm design and function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Including structure of traditional ML or deep learning networks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Inputs</a:t>
            </a:r>
          </a:p>
          <a:p>
            <a:pPr lvl="3">
              <a:lnSpc>
                <a:spcPct val="80000"/>
              </a:lnSpc>
            </a:pPr>
            <a:r>
              <a:rPr lang="en-US" altLang="en-US" dirty="0"/>
              <a:t>Type and range of signals/data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Outputs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Training process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Training/test database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Reference standard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FBFFA-0A57-47BC-AA94-64AE5D466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37752C4-57DF-4D37-9FDC-3D8DF91CE31D}"/>
              </a:ext>
            </a:extLst>
          </p:cNvPr>
          <p:cNvSpPr txBox="1">
            <a:spLocks/>
          </p:cNvSpPr>
          <p:nvPr/>
        </p:nvSpPr>
        <p:spPr bwMode="auto">
          <a:xfrm>
            <a:off x="6894122" y="1215158"/>
            <a:ext cx="4596384" cy="5166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har char="•"/>
              <a:defRPr sz="2800">
                <a:solidFill>
                  <a:srgbClr val="0070C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har char="•"/>
              <a:defRPr sz="2000">
                <a:solidFill>
                  <a:srgbClr val="640000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kern="0" dirty="0"/>
              <a:t>Needed for</a:t>
            </a:r>
          </a:p>
          <a:p>
            <a:pPr lvl="1"/>
            <a:r>
              <a:rPr lang="en-US" altLang="en-US" kern="0" dirty="0"/>
              <a:t>Understanding scope of a change in a modified CADe algorithm</a:t>
            </a:r>
          </a:p>
          <a:p>
            <a:pPr lvl="1"/>
            <a:r>
              <a:rPr lang="en-US" altLang="en-US" kern="0" dirty="0"/>
              <a:t>Comparing two devices</a:t>
            </a:r>
          </a:p>
          <a:p>
            <a:pPr lvl="1"/>
            <a:r>
              <a:rPr lang="en-US" altLang="en-US" kern="0" dirty="0"/>
              <a:t>May reduce performance testing requirements </a:t>
            </a:r>
            <a:endParaRPr lang="en-US" kern="0" dirty="0"/>
          </a:p>
          <a:p>
            <a:r>
              <a:rPr lang="en-US" kern="0" dirty="0"/>
              <a:t>Better description increases confidence in the device</a:t>
            </a:r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600594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9206F-314C-48F8-929F-81A06CB61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47" y="130240"/>
            <a:ext cx="10969943" cy="838200"/>
          </a:xfrm>
        </p:spPr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6D1B2-EFAD-4847-9ED2-322E125A5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92" y="856672"/>
            <a:ext cx="11949633" cy="393524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ML algorithms are data-driven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Versus, for example, physics or biology based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ML algorithm development is now facilitated by standardized ML platforms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Brings ML to a wider array of users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The good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Design of novel ML applications is streamlined for groups with access to high-quality data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The bad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Garbage in - garbage out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53F4C-6F44-41E3-A8C9-28643470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5ACC6-5945-4844-B852-84960B956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7051" y="5192345"/>
            <a:ext cx="1239434" cy="646331"/>
          </a:xfrm>
          <a:prstGeom prst="rect">
            <a:avLst/>
          </a:prstGeom>
          <a:noFill/>
          <a:ln w="508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8257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8257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8257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B0F0"/>
                </a:solidFill>
              </a:rPr>
              <a:t>Feature Extraction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5B91037D-A191-49D8-9870-746CDDF6A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0441" y="5326976"/>
            <a:ext cx="1676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Training Data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474AE348-D497-4BBB-B6ED-C50478DA4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3269" y="5187557"/>
            <a:ext cx="1239434" cy="646331"/>
          </a:xfrm>
          <a:prstGeom prst="rect">
            <a:avLst/>
          </a:prstGeom>
          <a:noFill/>
          <a:ln w="508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8257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8257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8257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B0F0"/>
                </a:solidFill>
              </a:rPr>
              <a:t>ML Training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C9A91640-D5CB-4473-8ACB-3302FE947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9645" y="5188477"/>
            <a:ext cx="1303039" cy="646331"/>
          </a:xfrm>
          <a:prstGeom prst="rect">
            <a:avLst/>
          </a:prstGeom>
          <a:noFill/>
          <a:ln w="508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8257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8257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8257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825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en-US" altLang="en-US" sz="1800" b="1" dirty="0">
                <a:solidFill>
                  <a:srgbClr val="00B0F0"/>
                </a:solidFill>
              </a:rPr>
              <a:t>Trained Model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825DE237-F5BF-470B-8AC8-E0BF9C05D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3122" y="4307845"/>
            <a:ext cx="1676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Clinical Data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E6B492D3-E9CC-4FFB-964E-958FFAB21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8001" y="5326976"/>
            <a:ext cx="12121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Output</a:t>
            </a:r>
          </a:p>
        </p:txBody>
      </p:sp>
      <p:sp>
        <p:nvSpPr>
          <p:cNvPr id="11" name="Down Arrow 25">
            <a:extLst>
              <a:ext uri="{FF2B5EF4-FFF2-40B4-BE49-F238E27FC236}">
                <a16:creationId xmlns:a16="http://schemas.microsoft.com/office/drawing/2014/main" id="{B97F1CC7-768E-4B92-9B0C-39BCA6C477EF}"/>
              </a:ext>
            </a:extLst>
          </p:cNvPr>
          <p:cNvSpPr/>
          <p:nvPr/>
        </p:nvSpPr>
        <p:spPr>
          <a:xfrm rot="16200000">
            <a:off x="2934581" y="5342660"/>
            <a:ext cx="170429" cy="33612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ight Arrow 27">
            <a:extLst>
              <a:ext uri="{FF2B5EF4-FFF2-40B4-BE49-F238E27FC236}">
                <a16:creationId xmlns:a16="http://schemas.microsoft.com/office/drawing/2014/main" id="{6E3E549A-F958-4038-9126-63F6182666BF}"/>
              </a:ext>
            </a:extLst>
          </p:cNvPr>
          <p:cNvSpPr/>
          <p:nvPr/>
        </p:nvSpPr>
        <p:spPr>
          <a:xfrm flipV="1">
            <a:off x="4616930" y="5396448"/>
            <a:ext cx="457200" cy="238124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ight Arrow 27">
            <a:extLst>
              <a:ext uri="{FF2B5EF4-FFF2-40B4-BE49-F238E27FC236}">
                <a16:creationId xmlns:a16="http://schemas.microsoft.com/office/drawing/2014/main" id="{BA6069BC-B209-48E9-9581-AA603FC958E0}"/>
              </a:ext>
            </a:extLst>
          </p:cNvPr>
          <p:cNvSpPr/>
          <p:nvPr/>
        </p:nvSpPr>
        <p:spPr>
          <a:xfrm flipV="1">
            <a:off x="6511234" y="5391660"/>
            <a:ext cx="457200" cy="238124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Down Arrow 25">
            <a:extLst>
              <a:ext uri="{FF2B5EF4-FFF2-40B4-BE49-F238E27FC236}">
                <a16:creationId xmlns:a16="http://schemas.microsoft.com/office/drawing/2014/main" id="{233DACD5-427D-428F-A6E8-3C7EBFDD204A}"/>
              </a:ext>
            </a:extLst>
          </p:cNvPr>
          <p:cNvSpPr/>
          <p:nvPr/>
        </p:nvSpPr>
        <p:spPr>
          <a:xfrm>
            <a:off x="7758007" y="4680309"/>
            <a:ext cx="170429" cy="33612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Down Arrow 25">
            <a:extLst>
              <a:ext uri="{FF2B5EF4-FFF2-40B4-BE49-F238E27FC236}">
                <a16:creationId xmlns:a16="http://schemas.microsoft.com/office/drawing/2014/main" id="{35AA7B85-E14B-46EE-8910-BD34D9FD4580}"/>
              </a:ext>
            </a:extLst>
          </p:cNvPr>
          <p:cNvSpPr/>
          <p:nvPr/>
        </p:nvSpPr>
        <p:spPr>
          <a:xfrm rot="16200000">
            <a:off x="8613687" y="5343581"/>
            <a:ext cx="170429" cy="33612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7C2AB1-9AC2-4356-AA64-695D46E209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17" b="1"/>
          <a:stretch/>
        </p:blipFill>
        <p:spPr>
          <a:xfrm>
            <a:off x="1429169" y="5020114"/>
            <a:ext cx="1418944" cy="9812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3A6D0E-9238-480F-BD5B-A3372AACBC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44"/>
          <a:stretch/>
        </p:blipFill>
        <p:spPr>
          <a:xfrm>
            <a:off x="8935221" y="5067556"/>
            <a:ext cx="1104902" cy="88632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5617D8-8765-4E54-9673-556EC2D9A9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17" b="1"/>
          <a:stretch/>
        </p:blipFill>
        <p:spPr>
          <a:xfrm>
            <a:off x="7060494" y="5020114"/>
            <a:ext cx="1418944" cy="98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6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CC345-E0F7-4AE6-9014-62E809F50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3" y="153389"/>
            <a:ext cx="10969943" cy="838200"/>
          </a:xfrm>
        </p:spPr>
        <p:txBody>
          <a:bodyPr/>
          <a:lstStyle/>
          <a:p>
            <a:r>
              <a:rPr lang="en-US" dirty="0"/>
              <a:t>Performance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57CA3-F77D-4B42-B299-072D19C6C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763" y="1432604"/>
            <a:ext cx="11604777" cy="585596"/>
          </a:xfrm>
        </p:spPr>
        <p:txBody>
          <a:bodyPr/>
          <a:lstStyle/>
          <a:p>
            <a:r>
              <a:rPr lang="en-US" dirty="0"/>
              <a:t>Performance of ML algorithm on an independent, representative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C1BBC-3DED-45D2-B633-12B0E80D7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8</a:t>
            </a:fld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416AB17-F125-4877-B70E-DA85C2AC4F03}"/>
              </a:ext>
            </a:extLst>
          </p:cNvPr>
          <p:cNvGrpSpPr/>
          <p:nvPr/>
        </p:nvGrpSpPr>
        <p:grpSpPr>
          <a:xfrm>
            <a:off x="1535309" y="2740928"/>
            <a:ext cx="8650413" cy="3381127"/>
            <a:chOff x="516737" y="2319100"/>
            <a:chExt cx="7438741" cy="264059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296D87E-1A95-4169-B245-85C859A218F3}"/>
                </a:ext>
              </a:extLst>
            </p:cNvPr>
            <p:cNvSpPr/>
            <p:nvPr/>
          </p:nvSpPr>
          <p:spPr>
            <a:xfrm>
              <a:off x="516737" y="3125971"/>
              <a:ext cx="4129691" cy="1499191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>
              <a:innerShdw blurRad="63500" dist="63500" dir="13500000">
                <a:srgbClr val="70AD47">
                  <a:lumMod val="75000"/>
                  <a:alpha val="50000"/>
                </a:srgbClr>
              </a:innerShdw>
            </a:effectLst>
          </p:spPr>
          <p:txBody>
            <a:bodyPr rtlCol="0" anchor="t" anchorCtr="0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Learning Process</a:t>
              </a:r>
            </a:p>
          </p:txBody>
        </p:sp>
        <p:cxnSp>
          <p:nvCxnSpPr>
            <p:cNvPr id="32" name="AutoShape 13">
              <a:extLst>
                <a:ext uri="{FF2B5EF4-FFF2-40B4-BE49-F238E27FC236}">
                  <a16:creationId xmlns:a16="http://schemas.microsoft.com/office/drawing/2014/main" id="{6F6A2405-00F5-4D8A-977B-1B865BEC65F4}"/>
                </a:ext>
              </a:extLst>
            </p:cNvPr>
            <p:cNvCxnSpPr>
              <a:cxnSpLocks noChangeShapeType="1"/>
              <a:stCxn id="50" idx="3"/>
              <a:endCxn id="40" idx="2"/>
            </p:cNvCxnSpPr>
            <p:nvPr/>
          </p:nvCxnSpPr>
          <p:spPr bwMode="auto">
            <a:xfrm flipV="1">
              <a:off x="4468960" y="4302354"/>
              <a:ext cx="529283" cy="346"/>
            </a:xfrm>
            <a:prstGeom prst="straightConnector1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" name="AutoShape 4">
              <a:extLst>
                <a:ext uri="{FF2B5EF4-FFF2-40B4-BE49-F238E27FC236}">
                  <a16:creationId xmlns:a16="http://schemas.microsoft.com/office/drawing/2014/main" id="{B1228E58-0DFA-47FC-9974-92BB5E103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7927" y="2664586"/>
              <a:ext cx="2016677" cy="29253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Training Data</a:t>
              </a:r>
            </a:p>
          </p:txBody>
        </p:sp>
        <p:cxnSp>
          <p:nvCxnSpPr>
            <p:cNvPr id="34" name="AutoShape 13">
              <a:extLst>
                <a:ext uri="{FF2B5EF4-FFF2-40B4-BE49-F238E27FC236}">
                  <a16:creationId xmlns:a16="http://schemas.microsoft.com/office/drawing/2014/main" id="{FCD9718D-4BF3-44F8-AFEE-BA810678F91F}"/>
                </a:ext>
              </a:extLst>
            </p:cNvPr>
            <p:cNvCxnSpPr>
              <a:cxnSpLocks noChangeShapeType="1"/>
              <a:stCxn id="33" idx="2"/>
              <a:endCxn id="48" idx="0"/>
            </p:cNvCxnSpPr>
            <p:nvPr/>
          </p:nvCxnSpPr>
          <p:spPr bwMode="auto">
            <a:xfrm flipH="1">
              <a:off x="1866321" y="2957119"/>
              <a:ext cx="919945" cy="536724"/>
            </a:xfrm>
            <a:prstGeom prst="straightConnector1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AD23A81-7796-42DA-960F-97AB3E8FB11E}"/>
                </a:ext>
              </a:extLst>
            </p:cNvPr>
            <p:cNvGrpSpPr/>
            <p:nvPr/>
          </p:nvGrpSpPr>
          <p:grpSpPr>
            <a:xfrm>
              <a:off x="1103570" y="3493843"/>
              <a:ext cx="3365391" cy="955122"/>
              <a:chOff x="1103570" y="3493843"/>
              <a:chExt cx="3365391" cy="955122"/>
            </a:xfrm>
          </p:grpSpPr>
          <p:sp>
            <p:nvSpPr>
              <p:cNvPr id="48" name="AutoShape 4">
                <a:extLst>
                  <a:ext uri="{FF2B5EF4-FFF2-40B4-BE49-F238E27FC236}">
                    <a16:creationId xmlns:a16="http://schemas.microsoft.com/office/drawing/2014/main" id="{56630714-6A6F-4D8D-B667-D74D06BD8E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3570" y="3493843"/>
                <a:ext cx="1525502" cy="292532"/>
              </a:xfrm>
              <a:prstGeom prst="roundRect">
                <a:avLst>
                  <a:gd name="adj" fmla="val 16667"/>
                </a:avLst>
              </a:prstGeom>
              <a:solidFill>
                <a:srgbClr val="70AD47">
                  <a:lumMod val="60000"/>
                  <a:lumOff val="40000"/>
                </a:srgbClr>
              </a:solidFill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cs typeface="Arial" charset="0"/>
                  </a:rPr>
                  <a:t>Training Set</a:t>
                </a:r>
              </a:p>
            </p:txBody>
          </p:sp>
          <p:sp>
            <p:nvSpPr>
              <p:cNvPr id="49" name="AutoShape 4">
                <a:extLst>
                  <a:ext uri="{FF2B5EF4-FFF2-40B4-BE49-F238E27FC236}">
                    <a16:creationId xmlns:a16="http://schemas.microsoft.com/office/drawing/2014/main" id="{4123CFD4-D87C-4077-A3B2-53AFDCDC35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3570" y="4156433"/>
                <a:ext cx="1525502" cy="292532"/>
              </a:xfrm>
              <a:prstGeom prst="roundRect">
                <a:avLst>
                  <a:gd name="adj" fmla="val 16667"/>
                </a:avLst>
              </a:prstGeom>
              <a:solidFill>
                <a:srgbClr val="70AD47">
                  <a:lumMod val="60000"/>
                  <a:lumOff val="40000"/>
                </a:srgbClr>
              </a:solidFill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cs typeface="Arial" charset="0"/>
                  </a:rPr>
                  <a:t>Learned Models</a:t>
                </a:r>
              </a:p>
            </p:txBody>
          </p:sp>
          <p:sp>
            <p:nvSpPr>
              <p:cNvPr id="50" name="AutoShape 4">
                <a:extLst>
                  <a:ext uri="{FF2B5EF4-FFF2-40B4-BE49-F238E27FC236}">
                    <a16:creationId xmlns:a16="http://schemas.microsoft.com/office/drawing/2014/main" id="{0F024466-0D6E-4867-B378-F1B8301735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3459" y="4156433"/>
                <a:ext cx="1525502" cy="292532"/>
              </a:xfrm>
              <a:prstGeom prst="roundRect">
                <a:avLst>
                  <a:gd name="adj" fmla="val 16667"/>
                </a:avLst>
              </a:prstGeom>
              <a:solidFill>
                <a:srgbClr val="A5A5A5">
                  <a:lumMod val="60000"/>
                  <a:lumOff val="40000"/>
                </a:srgbClr>
              </a:solidFill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cs typeface="Arial" charset="0"/>
                  </a:rPr>
                  <a:t>Selected Model</a:t>
                </a:r>
              </a:p>
            </p:txBody>
          </p:sp>
          <p:sp>
            <p:nvSpPr>
              <p:cNvPr id="51" name="AutoShape 4">
                <a:extLst>
                  <a:ext uri="{FF2B5EF4-FFF2-40B4-BE49-F238E27FC236}">
                    <a16:creationId xmlns:a16="http://schemas.microsoft.com/office/drawing/2014/main" id="{DFF6C327-32AC-4632-8A2A-9BACFCDB20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3459" y="3493843"/>
                <a:ext cx="1525502" cy="292532"/>
              </a:xfrm>
              <a:prstGeom prst="roundRect">
                <a:avLst>
                  <a:gd name="adj" fmla="val 16667"/>
                </a:avLst>
              </a:prstGeom>
              <a:solidFill>
                <a:srgbClr val="A5A5A5">
                  <a:lumMod val="60000"/>
                  <a:lumOff val="40000"/>
                </a:srgbClr>
              </a:solidFill>
              <a:ln w="285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cs typeface="Arial" charset="0"/>
                  </a:rPr>
                  <a:t>Tuning Set</a:t>
                </a:r>
              </a:p>
            </p:txBody>
          </p:sp>
          <p:cxnSp>
            <p:nvCxnSpPr>
              <p:cNvPr id="52" name="AutoShape 13">
                <a:extLst>
                  <a:ext uri="{FF2B5EF4-FFF2-40B4-BE49-F238E27FC236}">
                    <a16:creationId xmlns:a16="http://schemas.microsoft.com/office/drawing/2014/main" id="{B705B3EE-85CC-48EB-81E4-6E729A881692}"/>
                  </a:ext>
                </a:extLst>
              </p:cNvPr>
              <p:cNvCxnSpPr>
                <a:cxnSpLocks noChangeShapeType="1"/>
                <a:stCxn id="48" idx="2"/>
                <a:endCxn id="49" idx="0"/>
              </p:cNvCxnSpPr>
              <p:nvPr/>
            </p:nvCxnSpPr>
            <p:spPr bwMode="auto">
              <a:xfrm>
                <a:off x="1866321" y="3786375"/>
                <a:ext cx="0" cy="370059"/>
              </a:xfrm>
              <a:prstGeom prst="straightConnector1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3" name="AutoShape 13">
                <a:extLst>
                  <a:ext uri="{FF2B5EF4-FFF2-40B4-BE49-F238E27FC236}">
                    <a16:creationId xmlns:a16="http://schemas.microsoft.com/office/drawing/2014/main" id="{2E40B8C8-D45C-4405-A9D5-6ACED0A5AF11}"/>
                  </a:ext>
                </a:extLst>
              </p:cNvPr>
              <p:cNvCxnSpPr>
                <a:cxnSpLocks noChangeShapeType="1"/>
                <a:stCxn id="49" idx="3"/>
                <a:endCxn id="50" idx="1"/>
              </p:cNvCxnSpPr>
              <p:nvPr/>
            </p:nvCxnSpPr>
            <p:spPr bwMode="auto">
              <a:xfrm>
                <a:off x="2629072" y="4302699"/>
                <a:ext cx="314387" cy="0"/>
              </a:xfrm>
              <a:prstGeom prst="straightConnector1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4" name="AutoShape 13">
                <a:extLst>
                  <a:ext uri="{FF2B5EF4-FFF2-40B4-BE49-F238E27FC236}">
                    <a16:creationId xmlns:a16="http://schemas.microsoft.com/office/drawing/2014/main" id="{7CB44643-8F64-4AF3-A60A-FD1C139C4F53}"/>
                  </a:ext>
                </a:extLst>
              </p:cNvPr>
              <p:cNvCxnSpPr>
                <a:cxnSpLocks noChangeShapeType="1"/>
                <a:stCxn id="51" idx="2"/>
                <a:endCxn id="50" idx="0"/>
              </p:cNvCxnSpPr>
              <p:nvPr/>
            </p:nvCxnSpPr>
            <p:spPr bwMode="auto">
              <a:xfrm>
                <a:off x="3706210" y="3786375"/>
                <a:ext cx="0" cy="370059"/>
              </a:xfrm>
              <a:prstGeom prst="straightConnector1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36" name="AutoShape 13">
              <a:extLst>
                <a:ext uri="{FF2B5EF4-FFF2-40B4-BE49-F238E27FC236}">
                  <a16:creationId xmlns:a16="http://schemas.microsoft.com/office/drawing/2014/main" id="{F5F1AF8B-443F-4B44-B6CC-2C1E698D3760}"/>
                </a:ext>
              </a:extLst>
            </p:cNvPr>
            <p:cNvCxnSpPr>
              <a:cxnSpLocks noChangeShapeType="1"/>
              <a:stCxn id="33" idx="2"/>
              <a:endCxn id="51" idx="0"/>
            </p:cNvCxnSpPr>
            <p:nvPr/>
          </p:nvCxnSpPr>
          <p:spPr bwMode="auto">
            <a:xfrm>
              <a:off x="2786266" y="2957119"/>
              <a:ext cx="919943" cy="536724"/>
            </a:xfrm>
            <a:prstGeom prst="straightConnector1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3CDAF71-A8CC-451B-BE9E-40A903FD5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24647" y="2374736"/>
              <a:ext cx="684532" cy="2584957"/>
            </a:xfrm>
            <a:prstGeom prst="rect">
              <a:avLst/>
            </a:prstGeom>
          </p:spPr>
        </p:pic>
        <p:sp>
          <p:nvSpPr>
            <p:cNvPr id="38" name="AutoShape 4">
              <a:extLst>
                <a:ext uri="{FF2B5EF4-FFF2-40B4-BE49-F238E27FC236}">
                  <a16:creationId xmlns:a16="http://schemas.microsoft.com/office/drawing/2014/main" id="{AE30D977-5FB2-4909-8F42-D1A0FF571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8801" y="2531786"/>
              <a:ext cx="2016677" cy="505283"/>
            </a:xfrm>
            <a:prstGeom prst="roundRect">
              <a:avLst>
                <a:gd name="adj" fmla="val 16667"/>
              </a:avLst>
            </a:prstGeom>
            <a:solidFill>
              <a:srgbClr val="ED7D31">
                <a:lumMod val="40000"/>
                <a:lumOff val="60000"/>
              </a:srgbClr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Independent Test Data</a:t>
              </a:r>
            </a:p>
          </p:txBody>
        </p:sp>
        <p:sp>
          <p:nvSpPr>
            <p:cNvPr id="39" name="AutoShape 4">
              <a:extLst>
                <a:ext uri="{FF2B5EF4-FFF2-40B4-BE49-F238E27FC236}">
                  <a16:creationId xmlns:a16="http://schemas.microsoft.com/office/drawing/2014/main" id="{49B6CFEC-372F-4938-8DB0-ABCC5F98E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4388" y="3404808"/>
              <a:ext cx="1525502" cy="505283"/>
            </a:xfrm>
            <a:prstGeom prst="roundRect">
              <a:avLst>
                <a:gd name="adj" fmla="val 16667"/>
              </a:avLst>
            </a:prstGeom>
            <a:solidFill>
              <a:srgbClr val="ED7D31">
                <a:lumMod val="40000"/>
                <a:lumOff val="60000"/>
              </a:srgbClr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Learned Model (Fixed)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E33512A-B5FF-4360-AB73-D1492668C93F}"/>
                </a:ext>
              </a:extLst>
            </p:cNvPr>
            <p:cNvSpPr/>
            <p:nvPr/>
          </p:nvSpPr>
          <p:spPr>
            <a:xfrm>
              <a:off x="4998243" y="4136350"/>
              <a:ext cx="154967" cy="332006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>
              <a:innerShdw blurRad="63500" dist="63500" dir="13500000">
                <a:srgbClr val="70AD47">
                  <a:lumMod val="75000"/>
                  <a:alpha val="50000"/>
                </a:srgbClr>
              </a:innerShdw>
            </a:effectLst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41" name="AutoShape 13">
              <a:extLst>
                <a:ext uri="{FF2B5EF4-FFF2-40B4-BE49-F238E27FC236}">
                  <a16:creationId xmlns:a16="http://schemas.microsoft.com/office/drawing/2014/main" id="{088128CA-C313-494E-9573-02D3D504A531}"/>
                </a:ext>
              </a:extLst>
            </p:cNvPr>
            <p:cNvCxnSpPr>
              <a:cxnSpLocks noChangeShapeType="1"/>
              <a:endCxn id="39" idx="1"/>
            </p:cNvCxnSpPr>
            <p:nvPr/>
          </p:nvCxnSpPr>
          <p:spPr bwMode="auto">
            <a:xfrm flipV="1">
              <a:off x="5057001" y="3657449"/>
              <a:ext cx="1127387" cy="665013"/>
            </a:xfrm>
            <a:prstGeom prst="straightConnector1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5041C58-B145-4550-942D-BC22CA1CF1EF}"/>
                </a:ext>
              </a:extLst>
            </p:cNvPr>
            <p:cNvCxnSpPr>
              <a:cxnSpLocks/>
              <a:stCxn id="40" idx="2"/>
            </p:cNvCxnSpPr>
            <p:nvPr/>
          </p:nvCxnSpPr>
          <p:spPr>
            <a:xfrm>
              <a:off x="4998243" y="4302353"/>
              <a:ext cx="112330" cy="345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5104F4E-478E-4561-B15E-4C64E640FDA4}"/>
                </a:ext>
              </a:extLst>
            </p:cNvPr>
            <p:cNvSpPr/>
            <p:nvPr/>
          </p:nvSpPr>
          <p:spPr>
            <a:xfrm>
              <a:off x="5058362" y="4279226"/>
              <a:ext cx="54864" cy="54864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44" name="AutoShape 13">
              <a:extLst>
                <a:ext uri="{FF2B5EF4-FFF2-40B4-BE49-F238E27FC236}">
                  <a16:creationId xmlns:a16="http://schemas.microsoft.com/office/drawing/2014/main" id="{D43210D2-D7D8-4FBE-89AD-053389E8E5FD}"/>
                </a:ext>
              </a:extLst>
            </p:cNvPr>
            <p:cNvCxnSpPr>
              <a:cxnSpLocks noChangeShapeType="1"/>
              <a:stCxn id="38" idx="2"/>
              <a:endCxn id="39" idx="0"/>
            </p:cNvCxnSpPr>
            <p:nvPr/>
          </p:nvCxnSpPr>
          <p:spPr bwMode="auto">
            <a:xfrm flipH="1">
              <a:off x="6947139" y="3037069"/>
              <a:ext cx="1" cy="367739"/>
            </a:xfrm>
            <a:prstGeom prst="straightConnector1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AutoShape 13">
              <a:extLst>
                <a:ext uri="{FF2B5EF4-FFF2-40B4-BE49-F238E27FC236}">
                  <a16:creationId xmlns:a16="http://schemas.microsoft.com/office/drawing/2014/main" id="{90D30A87-1F29-4F83-9C1C-871B16118778}"/>
                </a:ext>
              </a:extLst>
            </p:cNvPr>
            <p:cNvCxnSpPr>
              <a:cxnSpLocks noChangeShapeType="1"/>
              <a:stCxn id="39" idx="2"/>
              <a:endCxn id="46" idx="0"/>
            </p:cNvCxnSpPr>
            <p:nvPr/>
          </p:nvCxnSpPr>
          <p:spPr bwMode="auto">
            <a:xfrm>
              <a:off x="6947139" y="3910091"/>
              <a:ext cx="2" cy="369135"/>
            </a:xfrm>
            <a:prstGeom prst="straightConnector1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9BFFC7B-6DA9-4A30-B564-1E4EC3728F98}"/>
                </a:ext>
              </a:extLst>
            </p:cNvPr>
            <p:cNvSpPr txBox="1"/>
            <p:nvPr/>
          </p:nvSpPr>
          <p:spPr>
            <a:xfrm>
              <a:off x="6328759" y="4279226"/>
              <a:ext cx="1236763" cy="4566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Test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Performance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27BDBA7-1BF7-43D1-A751-D3E8DA703765}"/>
                </a:ext>
              </a:extLst>
            </p:cNvPr>
            <p:cNvSpPr txBox="1"/>
            <p:nvPr/>
          </p:nvSpPr>
          <p:spPr>
            <a:xfrm rot="19958227">
              <a:off x="4561693" y="2319100"/>
              <a:ext cx="817707" cy="264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Firewall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9644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09193-86CC-40A3-B1B0-25F359E43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3" y="234411"/>
            <a:ext cx="10969943" cy="838200"/>
          </a:xfrm>
        </p:spPr>
        <p:txBody>
          <a:bodyPr/>
          <a:lstStyle/>
          <a:p>
            <a:r>
              <a:rPr lang="en-US" dirty="0"/>
              <a:t>Performance assessment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C71B4-9718-4C08-A7C9-8585EC9EB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9114" y="6522957"/>
            <a:ext cx="689711" cy="476250"/>
          </a:xfrm>
        </p:spPr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9</a:t>
            </a:fld>
            <a:endParaRPr lang="en-US" dirty="0"/>
          </a:p>
        </p:txBody>
      </p:sp>
      <p:sp>
        <p:nvSpPr>
          <p:cNvPr id="76" name="Text Placeholder 2">
            <a:extLst>
              <a:ext uri="{FF2B5EF4-FFF2-40B4-BE49-F238E27FC236}">
                <a16:creationId xmlns:a16="http://schemas.microsoft.com/office/drawing/2014/main" id="{27B16FE3-5B75-47C9-8DAF-2D5519DAAE35}"/>
              </a:ext>
            </a:extLst>
          </p:cNvPr>
          <p:cNvSpPr txBox="1">
            <a:spLocks/>
          </p:cNvSpPr>
          <p:nvPr/>
        </p:nvSpPr>
        <p:spPr>
          <a:xfrm>
            <a:off x="520562" y="1092513"/>
            <a:ext cx="4560723" cy="617934"/>
          </a:xfrm>
          <a:prstGeom prst="rect">
            <a:avLst/>
          </a:prstGeom>
          <a:solidFill>
            <a:srgbClr val="29B0BF"/>
          </a:solidFill>
        </p:spPr>
        <p:txBody>
          <a:bodyPr vert="horz" lIns="68580" tIns="34290" rIns="68580" bIns="3429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9B0BF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None/>
              <a:defRPr sz="15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None/>
              <a:defRPr sz="14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None/>
              <a:defRPr sz="12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None/>
              <a:defRPr sz="12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9B0BF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Standalone Performance</a:t>
            </a:r>
          </a:p>
        </p:txBody>
      </p:sp>
      <p:sp>
        <p:nvSpPr>
          <p:cNvPr id="77" name="Content Placeholder 3">
            <a:extLst>
              <a:ext uri="{FF2B5EF4-FFF2-40B4-BE49-F238E27FC236}">
                <a16:creationId xmlns:a16="http://schemas.microsoft.com/office/drawing/2014/main" id="{3E19B58C-74FE-4576-87EE-9854070958FB}"/>
              </a:ext>
            </a:extLst>
          </p:cNvPr>
          <p:cNvSpPr txBox="1">
            <a:spLocks/>
          </p:cNvSpPr>
          <p:nvPr/>
        </p:nvSpPr>
        <p:spPr>
          <a:xfrm>
            <a:off x="520563" y="1710447"/>
            <a:ext cx="4815366" cy="151916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9B0BF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9B0B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Performance of algorithm alone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9B0B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Assesses robustness and generalizability of algorithm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9B0B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71760A5A-6038-48D3-9CD5-D7CD9CE59CB1}"/>
              </a:ext>
            </a:extLst>
          </p:cNvPr>
          <p:cNvSpPr txBox="1">
            <a:spLocks/>
          </p:cNvSpPr>
          <p:nvPr/>
        </p:nvSpPr>
        <p:spPr>
          <a:xfrm>
            <a:off x="6368220" y="1072611"/>
            <a:ext cx="4911546" cy="617934"/>
          </a:xfrm>
          <a:prstGeom prst="rect">
            <a:avLst/>
          </a:prstGeom>
          <a:solidFill>
            <a:srgbClr val="29B0BF"/>
          </a:solidFill>
        </p:spPr>
        <p:txBody>
          <a:bodyPr vert="horz" lIns="68580" tIns="34290" rIns="68580" bIns="34290" rtlCol="0" anchor="b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9B0BF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None/>
              <a:defRPr sz="15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None/>
              <a:defRPr sz="14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None/>
              <a:defRPr sz="12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None/>
              <a:defRPr sz="12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9B0BF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Clinical reader performance</a:t>
            </a:r>
          </a:p>
        </p:txBody>
      </p:sp>
      <p:sp>
        <p:nvSpPr>
          <p:cNvPr id="79" name="Content Placeholder 5">
            <a:extLst>
              <a:ext uri="{FF2B5EF4-FFF2-40B4-BE49-F238E27FC236}">
                <a16:creationId xmlns:a16="http://schemas.microsoft.com/office/drawing/2014/main" id="{5E40359E-7CA5-4EF7-A48F-16779FB76E8E}"/>
              </a:ext>
            </a:extLst>
          </p:cNvPr>
          <p:cNvSpPr txBox="1">
            <a:spLocks/>
          </p:cNvSpPr>
          <p:nvPr/>
        </p:nvSpPr>
        <p:spPr>
          <a:xfrm>
            <a:off x="6368219" y="1690545"/>
            <a:ext cx="4911546" cy="2302384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9B0BF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29B0BF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9B0B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Assessment of clinical aids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9B0B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Clinicians’ performance utilizing device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29B0B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Multi-reader multi-case designs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29B0B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Compare clinician’s performance with the ML SaMD aid to without the aid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9B0B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0" name="AutoShape 5">
            <a:extLst>
              <a:ext uri="{FF2B5EF4-FFF2-40B4-BE49-F238E27FC236}">
                <a16:creationId xmlns:a16="http://schemas.microsoft.com/office/drawing/2014/main" id="{F2575902-51C9-401F-9930-5B05AA13D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3646" y="3467218"/>
            <a:ext cx="1063111" cy="646986"/>
          </a:xfrm>
          <a:prstGeom prst="roundRect">
            <a:avLst>
              <a:gd name="adj" fmla="val 16667"/>
            </a:avLst>
          </a:prstGeom>
          <a:solidFill>
            <a:srgbClr val="70AD47">
              <a:lumMod val="40000"/>
              <a:lumOff val="60000"/>
            </a:srgbClr>
          </a:solidFill>
          <a:ln w="12700">
            <a:solidFill>
              <a:sysClr val="windowText" lastClr="000000"/>
            </a:solidFill>
            <a:round/>
            <a:headEnd type="none" w="med" len="med"/>
            <a:tailEnd type="triangle" w="med" len="med"/>
          </a:ln>
        </p:spPr>
        <p:txBody>
          <a:bodyPr wrap="square"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Apply </a:t>
            </a:r>
            <a:b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</a:b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ML Alg.</a:t>
            </a:r>
          </a:p>
        </p:txBody>
      </p:sp>
      <p:sp>
        <p:nvSpPr>
          <p:cNvPr id="81" name="AutoShape 6">
            <a:extLst>
              <a:ext uri="{FF2B5EF4-FFF2-40B4-BE49-F238E27FC236}">
                <a16:creationId xmlns:a16="http://schemas.microsoft.com/office/drawing/2014/main" id="{0A703484-0B92-4D49-A13B-14BD42814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139" y="3467218"/>
            <a:ext cx="990977" cy="64698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ysClr val="windowText" lastClr="000000"/>
            </a:solidFill>
            <a:round/>
            <a:headEnd type="none" w="med" len="med"/>
            <a:tailEnd type="triangle" w="med" len="med"/>
          </a:ln>
        </p:spPr>
        <p:txBody>
          <a:bodyPr wrap="square"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Test Dataset</a:t>
            </a:r>
          </a:p>
        </p:txBody>
      </p:sp>
      <p:sp>
        <p:nvSpPr>
          <p:cNvPr id="82" name="AutoShape 10">
            <a:extLst>
              <a:ext uri="{FF2B5EF4-FFF2-40B4-BE49-F238E27FC236}">
                <a16:creationId xmlns:a16="http://schemas.microsoft.com/office/drawing/2014/main" id="{EBC1E067-1E35-4BC7-87ED-2E3EC23E5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5287" y="3467218"/>
            <a:ext cx="1284220" cy="64698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ysClr val="windowText" lastClr="000000"/>
            </a:solidFill>
            <a:round/>
            <a:headEnd type="none" w="med" len="med"/>
            <a:tailEnd type="triangle" w="med" len="med"/>
          </a:ln>
        </p:spPr>
        <p:txBody>
          <a:bodyPr wrap="square"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Statistical</a:t>
            </a:r>
            <a:b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</a:b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Analysis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33E49EA-46F1-4E43-BDDE-D26228DDE077}"/>
              </a:ext>
            </a:extLst>
          </p:cNvPr>
          <p:cNvSpPr txBox="1"/>
          <p:nvPr/>
        </p:nvSpPr>
        <p:spPr>
          <a:xfrm>
            <a:off x="4198038" y="3498323"/>
            <a:ext cx="1473139" cy="584775"/>
          </a:xfrm>
          <a:prstGeom prst="rect">
            <a:avLst/>
          </a:prstGeom>
          <a:noFill/>
          <a:ln w="12700">
            <a:noFill/>
            <a:headEnd type="none" w="med" len="med"/>
            <a:tailEnd type="triangle" w="med" len="med"/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Standalone</a:t>
            </a: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Performance</a:t>
            </a:r>
          </a:p>
        </p:txBody>
      </p:sp>
      <p:cxnSp>
        <p:nvCxnSpPr>
          <p:cNvPr id="87" name="AutoShape 13">
            <a:extLst>
              <a:ext uri="{FF2B5EF4-FFF2-40B4-BE49-F238E27FC236}">
                <a16:creationId xmlns:a16="http://schemas.microsoft.com/office/drawing/2014/main" id="{3FC2C9C1-7D67-4207-977E-432C48B9BF0F}"/>
              </a:ext>
            </a:extLst>
          </p:cNvPr>
          <p:cNvCxnSpPr>
            <a:cxnSpLocks noChangeShapeType="1"/>
            <a:stCxn id="90" idx="3"/>
            <a:endCxn id="91" idx="1"/>
          </p:cNvCxnSpPr>
          <p:nvPr/>
        </p:nvCxnSpPr>
        <p:spPr bwMode="auto">
          <a:xfrm flipV="1">
            <a:off x="7313071" y="5751609"/>
            <a:ext cx="208344" cy="1"/>
          </a:xfrm>
          <a:prstGeom prst="straightConnector1">
            <a:avLst/>
          </a:prstGeom>
          <a:noFill/>
          <a:ln w="12700">
            <a:solidFill>
              <a:sysClr val="windowText" lastClr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0" name="AutoShape 5">
            <a:extLst>
              <a:ext uri="{FF2B5EF4-FFF2-40B4-BE49-F238E27FC236}">
                <a16:creationId xmlns:a16="http://schemas.microsoft.com/office/drawing/2014/main" id="{E5827849-A318-46EC-85EB-717B9F5F3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2002" y="5428117"/>
            <a:ext cx="1311069" cy="646986"/>
          </a:xfrm>
          <a:prstGeom prst="roundRect">
            <a:avLst>
              <a:gd name="adj" fmla="val 16667"/>
            </a:avLst>
          </a:prstGeom>
          <a:solidFill>
            <a:srgbClr val="70AD47">
              <a:lumMod val="40000"/>
              <a:lumOff val="60000"/>
            </a:srgbClr>
          </a:solidFill>
          <a:ln w="12700">
            <a:solidFill>
              <a:sysClr val="windowText" lastClr="000000"/>
            </a:solidFill>
            <a:round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Apply </a:t>
            </a:r>
            <a:b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</a:b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ML Alg.</a:t>
            </a:r>
          </a:p>
        </p:txBody>
      </p:sp>
      <p:sp>
        <p:nvSpPr>
          <p:cNvPr id="91" name="AutoShape 5">
            <a:extLst>
              <a:ext uri="{FF2B5EF4-FFF2-40B4-BE49-F238E27FC236}">
                <a16:creationId xmlns:a16="http://schemas.microsoft.com/office/drawing/2014/main" id="{7A6DF526-E94E-4C79-83F8-4569A7C2B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415" y="5428116"/>
            <a:ext cx="1574999" cy="646986"/>
          </a:xfrm>
          <a:prstGeom prst="roundRect">
            <a:avLst>
              <a:gd name="adj" fmla="val 16667"/>
            </a:avLst>
          </a:prstGeom>
          <a:solidFill>
            <a:srgbClr val="70AD47">
              <a:lumMod val="40000"/>
              <a:lumOff val="60000"/>
            </a:srgbClr>
          </a:solidFill>
          <a:ln w="12700">
            <a:solidFill>
              <a:sysClr val="windowText" lastClr="000000"/>
            </a:solidFill>
            <a:round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Clinical</a:t>
            </a:r>
            <a:b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</a:b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Aided Interp.</a:t>
            </a:r>
          </a:p>
        </p:txBody>
      </p:sp>
      <p:cxnSp>
        <p:nvCxnSpPr>
          <p:cNvPr id="94" name="AutoShape 11">
            <a:extLst>
              <a:ext uri="{FF2B5EF4-FFF2-40B4-BE49-F238E27FC236}">
                <a16:creationId xmlns:a16="http://schemas.microsoft.com/office/drawing/2014/main" id="{4A2071ED-4D9F-4A46-8CDD-ADEED661B32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0469665" y="5123361"/>
            <a:ext cx="200058" cy="1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ysClr val="windowText" lastClr="000000"/>
            </a:solidFill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" name="AutoShape 5">
            <a:extLst>
              <a:ext uri="{FF2B5EF4-FFF2-40B4-BE49-F238E27FC236}">
                <a16:creationId xmlns:a16="http://schemas.microsoft.com/office/drawing/2014/main" id="{5B4198DA-433C-455C-863B-CBDB31529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2003" y="4171619"/>
            <a:ext cx="2181440" cy="646986"/>
          </a:xfrm>
          <a:prstGeom prst="roundRect">
            <a:avLst>
              <a:gd name="adj" fmla="val 16667"/>
            </a:avLst>
          </a:prstGeom>
          <a:solidFill>
            <a:srgbClr val="4472C4">
              <a:lumMod val="40000"/>
              <a:lumOff val="60000"/>
            </a:srgbClr>
          </a:solidFill>
          <a:ln w="12700">
            <a:solidFill>
              <a:sysClr val="windowText" lastClr="000000"/>
            </a:solidFill>
            <a:round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Clinical</a:t>
            </a:r>
            <a:b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</a:b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w/o Aid Interp.</a:t>
            </a:r>
          </a:p>
        </p:txBody>
      </p:sp>
      <p:sp>
        <p:nvSpPr>
          <p:cNvPr id="96" name="AutoShape 6">
            <a:extLst>
              <a:ext uri="{FF2B5EF4-FFF2-40B4-BE49-F238E27FC236}">
                <a16:creationId xmlns:a16="http://schemas.microsoft.com/office/drawing/2014/main" id="{CF213CD8-7C63-4AD4-A229-95354B417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7839" y="4799867"/>
            <a:ext cx="1063111" cy="64698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ysClr val="windowText" lastClr="000000"/>
            </a:solidFill>
            <a:round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Test Dataset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1A37B4C-876B-489A-A59D-B7918126BA9C}"/>
              </a:ext>
            </a:extLst>
          </p:cNvPr>
          <p:cNvSpPr txBox="1"/>
          <p:nvPr/>
        </p:nvSpPr>
        <p:spPr>
          <a:xfrm>
            <a:off x="10658148" y="4707862"/>
            <a:ext cx="1438214" cy="830997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Reader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Performance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(Difference)</a:t>
            </a:r>
          </a:p>
        </p:txBody>
      </p:sp>
      <p:sp>
        <p:nvSpPr>
          <p:cNvPr id="98" name="AutoShape 5">
            <a:extLst>
              <a:ext uri="{FF2B5EF4-FFF2-40B4-BE49-F238E27FC236}">
                <a16:creationId xmlns:a16="http://schemas.microsoft.com/office/drawing/2014/main" id="{EE1EE72A-7FF9-4C6A-BC56-B91D3B9F3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7021" y="4799869"/>
            <a:ext cx="1311069" cy="646986"/>
          </a:xfrm>
          <a:prstGeom prst="roundRect">
            <a:avLst>
              <a:gd name="adj" fmla="val 16667"/>
            </a:avLst>
          </a:prstGeom>
          <a:solidFill>
            <a:srgbClr val="4472C4">
              <a:lumMod val="40000"/>
              <a:lumOff val="60000"/>
            </a:srgbClr>
          </a:solidFill>
          <a:ln w="12700">
            <a:solidFill>
              <a:sysClr val="windowText" lastClr="000000"/>
            </a:solidFill>
            <a:round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cs typeface="Arial" charset="0"/>
              </a:rPr>
              <a:t>Statistical Analysis</a:t>
            </a: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4F671D45-0767-4CBB-B13E-9EFFCB40B28E}"/>
              </a:ext>
            </a:extLst>
          </p:cNvPr>
          <p:cNvCxnSpPr>
            <a:stCxn id="81" idx="3"/>
            <a:endCxn id="80" idx="1"/>
          </p:cNvCxnSpPr>
          <p:nvPr/>
        </p:nvCxnSpPr>
        <p:spPr>
          <a:xfrm>
            <a:off x="1135116" y="3790711"/>
            <a:ext cx="23853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791B71EA-7AFA-433F-96F6-4A01F99C965A}"/>
              </a:ext>
            </a:extLst>
          </p:cNvPr>
          <p:cNvCxnSpPr>
            <a:stCxn id="80" idx="3"/>
            <a:endCxn id="82" idx="1"/>
          </p:cNvCxnSpPr>
          <p:nvPr/>
        </p:nvCxnSpPr>
        <p:spPr>
          <a:xfrm>
            <a:off x="2436757" y="3790711"/>
            <a:ext cx="23853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1F81AC26-63E6-4AEC-9F68-CE4C65E79CEC}"/>
              </a:ext>
            </a:extLst>
          </p:cNvPr>
          <p:cNvCxnSpPr>
            <a:stCxn id="82" idx="3"/>
            <a:endCxn id="85" idx="1"/>
          </p:cNvCxnSpPr>
          <p:nvPr/>
        </p:nvCxnSpPr>
        <p:spPr>
          <a:xfrm>
            <a:off x="3959507" y="3790711"/>
            <a:ext cx="238531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: Elbow 137">
            <a:extLst>
              <a:ext uri="{FF2B5EF4-FFF2-40B4-BE49-F238E27FC236}">
                <a16:creationId xmlns:a16="http://schemas.microsoft.com/office/drawing/2014/main" id="{DA0BB88E-5D4C-43B3-864D-FC5C795859B3}"/>
              </a:ext>
            </a:extLst>
          </p:cNvPr>
          <p:cNvCxnSpPr>
            <a:stCxn id="96" idx="3"/>
            <a:endCxn id="95" idx="1"/>
          </p:cNvCxnSpPr>
          <p:nvPr/>
        </p:nvCxnSpPr>
        <p:spPr>
          <a:xfrm flipV="1">
            <a:off x="5500950" y="4495112"/>
            <a:ext cx="501053" cy="628248"/>
          </a:xfrm>
          <a:prstGeom prst="bentConnector3">
            <a:avLst/>
          </a:prstGeom>
          <a:ln w="508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: Elbow 139">
            <a:extLst>
              <a:ext uri="{FF2B5EF4-FFF2-40B4-BE49-F238E27FC236}">
                <a16:creationId xmlns:a16="http://schemas.microsoft.com/office/drawing/2014/main" id="{2B0755FC-B6C7-44FE-9285-47E9E356722A}"/>
              </a:ext>
            </a:extLst>
          </p:cNvPr>
          <p:cNvCxnSpPr>
            <a:stCxn id="96" idx="3"/>
            <a:endCxn id="90" idx="1"/>
          </p:cNvCxnSpPr>
          <p:nvPr/>
        </p:nvCxnSpPr>
        <p:spPr>
          <a:xfrm>
            <a:off x="5500950" y="5123360"/>
            <a:ext cx="501052" cy="628250"/>
          </a:xfrm>
          <a:prstGeom prst="bentConnector3">
            <a:avLst/>
          </a:prstGeom>
          <a:ln w="508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: Elbow 141">
            <a:extLst>
              <a:ext uri="{FF2B5EF4-FFF2-40B4-BE49-F238E27FC236}">
                <a16:creationId xmlns:a16="http://schemas.microsoft.com/office/drawing/2014/main" id="{29AE07BA-9256-4811-8479-48FD6FD5C60A}"/>
              </a:ext>
            </a:extLst>
          </p:cNvPr>
          <p:cNvCxnSpPr>
            <a:stCxn id="95" idx="3"/>
            <a:endCxn id="98" idx="0"/>
          </p:cNvCxnSpPr>
          <p:nvPr/>
        </p:nvCxnSpPr>
        <p:spPr>
          <a:xfrm>
            <a:off x="8183443" y="4495112"/>
            <a:ext cx="1619113" cy="304757"/>
          </a:xfrm>
          <a:prstGeom prst="bentConnector2">
            <a:avLst/>
          </a:prstGeom>
          <a:ln w="508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: Elbow 145">
            <a:extLst>
              <a:ext uri="{FF2B5EF4-FFF2-40B4-BE49-F238E27FC236}">
                <a16:creationId xmlns:a16="http://schemas.microsoft.com/office/drawing/2014/main" id="{1CD38BDA-63D1-4968-BFD1-0FAB1AF28FA3}"/>
              </a:ext>
            </a:extLst>
          </p:cNvPr>
          <p:cNvCxnSpPr>
            <a:stCxn id="91" idx="3"/>
            <a:endCxn id="98" idx="2"/>
          </p:cNvCxnSpPr>
          <p:nvPr/>
        </p:nvCxnSpPr>
        <p:spPr>
          <a:xfrm flipV="1">
            <a:off x="9096414" y="5446855"/>
            <a:ext cx="706142" cy="304754"/>
          </a:xfrm>
          <a:prstGeom prst="bentConnector2">
            <a:avLst/>
          </a:prstGeom>
          <a:ln w="508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499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1BBBA-DC98-4B8C-ADDA-F274E3C95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71" y="385075"/>
            <a:ext cx="10969943" cy="838200"/>
          </a:xfrm>
        </p:spPr>
        <p:txBody>
          <a:bodyPr/>
          <a:lstStyle/>
          <a:p>
            <a:r>
              <a:rPr lang="en-US" dirty="0"/>
              <a:t>Some Key Characteristics / Unique Aspects in the Design / Evaluation of Machine Learning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8CCD8-163E-43D3-9AE6-AF34CF2D6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51" y="1497168"/>
            <a:ext cx="11180063" cy="497575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Data Driven: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Need for large, representative, high-quality data sets with annotations / ground truth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Potential for algorithmic bias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Generalizability</a:t>
            </a:r>
          </a:p>
          <a:p>
            <a:pPr>
              <a:spcBef>
                <a:spcPts val="1200"/>
              </a:spcBef>
            </a:pPr>
            <a:r>
              <a:rPr lang="en-US" dirty="0"/>
              <a:t>Often aimed at helping clinicians:</a:t>
            </a:r>
          </a:p>
          <a:p>
            <a:pPr lvl="1">
              <a:spcBef>
                <a:spcPts val="1200"/>
              </a:spcBef>
            </a:pPr>
            <a:r>
              <a:rPr lang="en-US" dirty="0" err="1"/>
              <a:t>Explainability</a:t>
            </a:r>
            <a:r>
              <a:rPr lang="en-US" dirty="0"/>
              <a:t> may be an issue</a:t>
            </a:r>
          </a:p>
          <a:p>
            <a:pPr>
              <a:spcBef>
                <a:spcPts val="1200"/>
              </a:spcBef>
            </a:pPr>
            <a:r>
              <a:rPr lang="en-US" dirty="0"/>
              <a:t>Open to evolving in time: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Challenges of providing oversight to an AI-based product that is changing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9F558D-2D65-49B4-9E22-9308A4FD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125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1B7F4-E944-41F3-AB47-B9274650F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3" y="477624"/>
            <a:ext cx="10969943" cy="985415"/>
          </a:xfrm>
        </p:spPr>
        <p:txBody>
          <a:bodyPr/>
          <a:lstStyle/>
          <a:p>
            <a:r>
              <a:rPr lang="en-US" dirty="0"/>
              <a:t>Many Well-Known ML Applications Rely on Large Data Sets for Training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312E9-8FF4-48FC-897D-41C8FBA96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43750"/>
            <a:ext cx="11604777" cy="4410075"/>
          </a:xfrm>
        </p:spPr>
        <p:txBody>
          <a:bodyPr/>
          <a:lstStyle/>
          <a:p>
            <a:r>
              <a:rPr lang="en-US" dirty="0"/>
              <a:t>ImageNet classification task</a:t>
            </a:r>
          </a:p>
          <a:p>
            <a:pPr lvl="1"/>
            <a:r>
              <a:rPr lang="en-US" dirty="0"/>
              <a:t>1000 categories</a:t>
            </a:r>
          </a:p>
          <a:p>
            <a:pPr lvl="1"/>
            <a:r>
              <a:rPr lang="en-US" dirty="0"/>
              <a:t>Training: 1.28M images with ground truth</a:t>
            </a:r>
          </a:p>
          <a:p>
            <a:pPr lvl="1"/>
            <a:r>
              <a:rPr lang="en-US" dirty="0"/>
              <a:t>Test: 100k images, predict 5 (out of 1000) classes</a:t>
            </a:r>
          </a:p>
          <a:p>
            <a:r>
              <a:rPr lang="en-US" dirty="0"/>
              <a:t>Data augmentation is crucial: </a:t>
            </a:r>
          </a:p>
          <a:p>
            <a:pPr lvl="1"/>
            <a:r>
              <a:rPr lang="en-US" dirty="0"/>
              <a:t>Baidu Automated Speech Recognition trained on 7,000h of labeled speech + 100,000h of synthetic speech</a:t>
            </a:r>
          </a:p>
          <a:p>
            <a:pPr lvl="1"/>
            <a:r>
              <a:rPr lang="en-US" dirty="0"/>
              <a:t>Synthetic speech created by adding different types of background noise to their labeled speech dataset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CD8ED0-269A-4148-BBF1-7D4B19262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2788823-2030-4A6B-BA30-D6FACA3A5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75" y="1463039"/>
            <a:ext cx="4139794" cy="302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37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30B61-4FAC-4B14-A999-BB437B272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Augmentation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5699F-D57B-4174-8863-7D055F611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 augmentation methods in medical imaging include </a:t>
            </a:r>
          </a:p>
          <a:p>
            <a:pPr lvl="1"/>
            <a:r>
              <a:rPr lang="en-US" dirty="0"/>
              <a:t>Shifts, flips, rotations, and sometimes </a:t>
            </a:r>
            <a:r>
              <a:rPr lang="en-US" dirty="0" err="1"/>
              <a:t>scalings</a:t>
            </a:r>
            <a:r>
              <a:rPr lang="en-US" dirty="0"/>
              <a:t> of regions of interest (ROIs)</a:t>
            </a:r>
          </a:p>
          <a:p>
            <a:pPr lvl="1"/>
            <a:r>
              <a:rPr lang="en-US" dirty="0"/>
              <a:t>Other affine transformations</a:t>
            </a:r>
          </a:p>
          <a:p>
            <a:pPr lvl="1"/>
            <a:r>
              <a:rPr lang="en-US" dirty="0"/>
              <a:t>Color transformations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8C570-7370-449A-B5D6-4AA712EA5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D0914F-150C-48B5-A3EC-856BBBD7A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9820" y="3676650"/>
            <a:ext cx="673417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36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5F768-EE9A-4CA8-BCBD-00BBD91D7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195" y="428826"/>
            <a:ext cx="10969943" cy="838200"/>
          </a:xfrm>
        </p:spPr>
        <p:txBody>
          <a:bodyPr/>
          <a:lstStyle/>
          <a:p>
            <a:r>
              <a:rPr lang="en-US" dirty="0"/>
              <a:t>Computational Lesion Insertion for Training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1A24B-9FCC-426E-AB58-2B92B15A9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466097-E729-4826-A718-B272C9E672AE}"/>
              </a:ext>
            </a:extLst>
          </p:cNvPr>
          <p:cNvSpPr txBox="1"/>
          <p:nvPr/>
        </p:nvSpPr>
        <p:spPr>
          <a:xfrm>
            <a:off x="105380" y="2688427"/>
            <a:ext cx="152022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dirty="0"/>
              <a:t>Source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586555-A797-4084-AD9D-34B2CC2548B8}"/>
              </a:ext>
            </a:extLst>
          </p:cNvPr>
          <p:cNvSpPr txBox="1"/>
          <p:nvPr/>
        </p:nvSpPr>
        <p:spPr>
          <a:xfrm>
            <a:off x="1630020" y="2688429"/>
            <a:ext cx="147966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dirty="0"/>
              <a:t>Target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BABA7-EC22-4DEA-9311-C287D442BD8E}"/>
              </a:ext>
            </a:extLst>
          </p:cNvPr>
          <p:cNvSpPr txBox="1"/>
          <p:nvPr/>
        </p:nvSpPr>
        <p:spPr>
          <a:xfrm>
            <a:off x="3149600" y="2701239"/>
            <a:ext cx="1524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dirty="0"/>
              <a:t>Cut &amp; Paste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F9E993-DE9E-4B82-BA48-BEDA184B5FD1}"/>
              </a:ext>
            </a:extLst>
          </p:cNvPr>
          <p:cNvSpPr txBox="1"/>
          <p:nvPr/>
        </p:nvSpPr>
        <p:spPr>
          <a:xfrm>
            <a:off x="4706290" y="2712719"/>
            <a:ext cx="2100911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/>
              <a:t>Seamless Insertion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51BC198-73D9-48BF-A939-8C9FB3A0E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4" y="3098797"/>
            <a:ext cx="6182261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89DADDFF-37F4-4ADE-866D-8655760B8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4953000"/>
            <a:ext cx="4008676" cy="134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ADC74D0D-A709-47D8-9626-7F0D1D149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279" y="4920532"/>
            <a:ext cx="3993776" cy="134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B9CC014A-3223-4AE1-AD43-9CD3CA59C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2732683"/>
            <a:ext cx="3901440" cy="3901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47D8BDD-9BA6-4C7A-8E56-33F1CA8A7CB4}"/>
              </a:ext>
            </a:extLst>
          </p:cNvPr>
          <p:cNvSpPr txBox="1"/>
          <p:nvPr/>
        </p:nvSpPr>
        <p:spPr>
          <a:xfrm>
            <a:off x="9023184" y="1378255"/>
            <a:ext cx="3006256" cy="1200329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Pezeshk et al.</a:t>
            </a:r>
          </a:p>
          <a:p>
            <a:r>
              <a:rPr lang="en-US" sz="2400" b="1" dirty="0"/>
              <a:t>IEEE TBME 2016</a:t>
            </a:r>
          </a:p>
          <a:p>
            <a:r>
              <a:rPr lang="en-US" sz="2400" b="1" dirty="0"/>
              <a:t>IEEE TMI 2017</a:t>
            </a:r>
          </a:p>
        </p:txBody>
      </p:sp>
    </p:spTree>
    <p:extLst>
      <p:ext uri="{BB962C8B-B14F-4D97-AF65-F5344CB8AC3E}">
        <p14:creationId xmlns:p14="http://schemas.microsoft.com/office/powerpoint/2010/main" val="21889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D10A6-5EE3-4051-BDF5-4388369D1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269" y="124186"/>
            <a:ext cx="10969943" cy="679989"/>
          </a:xfrm>
        </p:spPr>
        <p:txBody>
          <a:bodyPr/>
          <a:lstStyle/>
          <a:p>
            <a:r>
              <a:rPr lang="en-US" dirty="0"/>
              <a:t>Synthetic Images for Algorithm Training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1A74B6-E969-440A-984B-49530C284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7B28DC4-37F4-4111-8E7B-A39B11EDCE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973520"/>
              </p:ext>
            </p:extLst>
          </p:nvPr>
        </p:nvGraphicFramePr>
        <p:xfrm>
          <a:off x="7162284" y="1753665"/>
          <a:ext cx="4827495" cy="3689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r:id="rId3" imgW="4569120" imgH="3499200" progId="SigmaPlotGraphicObject.10">
                  <p:embed/>
                </p:oleObj>
              </mc:Choice>
              <mc:Fallback>
                <p:oleObj r:id="rId3" imgW="4569120" imgH="3499200" progId="SigmaPlotGraphicObject.1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F9F2A5DD-45DF-4B1E-847D-2807EF8B17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284" y="1753665"/>
                        <a:ext cx="4827495" cy="36893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406D250-04CC-4E3D-BA11-1BC52422B626}"/>
              </a:ext>
            </a:extLst>
          </p:cNvPr>
          <p:cNvSpPr/>
          <p:nvPr/>
        </p:nvSpPr>
        <p:spPr>
          <a:xfrm>
            <a:off x="415269" y="897943"/>
            <a:ext cx="1182143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Aft>
                <a:spcPts val="8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Increase training set size for ML by using synthetic mammograms with lesions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D0185-CC87-442E-8134-C8E135AE104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3" t="18814" r="40064" b="34150"/>
          <a:stretch/>
        </p:blipFill>
        <p:spPr bwMode="auto">
          <a:xfrm rot="5400000">
            <a:off x="3475458" y="2110020"/>
            <a:ext cx="2068408" cy="13763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7A1F41-6611-4300-9862-501223FD188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3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468" t="8250" r="22436" b="4242"/>
          <a:stretch/>
        </p:blipFill>
        <p:spPr bwMode="auto">
          <a:xfrm rot="16200000">
            <a:off x="5122570" y="1990425"/>
            <a:ext cx="2055827" cy="1628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ADB5AB-4A7B-4D45-A111-A20B7916B31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4" b="21370"/>
          <a:stretch/>
        </p:blipFill>
        <p:spPr>
          <a:xfrm>
            <a:off x="3482608" y="3950194"/>
            <a:ext cx="1715210" cy="21327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51B26B-3A45-44F6-9321-AA06D5C8F4E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82" r="7430" b="16323"/>
          <a:stretch/>
        </p:blipFill>
        <p:spPr>
          <a:xfrm flipH="1">
            <a:off x="5356597" y="3950228"/>
            <a:ext cx="1587770" cy="2132688"/>
          </a:xfrm>
          <a:prstGeom prst="rect">
            <a:avLst/>
          </a:prstGeom>
        </p:spPr>
      </p:pic>
      <p:pic>
        <p:nvPicPr>
          <p:cNvPr id="11" name="Picture 10" descr="C:\Users\Kenny.Cha\Documents\Papers\MyPapers\2019_JMI_SpecialIssue_Evaluation_SimulatedMammograms_DL_MassDetection\Images\phantom_img_3.png">
            <a:extLst>
              <a:ext uri="{FF2B5EF4-FFF2-40B4-BE49-F238E27FC236}">
                <a16:creationId xmlns:a16="http://schemas.microsoft.com/office/drawing/2014/main" id="{FDAF1BEB-4F01-4B71-BD1A-CBA307F9CAC8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39" y="1901128"/>
            <a:ext cx="2042160" cy="233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C:\Users\Kenny.Cha\Documents\Papers\MyPapers\2019_JMI_SpecialIssue_Evaluation_SimulatedMammograms_DL_MassDetection\Images\phantom_compression.png">
            <a:extLst>
              <a:ext uri="{FF2B5EF4-FFF2-40B4-BE49-F238E27FC236}">
                <a16:creationId xmlns:a16="http://schemas.microsoft.com/office/drawing/2014/main" id="{A5307BD4-4317-4BCF-9896-C0506825ED6D}"/>
              </a:ext>
            </a:extLst>
          </p:cNvPr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8" t="23888" r="20658" b="28687"/>
          <a:stretch/>
        </p:blipFill>
        <p:spPr bwMode="auto">
          <a:xfrm>
            <a:off x="295855" y="4340262"/>
            <a:ext cx="2758440" cy="18548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2EBACF4-263B-4381-B0E8-7AF816CAA7C8}"/>
              </a:ext>
            </a:extLst>
          </p:cNvPr>
          <p:cNvSpPr txBox="1"/>
          <p:nvPr/>
        </p:nvSpPr>
        <p:spPr>
          <a:xfrm>
            <a:off x="7406904" y="5404760"/>
            <a:ext cx="4352974" cy="1323439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Cha et al.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RSNA 2018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SPIE Medical Imaging 2019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JMI 2019 (Accepted)</a:t>
            </a:r>
          </a:p>
        </p:txBody>
      </p:sp>
    </p:spTree>
    <p:extLst>
      <p:ext uri="{BB962C8B-B14F-4D97-AF65-F5344CB8AC3E}">
        <p14:creationId xmlns:p14="http://schemas.microsoft.com/office/powerpoint/2010/main" val="1966250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6E56A-0B09-4CA1-984C-B49F56784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47" y="211262"/>
            <a:ext cx="11604778" cy="838200"/>
          </a:xfrm>
        </p:spPr>
        <p:txBody>
          <a:bodyPr/>
          <a:lstStyle/>
          <a:p>
            <a:r>
              <a:rPr lang="en-US" dirty="0"/>
              <a:t>Synthesis of ECG Signals with Atrial Fibrillation using Generative Adversarial Networks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0FBE1-597A-4853-8056-859BC2AE9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Down Arrow 11">
            <a:extLst>
              <a:ext uri="{FF2B5EF4-FFF2-40B4-BE49-F238E27FC236}">
                <a16:creationId xmlns:a16="http://schemas.microsoft.com/office/drawing/2014/main" id="{1145B487-282E-4E0F-9E27-D90C7097CFED}"/>
              </a:ext>
            </a:extLst>
          </p:cNvPr>
          <p:cNvSpPr/>
          <p:nvPr/>
        </p:nvSpPr>
        <p:spPr>
          <a:xfrm>
            <a:off x="5754875" y="3287006"/>
            <a:ext cx="379927" cy="1230431"/>
          </a:xfrm>
          <a:prstGeom prst="downArrow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E68AEE-4836-4A16-95B1-9408AA527B49}"/>
              </a:ext>
            </a:extLst>
          </p:cNvPr>
          <p:cNvSpPr txBox="1"/>
          <p:nvPr/>
        </p:nvSpPr>
        <p:spPr>
          <a:xfrm>
            <a:off x="3909173" y="3552005"/>
            <a:ext cx="4071330" cy="646331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Generative adversarial network (GAN)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with style transfer and signal warping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4AD85C-E6E1-4283-8181-A107EA2CEA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309" y="1975137"/>
            <a:ext cx="1828800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38A917-1373-4896-8C7B-62967CA144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309" y="3359912"/>
            <a:ext cx="1828800" cy="1371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8F40CB-934A-46CF-98D7-73A614EB92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309" y="4718337"/>
            <a:ext cx="1828800" cy="1371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3CBCBF2-0B00-4C99-97B0-31AD9EA5BECC}"/>
              </a:ext>
            </a:extLst>
          </p:cNvPr>
          <p:cNvSpPr txBox="1"/>
          <p:nvPr/>
        </p:nvSpPr>
        <p:spPr>
          <a:xfrm>
            <a:off x="4979670" y="1627541"/>
            <a:ext cx="1930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Normal ECG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C874EE-2F00-462A-B4AF-C215B9D5BDC0}"/>
              </a:ext>
            </a:extLst>
          </p:cNvPr>
          <p:cNvSpPr txBox="1"/>
          <p:nvPr/>
        </p:nvSpPr>
        <p:spPr>
          <a:xfrm>
            <a:off x="4613063" y="4526973"/>
            <a:ext cx="2663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Synthetic AF ECG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D02F04-2E69-4AF7-9C5A-34852F6926BA}"/>
              </a:ext>
            </a:extLst>
          </p:cNvPr>
          <p:cNvSpPr txBox="1"/>
          <p:nvPr/>
        </p:nvSpPr>
        <p:spPr>
          <a:xfrm>
            <a:off x="9154611" y="1627541"/>
            <a:ext cx="206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Median Beats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8B1FDA-B5B1-42A5-AF83-18FD2F975074}"/>
              </a:ext>
            </a:extLst>
          </p:cNvPr>
          <p:cNvSpPr txBox="1"/>
          <p:nvPr/>
        </p:nvSpPr>
        <p:spPr>
          <a:xfrm>
            <a:off x="8051687" y="2430105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560753-2782-4228-9A5A-94A311CD7911}"/>
              </a:ext>
            </a:extLst>
          </p:cNvPr>
          <p:cNvSpPr txBox="1"/>
          <p:nvPr/>
        </p:nvSpPr>
        <p:spPr>
          <a:xfrm>
            <a:off x="8231223" y="3630214"/>
            <a:ext cx="819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Real</a:t>
            </a:r>
            <a:b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AF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358F19-B602-423F-8359-6942E56D33B0}"/>
              </a:ext>
            </a:extLst>
          </p:cNvPr>
          <p:cNvSpPr txBox="1"/>
          <p:nvPr/>
        </p:nvSpPr>
        <p:spPr>
          <a:xfrm>
            <a:off x="7915432" y="4988638"/>
            <a:ext cx="14510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Synthetic</a:t>
            </a:r>
            <a:b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AF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9BED91F-EFB2-46D7-A567-5B9FC10CC7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555" y="1984786"/>
            <a:ext cx="2714567" cy="11633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26043F-6122-48CE-A9B1-3D265E1CC5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954" y="4917609"/>
            <a:ext cx="2715768" cy="11639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0CD1748-9AC5-4275-AA53-8788ED7DE552}"/>
              </a:ext>
            </a:extLst>
          </p:cNvPr>
          <p:cNvSpPr txBox="1"/>
          <p:nvPr/>
        </p:nvSpPr>
        <p:spPr>
          <a:xfrm>
            <a:off x="964582" y="1627541"/>
            <a:ext cx="2031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Real AF ECG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14EC12-5DB0-4CD4-9EB0-3766C2E8FF77}"/>
              </a:ext>
            </a:extLst>
          </p:cNvPr>
          <p:cNvSpPr txBox="1"/>
          <p:nvPr/>
        </p:nvSpPr>
        <p:spPr>
          <a:xfrm>
            <a:off x="595410" y="1963333"/>
            <a:ext cx="2770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Heart rate irregular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48AC509-A920-441B-8B11-D190EB455751}"/>
              </a:ext>
            </a:extLst>
          </p:cNvPr>
          <p:cNvGrpSpPr/>
          <p:nvPr/>
        </p:nvGrpSpPr>
        <p:grpSpPr>
          <a:xfrm>
            <a:off x="95590" y="3655383"/>
            <a:ext cx="3800528" cy="2403687"/>
            <a:chOff x="130314" y="4078615"/>
            <a:chExt cx="3800528" cy="2403687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29F8D8B-9DF7-431B-BE71-9694C67CD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269" y="4078615"/>
              <a:ext cx="2436041" cy="240368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3117763-EE38-4216-9265-BEA447324444}"/>
                </a:ext>
              </a:extLst>
            </p:cNvPr>
            <p:cNvSpPr txBox="1"/>
            <p:nvPr/>
          </p:nvSpPr>
          <p:spPr>
            <a:xfrm>
              <a:off x="130314" y="4801346"/>
              <a:ext cx="1415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Suppressed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2237DAC-C731-423A-A972-392B9B3B149B}"/>
                </a:ext>
              </a:extLst>
            </p:cNvPr>
            <p:cNvCxnSpPr>
              <a:stCxn id="22" idx="2"/>
            </p:cNvCxnSpPr>
            <p:nvPr/>
          </p:nvCxnSpPr>
          <p:spPr>
            <a:xfrm>
              <a:off x="838200" y="5170678"/>
              <a:ext cx="458337" cy="209918"/>
            </a:xfrm>
            <a:prstGeom prst="straightConnector1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93BA683-7CBC-4619-AB54-3B0612064A8D}"/>
                </a:ext>
              </a:extLst>
            </p:cNvPr>
            <p:cNvCxnSpPr/>
            <p:nvPr/>
          </p:nvCxnSpPr>
          <p:spPr>
            <a:xfrm flipH="1">
              <a:off x="2770496" y="4866310"/>
              <a:ext cx="134467" cy="315014"/>
            </a:xfrm>
            <a:prstGeom prst="straightConnector1">
              <a:avLst/>
            </a:prstGeom>
            <a:noFill/>
            <a:ln w="571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50A257-2755-40C1-A1A0-BA777F659D1D}"/>
                </a:ext>
              </a:extLst>
            </p:cNvPr>
            <p:cNvSpPr txBox="1"/>
            <p:nvPr/>
          </p:nvSpPr>
          <p:spPr>
            <a:xfrm>
              <a:off x="2168821" y="4272600"/>
              <a:ext cx="17620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Suppressed,</a:t>
              </a:r>
              <a:b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</a:b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more </a:t>
              </a:r>
              <a:r>
                <a:rPr kumimoji="0" lang="en-US" sz="1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fibrillatory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4F39401-A8F2-4DEA-A5AF-5235B9E7BA7B}"/>
              </a:ext>
            </a:extLst>
          </p:cNvPr>
          <p:cNvGrpSpPr/>
          <p:nvPr/>
        </p:nvGrpSpPr>
        <p:grpSpPr>
          <a:xfrm>
            <a:off x="622499" y="2424386"/>
            <a:ext cx="2715768" cy="1163900"/>
            <a:chOff x="657405" y="2447516"/>
            <a:chExt cx="2715768" cy="116390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894AAD2-8304-4AEC-BBD7-39FFB6BAD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405" y="2447516"/>
              <a:ext cx="2715768" cy="1163900"/>
            </a:xfrm>
            <a:prstGeom prst="rect">
              <a:avLst/>
            </a:prstGeom>
          </p:spPr>
        </p:pic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932BCBB-990C-4395-88C1-EB07C6F8880A}"/>
                </a:ext>
              </a:extLst>
            </p:cNvPr>
            <p:cNvCxnSpPr/>
            <p:nvPr/>
          </p:nvCxnSpPr>
          <p:spPr>
            <a:xfrm>
              <a:off x="1626518" y="2938027"/>
              <a:ext cx="148736" cy="315005"/>
            </a:xfrm>
            <a:prstGeom prst="straightConnector1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EBC1996-1781-47BA-AA29-3D20C05055D5}"/>
                </a:ext>
              </a:extLst>
            </p:cNvPr>
            <p:cNvCxnSpPr/>
            <p:nvPr/>
          </p:nvCxnSpPr>
          <p:spPr>
            <a:xfrm flipH="1">
              <a:off x="2559646" y="2930975"/>
              <a:ext cx="134467" cy="315014"/>
            </a:xfrm>
            <a:prstGeom prst="straightConnector1">
              <a:avLst/>
            </a:prstGeom>
            <a:noFill/>
            <a:ln w="571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2419A56-C616-46CD-B283-79ADC2AAE4E8}"/>
              </a:ext>
            </a:extLst>
          </p:cNvPr>
          <p:cNvSpPr txBox="1"/>
          <p:nvPr/>
        </p:nvSpPr>
        <p:spPr>
          <a:xfrm>
            <a:off x="6354502" y="6276316"/>
            <a:ext cx="5335928" cy="43088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Wang, Cha, Sahiner and Scully, 2019</a:t>
            </a:r>
          </a:p>
        </p:txBody>
      </p:sp>
    </p:spTree>
    <p:extLst>
      <p:ext uri="{BB962C8B-B14F-4D97-AF65-F5344CB8AC3E}">
        <p14:creationId xmlns:p14="http://schemas.microsoft.com/office/powerpoint/2010/main" val="513574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EB5B0-6E10-4B48-A3A5-00A600801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 Bias Due to Training Data Set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9F80F-B7F7-44A3-93D5-EDBE71BD9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79" y="1500875"/>
            <a:ext cx="11635285" cy="4410075"/>
          </a:xfrm>
        </p:spPr>
        <p:txBody>
          <a:bodyPr/>
          <a:lstStyle/>
          <a:p>
            <a:r>
              <a:rPr lang="en-US" dirty="0"/>
              <a:t>Non-representative training set may result in biased algorithm design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If a certain identifiable sub-population proportionally misrepresented in training, the algorithm may perform poorly for that sub-population</a:t>
            </a:r>
          </a:p>
          <a:p>
            <a:pPr lvl="1"/>
            <a:r>
              <a:rPr lang="en-US" dirty="0"/>
              <a:t>Facial recognition: ML algorithms from Facebook, IBM, Microsoft tested*</a:t>
            </a:r>
          </a:p>
          <a:p>
            <a:pPr lvl="2"/>
            <a:r>
              <a:rPr lang="en-US" dirty="0"/>
              <a:t>Classifiers performed:</a:t>
            </a:r>
          </a:p>
          <a:p>
            <a:pPr lvl="3"/>
            <a:r>
              <a:rPr lang="en-US" dirty="0"/>
              <a:t>Best for lighter individuals and males</a:t>
            </a:r>
          </a:p>
          <a:p>
            <a:pPr lvl="3"/>
            <a:r>
              <a:rPr lang="en-US" dirty="0"/>
              <a:t>Worst for darker females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65AA-AE47-4C94-916F-8DA3B73C8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732E4B-CC2F-440E-9C8A-F0C643ED3E8E}"/>
              </a:ext>
            </a:extLst>
          </p:cNvPr>
          <p:cNvSpPr txBox="1"/>
          <p:nvPr/>
        </p:nvSpPr>
        <p:spPr>
          <a:xfrm>
            <a:off x="431803" y="5986130"/>
            <a:ext cx="106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it-IT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*proceedings.mlr.press/v81/buolamwini18a/buolamwini18a</a:t>
            </a:r>
            <a:r>
              <a:rPr lang="en-US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.pdf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996754-A240-4EB6-86FA-F8EA9585E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637" y="4245129"/>
            <a:ext cx="4524173" cy="250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07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2642AB-70FD-4E19-B72B-D13F5B94D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690" y="1789638"/>
            <a:ext cx="11342516" cy="1024271"/>
          </a:xfrm>
          <a:effectLst/>
        </p:spPr>
        <p:txBody>
          <a:bodyPr/>
          <a:lstStyle/>
          <a:p>
            <a:r>
              <a:rPr lang="en-US" dirty="0"/>
              <a:t>Limiting your training cases to one institution may result in a biased classifier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different between institutions?</a:t>
            </a:r>
          </a:p>
          <a:p>
            <a:pPr lvl="1"/>
            <a:r>
              <a:rPr lang="en-US" dirty="0"/>
              <a:t>When differences can be identified, it can be more direct to look at sub-populations than differences between institutions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28EF1D-0F7C-4B1D-8012-43689E74D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Data Set Selection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C75A1-2752-4CA8-A1EB-87FDF5D724BD}"/>
              </a:ext>
            </a:extLst>
          </p:cNvPr>
          <p:cNvSpPr txBox="1"/>
          <p:nvPr/>
        </p:nvSpPr>
        <p:spPr>
          <a:xfrm>
            <a:off x="7509832" y="4417107"/>
            <a:ext cx="4511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Ian Pan et al., Journal of Digital Imaging 2019</a:t>
            </a: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18297FF8-7D1D-4FF6-963D-FC01D946C9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7858576"/>
              </p:ext>
            </p:extLst>
          </p:nvPr>
        </p:nvGraphicFramePr>
        <p:xfrm>
          <a:off x="1252295" y="2992330"/>
          <a:ext cx="9403982" cy="1381760"/>
        </p:xfrm>
        <a:graphic>
          <a:graphicData uri="http://schemas.openxmlformats.org/drawingml/2006/table">
            <a:tbl>
              <a:tblPr firstRow="1" bandRow="1"/>
              <a:tblGrid>
                <a:gridCol w="3003182">
                  <a:extLst>
                    <a:ext uri="{9D8B030D-6E8A-4147-A177-3AD203B41FA5}">
                      <a16:colId xmlns:a16="http://schemas.microsoft.com/office/drawing/2014/main" val="3611237255"/>
                    </a:ext>
                  </a:extLst>
                </a:gridCol>
                <a:gridCol w="2004646">
                  <a:extLst>
                    <a:ext uri="{9D8B030D-6E8A-4147-A177-3AD203B41FA5}">
                      <a16:colId xmlns:a16="http://schemas.microsoft.com/office/drawing/2014/main" val="3024503957"/>
                    </a:ext>
                  </a:extLst>
                </a:gridCol>
                <a:gridCol w="2110154">
                  <a:extLst>
                    <a:ext uri="{9D8B030D-6E8A-4147-A177-3AD203B41FA5}">
                      <a16:colId xmlns:a16="http://schemas.microsoft.com/office/drawing/2014/main" val="127459473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318629130"/>
                    </a:ext>
                  </a:extLst>
                </a:gridCol>
              </a:tblGrid>
              <a:tr h="29645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AUROC for classifying chest X-ray as normal or abnormal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 err="1"/>
                        <a:t>DenseNet</a:t>
                      </a:r>
                      <a:r>
                        <a:rPr lang="en-US" dirty="0"/>
                        <a:t> Trained on RIH Chest X-ray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DenseNet</a:t>
                      </a:r>
                      <a:r>
                        <a:rPr lang="en-US" dirty="0"/>
                        <a:t> Trained on NIH Chest X-ray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Difference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58085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Test on RIH chest X-ray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0.960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0.924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0.036 (0.026, 0.046)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748699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Test on NIH chest X-ray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0.855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0.900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0.045 (0.041, 0.049)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009705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D3A0A287-FF69-42A3-891A-BC4FCB62CB50}"/>
              </a:ext>
            </a:extLst>
          </p:cNvPr>
          <p:cNvSpPr/>
          <p:nvPr/>
        </p:nvSpPr>
        <p:spPr>
          <a:xfrm>
            <a:off x="6501304" y="3718811"/>
            <a:ext cx="1519952" cy="224139"/>
          </a:xfrm>
          <a:prstGeom prst="rect">
            <a:avLst/>
          </a:prstGeom>
          <a:solidFill>
            <a:srgbClr val="D0D8E8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C509B9-C62D-4A88-8E4A-027198F0554F}"/>
              </a:ext>
            </a:extLst>
          </p:cNvPr>
          <p:cNvSpPr/>
          <p:nvPr/>
        </p:nvSpPr>
        <p:spPr>
          <a:xfrm>
            <a:off x="8578789" y="3718811"/>
            <a:ext cx="1907873" cy="214493"/>
          </a:xfrm>
          <a:prstGeom prst="rect">
            <a:avLst/>
          </a:prstGeom>
          <a:solidFill>
            <a:srgbClr val="D0D8E8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B3309C-C89C-4880-8FE0-BED2D3E0C179}"/>
              </a:ext>
            </a:extLst>
          </p:cNvPr>
          <p:cNvSpPr/>
          <p:nvPr/>
        </p:nvSpPr>
        <p:spPr>
          <a:xfrm>
            <a:off x="4584586" y="4017599"/>
            <a:ext cx="1519952" cy="284604"/>
          </a:xfrm>
          <a:prstGeom prst="rect">
            <a:avLst/>
          </a:prstGeom>
          <a:solidFill>
            <a:srgbClr val="E9EDF4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329497-E716-4180-93A5-D74E03ECAC22}"/>
              </a:ext>
            </a:extLst>
          </p:cNvPr>
          <p:cNvSpPr/>
          <p:nvPr/>
        </p:nvSpPr>
        <p:spPr>
          <a:xfrm>
            <a:off x="8452458" y="4022745"/>
            <a:ext cx="2034203" cy="284604"/>
          </a:xfrm>
          <a:prstGeom prst="rect">
            <a:avLst/>
          </a:prstGeom>
          <a:solidFill>
            <a:srgbClr val="E9EDF4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43FB13-03F8-4ED2-9E85-E0602B356396}"/>
              </a:ext>
            </a:extLst>
          </p:cNvPr>
          <p:cNvSpPr/>
          <p:nvPr/>
        </p:nvSpPr>
        <p:spPr>
          <a:xfrm>
            <a:off x="4576047" y="3679526"/>
            <a:ext cx="1519952" cy="224139"/>
          </a:xfrm>
          <a:prstGeom prst="rect">
            <a:avLst/>
          </a:prstGeom>
          <a:solidFill>
            <a:srgbClr val="D0D8E8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E5A57B-46B9-4A3C-A5B7-3DE9058A86DB}"/>
              </a:ext>
            </a:extLst>
          </p:cNvPr>
          <p:cNvSpPr/>
          <p:nvPr/>
        </p:nvSpPr>
        <p:spPr>
          <a:xfrm>
            <a:off x="6501304" y="4057858"/>
            <a:ext cx="1519952" cy="284604"/>
          </a:xfrm>
          <a:prstGeom prst="rect">
            <a:avLst/>
          </a:prstGeom>
          <a:solidFill>
            <a:srgbClr val="E9EDF4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7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5AAFD6-83D9-494B-84CC-0406FF2DA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07" y="1478872"/>
            <a:ext cx="5042517" cy="3569269"/>
          </a:xfrm>
        </p:spPr>
        <p:txBody>
          <a:bodyPr/>
          <a:lstStyle/>
          <a:p>
            <a:r>
              <a:rPr lang="en-US" dirty="0"/>
              <a:t>The use of automation as a heuristic replacement for vigilant information seeking and processing</a:t>
            </a:r>
          </a:p>
          <a:p>
            <a:pPr lvl="1"/>
            <a:r>
              <a:rPr lang="en-US" dirty="0"/>
              <a:t>Investigation started in airline industry*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E0B187-0B04-4594-8DE8-1D8D6F21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91" y="323680"/>
            <a:ext cx="10969943" cy="838200"/>
          </a:xfrm>
        </p:spPr>
        <p:txBody>
          <a:bodyPr/>
          <a:lstStyle/>
          <a:p>
            <a:r>
              <a:rPr lang="en-US" dirty="0"/>
              <a:t>Automation Bias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295625-5745-4F0E-AAF5-527257B6A7D3}"/>
              </a:ext>
            </a:extLst>
          </p:cNvPr>
          <p:cNvSpPr txBox="1"/>
          <p:nvPr/>
        </p:nvSpPr>
        <p:spPr>
          <a:xfrm>
            <a:off x="261003" y="5682074"/>
            <a:ext cx="5554581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dirty="0"/>
              <a:t>*LJ </a:t>
            </a:r>
            <a:r>
              <a:rPr lang="en-US" sz="1799" dirty="0" err="1"/>
              <a:t>Skitka</a:t>
            </a:r>
            <a:r>
              <a:rPr lang="en-US" sz="1799" dirty="0"/>
              <a:t> et al, Int. J. of Aviation Psychology, 2000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B0CB6ECE-EECB-4A8C-BC5C-2E398AAE96F9}"/>
              </a:ext>
            </a:extLst>
          </p:cNvPr>
          <p:cNvSpPr txBox="1">
            <a:spLocks/>
          </p:cNvSpPr>
          <p:nvPr/>
        </p:nvSpPr>
        <p:spPr bwMode="auto">
          <a:xfrm>
            <a:off x="5145024" y="1470320"/>
            <a:ext cx="6770605" cy="3577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har char="•"/>
              <a:defRPr sz="2800">
                <a:solidFill>
                  <a:srgbClr val="0070C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har char="•"/>
              <a:defRPr sz="2000">
                <a:solidFill>
                  <a:srgbClr val="640000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kern="0" dirty="0"/>
              <a:t>Documented in Healthcare</a:t>
            </a:r>
          </a:p>
          <a:p>
            <a:pPr lvl="1"/>
            <a:r>
              <a:rPr lang="en-US" kern="0" dirty="0"/>
              <a:t>When algorithm intended as a second reader is used instead in concurrent reader mode**</a:t>
            </a:r>
          </a:p>
          <a:p>
            <a:pPr lvl="2"/>
            <a:r>
              <a:rPr lang="en-US" kern="0" dirty="0"/>
              <a:t>Second reader: Clinician first completes the interpretation of the case without computer aid, then the computer results are displayed</a:t>
            </a:r>
          </a:p>
          <a:p>
            <a:pPr lvl="2"/>
            <a:r>
              <a:rPr lang="en-US" kern="0" dirty="0"/>
              <a:t>Concurrent reader: Computer results are displayed at the moment the case is opened for interpretation</a:t>
            </a:r>
          </a:p>
          <a:p>
            <a:pPr lvl="2"/>
            <a:endParaRPr lang="en-US" kern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06A8E5-7A0D-4A87-97CE-78085F97C968}"/>
              </a:ext>
            </a:extLst>
          </p:cNvPr>
          <p:cNvSpPr txBox="1"/>
          <p:nvPr/>
        </p:nvSpPr>
        <p:spPr>
          <a:xfrm>
            <a:off x="6478391" y="5682074"/>
            <a:ext cx="4923243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dirty="0"/>
              <a:t>**</a:t>
            </a:r>
            <a:r>
              <a:rPr lang="en-US" sz="1799" dirty="0" err="1"/>
              <a:t>Alberdi</a:t>
            </a:r>
            <a:r>
              <a:rPr lang="en-US" sz="1799" dirty="0"/>
              <a:t> et al., Academic Radiology 2004</a:t>
            </a:r>
          </a:p>
        </p:txBody>
      </p:sp>
    </p:spTree>
    <p:extLst>
      <p:ext uri="{BB962C8B-B14F-4D97-AF65-F5344CB8AC3E}">
        <p14:creationId xmlns:p14="http://schemas.microsoft.com/office/powerpoint/2010/main" val="1805242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678"/>
            <a:ext cx="10969943" cy="1980683"/>
          </a:xfrm>
        </p:spPr>
        <p:txBody>
          <a:bodyPr/>
          <a:lstStyle/>
          <a:p>
            <a:r>
              <a:rPr lang="en-US" dirty="0"/>
              <a:t>Machine learning algorithms are trained and tested with particular data</a:t>
            </a:r>
          </a:p>
          <a:p>
            <a:pPr lvl="1"/>
            <a:r>
              <a:rPr lang="en-US" dirty="0"/>
              <a:t>Patient subsets, data acquisition parameters, data acquisition systems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665" y="3276640"/>
            <a:ext cx="6353485" cy="348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46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00" y="229434"/>
            <a:ext cx="10969943" cy="639595"/>
          </a:xfrm>
        </p:spPr>
        <p:txBody>
          <a:bodyPr/>
          <a:lstStyle/>
          <a:p>
            <a:r>
              <a:rPr lang="en-US" dirty="0"/>
              <a:t>Generalizability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D0713-B47B-4D20-8F75-8CF45883B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023" y="1223962"/>
            <a:ext cx="11604777" cy="5030534"/>
          </a:xfrm>
        </p:spPr>
        <p:txBody>
          <a:bodyPr/>
          <a:lstStyle/>
          <a:p>
            <a:r>
              <a:rPr lang="en-US" dirty="0"/>
              <a:t>Domain knowledge from clinicians, scientists and engineers should help in deciding what types of factors are important in generalizability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Image acquisition x-ray beam spectrum variation should not be a major factor for a segmentation algorithm generalizability</a:t>
            </a:r>
          </a:p>
          <a:p>
            <a:pPr lvl="1"/>
            <a:r>
              <a:rPr lang="en-US" dirty="0"/>
              <a:t>Image acquisition dose could be a major factor if the algorithm is designed at tested at regular dose, when generalizability to ultra-low does is being discussed</a:t>
            </a:r>
          </a:p>
        </p:txBody>
      </p:sp>
    </p:spTree>
    <p:extLst>
      <p:ext uri="{BB962C8B-B14F-4D97-AF65-F5344CB8AC3E}">
        <p14:creationId xmlns:p14="http://schemas.microsoft.com/office/powerpoint/2010/main" val="2092145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D403B-671E-4D87-B71F-ED0A2D35E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71" y="209346"/>
            <a:ext cx="10969943" cy="559581"/>
          </a:xfrm>
        </p:spPr>
        <p:txBody>
          <a:bodyPr/>
          <a:lstStyle/>
          <a:p>
            <a:r>
              <a:rPr lang="en-US" dirty="0" err="1"/>
              <a:t>Explainability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365ED-4B7A-4195-9941-A169BC7C6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362" y="864736"/>
            <a:ext cx="11604777" cy="551701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An explanation is </a:t>
            </a:r>
            <a:r>
              <a:rPr lang="en-US" i="1" dirty="0"/>
              <a:t>typically</a:t>
            </a:r>
            <a:r>
              <a:rPr lang="en-US" dirty="0"/>
              <a:t> an answer to a why-question*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Why did the AI system diagnose this case with pneumonia?</a:t>
            </a:r>
          </a:p>
          <a:p>
            <a:pPr>
              <a:lnSpc>
                <a:spcPct val="90000"/>
              </a:lnSpc>
            </a:pPr>
            <a:r>
              <a:rPr lang="en-US" dirty="0"/>
              <a:t>Why-questions are typically contrastive, even when not explicitly so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Why did the AI system diagnose this case with pneumonia </a:t>
            </a:r>
            <a:r>
              <a:rPr lang="en-US" dirty="0">
                <a:solidFill>
                  <a:srgbClr val="CC00FF"/>
                </a:solidFill>
              </a:rPr>
              <a:t>and not pleural effusion</a:t>
            </a:r>
            <a:r>
              <a:rPr lang="en-US" dirty="0"/>
              <a:t>?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Why did the AI system diagnose this case with pneumonia</a:t>
            </a:r>
            <a:r>
              <a:rPr lang="en-US" dirty="0">
                <a:solidFill>
                  <a:srgbClr val="CC00FF"/>
                </a:solidFill>
              </a:rPr>
              <a:t> but not the previous case</a:t>
            </a:r>
            <a:r>
              <a:rPr lang="en-US" dirty="0"/>
              <a:t>?</a:t>
            </a:r>
          </a:p>
          <a:p>
            <a:pPr>
              <a:lnSpc>
                <a:spcPct val="90000"/>
              </a:lnSpc>
            </a:pPr>
            <a:r>
              <a:rPr lang="en-US" dirty="0"/>
              <a:t>FDA has no requirements for </a:t>
            </a:r>
            <a:r>
              <a:rPr lang="en-US" dirty="0" err="1"/>
              <a:t>explainability</a:t>
            </a:r>
            <a:r>
              <a:rPr lang="en-US" dirty="0"/>
              <a:t> for devices incorporating AI/ML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It may be expected that sponsors in the future may choose to incorporate </a:t>
            </a:r>
            <a:r>
              <a:rPr lang="en-US" dirty="0" err="1"/>
              <a:t>explainability</a:t>
            </a:r>
            <a:r>
              <a:rPr lang="en-US" dirty="0"/>
              <a:t> components because it may help increase the trust in the device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D9C50-E055-4EDC-9E55-A3B7DD879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21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9FA990-9D39-40CE-9E7B-014CF9297B87}"/>
              </a:ext>
            </a:extLst>
          </p:cNvPr>
          <p:cNvSpPr txBox="1"/>
          <p:nvPr/>
        </p:nvSpPr>
        <p:spPr>
          <a:xfrm>
            <a:off x="1717807" y="6381750"/>
            <a:ext cx="8592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*Miller T, “Explanation in AI: Insights from the Social Sciences,” </a:t>
            </a:r>
            <a:r>
              <a:rPr lang="en-US" dirty="0" err="1"/>
              <a:t>arXiv</a:t>
            </a:r>
            <a:r>
              <a:rPr lang="en-US" dirty="0"/>
              <a:t> 1706.07269 </a:t>
            </a:r>
          </a:p>
        </p:txBody>
      </p:sp>
    </p:spTree>
    <p:extLst>
      <p:ext uri="{BB962C8B-B14F-4D97-AF65-F5344CB8AC3E}">
        <p14:creationId xmlns:p14="http://schemas.microsoft.com/office/powerpoint/2010/main" val="1422296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B47DC-9676-47BD-9FE6-180D12111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71" y="427275"/>
            <a:ext cx="10969943" cy="838200"/>
          </a:xfrm>
        </p:spPr>
        <p:txBody>
          <a:bodyPr/>
          <a:lstStyle/>
          <a:p>
            <a:r>
              <a:rPr lang="en-US" dirty="0"/>
              <a:t>Levels of Explanation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2A745-EB56-4143-82E8-3515497F4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49" y="1500875"/>
            <a:ext cx="11604777" cy="4410075"/>
          </a:xfrm>
        </p:spPr>
        <p:txBody>
          <a:bodyPr/>
          <a:lstStyle/>
          <a:p>
            <a:r>
              <a:rPr lang="en-US" dirty="0"/>
              <a:t>When asked to provide an explanation, people provide different levels of explanation depending on</a:t>
            </a:r>
          </a:p>
          <a:p>
            <a:pPr lvl="1"/>
            <a:r>
              <a:rPr lang="en-US" dirty="0"/>
              <a:t>Who is asking</a:t>
            </a:r>
          </a:p>
          <a:p>
            <a:pPr lvl="2"/>
            <a:r>
              <a:rPr lang="en-US" dirty="0"/>
              <a:t>Is it my 5-yr old niece or a graduate student?</a:t>
            </a:r>
          </a:p>
          <a:p>
            <a:pPr lvl="1"/>
            <a:r>
              <a:rPr lang="en-US" dirty="0"/>
              <a:t>What they believe are the most relevant causes</a:t>
            </a:r>
          </a:p>
          <a:p>
            <a:pPr lvl="2"/>
            <a:r>
              <a:rPr lang="en-US" dirty="0"/>
              <a:t>The chain of causes needs to be truncated at some level: Depth of explanation</a:t>
            </a:r>
          </a:p>
          <a:p>
            <a:r>
              <a:rPr lang="en-US" dirty="0"/>
              <a:t>In health AI, we have different “users” and different needs for “depth of explanation”</a:t>
            </a:r>
          </a:p>
          <a:p>
            <a:pPr lvl="1"/>
            <a:r>
              <a:rPr lang="en-US" dirty="0"/>
              <a:t>Patients, caregivers, insurance, regulators, scientific community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C950FE-7144-4E2E-8A96-11E2491F9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232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52E3C-5339-486A-887C-57E940462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23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C213F9-DDBC-4F40-9C80-404078799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832" y="1462250"/>
            <a:ext cx="4771003" cy="30543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CD6023A-D405-4C1B-BB7B-67433C4288C2}"/>
              </a:ext>
            </a:extLst>
          </p:cNvPr>
          <p:cNvGrpSpPr/>
          <p:nvPr/>
        </p:nvGrpSpPr>
        <p:grpSpPr>
          <a:xfrm>
            <a:off x="4550230" y="662675"/>
            <a:ext cx="7496490" cy="4878154"/>
            <a:chOff x="4881562" y="1397000"/>
            <a:chExt cx="5784851" cy="3960442"/>
          </a:xfrm>
        </p:grpSpPr>
        <p:pic>
          <p:nvPicPr>
            <p:cNvPr id="2050" name="Picture 2" descr="http://blog.qure.ai/assets/images/visualisation/occlusion.gif">
              <a:extLst>
                <a:ext uri="{FF2B5EF4-FFF2-40B4-BE49-F238E27FC236}">
                  <a16:creationId xmlns:a16="http://schemas.microsoft.com/office/drawing/2014/main" id="{5446325F-C9A7-40BF-8B96-B28BF8075CFB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1562" y="1500875"/>
              <a:ext cx="5784851" cy="3856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14196A3-69B3-403A-98B5-35119F62A151}"/>
                </a:ext>
              </a:extLst>
            </p:cNvPr>
            <p:cNvSpPr/>
            <p:nvPr/>
          </p:nvSpPr>
          <p:spPr>
            <a:xfrm>
              <a:off x="4881563" y="1397000"/>
              <a:ext cx="5784850" cy="6011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0FD6F4C-3C53-4373-A15E-740EC570D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Occlusion Visualization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F391E5-74C0-443D-8A53-91D7D027A191}"/>
              </a:ext>
            </a:extLst>
          </p:cNvPr>
          <p:cNvSpPr txBox="1"/>
          <p:nvPr/>
        </p:nvSpPr>
        <p:spPr>
          <a:xfrm>
            <a:off x="631371" y="4785360"/>
            <a:ext cx="11118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When the right costophrenic angle and accumulated fluid region is occluded to the network, the probability of the pleural effusion drops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0CAE5D-DBBE-4925-93AF-58EEA860DDC8}"/>
              </a:ext>
            </a:extLst>
          </p:cNvPr>
          <p:cNvSpPr txBox="1"/>
          <p:nvPr/>
        </p:nvSpPr>
        <p:spPr>
          <a:xfrm>
            <a:off x="3011424" y="6257274"/>
            <a:ext cx="6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http://blog.qure.ai/notes/visualizing_deep_learning</a:t>
            </a:r>
          </a:p>
        </p:txBody>
      </p:sp>
    </p:spTree>
    <p:extLst>
      <p:ext uri="{BB962C8B-B14F-4D97-AF65-F5344CB8AC3E}">
        <p14:creationId xmlns:p14="http://schemas.microsoft.com/office/powerpoint/2010/main" val="17402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D3920-3205-4FE6-B39A-28FB7CDC0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Proxy Model: LIME (Local Interpretable Model-Agnostic Explanations)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8ACAF-A3AD-4942-875C-D4F021326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24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84860-9FAA-48A5-9C10-97D2CAE78154}"/>
              </a:ext>
            </a:extLst>
          </p:cNvPr>
          <p:cNvSpPr txBox="1"/>
          <p:nvPr/>
        </p:nvSpPr>
        <p:spPr>
          <a:xfrm>
            <a:off x="1772978" y="6512588"/>
            <a:ext cx="9704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Ribeiro MT et al, “Why Should I Trust You? Explaining the Predictions of Any Classifier,” </a:t>
            </a:r>
            <a:r>
              <a:rPr lang="en-US" sz="1600" dirty="0" err="1"/>
              <a:t>arXiv</a:t>
            </a:r>
            <a:r>
              <a:rPr lang="en-US" sz="1600" dirty="0"/>
              <a:t> 1602.04938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CFC3A0-4225-4765-9F26-B8DFFC018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928" y="1818138"/>
            <a:ext cx="8646186" cy="41419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C4DDAF-A6D3-4826-804B-5B88BD843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12" y="3812811"/>
            <a:ext cx="1844373" cy="2423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E01808-FC24-4400-8965-C4CD9EEDA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29" y="1352264"/>
            <a:ext cx="1836656" cy="2183923"/>
          </a:xfrm>
          <a:prstGeom prst="rect">
            <a:avLst/>
          </a:prstGeom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7C8829D4-C3D7-4A39-82BC-95AA6B7196CA}"/>
              </a:ext>
            </a:extLst>
          </p:cNvPr>
          <p:cNvSpPr/>
          <p:nvPr/>
        </p:nvSpPr>
        <p:spPr>
          <a:xfrm>
            <a:off x="1133856" y="3429000"/>
            <a:ext cx="170688" cy="383811"/>
          </a:xfrm>
          <a:prstGeom prst="downArrow">
            <a:avLst/>
          </a:prstGeom>
          <a:solidFill>
            <a:srgbClr val="0070C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104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635A6-00B6-473F-8A45-D2FB63888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3" y="190235"/>
            <a:ext cx="10969943" cy="838200"/>
          </a:xfrm>
        </p:spPr>
        <p:txBody>
          <a:bodyPr/>
          <a:lstStyle/>
          <a:p>
            <a:r>
              <a:rPr lang="en-US" dirty="0"/>
              <a:t>Evaluating Explanations*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CBB02-74F7-48E9-ACB3-EE7D9FC42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45" y="996476"/>
            <a:ext cx="11604777" cy="4798576"/>
          </a:xfrm>
        </p:spPr>
        <p:txBody>
          <a:bodyPr/>
          <a:lstStyle/>
          <a:p>
            <a:r>
              <a:rPr lang="en-US" dirty="0"/>
              <a:t>Application-grounded: Real users, real tasks</a:t>
            </a:r>
          </a:p>
          <a:p>
            <a:pPr lvl="1"/>
            <a:r>
              <a:rPr lang="en-US" dirty="0"/>
              <a:t>Evaluate the quality of an explanation in the context of its end-task, e.g., whether it results in better identification/reduction of errors</a:t>
            </a:r>
          </a:p>
          <a:p>
            <a:r>
              <a:rPr lang="en-US" dirty="0"/>
              <a:t>Human-grounded: Real humans, simplified tasks</a:t>
            </a:r>
          </a:p>
          <a:p>
            <a:pPr lvl="1"/>
            <a:r>
              <a:rPr lang="en-US" dirty="0"/>
              <a:t>Example: Humans are presented with pairs of explanations, and must choose the one that they find of higher quality</a:t>
            </a:r>
          </a:p>
          <a:p>
            <a:r>
              <a:rPr lang="en-US" dirty="0"/>
              <a:t>Functionally-grounded: No humans, proxy tasks</a:t>
            </a:r>
          </a:p>
          <a:p>
            <a:pPr lvl="1"/>
            <a:r>
              <a:rPr lang="en-US" dirty="0"/>
              <a:t>Example: Show that one's method performs better with respect to certain </a:t>
            </a:r>
            <a:r>
              <a:rPr lang="en-US" dirty="0" err="1"/>
              <a:t>regularizers</a:t>
            </a:r>
            <a:r>
              <a:rPr lang="en-US" dirty="0"/>
              <a:t>, e.g., is more sparse/</a:t>
            </a:r>
            <a:r>
              <a:rPr lang="en-US" dirty="0" err="1"/>
              <a:t>distangled</a:t>
            </a:r>
            <a:r>
              <a:rPr lang="en-US" dirty="0"/>
              <a:t> compared to other baselines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14E9A-1067-4B42-A34B-2C7FB6B25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25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EAE880-1FF5-4082-9F1B-3A58B531C548}"/>
              </a:ext>
            </a:extLst>
          </p:cNvPr>
          <p:cNvSpPr txBox="1"/>
          <p:nvPr/>
        </p:nvSpPr>
        <p:spPr>
          <a:xfrm>
            <a:off x="1674810" y="6416627"/>
            <a:ext cx="10101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you can measure what you are speaking about, you know something about it. – Lord Kelvin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8F4FAD-DD2F-487B-862F-B814D4AE7483}"/>
              </a:ext>
            </a:extLst>
          </p:cNvPr>
          <p:cNvSpPr txBox="1"/>
          <p:nvPr/>
        </p:nvSpPr>
        <p:spPr>
          <a:xfrm>
            <a:off x="380901" y="5961744"/>
            <a:ext cx="11604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*Doshi-Velez F and Kim B, “Towards A Rigorous Science of Interpretable Machine Learning,” </a:t>
            </a:r>
            <a:r>
              <a:rPr lang="en-US" dirty="0" err="1"/>
              <a:t>arXiv</a:t>
            </a:r>
            <a:r>
              <a:rPr lang="en-US" dirty="0"/>
              <a:t> 1702.08608</a:t>
            </a:r>
          </a:p>
        </p:txBody>
      </p:sp>
    </p:spTree>
    <p:extLst>
      <p:ext uri="{BB962C8B-B14F-4D97-AF65-F5344CB8AC3E}">
        <p14:creationId xmlns:p14="http://schemas.microsoft.com/office/powerpoint/2010/main" val="282278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50257-CD11-47FC-B890-D4FB55608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69" y="161299"/>
            <a:ext cx="10969943" cy="838200"/>
          </a:xfrm>
        </p:spPr>
        <p:txBody>
          <a:bodyPr/>
          <a:lstStyle/>
          <a:p>
            <a:r>
              <a:rPr lang="en-US" dirty="0"/>
              <a:t>A New Regulatory Challenge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E6EB1-F6D2-4BBC-A342-7697042B0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751" y="999499"/>
            <a:ext cx="11604777" cy="5382251"/>
          </a:xfrm>
        </p:spPr>
        <p:txBody>
          <a:bodyPr/>
          <a:lstStyle/>
          <a:p>
            <a:r>
              <a:rPr lang="en-US" dirty="0"/>
              <a:t>Traditionally, algorithm changes that significantly affect the device’s performance would require a new submission to the FDA, as per the Software Modifications Guidance</a:t>
            </a:r>
          </a:p>
          <a:p>
            <a:r>
              <a:rPr lang="en-US" dirty="0"/>
              <a:t>In the future, it is anticipated that devices incorporating ML keep learning after release</a:t>
            </a:r>
          </a:p>
          <a:p>
            <a:pPr lvl="1"/>
            <a:r>
              <a:rPr lang="en-US" dirty="0"/>
              <a:t>Ever enlarging data sets for algorithm training</a:t>
            </a:r>
          </a:p>
          <a:p>
            <a:pPr lvl="1"/>
            <a:r>
              <a:rPr lang="en-US" dirty="0"/>
              <a:t>New types of input</a:t>
            </a:r>
          </a:p>
          <a:p>
            <a:pPr lvl="1"/>
            <a:r>
              <a:rPr lang="en-US" dirty="0"/>
              <a:t>New architectures/models</a:t>
            </a:r>
          </a:p>
          <a:p>
            <a:r>
              <a:rPr lang="en-US" dirty="0"/>
              <a:t>How can the FDA provide oversight to adapting devices in a manner that is aligned with the technology’s lifecycle?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ECAC2-30F4-4649-9558-9465CB41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217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8722F-EA8C-4B7A-9405-02B7A6D18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3" y="245986"/>
            <a:ext cx="10969943" cy="838200"/>
          </a:xfrm>
        </p:spPr>
        <p:txBody>
          <a:bodyPr/>
          <a:lstStyle/>
          <a:p>
            <a:r>
              <a:rPr lang="en-US" dirty="0"/>
              <a:t>Proposed Regulatory Framework for Modifications to AI/ML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01E3C-6AF7-4DC9-961A-BD3D6391E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23962"/>
            <a:ext cx="7389846" cy="56340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An option to submit a plan for modifications during the initial premarket review of an AI/ML-based software as a medical device</a:t>
            </a:r>
          </a:p>
          <a:p>
            <a:pPr>
              <a:lnSpc>
                <a:spcPct val="90000"/>
              </a:lnSpc>
            </a:pPr>
            <a:r>
              <a:rPr lang="en-US" dirty="0"/>
              <a:t>Reviewed during initial premarket phase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Pre-Specifications (SPS)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Algorithm Change Protocol (ACP)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Performance monitoring</a:t>
            </a:r>
          </a:p>
          <a:p>
            <a:pPr>
              <a:lnSpc>
                <a:spcPct val="90000"/>
              </a:lnSpc>
            </a:pPr>
            <a:r>
              <a:rPr lang="en-US" dirty="0"/>
              <a:t>Comment period ended in early summer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Currently working on response to comments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418E3-3882-428B-A344-97894F3C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27</a:t>
            </a:fld>
            <a:endParaRPr lang="en-US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97CE710-B2FC-4515-9636-5E642EAAB6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866" y="1084186"/>
            <a:ext cx="4386288" cy="567637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893814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A9D9D-0087-499C-9A85-1C29E591F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3" y="126227"/>
            <a:ext cx="10969943" cy="838200"/>
          </a:xfrm>
        </p:spPr>
        <p:txBody>
          <a:bodyPr/>
          <a:lstStyle/>
          <a:p>
            <a:r>
              <a:rPr lang="en-US" dirty="0"/>
              <a:t>SPS &amp; ACP: A Pre-Determined Change Control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CC0D4-8A42-49AE-B6E7-DEF5468B6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C181E78-4843-4787-BA16-221137CC9876}"/>
              </a:ext>
            </a:extLst>
          </p:cNvPr>
          <p:cNvSpPr txBox="1">
            <a:spLocks/>
          </p:cNvSpPr>
          <p:nvPr/>
        </p:nvSpPr>
        <p:spPr>
          <a:xfrm>
            <a:off x="0" y="1148361"/>
            <a:ext cx="12192000" cy="1711572"/>
          </a:xfrm>
          <a:prstGeom prst="rect">
            <a:avLst/>
          </a:prstGeom>
          <a:solidFill>
            <a:srgbClr val="007CBA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91440" rIns="91440" bIns="91440" rtlCol="0" anchor="ctr" anchorCtr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spcBef>
                <a:spcPts val="0"/>
              </a:spcBef>
              <a:spcAft>
                <a:spcPts val="1200"/>
              </a:spcAft>
              <a:buClr>
                <a:srgbClr val="B7E7FF"/>
              </a:buClr>
              <a:buNone/>
            </a:pPr>
            <a:r>
              <a:rPr lang="en-US" sz="3100" dirty="0" err="1">
                <a:solidFill>
                  <a:srgbClr val="B7E7FF"/>
                </a:solidFill>
              </a:rPr>
              <a:t>SaMD</a:t>
            </a:r>
            <a:r>
              <a:rPr lang="en-US" sz="3100" dirty="0">
                <a:solidFill>
                  <a:srgbClr val="B7E7FF"/>
                </a:solidFill>
              </a:rPr>
              <a:t> Pre-Specifications (SPS):</a:t>
            </a:r>
          </a:p>
          <a:p>
            <a:pPr marL="457200" indent="-225425">
              <a:spcBef>
                <a:spcPts val="0"/>
              </a:spcBef>
              <a:spcAft>
                <a:spcPts val="1200"/>
              </a:spcAft>
              <a:buClr>
                <a:srgbClr val="B7E7FF"/>
              </a:buClr>
            </a:pPr>
            <a:r>
              <a:rPr lang="en-US" sz="2000" dirty="0">
                <a:solidFill>
                  <a:srgbClr val="B7E7FF"/>
                </a:solidFill>
              </a:rPr>
              <a:t>Delineates the proposed types of modifications to the </a:t>
            </a:r>
            <a:r>
              <a:rPr lang="en-US" sz="2000" dirty="0" err="1">
                <a:solidFill>
                  <a:srgbClr val="B7E7FF"/>
                </a:solidFill>
              </a:rPr>
              <a:t>SaMD</a:t>
            </a:r>
            <a:r>
              <a:rPr lang="en-US" sz="2000" dirty="0">
                <a:solidFill>
                  <a:srgbClr val="B7E7FF"/>
                </a:solidFill>
              </a:rPr>
              <a:t> </a:t>
            </a:r>
            <a:br>
              <a:rPr lang="en-US" sz="2000" dirty="0">
                <a:solidFill>
                  <a:srgbClr val="B7E7FF"/>
                </a:solidFill>
              </a:rPr>
            </a:br>
            <a:r>
              <a:rPr lang="en-US" sz="2000" dirty="0">
                <a:solidFill>
                  <a:srgbClr val="B7E7FF"/>
                </a:solidFill>
              </a:rPr>
              <a:t>(i.e., what types of changes the sponsor plans to achieve)</a:t>
            </a:r>
          </a:p>
          <a:p>
            <a:pPr marL="457200" indent="-225425">
              <a:spcBef>
                <a:spcPts val="0"/>
              </a:spcBef>
              <a:spcAft>
                <a:spcPts val="1200"/>
              </a:spcAft>
              <a:buClr>
                <a:srgbClr val="B7E7FF"/>
              </a:buClr>
            </a:pPr>
            <a:r>
              <a:rPr lang="en-US" sz="2000" dirty="0">
                <a:solidFill>
                  <a:srgbClr val="B7E7FF"/>
                </a:solidFill>
              </a:rPr>
              <a:t>Draws a virtual “region of potential changes” around the initial specifications and labeling of the original device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5B2769-2841-4F2E-9D3A-D4018BB53ECE}"/>
              </a:ext>
            </a:extLst>
          </p:cNvPr>
          <p:cNvSpPr txBox="1">
            <a:spLocks/>
          </p:cNvSpPr>
          <p:nvPr/>
        </p:nvSpPr>
        <p:spPr>
          <a:xfrm>
            <a:off x="0" y="2983643"/>
            <a:ext cx="12192000" cy="1953143"/>
          </a:xfrm>
          <a:prstGeom prst="rect">
            <a:avLst/>
          </a:prstGeom>
          <a:solidFill>
            <a:srgbClr val="007CBA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91440" rIns="91440" bIns="91440" rtlCol="0" anchor="ctr" anchorCtr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spcBef>
                <a:spcPts val="0"/>
              </a:spcBef>
              <a:spcAft>
                <a:spcPts val="1200"/>
              </a:spcAft>
              <a:buClr>
                <a:srgbClr val="B7E7FF"/>
              </a:buClr>
              <a:buNone/>
            </a:pPr>
            <a:r>
              <a:rPr lang="en-US" sz="4600" dirty="0">
                <a:solidFill>
                  <a:srgbClr val="B7E7FF"/>
                </a:solidFill>
              </a:rPr>
              <a:t>Algorithm Change Protocol (ACP):</a:t>
            </a:r>
          </a:p>
          <a:p>
            <a:pPr marL="457200" indent="-223838">
              <a:spcBef>
                <a:spcPts val="0"/>
              </a:spcBef>
              <a:spcAft>
                <a:spcPts val="1200"/>
              </a:spcAft>
              <a:buClr>
                <a:srgbClr val="B7E7FF"/>
              </a:buClr>
            </a:pPr>
            <a:r>
              <a:rPr lang="en-US" sz="2900" dirty="0">
                <a:solidFill>
                  <a:srgbClr val="B7E7FF"/>
                </a:solidFill>
              </a:rPr>
              <a:t>Describes the methods for performing and validating the changes pre-specified in SPS </a:t>
            </a:r>
            <a:br>
              <a:rPr lang="en-US" sz="2900" dirty="0">
                <a:solidFill>
                  <a:srgbClr val="B7E7FF"/>
                </a:solidFill>
              </a:rPr>
            </a:br>
            <a:r>
              <a:rPr lang="en-US" sz="2900" dirty="0">
                <a:solidFill>
                  <a:srgbClr val="B7E7FF"/>
                </a:solidFill>
              </a:rPr>
              <a:t>(i.e. how the sponsor intends to achieve the changes)</a:t>
            </a:r>
          </a:p>
          <a:p>
            <a:pPr marL="457200" indent="-223838">
              <a:spcBef>
                <a:spcPts val="0"/>
              </a:spcBef>
              <a:spcAft>
                <a:spcPts val="1200"/>
              </a:spcAft>
              <a:buClr>
                <a:srgbClr val="B7E7FF"/>
              </a:buClr>
            </a:pPr>
            <a:r>
              <a:rPr lang="en-US" sz="2900" dirty="0">
                <a:solidFill>
                  <a:srgbClr val="B7E7FF"/>
                </a:solidFill>
              </a:rPr>
              <a:t>Typically specific to the device and type of change</a:t>
            </a:r>
          </a:p>
          <a:p>
            <a:pPr marL="457200" indent="-223838">
              <a:spcBef>
                <a:spcPts val="0"/>
              </a:spcBef>
              <a:spcAft>
                <a:spcPts val="1200"/>
              </a:spcAft>
              <a:buClr>
                <a:srgbClr val="B7E7FF"/>
              </a:buClr>
            </a:pPr>
            <a:r>
              <a:rPr lang="en-US" sz="2900" dirty="0">
                <a:solidFill>
                  <a:srgbClr val="B7E7FF"/>
                </a:solidFill>
              </a:rPr>
              <a:t>Expected to contain a step-by-step delineation of the procedures to be followed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D9434B-061E-4693-BAFB-3E6958D547F7}"/>
              </a:ext>
            </a:extLst>
          </p:cNvPr>
          <p:cNvSpPr txBox="1">
            <a:spLocks/>
          </p:cNvSpPr>
          <p:nvPr/>
        </p:nvSpPr>
        <p:spPr>
          <a:xfrm>
            <a:off x="0" y="5060496"/>
            <a:ext cx="12192000" cy="1632132"/>
          </a:xfrm>
          <a:prstGeom prst="rect">
            <a:avLst/>
          </a:prstGeom>
          <a:solidFill>
            <a:srgbClr val="007CBA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91440" rIns="91440" bIns="91440" rtlCol="0" anchor="ctr" anchorCtr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spcBef>
                <a:spcPts val="0"/>
              </a:spcBef>
              <a:spcAft>
                <a:spcPts val="1200"/>
              </a:spcAft>
              <a:buClr>
                <a:srgbClr val="B7E7FF"/>
              </a:buClr>
              <a:buNone/>
            </a:pPr>
            <a:r>
              <a:rPr lang="en-US" sz="3400" dirty="0">
                <a:solidFill>
                  <a:srgbClr val="B7E7FF"/>
                </a:solidFill>
              </a:rPr>
              <a:t>Good ML Practices (GMLP):</a:t>
            </a:r>
          </a:p>
          <a:p>
            <a:pPr marL="457200" indent="-223838">
              <a:spcBef>
                <a:spcPts val="0"/>
              </a:spcBef>
              <a:spcAft>
                <a:spcPts val="1200"/>
              </a:spcAft>
              <a:buClr>
                <a:srgbClr val="B7E7FF"/>
              </a:buClr>
            </a:pPr>
            <a:r>
              <a:rPr lang="en-US" sz="2200" dirty="0">
                <a:solidFill>
                  <a:srgbClr val="B7E7FF"/>
                </a:solidFill>
              </a:rPr>
              <a:t>Accepted practices in ML/AI algorithm design, development, training, and testing that facilitate the quality development and assessment of ML/AI-based algorithms</a:t>
            </a:r>
          </a:p>
          <a:p>
            <a:pPr marL="457200" indent="-223838">
              <a:spcBef>
                <a:spcPts val="0"/>
              </a:spcBef>
              <a:spcAft>
                <a:spcPts val="1200"/>
              </a:spcAft>
              <a:buClr>
                <a:srgbClr val="B7E7FF"/>
              </a:buClr>
            </a:pPr>
            <a:r>
              <a:rPr lang="en-US" sz="2200" dirty="0">
                <a:solidFill>
                  <a:srgbClr val="B7E7FF"/>
                </a:solidFill>
              </a:rPr>
              <a:t>Based on concepts from quality systems, software reliability, machine learning, and data analysis, </a:t>
            </a:r>
            <a:r>
              <a:rPr lang="en-US" sz="2200" dirty="0" err="1">
                <a:solidFill>
                  <a:srgbClr val="B7E7FF"/>
                </a:solidFill>
              </a:rPr>
              <a:t>etc</a:t>
            </a:r>
            <a:endParaRPr lang="en-US" sz="2200" dirty="0">
              <a:solidFill>
                <a:srgbClr val="B7E7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13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2F8B0-593E-4ECC-9B8E-CF84528B5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3" y="0"/>
            <a:ext cx="10969943" cy="838200"/>
          </a:xfrm>
        </p:spPr>
        <p:txBody>
          <a:bodyPr/>
          <a:lstStyle/>
          <a:p>
            <a:r>
              <a:rPr lang="en-US" dirty="0"/>
              <a:t>Algorithm Change Protocol (ACP)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34EF8-3837-48DC-AFF9-C673055E5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29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E6787ED-C391-43A9-9AF2-155ED1C52E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719362"/>
              </p:ext>
            </p:extLst>
          </p:nvPr>
        </p:nvGraphicFramePr>
        <p:xfrm>
          <a:off x="1834491" y="838200"/>
          <a:ext cx="8342086" cy="6007313"/>
        </p:xfrm>
        <a:graphic>
          <a:graphicData uri="http://schemas.openxmlformats.org/drawingml/2006/table">
            <a:tbl>
              <a:tblPr firstRow="1" bandRow="1"/>
              <a:tblGrid>
                <a:gridCol w="1567866">
                  <a:extLst>
                    <a:ext uri="{9D8B030D-6E8A-4147-A177-3AD203B41FA5}">
                      <a16:colId xmlns:a16="http://schemas.microsoft.com/office/drawing/2014/main" val="3435406955"/>
                    </a:ext>
                  </a:extLst>
                </a:gridCol>
                <a:gridCol w="6774220">
                  <a:extLst>
                    <a:ext uri="{9D8B030D-6E8A-4147-A177-3AD203B41FA5}">
                      <a16:colId xmlns:a16="http://schemas.microsoft.com/office/drawing/2014/main" val="4150254090"/>
                    </a:ext>
                  </a:extLst>
                </a:gridCol>
              </a:tblGrid>
              <a:tr h="13731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Data Management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new training &amp; test data:</a:t>
                      </a:r>
                    </a:p>
                    <a:p>
                      <a:pPr marL="457200" marR="0" lvl="1" indent="-174625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Collection protocols</a:t>
                      </a:r>
                    </a:p>
                    <a:p>
                      <a:pPr marL="457200" marR="0" lvl="1" indent="-174625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assurance</a:t>
                      </a:r>
                    </a:p>
                    <a:p>
                      <a:pPr marL="457200" marR="0" lvl="1" indent="-174625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Reference standard determination</a:t>
                      </a:r>
                    </a:p>
                    <a:p>
                      <a:pPr marL="285750" marR="0" lvl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Auditing and sequestration of training and test sets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7420028"/>
                  </a:ext>
                </a:extLst>
              </a:tr>
              <a:tr h="149167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Re-training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Re-training objectives</a:t>
                      </a:r>
                    </a:p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Changes related to:</a:t>
                      </a:r>
                    </a:p>
                    <a:p>
                      <a:pPr marL="576263" marR="0" lvl="1" indent="-2286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ML methods, including architecture and parameters</a:t>
                      </a:r>
                    </a:p>
                    <a:p>
                      <a:pPr marL="576263" marR="0" lvl="1" indent="-2286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pre-processing</a:t>
                      </a:r>
                    </a:p>
                    <a:p>
                      <a:pPr marL="285750" marR="0" lvl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Criteria to initiate performance evaluation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2202536"/>
                  </a:ext>
                </a:extLst>
              </a:tr>
              <a:tr h="158459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Performance Evaluation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Assessment metrics</a:t>
                      </a:r>
                    </a:p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Statistical analysis plans</a:t>
                      </a:r>
                    </a:p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Frequency and triggers for evaluation</a:t>
                      </a:r>
                    </a:p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Performance targets</a:t>
                      </a:r>
                    </a:p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Methods for testing with “clinicians in the loop” when necessary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9132593"/>
                  </a:ext>
                </a:extLst>
              </a:tr>
              <a:tr h="133090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Update Procedures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Software verification and validation</a:t>
                      </a:r>
                    </a:p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When and how updates will be implemented</a:t>
                      </a:r>
                    </a:p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Plans for global and local updates</a:t>
                      </a:r>
                    </a:p>
                    <a:p>
                      <a:pPr marL="342900" marR="0" lvl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Communication and transparency to users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340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05718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37F48-DC71-4A6D-92D0-1A86323F0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3" y="107503"/>
            <a:ext cx="10969943" cy="838200"/>
          </a:xfrm>
        </p:spPr>
        <p:txBody>
          <a:bodyPr/>
          <a:lstStyle/>
          <a:p>
            <a:r>
              <a:rPr lang="en-US" dirty="0"/>
              <a:t>Test Data Reuse for Continuous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C3A81-D0D7-4FF9-A5F3-CA3876DBC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832" y="945702"/>
            <a:ext cx="11825568" cy="543604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High-quality test data sets with reference truth are often limited in medicine</a:t>
            </a:r>
          </a:p>
          <a:p>
            <a:pPr>
              <a:lnSpc>
                <a:spcPct val="80000"/>
              </a:lnSpc>
            </a:pPr>
            <a:r>
              <a:rPr lang="en-US" dirty="0"/>
              <a:t>If you get to interrogate the test set many times, your so-called “test” set becomes part of training</a:t>
            </a:r>
          </a:p>
          <a:p>
            <a:pPr>
              <a:lnSpc>
                <a:spcPct val="80000"/>
              </a:lnSpc>
            </a:pPr>
            <a:r>
              <a:rPr lang="en-US" dirty="0"/>
              <a:t>Performance seems to improve for the so-called “test” set as the device adapts, but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If you collect a fresh sample from the true population, you may find that performance has actually declined</a:t>
            </a:r>
            <a:endParaRPr lang="en-US" sz="2800" dirty="0"/>
          </a:p>
          <a:p>
            <a:pPr>
              <a:lnSpc>
                <a:spcPct val="80000"/>
              </a:lnSpc>
            </a:pPr>
            <a:r>
              <a:rPr lang="en-US" dirty="0"/>
              <a:t>Possible mitigation strategy:  </a:t>
            </a:r>
            <a:r>
              <a:rPr lang="en-US" dirty="0" err="1"/>
              <a:t>Thresholdout</a:t>
            </a:r>
            <a:r>
              <a:rPr lang="en-US" dirty="0"/>
              <a:t> (</a:t>
            </a:r>
            <a:r>
              <a:rPr lang="en-US" dirty="0" err="1"/>
              <a:t>Dwork</a:t>
            </a:r>
            <a:r>
              <a:rPr lang="en-US" dirty="0"/>
              <a:t> et al., Science 2015)</a:t>
            </a:r>
          </a:p>
          <a:p>
            <a:pPr>
              <a:lnSpc>
                <a:spcPct val="80000"/>
              </a:lnSpc>
            </a:pPr>
            <a:r>
              <a:rPr lang="en-US" dirty="0"/>
              <a:t>In essence, add noise to reported performance each time you access the test set</a:t>
            </a:r>
          </a:p>
          <a:p>
            <a:pPr>
              <a:lnSpc>
                <a:spcPct val="80000"/>
              </a:lnSpc>
            </a:pPr>
            <a:r>
              <a:rPr lang="en-US" dirty="0"/>
              <a:t>Differential privacy from cryptography yields statistical guarantees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1B380B-B22F-4439-8A2B-272B0D373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1254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1FB48-083F-4F4B-BD4D-38A7FE9A0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67" y="40375"/>
            <a:ext cx="10969943" cy="838200"/>
          </a:xfrm>
        </p:spPr>
        <p:txBody>
          <a:bodyPr/>
          <a:lstStyle/>
          <a:p>
            <a:r>
              <a:rPr lang="en-US" dirty="0"/>
              <a:t>Test data Reuse for Continuous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32896-8CEB-40A5-BAF9-C5911569A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31</a:t>
            </a:fld>
            <a:endParaRPr lang="en-US" dirty="0"/>
          </a:p>
        </p:txBody>
      </p:sp>
      <p:pic>
        <p:nvPicPr>
          <p:cNvPr id="8" name="Picture 7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9F4E2F9-F9F2-4E6A-BBFC-7086B38A11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82" b="61166"/>
          <a:stretch/>
        </p:blipFill>
        <p:spPr>
          <a:xfrm>
            <a:off x="507867" y="1380477"/>
            <a:ext cx="8178799" cy="1318525"/>
          </a:xfrm>
          <a:prstGeom prst="rect">
            <a:avLst/>
          </a:prstGeom>
        </p:spPr>
      </p:pic>
      <p:pic>
        <p:nvPicPr>
          <p:cNvPr id="9" name="Picture 8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6F38B58E-3667-4EBD-AB47-526A9B973F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26" r="2003" b="41336"/>
          <a:stretch/>
        </p:blipFill>
        <p:spPr>
          <a:xfrm>
            <a:off x="482600" y="1288220"/>
            <a:ext cx="8178799" cy="2514600"/>
          </a:xfrm>
          <a:prstGeom prst="rect">
            <a:avLst/>
          </a:prstGeom>
        </p:spPr>
      </p:pic>
      <p:pic>
        <p:nvPicPr>
          <p:cNvPr id="5" name="Picture Placeholder 15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329FC031-5C3C-4992-8FEF-6F4828EB7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157762" y="3386716"/>
            <a:ext cx="9031064" cy="330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87AF0F-167A-4D4C-8DCD-6BB010189DBA}"/>
              </a:ext>
            </a:extLst>
          </p:cNvPr>
          <p:cNvSpPr txBox="1"/>
          <p:nvPr/>
        </p:nvSpPr>
        <p:spPr>
          <a:xfrm>
            <a:off x="8945310" y="1150790"/>
            <a:ext cx="2735648" cy="83099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Gossmann et al.</a:t>
            </a:r>
          </a:p>
          <a:p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SPIE 2018</a:t>
            </a:r>
          </a:p>
        </p:txBody>
      </p:sp>
    </p:spTree>
    <p:extLst>
      <p:ext uri="{BB962C8B-B14F-4D97-AF65-F5344CB8AC3E}">
        <p14:creationId xmlns:p14="http://schemas.microsoft.com/office/powerpoint/2010/main" val="279326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C1BA-F6B4-4EF2-8EA6-2AD443E66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3" y="472161"/>
            <a:ext cx="10969943" cy="838200"/>
          </a:xfrm>
        </p:spPr>
        <p:txBody>
          <a:bodyPr/>
          <a:lstStyle/>
          <a:p>
            <a:r>
              <a:rPr lang="en-US" dirty="0"/>
              <a:t>Use of imperfect reference standard for AI/ML system monitoring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6C081-DA6B-4C19-9E78-EB58F3F0F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47" y="1371600"/>
            <a:ext cx="11604777" cy="4682225"/>
          </a:xfrm>
        </p:spPr>
        <p:txBody>
          <a:bodyPr/>
          <a:lstStyle/>
          <a:p>
            <a:r>
              <a:rPr lang="en-US" dirty="0"/>
              <a:t>Ground truth data to monitor the performance of an AI/ML system is often difficult and/or expensive to collect.</a:t>
            </a:r>
          </a:p>
          <a:p>
            <a:r>
              <a:rPr lang="en-US" dirty="0"/>
              <a:t>How can an imperfect reference standard, such as clinicians’ assessment, be used instead of the ground truth?</a:t>
            </a:r>
          </a:p>
          <a:p>
            <a:r>
              <a:rPr lang="en-US" dirty="0"/>
              <a:t>Initial approach: Develop a new technique to estimate lower bounds on various performance metrics</a:t>
            </a:r>
          </a:p>
          <a:p>
            <a:pPr lvl="1"/>
            <a:r>
              <a:rPr lang="en-US" dirty="0"/>
              <a:t>Model-free</a:t>
            </a:r>
          </a:p>
          <a:p>
            <a:pPr lvl="1"/>
            <a:r>
              <a:rPr lang="en-US" dirty="0"/>
              <a:t>Rigorous statistical guarantees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5C5532-ED00-45A2-A500-6EDE8F632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1696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A1AE55-C834-42D6-B629-5FFC67DD5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076" y="908251"/>
            <a:ext cx="7425245" cy="58724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A58E02-7100-4F13-8D0F-C0DDB91D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3" y="216711"/>
            <a:ext cx="11517086" cy="838200"/>
          </a:xfrm>
        </p:spPr>
        <p:txBody>
          <a:bodyPr/>
          <a:lstStyle/>
          <a:p>
            <a:r>
              <a:rPr lang="en-US" dirty="0"/>
              <a:t>Use of imperfect reference standard for AI/ML system monitoring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9B463C-D0F9-45F6-8E38-1ED6690FF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33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91A293-021D-49B2-8366-85F3EF73F4B5}"/>
              </a:ext>
            </a:extLst>
          </p:cNvPr>
          <p:cNvSpPr txBox="1"/>
          <p:nvPr/>
        </p:nvSpPr>
        <p:spPr>
          <a:xfrm>
            <a:off x="9303830" y="3407229"/>
            <a:ext cx="2735648" cy="83099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Gossmann et al.</a:t>
            </a:r>
          </a:p>
          <a:p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JSM 2019</a:t>
            </a:r>
          </a:p>
        </p:txBody>
      </p:sp>
    </p:spTree>
    <p:extLst>
      <p:ext uri="{BB962C8B-B14F-4D97-AF65-F5344CB8AC3E}">
        <p14:creationId xmlns:p14="http://schemas.microsoft.com/office/powerpoint/2010/main" val="31192406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6C222-B4CA-49E5-A226-3596A459D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1" y="464671"/>
            <a:ext cx="10969943" cy="838200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CBCF7-034B-40BB-A39C-5E3E924E7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43" y="1302871"/>
            <a:ext cx="11604777" cy="4965606"/>
          </a:xfrm>
        </p:spPr>
        <p:txBody>
          <a:bodyPr/>
          <a:lstStyle/>
          <a:p>
            <a:r>
              <a:rPr lang="en-US" dirty="0"/>
              <a:t>A number of devices incorporating AI/ML have been approved/cleared recently</a:t>
            </a:r>
          </a:p>
          <a:p>
            <a:pPr lvl="1"/>
            <a:r>
              <a:rPr lang="en-US" dirty="0"/>
              <a:t>Guidance for CAD in radiology has worked as a model for other devices</a:t>
            </a:r>
          </a:p>
          <a:p>
            <a:r>
              <a:rPr lang="en-US" dirty="0"/>
              <a:t>A regulatory framework has been proposed for modifications of AI/ML-based software as a medical device</a:t>
            </a:r>
          </a:p>
          <a:p>
            <a:r>
              <a:rPr lang="en-US" dirty="0"/>
              <a:t>There exist unique research issues, including those related to data sets, generalizability, </a:t>
            </a:r>
            <a:r>
              <a:rPr lang="en-US" dirty="0" err="1"/>
              <a:t>explainability</a:t>
            </a:r>
            <a:r>
              <a:rPr lang="en-US" dirty="0"/>
              <a:t>, and evolving algorithms</a:t>
            </a:r>
          </a:p>
          <a:p>
            <a:r>
              <a:rPr lang="en-US" dirty="0"/>
              <a:t>FDA researchers are active in the design of tools and methods related to machine learning in medicine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E6FAE-2B06-4A38-BFDF-2BDF32788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92069BD9-CAE1-403B-89C2-1DC87AB49512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944302"/>
      </p:ext>
    </p:extLst>
  </p:cSld>
  <p:clrMapOvr>
    <a:masterClrMapping/>
  </p:clrMapOvr>
</p:sld>
</file>

<file path=ppt/theme/theme1.xml><?xml version="1.0" encoding="utf-8"?>
<a:theme xmlns:a="http://schemas.openxmlformats.org/drawingml/2006/main" name="QI+CAD Radiology BSahiner Final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0800">
          <a:solidFill>
            <a:schemeClr val="tx1"/>
          </a:solidFill>
          <a:tailEnd type="triangl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QI+CAD Radiology BSahiner Final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CC00FF"/>
          </a:solidFill>
          <a:tailEnd type="arrow" w="sm" len="med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9d291e1-d146-4aac-8ca7-f21d958d0b3a">NJC53XMUYPVP-1770909678-6</_dlc_DocId>
    <_dlc_DocIdUrl xmlns="79d291e1-d146-4aac-8ca7-f21d958d0b3a">
      <Url>http://sharepoint.fda.gov/orgs/CDRH-OSEL/OD/RPR/_layouts/DocIdRedir.aspx?ID=NJC53XMUYPVP-1770909678-6</Url>
      <Description>NJC53XMUYPVP-1770909678-6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04F9D67E2C5944A72DD25EE871E336" ma:contentTypeVersion="0" ma:contentTypeDescription="Create a new document." ma:contentTypeScope="" ma:versionID="8f0bc46ed4c63db1989fe1f1d063e01d">
  <xsd:schema xmlns:xsd="http://www.w3.org/2001/XMLSchema" xmlns:xs="http://www.w3.org/2001/XMLSchema" xmlns:p="http://schemas.microsoft.com/office/2006/metadata/properties" xmlns:ns2="79d291e1-d146-4aac-8ca7-f21d958d0b3a" targetNamespace="http://schemas.microsoft.com/office/2006/metadata/properties" ma:root="true" ma:fieldsID="f5faab7bb020498e32f43dfa6e8881cb" ns2:_="">
    <xsd:import namespace="79d291e1-d146-4aac-8ca7-f21d958d0b3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d291e1-d146-4aac-8ca7-f21d958d0b3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5D950DD-AC0C-46B1-A92A-2AC7A793FA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C49B0E-AA4F-47C9-A30F-6DA84DDB473E}">
  <ds:schemaRefs>
    <ds:schemaRef ds:uri="http://schemas.microsoft.com/office/infopath/2007/PartnerControls"/>
    <ds:schemaRef ds:uri="http://purl.org/dc/elements/1.1/"/>
    <ds:schemaRef ds:uri="79d291e1-d146-4aac-8ca7-f21d958d0b3a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087BFCB-5B8B-4984-B9E0-0B1889DA33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d291e1-d146-4aac-8ca7-f21d958d0b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649A08E-C6AA-4C78-AAA3-2A872A757644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QI+CAD Radiology BSahiner Final</Template>
  <TotalTime>33041</TotalTime>
  <Words>2294</Words>
  <Application>Microsoft Office PowerPoint</Application>
  <PresentationFormat>Custom</PresentationFormat>
  <Paragraphs>413</Paragraphs>
  <Slides>34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ＭＳ Ｐゴシック</vt:lpstr>
      <vt:lpstr>Arial</vt:lpstr>
      <vt:lpstr>Arial Rounded MT Bold</vt:lpstr>
      <vt:lpstr>Calibri</vt:lpstr>
      <vt:lpstr>Helvetica</vt:lpstr>
      <vt:lpstr>Times New Roman</vt:lpstr>
      <vt:lpstr>Wingdings</vt:lpstr>
      <vt:lpstr>QI+CAD Radiology BSahiner Final</vt:lpstr>
      <vt:lpstr>1_QI+CAD Radiology BSahiner Final</vt:lpstr>
      <vt:lpstr>Custom Design</vt:lpstr>
      <vt:lpstr>SigmaPlot 11.0 Graph</vt:lpstr>
      <vt:lpstr>Evaluation of machine learning algorithms for medical devices at the FDA</vt:lpstr>
      <vt:lpstr>AI/ML Have Numerous Gateways into Medical Devices</vt:lpstr>
      <vt:lpstr>AI/ML Has Numerous Gateways into Medical Devices</vt:lpstr>
      <vt:lpstr>Many New DeNovo Devices Incorporating AI/ML in Medical Imaging in the Past 2 Years</vt:lpstr>
      <vt:lpstr>Assessment of Computer-Aided Detection Devices</vt:lpstr>
      <vt:lpstr>Device Description</vt:lpstr>
      <vt:lpstr>Data</vt:lpstr>
      <vt:lpstr>Performance Testing</vt:lpstr>
      <vt:lpstr>Performance assessment</vt:lpstr>
      <vt:lpstr>Some Key Characteristics / Unique Aspects in the Design / Evaluation of Machine Learning Algorithms</vt:lpstr>
      <vt:lpstr>Many Well-Known ML Applications Rely on Large Data Sets for Training </vt:lpstr>
      <vt:lpstr>Data Augmentation</vt:lpstr>
      <vt:lpstr>Computational Lesion Insertion for Training</vt:lpstr>
      <vt:lpstr>Synthetic Images for Algorithm Training</vt:lpstr>
      <vt:lpstr>Synthesis of ECG Signals with Atrial Fibrillation using Generative Adversarial Networks</vt:lpstr>
      <vt:lpstr>Algorithm Bias Due to Training Data Set Selection</vt:lpstr>
      <vt:lpstr>Training Data Set Selection </vt:lpstr>
      <vt:lpstr>Automation Bias</vt:lpstr>
      <vt:lpstr>Generalizability</vt:lpstr>
      <vt:lpstr>Generalizability</vt:lpstr>
      <vt:lpstr>Explainability</vt:lpstr>
      <vt:lpstr>Levels of Explanation</vt:lpstr>
      <vt:lpstr>Occlusion Visualization</vt:lpstr>
      <vt:lpstr>Linear Proxy Model: LIME (Local Interpretable Model-Agnostic Explanations)</vt:lpstr>
      <vt:lpstr>Evaluating Explanations*</vt:lpstr>
      <vt:lpstr>A New Regulatory Challenge </vt:lpstr>
      <vt:lpstr>Proposed Regulatory Framework for Modifications to AI/ML Algorithms</vt:lpstr>
      <vt:lpstr>SPS &amp; ACP: A Pre-Determined Change Control Plan</vt:lpstr>
      <vt:lpstr>Algorithm Change Protocol (ACP)</vt:lpstr>
      <vt:lpstr>Test Data Reuse for Continuous Learning</vt:lpstr>
      <vt:lpstr>Test data Reuse for Continuous Learning</vt:lpstr>
      <vt:lpstr>Use of imperfect reference standard for AI/ML system monitoring </vt:lpstr>
      <vt:lpstr>Use of imperfect reference standard for AI/ML system monitoring</vt:lpstr>
      <vt:lpstr>Summary</vt:lpstr>
    </vt:vector>
  </TitlesOfParts>
  <Company>US FDA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Multiple Hypothesis Testing: Graphical methods for sequential rejective tests, and tests for correlated sensitivity statistics  with application to diagnostic imaging devices</dc:title>
  <dc:creator>Sahiner, Berkman</dc:creator>
  <cp:lastModifiedBy>Sahiner, Berkman</cp:lastModifiedBy>
  <cp:revision>296</cp:revision>
  <cp:lastPrinted>2017-04-11T16:36:00Z</cp:lastPrinted>
  <dcterms:created xsi:type="dcterms:W3CDTF">2016-08-04T18:26:54Z</dcterms:created>
  <dcterms:modified xsi:type="dcterms:W3CDTF">2019-09-25T01:40:23Z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0x010100B104F9D67E2C5944A72DD25EE871E336</vt:lpwstr>
  </property>
  <property fmtid="{D5CDD505-2E9C-101B-9397-08002B2CF9AE}" pid="3" name="_dlc_DocIdItemGuid">
    <vt:lpwstr>77b935fa-dc92-4dc2-8249-a4b1743df33c</vt:lpwstr>
  </property>
</Properties>
</file>