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9" r:id="rId3"/>
  </p:sldMasterIdLst>
  <p:sldIdLst>
    <p:sldId id="292" r:id="rId4"/>
    <p:sldId id="493" r:id="rId5"/>
    <p:sldId id="512" r:id="rId6"/>
    <p:sldId id="508" r:id="rId7"/>
    <p:sldId id="509" r:id="rId8"/>
    <p:sldId id="513" r:id="rId9"/>
    <p:sldId id="482" r:id="rId10"/>
    <p:sldId id="261" r:id="rId11"/>
    <p:sldId id="283" r:id="rId12"/>
    <p:sldId id="259" r:id="rId13"/>
    <p:sldId id="492" r:id="rId14"/>
    <p:sldId id="514" r:id="rId15"/>
    <p:sldId id="488" r:id="rId16"/>
    <p:sldId id="489" r:id="rId17"/>
    <p:sldId id="490" r:id="rId18"/>
    <p:sldId id="491" r:id="rId19"/>
    <p:sldId id="515" r:id="rId20"/>
    <p:sldId id="295" r:id="rId21"/>
    <p:sldId id="316" r:id="rId22"/>
    <p:sldId id="317" r:id="rId23"/>
    <p:sldId id="289" r:id="rId24"/>
    <p:sldId id="528" r:id="rId25"/>
    <p:sldId id="354" r:id="rId26"/>
    <p:sldId id="403" r:id="rId27"/>
    <p:sldId id="529" r:id="rId28"/>
    <p:sldId id="379" r:id="rId29"/>
    <p:sldId id="368" r:id="rId30"/>
    <p:sldId id="518" r:id="rId31"/>
    <p:sldId id="284" r:id="rId32"/>
    <p:sldId id="286" r:id="rId33"/>
    <p:sldId id="267" r:id="rId34"/>
    <p:sldId id="303" r:id="rId35"/>
    <p:sldId id="285" r:id="rId36"/>
    <p:sldId id="526" r:id="rId37"/>
    <p:sldId id="527" r:id="rId38"/>
    <p:sldId id="517" r:id="rId39"/>
    <p:sldId id="524" r:id="rId40"/>
    <p:sldId id="525" r:id="rId41"/>
    <p:sldId id="319" r:id="rId42"/>
    <p:sldId id="516" r:id="rId43"/>
    <p:sldId id="494" r:id="rId44"/>
    <p:sldId id="519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31475" y="6355261"/>
            <a:ext cx="2844800" cy="365125"/>
          </a:xfrm>
        </p:spPr>
        <p:txBody>
          <a:bodyPr/>
          <a:lstStyle/>
          <a:p>
            <a:fld id="{5539EE9F-728A-49BF-8074-FDA4C82B16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 descr="FDA_B&amp;W_Primary_log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263" y="261425"/>
            <a:ext cx="3604563" cy="563312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704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799" y="1023679"/>
            <a:ext cx="11345471" cy="9260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1" y="2009776"/>
            <a:ext cx="11345471" cy="42860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200" y="6375401"/>
            <a:ext cx="2844800" cy="365125"/>
          </a:xfrm>
        </p:spPr>
        <p:txBody>
          <a:bodyPr/>
          <a:lstStyle>
            <a:lvl1pPr algn="ctr">
              <a:defRPr/>
            </a:lvl1pPr>
          </a:lstStyle>
          <a:p>
            <a:fld id="{5539EE9F-728A-49BF-8074-FDA4C82B16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0200" y="6384926"/>
            <a:ext cx="386080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FDA_FullColor_Mono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42500"/>
            <a:ext cx="827391" cy="7430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/>
              <a:t>‹#›</a:t>
            </a:fld>
            <a:endParaRPr lang="en-US" sz="12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829873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016500" y="6334126"/>
            <a:ext cx="2844800" cy="365125"/>
          </a:xfrm>
        </p:spPr>
        <p:txBody>
          <a:bodyPr/>
          <a:lstStyle/>
          <a:p>
            <a:fld id="{5539EE9F-728A-49BF-8074-FDA4C82B16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660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13112" y="6349337"/>
            <a:ext cx="2844800" cy="365125"/>
          </a:xfrm>
        </p:spPr>
        <p:txBody>
          <a:bodyPr/>
          <a:lstStyle/>
          <a:p>
            <a:fld id="{5539EE9F-728A-49BF-8074-FDA4C82B16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FDA_FullColor_Mono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69796"/>
            <a:ext cx="827391" cy="743080"/>
          </a:xfrm>
          <a:prstGeom prst="rect">
            <a:avLst/>
          </a:prstGeom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/>
              <a:t>‹#›</a:t>
            </a:fld>
            <a:endParaRPr lang="en-US" sz="12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002027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85743" y="6380337"/>
            <a:ext cx="2844800" cy="365125"/>
          </a:xfrm>
        </p:spPr>
        <p:txBody>
          <a:bodyPr/>
          <a:lstStyle/>
          <a:p>
            <a:fld id="{5539EE9F-728A-49BF-8074-FDA4C82B16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 descr="FDA_FullColor_Mono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42500"/>
            <a:ext cx="827391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/>
              <a:t>‹#›</a:t>
            </a:fld>
            <a:endParaRPr lang="en-US" sz="12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46633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181600" y="6384926"/>
            <a:ext cx="2844800" cy="365125"/>
          </a:xfrm>
        </p:spPr>
        <p:txBody>
          <a:bodyPr/>
          <a:lstStyle/>
          <a:p>
            <a:fld id="{5539EE9F-728A-49BF-8074-FDA4C82B16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 descr="FDA_FullColor_Mono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42500"/>
            <a:ext cx="827391" cy="743080"/>
          </a:xfrm>
          <a:prstGeom prst="rect">
            <a:avLst/>
          </a:prstGeom>
        </p:spPr>
      </p:pic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/>
              <a:t>‹#›</a:t>
            </a:fld>
            <a:endParaRPr lang="en-US" sz="12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889907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4913" y="6391750"/>
            <a:ext cx="2844800" cy="365125"/>
          </a:xfrm>
        </p:spPr>
        <p:txBody>
          <a:bodyPr/>
          <a:lstStyle/>
          <a:p>
            <a:fld id="{5539EE9F-728A-49BF-8074-FDA4C82B16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 descr="FDA_FullColor_Mono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42500"/>
            <a:ext cx="827391" cy="743080"/>
          </a:xfrm>
          <a:prstGeom prst="rect">
            <a:avLst/>
          </a:prstGeom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/>
              <a:t>‹#›</a:t>
            </a:fld>
            <a:endParaRPr lang="en-US" sz="12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719994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20684" y="6349338"/>
            <a:ext cx="2844800" cy="365125"/>
          </a:xfrm>
        </p:spPr>
        <p:txBody>
          <a:bodyPr/>
          <a:lstStyle/>
          <a:p>
            <a:fld id="{5539EE9F-728A-49BF-8074-FDA4C82B16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 descr="FDA_FullColor_Mono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42500"/>
            <a:ext cx="827391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/>
              <a:t>‹#›</a:t>
            </a:fld>
            <a:endParaRPr lang="en-US" sz="12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425606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8685" y="6384926"/>
            <a:ext cx="2844800" cy="365125"/>
          </a:xfrm>
        </p:spPr>
        <p:txBody>
          <a:bodyPr/>
          <a:lstStyle/>
          <a:p>
            <a:fld id="{5539EE9F-728A-49BF-8074-FDA4C82B16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 descr="FDA_FullColor_Mono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42500"/>
            <a:ext cx="827391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/>
              <a:t>‹#›</a:t>
            </a:fld>
            <a:endParaRPr lang="en-US" sz="12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87234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40321" y="6356351"/>
            <a:ext cx="2844800" cy="365125"/>
          </a:xfrm>
        </p:spPr>
        <p:txBody>
          <a:bodyPr/>
          <a:lstStyle/>
          <a:p>
            <a:fld id="{5539EE9F-728A-49BF-8074-FDA4C82B16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FDA_FullColor_Mono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078718" y="5167321"/>
            <a:ext cx="620543" cy="990773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1066696" y="1390340"/>
            <a:ext cx="2895600" cy="486833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5400000">
            <a:off x="218095" y="6376216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/>
              <a:t>‹#›</a:t>
            </a:fld>
            <a:endParaRPr lang="en-US" sz="12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723765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67533" y="6354124"/>
            <a:ext cx="2844800" cy="365125"/>
          </a:xfrm>
        </p:spPr>
        <p:txBody>
          <a:bodyPr/>
          <a:lstStyle/>
          <a:p>
            <a:fld id="{5539EE9F-728A-49BF-8074-FDA4C82B16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8" descr="FDA_FullColor_Mono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061942" y="5184030"/>
            <a:ext cx="620543" cy="99077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pPr algn="r"/>
              <a:t>‹#›</a:t>
            </a:fld>
            <a:endParaRPr lang="en-US" sz="1200" dirty="0">
              <a:solidFill>
                <a:srgbClr val="1F497D">
                  <a:lumMod val="60000"/>
                  <a:lumOff val="40000"/>
                </a:srgb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7050647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DA_B&amp;W_Primary_log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981" y="2648602"/>
            <a:ext cx="5598024" cy="87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073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31475" y="6355261"/>
            <a:ext cx="2844800" cy="365125"/>
          </a:xfrm>
        </p:spPr>
        <p:txBody>
          <a:bodyPr/>
          <a:lstStyle/>
          <a:p>
            <a:fld id="{5539EE9F-728A-49BF-8074-FDA4C82B169B}" type="datetimeFigureOut">
              <a:rPr lang="en-US" smtClean="0"/>
              <a:t>9/26/2019</a:t>
            </a:fld>
            <a:endParaRPr lang="en-US"/>
          </a:p>
        </p:txBody>
      </p:sp>
      <p:pic>
        <p:nvPicPr>
          <p:cNvPr id="8" name="Picture 7" descr="FDA_B&amp;W_Primary_log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263" y="261425"/>
            <a:ext cx="3604563" cy="563312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73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799" y="1023679"/>
            <a:ext cx="11345471" cy="9260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1" y="2009776"/>
            <a:ext cx="11345471" cy="42860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200" y="6375401"/>
            <a:ext cx="2844800" cy="365125"/>
          </a:xfrm>
        </p:spPr>
        <p:txBody>
          <a:bodyPr/>
          <a:lstStyle>
            <a:lvl1pPr algn="ctr">
              <a:defRPr/>
            </a:lvl1pPr>
          </a:lstStyle>
          <a:p>
            <a:fld id="{5539EE9F-728A-49BF-8074-FDA4C82B169B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0200" y="6384926"/>
            <a:ext cx="3860800" cy="365125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 descr="FDA_FullColor_Mono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42500"/>
            <a:ext cx="827391" cy="7430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0612044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016500" y="6334126"/>
            <a:ext cx="2844800" cy="365125"/>
          </a:xfrm>
        </p:spPr>
        <p:txBody>
          <a:bodyPr/>
          <a:lstStyle/>
          <a:p>
            <a:fld id="{5539EE9F-728A-49BF-8074-FDA4C82B169B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0165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13112" y="6349337"/>
            <a:ext cx="2844800" cy="365125"/>
          </a:xfrm>
        </p:spPr>
        <p:txBody>
          <a:bodyPr/>
          <a:lstStyle/>
          <a:p>
            <a:fld id="{5539EE9F-728A-49BF-8074-FDA4C82B169B}" type="datetimeFigureOut">
              <a:rPr lang="en-US" smtClean="0"/>
              <a:t>9/26/2019</a:t>
            </a:fld>
            <a:endParaRPr lang="en-US"/>
          </a:p>
        </p:txBody>
      </p:sp>
      <p:pic>
        <p:nvPicPr>
          <p:cNvPr id="7" name="Picture 6" descr="FDA_FullColor_Mono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69796"/>
            <a:ext cx="827391" cy="743080"/>
          </a:xfrm>
          <a:prstGeom prst="rect">
            <a:avLst/>
          </a:prstGeom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61917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85743" y="6380337"/>
            <a:ext cx="2844800" cy="365125"/>
          </a:xfrm>
        </p:spPr>
        <p:txBody>
          <a:bodyPr/>
          <a:lstStyle/>
          <a:p>
            <a:fld id="{5539EE9F-728A-49BF-8074-FDA4C82B169B}" type="datetimeFigureOut">
              <a:rPr lang="en-US" smtClean="0"/>
              <a:t>9/26/2019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42500"/>
            <a:ext cx="827391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4874220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181600" y="6384926"/>
            <a:ext cx="2844800" cy="365125"/>
          </a:xfrm>
        </p:spPr>
        <p:txBody>
          <a:bodyPr/>
          <a:lstStyle/>
          <a:p>
            <a:fld id="{5539EE9F-728A-49BF-8074-FDA4C82B169B}" type="datetimeFigureOut">
              <a:rPr lang="en-US" smtClean="0"/>
              <a:t>9/26/2019</a:t>
            </a:fld>
            <a:endParaRPr lang="en-US"/>
          </a:p>
        </p:txBody>
      </p:sp>
      <p:pic>
        <p:nvPicPr>
          <p:cNvPr id="10" name="Picture 9" descr="FDA_FullColor_Mono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42500"/>
            <a:ext cx="827391" cy="743080"/>
          </a:xfrm>
          <a:prstGeom prst="rect">
            <a:avLst/>
          </a:prstGeom>
        </p:spPr>
      </p:pic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5599517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4913" y="6391750"/>
            <a:ext cx="2844800" cy="365125"/>
          </a:xfrm>
        </p:spPr>
        <p:txBody>
          <a:bodyPr/>
          <a:lstStyle/>
          <a:p>
            <a:fld id="{5539EE9F-728A-49BF-8074-FDA4C82B169B}" type="datetimeFigureOut">
              <a:rPr lang="en-US" smtClean="0"/>
              <a:t>9/26/2019</a:t>
            </a:fld>
            <a:endParaRPr lang="en-US"/>
          </a:p>
        </p:txBody>
      </p:sp>
      <p:pic>
        <p:nvPicPr>
          <p:cNvPr id="6" name="Picture 5" descr="FDA_FullColor_Mono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42500"/>
            <a:ext cx="827391" cy="743080"/>
          </a:xfrm>
          <a:prstGeom prst="rect">
            <a:avLst/>
          </a:prstGeom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1702231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20684" y="6349338"/>
            <a:ext cx="2844800" cy="365125"/>
          </a:xfrm>
        </p:spPr>
        <p:txBody>
          <a:bodyPr/>
          <a:lstStyle/>
          <a:p>
            <a:fld id="{5539EE9F-728A-49BF-8074-FDA4C82B169B}" type="datetimeFigureOut">
              <a:rPr lang="en-US" smtClean="0"/>
              <a:t>9/26/2019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42500"/>
            <a:ext cx="827391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7752297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8685" y="6384926"/>
            <a:ext cx="2844800" cy="365125"/>
          </a:xfrm>
        </p:spPr>
        <p:txBody>
          <a:bodyPr/>
          <a:lstStyle/>
          <a:p>
            <a:fld id="{5539EE9F-728A-49BF-8074-FDA4C82B169B}" type="datetimeFigureOut">
              <a:rPr lang="en-US" smtClean="0"/>
              <a:t>9/26/2019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42500"/>
            <a:ext cx="827391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5276064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40321" y="6356351"/>
            <a:ext cx="2844800" cy="365125"/>
          </a:xfrm>
        </p:spPr>
        <p:txBody>
          <a:bodyPr/>
          <a:lstStyle/>
          <a:p>
            <a:fld id="{5539EE9F-728A-49BF-8074-FDA4C82B169B}" type="datetimeFigureOut">
              <a:rPr lang="en-US" smtClean="0"/>
              <a:t>9/26/2019</a:t>
            </a:fld>
            <a:endParaRPr lang="en-US"/>
          </a:p>
        </p:txBody>
      </p:sp>
      <p:pic>
        <p:nvPicPr>
          <p:cNvPr id="7" name="Picture 6" descr="FDA_FullColor_Mono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078718" y="5167321"/>
            <a:ext cx="620543" cy="990773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1066696" y="1390340"/>
            <a:ext cx="2895600" cy="486833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 rot="5400000">
            <a:off x="218095" y="6376216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4862509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67533" y="6354124"/>
            <a:ext cx="2844800" cy="365125"/>
          </a:xfrm>
        </p:spPr>
        <p:txBody>
          <a:bodyPr/>
          <a:lstStyle/>
          <a:p>
            <a:fld id="{5539EE9F-728A-49BF-8074-FDA4C82B169B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/>
          </a:p>
        </p:txBody>
      </p:sp>
      <p:pic>
        <p:nvPicPr>
          <p:cNvPr id="9" name="Picture 8" descr="FDA_FullColor_Mono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061942" y="5184030"/>
            <a:ext cx="620543" cy="99077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6927848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DA_B&amp;W_Primary_log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981" y="2648602"/>
            <a:ext cx="5598024" cy="87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1315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838200"/>
            <a:ext cx="105664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981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4319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C9AE6EB8-DAFC-4D85-A91D-056951CB7C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0539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812800" y="838200"/>
            <a:ext cx="105664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319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4319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AC4FA628-72D3-439C-A906-164193722E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47089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838200"/>
            <a:ext cx="105664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981201"/>
            <a:ext cx="109728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EE1FECC4-F788-4A89-B454-F9F8635DCD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49521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31475" y="6355261"/>
            <a:ext cx="2844800" cy="365125"/>
          </a:xfrm>
        </p:spPr>
        <p:txBody>
          <a:bodyPr/>
          <a:lstStyle/>
          <a:p>
            <a:fld id="{69A56AB4-395F-444A-8D74-F06F012739DE}" type="datetime1">
              <a:rPr lang="en-US" smtClean="0"/>
              <a:t>9/26/2019</a:t>
            </a:fld>
            <a:endParaRPr lang="en-US" dirty="0"/>
          </a:p>
        </p:txBody>
      </p:sp>
      <p:pic>
        <p:nvPicPr>
          <p:cNvPr id="8" name="Picture 7" descr="FDA_B&amp;W_Primary_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263" y="261425"/>
            <a:ext cx="3604563" cy="563312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9614255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799" y="1023679"/>
            <a:ext cx="11345471" cy="9260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1" y="2009776"/>
            <a:ext cx="11345471" cy="42860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200" y="6375401"/>
            <a:ext cx="2844800" cy="365125"/>
          </a:xfrm>
        </p:spPr>
        <p:txBody>
          <a:bodyPr/>
          <a:lstStyle>
            <a:lvl1pPr algn="ctr">
              <a:defRPr/>
            </a:lvl1pPr>
          </a:lstStyle>
          <a:p>
            <a:fld id="{7A24736D-120D-4CBB-A006-A86735625F10}" type="datetime1">
              <a:rPr lang="en-US" smtClean="0"/>
              <a:t>9/26/2019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0200" y="6384926"/>
            <a:ext cx="38608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42500"/>
            <a:ext cx="827391" cy="74308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1"/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1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192411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016500" y="6334126"/>
            <a:ext cx="2844800" cy="365125"/>
          </a:xfrm>
        </p:spPr>
        <p:txBody>
          <a:bodyPr/>
          <a:lstStyle/>
          <a:p>
            <a:fld id="{79622C14-0533-4090-9DF9-DF7E61957149}" type="datetime1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31598545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13112" y="6349337"/>
            <a:ext cx="2844800" cy="365125"/>
          </a:xfrm>
        </p:spPr>
        <p:txBody>
          <a:bodyPr/>
          <a:lstStyle/>
          <a:p>
            <a:fld id="{3A95CD83-89C6-4401-AB65-6627D98605CF}" type="datetime1">
              <a:rPr lang="en-US" smtClean="0"/>
              <a:t>9/26/2019</a:t>
            </a:fld>
            <a:endParaRPr lang="en-US"/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69796"/>
            <a:ext cx="827391" cy="743080"/>
          </a:xfrm>
          <a:prstGeom prst="rect">
            <a:avLst/>
          </a:prstGeom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1"/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1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2885127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85743" y="6380337"/>
            <a:ext cx="2844800" cy="365125"/>
          </a:xfrm>
        </p:spPr>
        <p:txBody>
          <a:bodyPr/>
          <a:lstStyle/>
          <a:p>
            <a:fld id="{7CAE1A80-9319-4D40-8ECC-1171C1FBDE93}" type="datetime1">
              <a:rPr lang="en-US" smtClean="0"/>
              <a:t>9/26/2019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42500"/>
            <a:ext cx="827391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966853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181600" y="6384926"/>
            <a:ext cx="2844800" cy="365125"/>
          </a:xfrm>
        </p:spPr>
        <p:txBody>
          <a:bodyPr/>
          <a:lstStyle/>
          <a:p>
            <a:fld id="{10D239DC-A118-402E-9B22-2880E805F03E}" type="datetime1">
              <a:rPr lang="en-US" smtClean="0"/>
              <a:t>9/26/2019</a:t>
            </a:fld>
            <a:endParaRPr lang="en-US" dirty="0"/>
          </a:p>
        </p:txBody>
      </p:sp>
      <p:pic>
        <p:nvPicPr>
          <p:cNvPr id="10" name="Picture 9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42500"/>
            <a:ext cx="827391" cy="743080"/>
          </a:xfrm>
          <a:prstGeom prst="rect">
            <a:avLst/>
          </a:prstGeom>
        </p:spPr>
      </p:pic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0496714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4913" y="6391750"/>
            <a:ext cx="2844800" cy="365125"/>
          </a:xfrm>
        </p:spPr>
        <p:txBody>
          <a:bodyPr/>
          <a:lstStyle/>
          <a:p>
            <a:fld id="{F01FCE81-3462-4ADC-88D2-769D6D101F6E}" type="datetime1">
              <a:rPr lang="en-US" smtClean="0"/>
              <a:t>9/26/2019</a:t>
            </a:fld>
            <a:endParaRPr lang="en-US"/>
          </a:p>
        </p:txBody>
      </p:sp>
      <p:pic>
        <p:nvPicPr>
          <p:cNvPr id="6" name="Picture 5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42500"/>
            <a:ext cx="827391" cy="743080"/>
          </a:xfrm>
          <a:prstGeom prst="rect">
            <a:avLst/>
          </a:prstGeom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6864848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20684" y="6349338"/>
            <a:ext cx="2844800" cy="365125"/>
          </a:xfrm>
        </p:spPr>
        <p:txBody>
          <a:bodyPr/>
          <a:lstStyle/>
          <a:p>
            <a:fld id="{C1C85D74-4819-4B80-B858-F60A56630A62}" type="datetime1">
              <a:rPr lang="en-US" smtClean="0"/>
              <a:t>9/26/2019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42500"/>
            <a:ext cx="827391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4201213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8685" y="6384926"/>
            <a:ext cx="2844800" cy="365125"/>
          </a:xfrm>
        </p:spPr>
        <p:txBody>
          <a:bodyPr/>
          <a:lstStyle/>
          <a:p>
            <a:fld id="{3CBB7BCC-93CC-4628-90F2-5363FF62D283}" type="datetime1">
              <a:rPr lang="en-US" smtClean="0"/>
              <a:t>9/26/2019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42500"/>
            <a:ext cx="827391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4201199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40321" y="6356351"/>
            <a:ext cx="2844800" cy="365125"/>
          </a:xfrm>
        </p:spPr>
        <p:txBody>
          <a:bodyPr/>
          <a:lstStyle/>
          <a:p>
            <a:fld id="{8FE353AB-05E4-47F5-A78B-C6E11AD4E0CA}" type="datetime1">
              <a:rPr lang="en-US" smtClean="0"/>
              <a:t>9/26/2019</a:t>
            </a:fld>
            <a:endParaRPr lang="en-US"/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078718" y="5167321"/>
            <a:ext cx="620543" cy="990773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1066696" y="1390340"/>
            <a:ext cx="2895600" cy="486833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218095" y="6376216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6225206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67533" y="6354124"/>
            <a:ext cx="2844800" cy="365125"/>
          </a:xfrm>
        </p:spPr>
        <p:txBody>
          <a:bodyPr/>
          <a:lstStyle/>
          <a:p>
            <a:fld id="{5E21479F-081F-4EEB-BFDB-895EF541AA10}" type="datetime1">
              <a:rPr lang="en-US" smtClean="0"/>
              <a:t>9/26/2019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9" name="Picture 8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061942" y="5184030"/>
            <a:ext cx="620543" cy="990773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0359233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DA_B&amp;W_Primary_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981" y="2648602"/>
            <a:ext cx="5598024" cy="87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576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9EE9F-728A-49BF-8074-FDA4C82B16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7C9BB-D237-4C39-B577-1EA5E97A40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35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9EE9F-728A-49BF-8074-FDA4C82B169B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7C9BB-D237-4C39-B577-1EA5E97A4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12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BEB1E-033F-43F3-8714-0575425746D8}" type="datetime1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www.fda.gov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71F5F-C8AF-484B-B19A-A0CBCE8C7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80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da.gov/drugs/science-research-drugs/impact-story-using-innovative-statistical-approaches-provide-most-reliable-treatment-outcomes" TargetMode="Externa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ww2.amstat.org/meetings/biopharmworkshop/2018/onlineprogram/AbstractDetails.cfm?AbstractID=300788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Estimating Treatment Effects Across Subgroups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Mark Rothmann</a:t>
            </a:r>
          </a:p>
          <a:p>
            <a:r>
              <a:rPr lang="en-US" dirty="0"/>
              <a:t>U.S. Food and Drug Administration</a:t>
            </a:r>
          </a:p>
          <a:p>
            <a:r>
              <a:rPr lang="en-US" dirty="0"/>
              <a:t>ASA Biopharmaceutical Section Regulatory-Industry Statistical Workshop</a:t>
            </a:r>
          </a:p>
          <a:p>
            <a:r>
              <a:rPr lang="en-US" dirty="0"/>
              <a:t>September 24, 2019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714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F3AF5-9E68-4D1B-840B-AE940CD2D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BA329-C078-4D2D-AB4F-CED20D7FF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Drug Trials Snapshots</a:t>
            </a:r>
          </a:p>
          <a:p>
            <a:r>
              <a:rPr lang="en-US" dirty="0"/>
              <a:t>Alternative Approaches to Subgroup Estimation</a:t>
            </a:r>
          </a:p>
          <a:p>
            <a:pPr lvl="1"/>
            <a:r>
              <a:rPr lang="en-US" dirty="0"/>
              <a:t>What? Why?</a:t>
            </a:r>
          </a:p>
          <a:p>
            <a:r>
              <a:rPr lang="en-US" dirty="0"/>
              <a:t>Story</a:t>
            </a:r>
          </a:p>
          <a:p>
            <a:r>
              <a:rPr lang="en-US" dirty="0"/>
              <a:t>Shrinkage Estimation</a:t>
            </a:r>
          </a:p>
          <a:p>
            <a:r>
              <a:rPr lang="en-US"/>
              <a:t>Bayesian Hierarchical Models</a:t>
            </a:r>
            <a:endParaRPr lang="en-US" dirty="0"/>
          </a:p>
          <a:p>
            <a:r>
              <a:rPr lang="en-US" dirty="0"/>
              <a:t>Example</a:t>
            </a:r>
          </a:p>
          <a:p>
            <a:r>
              <a:rPr lang="en-US" dirty="0"/>
              <a:t>Myths</a:t>
            </a:r>
          </a:p>
          <a:p>
            <a:r>
              <a:rPr lang="en-US" dirty="0"/>
              <a:t>References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141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5296" y="1396289"/>
            <a:ext cx="4246173" cy="27762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600" dirty="0"/>
              <a:t>Drug Trials Snapshots</a:t>
            </a:r>
          </a:p>
        </p:txBody>
      </p:sp>
      <p:sp>
        <p:nvSpPr>
          <p:cNvPr id="10" name="Freeform: Shape 14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2400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Freeform: Shape 16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24001" y="0"/>
            <a:ext cx="4518115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8" name="Content Placeholder 7" descr="Marketing">
            <a:extLst>
              <a:ext uri="{FF2B5EF4-FFF2-40B4-BE49-F238E27FC236}">
                <a16:creationId xmlns:a16="http://schemas.microsoft.com/office/drawing/2014/main" id="{C8A39AA0-4263-4E1A-A675-A124BF4A9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7181" y="1156626"/>
            <a:ext cx="3078957" cy="307895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16879" y="6199633"/>
            <a:ext cx="375475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000" b="1">
                <a:solidFill>
                  <a:prstClr val="white">
                    <a:alpha val="80000"/>
                  </a:prstClr>
                </a:solidFill>
                <a:latin typeface="Calibri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34946405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of Drug Snapshots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Provide Information to public on who participated in clinical trials for NMEs and original biologics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Also includes information on study design, efficacy and safety results, and whether there were differences among sex, race, and age subgroups and any other appropriate subgroup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347200" y="6245225"/>
            <a:ext cx="2844800" cy="47625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D27AA-7B4F-41C8-822B-314432DDCDE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31426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Snapshots are not a PI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624254" y="1981200"/>
          <a:ext cx="10958146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1746">
                  <a:extLst>
                    <a:ext uri="{9D8B030D-6E8A-4147-A177-3AD203B41FA5}">
                      <a16:colId xmlns:a16="http://schemas.microsoft.com/office/drawing/2014/main" val="4177573175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561689998"/>
                    </a:ext>
                  </a:extLst>
                </a:gridCol>
              </a:tblGrid>
              <a:tr h="3452446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Drug Trials Snapshot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Intended for public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Consumer-friendly Language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Focus on subgroup data and analyses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Links to PI and reviews in </a:t>
                      </a:r>
                      <a:r>
                        <a:rPr lang="en-US" sz="2800" b="0" dirty="0" err="1">
                          <a:solidFill>
                            <a:schemeClr val="tx1"/>
                          </a:solidFill>
                        </a:rPr>
                        <a:t>Drugs@FDA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Published on fda.gov 30 days after drug approval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Package Insert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Intended for Physicians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Technical Language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Comprehensive Resource for drug information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No links to reviews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Finalized with drug approval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5121962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347200" y="6245225"/>
            <a:ext cx="2844800" cy="47625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D27AA-7B4F-41C8-822B-314432DDCDE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37229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5296" y="1396289"/>
            <a:ext cx="4246173" cy="27762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600" dirty="0"/>
              <a:t>Alternative Approaches to Subgroup Estimation</a:t>
            </a:r>
          </a:p>
        </p:txBody>
      </p:sp>
      <p:sp>
        <p:nvSpPr>
          <p:cNvPr id="10" name="Freeform: Shape 14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2400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6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24001" y="0"/>
            <a:ext cx="4518115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7" descr="Marketing">
            <a:extLst>
              <a:ext uri="{FF2B5EF4-FFF2-40B4-BE49-F238E27FC236}">
                <a16:creationId xmlns:a16="http://schemas.microsoft.com/office/drawing/2014/main" id="{C8A39AA0-4263-4E1A-A675-A124BF4A9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7181" y="1156626"/>
            <a:ext cx="3078957" cy="307895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16879" y="6199633"/>
            <a:ext cx="375475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37729025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3A8B5-FE93-4CD5-B30B-36BD1FE64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Traditional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76CBE-49D0-43E9-B143-1FD5E3535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Usually effects of medical products are studied for a subgroup using only data from that subgroup (analyzed in isolation)</a:t>
            </a:r>
          </a:p>
          <a:p>
            <a:r>
              <a:rPr lang="en-US" dirty="0"/>
              <a:t>Data from outside the subgroup are treated as irrelevant</a:t>
            </a:r>
          </a:p>
          <a:p>
            <a:endParaRPr lang="en-US" dirty="0"/>
          </a:p>
          <a:p>
            <a:r>
              <a:rPr lang="en-US" dirty="0"/>
              <a:t>Sometimes the overall estimate is used as the subgroup estimate</a:t>
            </a:r>
          </a:p>
        </p:txBody>
      </p:sp>
    </p:spTree>
    <p:extLst>
      <p:ext uri="{BB962C8B-B14F-4D97-AF65-F5344CB8AC3E}">
        <p14:creationId xmlns:p14="http://schemas.microsoft.com/office/powerpoint/2010/main" val="2701987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4B9D7-5658-46A9-BD27-103E2EF07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something different?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6BD00-A6C7-4F7D-972B-7901A49E68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provide the best information/advice for patients (this is not about claims)</a:t>
            </a:r>
          </a:p>
          <a:p>
            <a:r>
              <a:rPr lang="en-US" dirty="0"/>
              <a:t>Need statistical analyses and interpretations relative to providing advice to patients (not with respect to making claims)</a:t>
            </a:r>
          </a:p>
        </p:txBody>
      </p:sp>
    </p:spTree>
    <p:extLst>
      <p:ext uri="{BB962C8B-B14F-4D97-AF65-F5344CB8AC3E}">
        <p14:creationId xmlns:p14="http://schemas.microsoft.com/office/powerpoint/2010/main" val="3539963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may this require?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May simultaneously consider the results across studies (e.g., a meta-analysis)</a:t>
            </a:r>
          </a:p>
          <a:p>
            <a:pPr lvl="1"/>
            <a:r>
              <a:rPr lang="en-US" dirty="0"/>
              <a:t>Should provide particular, simplified advice to a patient</a:t>
            </a:r>
          </a:p>
          <a:p>
            <a:pPr lvl="1"/>
            <a:r>
              <a:rPr lang="en-US" dirty="0"/>
              <a:t>Should not provide different pieces of information that contradicts itself</a:t>
            </a:r>
          </a:p>
          <a:p>
            <a:r>
              <a:rPr lang="en-US" dirty="0"/>
              <a:t>Consider the relevancy of data outside the subgroup</a:t>
            </a:r>
          </a:p>
          <a:p>
            <a:pPr lvl="1"/>
            <a:r>
              <a:rPr lang="en-US" dirty="0"/>
              <a:t>Shrinkage Estimation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347200" y="6245225"/>
            <a:ext cx="2844800" cy="47625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D27AA-7B4F-41C8-822B-314432DDCDE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5487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EDA0C-9116-4A9B-9138-476B730E8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are Starting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C0955-4E51-4ABE-AF0F-53C85D2B90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Using shrinkage estimation via Bayesian Hierarchical Models for subgroup analysis in Drug Trials Snapshots</a:t>
            </a:r>
          </a:p>
          <a:p>
            <a:pPr lvl="1"/>
            <a:r>
              <a:rPr lang="en-US" dirty="0"/>
              <a:t>Begin with one-way models (within a given factor)</a:t>
            </a:r>
          </a:p>
          <a:p>
            <a:pPr lvl="1"/>
            <a:r>
              <a:rPr lang="en-US" dirty="0"/>
              <a:t>Later with multi-way models (multiple factors/combinations of levels)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993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91226-AED7-4CEF-9BEF-4D64B2585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Introductory Paragraph from the Impact 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C70C3-AD45-424C-876F-048D4DE9C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When evaluating drug treatments, determining how and to what extent a drug works in different patient subgroups can be addressed by statistical approaches that make use of results from every subgroup when understanding the treatment effect for a given subgroup. 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dirty="0"/>
          </a:p>
          <a:p>
            <a:pPr marL="0" indent="0">
              <a:buNone/>
            </a:pPr>
            <a:r>
              <a:rPr lang="en-US" sz="2600" dirty="0">
                <a:hlinkClick r:id="rId2"/>
              </a:rPr>
              <a:t>using-innovative-statistical-approaches-provide-most-reliable-treatment-outcomes</a:t>
            </a:r>
            <a:r>
              <a:rPr lang="en-US" sz="26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1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5296" y="1396289"/>
            <a:ext cx="4246173" cy="27762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600" dirty="0"/>
              <a:t>Story</a:t>
            </a:r>
          </a:p>
        </p:txBody>
      </p:sp>
      <p:sp>
        <p:nvSpPr>
          <p:cNvPr id="10" name="Freeform: Shape 14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2400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6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24001" y="0"/>
            <a:ext cx="4518115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7" descr="Marketing">
            <a:extLst>
              <a:ext uri="{FF2B5EF4-FFF2-40B4-BE49-F238E27FC236}">
                <a16:creationId xmlns:a16="http://schemas.microsoft.com/office/drawing/2014/main" id="{C8A39AA0-4263-4E1A-A675-A124BF4A9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7181" y="1156626"/>
            <a:ext cx="3078957" cy="307895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16879" y="6199633"/>
            <a:ext cx="375475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19759438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89108-14B2-4EC9-9181-52EB7F60E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 Decisions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4660C-7797-4B81-AA50-EAB125D3C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Physicians make treatment decisions on past experience with patients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969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CB7C3-1010-4CBE-BD48-0E411C759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Drug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E907C-C8CF-426D-A3AC-A1BCCDE8E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Sex may or may not be an effect modifier</a:t>
            </a:r>
          </a:p>
          <a:p>
            <a:r>
              <a:rPr lang="en-US" dirty="0"/>
              <a:t>No other factor is considered as a possible effect modifier</a:t>
            </a:r>
          </a:p>
          <a:p>
            <a:r>
              <a:rPr lang="en-US" dirty="0"/>
              <a:t>Physician has experience on the use of the new drug and outcomes in 2 males and 2 females</a:t>
            </a:r>
          </a:p>
          <a:p>
            <a:r>
              <a:rPr lang="en-US" dirty="0"/>
              <a:t>The next patient, a female, is prescribed the new drug from that physician. What can she expect?</a:t>
            </a:r>
          </a:p>
          <a:p>
            <a:pPr lvl="1"/>
            <a:r>
              <a:rPr lang="en-US" dirty="0"/>
              <a:t>Probably use information from all four previous patients. </a:t>
            </a:r>
          </a:p>
          <a:p>
            <a:pPr lvl="1"/>
            <a:r>
              <a:rPr lang="en-US" dirty="0"/>
              <a:t>Outcomes from females may be more relevant than the outcomes from males.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840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29AA5-DC6A-4494-822B-B0A501FFD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 Previous Experience Grows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2525A-4AE9-4D6F-834D-33EB6E3EA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Observe the outcomes from more and more males and females</a:t>
            </a:r>
          </a:p>
          <a:p>
            <a:r>
              <a:rPr lang="en-US" dirty="0"/>
              <a:t>The relevancy of the results from males in what the next female can expect. Depends on </a:t>
            </a:r>
          </a:p>
          <a:p>
            <a:pPr lvl="1"/>
            <a:r>
              <a:rPr lang="en-US" dirty="0"/>
              <a:t>How similar the results from males are to the results from females</a:t>
            </a:r>
          </a:p>
          <a:p>
            <a:pPr lvl="1"/>
            <a:r>
              <a:rPr lang="en-US" dirty="0"/>
              <a:t>How much data on females</a:t>
            </a:r>
          </a:p>
        </p:txBody>
      </p:sp>
    </p:spTree>
    <p:extLst>
      <p:ext uri="{BB962C8B-B14F-4D97-AF65-F5344CB8AC3E}">
        <p14:creationId xmlns:p14="http://schemas.microsoft.com/office/powerpoint/2010/main" val="40341891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2262E-1FCA-4267-8F5E-DA0FB9941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Shrinkage Estimation from Bayesian Hierarchical Models Works this 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CA24C-90D7-48CF-A1CE-3A8121805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Data from a subject in the given subgroup are more relevant than data from a subject outside that subgroup</a:t>
            </a:r>
          </a:p>
          <a:p>
            <a:pPr lvl="1"/>
            <a:r>
              <a:rPr lang="en-US" dirty="0"/>
              <a:t>The relevancy goes to zero as the number of subjects in the subgroup of interest goes to infinity</a:t>
            </a:r>
          </a:p>
          <a:p>
            <a:r>
              <a:rPr lang="en-US" dirty="0"/>
              <a:t>The data decide how much borrowing is done</a:t>
            </a:r>
          </a:p>
          <a:p>
            <a:pPr lvl="1"/>
            <a:r>
              <a:rPr lang="en-US" dirty="0"/>
              <a:t>Depends on ratio of variability within subgroup to variability between subgroup</a:t>
            </a:r>
          </a:p>
          <a:p>
            <a:pPr lvl="2"/>
            <a:r>
              <a:rPr lang="en-US" dirty="0"/>
              <a:t>Less borrowing when within subgroup variability decreases (its sample size increases)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491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5296" y="1396289"/>
            <a:ext cx="4246173" cy="27762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600" dirty="0"/>
              <a:t>Shrinkage Estimation</a:t>
            </a:r>
          </a:p>
        </p:txBody>
      </p:sp>
      <p:sp>
        <p:nvSpPr>
          <p:cNvPr id="10" name="Freeform: Shape 14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2400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6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24001" y="0"/>
            <a:ext cx="4518115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7" descr="Marketing">
            <a:extLst>
              <a:ext uri="{FF2B5EF4-FFF2-40B4-BE49-F238E27FC236}">
                <a16:creationId xmlns:a16="http://schemas.microsoft.com/office/drawing/2014/main" id="{C8A39AA0-4263-4E1A-A675-A124BF4A9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7181" y="1156626"/>
            <a:ext cx="3078957" cy="307895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16879" y="6199633"/>
            <a:ext cx="375475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16343172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Shrinkage Estimation?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shrinkage estimate of a parameter for a subgroup</a:t>
            </a:r>
          </a:p>
          <a:p>
            <a:pPr lvl="1"/>
            <a:r>
              <a:rPr lang="en-US" dirty="0"/>
              <a:t>a weighted average of sample estimate and overall estimate (stratified by subgroup).  </a:t>
            </a:r>
          </a:p>
          <a:p>
            <a:pPr lvl="2"/>
            <a:r>
              <a:rPr lang="en-US" dirty="0"/>
              <a:t>Could be a posterior mean in a Bayesian setting</a:t>
            </a:r>
          </a:p>
          <a:p>
            <a:pPr lvl="1"/>
            <a:r>
              <a:rPr lang="en-US" dirty="0"/>
              <a:t>Sample estimate is “shrunk” towards the overall estimate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1728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Two components of variability in sample estimates across subgroups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total variability in the sample estimates is sum of </a:t>
            </a:r>
          </a:p>
          <a:p>
            <a:pPr lvl="1"/>
            <a:r>
              <a:rPr lang="en-US" dirty="0"/>
              <a:t>the within subgroup variability  of the sample estimator and </a:t>
            </a:r>
          </a:p>
          <a:p>
            <a:pPr lvl="1"/>
            <a:r>
              <a:rPr lang="en-US" dirty="0"/>
              <a:t>the across subgroups variability in the underlying/true parameter values</a:t>
            </a:r>
          </a:p>
        </p:txBody>
      </p:sp>
    </p:spTree>
    <p:extLst>
      <p:ext uri="{BB962C8B-B14F-4D97-AF65-F5344CB8AC3E}">
        <p14:creationId xmlns:p14="http://schemas.microsoft.com/office/powerpoint/2010/main" val="21764089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of Shrinkage Estimation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address within subgroup variability in the estimation</a:t>
            </a:r>
          </a:p>
          <a:p>
            <a:pPr lvl="1"/>
            <a:r>
              <a:rPr lang="en-US" dirty="0"/>
              <a:t>Obtain estimates where the unaccounted variability is primarily across subgroups variability</a:t>
            </a:r>
          </a:p>
          <a:p>
            <a:pPr lvl="1"/>
            <a:r>
              <a:rPr lang="en-US" dirty="0"/>
              <a:t>The difference between the sample estimate and the shrinkage estimate is the estimated sample deviation (no longer estimating the sample deviation as zero)</a:t>
            </a:r>
          </a:p>
        </p:txBody>
      </p:sp>
    </p:spTree>
    <p:extLst>
      <p:ext uri="{BB962C8B-B14F-4D97-AF65-F5344CB8AC3E}">
        <p14:creationId xmlns:p14="http://schemas.microsoft.com/office/powerpoint/2010/main" val="21628867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Properties of Shrinkage Estimation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Greater precision</a:t>
            </a:r>
          </a:p>
          <a:p>
            <a:pPr lvl="1"/>
            <a:r>
              <a:rPr lang="en-US" dirty="0"/>
              <a:t>narrower 95% CIs</a:t>
            </a:r>
          </a:p>
          <a:p>
            <a:r>
              <a:rPr lang="en-US" dirty="0"/>
              <a:t>Addresses random highs and random lows</a:t>
            </a:r>
          </a:p>
          <a:p>
            <a:pPr lvl="1"/>
            <a:r>
              <a:rPr lang="en-US" dirty="0"/>
              <a:t>95% CIs have 95% coverage after the data are known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6742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5296" y="1396289"/>
            <a:ext cx="4246173" cy="27762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600" dirty="0"/>
              <a:t>Bayesian Hierarchical Models</a:t>
            </a:r>
          </a:p>
        </p:txBody>
      </p:sp>
      <p:sp>
        <p:nvSpPr>
          <p:cNvPr id="10" name="Freeform: Shape 14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2400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6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24001" y="0"/>
            <a:ext cx="4518115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7" descr="Marketing">
            <a:extLst>
              <a:ext uri="{FF2B5EF4-FFF2-40B4-BE49-F238E27FC236}">
                <a16:creationId xmlns:a16="http://schemas.microsoft.com/office/drawing/2014/main" id="{C8A39AA0-4263-4E1A-A675-A124BF4A9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7181" y="1156626"/>
            <a:ext cx="3078957" cy="307895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16879" y="6199633"/>
            <a:ext cx="375475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40127676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1" y="544636"/>
            <a:ext cx="8509103" cy="926020"/>
          </a:xfrm>
        </p:spPr>
        <p:txBody>
          <a:bodyPr/>
          <a:lstStyle/>
          <a:p>
            <a:r>
              <a:rPr lang="en-US" dirty="0"/>
              <a:t>Hierarchical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0686" y="1600201"/>
            <a:ext cx="8509103" cy="4286043"/>
          </a:xfrm>
        </p:spPr>
        <p:txBody>
          <a:bodyPr>
            <a:normAutofit/>
          </a:bodyPr>
          <a:lstStyle/>
          <a:p>
            <a:r>
              <a:rPr lang="en-US" dirty="0"/>
              <a:t>Statistical model written in multiple levels (hierarchical form).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1" y="3429001"/>
            <a:ext cx="7053683" cy="229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640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Treatment effects (e.g., across studies, subgroups, products in the same class) are linked. This linking of the parameters makes their estimation linked. </a:t>
            </a:r>
          </a:p>
        </p:txBody>
      </p:sp>
    </p:spTree>
    <p:extLst>
      <p:ext uri="{BB962C8B-B14F-4D97-AF65-F5344CB8AC3E}">
        <p14:creationId xmlns:p14="http://schemas.microsoft.com/office/powerpoint/2010/main" val="5350815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Calibri" panose="020F0502020204030204" pitchFamily="34" charset="0"/>
              </a:rPr>
              <a:t>Exchangeability – a starting 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Calibri" panose="020F0502020204030204" pitchFamily="34" charset="0"/>
              </a:rPr>
              <a:t>Subgroups treatment effects are exchangeable if possible orderings of treatment effects are considered equally likely a priori (i.e., before seeing data)</a:t>
            </a:r>
          </a:p>
          <a:p>
            <a:pPr lvl="1"/>
            <a:r>
              <a:rPr lang="en-US" dirty="0">
                <a:ea typeface="Calibri" panose="020F0502020204030204" pitchFamily="34" charset="0"/>
              </a:rPr>
              <a:t>This is fair, not favoring any subgroup treatment effects over any other</a:t>
            </a:r>
          </a:p>
          <a:p>
            <a:pPr lvl="1"/>
            <a:r>
              <a:rPr lang="en-US" dirty="0">
                <a:ea typeface="Calibri" panose="020F0502020204030204" pitchFamily="34" charset="0"/>
              </a:rPr>
              <a:t>Joint prior distribution of subgroup treatment effects is exchangeable</a:t>
            </a:r>
          </a:p>
          <a:p>
            <a:pPr lvl="1"/>
            <a:r>
              <a:rPr lang="en-US" dirty="0">
                <a:ea typeface="Calibri" panose="020F0502020204030204" pitchFamily="34" charset="0"/>
              </a:rPr>
              <a:t>Very unlikely that the joint posterior distribution will be exchangeable</a:t>
            </a:r>
          </a:p>
          <a:p>
            <a:endParaRPr lang="en-US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8677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Calibri" panose="020F0502020204030204" pitchFamily="34" charset="0"/>
              </a:rPr>
              <a:t>Common choice for a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Calibri" panose="020F0502020204030204" pitchFamily="34" charset="0"/>
              </a:rPr>
              <a:t>Treatment effects drawn randomly from the same distribution implies that treatment effects are exchangeable</a:t>
            </a:r>
          </a:p>
          <a:p>
            <a:pPr marL="0" indent="0">
              <a:buNone/>
            </a:pPr>
            <a:endParaRPr lang="en-US" dirty="0">
              <a:ea typeface="Calibri" panose="020F0502020204030204" pitchFamily="34" charset="0"/>
            </a:endParaRPr>
          </a:p>
          <a:p>
            <a:endParaRPr lang="en-US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1676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Exchangeability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Exchangeability of subgroup treatment effects not always a correct assumption.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Drug expected to be more effective in subgroup of cancer patients who exhibit molecular target than subgroup of patients without target. </a:t>
            </a:r>
          </a:p>
          <a:p>
            <a:r>
              <a:rPr lang="en-US" dirty="0">
                <a:latin typeface="Times New Roman" panose="02020603050405020304" pitchFamily="18" charset="0"/>
              </a:rPr>
              <a:t>Shrinkage analysis incorrectly assuming exchangeability still accounts for a component of variability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464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5296" y="1396289"/>
            <a:ext cx="4246173" cy="27762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600" dirty="0"/>
              <a:t>Example</a:t>
            </a:r>
          </a:p>
        </p:txBody>
      </p:sp>
      <p:sp>
        <p:nvSpPr>
          <p:cNvPr id="10" name="Freeform: Shape 14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2400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6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24001" y="0"/>
            <a:ext cx="4518115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7" descr="Marketing">
            <a:extLst>
              <a:ext uri="{FF2B5EF4-FFF2-40B4-BE49-F238E27FC236}">
                <a16:creationId xmlns:a16="http://schemas.microsoft.com/office/drawing/2014/main" id="{C8A39AA0-4263-4E1A-A675-A124BF4A9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7181" y="1156626"/>
            <a:ext cx="3078957" cy="307895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16879" y="6199633"/>
            <a:ext cx="375475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2258959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SOLVD trial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Examined impact on survival of the drug Enalapril vs. placebo in a group of patients with congestive heart failure and low ejection fraction.</a:t>
            </a:r>
          </a:p>
          <a:p>
            <a:r>
              <a:rPr lang="en-US" dirty="0"/>
              <a:t>2569 patients</a:t>
            </a:r>
          </a:p>
          <a:p>
            <a:r>
              <a:rPr lang="en-US" dirty="0"/>
              <a:t>Time to death or </a:t>
            </a:r>
            <a:r>
              <a:rPr lang="en-US" dirty="0" err="1"/>
              <a:t>hospilization</a:t>
            </a:r>
            <a:endParaRPr lang="en-US" dirty="0"/>
          </a:p>
          <a:p>
            <a:pPr lvl="1"/>
            <a:r>
              <a:rPr lang="en-US" dirty="0"/>
              <a:t>Cox model: Log hazard ratio = -0.32, SE = 0.06</a:t>
            </a:r>
          </a:p>
          <a:p>
            <a:r>
              <a:rPr lang="en-US" dirty="0"/>
              <a:t>Source: “Bayesian analysis of heterogeneous treatment effects for patient-centered outcomes research” by Henderson, Louis, Wang and Varadhan</a:t>
            </a:r>
          </a:p>
        </p:txBody>
      </p:sp>
    </p:spTree>
    <p:extLst>
      <p:ext uri="{BB962C8B-B14F-4D97-AF65-F5344CB8AC3E}">
        <p14:creationId xmlns:p14="http://schemas.microsoft.com/office/powerpoint/2010/main" val="39898464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Application of one-way and multi-way Bayesian Hierarchical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Factors</a:t>
            </a:r>
          </a:p>
          <a:p>
            <a:pPr lvl="1"/>
            <a:r>
              <a:rPr lang="en-US" dirty="0"/>
              <a:t>Ejection fraction (high, medium, low)</a:t>
            </a:r>
          </a:p>
          <a:p>
            <a:pPr lvl="1"/>
            <a:r>
              <a:rPr lang="en-US" dirty="0"/>
              <a:t>Age (&gt; 65, </a:t>
            </a:r>
            <a:r>
              <a:rPr lang="en-US" u="sng" dirty="0"/>
              <a:t>&lt;</a:t>
            </a:r>
            <a:r>
              <a:rPr lang="en-US" dirty="0"/>
              <a:t> 65)</a:t>
            </a:r>
          </a:p>
          <a:p>
            <a:pPr lvl="1"/>
            <a:r>
              <a:rPr lang="en-US" dirty="0"/>
              <a:t>Sex (Male, Female)</a:t>
            </a:r>
          </a:p>
          <a:p>
            <a:r>
              <a:rPr lang="en-US" dirty="0"/>
              <a:t>A total of 3 x 2 x 2 = 12 subgroups</a:t>
            </a:r>
          </a:p>
        </p:txBody>
      </p:sp>
    </p:spTree>
    <p:extLst>
      <p:ext uri="{BB962C8B-B14F-4D97-AF65-F5344CB8AC3E}">
        <p14:creationId xmlns:p14="http://schemas.microsoft.com/office/powerpoint/2010/main" val="29897415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Calibri" panose="020F0502020204030204" pitchFamily="34" charset="0"/>
              </a:rPr>
              <a:t>Exchangeability – a starting 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Calibri" panose="020F0502020204030204" pitchFamily="34" charset="0"/>
              </a:rPr>
              <a:t>Subgroups treatment effects are exchangeable if possible orderings of treatment effects are considered equally likely a priori (i.e., before seeing data)</a:t>
            </a:r>
          </a:p>
          <a:p>
            <a:pPr lvl="1"/>
            <a:r>
              <a:rPr lang="en-US" dirty="0">
                <a:ea typeface="Calibri" panose="020F0502020204030204" pitchFamily="34" charset="0"/>
              </a:rPr>
              <a:t>This is fair, not favoring any subgroup treatment effects over any other</a:t>
            </a:r>
          </a:p>
          <a:p>
            <a:pPr lvl="1"/>
            <a:r>
              <a:rPr lang="en-US" dirty="0">
                <a:ea typeface="Calibri" panose="020F0502020204030204" pitchFamily="34" charset="0"/>
              </a:rPr>
              <a:t>Joint prior distribution of subgroup treatment effects is exchangeable</a:t>
            </a:r>
          </a:p>
          <a:p>
            <a:pPr lvl="1"/>
            <a:r>
              <a:rPr lang="en-US" dirty="0">
                <a:ea typeface="Calibri" panose="020F0502020204030204" pitchFamily="34" charset="0"/>
              </a:rPr>
              <a:t>Very unlikely that the joint posterior distribution will be exchangeable</a:t>
            </a:r>
          </a:p>
          <a:p>
            <a:endParaRPr lang="en-US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7047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 for one-way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Treatments effects across the 12 subgroups are exchangeable</a:t>
            </a:r>
          </a:p>
        </p:txBody>
      </p:sp>
    </p:spTree>
    <p:extLst>
      <p:ext uri="{BB962C8B-B14F-4D97-AF65-F5344CB8AC3E}">
        <p14:creationId xmlns:p14="http://schemas.microsoft.com/office/powerpoint/2010/main" val="23556708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dirty="0"/>
              <a:t>One-way case</a:t>
            </a:r>
            <a:br>
              <a:rPr lang="en-US" sz="3800" dirty="0"/>
            </a:br>
            <a:r>
              <a:rPr lang="en-US" sz="3800" dirty="0"/>
              <a:t>Sample estimates, 95% CIs </a:t>
            </a:r>
            <a:r>
              <a:rPr lang="en-US" sz="3800" dirty="0">
                <a:solidFill>
                  <a:srgbClr val="FF0000"/>
                </a:solidFill>
              </a:rPr>
              <a:t>Shrinkage Estimates, 95% CIs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98186" y="2267470"/>
            <a:ext cx="5579345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9842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 for a three-way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Main effects for ejection fraction level are exchangeable</a:t>
            </a:r>
          </a:p>
          <a:p>
            <a:r>
              <a:rPr lang="en-US" dirty="0"/>
              <a:t>Main effects for age group are exchangeable</a:t>
            </a:r>
          </a:p>
          <a:p>
            <a:r>
              <a:rPr lang="en-US" dirty="0"/>
              <a:t>Main effects for sex are exchangeable</a:t>
            </a:r>
          </a:p>
          <a:p>
            <a:r>
              <a:rPr lang="en-US" dirty="0"/>
              <a:t>For each pair among ejection fraction, age group and sex, the interaction effects with treatment are exchangeable</a:t>
            </a:r>
          </a:p>
          <a:p>
            <a:r>
              <a:rPr lang="en-US" dirty="0"/>
              <a:t>The three-way interaction effects with treatment are exchangeable</a:t>
            </a:r>
          </a:p>
        </p:txBody>
      </p:sp>
    </p:spTree>
    <p:extLst>
      <p:ext uri="{BB962C8B-B14F-4D97-AF65-F5344CB8AC3E}">
        <p14:creationId xmlns:p14="http://schemas.microsoft.com/office/powerpoint/2010/main" val="7329023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Three-way case</a:t>
            </a:r>
            <a:br>
              <a:rPr lang="en-US" sz="3600" dirty="0"/>
            </a:br>
            <a:r>
              <a:rPr lang="en-US" sz="3600" dirty="0"/>
              <a:t>Sample estimates and CIs, </a:t>
            </a:r>
            <a:r>
              <a:rPr lang="en-US" sz="3600" dirty="0">
                <a:solidFill>
                  <a:srgbClr val="FF0000"/>
                </a:solidFill>
              </a:rPr>
              <a:t>one-way estimates and CIs, </a:t>
            </a:r>
            <a:r>
              <a:rPr lang="en-US" sz="3600" dirty="0">
                <a:solidFill>
                  <a:srgbClr val="00B050"/>
                </a:solidFill>
              </a:rPr>
              <a:t>three-way estimates and CIs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22058" y="2333971"/>
            <a:ext cx="5164852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9034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5296" y="1396289"/>
            <a:ext cx="4246173" cy="27762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600" dirty="0"/>
              <a:t>Myths</a:t>
            </a:r>
          </a:p>
        </p:txBody>
      </p:sp>
      <p:sp>
        <p:nvSpPr>
          <p:cNvPr id="10" name="Freeform: Shape 14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2400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6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24001" y="0"/>
            <a:ext cx="4518115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7" descr="Marketing">
            <a:extLst>
              <a:ext uri="{FF2B5EF4-FFF2-40B4-BE49-F238E27FC236}">
                <a16:creationId xmlns:a16="http://schemas.microsoft.com/office/drawing/2014/main" id="{C8A39AA0-4263-4E1A-A675-A124BF4A9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7181" y="1156626"/>
            <a:ext cx="3078957" cy="307895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16879" y="6199633"/>
            <a:ext cx="375475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31432952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76997-851B-4FD7-A944-62BF2C37A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ADD92-84FE-4A95-A914-BA34BE879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Bayesian Hierarchical Models on subgroup effects work best when there are many groups</a:t>
            </a:r>
          </a:p>
          <a:p>
            <a:pPr lvl="1"/>
            <a:r>
              <a:rPr lang="en-US" dirty="0"/>
              <a:t>Usually interested in a fixed subgroups whose levels are exhaustive</a:t>
            </a:r>
          </a:p>
          <a:p>
            <a:pPr lvl="1"/>
            <a:r>
              <a:rPr lang="en-US" dirty="0" err="1"/>
              <a:t>Asymptotics</a:t>
            </a:r>
            <a:r>
              <a:rPr lang="en-US" dirty="0"/>
              <a:t>: when the subgroup sizes go to infinity, not as the number of subgroups go to infinity</a:t>
            </a:r>
          </a:p>
          <a:p>
            <a:r>
              <a:rPr lang="en-US" dirty="0"/>
              <a:t>Frequentist shrinkage estimation works just as well or better</a:t>
            </a:r>
          </a:p>
          <a:p>
            <a:pPr lvl="1"/>
            <a:r>
              <a:rPr lang="en-US" dirty="0"/>
              <a:t>Need (approximate) formulas for estimator and the corresponding variance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A0EF4F-93E9-4B9E-8FD6-D3EF62CF3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1024875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5296" y="1396289"/>
            <a:ext cx="4246173" cy="27762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600" dirty="0"/>
              <a:t>Concluding Remarks</a:t>
            </a:r>
          </a:p>
        </p:txBody>
      </p:sp>
      <p:sp>
        <p:nvSpPr>
          <p:cNvPr id="10" name="Freeform: Shape 14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2400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6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24001" y="0"/>
            <a:ext cx="4518115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7" descr="Marketing">
            <a:extLst>
              <a:ext uri="{FF2B5EF4-FFF2-40B4-BE49-F238E27FC236}">
                <a16:creationId xmlns:a16="http://schemas.microsoft.com/office/drawing/2014/main" id="{C8A39AA0-4263-4E1A-A675-A124BF4A9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7181" y="1156626"/>
            <a:ext cx="3078957" cy="307895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16879" y="6199633"/>
            <a:ext cx="375475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19522574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Concluding Remarks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Let’s Do Things Better</a:t>
            </a:r>
          </a:p>
          <a:p>
            <a:r>
              <a:rPr lang="en-US" dirty="0"/>
              <a:t>Greater precision</a:t>
            </a:r>
          </a:p>
          <a:p>
            <a:pPr lvl="1"/>
            <a:r>
              <a:rPr lang="en-US" dirty="0"/>
              <a:t>narrower 95% CIs</a:t>
            </a:r>
          </a:p>
          <a:p>
            <a:r>
              <a:rPr lang="en-US" dirty="0"/>
              <a:t>Addresses random highs and random lows</a:t>
            </a:r>
          </a:p>
          <a:p>
            <a:pPr lvl="1"/>
            <a:r>
              <a:rPr lang="en-US" dirty="0"/>
              <a:t>95% CIs have 95% coverage after the data are known </a:t>
            </a:r>
          </a:p>
          <a:p>
            <a:r>
              <a:rPr lang="en-US" dirty="0"/>
              <a:t>When exchangeability assumptions do not hold, can possibly do </a:t>
            </a:r>
            <a:r>
              <a:rPr lang="en-US"/>
              <a:t>even better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8243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5296" y="1396289"/>
            <a:ext cx="4246173" cy="27762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600" dirty="0"/>
              <a:t>References</a:t>
            </a:r>
          </a:p>
        </p:txBody>
      </p:sp>
      <p:sp>
        <p:nvSpPr>
          <p:cNvPr id="10" name="Freeform: Shape 14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2400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6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24001" y="0"/>
            <a:ext cx="4518115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7" descr="Marketing">
            <a:extLst>
              <a:ext uri="{FF2B5EF4-FFF2-40B4-BE49-F238E27FC236}">
                <a16:creationId xmlns:a16="http://schemas.microsoft.com/office/drawing/2014/main" id="{C8A39AA0-4263-4E1A-A675-A124BF4A9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7181" y="1156626"/>
            <a:ext cx="3078957" cy="307895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16879" y="6199633"/>
            <a:ext cx="375475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14471558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63AF8A-E599-47DC-AD36-60049CE1A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264" y="1744910"/>
            <a:ext cx="11345471" cy="458446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Pennello G., Rothmann M., Bayesian Subgroup Analysis with Hierarchical Models, in Biopharmaceutical Applied Statistics Symposium Volume 2: Biostatistical Analysis of Clinical Trials, Eds. Karl E. Peace, Ding-</a:t>
            </a:r>
            <a:r>
              <a:rPr lang="en-US" dirty="0" err="1"/>
              <a:t>Geng</a:t>
            </a:r>
            <a:r>
              <a:rPr lang="en-US" dirty="0"/>
              <a:t> Chen, Sandeep Menon, Springer</a:t>
            </a:r>
          </a:p>
          <a:p>
            <a:r>
              <a:rPr lang="en-US" dirty="0"/>
              <a:t>Rothmann, M., </a:t>
            </a:r>
            <a:r>
              <a:rPr lang="en-US" i="1" u="sng" dirty="0">
                <a:hlinkClick r:id="rId2"/>
              </a:rPr>
              <a:t>Applying Hierarchical Models When Evaluating Treatment Effects Across Regions</a:t>
            </a:r>
            <a:r>
              <a:rPr lang="en-US" dirty="0"/>
              <a:t> presented at 2018 ASA Biopharmaceutical Section Regulatory-Industry Statistics Workshop  </a:t>
            </a:r>
          </a:p>
          <a:p>
            <a:r>
              <a:rPr lang="en-US" dirty="0"/>
              <a:t>Henderson, N., Louis, T., Wang, C. and Varadhan, R. “Bayesian analysis of heterogeneous treatment effects for patient-centered outcomes research” Health </a:t>
            </a:r>
            <a:r>
              <a:rPr lang="en-US" dirty="0" err="1"/>
              <a:t>Serv</a:t>
            </a:r>
            <a:r>
              <a:rPr lang="en-US" dirty="0"/>
              <a:t> Outcomes Res Method (2016) 16:213–233</a:t>
            </a:r>
          </a:p>
        </p:txBody>
      </p:sp>
    </p:spTree>
    <p:extLst>
      <p:ext uri="{BB962C8B-B14F-4D97-AF65-F5344CB8AC3E}">
        <p14:creationId xmlns:p14="http://schemas.microsoft.com/office/powerpoint/2010/main" val="36445189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5296" y="1396289"/>
            <a:ext cx="4246173" cy="27762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600" dirty="0"/>
              <a:t>Thank you!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Questions?</a:t>
            </a:r>
          </a:p>
        </p:txBody>
      </p:sp>
      <p:sp>
        <p:nvSpPr>
          <p:cNvPr id="10" name="Freeform: Shape 14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2400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6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24001" y="0"/>
            <a:ext cx="4518115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7" descr="Marketing">
            <a:extLst>
              <a:ext uri="{FF2B5EF4-FFF2-40B4-BE49-F238E27FC236}">
                <a16:creationId xmlns:a16="http://schemas.microsoft.com/office/drawing/2014/main" id="{C8A39AA0-4263-4E1A-A675-A124BF4A9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7181" y="1156626"/>
            <a:ext cx="3078957" cy="307895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16879" y="6199633"/>
            <a:ext cx="375475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17460414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FDA_PP_Fin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FDA_PP_Fin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1179</TotalTime>
  <Words>1456</Words>
  <Application>Microsoft Office PowerPoint</Application>
  <PresentationFormat>Widescreen</PresentationFormat>
  <Paragraphs>176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Arial</vt:lpstr>
      <vt:lpstr>Calibri</vt:lpstr>
      <vt:lpstr>Helvetica</vt:lpstr>
      <vt:lpstr>Times New Roman</vt:lpstr>
      <vt:lpstr>FDA_PP_Final</vt:lpstr>
      <vt:lpstr>1_FDA_PP_Final</vt:lpstr>
      <vt:lpstr>Office Theme</vt:lpstr>
      <vt:lpstr>Estimating Treatment Effects Across Subgroups</vt:lpstr>
      <vt:lpstr>Outline</vt:lpstr>
      <vt:lpstr>Drug Trials Snapshots</vt:lpstr>
      <vt:lpstr>Purpose of Drug Snapshots</vt:lpstr>
      <vt:lpstr>Snapshots are not a PI </vt:lpstr>
      <vt:lpstr>Alternative Approaches to Subgroup Estimation</vt:lpstr>
      <vt:lpstr>Traditional Practice</vt:lpstr>
      <vt:lpstr>Why do something different?</vt:lpstr>
      <vt:lpstr>What may this require?</vt:lpstr>
      <vt:lpstr>What We are Starting</vt:lpstr>
      <vt:lpstr>Introductory Paragraph from the Impact Story</vt:lpstr>
      <vt:lpstr>Story</vt:lpstr>
      <vt:lpstr>Treatment Decisions</vt:lpstr>
      <vt:lpstr>New Drug</vt:lpstr>
      <vt:lpstr>As Previous Experience Grows</vt:lpstr>
      <vt:lpstr>Shrinkage Estimation from Bayesian Hierarchical Models Works this Way</vt:lpstr>
      <vt:lpstr>Shrinkage Estimation</vt:lpstr>
      <vt:lpstr>What is Shrinkage Estimation?</vt:lpstr>
      <vt:lpstr>Two components of variability in sample estimates across subgroups</vt:lpstr>
      <vt:lpstr>Purpose of Shrinkage Estimation</vt:lpstr>
      <vt:lpstr>Properties of Shrinkage Estimation</vt:lpstr>
      <vt:lpstr>Bayesian Hierarchical Models</vt:lpstr>
      <vt:lpstr>Hierarchical Models</vt:lpstr>
      <vt:lpstr>Linking</vt:lpstr>
      <vt:lpstr>Exchangeability – a starting point</vt:lpstr>
      <vt:lpstr>Common choice for a model</vt:lpstr>
      <vt:lpstr>Exchangeability</vt:lpstr>
      <vt:lpstr>Example</vt:lpstr>
      <vt:lpstr>SOLVD trial</vt:lpstr>
      <vt:lpstr>Application of one-way and multi-way Bayesian Hierarchical Models</vt:lpstr>
      <vt:lpstr>Exchangeability – a starting point</vt:lpstr>
      <vt:lpstr>Assumption for one-way model</vt:lpstr>
      <vt:lpstr>One-way case Sample estimates, 95% CIs Shrinkage Estimates, 95% CIs</vt:lpstr>
      <vt:lpstr>Assumptions for a three-way model</vt:lpstr>
      <vt:lpstr>Three-way case Sample estimates and CIs, one-way estimates and CIs, three-way estimates and CIs</vt:lpstr>
      <vt:lpstr>Myths</vt:lpstr>
      <vt:lpstr>Myths</vt:lpstr>
      <vt:lpstr>Concluding Remarks</vt:lpstr>
      <vt:lpstr>Concluding Remarks</vt:lpstr>
      <vt:lpstr>References</vt:lpstr>
      <vt:lpstr>PowerPoint Presentation</vt:lpstr>
      <vt:lpstr>Thank you! 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Estimating Treatment Effects Across Subgroups*</dc:title>
  <dc:creator>Rothmann, Mark D</dc:creator>
  <cp:lastModifiedBy>Rothmann, Mark D</cp:lastModifiedBy>
  <cp:revision>24</cp:revision>
  <dcterms:created xsi:type="dcterms:W3CDTF">2019-09-08T17:22:08Z</dcterms:created>
  <dcterms:modified xsi:type="dcterms:W3CDTF">2019-09-26T18:45:54Z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-47784604</vt:i4>
  </property>
  <property fmtid="{D5CDD505-2E9C-101B-9397-08002B2CF9AE}" pid="3" name="_NewReviewCycle">
    <vt:lpwstr/>
  </property>
  <property fmtid="{D5CDD505-2E9C-101B-9397-08002B2CF9AE}" pid="4" name="_EmailSubject">
    <vt:lpwstr>Slides for Regulatory Industry presentation</vt:lpwstr>
  </property>
  <property fmtid="{D5CDD505-2E9C-101B-9397-08002B2CF9AE}" pid="5" name="_AuthorEmail">
    <vt:lpwstr>Mark.Rothmann@fda.hhs.gov</vt:lpwstr>
  </property>
  <property fmtid="{D5CDD505-2E9C-101B-9397-08002B2CF9AE}" pid="6" name="_AuthorEmailDisplayName">
    <vt:lpwstr>Rothmann, Mark D</vt:lpwstr>
  </property>
</Properties>
</file>