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theme/themeOverride2.xml" ContentType="application/vnd.openxmlformats-officedocument.themeOverride+xml"/>
  <Override PartName="/ppt/tags/tag4.xml" ContentType="application/vnd.openxmlformats-officedocument.presentationml.tags+xml"/>
  <Override PartName="/ppt/theme/themeOverride3.xml" ContentType="application/vnd.openxmlformats-officedocument.themeOverride+xml"/>
  <Override PartName="/ppt/tags/tag5.xml" ContentType="application/vnd.openxmlformats-officedocument.presentationml.tags+xml"/>
  <Override PartName="/ppt/theme/themeOverride4.xml" ContentType="application/vnd.openxmlformats-officedocument.themeOverride+xml"/>
  <Override PartName="/ppt/tags/tag6.xml" ContentType="application/vnd.openxmlformats-officedocument.presentationml.tags+xml"/>
  <Override PartName="/ppt/theme/themeOverride5.xml" ContentType="application/vnd.openxmlformats-officedocument.themeOverride+xml"/>
  <Override PartName="/ppt/tags/tag7.xml" ContentType="application/vnd.openxmlformats-officedocument.presentationml.tags+xml"/>
  <Override PartName="/ppt/theme/themeOverride6.xml" ContentType="application/vnd.openxmlformats-officedocument.themeOverride+xml"/>
  <Override PartName="/ppt/tags/tag8.xml" ContentType="application/vnd.openxmlformats-officedocument.presentationml.tags+xml"/>
  <Override PartName="/ppt/theme/themeOverride7.xml" ContentType="application/vnd.openxmlformats-officedocument.themeOverride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8.xml" ContentType="application/vnd.openxmlformats-officedocument.themeOverride+xml"/>
  <Override PartName="/ppt/tags/tag10.xml" ContentType="application/vnd.openxmlformats-officedocument.presentationml.tags+xml"/>
  <Override PartName="/ppt/theme/themeOverride9.xml" ContentType="application/vnd.openxmlformats-officedocument.themeOverride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4018" r:id="rId2"/>
    <p:sldMasterId id="2147484020" r:id="rId3"/>
    <p:sldMasterId id="2147484022" r:id="rId4"/>
    <p:sldMasterId id="2147484024" r:id="rId5"/>
  </p:sldMasterIdLst>
  <p:notesMasterIdLst>
    <p:notesMasterId r:id="rId20"/>
  </p:notesMasterIdLst>
  <p:handoutMasterIdLst>
    <p:handoutMasterId r:id="rId21"/>
  </p:handoutMasterIdLst>
  <p:sldIdLst>
    <p:sldId id="477" r:id="rId6"/>
    <p:sldId id="574" r:id="rId7"/>
    <p:sldId id="594" r:id="rId8"/>
    <p:sldId id="599" r:id="rId9"/>
    <p:sldId id="600" r:id="rId10"/>
    <p:sldId id="598" r:id="rId11"/>
    <p:sldId id="595" r:id="rId12"/>
    <p:sldId id="596" r:id="rId13"/>
    <p:sldId id="602" r:id="rId14"/>
    <p:sldId id="603" r:id="rId15"/>
    <p:sldId id="604" r:id="rId16"/>
    <p:sldId id="597" r:id="rId17"/>
    <p:sldId id="593" r:id="rId18"/>
    <p:sldId id="605" r:id="rId19"/>
  </p:sldIdLst>
  <p:sldSz cx="9144000" cy="6858000" type="screen4x3"/>
  <p:notesSz cx="6805613" cy="9939338"/>
  <p:custDataLst>
    <p:tags r:id="rId2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 Unicode MS" pitchFamily="34" charset="-128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 Unicode MS" pitchFamily="34" charset="-128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 Unicode MS" pitchFamily="34" charset="-128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 Unicode MS" pitchFamily="34" charset="-128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 Unicode MS" pitchFamily="34" charset="-128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rgbClr val="CC3300"/>
        </a:solidFill>
        <a:latin typeface="Arial Unicode MS" pitchFamily="34" charset="-128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rgbClr val="CC3300"/>
        </a:solidFill>
        <a:latin typeface="Arial Unicode MS" pitchFamily="34" charset="-128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rgbClr val="CC3300"/>
        </a:solidFill>
        <a:latin typeface="Arial Unicode MS" pitchFamily="34" charset="-128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rgbClr val="CC3300"/>
        </a:solidFill>
        <a:latin typeface="Arial Unicode MS" pitchFamily="34" charset="-128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FFFF"/>
    <a:srgbClr val="B2B2B2"/>
    <a:srgbClr val="969696"/>
    <a:srgbClr val="5F5F5F"/>
    <a:srgbClr val="333333"/>
    <a:srgbClr val="F4ECFF"/>
    <a:srgbClr val="FAF6FF"/>
    <a:srgbClr val="FF0066"/>
    <a:srgbClr val="E7E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1" autoAdjust="0"/>
    <p:restoredTop sz="97158" autoAdjust="0"/>
  </p:normalViewPr>
  <p:slideViewPr>
    <p:cSldViewPr>
      <p:cViewPr varScale="1">
        <p:scale>
          <a:sx n="66" d="100"/>
          <a:sy n="66" d="100"/>
        </p:scale>
        <p:origin x="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1416" y="-78"/>
      </p:cViewPr>
      <p:guideLst>
        <p:guide orient="horz" pos="3130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805613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4" tIns="46127" rIns="92254" bIns="46127" numCol="1" anchor="t" anchorCtr="0" compatLnSpc="1">
            <a:prstTxWarp prst="textNoShape">
              <a:avLst/>
            </a:prstTxWarp>
          </a:bodyPr>
          <a:lstStyle>
            <a:lvl1pPr algn="ctr" defTabSz="922338" eaLnBrk="0" hangingPunct="0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None/>
              <a:defRPr sz="1200" b="1">
                <a:solidFill>
                  <a:srgbClr val="0000CC"/>
                </a:solidFill>
                <a:effectLst/>
                <a:latin typeface="Verdana" pitchFamily="34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Tumor response and progression-free survival as surrogate endpoints for overall survival in first-line treatment of metastatic breast cancer</a:t>
            </a:r>
            <a:endParaRPr lang="en-GB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82138"/>
            <a:ext cx="6805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4" tIns="46127" rIns="92254" bIns="46127" numCol="1" anchor="b" anchorCtr="0" compatLnSpc="1">
            <a:prstTxWarp prst="textNoShape">
              <a:avLst/>
            </a:prstTxWarp>
          </a:bodyPr>
          <a:lstStyle>
            <a:lvl1pPr algn="ctr" defTabSz="922338" eaLnBrk="0" hangingPunct="0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None/>
              <a:defRPr sz="1100" b="1">
                <a:solidFill>
                  <a:srgbClr val="0000CC"/>
                </a:solidFill>
                <a:effectLst/>
                <a:latin typeface="Verdana" pitchFamily="34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San Antonio Breast Cancer Symposium, December 11, 2005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262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7100" y="752475"/>
            <a:ext cx="4953000" cy="3714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9638"/>
            <a:ext cx="4992687" cy="447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3" tIns="44846" rIns="91293" bIns="448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0"/>
            <a:r>
              <a:rPr lang="en-US" altLang="en-US" noProof="0" smtClean="0"/>
              <a:t>Second level</a:t>
            </a:r>
          </a:p>
          <a:p>
            <a:pPr lvl="0"/>
            <a:r>
              <a:rPr lang="en-US" altLang="en-US" noProof="0" smtClean="0"/>
              <a:t>Third level</a:t>
            </a:r>
          </a:p>
          <a:p>
            <a:pPr lvl="0"/>
            <a:r>
              <a:rPr lang="en-US" altLang="en-US" noProof="0" smtClean="0"/>
              <a:t>Fourth level</a:t>
            </a:r>
          </a:p>
          <a:p>
            <a:pPr lvl="0"/>
            <a:r>
              <a:rPr lang="en-US" alt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4110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254" tIns="46127" rIns="92254" bIns="46127"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4D0ECF-297B-4D70-BE11-6AEC3DE9BA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315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16CB7D-9C80-4610-8ACC-2AF64D13E3C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535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B03834-29D6-4A33-A11D-0C094F147AC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550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A28B1A-C65D-4B3C-838B-CB204FAFE9B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13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66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9079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179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7237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137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56517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05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5708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9893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64711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789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IE" noProof="0" smtClean="0"/>
          </a:p>
        </p:txBody>
      </p:sp>
    </p:spTree>
    <p:extLst>
      <p:ext uri="{BB962C8B-B14F-4D97-AF65-F5344CB8AC3E}">
        <p14:creationId xmlns:p14="http://schemas.microsoft.com/office/powerpoint/2010/main" val="1665241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8222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854686-45DA-4DCF-B04C-801F22EA3CA0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243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854686-45DA-4DCF-B04C-801F22EA3CA0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9691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854686-45DA-4DCF-B04C-801F22EA3CA0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534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854686-45DA-4DCF-B04C-801F22EA3CA0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558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16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>
        <p:tmplLst>
          <p:tmpl lvl="1">
            <p:tnLst>
              <p:par>
                <p:cTn presetID="1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3333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3333FF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3333FF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3333FF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3333FF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3333FF"/>
          </a:solidFill>
          <a:latin typeface="Arial Unicode MS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3333FF"/>
          </a:solidFill>
          <a:latin typeface="Arial Unicode MS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3333FF"/>
          </a:solidFill>
          <a:latin typeface="Arial Unicode MS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3333FF"/>
          </a:solidFill>
          <a:latin typeface="Arial Unicode MS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n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n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n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n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n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n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1B4D068A-7C6B-4306-AD4D-649C55D68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72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1B4D068A-7C6B-4306-AD4D-649C55D68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32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1B4D068A-7C6B-4306-AD4D-649C55D68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6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1B4D068A-7C6B-4306-AD4D-649C55D68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7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library.wiley.com/doi/abs/10.1002/9781118445112.stat0815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onlinelibrary.wiley.com/doi/10.1002/9781118445112.stat0822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7"/>
          <p:cNvSpPr txBox="1">
            <a:spLocks noChangeArrowheads="1"/>
          </p:cNvSpPr>
          <p:nvPr/>
        </p:nvSpPr>
        <p:spPr bwMode="auto">
          <a:xfrm>
            <a:off x="287524" y="2600908"/>
            <a:ext cx="8569647" cy="30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ts val="4200"/>
              </a:lnSpc>
              <a:spcBef>
                <a:spcPts val="0"/>
              </a:spcBef>
              <a:buClr>
                <a:srgbClr val="CC3300"/>
              </a:buClr>
              <a:buSzPct val="75000"/>
              <a:buFont typeface="Monotype Sorts" pitchFamily="2" charset="2"/>
              <a:buNone/>
              <a:defRPr/>
            </a:pPr>
            <a:endParaRPr lang="en-GB" altLang="en-US" dirty="0">
              <a:latin typeface="Arial" pitchFamily="34" charset="0"/>
              <a:cs typeface="Arial" panose="020B0604020202020204" pitchFamily="34" charset="0"/>
            </a:endParaRPr>
          </a:p>
          <a:p>
            <a:pPr algn="ctr">
              <a:lnSpc>
                <a:spcPts val="4200"/>
              </a:lnSpc>
              <a:spcBef>
                <a:spcPts val="0"/>
              </a:spcBef>
              <a:buClr>
                <a:srgbClr val="CC3300"/>
              </a:buClr>
              <a:buSzPct val="75000"/>
              <a:buFont typeface="Monotype Sorts" pitchFamily="2" charset="2"/>
              <a:buNone/>
              <a:defRPr/>
            </a:pPr>
            <a:r>
              <a:rPr lang="en-US" dirty="0">
                <a:latin typeface="Arial" pitchFamily="34" charset="0"/>
                <a:cs typeface="Arial" panose="020B0604020202020204" pitchFamily="34" charset="0"/>
              </a:rPr>
              <a:t>Assessing </a:t>
            </a:r>
            <a:r>
              <a:rPr lang="en-US" dirty="0" smtClean="0">
                <a:latin typeface="Arial" pitchFamily="34" charset="0"/>
                <a:cs typeface="Arial" panose="020B0604020202020204" pitchFamily="34" charset="0"/>
              </a:rPr>
              <a:t>benefit / risk in </a:t>
            </a:r>
            <a:br>
              <a:rPr lang="en-US" dirty="0" smtClean="0">
                <a:latin typeface="Arial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itchFamily="34" charset="0"/>
                <a:cs typeface="Arial" panose="020B0604020202020204" pitchFamily="34" charset="0"/>
              </a:rPr>
              <a:t>randomized basket design trials</a:t>
            </a:r>
            <a:endParaRPr lang="en-GB" altLang="en-US" dirty="0">
              <a:latin typeface="Arial" pitchFamily="34" charset="0"/>
              <a:cs typeface="Arial" panose="020B0604020202020204" pitchFamily="34" charset="0"/>
            </a:endParaRPr>
          </a:p>
          <a:p>
            <a:pPr algn="ctr">
              <a:lnSpc>
                <a:spcPts val="4200"/>
              </a:lnSpc>
              <a:spcBef>
                <a:spcPts val="0"/>
              </a:spcBef>
              <a:buClr>
                <a:srgbClr val="CC3300"/>
              </a:buClr>
              <a:buSzPct val="75000"/>
              <a:buFont typeface="Monotype Sorts" pitchFamily="2" charset="2"/>
              <a:buNone/>
              <a:defRPr/>
            </a:pPr>
            <a:endParaRPr lang="en-GB" altLang="en-US" dirty="0">
              <a:latin typeface="Arial" pitchFamily="34" charset="0"/>
              <a:cs typeface="Arial" panose="020B060402020202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  <a:buClr>
                <a:srgbClr val="CC3300"/>
              </a:buClr>
              <a:buSzPct val="75000"/>
              <a:buFont typeface="Monotype Sorts" pitchFamily="2" charset="2"/>
              <a:buNone/>
              <a:defRPr/>
            </a:pPr>
            <a:r>
              <a:rPr lang="en-GB" altLang="en-US" sz="2200" i="1" dirty="0" smtClean="0">
                <a:latin typeface="Arial" pitchFamily="34" charset="0"/>
                <a:cs typeface="Arial" panose="020B0604020202020204" pitchFamily="34" charset="0"/>
              </a:rPr>
              <a:t>Marc Buyse, </a:t>
            </a:r>
            <a:r>
              <a:rPr lang="en-GB" altLang="en-US" sz="2200" i="1" dirty="0" smtClean="0">
                <a:latin typeface="Arial" pitchFamily="34" charset="0"/>
                <a:cs typeface="Arial" panose="020B0604020202020204" pitchFamily="34" charset="0"/>
              </a:rPr>
              <a:t>ScD</a:t>
            </a:r>
            <a:br>
              <a:rPr lang="en-GB" altLang="en-US" sz="2200" i="1" dirty="0" smtClean="0">
                <a:latin typeface="Arial" pitchFamily="34" charset="0"/>
                <a:cs typeface="Arial" panose="020B0604020202020204" pitchFamily="34" charset="0"/>
              </a:rPr>
            </a:br>
            <a:r>
              <a:rPr lang="en-GB" altLang="en-US" sz="2200" i="1" dirty="0" smtClean="0">
                <a:latin typeface="Arial" pitchFamily="34" charset="0"/>
                <a:cs typeface="Arial" panose="020B0604020202020204" pitchFamily="34" charset="0"/>
              </a:rPr>
              <a:t>IDDI</a:t>
            </a:r>
            <a:r>
              <a:rPr lang="en-GB" altLang="en-US" sz="2200" i="1" dirty="0" smtClean="0">
                <a:latin typeface="Arial" pitchFamily="34" charset="0"/>
                <a:cs typeface="Arial" panose="020B0604020202020204" pitchFamily="34" charset="0"/>
              </a:rPr>
              <a:t>, San Francisco, </a:t>
            </a:r>
            <a:r>
              <a:rPr lang="en-GB" altLang="en-US" sz="2200" i="1" dirty="0" smtClean="0">
                <a:latin typeface="Arial" pitchFamily="34" charset="0"/>
                <a:cs typeface="Arial" panose="020B0604020202020204" pitchFamily="34" charset="0"/>
              </a:rPr>
              <a:t>CA</a:t>
            </a:r>
            <a:endParaRPr lang="en-GB" altLang="en-US" sz="2200" i="1" dirty="0" smtClean="0">
              <a:latin typeface="Arial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675" y="6149975"/>
            <a:ext cx="1460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0" descr="IDDI , eCLINICAL and BIOSTATISTICAL SERVICES since 199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140450"/>
            <a:ext cx="3154362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7775" y="238522"/>
            <a:ext cx="6648450" cy="20383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629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1804988" y="-1195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Char char="l"/>
              <a:defRPr/>
            </a:pPr>
            <a:endParaRPr lang="en-I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66725" y="1582738"/>
            <a:ext cx="8353425" cy="545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marL="457200" indent="-45720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indent="-45720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828800" indent="-4572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286000" indent="-4572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fr-BE" altLang="en-US" sz="2600" dirty="0" smtClean="0">
                <a:latin typeface="Arial" charset="0"/>
              </a:rPr>
              <a:t>(</a:t>
            </a:r>
            <a:r>
              <a:rPr lang="fr-BE" altLang="en-US" sz="2600" dirty="0" err="1" smtClean="0">
                <a:latin typeface="Arial" charset="0"/>
              </a:rPr>
              <a:t>Randomized</a:t>
            </a:r>
            <a:r>
              <a:rPr lang="fr-BE" altLang="en-US" sz="2600" dirty="0" smtClean="0">
                <a:latin typeface="Arial" charset="0"/>
              </a:rPr>
              <a:t>) basket designs</a:t>
            </a: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fr-BE" altLang="en-US" sz="2600" dirty="0" err="1" smtClean="0">
                <a:latin typeface="Arial" charset="0"/>
              </a:rPr>
              <a:t>Benefit</a:t>
            </a:r>
            <a:r>
              <a:rPr lang="fr-BE" altLang="en-US" sz="2600" dirty="0" smtClean="0">
                <a:latin typeface="Arial" charset="0"/>
              </a:rPr>
              <a:t> / </a:t>
            </a:r>
            <a:r>
              <a:rPr lang="fr-BE" altLang="en-US" sz="2600" dirty="0" err="1" smtClean="0">
                <a:latin typeface="Arial" charset="0"/>
              </a:rPr>
              <a:t>risk</a:t>
            </a:r>
            <a:r>
              <a:rPr lang="fr-BE" altLang="en-US" sz="2600" dirty="0" smtClean="0">
                <a:latin typeface="Arial" charset="0"/>
              </a:rPr>
              <a:t> </a:t>
            </a:r>
            <a:r>
              <a:rPr lang="fr-BE" altLang="en-US" sz="2600" i="1" dirty="0" smtClean="0">
                <a:latin typeface="Arial" charset="0"/>
              </a:rPr>
              <a:t>vs.</a:t>
            </a:r>
            <a:r>
              <a:rPr lang="fr-BE" altLang="en-US" sz="2600" dirty="0" smtClean="0">
                <a:latin typeface="Arial" charset="0"/>
              </a:rPr>
              <a:t> </a:t>
            </a:r>
            <a:r>
              <a:rPr lang="fr-BE" altLang="en-US" sz="2600" dirty="0" err="1" smtClean="0">
                <a:latin typeface="Arial" charset="0"/>
              </a:rPr>
              <a:t>Safety</a:t>
            </a:r>
            <a:endParaRPr lang="fr-BE" altLang="en-US" sz="2600" dirty="0" smtClean="0">
              <a:latin typeface="Arial" charset="0"/>
            </a:endParaRP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fr-BE" altLang="en-US" sz="2600" dirty="0" smtClean="0">
                <a:latin typeface="Arial" charset="0"/>
              </a:rPr>
              <a:t>Marginal </a:t>
            </a:r>
            <a:r>
              <a:rPr lang="fr-BE" altLang="en-US" sz="2600" dirty="0" err="1" smtClean="0">
                <a:latin typeface="Arial" charset="0"/>
              </a:rPr>
              <a:t>benefit</a:t>
            </a:r>
            <a:r>
              <a:rPr lang="fr-BE" altLang="en-US" sz="2600" dirty="0" smtClean="0">
                <a:latin typeface="Arial" charset="0"/>
              </a:rPr>
              <a:t> / </a:t>
            </a:r>
            <a:r>
              <a:rPr lang="fr-BE" altLang="en-US" sz="2600" dirty="0" err="1" smtClean="0">
                <a:latin typeface="Arial" charset="0"/>
              </a:rPr>
              <a:t>risk</a:t>
            </a:r>
            <a:endParaRPr lang="fr-BE" altLang="en-US" sz="2600" dirty="0" smtClean="0">
              <a:latin typeface="Arial" charset="0"/>
            </a:endParaRP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fr-BE" altLang="en-US" sz="2600" dirty="0" err="1" smtClean="0">
                <a:latin typeface="Arial" charset="0"/>
              </a:rPr>
              <a:t>Generalized</a:t>
            </a:r>
            <a:r>
              <a:rPr lang="fr-BE" altLang="en-US" sz="2600" dirty="0" smtClean="0">
                <a:latin typeface="Arial" charset="0"/>
              </a:rPr>
              <a:t> </a:t>
            </a:r>
            <a:r>
              <a:rPr lang="fr-BE" altLang="en-US" sz="2600" dirty="0" err="1" smtClean="0">
                <a:latin typeface="Arial" charset="0"/>
              </a:rPr>
              <a:t>pairwise</a:t>
            </a:r>
            <a:r>
              <a:rPr lang="fr-BE" altLang="en-US" sz="2600" dirty="0" smtClean="0">
                <a:latin typeface="Arial" charset="0"/>
              </a:rPr>
              <a:t> </a:t>
            </a:r>
            <a:r>
              <a:rPr lang="fr-BE" altLang="en-US" sz="2600" dirty="0" err="1" smtClean="0">
                <a:latin typeface="Arial" charset="0"/>
              </a:rPr>
              <a:t>comparisons</a:t>
            </a:r>
            <a:endParaRPr lang="fr-BE" altLang="en-US" sz="2600" dirty="0" smtClean="0">
              <a:latin typeface="Arial" charset="0"/>
            </a:endParaRP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fr-BE" altLang="en-US" sz="2600" dirty="0" smtClean="0">
                <a:latin typeface="Arial" charset="0"/>
              </a:rPr>
              <a:t>The « net </a:t>
            </a:r>
            <a:r>
              <a:rPr lang="fr-BE" altLang="en-US" sz="2600" dirty="0" err="1" smtClean="0">
                <a:latin typeface="Arial" charset="0"/>
              </a:rPr>
              <a:t>benefit</a:t>
            </a:r>
            <a:r>
              <a:rPr lang="fr-BE" altLang="en-US" sz="2600" dirty="0" smtClean="0">
                <a:latin typeface="Arial" charset="0"/>
              </a:rPr>
              <a:t> » </a:t>
            </a:r>
            <a:endParaRPr lang="fr-BE" altLang="en-US" sz="2600" dirty="0" smtClean="0">
              <a:latin typeface="Arial" charset="0"/>
            </a:endParaRPr>
          </a:p>
          <a:p>
            <a:pPr marL="914400" lvl="2" indent="0">
              <a:lnSpc>
                <a:spcPct val="150000"/>
              </a:lnSpc>
              <a:buNone/>
            </a:pPr>
            <a:endParaRPr lang="fr-BE" altLang="en-US" sz="2600" dirty="0" smtClean="0">
              <a:latin typeface="Arial" charset="0"/>
            </a:endParaRP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endParaRPr lang="fr-BE" altLang="en-US" sz="2600" dirty="0">
              <a:latin typeface="Arial" charset="0"/>
            </a:endParaRPr>
          </a:p>
          <a:p>
            <a:pPr lvl="1">
              <a:lnSpc>
                <a:spcPct val="150000"/>
              </a:lnSpc>
              <a:buFont typeface="Monotype Sorts" pitchFamily="2" charset="2"/>
              <a:buAutoNum type="arabicPeriod"/>
            </a:pPr>
            <a:endParaRPr lang="fr-BE" altLang="en-US" sz="2600" dirty="0">
              <a:latin typeface="Arial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622675" y="376238"/>
            <a:ext cx="1941513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>
                <a:latin typeface="Arial" charset="0"/>
              </a:rPr>
              <a:t>OUTLINE</a:t>
            </a:r>
            <a:endParaRPr lang="en-GB" altLang="en-US">
              <a:latin typeface="Arial" charset="0"/>
            </a:endParaRPr>
          </a:p>
        </p:txBody>
      </p:sp>
    </p:spTree>
    <p:custDataLst>
      <p:tags r:id="rId2"/>
    </p:custDataLst>
  </p:cSld>
  <p:clrMapOvr>
    <a:overrideClrMapping bg1="dk2" tx1="lt1" bg2="dk1" tx2="lt2" accent1="accent1" accent2="accent2" accent3="accent3" accent4="accent4" accent5="accent5" accent6="accent6" hlink="hlink" folHlink="folHlink"/>
  </p:clrMapOvr>
  <p:transition advTm="33642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1804988" y="-1195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Char char="l"/>
              <a:defRPr/>
            </a:pPr>
            <a:endParaRPr lang="en-I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851488" y="152636"/>
            <a:ext cx="3483904" cy="73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latin typeface="Arial" charset="0"/>
              </a:rPr>
              <a:t>BASKET DESIGN</a:t>
            </a:r>
            <a:endParaRPr lang="en-GB" altLang="en-US" dirty="0">
              <a:latin typeface="Arial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036030"/>
            <a:ext cx="6840537" cy="502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-36513" y="6453188"/>
            <a:ext cx="47404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eaLnBrk="1" hangingPunct="1">
              <a:buFont typeface="Symbol" pitchFamily="18" charset="2"/>
              <a:buNone/>
              <a:defRPr/>
            </a:pPr>
            <a:r>
              <a:rPr lang="en-US" altLang="en-US" sz="2000" i="1" dirty="0" smtClean="0">
                <a:latin typeface="Arial  "/>
              </a:rPr>
              <a:t>Ref: </a:t>
            </a:r>
            <a:r>
              <a:rPr lang="en-US" altLang="en-US" sz="2000" i="1" dirty="0" err="1" smtClean="0">
                <a:latin typeface="Arial  "/>
                <a:cs typeface="Arial" panose="020B0604020202020204" pitchFamily="34" charset="0"/>
              </a:rPr>
              <a:t>Heyman</a:t>
            </a:r>
            <a:r>
              <a:rPr lang="en-US" altLang="en-US" sz="2000" i="1" dirty="0" smtClean="0">
                <a:latin typeface="Arial  "/>
                <a:cs typeface="Times New Roman" pitchFamily="18" charset="0"/>
              </a:rPr>
              <a:t>, NEJM 2015; 373: 726-36</a:t>
            </a:r>
            <a:r>
              <a:rPr lang="en-IE" sz="2000" i="1" dirty="0" smtClean="0">
                <a:latin typeface="Arial  "/>
              </a:rPr>
              <a:t>.</a:t>
            </a:r>
            <a:endParaRPr lang="en-US" altLang="en-US" sz="2000" i="1" dirty="0" smtClean="0">
              <a:latin typeface="Arial  "/>
              <a:cs typeface="Times New Roman" pitchFamily="18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8870975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Tm="33642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1804988" y="-1195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Char char="l"/>
              <a:defRPr/>
            </a:pPr>
            <a:endParaRPr lang="en-I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77259" y="152636"/>
            <a:ext cx="8432373" cy="73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latin typeface="Arial" charset="0"/>
              </a:rPr>
              <a:t>RANDOMIZED PHASE I/II </a:t>
            </a:r>
            <a:r>
              <a:rPr lang="fr-BE" altLang="en-US" dirty="0" smtClean="0">
                <a:latin typeface="Arial" charset="0"/>
              </a:rPr>
              <a:t>BASKET DESIGN</a:t>
            </a:r>
            <a:endParaRPr lang="en-GB" altLang="en-US" dirty="0">
              <a:latin typeface="Arial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411760" y="1206760"/>
            <a:ext cx="4968875" cy="175418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ts val="0"/>
              </a:spcBef>
              <a:buClrTx/>
              <a:buFontTx/>
              <a:buNone/>
              <a:defRPr/>
            </a:pPr>
            <a:r>
              <a:rPr lang="fr-BE" altLang="en-US" sz="1800" dirty="0" smtClean="0">
                <a:latin typeface="Arial  "/>
              </a:rPr>
              <a:t>Patients </a:t>
            </a:r>
            <a:r>
              <a:rPr lang="fr-BE" altLang="en-US" sz="1800" dirty="0" err="1" smtClean="0">
                <a:latin typeface="Arial  "/>
              </a:rPr>
              <a:t>with</a:t>
            </a:r>
            <a:r>
              <a:rPr lang="fr-BE" altLang="en-US" sz="1800" dirty="0" smtClean="0">
                <a:latin typeface="Arial  "/>
              </a:rPr>
              <a:t> incurable</a:t>
            </a:r>
          </a:p>
          <a:p>
            <a:pPr marL="285750" indent="-285750" eaLnBrk="1" hangingPunct="1">
              <a:spcBef>
                <a:spcPts val="0"/>
              </a:spcBef>
              <a:buClrTx/>
              <a:defRPr/>
            </a:pPr>
            <a:r>
              <a:rPr lang="fr-BE" altLang="en-US" sz="1800" dirty="0" smtClean="0">
                <a:latin typeface="Arial  "/>
              </a:rPr>
              <a:t>n</a:t>
            </a:r>
            <a:r>
              <a:rPr lang="en-US" sz="1800" dirty="0" smtClean="0">
                <a:latin typeface="Arial  "/>
              </a:rPr>
              <a:t>on-small cell lung cancer</a:t>
            </a:r>
          </a:p>
          <a:p>
            <a:pPr marL="285750" indent="-285750" eaLnBrk="1" hangingPunct="1">
              <a:spcBef>
                <a:spcPts val="0"/>
              </a:spcBef>
              <a:buClrTx/>
              <a:defRPr/>
            </a:pPr>
            <a:r>
              <a:rPr lang="en-US" sz="1800" dirty="0" smtClean="0">
                <a:latin typeface="Arial  "/>
              </a:rPr>
              <a:t>malignant melanoma </a:t>
            </a:r>
          </a:p>
          <a:p>
            <a:pPr marL="285750" indent="-285750" eaLnBrk="1" hangingPunct="1">
              <a:spcBef>
                <a:spcPts val="0"/>
              </a:spcBef>
              <a:buClrTx/>
              <a:defRPr/>
            </a:pPr>
            <a:r>
              <a:rPr lang="en-US" sz="1800" dirty="0" smtClean="0">
                <a:latin typeface="Arial  "/>
              </a:rPr>
              <a:t>renal cell cancer </a:t>
            </a:r>
          </a:p>
          <a:p>
            <a:pPr marL="285750" indent="-285750" eaLnBrk="1" hangingPunct="1">
              <a:spcBef>
                <a:spcPts val="0"/>
              </a:spcBef>
              <a:buClrTx/>
              <a:defRPr/>
            </a:pPr>
            <a:r>
              <a:rPr lang="en-US" sz="1800" dirty="0" smtClean="0">
                <a:latin typeface="Arial  "/>
              </a:rPr>
              <a:t>triple-negative breast cancer</a:t>
            </a:r>
          </a:p>
          <a:p>
            <a:pPr marL="285750" indent="-285750" eaLnBrk="1" hangingPunct="1">
              <a:spcBef>
                <a:spcPts val="0"/>
              </a:spcBef>
              <a:buClrTx/>
              <a:defRPr/>
            </a:pPr>
            <a:r>
              <a:rPr lang="en-US" sz="1800" dirty="0" smtClean="0">
                <a:latin typeface="Arial  "/>
              </a:rPr>
              <a:t>Metastatic castrate-resistant prostate cancer</a:t>
            </a:r>
          </a:p>
        </p:txBody>
      </p:sp>
      <p:cxnSp>
        <p:nvCxnSpPr>
          <p:cNvPr id="9" name="AutoShape 13"/>
          <p:cNvCxnSpPr>
            <a:cxnSpLocks noChangeShapeType="1"/>
            <a:endCxn id="12" idx="0"/>
          </p:cNvCxnSpPr>
          <p:nvPr/>
        </p:nvCxnSpPr>
        <p:spPr bwMode="auto">
          <a:xfrm flipH="1">
            <a:off x="2879726" y="3058765"/>
            <a:ext cx="1511300" cy="514350"/>
          </a:xfrm>
          <a:prstGeom prst="straightConnector1">
            <a:avLst/>
          </a:prstGeom>
          <a:noFill/>
          <a:ln w="25400">
            <a:solidFill>
              <a:schemeClr val="bg2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4"/>
          <p:cNvCxnSpPr>
            <a:cxnSpLocks noChangeShapeType="1"/>
          </p:cNvCxnSpPr>
          <p:nvPr/>
        </p:nvCxnSpPr>
        <p:spPr bwMode="auto">
          <a:xfrm>
            <a:off x="4391026" y="3058765"/>
            <a:ext cx="2413000" cy="433387"/>
          </a:xfrm>
          <a:prstGeom prst="straightConnector1">
            <a:avLst/>
          </a:prstGeom>
          <a:noFill/>
          <a:ln w="25400">
            <a:solidFill>
              <a:schemeClr val="bg2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5"/>
          <p:cNvCxnSpPr>
            <a:cxnSpLocks noChangeShapeType="1"/>
            <a:endCxn id="13" idx="0"/>
          </p:cNvCxnSpPr>
          <p:nvPr/>
        </p:nvCxnSpPr>
        <p:spPr bwMode="auto">
          <a:xfrm>
            <a:off x="4391026" y="3058765"/>
            <a:ext cx="0" cy="514350"/>
          </a:xfrm>
          <a:prstGeom prst="straightConnector1">
            <a:avLst/>
          </a:prstGeom>
          <a:noFill/>
          <a:ln w="25400">
            <a:solidFill>
              <a:schemeClr val="bg2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195513" y="3573115"/>
            <a:ext cx="1368425" cy="452437"/>
          </a:xfrm>
          <a:prstGeom prst="rect">
            <a:avLst/>
          </a:prstGeom>
          <a:solidFill>
            <a:srgbClr val="CCECFF">
              <a:alpha val="50196"/>
            </a:srgb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fr-BE" altLang="en-US" sz="1800" dirty="0" err="1">
                <a:solidFill>
                  <a:schemeClr val="bg2"/>
                </a:solidFill>
                <a:latin typeface="Arial  "/>
              </a:rPr>
              <a:t>Low</a:t>
            </a:r>
            <a:r>
              <a:rPr lang="fr-BE" altLang="en-US" sz="1800" dirty="0">
                <a:solidFill>
                  <a:schemeClr val="bg2"/>
                </a:solidFill>
                <a:latin typeface="Arial  "/>
              </a:rPr>
              <a:t> dose</a:t>
            </a:r>
            <a:endParaRPr lang="en-GB" altLang="en-US" sz="1800" dirty="0">
              <a:solidFill>
                <a:schemeClr val="bg2"/>
              </a:solidFill>
              <a:latin typeface="Arial  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706813" y="3573115"/>
            <a:ext cx="1368425" cy="452437"/>
          </a:xfrm>
          <a:prstGeom prst="rect">
            <a:avLst/>
          </a:prstGeom>
          <a:solidFill>
            <a:srgbClr val="CCECFF">
              <a:alpha val="50196"/>
            </a:srgb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fr-BE" altLang="en-US" sz="1800" dirty="0">
                <a:solidFill>
                  <a:schemeClr val="bg2"/>
                </a:solidFill>
                <a:latin typeface="Arial  "/>
              </a:rPr>
              <a:t>High dose</a:t>
            </a:r>
            <a:endParaRPr lang="en-GB" altLang="en-US" sz="1800" dirty="0">
              <a:solidFill>
                <a:schemeClr val="bg2"/>
              </a:solidFill>
              <a:latin typeface="Arial  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219701" y="3573115"/>
            <a:ext cx="3671887" cy="452437"/>
          </a:xfrm>
          <a:prstGeom prst="rect">
            <a:avLst/>
          </a:prstGeom>
          <a:solidFill>
            <a:srgbClr val="99CC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fr-BE" altLang="en-US" sz="1800" dirty="0" smtClean="0">
                <a:latin typeface="Arial  "/>
              </a:rPr>
              <a:t>Dose </a:t>
            </a:r>
            <a:r>
              <a:rPr lang="fr-BE" altLang="en-US" sz="1800" dirty="0" err="1" smtClean="0">
                <a:latin typeface="Arial  "/>
              </a:rPr>
              <a:t>escalation</a:t>
            </a:r>
            <a:r>
              <a:rPr lang="fr-BE" altLang="en-US" sz="1800" dirty="0" smtClean="0">
                <a:latin typeface="Arial  "/>
              </a:rPr>
              <a:t> in </a:t>
            </a:r>
            <a:r>
              <a:rPr lang="fr-BE" altLang="en-US" sz="1800" dirty="0" err="1" smtClean="0">
                <a:latin typeface="Arial  "/>
              </a:rPr>
              <a:t>combination</a:t>
            </a:r>
            <a:endParaRPr lang="en-GB" altLang="en-US" dirty="0" smtClean="0">
              <a:latin typeface="Arial  "/>
            </a:endParaRPr>
          </a:p>
        </p:txBody>
      </p:sp>
      <p:sp>
        <p:nvSpPr>
          <p:cNvPr id="15" name="Right Brace 14"/>
          <p:cNvSpPr/>
          <p:nvPr/>
        </p:nvSpPr>
        <p:spPr bwMode="auto">
          <a:xfrm rot="5400000">
            <a:off x="3460750" y="2884140"/>
            <a:ext cx="358775" cy="2889250"/>
          </a:xfrm>
          <a:prstGeom prst="rightBrace">
            <a:avLst>
              <a:gd name="adj1" fmla="val 35195"/>
              <a:gd name="adj2" fmla="val 48301"/>
            </a:avLst>
          </a:prstGeom>
          <a:noFill/>
          <a:ln w="254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90488" tIns="44450" rIns="90488" bIns="44450"/>
          <a:lstStyle/>
          <a:p>
            <a:pPr algn="r" eaLnBrk="0" hangingPunct="0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defRPr/>
            </a:pPr>
            <a:endParaRPr lang="en-I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 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36512" y="3538252"/>
            <a:ext cx="2087563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fr-BE" sz="1800" i="1" dirty="0">
                <a:solidFill>
                  <a:schemeClr val="bg2"/>
                </a:solidFill>
                <a:latin typeface="+mj-lt"/>
              </a:rPr>
              <a:t>1:1:1 </a:t>
            </a:r>
            <a:r>
              <a:rPr lang="fr-BE" sz="1800" i="1" dirty="0" err="1">
                <a:solidFill>
                  <a:schemeClr val="bg2"/>
                </a:solidFill>
                <a:latin typeface="+mj-lt"/>
              </a:rPr>
              <a:t>randomized</a:t>
            </a:r>
            <a:endParaRPr lang="fr-BE" sz="1800" i="1" dirty="0">
              <a:solidFill>
                <a:schemeClr val="bg2"/>
              </a:solidFill>
              <a:latin typeface="+mj-lt"/>
            </a:endParaRPr>
          </a:p>
          <a:p>
            <a:pPr algn="r">
              <a:spcBef>
                <a:spcPts val="0"/>
              </a:spcBef>
              <a:defRPr/>
            </a:pPr>
            <a:r>
              <a:rPr lang="fr-BE" sz="1800" i="1" dirty="0">
                <a:solidFill>
                  <a:schemeClr val="bg2"/>
                </a:solidFill>
                <a:latin typeface="+mj-lt"/>
              </a:rPr>
              <a:t>phase I </a:t>
            </a:r>
            <a:endParaRPr lang="en-IE" sz="1800" i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2914651" y="5136802"/>
            <a:ext cx="1584325" cy="452438"/>
          </a:xfrm>
          <a:prstGeom prst="rect">
            <a:avLst/>
          </a:prstGeom>
          <a:solidFill>
            <a:srgbClr val="CCECFF">
              <a:alpha val="50196"/>
            </a:srgb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fr-BE" altLang="en-US" sz="1800" dirty="0">
                <a:solidFill>
                  <a:schemeClr val="bg2"/>
                </a:solidFill>
                <a:latin typeface="Arial  "/>
              </a:rPr>
              <a:t>Single agent</a:t>
            </a:r>
            <a:endParaRPr lang="en-GB" altLang="en-US" sz="1800" dirty="0">
              <a:solidFill>
                <a:schemeClr val="bg2"/>
              </a:solidFill>
              <a:latin typeface="Arial  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6120023" y="5136802"/>
            <a:ext cx="1584325" cy="452438"/>
          </a:xfrm>
          <a:prstGeom prst="rect">
            <a:avLst/>
          </a:prstGeom>
          <a:solidFill>
            <a:srgbClr val="99CC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fr-BE" altLang="en-US" sz="1800" dirty="0" err="1" smtClean="0">
                <a:latin typeface="Arial  "/>
              </a:rPr>
              <a:t>Combination</a:t>
            </a:r>
            <a:endParaRPr lang="en-GB" altLang="en-US" dirty="0" smtClean="0">
              <a:latin typeface="Arial  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36512" y="5051140"/>
            <a:ext cx="2087563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fr-BE" sz="1800" i="1" dirty="0">
                <a:solidFill>
                  <a:schemeClr val="bg2"/>
                </a:solidFill>
                <a:latin typeface="+mj-lt"/>
              </a:rPr>
              <a:t>1:1 </a:t>
            </a:r>
            <a:r>
              <a:rPr lang="fr-BE" sz="1800" i="1" dirty="0" err="1">
                <a:solidFill>
                  <a:schemeClr val="bg2"/>
                </a:solidFill>
                <a:latin typeface="+mj-lt"/>
              </a:rPr>
              <a:t>randomized</a:t>
            </a:r>
            <a:endParaRPr lang="fr-BE" sz="1800" i="1" dirty="0">
              <a:solidFill>
                <a:schemeClr val="bg2"/>
              </a:solidFill>
              <a:latin typeface="+mj-lt"/>
            </a:endParaRPr>
          </a:p>
          <a:p>
            <a:pPr algn="r">
              <a:spcBef>
                <a:spcPts val="0"/>
              </a:spcBef>
              <a:defRPr/>
            </a:pPr>
            <a:r>
              <a:rPr lang="fr-BE" sz="1800" i="1" dirty="0" err="1">
                <a:solidFill>
                  <a:schemeClr val="bg2"/>
                </a:solidFill>
                <a:latin typeface="+mj-lt"/>
              </a:rPr>
              <a:t>stratified</a:t>
            </a:r>
            <a:r>
              <a:rPr lang="fr-BE" sz="1800" i="1" dirty="0">
                <a:solidFill>
                  <a:schemeClr val="bg2"/>
                </a:solidFill>
                <a:latin typeface="+mj-lt"/>
              </a:rPr>
              <a:t> phase II </a:t>
            </a:r>
            <a:endParaRPr lang="en-IE" sz="1800" i="1" dirty="0">
              <a:solidFill>
                <a:schemeClr val="bg2"/>
              </a:solidFill>
              <a:latin typeface="+mj-lt"/>
            </a:endParaRPr>
          </a:p>
        </p:txBody>
      </p:sp>
      <p:cxnSp>
        <p:nvCxnSpPr>
          <p:cNvPr id="20" name="AutoShape 15"/>
          <p:cNvCxnSpPr>
            <a:cxnSpLocks noChangeShapeType="1"/>
            <a:stCxn id="15" idx="1"/>
            <a:endCxn id="17" idx="0"/>
          </p:cNvCxnSpPr>
          <p:nvPr/>
        </p:nvCxnSpPr>
        <p:spPr bwMode="auto">
          <a:xfrm>
            <a:off x="3689351" y="4508152"/>
            <a:ext cx="17462" cy="628650"/>
          </a:xfrm>
          <a:prstGeom prst="straightConnector1">
            <a:avLst/>
          </a:prstGeom>
          <a:noFill/>
          <a:ln w="25400">
            <a:solidFill>
              <a:schemeClr val="bg2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AutoShape 15"/>
          <p:cNvCxnSpPr>
            <a:cxnSpLocks noChangeShapeType="1"/>
          </p:cNvCxnSpPr>
          <p:nvPr/>
        </p:nvCxnSpPr>
        <p:spPr bwMode="auto">
          <a:xfrm>
            <a:off x="6912185" y="4106515"/>
            <a:ext cx="0" cy="1030287"/>
          </a:xfrm>
          <a:prstGeom prst="straightConnector1">
            <a:avLst/>
          </a:prstGeom>
          <a:noFill/>
          <a:ln w="25400">
            <a:solidFill>
              <a:schemeClr val="bg2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-36513" y="6453188"/>
            <a:ext cx="4960204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eaLnBrk="1" hangingPunct="1">
              <a:buFont typeface="Symbol" pitchFamily="18" charset="2"/>
              <a:buNone/>
              <a:defRPr/>
            </a:pPr>
            <a:r>
              <a:rPr lang="en-US" altLang="en-US" sz="2000" i="1" dirty="0" smtClean="0">
                <a:latin typeface="Arial  "/>
              </a:rPr>
              <a:t>ClinicalTrials.gov Identifier: </a:t>
            </a:r>
            <a:r>
              <a:rPr lang="fr-BE" altLang="en-US" sz="2000" i="1" dirty="0" smtClean="0">
                <a:latin typeface="Arial  "/>
              </a:rPr>
              <a:t>NCT03454451</a:t>
            </a:r>
            <a:endParaRPr lang="en-US" altLang="en-US" sz="2000" i="1" dirty="0" smtClean="0">
              <a:latin typeface="Arial  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555776" y="5693186"/>
            <a:ext cx="5663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altLang="en-US" sz="2000" dirty="0" err="1" smtClean="0">
                <a:solidFill>
                  <a:schemeClr val="bg2"/>
                </a:solidFill>
                <a:latin typeface="Arial  "/>
              </a:rPr>
              <a:t>Three</a:t>
            </a:r>
            <a:r>
              <a:rPr lang="fr-BE" altLang="en-US" sz="2000" dirty="0" smtClean="0">
                <a:solidFill>
                  <a:schemeClr val="bg2"/>
                </a:solidFill>
                <a:latin typeface="Arial  "/>
              </a:rPr>
              <a:t> stages: 28 / 52 / 78 patients per </a:t>
            </a:r>
            <a:r>
              <a:rPr lang="fr-BE" altLang="en-US" sz="2000" dirty="0" err="1" smtClean="0">
                <a:solidFill>
                  <a:schemeClr val="bg2"/>
                </a:solidFill>
                <a:latin typeface="Arial  "/>
              </a:rPr>
              <a:t>histology</a:t>
            </a:r>
            <a:r>
              <a:rPr lang="fr-BE" altLang="en-US" sz="2000" dirty="0" smtClean="0">
                <a:solidFill>
                  <a:schemeClr val="bg2"/>
                </a:solidFill>
                <a:latin typeface="Arial  "/>
              </a:rPr>
              <a:t> </a:t>
            </a:r>
            <a:endParaRPr lang="fr-BE" sz="2000" dirty="0">
              <a:latin typeface="Arial  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8284814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Tm="33642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1804988" y="-1195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Char char="l"/>
              <a:defRPr/>
            </a:pPr>
            <a:endParaRPr lang="en-I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07504" y="1663995"/>
            <a:ext cx="8353425" cy="4337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marL="457200" indent="-45720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indent="-45720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828800" indent="-4572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286000" indent="-4572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fr-BE" altLang="en-US" dirty="0" err="1" smtClean="0">
                <a:latin typeface="Arial" charset="0"/>
              </a:rPr>
              <a:t>Safety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comes</a:t>
            </a:r>
            <a:r>
              <a:rPr lang="fr-BE" altLang="en-US" dirty="0" smtClean="0">
                <a:latin typeface="Arial" charset="0"/>
              </a:rPr>
              <a:t> first, </a:t>
            </a:r>
            <a:r>
              <a:rPr lang="fr-BE" altLang="en-US" dirty="0">
                <a:latin typeface="Arial" charset="0"/>
              </a:rPr>
              <a:t>but </a:t>
            </a:r>
            <a:r>
              <a:rPr lang="fr-BE" altLang="en-US" dirty="0" err="1">
                <a:latin typeface="Arial" charset="0"/>
              </a:rPr>
              <a:t>benefit</a:t>
            </a:r>
            <a:r>
              <a:rPr lang="fr-BE" altLang="en-US" dirty="0">
                <a:latin typeface="Arial" charset="0"/>
              </a:rPr>
              <a:t> / </a:t>
            </a:r>
            <a:r>
              <a:rPr lang="fr-BE" altLang="en-US" dirty="0" err="1">
                <a:latin typeface="Arial" charset="0"/>
              </a:rPr>
              <a:t>risk</a:t>
            </a:r>
            <a:r>
              <a:rPr lang="fr-BE" altLang="en-US" dirty="0">
                <a:latin typeface="Arial" charset="0"/>
              </a:rPr>
              <a:t> </a:t>
            </a:r>
            <a:r>
              <a:rPr lang="fr-BE" altLang="en-US" dirty="0" err="1">
                <a:latin typeface="Arial" charset="0"/>
              </a:rPr>
              <a:t>comes</a:t>
            </a:r>
            <a:r>
              <a:rPr lang="fr-BE" altLang="en-US" dirty="0">
                <a:latin typeface="Arial" charset="0"/>
              </a:rPr>
              <a:t> </a:t>
            </a:r>
            <a:r>
              <a:rPr lang="fr-BE" altLang="en-US" dirty="0" err="1">
                <a:latin typeface="Arial" charset="0"/>
              </a:rPr>
              <a:t>next</a:t>
            </a:r>
            <a:r>
              <a:rPr lang="fr-BE" altLang="en-US" dirty="0">
                <a:latin typeface="Arial" charset="0"/>
              </a:rPr>
              <a:t> </a:t>
            </a:r>
            <a:r>
              <a:rPr lang="fr-BE" altLang="en-US" dirty="0" smtClean="0">
                <a:latin typeface="Arial" charset="0"/>
              </a:rPr>
              <a:t>for </a:t>
            </a:r>
            <a:r>
              <a:rPr lang="fr-BE" altLang="en-US" dirty="0" err="1" smtClean="0">
                <a:latin typeface="Arial" charset="0"/>
              </a:rPr>
              <a:t>regimens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that</a:t>
            </a:r>
            <a:r>
              <a:rPr lang="fr-BE" altLang="en-US" dirty="0" smtClean="0">
                <a:latin typeface="Arial" charset="0"/>
              </a:rPr>
              <a:t> have « acceptable » </a:t>
            </a:r>
            <a:r>
              <a:rPr lang="fr-BE" altLang="en-US" dirty="0" err="1" smtClean="0">
                <a:latin typeface="Arial" charset="0"/>
              </a:rPr>
              <a:t>toxicities</a:t>
            </a:r>
            <a:endParaRPr lang="fr-BE" altLang="en-US" dirty="0" smtClean="0">
              <a:latin typeface="Arial" charset="0"/>
            </a:endParaRP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fr-BE" altLang="en-US" dirty="0" err="1" smtClean="0">
                <a:latin typeface="Arial" charset="0"/>
              </a:rPr>
              <a:t>Benefit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may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be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highly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histology-specific</a:t>
            </a:r>
            <a:endParaRPr lang="fr-BE" altLang="en-US" dirty="0" smtClean="0">
              <a:latin typeface="Arial" charset="0"/>
            </a:endParaRP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fr-BE" altLang="en-US" dirty="0" err="1" smtClean="0">
                <a:latin typeface="Arial" charset="0"/>
              </a:rPr>
              <a:t>Safety</a:t>
            </a:r>
            <a:r>
              <a:rPr lang="fr-BE" altLang="en-US" dirty="0" smtClean="0">
                <a:latin typeface="Arial" charset="0"/>
              </a:rPr>
              <a:t>, in </a:t>
            </a:r>
            <a:r>
              <a:rPr lang="fr-BE" altLang="en-US" dirty="0" err="1" smtClean="0">
                <a:latin typeface="Arial" charset="0"/>
              </a:rPr>
              <a:t>contrast</a:t>
            </a:r>
            <a:r>
              <a:rPr lang="fr-BE" altLang="en-US" dirty="0" smtClean="0">
                <a:latin typeface="Arial" charset="0"/>
              </a:rPr>
              <a:t>, </a:t>
            </a:r>
            <a:r>
              <a:rPr lang="fr-BE" altLang="en-US" dirty="0" err="1" smtClean="0">
                <a:latin typeface="Arial" charset="0"/>
              </a:rPr>
              <a:t>may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be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histology-independent</a:t>
            </a:r>
            <a:endParaRPr lang="fr-BE" altLang="en-US" dirty="0">
              <a:latin typeface="Arial" charset="0"/>
            </a:endParaRP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fr-BE" altLang="en-US" dirty="0" smtClean="0">
                <a:latin typeface="Arial" charset="0"/>
              </a:rPr>
              <a:t>How </a:t>
            </a:r>
            <a:r>
              <a:rPr lang="fr-BE" altLang="en-US" dirty="0" err="1" smtClean="0">
                <a:latin typeface="Arial" charset="0"/>
              </a:rPr>
              <a:t>can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we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assess</a:t>
            </a:r>
            <a:r>
              <a:rPr lang="fr-BE" altLang="en-US" dirty="0" smtClean="0">
                <a:latin typeface="Arial" charset="0"/>
              </a:rPr>
              <a:t> </a:t>
            </a:r>
            <a:r>
              <a:rPr lang="fr-BE" altLang="en-US" dirty="0" err="1" smtClean="0">
                <a:latin typeface="Arial" charset="0"/>
              </a:rPr>
              <a:t>benefit</a:t>
            </a:r>
            <a:r>
              <a:rPr lang="fr-BE" altLang="en-US" dirty="0" smtClean="0">
                <a:latin typeface="Arial" charset="0"/>
              </a:rPr>
              <a:t> / </a:t>
            </a:r>
            <a:r>
              <a:rPr lang="fr-BE" altLang="en-US" dirty="0" err="1" smtClean="0">
                <a:latin typeface="Arial" charset="0"/>
              </a:rPr>
              <a:t>risk</a:t>
            </a:r>
            <a:r>
              <a:rPr lang="fr-BE" altLang="en-US" dirty="0" smtClean="0">
                <a:latin typeface="Arial" charset="0"/>
              </a:rPr>
              <a:t>?</a:t>
            </a:r>
            <a:endParaRPr lang="fr-BE" altLang="en-US" dirty="0" smtClean="0">
              <a:latin typeface="Arial" charset="0"/>
            </a:endParaRP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endParaRPr lang="fr-BE" altLang="en-US" dirty="0">
              <a:latin typeface="Arial" charset="0"/>
            </a:endParaRPr>
          </a:p>
          <a:p>
            <a:pPr lvl="1">
              <a:lnSpc>
                <a:spcPct val="150000"/>
              </a:lnSpc>
              <a:buFont typeface="Monotype Sorts" pitchFamily="2" charset="2"/>
              <a:buAutoNum type="arabicPeriod"/>
            </a:pPr>
            <a:endParaRPr lang="fr-BE" altLang="en-US" sz="2400" dirty="0">
              <a:latin typeface="Arial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815144" y="376238"/>
            <a:ext cx="5556587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latin typeface="Arial" charset="0"/>
              </a:rPr>
              <a:t>BENEFIT / RISK </a:t>
            </a:r>
            <a:r>
              <a:rPr lang="fr-BE" altLang="en-US" i="1" dirty="0" smtClean="0">
                <a:latin typeface="Arial" charset="0"/>
              </a:rPr>
              <a:t>vs.</a:t>
            </a:r>
            <a:r>
              <a:rPr lang="fr-BE" altLang="en-US" dirty="0" smtClean="0">
                <a:latin typeface="Arial" charset="0"/>
              </a:rPr>
              <a:t> SAFETY</a:t>
            </a:r>
            <a:endParaRPr lang="en-GB" altLang="en-US" dirty="0">
              <a:latin typeface="Arial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2471976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Tm="33642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1804988" y="-1195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Char char="l"/>
              <a:defRPr/>
            </a:pPr>
            <a:endParaRPr lang="en-I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051202" y="152636"/>
            <a:ext cx="5084471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latin typeface="Arial" charset="0"/>
              </a:rPr>
              <a:t>MARGINAL NET BENEFIT</a:t>
            </a:r>
            <a:endParaRPr lang="en-GB" altLang="en-US" dirty="0">
              <a:latin typeface="Arial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974032"/>
              </p:ext>
            </p:extLst>
          </p:nvPr>
        </p:nvGraphicFramePr>
        <p:xfrm>
          <a:off x="863588" y="2312876"/>
          <a:ext cx="7272807" cy="205061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970466">
                  <a:extLst>
                    <a:ext uri="{9D8B030D-6E8A-4147-A177-3AD203B41FA5}">
                      <a16:colId xmlns:a16="http://schemas.microsoft.com/office/drawing/2014/main" val="1795658718"/>
                    </a:ext>
                  </a:extLst>
                </a:gridCol>
                <a:gridCol w="2002426">
                  <a:extLst>
                    <a:ext uri="{9D8B030D-6E8A-4147-A177-3AD203B41FA5}">
                      <a16:colId xmlns:a16="http://schemas.microsoft.com/office/drawing/2014/main" val="760016786"/>
                    </a:ext>
                  </a:extLst>
                </a:gridCol>
                <a:gridCol w="1419731">
                  <a:extLst>
                    <a:ext uri="{9D8B030D-6E8A-4147-A177-3AD203B41FA5}">
                      <a16:colId xmlns:a16="http://schemas.microsoft.com/office/drawing/2014/main" val="1420878844"/>
                    </a:ext>
                  </a:extLst>
                </a:gridCol>
                <a:gridCol w="1880184">
                  <a:extLst>
                    <a:ext uri="{9D8B030D-6E8A-4147-A177-3AD203B41FA5}">
                      <a16:colId xmlns:a16="http://schemas.microsoft.com/office/drawing/2014/main" val="3087086241"/>
                    </a:ext>
                  </a:extLst>
                </a:gridCol>
              </a:tblGrid>
              <a:tr h="445609">
                <a:tc>
                  <a:txBody>
                    <a:bodyPr/>
                    <a:lstStyle/>
                    <a:p>
                      <a:endParaRPr lang="fr-BE" sz="2000" b="0" dirty="0">
                        <a:effectLst/>
                        <a:latin typeface="Arial   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 smtClean="0">
                          <a:effectLst/>
                          <a:latin typeface="Arial   "/>
                          <a:cs typeface="Calibri" panose="020F0502020204030204" pitchFamily="34" charset="0"/>
                        </a:rPr>
                        <a:t>Experimental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>
                          <a:effectLst/>
                          <a:latin typeface="Arial   "/>
                          <a:cs typeface="Calibri" panose="020F0502020204030204" pitchFamily="34" charset="0"/>
                        </a:rPr>
                        <a:t>Control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b="0" dirty="0" err="1" smtClean="0">
                          <a:effectLst/>
                          <a:latin typeface="Arial  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Difference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7036309"/>
                  </a:ext>
                </a:extLst>
              </a:tr>
              <a:tr h="5071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 smtClean="0">
                          <a:effectLst/>
                          <a:latin typeface="Arial   "/>
                          <a:cs typeface="Arial" panose="020B0604020202020204" pitchFamily="34" charset="0"/>
                        </a:rPr>
                        <a:t>% responding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 smtClean="0">
                          <a:effectLst/>
                          <a:latin typeface="Arial   "/>
                          <a:cs typeface="Calibri" panose="020F0502020204030204" pitchFamily="34" charset="0"/>
                        </a:rPr>
                        <a:t>0.6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 smtClean="0">
                          <a:effectLst/>
                          <a:latin typeface="Arial   "/>
                          <a:cs typeface="Calibri" panose="020F0502020204030204" pitchFamily="34" charset="0"/>
                        </a:rPr>
                        <a:t>0.2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b="0" dirty="0" smtClean="0">
                          <a:effectLst/>
                          <a:latin typeface="Arial  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0.4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9360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 smtClean="0">
                          <a:effectLst/>
                          <a:latin typeface="Arial   "/>
                          <a:cs typeface="Arial" panose="020B0604020202020204" pitchFamily="34" charset="0"/>
                        </a:rPr>
                        <a:t>% without serious toxicity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 smtClean="0">
                          <a:effectLst/>
                          <a:latin typeface="Arial   "/>
                          <a:cs typeface="Calibri" panose="020F0502020204030204" pitchFamily="34" charset="0"/>
                        </a:rPr>
                        <a:t>0.5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 smtClean="0">
                          <a:effectLst/>
                          <a:latin typeface="Arial   "/>
                          <a:cs typeface="Calibri" panose="020F0502020204030204" pitchFamily="34" charset="0"/>
                        </a:rPr>
                        <a:t>1.0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b="0" dirty="0" smtClean="0">
                          <a:effectLst/>
                          <a:latin typeface="Arial  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- 0.5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9128758"/>
                  </a:ext>
                </a:extLst>
              </a:tr>
              <a:tr h="4456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b="0" dirty="0" smtClean="0">
                          <a:effectLst/>
                          <a:latin typeface="Arial   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Net </a:t>
                      </a:r>
                      <a:r>
                        <a:rPr lang="fr-BE" sz="2000" b="0" dirty="0" err="1" smtClean="0">
                          <a:effectLst/>
                          <a:latin typeface="Arial   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benefit</a:t>
                      </a:r>
                      <a:r>
                        <a:rPr lang="fr-BE" sz="2000" b="0" dirty="0" smtClean="0">
                          <a:effectLst/>
                          <a:latin typeface="Arial   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?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b="0" dirty="0" smtClean="0">
                          <a:effectLst/>
                          <a:latin typeface="Arial  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b="0" dirty="0" smtClean="0">
                          <a:effectLst/>
                          <a:latin typeface="Arial  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b="0" dirty="0" smtClean="0">
                          <a:effectLst/>
                          <a:latin typeface="Arial  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- 0.1 ?</a:t>
                      </a:r>
                      <a:endParaRPr lang="fr-BE" sz="2000" b="0" dirty="0">
                        <a:effectLst/>
                        <a:latin typeface="Arial  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82139088"/>
                  </a:ext>
                </a:extLst>
              </a:tr>
            </a:tbl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91638758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Tm="33642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1804988" y="-1195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Char char="l"/>
              <a:defRPr/>
            </a:pPr>
            <a:endParaRPr lang="en-I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8171" y="152636"/>
            <a:ext cx="8530542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latin typeface="Arial" charset="0"/>
              </a:rPr>
              <a:t>NET BENEFIT DEPENDS ON ASSOCIATION</a:t>
            </a:r>
            <a:endParaRPr lang="en-GB" altLang="en-US" dirty="0">
              <a:latin typeface="Arial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6221"/>
              </p:ext>
            </p:extLst>
          </p:nvPr>
        </p:nvGraphicFramePr>
        <p:xfrm>
          <a:off x="3095836" y="1124744"/>
          <a:ext cx="5568389" cy="16306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4111845166"/>
                    </a:ext>
                  </a:extLst>
                </a:gridCol>
                <a:gridCol w="1414964">
                  <a:extLst>
                    <a:ext uri="{9D8B030D-6E8A-4147-A177-3AD203B41FA5}">
                      <a16:colId xmlns:a16="http://schemas.microsoft.com/office/drawing/2014/main" val="2524951844"/>
                    </a:ext>
                  </a:extLst>
                </a:gridCol>
                <a:gridCol w="1287652">
                  <a:extLst>
                    <a:ext uri="{9D8B030D-6E8A-4147-A177-3AD203B41FA5}">
                      <a16:colId xmlns:a16="http://schemas.microsoft.com/office/drawing/2014/main" val="1194590394"/>
                    </a:ext>
                  </a:extLst>
                </a:gridCol>
                <a:gridCol w="1281597">
                  <a:extLst>
                    <a:ext uri="{9D8B030D-6E8A-4147-A177-3AD203B41FA5}">
                      <a16:colId xmlns:a16="http://schemas.microsoft.com/office/drawing/2014/main" val="1496200199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5618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93750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570758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3291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Odds ratio = 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2868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740916"/>
              </p:ext>
            </p:extLst>
          </p:nvPr>
        </p:nvGraphicFramePr>
        <p:xfrm>
          <a:off x="3095836" y="2950448"/>
          <a:ext cx="5568389" cy="16306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4111845166"/>
                    </a:ext>
                  </a:extLst>
                </a:gridCol>
                <a:gridCol w="1414964">
                  <a:extLst>
                    <a:ext uri="{9D8B030D-6E8A-4147-A177-3AD203B41FA5}">
                      <a16:colId xmlns:a16="http://schemas.microsoft.com/office/drawing/2014/main" val="2524951844"/>
                    </a:ext>
                  </a:extLst>
                </a:gridCol>
                <a:gridCol w="1287652">
                  <a:extLst>
                    <a:ext uri="{9D8B030D-6E8A-4147-A177-3AD203B41FA5}">
                      <a16:colId xmlns:a16="http://schemas.microsoft.com/office/drawing/2014/main" val="1194590394"/>
                    </a:ext>
                  </a:extLst>
                </a:gridCol>
                <a:gridCol w="1281597">
                  <a:extLst>
                    <a:ext uri="{9D8B030D-6E8A-4147-A177-3AD203B41FA5}">
                      <a16:colId xmlns:a16="http://schemas.microsoft.com/office/drawing/2014/main" val="1496200199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5618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93750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570758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3291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Odds ratio = </a:t>
                      </a: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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28685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458231"/>
              </p:ext>
            </p:extLst>
          </p:nvPr>
        </p:nvGraphicFramePr>
        <p:xfrm>
          <a:off x="3095836" y="4797152"/>
          <a:ext cx="5568389" cy="16306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4111845166"/>
                    </a:ext>
                  </a:extLst>
                </a:gridCol>
                <a:gridCol w="1414964">
                  <a:extLst>
                    <a:ext uri="{9D8B030D-6E8A-4147-A177-3AD203B41FA5}">
                      <a16:colId xmlns:a16="http://schemas.microsoft.com/office/drawing/2014/main" val="2524951844"/>
                    </a:ext>
                  </a:extLst>
                </a:gridCol>
                <a:gridCol w="1287652">
                  <a:extLst>
                    <a:ext uri="{9D8B030D-6E8A-4147-A177-3AD203B41FA5}">
                      <a16:colId xmlns:a16="http://schemas.microsoft.com/office/drawing/2014/main" val="1194590394"/>
                    </a:ext>
                  </a:extLst>
                </a:gridCol>
                <a:gridCol w="1281597">
                  <a:extLst>
                    <a:ext uri="{9D8B030D-6E8A-4147-A177-3AD203B41FA5}">
                      <a16:colId xmlns:a16="http://schemas.microsoft.com/office/drawing/2014/main" val="1496200199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5618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93750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570758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3291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Odds ratio = </a:t>
                      </a: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2868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59532" y="1671191"/>
            <a:ext cx="2206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No association</a:t>
            </a:r>
            <a:endParaRPr lang="fr-BE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9532" y="3429000"/>
            <a:ext cx="17267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Positive </a:t>
            </a:r>
            <a:br>
              <a:rPr lang="fr-BE" altLang="en-US" dirty="0" smtClean="0">
                <a:solidFill>
                  <a:schemeClr val="bg2"/>
                </a:solidFill>
                <a:latin typeface="Arial" charset="0"/>
              </a:rPr>
            </a:br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association</a:t>
            </a:r>
            <a:endParaRPr lang="fr-BE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9532" y="5265204"/>
            <a:ext cx="17267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altLang="en-US" dirty="0" err="1" smtClean="0">
                <a:solidFill>
                  <a:schemeClr val="bg2"/>
                </a:solidFill>
                <a:latin typeface="Arial" charset="0"/>
              </a:rPr>
              <a:t>Negative</a:t>
            </a:r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 </a:t>
            </a:r>
          </a:p>
          <a:p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association</a:t>
            </a:r>
            <a:endParaRPr lang="fr-BE" dirty="0">
              <a:solidFill>
                <a:schemeClr val="bg2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3869219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Tm="336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1804988" y="-1195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Char char="l"/>
              <a:defRPr/>
            </a:pPr>
            <a:endParaRPr lang="en-I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8171" y="152636"/>
            <a:ext cx="8530542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latin typeface="Arial" charset="0"/>
              </a:rPr>
              <a:t>NET BENEFIT DEPENDS ON AS</a:t>
            </a:r>
            <a:r>
              <a:rPr lang="fr-BE" altLang="en-US" dirty="0" smtClean="0">
                <a:solidFill>
                  <a:srgbClr val="000066"/>
                </a:solidFill>
                <a:latin typeface="Arial" charset="0"/>
              </a:rPr>
              <a:t>SO</a:t>
            </a:r>
            <a:r>
              <a:rPr lang="fr-BE" altLang="en-US" dirty="0" smtClean="0">
                <a:latin typeface="Arial" charset="0"/>
              </a:rPr>
              <a:t>CIATION</a:t>
            </a:r>
            <a:endParaRPr lang="en-GB" altLang="en-US" dirty="0">
              <a:latin typeface="Arial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678250"/>
              </p:ext>
            </p:extLst>
          </p:nvPr>
        </p:nvGraphicFramePr>
        <p:xfrm>
          <a:off x="3095836" y="1124744"/>
          <a:ext cx="5568389" cy="16306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4111845166"/>
                    </a:ext>
                  </a:extLst>
                </a:gridCol>
                <a:gridCol w="1414964">
                  <a:extLst>
                    <a:ext uri="{9D8B030D-6E8A-4147-A177-3AD203B41FA5}">
                      <a16:colId xmlns:a16="http://schemas.microsoft.com/office/drawing/2014/main" val="2524951844"/>
                    </a:ext>
                  </a:extLst>
                </a:gridCol>
                <a:gridCol w="1287652">
                  <a:extLst>
                    <a:ext uri="{9D8B030D-6E8A-4147-A177-3AD203B41FA5}">
                      <a16:colId xmlns:a16="http://schemas.microsoft.com/office/drawing/2014/main" val="1194590394"/>
                    </a:ext>
                  </a:extLst>
                </a:gridCol>
                <a:gridCol w="1281597">
                  <a:extLst>
                    <a:ext uri="{9D8B030D-6E8A-4147-A177-3AD203B41FA5}">
                      <a16:colId xmlns:a16="http://schemas.microsoft.com/office/drawing/2014/main" val="1496200199"/>
                    </a:ext>
                  </a:extLst>
                </a:gridCol>
              </a:tblGrid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561811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937501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5707588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329103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Odds ratio = 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2868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199806"/>
              </p:ext>
            </p:extLst>
          </p:nvPr>
        </p:nvGraphicFramePr>
        <p:xfrm>
          <a:off x="3095836" y="2950448"/>
          <a:ext cx="5568389" cy="16306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4111845166"/>
                    </a:ext>
                  </a:extLst>
                </a:gridCol>
                <a:gridCol w="1414964">
                  <a:extLst>
                    <a:ext uri="{9D8B030D-6E8A-4147-A177-3AD203B41FA5}">
                      <a16:colId xmlns:a16="http://schemas.microsoft.com/office/drawing/2014/main" val="2524951844"/>
                    </a:ext>
                  </a:extLst>
                </a:gridCol>
                <a:gridCol w="1287652">
                  <a:extLst>
                    <a:ext uri="{9D8B030D-6E8A-4147-A177-3AD203B41FA5}">
                      <a16:colId xmlns:a16="http://schemas.microsoft.com/office/drawing/2014/main" val="1194590394"/>
                    </a:ext>
                  </a:extLst>
                </a:gridCol>
                <a:gridCol w="1281597">
                  <a:extLst>
                    <a:ext uri="{9D8B030D-6E8A-4147-A177-3AD203B41FA5}">
                      <a16:colId xmlns:a16="http://schemas.microsoft.com/office/drawing/2014/main" val="1496200199"/>
                    </a:ext>
                  </a:extLst>
                </a:gridCol>
              </a:tblGrid>
              <a:tr h="3232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561811"/>
                  </a:ext>
                </a:extLst>
              </a:tr>
              <a:tr h="3232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937501"/>
                  </a:ext>
                </a:extLst>
              </a:tr>
              <a:tr h="3232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5707588"/>
                  </a:ext>
                </a:extLst>
              </a:tr>
              <a:tr h="3232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329103"/>
                  </a:ext>
                </a:extLst>
              </a:tr>
              <a:tr h="3232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Odds ratio = </a:t>
                      </a: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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28685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045023"/>
              </p:ext>
            </p:extLst>
          </p:nvPr>
        </p:nvGraphicFramePr>
        <p:xfrm>
          <a:off x="3095836" y="4797152"/>
          <a:ext cx="5568389" cy="16306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4111845166"/>
                    </a:ext>
                  </a:extLst>
                </a:gridCol>
                <a:gridCol w="1414964">
                  <a:extLst>
                    <a:ext uri="{9D8B030D-6E8A-4147-A177-3AD203B41FA5}">
                      <a16:colId xmlns:a16="http://schemas.microsoft.com/office/drawing/2014/main" val="2524951844"/>
                    </a:ext>
                  </a:extLst>
                </a:gridCol>
                <a:gridCol w="1287652">
                  <a:extLst>
                    <a:ext uri="{9D8B030D-6E8A-4147-A177-3AD203B41FA5}">
                      <a16:colId xmlns:a16="http://schemas.microsoft.com/office/drawing/2014/main" val="1194590394"/>
                    </a:ext>
                  </a:extLst>
                </a:gridCol>
                <a:gridCol w="1281597">
                  <a:extLst>
                    <a:ext uri="{9D8B030D-6E8A-4147-A177-3AD203B41FA5}">
                      <a16:colId xmlns:a16="http://schemas.microsoft.com/office/drawing/2014/main" val="1496200199"/>
                    </a:ext>
                  </a:extLst>
                </a:gridCol>
              </a:tblGrid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561811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937501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5707588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329103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Odds ratio = </a:t>
                      </a: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2868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59532" y="1671191"/>
            <a:ext cx="2206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No association</a:t>
            </a:r>
            <a:endParaRPr lang="fr-BE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9532" y="3429000"/>
            <a:ext cx="17267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Positive </a:t>
            </a:r>
            <a:br>
              <a:rPr lang="fr-BE" altLang="en-US" dirty="0" smtClean="0">
                <a:solidFill>
                  <a:schemeClr val="bg2"/>
                </a:solidFill>
                <a:latin typeface="Arial" charset="0"/>
              </a:rPr>
            </a:br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association</a:t>
            </a:r>
            <a:endParaRPr lang="fr-BE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9532" y="5265204"/>
            <a:ext cx="17267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altLang="en-US" dirty="0" err="1" smtClean="0">
                <a:solidFill>
                  <a:schemeClr val="bg2"/>
                </a:solidFill>
                <a:latin typeface="Arial" charset="0"/>
              </a:rPr>
              <a:t>Negative</a:t>
            </a:r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 </a:t>
            </a:r>
          </a:p>
          <a:p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association</a:t>
            </a:r>
            <a:endParaRPr lang="fr-BE" dirty="0">
              <a:solidFill>
                <a:schemeClr val="bg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08067" y="1160748"/>
            <a:ext cx="5568389" cy="156966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BE" dirty="0" err="1" smtClean="0">
                <a:solidFill>
                  <a:srgbClr val="FFFFFF"/>
                </a:solidFill>
              </a:rPr>
              <a:t>Example</a:t>
            </a:r>
            <a:r>
              <a:rPr lang="fr-BE" dirty="0" smtClean="0">
                <a:solidFill>
                  <a:srgbClr val="FFFFFF"/>
                </a:solidFill>
              </a:rPr>
              <a:t> : </a:t>
            </a:r>
            <a:r>
              <a:rPr lang="fr-BE" dirty="0" err="1" smtClean="0">
                <a:solidFill>
                  <a:srgbClr val="FFFFFF"/>
                </a:solidFill>
              </a:rPr>
              <a:t>anthracyclines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induce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cardiac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toxicities</a:t>
            </a:r>
            <a:r>
              <a:rPr lang="fr-BE" dirty="0" smtClean="0">
                <a:solidFill>
                  <a:srgbClr val="FFFFFF"/>
                </a:solidFill>
              </a:rPr>
              <a:t> in patients </a:t>
            </a:r>
            <a:r>
              <a:rPr lang="fr-BE" dirty="0" err="1" smtClean="0">
                <a:solidFill>
                  <a:srgbClr val="FFFFFF"/>
                </a:solidFill>
              </a:rPr>
              <a:t>with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pre-existing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cardiac</a:t>
            </a:r>
            <a:r>
              <a:rPr lang="fr-BE" dirty="0" smtClean="0">
                <a:solidFill>
                  <a:srgbClr val="FFFFFF"/>
                </a:solidFill>
              </a:rPr>
              <a:t> conditions, </a:t>
            </a:r>
            <a:r>
              <a:rPr lang="fr-BE" dirty="0" err="1" smtClean="0">
                <a:solidFill>
                  <a:srgbClr val="FFFFFF"/>
                </a:solidFill>
              </a:rPr>
              <a:t>independently</a:t>
            </a:r>
            <a:r>
              <a:rPr lang="fr-BE" dirty="0" smtClean="0">
                <a:solidFill>
                  <a:srgbClr val="FFFFFF"/>
                </a:solidFill>
              </a:rPr>
              <a:t> of </a:t>
            </a:r>
            <a:r>
              <a:rPr lang="fr-BE" dirty="0" err="1" smtClean="0">
                <a:solidFill>
                  <a:srgbClr val="FFFFFF"/>
                </a:solidFill>
              </a:rPr>
              <a:t>tumor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response</a:t>
            </a:r>
            <a:endParaRPr lang="fr-BE" dirty="0"/>
          </a:p>
        </p:txBody>
      </p:sp>
      <p:sp>
        <p:nvSpPr>
          <p:cNvPr id="11" name="TextBox 10"/>
          <p:cNvSpPr txBox="1"/>
          <p:nvPr/>
        </p:nvSpPr>
        <p:spPr>
          <a:xfrm>
            <a:off x="3095836" y="2996952"/>
            <a:ext cx="5568389" cy="156966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BE" dirty="0" err="1" smtClean="0">
                <a:solidFill>
                  <a:srgbClr val="FFFFFF"/>
                </a:solidFill>
              </a:rPr>
              <a:t>Example</a:t>
            </a:r>
            <a:r>
              <a:rPr lang="fr-BE" dirty="0" smtClean="0">
                <a:solidFill>
                  <a:srgbClr val="FFFFFF"/>
                </a:solidFill>
              </a:rPr>
              <a:t> : </a:t>
            </a:r>
            <a:r>
              <a:rPr lang="fr-BE" dirty="0" err="1" smtClean="0">
                <a:solidFill>
                  <a:srgbClr val="FFFFFF"/>
                </a:solidFill>
              </a:rPr>
              <a:t>inhibitors</a:t>
            </a:r>
            <a:r>
              <a:rPr lang="fr-BE" dirty="0" smtClean="0">
                <a:solidFill>
                  <a:srgbClr val="FFFFFF"/>
                </a:solidFill>
              </a:rPr>
              <a:t> of the </a:t>
            </a:r>
            <a:r>
              <a:rPr lang="fr-BE" dirty="0" err="1" smtClean="0">
                <a:solidFill>
                  <a:srgbClr val="FFFFFF"/>
                </a:solidFill>
              </a:rPr>
              <a:t>epidermal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growth</a:t>
            </a:r>
            <a:r>
              <a:rPr lang="fr-BE" dirty="0" smtClean="0">
                <a:solidFill>
                  <a:srgbClr val="FFFFFF"/>
                </a:solidFill>
              </a:rPr>
              <a:t> factor </a:t>
            </a:r>
            <a:r>
              <a:rPr lang="fr-BE" dirty="0" err="1" smtClean="0">
                <a:solidFill>
                  <a:srgbClr val="FFFFFF"/>
                </a:solidFill>
              </a:rPr>
              <a:t>receptor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pathway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induce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severe</a:t>
            </a:r>
            <a:r>
              <a:rPr lang="fr-BE" dirty="0" smtClean="0">
                <a:solidFill>
                  <a:srgbClr val="FFFFFF"/>
                </a:solidFill>
              </a:rPr>
              <a:t> skin rash </a:t>
            </a:r>
            <a:r>
              <a:rPr lang="fr-BE" dirty="0" err="1" smtClean="0">
                <a:solidFill>
                  <a:srgbClr val="FFFFFF"/>
                </a:solidFill>
              </a:rPr>
              <a:t>that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is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highly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predictive</a:t>
            </a:r>
            <a:r>
              <a:rPr lang="fr-BE" dirty="0" smtClean="0">
                <a:solidFill>
                  <a:srgbClr val="FFFFFF"/>
                </a:solidFill>
              </a:rPr>
              <a:t> of </a:t>
            </a:r>
            <a:r>
              <a:rPr lang="fr-BE" dirty="0" err="1" smtClean="0">
                <a:solidFill>
                  <a:srgbClr val="FFFFFF"/>
                </a:solidFill>
              </a:rPr>
              <a:t>tumor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response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endParaRPr lang="fr-BE" dirty="0"/>
          </a:p>
        </p:txBody>
      </p:sp>
      <p:sp>
        <p:nvSpPr>
          <p:cNvPr id="12" name="TextBox 11"/>
          <p:cNvSpPr txBox="1"/>
          <p:nvPr/>
        </p:nvSpPr>
        <p:spPr>
          <a:xfrm>
            <a:off x="3090116" y="4833156"/>
            <a:ext cx="5568389" cy="156966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BE" dirty="0" err="1" smtClean="0">
                <a:solidFill>
                  <a:srgbClr val="FFFFFF"/>
                </a:solidFill>
              </a:rPr>
              <a:t>Example</a:t>
            </a:r>
            <a:r>
              <a:rPr lang="fr-BE" dirty="0" smtClean="0">
                <a:solidFill>
                  <a:srgbClr val="FFFFFF"/>
                </a:solidFill>
              </a:rPr>
              <a:t> : patients </a:t>
            </a:r>
            <a:r>
              <a:rPr lang="fr-BE" dirty="0" err="1" smtClean="0">
                <a:solidFill>
                  <a:srgbClr val="FFFFFF"/>
                </a:solidFill>
              </a:rPr>
              <a:t>with</a:t>
            </a:r>
            <a:r>
              <a:rPr lang="fr-BE" dirty="0" smtClean="0">
                <a:solidFill>
                  <a:srgbClr val="FFFFFF"/>
                </a:solidFill>
              </a:rPr>
              <a:t> enzyme </a:t>
            </a:r>
            <a:r>
              <a:rPr lang="fr-BE" dirty="0" err="1" smtClean="0">
                <a:solidFill>
                  <a:srgbClr val="FFFFFF"/>
                </a:solidFill>
              </a:rPr>
              <a:t>deficiencies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may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experience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severe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toxicity</a:t>
            </a:r>
            <a:r>
              <a:rPr lang="fr-BE" dirty="0" smtClean="0">
                <a:solidFill>
                  <a:srgbClr val="FFFFFF"/>
                </a:solidFill>
              </a:rPr>
              <a:t> to </a:t>
            </a:r>
            <a:r>
              <a:rPr lang="fr-BE" dirty="0" err="1" smtClean="0">
                <a:solidFill>
                  <a:srgbClr val="FFFFFF"/>
                </a:solidFill>
              </a:rPr>
              <a:t>fluoropyrimidine</a:t>
            </a:r>
            <a:r>
              <a:rPr lang="fr-BE" dirty="0" smtClean="0">
                <a:solidFill>
                  <a:srgbClr val="FFFFFF"/>
                </a:solidFill>
              </a:rPr>
              <a:t> and </a:t>
            </a:r>
            <a:r>
              <a:rPr lang="fr-BE" dirty="0" err="1" smtClean="0">
                <a:solidFill>
                  <a:srgbClr val="FFFFFF"/>
                </a:solidFill>
              </a:rPr>
              <a:t>irinotecan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that</a:t>
            </a:r>
            <a:r>
              <a:rPr lang="fr-BE" dirty="0" smtClean="0">
                <a:solidFill>
                  <a:srgbClr val="FFFFFF"/>
                </a:solidFill>
              </a:rPr>
              <a:t> leads to </a:t>
            </a:r>
            <a:r>
              <a:rPr lang="fr-BE" dirty="0" err="1" smtClean="0">
                <a:solidFill>
                  <a:srgbClr val="FFFFFF"/>
                </a:solidFill>
              </a:rPr>
              <a:t>stopping</a:t>
            </a:r>
            <a:r>
              <a:rPr lang="fr-BE" dirty="0" smtClean="0">
                <a:solidFill>
                  <a:srgbClr val="FFFFFF"/>
                </a:solidFill>
              </a:rPr>
              <a:t> </a:t>
            </a:r>
            <a:r>
              <a:rPr lang="fr-BE" dirty="0" err="1" smtClean="0">
                <a:solidFill>
                  <a:srgbClr val="FFFFFF"/>
                </a:solidFill>
              </a:rPr>
              <a:t>therapy</a:t>
            </a:r>
            <a:endParaRPr lang="fr-BE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0743489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Tm="336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1540" y="1567333"/>
            <a:ext cx="845858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Let </a:t>
            </a:r>
            <a:r>
              <a:rPr kumimoji="0" lang="fr-BE" sz="20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X</a:t>
            </a:r>
            <a:r>
              <a:rPr kumimoji="0" lang="fr-BE" sz="20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i  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and </a:t>
            </a:r>
            <a:r>
              <a:rPr kumimoji="0" lang="fr-BE" sz="20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Y</a:t>
            </a:r>
            <a:r>
              <a:rPr kumimoji="0" lang="fr-BE" sz="2000" b="0" i="1" u="none" strike="noStrike" kern="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j</a:t>
            </a:r>
            <a:r>
              <a:rPr kumimoji="0" lang="fr-BE" sz="20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</a:t>
            </a:r>
            <a:r>
              <a:rPr kumimoji="0" lang="fr-B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be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</a:t>
            </a:r>
            <a:r>
              <a:rPr kumimoji="0" lang="fr-B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observed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</a:t>
            </a:r>
            <a:r>
              <a:rPr kumimoji="0" lang="fr-B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outcomes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for </a:t>
            </a:r>
            <a:r>
              <a:rPr kumimoji="0" lang="fr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a </a:t>
            </a:r>
            <a:r>
              <a:rPr kumimoji="0" lang="fr-BE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vector</a:t>
            </a:r>
            <a:r>
              <a:rPr kumimoji="0" lang="fr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of </a:t>
            </a:r>
            <a:r>
              <a:rPr kumimoji="0" lang="fr-BE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n </a:t>
            </a:r>
            <a:r>
              <a:rPr kumimoji="0" lang="fr-BE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prioritized</a:t>
            </a:r>
            <a:r>
              <a:rPr kumimoji="0" lang="fr-BE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</a:t>
            </a:r>
            <a:r>
              <a:rPr kumimoji="0" lang="fr-BE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outcomes</a:t>
            </a:r>
            <a:r>
              <a:rPr kumimoji="0" lang="fr-BE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for </a:t>
            </a:r>
            <a:r>
              <a:rPr kumimoji="0" lang="fr-BE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subject</a:t>
            </a:r>
            <a:r>
              <a:rPr kumimoji="0" lang="fr-BE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</a:t>
            </a:r>
            <a:r>
              <a:rPr kumimoji="0" lang="fr-BE" sz="20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i</a:t>
            </a:r>
            <a:r>
              <a:rPr kumimoji="0" lang="fr-BE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 in </a:t>
            </a:r>
            <a:r>
              <a:rPr kumimoji="0" lang="fr-BE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treatment</a:t>
            </a:r>
            <a:r>
              <a:rPr kumimoji="0" lang="fr-BE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group (</a:t>
            </a:r>
            <a:r>
              <a:rPr kumimoji="0" lang="fr-BE" sz="20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T </a:t>
            </a:r>
            <a:r>
              <a:rPr kumimoji="0" lang="fr-BE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) and </a:t>
            </a:r>
            <a:r>
              <a:rPr kumimoji="0" lang="fr-BE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subject</a:t>
            </a:r>
            <a:r>
              <a:rPr kumimoji="0" lang="fr-BE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</a:t>
            </a:r>
            <a:r>
              <a:rPr kumimoji="0" lang="fr-BE" sz="20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j</a:t>
            </a:r>
            <a:r>
              <a:rPr kumimoji="0" lang="fr-BE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 in control group (</a:t>
            </a:r>
            <a:r>
              <a:rPr kumimoji="0" lang="fr-BE" sz="20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C </a:t>
            </a:r>
            <a:r>
              <a:rPr kumimoji="0" lang="fr-BE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)</a:t>
            </a:r>
            <a:endParaRPr kumimoji="0" lang="fr-BE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pic>
        <p:nvPicPr>
          <p:cNvPr id="19460" name="Picture 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463" y="2992438"/>
            <a:ext cx="288925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267325" y="3182938"/>
            <a:ext cx="392113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Y</a:t>
            </a:r>
            <a:r>
              <a:rPr kumimoji="0" lang="fr-BE" sz="1800" b="0" i="1" u="none" strike="noStrike" kern="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j</a:t>
            </a:r>
            <a:r>
              <a:rPr kumimoji="0" lang="fr-BE" sz="18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81375" y="3182938"/>
            <a:ext cx="411163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X</a:t>
            </a:r>
            <a:r>
              <a:rPr kumimoji="0" lang="fr-BE" sz="18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i</a:t>
            </a:r>
            <a:r>
              <a:rPr kumimoji="0" lang="fr-BE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3400425" y="3689350"/>
            <a:ext cx="1112838" cy="85725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513263" y="3689350"/>
            <a:ext cx="1055687" cy="79851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570163" y="4503738"/>
            <a:ext cx="1040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favors</a:t>
            </a:r>
            <a:r>
              <a:rPr kumimoji="0" lang="fr-B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 </a:t>
            </a:r>
            <a:r>
              <a:rPr kumimoji="0" lang="fr-BE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(</a:t>
            </a:r>
            <a:r>
              <a:rPr kumimoji="0" lang="fr-BE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win</a:t>
            </a:r>
            <a:r>
              <a:rPr kumimoji="0" lang="fr-BE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502150" y="3702050"/>
            <a:ext cx="11113" cy="153035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254625" y="4432300"/>
            <a:ext cx="9829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favors</a:t>
            </a:r>
            <a:r>
              <a:rPr kumimoji="0" lang="fr-B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 </a:t>
            </a:r>
            <a:r>
              <a:rPr kumimoji="0" lang="fr-BE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(</a:t>
            </a:r>
            <a:r>
              <a:rPr kumimoji="0" lang="fr-BE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loss</a:t>
            </a:r>
            <a:r>
              <a:rPr kumimoji="0" lang="fr-BE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)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072383" y="5232400"/>
            <a:ext cx="9316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neutral</a:t>
            </a:r>
            <a:endParaRPr kumimoji="0" lang="fr-BE" sz="18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BE" sz="1800" i="1" kern="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+mn-cs"/>
              </a:rPr>
              <a:t> (</a:t>
            </a:r>
            <a:r>
              <a:rPr lang="fr-BE" sz="1800" i="1" kern="0" dirty="0" err="1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+mn-cs"/>
              </a:rPr>
              <a:t>tie</a:t>
            </a:r>
            <a:r>
              <a:rPr lang="fr-BE" sz="1800" i="1" kern="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+mn-cs"/>
              </a:rPr>
              <a:t>)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40163" y="3030538"/>
            <a:ext cx="1350962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pairwise</a:t>
            </a:r>
            <a:endParaRPr kumimoji="0" lang="fr-BE" sz="1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</a:rPr>
              <a:t>comparison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947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0" y="2995613"/>
            <a:ext cx="34607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430162" y="152636"/>
            <a:ext cx="8326575" cy="73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solidFill>
                  <a:srgbClr val="000066"/>
                </a:solidFill>
                <a:latin typeface="Arial" charset="0"/>
              </a:rPr>
              <a:t>GENERALIZED PAIRWISE COMPARISONS</a:t>
            </a:r>
            <a:endParaRPr lang="en-GB" altLang="en-US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-36513" y="6453188"/>
            <a:ext cx="906370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eaLnBrk="1" hangingPunct="1">
              <a:buFont typeface="Symbol" pitchFamily="18" charset="2"/>
              <a:buNone/>
              <a:defRPr/>
            </a:pPr>
            <a:r>
              <a:rPr lang="en-US" altLang="en-US" sz="2000" i="1" dirty="0" smtClean="0">
                <a:solidFill>
                  <a:srgbClr val="000066"/>
                </a:solidFill>
                <a:latin typeface="+mj-lt"/>
              </a:rPr>
              <a:t>Ref: </a:t>
            </a:r>
            <a:r>
              <a:rPr lang="en-US" altLang="en-US" sz="2000" i="1" dirty="0" smtClean="0">
                <a:solidFill>
                  <a:srgbClr val="000066"/>
                </a:solidFill>
                <a:latin typeface="+mj-lt"/>
                <a:cs typeface="Times New Roman" pitchFamily="18" charset="0"/>
              </a:rPr>
              <a:t>Buyse, Stat Med 2010; 29: </a:t>
            </a:r>
            <a:r>
              <a:rPr lang="en-US" altLang="en-US" sz="2000" i="1" dirty="0">
                <a:solidFill>
                  <a:srgbClr val="000066"/>
                </a:solidFill>
                <a:latin typeface="+mj-lt"/>
                <a:cs typeface="Times New Roman" pitchFamily="18" charset="0"/>
              </a:rPr>
              <a:t>3245; </a:t>
            </a:r>
            <a:r>
              <a:rPr lang="en-US" altLang="en-US" sz="2000" i="1" dirty="0" err="1">
                <a:solidFill>
                  <a:srgbClr val="000066"/>
                </a:solidFill>
                <a:latin typeface="+mj-lt"/>
                <a:cs typeface="Times New Roman" pitchFamily="18" charset="0"/>
              </a:rPr>
              <a:t>Pocock</a:t>
            </a:r>
            <a:r>
              <a:rPr lang="en-US" altLang="en-US" sz="2000" i="1" dirty="0">
                <a:solidFill>
                  <a:srgbClr val="000066"/>
                </a:solidFill>
                <a:latin typeface="+mj-lt"/>
                <a:cs typeface="Times New Roman" pitchFamily="18" charset="0"/>
              </a:rPr>
              <a:t> et al. </a:t>
            </a:r>
            <a:r>
              <a:rPr lang="en-US" altLang="en-US" sz="2000" i="1" dirty="0" err="1">
                <a:solidFill>
                  <a:srgbClr val="000066"/>
                </a:solidFill>
                <a:latin typeface="+mj-lt"/>
                <a:cs typeface="Times New Roman" pitchFamily="18" charset="0"/>
              </a:rPr>
              <a:t>Eur</a:t>
            </a:r>
            <a:r>
              <a:rPr lang="en-US" altLang="en-US" sz="2000" i="1" dirty="0">
                <a:solidFill>
                  <a:srgbClr val="000066"/>
                </a:solidFill>
                <a:latin typeface="+mj-lt"/>
                <a:cs typeface="Times New Roman" pitchFamily="18" charset="0"/>
              </a:rPr>
              <a:t> Heart </a:t>
            </a:r>
            <a:r>
              <a:rPr lang="en-US" altLang="en-US" sz="2000" i="1" dirty="0">
                <a:solidFill>
                  <a:srgbClr val="000066"/>
                </a:solidFill>
                <a:latin typeface="+mj-lt"/>
                <a:cs typeface="Times New Roman" pitchFamily="18" charset="0"/>
              </a:rPr>
              <a:t>J 2012; 33</a:t>
            </a:r>
            <a:r>
              <a:rPr lang="en-US" altLang="en-US" sz="2000" i="1" dirty="0">
                <a:solidFill>
                  <a:srgbClr val="000066"/>
                </a:solidFill>
                <a:latin typeface="+mj-lt"/>
                <a:cs typeface="Times New Roman" pitchFamily="18" charset="0"/>
              </a:rPr>
              <a:t>: </a:t>
            </a:r>
            <a:r>
              <a:rPr lang="en-US" altLang="en-US" sz="2000" i="1" dirty="0">
                <a:solidFill>
                  <a:srgbClr val="000066"/>
                </a:solidFill>
                <a:latin typeface="+mj-lt"/>
                <a:cs typeface="Times New Roman" pitchFamily="18" charset="0"/>
              </a:rPr>
              <a:t>176.</a:t>
            </a:r>
          </a:p>
        </p:txBody>
      </p:sp>
    </p:spTree>
    <p:extLst>
      <p:ext uri="{BB962C8B-B14F-4D97-AF65-F5344CB8AC3E}">
        <p14:creationId xmlns:p14="http://schemas.microsoft.com/office/powerpoint/2010/main" val="310475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397319"/>
              </p:ext>
            </p:extLst>
          </p:nvPr>
        </p:nvGraphicFramePr>
        <p:xfrm>
          <a:off x="837423" y="2060848"/>
          <a:ext cx="7512051" cy="252982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04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4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4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717">
                <a:tc>
                  <a:txBody>
                    <a:bodyPr/>
                    <a:lstStyle/>
                    <a:p>
                      <a:pPr algn="ctr"/>
                      <a:r>
                        <a:rPr lang="fr-BE" sz="2000" b="0" dirty="0" err="1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Response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b="0" dirty="0" err="1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Lack</a:t>
                      </a:r>
                      <a:r>
                        <a:rPr lang="fr-BE" sz="2000" b="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of </a:t>
                      </a:r>
                      <a:r>
                        <a:rPr lang="fr-BE" sz="2000" b="0" dirty="0" err="1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toxicity</a:t>
                      </a:r>
                      <a:endParaRPr lang="en-US" sz="2000" b="0" i="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Pair </a:t>
                      </a:r>
                      <a:r>
                        <a:rPr lang="fr-BE" sz="2000" b="0" i="0" dirty="0" err="1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is</a:t>
                      </a:r>
                      <a:endParaRPr lang="en-US" sz="2000" b="0" i="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98"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smtClean="0">
                          <a:solidFill>
                            <a:srgbClr val="00B05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Win</a:t>
                      </a:r>
                      <a:endParaRPr lang="en-US" sz="2000" b="0" i="1" dirty="0">
                        <a:solidFill>
                          <a:srgbClr val="00B05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1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b="0" i="0" dirty="0" smtClean="0">
                          <a:solidFill>
                            <a:srgbClr val="00B05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Win</a:t>
                      </a:r>
                      <a:endParaRPr lang="en-US" sz="2000" b="0" i="1" dirty="0" smtClean="0">
                        <a:solidFill>
                          <a:srgbClr val="00B05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198"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err="1" smtClean="0">
                          <a:solidFill>
                            <a:srgbClr val="FF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Loss</a:t>
                      </a:r>
                      <a:endParaRPr lang="en-US" sz="2000" b="0" i="1" dirty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i="1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err="1" smtClean="0">
                          <a:solidFill>
                            <a:srgbClr val="FF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Loss</a:t>
                      </a:r>
                      <a:endParaRPr lang="en-US" sz="2000" b="0" i="1" dirty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198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Tie</a:t>
                      </a:r>
                      <a:endParaRPr lang="en-US" sz="2000" b="0" i="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smtClean="0">
                          <a:solidFill>
                            <a:srgbClr val="00B05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Win</a:t>
                      </a:r>
                      <a:endParaRPr lang="en-US" sz="2000" b="0" i="1" dirty="0">
                        <a:solidFill>
                          <a:srgbClr val="00B05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smtClean="0">
                          <a:solidFill>
                            <a:srgbClr val="00B05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Win</a:t>
                      </a:r>
                      <a:endParaRPr lang="en-US" sz="2000" b="0" i="1" dirty="0">
                        <a:solidFill>
                          <a:srgbClr val="00B05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198"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err="1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Tie</a:t>
                      </a:r>
                      <a:endParaRPr lang="en-US" sz="2000" b="0" i="1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err="1" smtClean="0">
                          <a:solidFill>
                            <a:srgbClr val="FF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Loss</a:t>
                      </a:r>
                      <a:endParaRPr lang="en-US" sz="2000" b="0" i="1" dirty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err="1" smtClean="0">
                          <a:solidFill>
                            <a:srgbClr val="FF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Loss</a:t>
                      </a:r>
                      <a:endParaRPr lang="en-US" sz="2000" b="0" i="1" dirty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198"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err="1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Tie</a:t>
                      </a:r>
                      <a:endParaRPr lang="en-US" sz="2000" b="0" i="1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err="1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Tie</a:t>
                      </a:r>
                      <a:endParaRPr lang="en-US" sz="2000" b="0" i="1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b="0" i="0" dirty="0" err="1" smtClean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Tie</a:t>
                      </a:r>
                      <a:endParaRPr lang="en-US" sz="2000" b="0" i="1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T="45711" marB="45711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0162" y="152636"/>
            <a:ext cx="8326575" cy="73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solidFill>
                  <a:srgbClr val="000066"/>
                </a:solidFill>
                <a:latin typeface="Arial" charset="0"/>
              </a:rPr>
              <a:t>GENERALIZED PAIRWISE COMPARISONS</a:t>
            </a:r>
            <a:endParaRPr lang="en-GB" altLang="en-US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36513" y="6453188"/>
            <a:ext cx="872642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eaLnBrk="1" hangingPunct="1">
              <a:buFont typeface="Symbol" pitchFamily="18" charset="2"/>
              <a:buNone/>
              <a:defRPr/>
            </a:pPr>
            <a:r>
              <a:rPr lang="en-US" altLang="en-US" sz="2000" i="1" dirty="0" smtClean="0">
                <a:solidFill>
                  <a:srgbClr val="000066"/>
                </a:solidFill>
                <a:latin typeface="+mj-lt"/>
              </a:rPr>
              <a:t>Ref: </a:t>
            </a:r>
            <a:r>
              <a:rPr lang="en-US" altLang="en-US" sz="2000" i="1" dirty="0" smtClean="0">
                <a:solidFill>
                  <a:srgbClr val="000066"/>
                </a:solidFill>
                <a:latin typeface="+mj-lt"/>
                <a:cs typeface="Times New Roman" pitchFamily="18" charset="0"/>
              </a:rPr>
              <a:t>Buyse, Prioritized multiple outcomes, Wiley StatsRef stat08158, 2019. </a:t>
            </a:r>
            <a:endParaRPr lang="en-US" altLang="en-US" sz="2000" i="1" dirty="0">
              <a:solidFill>
                <a:srgbClr val="000066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96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33438" y="1160463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  <a:sym typeface="Symbol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  <a:sym typeface="Symbol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  <a:sym typeface="Symbol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  <a:sym typeface="Symbol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  <a:sym typeface="Symbol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  <a:sym typeface="Symbol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  <a:sym typeface="Symbol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U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 </a:t>
            </a:r>
            <a:r>
              <a:rPr kumimoji="0" lang="fr-B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is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the </a:t>
            </a:r>
            <a:r>
              <a:rPr kumimoji="0" lang="fr-B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difference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</a:t>
            </a:r>
            <a:r>
              <a:rPr kumimoji="0" lang="fr-B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between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the proportion of </a:t>
            </a:r>
            <a:r>
              <a:rPr kumimoji="0" lang="fr-BE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wins</a:t>
            </a:r>
            <a:r>
              <a:rPr kumimoji="0" lang="fr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and 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the proportion of </a:t>
            </a:r>
            <a:r>
              <a:rPr kumimoji="0" lang="fr-BE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losses</a:t>
            </a:r>
            <a:r>
              <a:rPr kumimoji="0" lang="fr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.  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It </a:t>
            </a:r>
            <a:r>
              <a:rPr kumimoji="0" lang="fr-B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is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the « net </a:t>
            </a:r>
            <a:r>
              <a:rPr kumimoji="0" lang="fr-B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treatment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</a:t>
            </a:r>
            <a:r>
              <a:rPr kumimoji="0" lang="fr-B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benefit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 </a:t>
            </a:r>
            <a:r>
              <a:rPr kumimoji="0" lang="fr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». </a:t>
            </a:r>
            <a:endParaRPr kumimoji="0" lang="fr-BE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  <a:sym typeface="Symbol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Pocock </a:t>
            </a:r>
            <a:r>
              <a:rPr kumimoji="0" lang="fr-BE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similarly</a:t>
            </a:r>
            <a:r>
              <a:rPr kumimoji="0" lang="fr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</a:t>
            </a:r>
            <a:r>
              <a:rPr kumimoji="0" lang="fr-BE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proposed</a:t>
            </a:r>
            <a:r>
              <a:rPr kumimoji="0" lang="fr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the  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« </a:t>
            </a:r>
            <a:r>
              <a:rPr kumimoji="0" lang="fr-B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win</a:t>
            </a:r>
            <a:r>
              <a:rPr kumimoji="0" lang="fr-BE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 ratio </a:t>
            </a:r>
            <a:r>
              <a:rPr kumimoji="0" lang="fr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+mn-cs"/>
                <a:sym typeface="Symbol"/>
              </a:rPr>
              <a:t>».</a:t>
            </a:r>
            <a:endParaRPr kumimoji="0" lang="fr-BE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+mn-cs"/>
              <a:sym typeface="Symbol"/>
            </a:endParaRPr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2819425"/>
            <a:ext cx="2247900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65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172100" y="152636"/>
            <a:ext cx="2842702" cy="73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solidFill>
                  <a:srgbClr val="000066"/>
                </a:solidFill>
                <a:latin typeface="Arial" charset="0"/>
              </a:rPr>
              <a:t>NET BENEFIT</a:t>
            </a:r>
            <a:endParaRPr lang="en-GB" altLang="en-US" dirty="0">
              <a:solidFill>
                <a:srgbClr val="000066"/>
              </a:solidFill>
              <a:latin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47564" y="1440086"/>
                <a:ext cx="4572000" cy="110870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BE" sz="20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BE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fr-BE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fr-BE" sz="200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fr-BE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BE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&amp;+1 </m:t>
                              </m:r>
                              <m:r>
                                <a:rPr lang="fr-BE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fr-BE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fr-BE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BE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fr-BE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pair</m:t>
                              </m:r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is</m:t>
                              </m:r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win</m:t>
                              </m:r>
                            </m:e>
                            <m:e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&amp;−1 </m:t>
                              </m:r>
                              <m:r>
                                <a:rPr lang="fr-BE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fr-BE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fr-BE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fr-BE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BE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fr-BE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pair</m:t>
                              </m:r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is</m:t>
                              </m:r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loss</m:t>
                              </m:r>
                            </m:e>
                            <m:e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&amp;0 </m:t>
                              </m:r>
                              <m:r>
                                <m:rPr>
                                  <m:sty m:val="p"/>
                                </m:rP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otherwise</m:t>
                              </m:r>
                              <m:r>
                                <a:rPr lang="fr-BE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   </m:t>
                              </m:r>
                            </m:e>
                          </m:eqArr>
                          <m:r>
                            <a:rPr lang="fr-BE" sz="2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d>
                    </m:oMath>
                  </m:oMathPara>
                </a14:m>
                <a:endParaRPr lang="fr-BE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64" y="1440086"/>
                <a:ext cx="4572000" cy="11087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-36513" y="6453188"/>
            <a:ext cx="9439764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en-US" altLang="en-US" sz="2000" i="1" dirty="0">
                <a:solidFill>
                  <a:srgbClr val="000066"/>
                </a:solidFill>
                <a:latin typeface="+mn-lt"/>
              </a:rPr>
              <a:t>Ref: </a:t>
            </a:r>
            <a:r>
              <a:rPr lang="en-US" altLang="en-US" sz="2000" i="1" dirty="0">
                <a:solidFill>
                  <a:srgbClr val="000066"/>
                </a:solidFill>
                <a:latin typeface="+mn-lt"/>
                <a:cs typeface="Times New Roman" pitchFamily="18" charset="0"/>
              </a:rPr>
              <a:t>Buyse, </a:t>
            </a:r>
            <a:r>
              <a:rPr lang="en-US" altLang="en-US" sz="2000" i="1" dirty="0" smtClean="0">
                <a:solidFill>
                  <a:srgbClr val="000066"/>
                </a:solidFill>
                <a:latin typeface="+mn-lt"/>
                <a:cs typeface="Times New Roman" pitchFamily="18" charset="0"/>
              </a:rPr>
              <a:t>Generalized pairwise comparisons, </a:t>
            </a:r>
            <a:r>
              <a:rPr lang="en-US" altLang="en-US" sz="2000" i="1" dirty="0">
                <a:solidFill>
                  <a:srgbClr val="000066"/>
                </a:solidFill>
                <a:latin typeface="+mn-lt"/>
                <a:cs typeface="Times New Roman" pitchFamily="18" charset="0"/>
              </a:rPr>
              <a:t>Wiley </a:t>
            </a:r>
            <a:r>
              <a:rPr lang="en-US" altLang="en-US" sz="2000" i="1" dirty="0" smtClean="0">
                <a:solidFill>
                  <a:srgbClr val="000066"/>
                </a:solidFill>
                <a:latin typeface="+mn-lt"/>
                <a:cs typeface="Times New Roman" pitchFamily="18" charset="0"/>
              </a:rPr>
              <a:t>StatsRef stat08224, 2019</a:t>
            </a:r>
            <a:r>
              <a:rPr lang="en-US" altLang="en-US" sz="2000" i="1" dirty="0" smtClean="0">
                <a:solidFill>
                  <a:srgbClr val="000066"/>
                </a:solidFill>
                <a:latin typeface="+mj-lt"/>
                <a:cs typeface="Times New Roman" pitchFamily="18" charset="0"/>
              </a:rPr>
              <a:t>.</a:t>
            </a:r>
            <a:endParaRPr lang="en-US" altLang="en-US" sz="2000" i="1" dirty="0">
              <a:solidFill>
                <a:srgbClr val="000066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87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1804988" y="-1195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Char char="l"/>
              <a:defRPr/>
            </a:pPr>
            <a:endParaRPr lang="en-I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8171" y="152636"/>
            <a:ext cx="8530542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latin typeface="Arial" charset="0"/>
              </a:rPr>
              <a:t>NET BENEFIT DEPENDS ON ASSOCIATION</a:t>
            </a:r>
            <a:endParaRPr lang="en-GB" altLang="en-US" dirty="0">
              <a:latin typeface="Arial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196218"/>
              </p:ext>
            </p:extLst>
          </p:nvPr>
        </p:nvGraphicFramePr>
        <p:xfrm>
          <a:off x="3095836" y="1124744"/>
          <a:ext cx="5568389" cy="16306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4111845166"/>
                    </a:ext>
                  </a:extLst>
                </a:gridCol>
                <a:gridCol w="1414964">
                  <a:extLst>
                    <a:ext uri="{9D8B030D-6E8A-4147-A177-3AD203B41FA5}">
                      <a16:colId xmlns:a16="http://schemas.microsoft.com/office/drawing/2014/main" val="2524951844"/>
                    </a:ext>
                  </a:extLst>
                </a:gridCol>
                <a:gridCol w="1287652">
                  <a:extLst>
                    <a:ext uri="{9D8B030D-6E8A-4147-A177-3AD203B41FA5}">
                      <a16:colId xmlns:a16="http://schemas.microsoft.com/office/drawing/2014/main" val="1194590394"/>
                    </a:ext>
                  </a:extLst>
                </a:gridCol>
                <a:gridCol w="1281597">
                  <a:extLst>
                    <a:ext uri="{9D8B030D-6E8A-4147-A177-3AD203B41FA5}">
                      <a16:colId xmlns:a16="http://schemas.microsoft.com/office/drawing/2014/main" val="1496200199"/>
                    </a:ext>
                  </a:extLst>
                </a:gridCol>
              </a:tblGrid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561811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937501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5707588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329103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 benefit = 0.18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2868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190045"/>
              </p:ext>
            </p:extLst>
          </p:nvPr>
        </p:nvGraphicFramePr>
        <p:xfrm>
          <a:off x="3095836" y="2950448"/>
          <a:ext cx="5568389" cy="16306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4111845166"/>
                    </a:ext>
                  </a:extLst>
                </a:gridCol>
                <a:gridCol w="1414964">
                  <a:extLst>
                    <a:ext uri="{9D8B030D-6E8A-4147-A177-3AD203B41FA5}">
                      <a16:colId xmlns:a16="http://schemas.microsoft.com/office/drawing/2014/main" val="2524951844"/>
                    </a:ext>
                  </a:extLst>
                </a:gridCol>
                <a:gridCol w="1287652">
                  <a:extLst>
                    <a:ext uri="{9D8B030D-6E8A-4147-A177-3AD203B41FA5}">
                      <a16:colId xmlns:a16="http://schemas.microsoft.com/office/drawing/2014/main" val="1194590394"/>
                    </a:ext>
                  </a:extLst>
                </a:gridCol>
                <a:gridCol w="1281597">
                  <a:extLst>
                    <a:ext uri="{9D8B030D-6E8A-4147-A177-3AD203B41FA5}">
                      <a16:colId xmlns:a16="http://schemas.microsoft.com/office/drawing/2014/main" val="1496200199"/>
                    </a:ext>
                  </a:extLst>
                </a:gridCol>
              </a:tblGrid>
              <a:tr h="3232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561811"/>
                  </a:ext>
                </a:extLst>
              </a:tr>
              <a:tr h="3232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937501"/>
                  </a:ext>
                </a:extLst>
              </a:tr>
              <a:tr h="3232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5707588"/>
                  </a:ext>
                </a:extLst>
              </a:tr>
              <a:tr h="3232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329103"/>
                  </a:ext>
                </a:extLst>
              </a:tr>
              <a:tr h="3232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 benefit = 0.30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28685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247302"/>
              </p:ext>
            </p:extLst>
          </p:nvPr>
        </p:nvGraphicFramePr>
        <p:xfrm>
          <a:off x="3095836" y="4797152"/>
          <a:ext cx="5568389" cy="16306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4111845166"/>
                    </a:ext>
                  </a:extLst>
                </a:gridCol>
                <a:gridCol w="1414964">
                  <a:extLst>
                    <a:ext uri="{9D8B030D-6E8A-4147-A177-3AD203B41FA5}">
                      <a16:colId xmlns:a16="http://schemas.microsoft.com/office/drawing/2014/main" val="2524951844"/>
                    </a:ext>
                  </a:extLst>
                </a:gridCol>
                <a:gridCol w="1287652">
                  <a:extLst>
                    <a:ext uri="{9D8B030D-6E8A-4147-A177-3AD203B41FA5}">
                      <a16:colId xmlns:a16="http://schemas.microsoft.com/office/drawing/2014/main" val="1194590394"/>
                    </a:ext>
                  </a:extLst>
                </a:gridCol>
                <a:gridCol w="1281597">
                  <a:extLst>
                    <a:ext uri="{9D8B030D-6E8A-4147-A177-3AD203B41FA5}">
                      <a16:colId xmlns:a16="http://schemas.microsoft.com/office/drawing/2014/main" val="1496200199"/>
                    </a:ext>
                  </a:extLst>
                </a:gridCol>
              </a:tblGrid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Toxicity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561811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0937501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5707588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BE" sz="2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329103"/>
                  </a:ext>
                </a:extLst>
              </a:tr>
              <a:tr h="3211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BE" sz="2000" b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 benefit = 0.08</a:t>
                      </a:r>
                      <a:endParaRPr lang="fr-BE" sz="200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2868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59532" y="1671191"/>
            <a:ext cx="2206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No association</a:t>
            </a:r>
            <a:endParaRPr lang="fr-BE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9532" y="3429000"/>
            <a:ext cx="17267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Positive </a:t>
            </a:r>
            <a:br>
              <a:rPr lang="fr-BE" altLang="en-US" dirty="0" smtClean="0">
                <a:solidFill>
                  <a:schemeClr val="bg2"/>
                </a:solidFill>
                <a:latin typeface="Arial" charset="0"/>
              </a:rPr>
            </a:br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association</a:t>
            </a:r>
            <a:endParaRPr lang="fr-BE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9532" y="5265204"/>
            <a:ext cx="17267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altLang="en-US" dirty="0" err="1" smtClean="0">
                <a:solidFill>
                  <a:schemeClr val="bg2"/>
                </a:solidFill>
                <a:latin typeface="Arial" charset="0"/>
              </a:rPr>
              <a:t>Negative</a:t>
            </a:r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 </a:t>
            </a:r>
          </a:p>
          <a:p>
            <a:r>
              <a:rPr lang="fr-BE" altLang="en-US" dirty="0" smtClean="0">
                <a:solidFill>
                  <a:schemeClr val="bg2"/>
                </a:solidFill>
                <a:latin typeface="Arial" charset="0"/>
              </a:rPr>
              <a:t>association</a:t>
            </a:r>
            <a:endParaRPr lang="fr-BE" dirty="0">
              <a:solidFill>
                <a:schemeClr val="bg2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7186296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Tm="33642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1804988" y="-1195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  <a:buClr>
                <a:srgbClr val="CC3300"/>
              </a:buClr>
              <a:buSzPct val="75000"/>
              <a:buFont typeface="Monotype Sorts" pitchFamily="2" charset="2"/>
              <a:buChar char="l"/>
              <a:defRPr/>
            </a:pPr>
            <a:endParaRPr lang="en-I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59408" y="1652588"/>
            <a:ext cx="8389056" cy="461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indent="-45720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371600" indent="-4572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828800" indent="-457200" eaLnBrk="0" hangingPunct="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286000" indent="-457200"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marL="342900" lvl="2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The net benefit cannot generally be calculated using marginal treatment benefits (</a:t>
            </a:r>
            <a:r>
              <a:rPr lang="en-US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e.g.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tumor response) and harms (</a:t>
            </a:r>
            <a:r>
              <a:rPr lang="en-US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e.g.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serious or irreversible toxicities).</a:t>
            </a:r>
          </a:p>
          <a:p>
            <a:pPr marL="342900" lvl="2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 our example, the marginal net benefit is equal to - 0.1, hence  treatment would not be recommended.</a:t>
            </a:r>
          </a:p>
          <a:p>
            <a:pPr marL="342900" lvl="2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 contrast, the net benefit ranges from + 0.08 to + 0.30 if response is assigned higher priority than avoidance of toxicity, thus treatment would be recommended regardless of the association between response and toxicity.</a:t>
            </a:r>
          </a:p>
          <a:p>
            <a:pPr marL="342900" lvl="2" indent="-3429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 similar analysis can be done with first priority assigned to toxicity instead. This approach paves the way to personalized medicine. 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181707" y="296863"/>
            <a:ext cx="2842702" cy="73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Char char="•"/>
              <a:defRPr sz="3200">
                <a:solidFill>
                  <a:schemeClr val="bg2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bg2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400">
                <a:solidFill>
                  <a:schemeClr val="bg2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bg2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CC3300"/>
              </a:buClr>
              <a:buSzPct val="75000"/>
              <a:buFont typeface="Monotype Sorts" pitchFamily="2" charset="2"/>
              <a:buNone/>
            </a:pPr>
            <a:r>
              <a:rPr lang="fr-BE" altLang="en-US" dirty="0" smtClean="0">
                <a:latin typeface="Arial" charset="0"/>
              </a:rPr>
              <a:t>NET BENEFIT</a:t>
            </a:r>
            <a:endParaRPr lang="en-GB" altLang="en-US" dirty="0">
              <a:latin typeface="Arial" charset="0"/>
            </a:endParaRPr>
          </a:p>
        </p:txBody>
      </p:sp>
    </p:spTree>
    <p:custDataLst>
      <p:tags r:id="rId2"/>
    </p:custDataLst>
  </p:cSld>
  <p:clrMapOvr>
    <a:overrideClrMapping bg1="dk2" tx1="lt1" bg2="dk1" tx2="lt2" accent1="accent1" accent2="accent2" accent3="accent3" accent4="accent4" accent5="accent5" accent6="accent6" hlink="hlink" folHlink="folHlink"/>
  </p:clrMapOvr>
  <p:transition advTm="33642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-9625" y="230777"/>
            <a:ext cx="8843963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Arial" charset="0"/>
            </a:endParaRPr>
          </a:p>
        </p:txBody>
      </p:sp>
      <p:sp>
        <p:nvSpPr>
          <p:cNvPr id="65540" name="Rectangle 3"/>
          <p:cNvSpPr>
            <a:spLocks noChangeArrowheads="1"/>
          </p:cNvSpPr>
          <p:nvPr/>
        </p:nvSpPr>
        <p:spPr bwMode="auto">
          <a:xfrm>
            <a:off x="467544" y="404664"/>
            <a:ext cx="8137525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Buyse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M. Generalized pairwise comparisons for prioritized outcomes in the two-sample problem.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Statist Med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29: 3245-57, 2010.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Péron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J, Roy P, Ding K, Parulekar W,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Roche L, Buyse M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. Benefit-risk assessment of adding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erlotinib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 to gemcitabine for the treatment of advanced pancreatic cancer.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Brit J Cancer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112: 971-976, 2015.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Péron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J, Roy P, Conroy T,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Desseigne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 F,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Ychou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 M,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Gourgou-Bourgade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 S,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Stanbury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 T, Roche L, Ozenne B, Buyse M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. An assessment of the benefit-risk balance of FOLFORINOX in metastatic pancreatic adenocarcinoma.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Oncotarget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Cambria Math" pitchFamily="18" charset="0"/>
              </a:rPr>
              <a:t>  7:82953-60</a:t>
            </a:r>
            <a:r>
              <a:rPr lang="en-US" altLang="en-US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, 2017</a:t>
            </a:r>
            <a:r>
              <a:rPr lang="en-IE" altLang="en-US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Péron J, Giai J, </a:t>
            </a:r>
            <a:r>
              <a:rPr lang="en-US" sz="1800" dirty="0" err="1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Maucourt-Boulche</a:t>
            </a:r>
            <a:r>
              <a:rPr lang="en-US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 D, Buyse M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. The benefit-risk balance of nab-paclitaxel in </a:t>
            </a:r>
            <a:r>
              <a:rPr lang="en-GB" sz="1800" dirty="0" err="1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metatstatic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 pancreatic adenocarcinoma. </a:t>
            </a:r>
            <a:r>
              <a:rPr lang="en-US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Pancreas 48:2, </a:t>
            </a:r>
            <a:r>
              <a:rPr lang="en-US" sz="18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2019.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Buyse 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M. 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Prioritized multiple outcomes. 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In: Wiley StatsRef: Statistics Reference </a:t>
            </a:r>
            <a:r>
              <a:rPr lang="en-GB" sz="18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Online, </a:t>
            </a:r>
            <a:r>
              <a:rPr lang="en-GB" sz="18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  <a:hlinkClick r:id="rId3"/>
              </a:rPr>
              <a:t>https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  <a:hlinkClick r:id="rId3"/>
              </a:rPr>
              <a:t>://onlinelibrary.wiley.com/doi/abs/10.1002/9781118445112.stat08158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, 2019</a:t>
            </a:r>
            <a:r>
              <a:rPr lang="en-GB" sz="18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.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 </a:t>
            </a:r>
            <a:endParaRPr lang="fr-BE" sz="1800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Buyse 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M. 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Generalized pairwise comparisons. 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In: Wiley StatsRef: Statistics Reference </a:t>
            </a:r>
            <a:r>
              <a:rPr lang="en-GB" sz="18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Online, </a:t>
            </a:r>
            <a:r>
              <a:rPr lang="en-IN" sz="18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  <a:hlinkClick r:id="rId4"/>
              </a:rPr>
              <a:t>https</a:t>
            </a:r>
            <a:r>
              <a:rPr lang="en-IN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  <a:hlinkClick r:id="rId4"/>
              </a:rPr>
              <a:t>://onlinelibrary.wiley.com/doi/10.1002/9781118445112.stat08224</a:t>
            </a:r>
            <a:r>
              <a:rPr lang="en-GB" sz="1800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, 2019</a:t>
            </a:r>
            <a:r>
              <a:rPr lang="en-GB" sz="1800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.</a:t>
            </a:r>
            <a:endParaRPr lang="fr-BE" sz="1800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06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RECORDED_PRE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9.8"/>
  <p:tag name="HST_ACTIVE_THIS_SESSION" val="N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38.9"/>
  <p:tag name="HST_ACTIVE_THIS_SESSION" val="N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38.9"/>
  <p:tag name="HST_ACTIVE_THIS_SESSION" val="NO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38.9"/>
  <p:tag name="HST_ACTIVE_THIS_SESSION" val="N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38.9"/>
  <p:tag name="HST_ACTIVE_THIS_SESSION" val="N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38.9"/>
  <p:tag name="HST_ACTIVE_THIS_SESSION" val="NO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38.9"/>
  <p:tag name="HST_ACTIVE_THIS_SESSION" val="N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38.9"/>
  <p:tag name="HST_ACTIVE_THIS_SESSION" val="N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38.9"/>
  <p:tag name="HST_ACTIVE_THIS_SESSION" val="NO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38.9"/>
  <p:tag name="HST_ACTIVE_THIS_SESSION" val="NO"/>
</p:tagLst>
</file>

<file path=ppt/theme/theme1.xml><?xml version="1.0" encoding="utf-8"?>
<a:theme xmlns:a="http://schemas.openxmlformats.org/drawingml/2006/main" name="Whrlpool">
  <a:themeElements>
    <a:clrScheme name="Whrlpoo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Whrlpool">
      <a:majorFont>
        <a:latin typeface="Arial Unicode MS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50000"/>
          </a:lnSpc>
          <a:spcBef>
            <a:spcPct val="20000"/>
          </a:spcBef>
          <a:spcAft>
            <a:spcPct val="0"/>
          </a:spcAft>
          <a:buClr>
            <a:srgbClr val="CC3300"/>
          </a:buClr>
          <a:buSzPct val="75000"/>
          <a:buFont typeface="Monotype Sorts" pitchFamily="2" charset="2"/>
          <a:buChar char="l"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CC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50000"/>
          </a:lnSpc>
          <a:spcBef>
            <a:spcPct val="20000"/>
          </a:spcBef>
          <a:spcAft>
            <a:spcPct val="0"/>
          </a:spcAft>
          <a:buClr>
            <a:srgbClr val="CC3300"/>
          </a:buClr>
          <a:buSzPct val="75000"/>
          <a:buFont typeface="Monotype Sorts" pitchFamily="2" charset="2"/>
          <a:buChar char="l"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CC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8"/>
          </a:defRPr>
        </a:defPPr>
      </a:lstStyle>
    </a:lnDef>
  </a:objectDefaults>
  <a:extraClrSchemeLst>
    <a:extraClrScheme>
      <a:clrScheme name="Whrlpoo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rlpoo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rlpoo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Whrlpool 1">
    <a:dk1>
      <a:srgbClr val="000066"/>
    </a:dk1>
    <a:lt1>
      <a:srgbClr val="CCECFF"/>
    </a:lt1>
    <a:dk2>
      <a:srgbClr val="0000CC"/>
    </a:dk2>
    <a:lt2>
      <a:srgbClr val="CCFFFF"/>
    </a:lt2>
    <a:accent1>
      <a:srgbClr val="CC99FF"/>
    </a:accent1>
    <a:accent2>
      <a:srgbClr val="9999FF"/>
    </a:accent2>
    <a:accent3>
      <a:srgbClr val="AAAAE2"/>
    </a:accent3>
    <a:accent4>
      <a:srgbClr val="AEC9DA"/>
    </a:accent4>
    <a:accent5>
      <a:srgbClr val="E2CAFF"/>
    </a:accent5>
    <a:accent6>
      <a:srgbClr val="8A8AE7"/>
    </a:accent6>
    <a:hlink>
      <a:srgbClr val="99CCFF"/>
    </a:hlink>
    <a:folHlink>
      <a:srgbClr val="0066FF"/>
    </a:folHlink>
  </a:clrScheme>
</a:themeOverride>
</file>

<file path=ppt/theme/themeOverride2.xml><?xml version="1.0" encoding="utf-8"?>
<a:themeOverride xmlns:a="http://schemas.openxmlformats.org/drawingml/2006/main">
  <a:clrScheme name="Whrlpool 1">
    <a:dk1>
      <a:srgbClr val="000066"/>
    </a:dk1>
    <a:lt1>
      <a:srgbClr val="CCECFF"/>
    </a:lt1>
    <a:dk2>
      <a:srgbClr val="0000CC"/>
    </a:dk2>
    <a:lt2>
      <a:srgbClr val="CCFFFF"/>
    </a:lt2>
    <a:accent1>
      <a:srgbClr val="CC99FF"/>
    </a:accent1>
    <a:accent2>
      <a:srgbClr val="9999FF"/>
    </a:accent2>
    <a:accent3>
      <a:srgbClr val="AAAAE2"/>
    </a:accent3>
    <a:accent4>
      <a:srgbClr val="AEC9DA"/>
    </a:accent4>
    <a:accent5>
      <a:srgbClr val="E2CAFF"/>
    </a:accent5>
    <a:accent6>
      <a:srgbClr val="8A8AE7"/>
    </a:accent6>
    <a:hlink>
      <a:srgbClr val="99CCFF"/>
    </a:hlink>
    <a:folHlink>
      <a:srgbClr val="0066FF"/>
    </a:folHlink>
  </a:clrScheme>
</a:themeOverride>
</file>

<file path=ppt/theme/themeOverride3.xml><?xml version="1.0" encoding="utf-8"?>
<a:themeOverride xmlns:a="http://schemas.openxmlformats.org/drawingml/2006/main">
  <a:clrScheme name="Whrlpool 1">
    <a:dk1>
      <a:srgbClr val="000066"/>
    </a:dk1>
    <a:lt1>
      <a:srgbClr val="CCECFF"/>
    </a:lt1>
    <a:dk2>
      <a:srgbClr val="0000CC"/>
    </a:dk2>
    <a:lt2>
      <a:srgbClr val="CCFFFF"/>
    </a:lt2>
    <a:accent1>
      <a:srgbClr val="CC99FF"/>
    </a:accent1>
    <a:accent2>
      <a:srgbClr val="9999FF"/>
    </a:accent2>
    <a:accent3>
      <a:srgbClr val="AAAAE2"/>
    </a:accent3>
    <a:accent4>
      <a:srgbClr val="AEC9DA"/>
    </a:accent4>
    <a:accent5>
      <a:srgbClr val="E2CAFF"/>
    </a:accent5>
    <a:accent6>
      <a:srgbClr val="8A8AE7"/>
    </a:accent6>
    <a:hlink>
      <a:srgbClr val="99CCFF"/>
    </a:hlink>
    <a:folHlink>
      <a:srgbClr val="0066FF"/>
    </a:folHlink>
  </a:clrScheme>
</a:themeOverride>
</file>

<file path=ppt/theme/themeOverride4.xml><?xml version="1.0" encoding="utf-8"?>
<a:themeOverride xmlns:a="http://schemas.openxmlformats.org/drawingml/2006/main">
  <a:clrScheme name="Whrlpool 1">
    <a:dk1>
      <a:srgbClr val="000066"/>
    </a:dk1>
    <a:lt1>
      <a:srgbClr val="CCECFF"/>
    </a:lt1>
    <a:dk2>
      <a:srgbClr val="0000CC"/>
    </a:dk2>
    <a:lt2>
      <a:srgbClr val="CCFFFF"/>
    </a:lt2>
    <a:accent1>
      <a:srgbClr val="CC99FF"/>
    </a:accent1>
    <a:accent2>
      <a:srgbClr val="9999FF"/>
    </a:accent2>
    <a:accent3>
      <a:srgbClr val="AAAAE2"/>
    </a:accent3>
    <a:accent4>
      <a:srgbClr val="AEC9DA"/>
    </a:accent4>
    <a:accent5>
      <a:srgbClr val="E2CAFF"/>
    </a:accent5>
    <a:accent6>
      <a:srgbClr val="8A8AE7"/>
    </a:accent6>
    <a:hlink>
      <a:srgbClr val="99CCFF"/>
    </a:hlink>
    <a:folHlink>
      <a:srgbClr val="0066FF"/>
    </a:folHlink>
  </a:clrScheme>
</a:themeOverride>
</file>

<file path=ppt/theme/themeOverride5.xml><?xml version="1.0" encoding="utf-8"?>
<a:themeOverride xmlns:a="http://schemas.openxmlformats.org/drawingml/2006/main">
  <a:clrScheme name="Whrlpool 1">
    <a:dk1>
      <a:srgbClr val="000066"/>
    </a:dk1>
    <a:lt1>
      <a:srgbClr val="CCECFF"/>
    </a:lt1>
    <a:dk2>
      <a:srgbClr val="0000CC"/>
    </a:dk2>
    <a:lt2>
      <a:srgbClr val="CCFFFF"/>
    </a:lt2>
    <a:accent1>
      <a:srgbClr val="CC99FF"/>
    </a:accent1>
    <a:accent2>
      <a:srgbClr val="9999FF"/>
    </a:accent2>
    <a:accent3>
      <a:srgbClr val="AAAAE2"/>
    </a:accent3>
    <a:accent4>
      <a:srgbClr val="AEC9DA"/>
    </a:accent4>
    <a:accent5>
      <a:srgbClr val="E2CAFF"/>
    </a:accent5>
    <a:accent6>
      <a:srgbClr val="8A8AE7"/>
    </a:accent6>
    <a:hlink>
      <a:srgbClr val="99CCFF"/>
    </a:hlink>
    <a:folHlink>
      <a:srgbClr val="0066FF"/>
    </a:folHlink>
  </a:clrScheme>
</a:themeOverride>
</file>

<file path=ppt/theme/themeOverride6.xml><?xml version="1.0" encoding="utf-8"?>
<a:themeOverride xmlns:a="http://schemas.openxmlformats.org/drawingml/2006/main">
  <a:clrScheme name="Whrlpool 1">
    <a:dk1>
      <a:srgbClr val="000066"/>
    </a:dk1>
    <a:lt1>
      <a:srgbClr val="CCECFF"/>
    </a:lt1>
    <a:dk2>
      <a:srgbClr val="0000CC"/>
    </a:dk2>
    <a:lt2>
      <a:srgbClr val="CCFFFF"/>
    </a:lt2>
    <a:accent1>
      <a:srgbClr val="CC99FF"/>
    </a:accent1>
    <a:accent2>
      <a:srgbClr val="9999FF"/>
    </a:accent2>
    <a:accent3>
      <a:srgbClr val="AAAAE2"/>
    </a:accent3>
    <a:accent4>
      <a:srgbClr val="AEC9DA"/>
    </a:accent4>
    <a:accent5>
      <a:srgbClr val="E2CAFF"/>
    </a:accent5>
    <a:accent6>
      <a:srgbClr val="8A8AE7"/>
    </a:accent6>
    <a:hlink>
      <a:srgbClr val="99CCFF"/>
    </a:hlink>
    <a:folHlink>
      <a:srgbClr val="0066FF"/>
    </a:folHlink>
  </a:clrScheme>
</a:themeOverride>
</file>

<file path=ppt/theme/themeOverride7.xml><?xml version="1.0" encoding="utf-8"?>
<a:themeOverride xmlns:a="http://schemas.openxmlformats.org/drawingml/2006/main">
  <a:clrScheme name="Whrlpool 1">
    <a:dk1>
      <a:srgbClr val="000066"/>
    </a:dk1>
    <a:lt1>
      <a:srgbClr val="CCECFF"/>
    </a:lt1>
    <a:dk2>
      <a:srgbClr val="0000CC"/>
    </a:dk2>
    <a:lt2>
      <a:srgbClr val="CCFFFF"/>
    </a:lt2>
    <a:accent1>
      <a:srgbClr val="CC99FF"/>
    </a:accent1>
    <a:accent2>
      <a:srgbClr val="9999FF"/>
    </a:accent2>
    <a:accent3>
      <a:srgbClr val="AAAAE2"/>
    </a:accent3>
    <a:accent4>
      <a:srgbClr val="AEC9DA"/>
    </a:accent4>
    <a:accent5>
      <a:srgbClr val="E2CAFF"/>
    </a:accent5>
    <a:accent6>
      <a:srgbClr val="8A8AE7"/>
    </a:accent6>
    <a:hlink>
      <a:srgbClr val="99CCFF"/>
    </a:hlink>
    <a:folHlink>
      <a:srgbClr val="0066FF"/>
    </a:folHlink>
  </a:clrScheme>
</a:themeOverride>
</file>

<file path=ppt/theme/themeOverride8.xml><?xml version="1.0" encoding="utf-8"?>
<a:themeOverride xmlns:a="http://schemas.openxmlformats.org/drawingml/2006/main">
  <a:clrScheme name="Whrlpool 1">
    <a:dk1>
      <a:srgbClr val="000066"/>
    </a:dk1>
    <a:lt1>
      <a:srgbClr val="CCECFF"/>
    </a:lt1>
    <a:dk2>
      <a:srgbClr val="0000CC"/>
    </a:dk2>
    <a:lt2>
      <a:srgbClr val="CCFFFF"/>
    </a:lt2>
    <a:accent1>
      <a:srgbClr val="CC99FF"/>
    </a:accent1>
    <a:accent2>
      <a:srgbClr val="9999FF"/>
    </a:accent2>
    <a:accent3>
      <a:srgbClr val="AAAAE2"/>
    </a:accent3>
    <a:accent4>
      <a:srgbClr val="AEC9DA"/>
    </a:accent4>
    <a:accent5>
      <a:srgbClr val="E2CAFF"/>
    </a:accent5>
    <a:accent6>
      <a:srgbClr val="8A8AE7"/>
    </a:accent6>
    <a:hlink>
      <a:srgbClr val="99CCFF"/>
    </a:hlink>
    <a:folHlink>
      <a:srgbClr val="0066FF"/>
    </a:folHlink>
  </a:clrScheme>
</a:themeOverride>
</file>

<file path=ppt/theme/themeOverride9.xml><?xml version="1.0" encoding="utf-8"?>
<a:themeOverride xmlns:a="http://schemas.openxmlformats.org/drawingml/2006/main">
  <a:clrScheme name="Whrlpool 1">
    <a:dk1>
      <a:srgbClr val="000066"/>
    </a:dk1>
    <a:lt1>
      <a:srgbClr val="CCECFF"/>
    </a:lt1>
    <a:dk2>
      <a:srgbClr val="0000CC"/>
    </a:dk2>
    <a:lt2>
      <a:srgbClr val="CCFFFF"/>
    </a:lt2>
    <a:accent1>
      <a:srgbClr val="CC99FF"/>
    </a:accent1>
    <a:accent2>
      <a:srgbClr val="9999FF"/>
    </a:accent2>
    <a:accent3>
      <a:srgbClr val="AAAAE2"/>
    </a:accent3>
    <a:accent4>
      <a:srgbClr val="AEC9DA"/>
    </a:accent4>
    <a:accent5>
      <a:srgbClr val="E2CAFF"/>
    </a:accent5>
    <a:accent6>
      <a:srgbClr val="8A8AE7"/>
    </a:accent6>
    <a:hlink>
      <a:srgbClr val="99CCFF"/>
    </a:hlink>
    <a:folHlink>
      <a:srgbClr val="0066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83071771</TotalTime>
  <Words>850</Words>
  <Application>Microsoft Office PowerPoint</Application>
  <PresentationFormat>On-screen Show (4:3)</PresentationFormat>
  <Paragraphs>281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31" baseType="lpstr">
      <vt:lpstr>Arial</vt:lpstr>
      <vt:lpstr>Arial  </vt:lpstr>
      <vt:lpstr>Arial   </vt:lpstr>
      <vt:lpstr>Arial Unicode MS</vt:lpstr>
      <vt:lpstr>Calibri</vt:lpstr>
      <vt:lpstr>Cambria</vt:lpstr>
      <vt:lpstr>Cambria Math</vt:lpstr>
      <vt:lpstr>Monotype Sorts</vt:lpstr>
      <vt:lpstr>Symbol</vt:lpstr>
      <vt:lpstr>Tahoma</vt:lpstr>
      <vt:lpstr>Times New Roman</vt:lpstr>
      <vt:lpstr>Verdana</vt:lpstr>
      <vt:lpstr>Whrlpool</vt:lpstr>
      <vt:lpstr>Default Design</vt:lpstr>
      <vt:lpstr>1_Default Design</vt:lpstr>
      <vt:lpstr>2_Default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notes</dc:title>
  <dc:creator>Marc Buyse</dc:creator>
  <cp:lastModifiedBy>Marc Buyse</cp:lastModifiedBy>
  <cp:revision>410</cp:revision>
  <cp:lastPrinted>1997-06-11T15:47:44Z</cp:lastPrinted>
  <dcterms:created xsi:type="dcterms:W3CDTF">1996-09-25T14:35:38Z</dcterms:created>
  <dcterms:modified xsi:type="dcterms:W3CDTF">2019-09-18T05:58:06Z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STName">
    <vt:lpwstr>C:\data\ppt\conferences\Surrogates Henry Stewart.ppt</vt:lpwstr>
  </property>
  <property fmtid="{D5CDD505-2E9C-101B-9397-08002B2CF9AE}" pid="3" name="HSTBaseID">
    <vt:lpwstr>HST hej</vt:lpwstr>
  </property>
</Properties>
</file>