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23" r:id="rId4"/>
  </p:sldMasterIdLst>
  <p:notesMasterIdLst>
    <p:notesMasterId r:id="rId31"/>
  </p:notesMasterIdLst>
  <p:handoutMasterIdLst>
    <p:handoutMasterId r:id="rId32"/>
  </p:handoutMasterIdLst>
  <p:sldIdLst>
    <p:sldId id="260" r:id="rId5"/>
    <p:sldId id="297" r:id="rId6"/>
    <p:sldId id="263" r:id="rId7"/>
    <p:sldId id="295" r:id="rId8"/>
    <p:sldId id="272" r:id="rId9"/>
    <p:sldId id="289" r:id="rId10"/>
    <p:sldId id="288" r:id="rId11"/>
    <p:sldId id="299" r:id="rId12"/>
    <p:sldId id="262" r:id="rId13"/>
    <p:sldId id="275" r:id="rId14"/>
    <p:sldId id="271" r:id="rId15"/>
    <p:sldId id="273" r:id="rId16"/>
    <p:sldId id="274" r:id="rId17"/>
    <p:sldId id="276" r:id="rId18"/>
    <p:sldId id="301" r:id="rId19"/>
    <p:sldId id="284" r:id="rId20"/>
    <p:sldId id="283" r:id="rId21"/>
    <p:sldId id="261" r:id="rId22"/>
    <p:sldId id="277" r:id="rId23"/>
    <p:sldId id="280" r:id="rId24"/>
    <p:sldId id="281" r:id="rId25"/>
    <p:sldId id="290" r:id="rId26"/>
    <p:sldId id="300" r:id="rId27"/>
    <p:sldId id="298" r:id="rId28"/>
    <p:sldId id="293" r:id="rId29"/>
    <p:sldId id="268" r:id="rId30"/>
  </p:sldIdLst>
  <p:sldSz cx="14630400" cy="8229600"/>
  <p:notesSz cx="6858000" cy="9144000"/>
  <p:defaultText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000000"/>
    <a:srgbClr val="719500"/>
    <a:srgbClr val="007836"/>
    <a:srgbClr val="BE0F34"/>
    <a:srgbClr val="820150"/>
    <a:srgbClr val="502D7F"/>
    <a:srgbClr val="00338E"/>
    <a:srgbClr val="0081AB"/>
    <a:srgbClr val="758F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A472B9-C181-45BF-A681-016BAF1C614F}" v="82" dt="2019-10-03T15:59:43.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84790"/>
  </p:normalViewPr>
  <p:slideViewPr>
    <p:cSldViewPr snapToGrid="0" snapToObjects="1">
      <p:cViewPr varScale="1">
        <p:scale>
          <a:sx n="95" d="100"/>
          <a:sy n="95" d="100"/>
        </p:scale>
        <p:origin x="348" y="132"/>
      </p:cViewPr>
      <p:guideLst/>
    </p:cSldViewPr>
  </p:slideViewPr>
  <p:notesTextViewPr>
    <p:cViewPr>
      <p:scale>
        <a:sx n="1" d="1"/>
        <a:sy n="1" d="1"/>
      </p:scale>
      <p:origin x="0" y="0"/>
    </p:cViewPr>
  </p:notesTextViewPr>
  <p:notesViewPr>
    <p:cSldViewPr snapToGrid="0" snapToObjects="1">
      <p:cViewPr varScale="1">
        <p:scale>
          <a:sx n="117" d="100"/>
          <a:sy n="117" d="100"/>
        </p:scale>
        <p:origin x="4976"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Aimee E" userId="61dbbe53-1dba-489a-9ba0-145e6ea9a6dc" providerId="ADAL" clId="{85A472B9-C181-45BF-A681-016BAF1C614F}"/>
    <pc:docChg chg="modSld">
      <pc:chgData name="Holmes, Aimee E" userId="61dbbe53-1dba-489a-9ba0-145e6ea9a6dc" providerId="ADAL" clId="{85A472B9-C181-45BF-A681-016BAF1C614F}" dt="2019-10-03T15:59:43.133" v="110" actId="20577"/>
      <pc:docMkLst>
        <pc:docMk/>
      </pc:docMkLst>
      <pc:sldChg chg="addSp modSp">
        <pc:chgData name="Holmes, Aimee E" userId="61dbbe53-1dba-489a-9ba0-145e6ea9a6dc" providerId="ADAL" clId="{85A472B9-C181-45BF-A681-016BAF1C614F}" dt="2019-10-03T15:59:05.497" v="74" actId="20577"/>
        <pc:sldMkLst>
          <pc:docMk/>
          <pc:sldMk cId="1152154647" sldId="260"/>
        </pc:sldMkLst>
        <pc:spChg chg="mod">
          <ac:chgData name="Holmes, Aimee E" userId="61dbbe53-1dba-489a-9ba0-145e6ea9a6dc" providerId="ADAL" clId="{85A472B9-C181-45BF-A681-016BAF1C614F}" dt="2019-10-03T15:59:05.497" v="74" actId="20577"/>
          <ac:spMkLst>
            <pc:docMk/>
            <pc:sldMk cId="1152154647" sldId="260"/>
            <ac:spMk id="6" creationId="{E6AF8584-F7D3-43CB-B2DB-D1799F283016}"/>
          </ac:spMkLst>
        </pc:spChg>
        <pc:spChg chg="add mod">
          <ac:chgData name="Holmes, Aimee E" userId="61dbbe53-1dba-489a-9ba0-145e6ea9a6dc" providerId="ADAL" clId="{85A472B9-C181-45BF-A681-016BAF1C614F}" dt="2019-10-03T15:57:37.444" v="31" actId="6549"/>
          <ac:spMkLst>
            <pc:docMk/>
            <pc:sldMk cId="1152154647" sldId="260"/>
            <ac:spMk id="7" creationId="{726A2B07-5979-416A-ABDF-CE2B29C19A15}"/>
          </ac:spMkLst>
        </pc:spChg>
        <pc:spChg chg="mod">
          <ac:chgData name="Holmes, Aimee E" userId="61dbbe53-1dba-489a-9ba0-145e6ea9a6dc" providerId="ADAL" clId="{85A472B9-C181-45BF-A681-016BAF1C614F}" dt="2019-10-03T15:55:31.073" v="2" actId="20577"/>
          <ac:spMkLst>
            <pc:docMk/>
            <pc:sldMk cId="1152154647" sldId="260"/>
            <ac:spMk id="10" creationId="{B3C12910-3A9C-4FFC-A950-52D0A31734CF}"/>
          </ac:spMkLst>
        </pc:spChg>
      </pc:sldChg>
      <pc:sldChg chg="modSp">
        <pc:chgData name="Holmes, Aimee E" userId="61dbbe53-1dba-489a-9ba0-145e6ea9a6dc" providerId="ADAL" clId="{85A472B9-C181-45BF-A681-016BAF1C614F}" dt="2019-10-03T15:59:43.133" v="110" actId="20577"/>
        <pc:sldMkLst>
          <pc:docMk/>
          <pc:sldMk cId="3910403460" sldId="274"/>
        </pc:sldMkLst>
        <pc:spChg chg="mod">
          <ac:chgData name="Holmes, Aimee E" userId="61dbbe53-1dba-489a-9ba0-145e6ea9a6dc" providerId="ADAL" clId="{85A472B9-C181-45BF-A681-016BAF1C614F}" dt="2019-10-03T15:59:43.133" v="110" actId="20577"/>
          <ac:spMkLst>
            <pc:docMk/>
            <pc:sldMk cId="3910403460" sldId="274"/>
            <ac:spMk id="4" creationId="{2DEBCC4A-09A3-46FA-94B8-812D5A6C188D}"/>
          </ac:spMkLst>
        </pc:spChg>
      </pc:sldChg>
      <pc:sldChg chg="modSp">
        <pc:chgData name="Holmes, Aimee E" userId="61dbbe53-1dba-489a-9ba0-145e6ea9a6dc" providerId="ADAL" clId="{85A472B9-C181-45BF-A681-016BAF1C614F}" dt="2019-10-02T19:07:58.905" v="0" actId="20578"/>
        <pc:sldMkLst>
          <pc:docMk/>
          <pc:sldMk cId="1774263466" sldId="295"/>
        </pc:sldMkLst>
        <pc:spChg chg="mod">
          <ac:chgData name="Holmes, Aimee E" userId="61dbbe53-1dba-489a-9ba0-145e6ea9a6dc" providerId="ADAL" clId="{85A472B9-C181-45BF-A681-016BAF1C614F}" dt="2019-10-02T19:07:58.905" v="0" actId="20578"/>
          <ac:spMkLst>
            <pc:docMk/>
            <pc:sldMk cId="1774263466" sldId="295"/>
            <ac:spMk id="4" creationId="{2DEBCC4A-09A3-46FA-94B8-812D5A6C188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6A69A9C-1087-184F-8370-423E175D9D7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9090E3D-F5E5-0D40-B323-A25B85CF9E8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6E50B8-2EF8-564F-AE86-D84E6C503530}" type="datetimeFigureOut">
              <a:rPr lang="en-US" smtClean="0"/>
              <a:t>10/9/2019</a:t>
            </a:fld>
            <a:endParaRPr lang="en-US"/>
          </a:p>
        </p:txBody>
      </p:sp>
      <p:sp>
        <p:nvSpPr>
          <p:cNvPr id="4" name="Footer Placeholder 3">
            <a:extLst>
              <a:ext uri="{FF2B5EF4-FFF2-40B4-BE49-F238E27FC236}">
                <a16:creationId xmlns:a16="http://schemas.microsoft.com/office/drawing/2014/main" id="{64E3AA97-2F38-5340-B685-1E0EA3E358D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2B732F3-25A6-284F-A24C-5FD21AE6BEE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4078BA3-E235-9946-9A4D-07E907F688D0}" type="slidenum">
              <a:rPr lang="en-US" smtClean="0"/>
              <a:t>‹#›</a:t>
            </a:fld>
            <a:endParaRPr lang="en-US"/>
          </a:p>
        </p:txBody>
      </p:sp>
    </p:spTree>
    <p:extLst>
      <p:ext uri="{BB962C8B-B14F-4D97-AF65-F5344CB8AC3E}">
        <p14:creationId xmlns:p14="http://schemas.microsoft.com/office/powerpoint/2010/main" val="41940003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AC8D20-1945-7145-91A2-3D134BDA25E2}" type="datetimeFigureOut">
              <a:rPr lang="en-US" smtClean="0"/>
              <a:t>10/9/2019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0104DB-87CA-D64F-AB86-DB2520DDF5D7}" type="slidenum">
              <a:rPr lang="en-US" smtClean="0"/>
              <a:t>‹#›</a:t>
            </a:fld>
            <a:endParaRPr lang="en-US"/>
          </a:p>
        </p:txBody>
      </p:sp>
    </p:spTree>
    <p:extLst>
      <p:ext uri="{BB962C8B-B14F-4D97-AF65-F5344CB8AC3E}">
        <p14:creationId xmlns:p14="http://schemas.microsoft.com/office/powerpoint/2010/main" val="3614055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About the Image: </a:t>
            </a:r>
            <a:r>
              <a:rPr lang="en-US" sz="1200" b="1" kern="1200" dirty="0">
                <a:solidFill>
                  <a:schemeClr val="tx1"/>
                </a:solidFill>
                <a:effectLst/>
                <a:latin typeface="+mn-lt"/>
                <a:ea typeface="+mn-ea"/>
                <a:cs typeface="+mn-cs"/>
              </a:rPr>
              <a:t>PNNL Aerial Photo</a:t>
            </a:r>
          </a:p>
          <a:p>
            <a:r>
              <a:rPr lang="en-US" dirty="0"/>
              <a:t>Aerial photo </a:t>
            </a:r>
            <a:r>
              <a:rPr lang="en-US"/>
              <a:t>of the Pacific </a:t>
            </a:r>
            <a:r>
              <a:rPr lang="en-US" dirty="0"/>
              <a:t>Northwest National Laboratory campus from the west.</a:t>
            </a:r>
          </a:p>
          <a:p>
            <a:r>
              <a:rPr lang="en-US" dirty="0"/>
              <a:t>https://www.flickr.com/photos/pnnl/42712951642/in/album-72157670058514908/ </a:t>
            </a:r>
          </a:p>
          <a:p>
            <a:endParaRPr lang="en-US" dirty="0"/>
          </a:p>
        </p:txBody>
      </p:sp>
      <p:sp>
        <p:nvSpPr>
          <p:cNvPr id="4" name="Slide Number Placeholder 3"/>
          <p:cNvSpPr>
            <a:spLocks noGrp="1"/>
          </p:cNvSpPr>
          <p:nvPr>
            <p:ph type="sldNum" sz="quarter" idx="5"/>
          </p:nvPr>
        </p:nvSpPr>
        <p:spPr/>
        <p:txBody>
          <a:bodyPr/>
          <a:lstStyle/>
          <a:p>
            <a:fld id="{710104DB-87CA-D64F-AB86-DB2520DDF5D7}" type="slidenum">
              <a:rPr lang="en-US" smtClean="0"/>
              <a:t>1</a:t>
            </a:fld>
            <a:endParaRPr lang="en-US"/>
          </a:p>
        </p:txBody>
      </p:sp>
    </p:spTree>
    <p:extLst>
      <p:ext uri="{BB962C8B-B14F-4D97-AF65-F5344CB8AC3E}">
        <p14:creationId xmlns:p14="http://schemas.microsoft.com/office/powerpoint/2010/main" val="30839710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Plain_Blac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36B83B-A5E4-524E-96A9-DFC12D58F12A}"/>
              </a:ext>
            </a:extLst>
          </p:cNvPr>
          <p:cNvSpPr/>
          <p:nvPr userDrawn="1"/>
        </p:nvSpPr>
        <p:spPr>
          <a:xfrm>
            <a:off x="914400" y="0"/>
            <a:ext cx="54864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421DF1AC-1D08-B945-A034-B740A35902F9}"/>
              </a:ext>
            </a:extLst>
          </p:cNvPr>
          <p:cNvSpPr txBox="1"/>
          <p:nvPr userDrawn="1"/>
        </p:nvSpPr>
        <p:spPr>
          <a:xfrm>
            <a:off x="1371600" y="7543800"/>
            <a:ext cx="3657600" cy="228600"/>
          </a:xfrm>
          <a:prstGeom prst="rect">
            <a:avLst/>
          </a:prstGeom>
          <a:noFill/>
        </p:spPr>
        <p:txBody>
          <a:bodyPr wrap="square" lIns="0" tIns="0" rIns="0" bIns="0" rtlCol="0" anchor="t" anchorCtr="0">
            <a:noAutofit/>
          </a:bodyPr>
          <a:lstStyle/>
          <a:p>
            <a:pPr>
              <a:spcAft>
                <a:spcPts val="600"/>
              </a:spcAft>
            </a:pPr>
            <a:r>
              <a:rPr lang="en-US" sz="800" dirty="0">
                <a:solidFill>
                  <a:srgbClr val="616265">
                    <a:alpha val="75000"/>
                  </a:srgbClr>
                </a:solidFill>
                <a:latin typeface="Arial" panose="020B0604020202020204" pitchFamily="34" charset="0"/>
                <a:cs typeface="Arial" panose="020B0604020202020204" pitchFamily="34" charset="0"/>
              </a:rPr>
              <a:t>PNNL is operated by Battelle for the U.S. Department of Energy</a:t>
            </a:r>
          </a:p>
        </p:txBody>
      </p:sp>
      <p:sp>
        <p:nvSpPr>
          <p:cNvPr id="2" name="Title 1"/>
          <p:cNvSpPr>
            <a:spLocks noGrp="1"/>
          </p:cNvSpPr>
          <p:nvPr>
            <p:ph type="ctrTitle"/>
          </p:nvPr>
        </p:nvSpPr>
        <p:spPr>
          <a:xfrm>
            <a:off x="1371600" y="2743200"/>
            <a:ext cx="4572000" cy="1828800"/>
          </a:xfrm>
          <a:prstGeom prst="rect">
            <a:avLst/>
          </a:prstGeom>
        </p:spPr>
        <p:txBody>
          <a:bodyPr lIns="0" tIns="0" rIns="0" bIns="0" anchor="b">
            <a:noAutofit/>
          </a:bodyPr>
          <a:lstStyle>
            <a:lvl1pPr algn="r">
              <a:defRPr sz="4800" b="1">
                <a:solidFill>
                  <a:srgbClr val="C8722E"/>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20" name="Text Placeholder 19">
            <a:extLst>
              <a:ext uri="{FF2B5EF4-FFF2-40B4-BE49-F238E27FC236}">
                <a16:creationId xmlns:a16="http://schemas.microsoft.com/office/drawing/2014/main" id="{3061D5F4-8719-384B-945C-9A27060F99A0}"/>
              </a:ext>
            </a:extLst>
          </p:cNvPr>
          <p:cNvSpPr>
            <a:spLocks noGrp="1"/>
          </p:cNvSpPr>
          <p:nvPr>
            <p:ph type="body" sz="quarter" idx="10" hasCustomPrompt="1"/>
          </p:nvPr>
        </p:nvSpPr>
        <p:spPr>
          <a:xfrm>
            <a:off x="1370529" y="5669280"/>
            <a:ext cx="4572000" cy="274320"/>
          </a:xfrm>
          <a:prstGeom prst="rect">
            <a:avLst/>
          </a:prstGeom>
        </p:spPr>
        <p:txBody>
          <a:bodyPr wrap="none" lIns="0" tIns="0" rIns="0" bIns="0">
            <a:noAutofit/>
          </a:bodyPr>
          <a:lstStyle>
            <a:lvl1pPr marL="0" indent="0" algn="r">
              <a:buNone/>
              <a:defRPr sz="1800" b="1">
                <a:solidFill>
                  <a:srgbClr val="000000"/>
                </a:solidFill>
                <a:latin typeface="Arial" panose="020B0604020202020204" pitchFamily="34" charset="0"/>
                <a:cs typeface="Arial" panose="020B0604020202020204" pitchFamily="34" charset="0"/>
              </a:defRPr>
            </a:lvl1pPr>
            <a:lvl2pPr marL="548640" indent="0">
              <a:buNone/>
              <a:defRPr/>
            </a:lvl2pPr>
            <a:lvl3pPr marL="1097280" indent="0">
              <a:buNone/>
              <a:defRPr/>
            </a:lvl3pPr>
            <a:lvl4pPr marL="1645920" indent="0">
              <a:buNone/>
              <a:defRPr/>
            </a:lvl4pPr>
            <a:lvl5pPr marL="2194560" indent="0">
              <a:buNone/>
              <a:defRPr/>
            </a:lvl5pPr>
          </a:lstStyle>
          <a:p>
            <a:pPr lvl="0"/>
            <a:r>
              <a:rPr lang="en-US" dirty="0"/>
              <a:t>Click to add presenter’s name</a:t>
            </a:r>
          </a:p>
        </p:txBody>
      </p:sp>
      <p:sp>
        <p:nvSpPr>
          <p:cNvPr id="21" name="Text Placeholder 19">
            <a:extLst>
              <a:ext uri="{FF2B5EF4-FFF2-40B4-BE49-F238E27FC236}">
                <a16:creationId xmlns:a16="http://schemas.microsoft.com/office/drawing/2014/main" id="{3E2D432E-6648-6643-9C6E-38B1EFF5EE31}"/>
              </a:ext>
            </a:extLst>
          </p:cNvPr>
          <p:cNvSpPr>
            <a:spLocks noGrp="1"/>
          </p:cNvSpPr>
          <p:nvPr>
            <p:ph type="body" sz="quarter" idx="11" hasCustomPrompt="1"/>
          </p:nvPr>
        </p:nvSpPr>
        <p:spPr>
          <a:xfrm>
            <a:off x="1371600" y="5983356"/>
            <a:ext cx="4572000" cy="274320"/>
          </a:xfrm>
          <a:prstGeom prst="rect">
            <a:avLst/>
          </a:prstGeom>
        </p:spPr>
        <p:txBody>
          <a:bodyPr wrap="none" lIns="0" tIns="0" rIns="0" bIns="0">
            <a:noAutofit/>
          </a:bodyPr>
          <a:lstStyle>
            <a:lvl1pPr marL="0" indent="0" algn="r">
              <a:buNone/>
              <a:defRPr sz="1600">
                <a:solidFill>
                  <a:srgbClr val="616265"/>
                </a:solidFill>
                <a:latin typeface="Arial" panose="020B0604020202020204" pitchFamily="34" charset="0"/>
                <a:cs typeface="Arial" panose="020B0604020202020204" pitchFamily="34" charset="0"/>
              </a:defRPr>
            </a:lvl1pPr>
            <a:lvl2pPr marL="548640" indent="0">
              <a:buNone/>
              <a:defRPr/>
            </a:lvl2pPr>
            <a:lvl3pPr marL="1097280" indent="0">
              <a:buNone/>
              <a:defRPr/>
            </a:lvl3pPr>
            <a:lvl4pPr marL="1645920" indent="0">
              <a:buNone/>
              <a:defRPr/>
            </a:lvl4pPr>
            <a:lvl5pPr marL="2194560" indent="0">
              <a:buNone/>
              <a:defRPr/>
            </a:lvl5pPr>
          </a:lstStyle>
          <a:p>
            <a:pPr lvl="0"/>
            <a:r>
              <a:rPr lang="en-US" dirty="0"/>
              <a:t>Click to add presenter’s title</a:t>
            </a:r>
          </a:p>
        </p:txBody>
      </p:sp>
      <p:sp>
        <p:nvSpPr>
          <p:cNvPr id="6" name="TextBox 5">
            <a:extLst>
              <a:ext uri="{FF2B5EF4-FFF2-40B4-BE49-F238E27FC236}">
                <a16:creationId xmlns:a16="http://schemas.microsoft.com/office/drawing/2014/main" id="{8915389B-4BB4-1644-9B7E-35A85D0C1E3B}"/>
              </a:ext>
            </a:extLst>
          </p:cNvPr>
          <p:cNvSpPr txBox="1"/>
          <p:nvPr userDrawn="1"/>
        </p:nvSpPr>
        <p:spPr>
          <a:xfrm>
            <a:off x="3710609" y="-1245704"/>
            <a:ext cx="184731" cy="424732"/>
          </a:xfrm>
          <a:prstGeom prst="rect">
            <a:avLst/>
          </a:prstGeom>
          <a:noFill/>
        </p:spPr>
        <p:txBody>
          <a:bodyPr wrap="none" rtlCol="0">
            <a:spAutoFit/>
          </a:bodyPr>
          <a:lstStyle/>
          <a:p>
            <a:endParaRPr lang="en-US"/>
          </a:p>
        </p:txBody>
      </p:sp>
      <p:pic>
        <p:nvPicPr>
          <p:cNvPr id="12" name="Picture 11">
            <a:extLst>
              <a:ext uri="{FF2B5EF4-FFF2-40B4-BE49-F238E27FC236}">
                <a16:creationId xmlns:a16="http://schemas.microsoft.com/office/drawing/2014/main" id="{45A7D3E1-BCC3-C843-81A0-EA4EDFB44528}"/>
              </a:ext>
            </a:extLst>
          </p:cNvPr>
          <p:cNvPicPr>
            <a:picLocks noChangeAspect="1"/>
          </p:cNvPicPr>
          <p:nvPr userDrawn="1"/>
        </p:nvPicPr>
        <p:blipFill>
          <a:blip r:embed="rId2"/>
          <a:stretch>
            <a:fillRect/>
          </a:stretch>
        </p:blipFill>
        <p:spPr>
          <a:xfrm>
            <a:off x="1371600" y="237744"/>
            <a:ext cx="1280160" cy="1249224"/>
          </a:xfrm>
          <a:prstGeom prst="rect">
            <a:avLst/>
          </a:prstGeom>
        </p:spPr>
      </p:pic>
      <p:pic>
        <p:nvPicPr>
          <p:cNvPr id="13" name="Picture 12">
            <a:extLst>
              <a:ext uri="{FF2B5EF4-FFF2-40B4-BE49-F238E27FC236}">
                <a16:creationId xmlns:a16="http://schemas.microsoft.com/office/drawing/2014/main" id="{56617363-F73D-B74F-9647-C9D747AC7023}"/>
              </a:ext>
            </a:extLst>
          </p:cNvPr>
          <p:cNvPicPr>
            <a:picLocks noChangeAspect="1"/>
          </p:cNvPicPr>
          <p:nvPr userDrawn="1"/>
        </p:nvPicPr>
        <p:blipFill>
          <a:blip r:embed="rId3"/>
          <a:stretch>
            <a:fillRect/>
          </a:stretch>
        </p:blipFill>
        <p:spPr>
          <a:xfrm>
            <a:off x="1370529" y="7178040"/>
            <a:ext cx="824484" cy="228600"/>
          </a:xfrm>
          <a:prstGeom prst="rect">
            <a:avLst/>
          </a:prstGeom>
        </p:spPr>
      </p:pic>
      <p:pic>
        <p:nvPicPr>
          <p:cNvPr id="14" name="Picture 13">
            <a:extLst>
              <a:ext uri="{FF2B5EF4-FFF2-40B4-BE49-F238E27FC236}">
                <a16:creationId xmlns:a16="http://schemas.microsoft.com/office/drawing/2014/main" id="{D290C8FB-601C-A04C-84F7-213A857D3E6A}"/>
              </a:ext>
            </a:extLst>
          </p:cNvPr>
          <p:cNvPicPr>
            <a:picLocks noChangeAspect="1"/>
          </p:cNvPicPr>
          <p:nvPr userDrawn="1"/>
        </p:nvPicPr>
        <p:blipFill>
          <a:blip r:embed="rId4"/>
          <a:stretch>
            <a:fillRect/>
          </a:stretch>
        </p:blipFill>
        <p:spPr>
          <a:xfrm>
            <a:off x="2375535" y="7249637"/>
            <a:ext cx="929809" cy="155448"/>
          </a:xfrm>
          <a:prstGeom prst="rect">
            <a:avLst/>
          </a:prstGeom>
        </p:spPr>
      </p:pic>
      <p:sp>
        <p:nvSpPr>
          <p:cNvPr id="15" name="Date Placeholder 1">
            <a:extLst>
              <a:ext uri="{FF2B5EF4-FFF2-40B4-BE49-F238E27FC236}">
                <a16:creationId xmlns:a16="http://schemas.microsoft.com/office/drawing/2014/main" id="{9D9DB338-5D5C-4ACA-9ECF-C3E34C44127A}"/>
              </a:ext>
            </a:extLst>
          </p:cNvPr>
          <p:cNvSpPr>
            <a:spLocks noGrp="1"/>
          </p:cNvSpPr>
          <p:nvPr>
            <p:ph type="dt" sz="half" idx="2"/>
          </p:nvPr>
        </p:nvSpPr>
        <p:spPr>
          <a:xfrm>
            <a:off x="2651641" y="4915645"/>
            <a:ext cx="3290888" cy="438150"/>
          </a:xfrm>
          <a:prstGeom prst="rect">
            <a:avLst/>
          </a:prstGeom>
        </p:spPr>
        <p:txBody>
          <a:bodyPr vert="horz" lIns="91440" tIns="45720" rIns="91440" bIns="45720" rtlCol="0" anchor="ctr"/>
          <a:lstStyle>
            <a:lvl1pPr algn="r">
              <a:defRPr sz="1800">
                <a:solidFill>
                  <a:schemeClr val="tx1">
                    <a:tint val="75000"/>
                  </a:schemeClr>
                </a:solidFill>
              </a:defRPr>
            </a:lvl1pPr>
          </a:lstStyle>
          <a:p>
            <a:fld id="{ABD4F8E3-4ED9-44B4-99E6-8A3D2CF8D415}" type="datetime4">
              <a:rPr lang="en-US" smtClean="0"/>
              <a:t>October 9, 2019</a:t>
            </a:fld>
            <a:endParaRPr lang="en-US" dirty="0"/>
          </a:p>
        </p:txBody>
      </p:sp>
      <p:sp>
        <p:nvSpPr>
          <p:cNvPr id="16" name="Footer Placeholder 2">
            <a:extLst>
              <a:ext uri="{FF2B5EF4-FFF2-40B4-BE49-F238E27FC236}">
                <a16:creationId xmlns:a16="http://schemas.microsoft.com/office/drawing/2014/main" id="{F55B65E8-4040-44D0-A4FE-A050FD948A79}"/>
              </a:ext>
            </a:extLst>
          </p:cNvPr>
          <p:cNvSpPr>
            <a:spLocks noGrp="1"/>
          </p:cNvSpPr>
          <p:nvPr>
            <p:ph type="ftr" sz="quarter" idx="3"/>
          </p:nvPr>
        </p:nvSpPr>
        <p:spPr>
          <a:xfrm>
            <a:off x="1189037" y="7730118"/>
            <a:ext cx="49371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1501305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Lst>
          </p:cNvPr>
          <p:cNvSpPr/>
          <p:nvPr userDrawn="1"/>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2">
            <a:extLst>
              <a:ext uri="{FF2B5EF4-FFF2-40B4-BE49-F238E27FC236}">
                <a16:creationId xmlns:a16="http://schemas.microsoft.com/office/drawing/2014/main" id="{66026595-8D7E-D24C-9263-B65316A326B9}"/>
              </a:ext>
            </a:extLst>
          </p:cNvPr>
          <p:cNvSpPr>
            <a:spLocks noGrp="1"/>
          </p:cNvSpPr>
          <p:nvPr>
            <p:ph type="pic" sz="quarter" idx="10"/>
          </p:nvPr>
        </p:nvSpPr>
        <p:spPr>
          <a:xfrm>
            <a:off x="6400800" y="457200"/>
            <a:ext cx="7772400" cy="73152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13" name="Slide Number Placeholder 3">
            <a:extLst>
              <a:ext uri="{FF2B5EF4-FFF2-40B4-BE49-F238E27FC236}">
                <a16:creationId xmlns:a16="http://schemas.microsoft.com/office/drawing/2014/main" id="{3338E046-DF9E-FC49-A812-491AB8058B4E}"/>
              </a:ext>
            </a:extLst>
          </p:cNvPr>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8" name="Text Placeholder 5">
            <a:extLst>
              <a:ext uri="{FF2B5EF4-FFF2-40B4-BE49-F238E27FC236}">
                <a16:creationId xmlns:a16="http://schemas.microsoft.com/office/drawing/2014/main" id="{1D0CE8D1-2F12-5A44-A6B5-2CD466F52A60}"/>
              </a:ext>
            </a:extLst>
          </p:cNvPr>
          <p:cNvSpPr>
            <a:spLocks noGrp="1"/>
          </p:cNvSpPr>
          <p:nvPr>
            <p:ph type="body" sz="quarter" idx="14" hasCustomPrompt="1"/>
          </p:nvPr>
        </p:nvSpPr>
        <p:spPr>
          <a:xfrm>
            <a:off x="6400800" y="6858000"/>
            <a:ext cx="77724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9" name="Title 1">
            <a:extLst>
              <a:ext uri="{FF2B5EF4-FFF2-40B4-BE49-F238E27FC236}">
                <a16:creationId xmlns:a16="http://schemas.microsoft.com/office/drawing/2014/main" id="{B99B87A2-8960-403D-AE0D-D54946272206}"/>
              </a:ext>
            </a:extLst>
          </p:cNvPr>
          <p:cNvSpPr>
            <a:spLocks noGrp="1"/>
          </p:cNvSpPr>
          <p:nvPr>
            <p:ph type="title" hasCustomPrompt="1"/>
          </p:nvPr>
        </p:nvSpPr>
        <p:spPr>
          <a:xfrm>
            <a:off x="1371599" y="2295525"/>
            <a:ext cx="4572001" cy="1590675"/>
          </a:xfrm>
          <a:prstGeom prst="rect">
            <a:avLst/>
          </a:prstGeom>
        </p:spPr>
        <p:txBody>
          <a:bodyPr lIns="0" anchor="b"/>
          <a:lstStyle>
            <a:lvl1pPr>
              <a:defRPr lang="en-US" sz="3600" b="1" kern="1200" dirty="0">
                <a:solidFill>
                  <a:srgbClr val="C8722E"/>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11" name="Content Placeholder 13">
            <a:extLst>
              <a:ext uri="{FF2B5EF4-FFF2-40B4-BE49-F238E27FC236}">
                <a16:creationId xmlns:a16="http://schemas.microsoft.com/office/drawing/2014/main" id="{29354FF4-9871-4E1B-A45A-ABAA2BE2B69B}"/>
              </a:ext>
            </a:extLst>
          </p:cNvPr>
          <p:cNvSpPr>
            <a:spLocks noGrp="1"/>
          </p:cNvSpPr>
          <p:nvPr>
            <p:ph sz="quarter" idx="21"/>
          </p:nvPr>
        </p:nvSpPr>
        <p:spPr>
          <a:xfrm>
            <a:off x="1394459" y="4373033"/>
            <a:ext cx="4572000" cy="3429000"/>
          </a:xfrm>
          <a:prstGeom prst="rect">
            <a:avLst/>
          </a:prstGeom>
        </p:spPr>
        <p:txBody>
          <a:bodyPr/>
          <a:lstStyle>
            <a:lvl1pPr>
              <a:defRPr sz="2800"/>
            </a:lvl1pPr>
            <a:lvl2pPr marL="822960" indent="-274320">
              <a:buFont typeface="Wingdings" panose="05000000000000000000" pitchFamily="2" charset="2"/>
              <a:buChar char="§"/>
              <a:defRPr sz="2400"/>
            </a:lvl2pPr>
            <a:lvl3pPr marL="1371600" indent="-274320">
              <a:buFont typeface="Wingdings" panose="05000000000000000000" pitchFamily="2" charset="2"/>
              <a:buChar char="ü"/>
              <a:defRPr sz="2000"/>
            </a:lvl3pPr>
            <a:lvl4pPr>
              <a:defRPr sz="1800"/>
            </a:lvl4pPr>
            <a:lvl5pPr marL="2468880" indent="-27432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
            <a:extLst>
              <a:ext uri="{FF2B5EF4-FFF2-40B4-BE49-F238E27FC236}">
                <a16:creationId xmlns:a16="http://schemas.microsoft.com/office/drawing/2014/main" id="{47EFCEB6-2E27-4C42-A1E5-AC8A8BA83783}"/>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B7EE7B1-A6C1-4E39-8665-A73ED03F32E1}" type="datetimeFigureOut">
              <a:rPr lang="en-US" smtClean="0"/>
              <a:pPr/>
              <a:t>10/9/2019</a:t>
            </a:fld>
            <a:endParaRPr lang="en-US" dirty="0"/>
          </a:p>
        </p:txBody>
      </p:sp>
      <p:sp>
        <p:nvSpPr>
          <p:cNvPr id="15" name="Footer Placeholder 2">
            <a:extLst>
              <a:ext uri="{FF2B5EF4-FFF2-40B4-BE49-F238E27FC236}">
                <a16:creationId xmlns:a16="http://schemas.microsoft.com/office/drawing/2014/main" id="{A86FAFB9-0DC0-4AB0-9E8B-6EC7C8ABAAF1}"/>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1957828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rge Text Box">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Lst>
          </p:cNvPr>
          <p:cNvSpPr/>
          <p:nvPr userDrawn="1"/>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3">
            <a:extLst>
              <a:ext uri="{FF2B5EF4-FFF2-40B4-BE49-F238E27FC236}">
                <a16:creationId xmlns:a16="http://schemas.microsoft.com/office/drawing/2014/main" id="{3338E046-DF9E-FC49-A812-491AB8058B4E}"/>
              </a:ext>
            </a:extLst>
          </p:cNvPr>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12" name="Content Placeholder 4">
            <a:extLst>
              <a:ext uri="{FF2B5EF4-FFF2-40B4-BE49-F238E27FC236}">
                <a16:creationId xmlns:a16="http://schemas.microsoft.com/office/drawing/2014/main" id="{F0C408BC-A7DE-4A08-AD26-56414D2DD808}"/>
              </a:ext>
            </a:extLst>
          </p:cNvPr>
          <p:cNvSpPr>
            <a:spLocks noGrp="1"/>
          </p:cNvSpPr>
          <p:nvPr>
            <p:ph sz="quarter" idx="20"/>
          </p:nvPr>
        </p:nvSpPr>
        <p:spPr>
          <a:xfrm>
            <a:off x="6430642" y="457199"/>
            <a:ext cx="7772400" cy="7315200"/>
          </a:xfrm>
          <a:prstGeom prst="rect">
            <a:avLst/>
          </a:prstGeom>
        </p:spPr>
        <p:txBody>
          <a:bodyPr/>
          <a:lstStyle>
            <a:lvl1pPr>
              <a:defRPr sz="2800">
                <a:latin typeface="Arial" panose="020B0604020202020204" pitchFamily="34" charset="0"/>
                <a:cs typeface="Arial" panose="020B0604020202020204" pitchFamily="34" charset="0"/>
              </a:defRPr>
            </a:lvl1pPr>
            <a:lvl2pPr marL="822960" indent="-274320">
              <a:buFont typeface="Wingdings" panose="05000000000000000000" pitchFamily="2" charset="2"/>
              <a:buChar char="§"/>
              <a:defRPr sz="2400">
                <a:latin typeface="Arial" panose="020B0604020202020204" pitchFamily="34" charset="0"/>
                <a:cs typeface="Arial" panose="020B0604020202020204" pitchFamily="34" charset="0"/>
              </a:defRPr>
            </a:lvl2pPr>
            <a:lvl3pPr marL="1371600" indent="-274320">
              <a:buFont typeface="Wingdings" panose="05000000000000000000" pitchFamily="2" charset="2"/>
              <a:buChar char="ü"/>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marL="2468880" indent="-274320">
              <a:buFont typeface="Wingdings" panose="05000000000000000000" pitchFamily="2" charset="2"/>
              <a:buChar char="§"/>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a:extLst>
              <a:ext uri="{FF2B5EF4-FFF2-40B4-BE49-F238E27FC236}">
                <a16:creationId xmlns:a16="http://schemas.microsoft.com/office/drawing/2014/main" id="{A3C58F0F-5237-4527-BB8E-6EEF623543BB}"/>
              </a:ext>
            </a:extLst>
          </p:cNvPr>
          <p:cNvSpPr>
            <a:spLocks noGrp="1"/>
          </p:cNvSpPr>
          <p:nvPr>
            <p:ph sz="quarter" idx="21"/>
          </p:nvPr>
        </p:nvSpPr>
        <p:spPr>
          <a:xfrm>
            <a:off x="1394459" y="4373033"/>
            <a:ext cx="4572000" cy="3429000"/>
          </a:xfrm>
          <a:prstGeom prst="rect">
            <a:avLst/>
          </a:prstGeom>
        </p:spPr>
        <p:txBody>
          <a:bodyPr/>
          <a:lstStyle>
            <a:lvl1pPr>
              <a:defRPr sz="2800"/>
            </a:lvl1pPr>
            <a:lvl2pPr marL="822960" indent="-274320">
              <a:buFont typeface="Wingdings" panose="05000000000000000000" pitchFamily="2" charset="2"/>
              <a:buChar char="§"/>
              <a:defRPr sz="2400"/>
            </a:lvl2pPr>
            <a:lvl3pPr marL="1371600" indent="-274320">
              <a:buFont typeface="Wingdings" panose="05000000000000000000" pitchFamily="2" charset="2"/>
              <a:buChar char="ü"/>
              <a:defRPr sz="2000"/>
            </a:lvl3pPr>
            <a:lvl4pPr>
              <a:defRPr sz="1800"/>
            </a:lvl4pPr>
            <a:lvl5pPr marL="2468880" indent="-27432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Date Placeholder 1">
            <a:extLst>
              <a:ext uri="{FF2B5EF4-FFF2-40B4-BE49-F238E27FC236}">
                <a16:creationId xmlns:a16="http://schemas.microsoft.com/office/drawing/2014/main" id="{33D0FD2D-15F4-4320-9C04-2023CAB47E08}"/>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B7EE7B1-A6C1-4E39-8665-A73ED03F32E1}" type="datetimeFigureOut">
              <a:rPr lang="en-US" smtClean="0"/>
              <a:pPr/>
              <a:t>10/9/2019</a:t>
            </a:fld>
            <a:endParaRPr lang="en-US" dirty="0"/>
          </a:p>
        </p:txBody>
      </p:sp>
      <p:sp>
        <p:nvSpPr>
          <p:cNvPr id="19" name="Footer Placeholder 2">
            <a:extLst>
              <a:ext uri="{FF2B5EF4-FFF2-40B4-BE49-F238E27FC236}">
                <a16:creationId xmlns:a16="http://schemas.microsoft.com/office/drawing/2014/main" id="{08FBEF60-4239-4E67-A385-B22B813AD40B}"/>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0" name="Title 1">
            <a:extLst>
              <a:ext uri="{FF2B5EF4-FFF2-40B4-BE49-F238E27FC236}">
                <a16:creationId xmlns:a16="http://schemas.microsoft.com/office/drawing/2014/main" id="{77614967-FAA9-4DA9-B7DE-539AA8923534}"/>
              </a:ext>
            </a:extLst>
          </p:cNvPr>
          <p:cNvSpPr>
            <a:spLocks noGrp="1"/>
          </p:cNvSpPr>
          <p:nvPr>
            <p:ph type="title" hasCustomPrompt="1"/>
          </p:nvPr>
        </p:nvSpPr>
        <p:spPr>
          <a:xfrm>
            <a:off x="1371599" y="2295525"/>
            <a:ext cx="4572001" cy="1590675"/>
          </a:xfrm>
          <a:prstGeom prst="rect">
            <a:avLst/>
          </a:prstGeom>
        </p:spPr>
        <p:txBody>
          <a:bodyPr lIns="0" anchor="b"/>
          <a:lstStyle>
            <a:lvl1pPr>
              <a:defRPr lang="en-US" sz="3600" b="1" kern="1200" dirty="0">
                <a:solidFill>
                  <a:srgbClr val="C8722E"/>
                </a:solidFill>
                <a:latin typeface="Arial" panose="020B0604020202020204" pitchFamily="34" charset="0"/>
                <a:ea typeface="+mn-ea"/>
                <a:cs typeface="Arial" panose="020B0604020202020204" pitchFamily="34" charset="0"/>
              </a:defRPr>
            </a:lvl1pPr>
          </a:lstStyle>
          <a:p>
            <a:r>
              <a:rPr lang="en-US" dirty="0"/>
              <a:t>Click to edit slide title</a:t>
            </a:r>
          </a:p>
        </p:txBody>
      </p:sp>
    </p:spTree>
    <p:extLst>
      <p:ext uri="{BB962C8B-B14F-4D97-AF65-F5344CB8AC3E}">
        <p14:creationId xmlns:p14="http://schemas.microsoft.com/office/powerpoint/2010/main" val="990347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96EEDE-6486-774B-B0E3-751BBA42CE35}"/>
              </a:ext>
            </a:extLst>
          </p:cNvPr>
          <p:cNvSpPr/>
          <p:nvPr userDrawn="1"/>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Title 1">
            <a:extLst>
              <a:ext uri="{FF2B5EF4-FFF2-40B4-BE49-F238E27FC236}">
                <a16:creationId xmlns:a16="http://schemas.microsoft.com/office/drawing/2014/main" id="{7C1406DC-BAEC-4717-8F68-46C92F16638A}"/>
              </a:ext>
            </a:extLst>
          </p:cNvPr>
          <p:cNvSpPr>
            <a:spLocks noGrp="1"/>
          </p:cNvSpPr>
          <p:nvPr>
            <p:ph type="title" hasCustomPrompt="1"/>
          </p:nvPr>
        </p:nvSpPr>
        <p:spPr>
          <a:xfrm>
            <a:off x="3200400" y="270933"/>
            <a:ext cx="10972800" cy="1310979"/>
          </a:xfrm>
          <a:prstGeom prst="rect">
            <a:avLst/>
          </a:prstGeom>
        </p:spPr>
        <p:txBody>
          <a:bodyPr lIns="0" anchor="b"/>
          <a:lstStyle>
            <a:lvl1pPr>
              <a:defRPr lang="en-US" sz="3600" b="1" kern="1200" dirty="0">
                <a:solidFill>
                  <a:srgbClr val="C8722E"/>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10" name="Content Placeholder 4">
            <a:extLst>
              <a:ext uri="{FF2B5EF4-FFF2-40B4-BE49-F238E27FC236}">
                <a16:creationId xmlns:a16="http://schemas.microsoft.com/office/drawing/2014/main" id="{028E3363-7137-4431-9927-3AE087A5B2BE}"/>
              </a:ext>
            </a:extLst>
          </p:cNvPr>
          <p:cNvSpPr>
            <a:spLocks noGrp="1"/>
          </p:cNvSpPr>
          <p:nvPr>
            <p:ph sz="quarter" idx="20"/>
          </p:nvPr>
        </p:nvSpPr>
        <p:spPr>
          <a:xfrm>
            <a:off x="1371600" y="2057399"/>
            <a:ext cx="12801600" cy="5486401"/>
          </a:xfrm>
          <a:prstGeom prst="rect">
            <a:avLst/>
          </a:prstGeom>
        </p:spPr>
        <p:txBody>
          <a:bodyPr/>
          <a:lstStyle>
            <a:lvl1pPr>
              <a:defRPr sz="2800">
                <a:latin typeface="Arial" panose="020B0604020202020204" pitchFamily="34" charset="0"/>
                <a:cs typeface="Arial" panose="020B0604020202020204" pitchFamily="34" charset="0"/>
              </a:defRPr>
            </a:lvl1pPr>
            <a:lvl2pPr marL="822960" indent="-274320">
              <a:buFont typeface="Wingdings" panose="05000000000000000000" pitchFamily="2" charset="2"/>
              <a:buChar char="§"/>
              <a:defRPr sz="2400">
                <a:latin typeface="Arial" panose="020B0604020202020204" pitchFamily="34" charset="0"/>
                <a:cs typeface="Arial" panose="020B0604020202020204" pitchFamily="34" charset="0"/>
              </a:defRPr>
            </a:lvl2pPr>
            <a:lvl3pPr marL="1371600" indent="-274320">
              <a:buFont typeface="Wingdings" panose="05000000000000000000" pitchFamily="2" charset="2"/>
              <a:buChar char="ü"/>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marL="2468880" indent="-274320">
              <a:buFont typeface="Wingdings" panose="05000000000000000000" pitchFamily="2" charset="2"/>
              <a:buChar char="§"/>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
            <a:extLst>
              <a:ext uri="{FF2B5EF4-FFF2-40B4-BE49-F238E27FC236}">
                <a16:creationId xmlns:a16="http://schemas.microsoft.com/office/drawing/2014/main" id="{E76F451D-D169-4CA9-91EE-97F19A35C6DE}"/>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B7EE7B1-A6C1-4E39-8665-A73ED03F32E1}" type="datetimeFigureOut">
              <a:rPr lang="en-US" smtClean="0"/>
              <a:pPr/>
              <a:t>10/9/2019</a:t>
            </a:fld>
            <a:endParaRPr lang="en-US" dirty="0"/>
          </a:p>
        </p:txBody>
      </p:sp>
      <p:sp>
        <p:nvSpPr>
          <p:cNvPr id="15" name="Footer Placeholder 2">
            <a:extLst>
              <a:ext uri="{FF2B5EF4-FFF2-40B4-BE49-F238E27FC236}">
                <a16:creationId xmlns:a16="http://schemas.microsoft.com/office/drawing/2014/main" id="{8A19F790-0343-4862-A140-1B409986B7FB}"/>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2806792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Picture Gri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Lst>
          </p:cNvPr>
          <p:cNvSpPr/>
          <p:nvPr userDrawn="1"/>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DEE2FC3-856F-2F4B-A52D-94189159AC19}"/>
              </a:ext>
            </a:extLst>
          </p:cNvPr>
          <p:cNvSpPr>
            <a:spLocks noGrp="1"/>
          </p:cNvSpPr>
          <p:nvPr>
            <p:ph type="pic" sz="quarter" idx="10"/>
          </p:nvPr>
        </p:nvSpPr>
        <p:spPr>
          <a:xfrm>
            <a:off x="6400800" y="4572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7" name="Picture Placeholder 2">
            <a:extLst>
              <a:ext uri="{FF2B5EF4-FFF2-40B4-BE49-F238E27FC236}">
                <a16:creationId xmlns:a16="http://schemas.microsoft.com/office/drawing/2014/main" id="{FD00854A-4EC7-2D48-A025-5B0B48548BC7}"/>
              </a:ext>
            </a:extLst>
          </p:cNvPr>
          <p:cNvSpPr>
            <a:spLocks noGrp="1"/>
          </p:cNvSpPr>
          <p:nvPr>
            <p:ph type="pic" sz="quarter" idx="11"/>
          </p:nvPr>
        </p:nvSpPr>
        <p:spPr>
          <a:xfrm>
            <a:off x="10515600" y="4572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8" name="Picture Placeholder 2">
            <a:extLst>
              <a:ext uri="{FF2B5EF4-FFF2-40B4-BE49-F238E27FC236}">
                <a16:creationId xmlns:a16="http://schemas.microsoft.com/office/drawing/2014/main" id="{67A8C708-D197-CF47-8089-89928BE1E302}"/>
              </a:ext>
            </a:extLst>
          </p:cNvPr>
          <p:cNvSpPr>
            <a:spLocks noGrp="1"/>
          </p:cNvSpPr>
          <p:nvPr>
            <p:ph type="pic" sz="quarter" idx="12"/>
          </p:nvPr>
        </p:nvSpPr>
        <p:spPr>
          <a:xfrm>
            <a:off x="6400800" y="43434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2" name="Picture Placeholder 2">
            <a:extLst>
              <a:ext uri="{FF2B5EF4-FFF2-40B4-BE49-F238E27FC236}">
                <a16:creationId xmlns:a16="http://schemas.microsoft.com/office/drawing/2014/main" id="{3C4D2EBC-B863-FD49-A9DF-1381563078DA}"/>
              </a:ext>
            </a:extLst>
          </p:cNvPr>
          <p:cNvSpPr>
            <a:spLocks noGrp="1"/>
          </p:cNvSpPr>
          <p:nvPr>
            <p:ph type="pic" sz="quarter" idx="13"/>
          </p:nvPr>
        </p:nvSpPr>
        <p:spPr>
          <a:xfrm>
            <a:off x="10515600" y="43434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6" name="Text Placeholder 5">
            <a:extLst>
              <a:ext uri="{FF2B5EF4-FFF2-40B4-BE49-F238E27FC236}">
                <a16:creationId xmlns:a16="http://schemas.microsoft.com/office/drawing/2014/main" id="{CE93B472-4A32-7C41-A565-485FDC3EB832}"/>
              </a:ext>
            </a:extLst>
          </p:cNvPr>
          <p:cNvSpPr>
            <a:spLocks noGrp="1"/>
          </p:cNvSpPr>
          <p:nvPr>
            <p:ph type="body" sz="quarter" idx="14" hasCustomPrompt="1"/>
          </p:nvPr>
        </p:nvSpPr>
        <p:spPr>
          <a:xfrm>
            <a:off x="6400800" y="2971800"/>
            <a:ext cx="36576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3" name="Text Placeholder 5">
            <a:extLst>
              <a:ext uri="{FF2B5EF4-FFF2-40B4-BE49-F238E27FC236}">
                <a16:creationId xmlns:a16="http://schemas.microsoft.com/office/drawing/2014/main" id="{19F7807A-D120-BD49-9CBD-9174F26D7982}"/>
              </a:ext>
            </a:extLst>
          </p:cNvPr>
          <p:cNvSpPr>
            <a:spLocks noGrp="1"/>
          </p:cNvSpPr>
          <p:nvPr>
            <p:ph type="body" sz="quarter" idx="15" hasCustomPrompt="1"/>
          </p:nvPr>
        </p:nvSpPr>
        <p:spPr>
          <a:xfrm>
            <a:off x="6400800" y="6858000"/>
            <a:ext cx="36576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4" name="Text Placeholder 5">
            <a:extLst>
              <a:ext uri="{FF2B5EF4-FFF2-40B4-BE49-F238E27FC236}">
                <a16:creationId xmlns:a16="http://schemas.microsoft.com/office/drawing/2014/main" id="{08ED17FC-CAF8-9A40-9A88-897DEF9CFEA0}"/>
              </a:ext>
            </a:extLst>
          </p:cNvPr>
          <p:cNvSpPr>
            <a:spLocks noGrp="1"/>
          </p:cNvSpPr>
          <p:nvPr>
            <p:ph type="body" sz="quarter" idx="16" hasCustomPrompt="1"/>
          </p:nvPr>
        </p:nvSpPr>
        <p:spPr>
          <a:xfrm>
            <a:off x="10515600" y="2971800"/>
            <a:ext cx="36576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5" name="Text Placeholder 5">
            <a:extLst>
              <a:ext uri="{FF2B5EF4-FFF2-40B4-BE49-F238E27FC236}">
                <a16:creationId xmlns:a16="http://schemas.microsoft.com/office/drawing/2014/main" id="{4A16FA60-8BA9-8B4A-86AA-F8336C26C78B}"/>
              </a:ext>
            </a:extLst>
          </p:cNvPr>
          <p:cNvSpPr>
            <a:spLocks noGrp="1"/>
          </p:cNvSpPr>
          <p:nvPr>
            <p:ph type="body" sz="quarter" idx="17" hasCustomPrompt="1"/>
          </p:nvPr>
        </p:nvSpPr>
        <p:spPr>
          <a:xfrm>
            <a:off x="10515600" y="6858000"/>
            <a:ext cx="36576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6" name="Slide Number Placeholder 3">
            <a:extLst>
              <a:ext uri="{FF2B5EF4-FFF2-40B4-BE49-F238E27FC236}">
                <a16:creationId xmlns:a16="http://schemas.microsoft.com/office/drawing/2014/main" id="{7DC2EC3E-C641-FD49-9F15-878B1AFFFD98}"/>
              </a:ext>
            </a:extLst>
          </p:cNvPr>
          <p:cNvSpPr>
            <a:spLocks noGrp="1"/>
          </p:cNvSpPr>
          <p:nvPr>
            <p:ph type="sldNum" sz="quarter" idx="18"/>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19" name="Title 1">
            <a:extLst>
              <a:ext uri="{FF2B5EF4-FFF2-40B4-BE49-F238E27FC236}">
                <a16:creationId xmlns:a16="http://schemas.microsoft.com/office/drawing/2014/main" id="{3648737A-DE0E-48DB-87F0-65418715CF88}"/>
              </a:ext>
            </a:extLst>
          </p:cNvPr>
          <p:cNvSpPr>
            <a:spLocks noGrp="1"/>
          </p:cNvSpPr>
          <p:nvPr>
            <p:ph type="title" hasCustomPrompt="1"/>
          </p:nvPr>
        </p:nvSpPr>
        <p:spPr>
          <a:xfrm>
            <a:off x="1371599" y="2295525"/>
            <a:ext cx="4572001" cy="1590675"/>
          </a:xfrm>
          <a:prstGeom prst="rect">
            <a:avLst/>
          </a:prstGeom>
        </p:spPr>
        <p:txBody>
          <a:bodyPr lIns="0" anchor="b"/>
          <a:lstStyle>
            <a:lvl1pPr>
              <a:defRPr lang="en-US" sz="3600" b="1" kern="1200" dirty="0">
                <a:solidFill>
                  <a:srgbClr val="C8722E"/>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21" name="Content Placeholder 13">
            <a:extLst>
              <a:ext uri="{FF2B5EF4-FFF2-40B4-BE49-F238E27FC236}">
                <a16:creationId xmlns:a16="http://schemas.microsoft.com/office/drawing/2014/main" id="{97DA340F-6103-4F2C-B3B8-8D8A524DC19C}"/>
              </a:ext>
            </a:extLst>
          </p:cNvPr>
          <p:cNvSpPr>
            <a:spLocks noGrp="1"/>
          </p:cNvSpPr>
          <p:nvPr>
            <p:ph sz="quarter" idx="21"/>
          </p:nvPr>
        </p:nvSpPr>
        <p:spPr>
          <a:xfrm>
            <a:off x="1394459" y="4373033"/>
            <a:ext cx="4572000" cy="3429000"/>
          </a:xfrm>
          <a:prstGeom prst="rect">
            <a:avLst/>
          </a:prstGeom>
        </p:spPr>
        <p:txBody>
          <a:bodyPr/>
          <a:lstStyle>
            <a:lvl1pPr>
              <a:defRPr sz="2800"/>
            </a:lvl1pPr>
            <a:lvl2pPr marL="822960" indent="-274320">
              <a:buFont typeface="Wingdings" panose="05000000000000000000" pitchFamily="2" charset="2"/>
              <a:buChar char="§"/>
              <a:defRPr sz="2400"/>
            </a:lvl2pPr>
            <a:lvl3pPr marL="1371600" indent="-274320">
              <a:buFont typeface="Wingdings" panose="05000000000000000000" pitchFamily="2" charset="2"/>
              <a:buChar char="ü"/>
              <a:defRPr sz="2000"/>
            </a:lvl3pPr>
            <a:lvl4pPr>
              <a:defRPr sz="1800"/>
            </a:lvl4pPr>
            <a:lvl5pPr marL="2468880" indent="-27432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Date Placeholder 1">
            <a:extLst>
              <a:ext uri="{FF2B5EF4-FFF2-40B4-BE49-F238E27FC236}">
                <a16:creationId xmlns:a16="http://schemas.microsoft.com/office/drawing/2014/main" id="{EE384947-F0AD-4E73-95AD-CAD4DEE44608}"/>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B7EE7B1-A6C1-4E39-8665-A73ED03F32E1}" type="datetimeFigureOut">
              <a:rPr lang="en-US" smtClean="0"/>
              <a:pPr/>
              <a:t>10/9/2019</a:t>
            </a:fld>
            <a:endParaRPr lang="en-US" dirty="0"/>
          </a:p>
        </p:txBody>
      </p:sp>
      <p:sp>
        <p:nvSpPr>
          <p:cNvPr id="26" name="Footer Placeholder 2">
            <a:extLst>
              <a:ext uri="{FF2B5EF4-FFF2-40B4-BE49-F238E27FC236}">
                <a16:creationId xmlns:a16="http://schemas.microsoft.com/office/drawing/2014/main" id="{8259C4D6-850D-4393-9434-3F69451FBF8E}"/>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410932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Picture Grid with Subhea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Lst>
          </p:cNvPr>
          <p:cNvSpPr/>
          <p:nvPr userDrawn="1"/>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DEE2FC3-856F-2F4B-A52D-94189159AC19}"/>
              </a:ext>
            </a:extLst>
          </p:cNvPr>
          <p:cNvSpPr>
            <a:spLocks noGrp="1"/>
          </p:cNvSpPr>
          <p:nvPr>
            <p:ph type="pic" sz="quarter" idx="10"/>
          </p:nvPr>
        </p:nvSpPr>
        <p:spPr>
          <a:xfrm>
            <a:off x="1371600" y="539496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1" name="Picture Placeholder 2">
            <a:extLst>
              <a:ext uri="{FF2B5EF4-FFF2-40B4-BE49-F238E27FC236}">
                <a16:creationId xmlns:a16="http://schemas.microsoft.com/office/drawing/2014/main" id="{FE341CF1-EFF3-A64D-A9D4-B96C8CD8F301}"/>
              </a:ext>
            </a:extLst>
          </p:cNvPr>
          <p:cNvSpPr>
            <a:spLocks noGrp="1"/>
          </p:cNvSpPr>
          <p:nvPr>
            <p:ph type="pic" sz="quarter" idx="11"/>
          </p:nvPr>
        </p:nvSpPr>
        <p:spPr>
          <a:xfrm>
            <a:off x="1371600" y="274320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13" name="Picture Placeholder 2">
            <a:extLst>
              <a:ext uri="{FF2B5EF4-FFF2-40B4-BE49-F238E27FC236}">
                <a16:creationId xmlns:a16="http://schemas.microsoft.com/office/drawing/2014/main" id="{D0629C78-28FC-874B-96C1-DFAAFF975DEC}"/>
              </a:ext>
            </a:extLst>
          </p:cNvPr>
          <p:cNvSpPr>
            <a:spLocks noGrp="1"/>
          </p:cNvSpPr>
          <p:nvPr>
            <p:ph type="pic" sz="quarter" idx="12"/>
          </p:nvPr>
        </p:nvSpPr>
        <p:spPr>
          <a:xfrm>
            <a:off x="5737860" y="539496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4" name="Picture Placeholder 2">
            <a:extLst>
              <a:ext uri="{FF2B5EF4-FFF2-40B4-BE49-F238E27FC236}">
                <a16:creationId xmlns:a16="http://schemas.microsoft.com/office/drawing/2014/main" id="{5089EEED-3863-BD48-BCCB-4D264015DA60}"/>
              </a:ext>
            </a:extLst>
          </p:cNvPr>
          <p:cNvSpPr>
            <a:spLocks noGrp="1"/>
          </p:cNvSpPr>
          <p:nvPr>
            <p:ph type="pic" sz="quarter" idx="13"/>
          </p:nvPr>
        </p:nvSpPr>
        <p:spPr>
          <a:xfrm>
            <a:off x="5737860" y="274320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5" name="Picture Placeholder 2">
            <a:extLst>
              <a:ext uri="{FF2B5EF4-FFF2-40B4-BE49-F238E27FC236}">
                <a16:creationId xmlns:a16="http://schemas.microsoft.com/office/drawing/2014/main" id="{EEF5B44F-191D-F44D-8AB3-0B9E4AF4B4E2}"/>
              </a:ext>
            </a:extLst>
          </p:cNvPr>
          <p:cNvSpPr>
            <a:spLocks noGrp="1"/>
          </p:cNvSpPr>
          <p:nvPr>
            <p:ph type="pic" sz="quarter" idx="14"/>
          </p:nvPr>
        </p:nvSpPr>
        <p:spPr>
          <a:xfrm>
            <a:off x="10104120" y="539496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6" name="Picture Placeholder 2">
            <a:extLst>
              <a:ext uri="{FF2B5EF4-FFF2-40B4-BE49-F238E27FC236}">
                <a16:creationId xmlns:a16="http://schemas.microsoft.com/office/drawing/2014/main" id="{A26442AE-D905-374C-9CB4-1A1F44C08C61}"/>
              </a:ext>
            </a:extLst>
          </p:cNvPr>
          <p:cNvSpPr>
            <a:spLocks noGrp="1"/>
          </p:cNvSpPr>
          <p:nvPr>
            <p:ph type="pic" sz="quarter" idx="15"/>
          </p:nvPr>
        </p:nvSpPr>
        <p:spPr>
          <a:xfrm>
            <a:off x="10104120" y="274320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7" name="Text Placeholder 5">
            <a:extLst>
              <a:ext uri="{FF2B5EF4-FFF2-40B4-BE49-F238E27FC236}">
                <a16:creationId xmlns:a16="http://schemas.microsoft.com/office/drawing/2014/main" id="{CEBE105C-2ECB-0B46-923F-378B0A5AEBCB}"/>
              </a:ext>
            </a:extLst>
          </p:cNvPr>
          <p:cNvSpPr>
            <a:spLocks noGrp="1"/>
          </p:cNvSpPr>
          <p:nvPr>
            <p:ph type="body" sz="quarter" idx="16" hasCustomPrompt="1"/>
          </p:nvPr>
        </p:nvSpPr>
        <p:spPr>
          <a:xfrm>
            <a:off x="1371600" y="429768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9" name="Text Placeholder 5">
            <a:extLst>
              <a:ext uri="{FF2B5EF4-FFF2-40B4-BE49-F238E27FC236}">
                <a16:creationId xmlns:a16="http://schemas.microsoft.com/office/drawing/2014/main" id="{8B0900D4-1543-834B-AE27-9A72FD91B398}"/>
              </a:ext>
            </a:extLst>
          </p:cNvPr>
          <p:cNvSpPr>
            <a:spLocks noGrp="1"/>
          </p:cNvSpPr>
          <p:nvPr>
            <p:ph type="body" sz="quarter" idx="17" hasCustomPrompt="1"/>
          </p:nvPr>
        </p:nvSpPr>
        <p:spPr>
          <a:xfrm>
            <a:off x="137160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0" name="Text Placeholder 5">
            <a:extLst>
              <a:ext uri="{FF2B5EF4-FFF2-40B4-BE49-F238E27FC236}">
                <a16:creationId xmlns:a16="http://schemas.microsoft.com/office/drawing/2014/main" id="{F64FB6B4-B0C6-5949-9F2B-7BCB7B207394}"/>
              </a:ext>
            </a:extLst>
          </p:cNvPr>
          <p:cNvSpPr>
            <a:spLocks noGrp="1"/>
          </p:cNvSpPr>
          <p:nvPr>
            <p:ph type="body" sz="quarter" idx="18" hasCustomPrompt="1"/>
          </p:nvPr>
        </p:nvSpPr>
        <p:spPr>
          <a:xfrm>
            <a:off x="5737860" y="429768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1" name="Text Placeholder 5">
            <a:extLst>
              <a:ext uri="{FF2B5EF4-FFF2-40B4-BE49-F238E27FC236}">
                <a16:creationId xmlns:a16="http://schemas.microsoft.com/office/drawing/2014/main" id="{8FDD81E0-346D-A544-A838-A6991588AE4C}"/>
              </a:ext>
            </a:extLst>
          </p:cNvPr>
          <p:cNvSpPr>
            <a:spLocks noGrp="1"/>
          </p:cNvSpPr>
          <p:nvPr>
            <p:ph type="body" sz="quarter" idx="19" hasCustomPrompt="1"/>
          </p:nvPr>
        </p:nvSpPr>
        <p:spPr>
          <a:xfrm>
            <a:off x="573786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2" name="Text Placeholder 5">
            <a:extLst>
              <a:ext uri="{FF2B5EF4-FFF2-40B4-BE49-F238E27FC236}">
                <a16:creationId xmlns:a16="http://schemas.microsoft.com/office/drawing/2014/main" id="{CDB91CB5-0E93-FA44-9508-60493542C74C}"/>
              </a:ext>
            </a:extLst>
          </p:cNvPr>
          <p:cNvSpPr>
            <a:spLocks noGrp="1"/>
          </p:cNvSpPr>
          <p:nvPr>
            <p:ph type="body" sz="quarter" idx="20" hasCustomPrompt="1"/>
          </p:nvPr>
        </p:nvSpPr>
        <p:spPr>
          <a:xfrm>
            <a:off x="10104120" y="429768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3" name="Text Placeholder 5">
            <a:extLst>
              <a:ext uri="{FF2B5EF4-FFF2-40B4-BE49-F238E27FC236}">
                <a16:creationId xmlns:a16="http://schemas.microsoft.com/office/drawing/2014/main" id="{92F736B8-F799-F047-BE4E-297E64A7549C}"/>
              </a:ext>
            </a:extLst>
          </p:cNvPr>
          <p:cNvSpPr>
            <a:spLocks noGrp="1"/>
          </p:cNvSpPr>
          <p:nvPr>
            <p:ph type="body" sz="quarter" idx="21" hasCustomPrompt="1"/>
          </p:nvPr>
        </p:nvSpPr>
        <p:spPr>
          <a:xfrm>
            <a:off x="1010412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4" name="Slide Number Placeholder 3">
            <a:extLst>
              <a:ext uri="{FF2B5EF4-FFF2-40B4-BE49-F238E27FC236}">
                <a16:creationId xmlns:a16="http://schemas.microsoft.com/office/drawing/2014/main" id="{183198DF-9C78-DD40-9CE1-2BC11B888821}"/>
              </a:ext>
            </a:extLst>
          </p:cNvPr>
          <p:cNvSpPr>
            <a:spLocks noGrp="1"/>
          </p:cNvSpPr>
          <p:nvPr>
            <p:ph type="sldNum" sz="quarter" idx="2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26" name="Title 1">
            <a:extLst>
              <a:ext uri="{FF2B5EF4-FFF2-40B4-BE49-F238E27FC236}">
                <a16:creationId xmlns:a16="http://schemas.microsoft.com/office/drawing/2014/main" id="{BE0A6ECC-C9D0-4240-B978-69D09F2C9936}"/>
              </a:ext>
            </a:extLst>
          </p:cNvPr>
          <p:cNvSpPr>
            <a:spLocks noGrp="1"/>
          </p:cNvSpPr>
          <p:nvPr>
            <p:ph type="title" hasCustomPrompt="1"/>
          </p:nvPr>
        </p:nvSpPr>
        <p:spPr>
          <a:xfrm>
            <a:off x="3200400" y="270933"/>
            <a:ext cx="10972800" cy="1310979"/>
          </a:xfrm>
          <a:prstGeom prst="rect">
            <a:avLst/>
          </a:prstGeom>
        </p:spPr>
        <p:txBody>
          <a:bodyPr lIns="0" anchor="b"/>
          <a:lstStyle>
            <a:lvl1pPr>
              <a:defRPr lang="en-US" sz="3600" b="1" kern="1200" dirty="0">
                <a:solidFill>
                  <a:srgbClr val="C8722E"/>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30" name="Date Placeholder 1">
            <a:extLst>
              <a:ext uri="{FF2B5EF4-FFF2-40B4-BE49-F238E27FC236}">
                <a16:creationId xmlns:a16="http://schemas.microsoft.com/office/drawing/2014/main" id="{E4CF0CE7-333F-4604-B518-6F7EE2AA82D5}"/>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B7EE7B1-A6C1-4E39-8665-A73ED03F32E1}" type="datetimeFigureOut">
              <a:rPr lang="en-US" smtClean="0"/>
              <a:pPr/>
              <a:t>10/9/2019</a:t>
            </a:fld>
            <a:endParaRPr lang="en-US" dirty="0"/>
          </a:p>
        </p:txBody>
      </p:sp>
      <p:sp>
        <p:nvSpPr>
          <p:cNvPr id="31" name="Footer Placeholder 2">
            <a:extLst>
              <a:ext uri="{FF2B5EF4-FFF2-40B4-BE49-F238E27FC236}">
                <a16:creationId xmlns:a16="http://schemas.microsoft.com/office/drawing/2014/main" id="{21303C4E-FB0C-4A46-BF34-C99D885AA3B1}"/>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32" name="Content Placeholder 4">
            <a:extLst>
              <a:ext uri="{FF2B5EF4-FFF2-40B4-BE49-F238E27FC236}">
                <a16:creationId xmlns:a16="http://schemas.microsoft.com/office/drawing/2014/main" id="{C14080C3-5390-4F4E-9C88-2C080B5CE5D9}"/>
              </a:ext>
            </a:extLst>
          </p:cNvPr>
          <p:cNvSpPr>
            <a:spLocks noGrp="1"/>
          </p:cNvSpPr>
          <p:nvPr>
            <p:ph sz="quarter" idx="24"/>
          </p:nvPr>
        </p:nvSpPr>
        <p:spPr>
          <a:xfrm>
            <a:off x="1371600" y="2194560"/>
            <a:ext cx="12801600" cy="525886"/>
          </a:xfrm>
          <a:prstGeom prst="rect">
            <a:avLst/>
          </a:prstGeom>
        </p:spPr>
        <p:txBody>
          <a:bodyPr/>
          <a:lstStyle>
            <a:lvl1pPr>
              <a:defRPr sz="2800">
                <a:latin typeface="Arial" panose="020B0604020202020204" pitchFamily="34" charset="0"/>
                <a:cs typeface="Arial" panose="020B0604020202020204" pitchFamily="34" charset="0"/>
              </a:defRPr>
            </a:lvl1pPr>
            <a:lvl2pPr marL="822960" indent="-274320">
              <a:buFont typeface="Wingdings" panose="05000000000000000000" pitchFamily="2" charset="2"/>
              <a:buChar char="§"/>
              <a:defRPr sz="2400">
                <a:latin typeface="Arial" panose="020B0604020202020204" pitchFamily="34" charset="0"/>
                <a:cs typeface="Arial" panose="020B0604020202020204" pitchFamily="34" charset="0"/>
              </a:defRPr>
            </a:lvl2pPr>
            <a:lvl3pPr marL="1371600" indent="-274320">
              <a:buFont typeface="Wingdings" panose="05000000000000000000" pitchFamily="2" charset="2"/>
              <a:buChar char="ü"/>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marL="2468880" indent="-274320">
              <a:buFont typeface="Wingdings" panose="05000000000000000000" pitchFamily="2" charset="2"/>
              <a:buChar char="§"/>
              <a:defRPr sz="1600">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950081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Picture Gri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Lst>
          </p:cNvPr>
          <p:cNvSpPr/>
          <p:nvPr userDrawn="1"/>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DEE2FC3-856F-2F4B-A52D-94189159AC19}"/>
              </a:ext>
            </a:extLst>
          </p:cNvPr>
          <p:cNvSpPr>
            <a:spLocks noGrp="1"/>
          </p:cNvSpPr>
          <p:nvPr>
            <p:ph type="pic" sz="quarter" idx="10"/>
          </p:nvPr>
        </p:nvSpPr>
        <p:spPr>
          <a:xfrm>
            <a:off x="1371600" y="5060515"/>
            <a:ext cx="4069080" cy="2711885"/>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1" name="Picture Placeholder 2">
            <a:extLst>
              <a:ext uri="{FF2B5EF4-FFF2-40B4-BE49-F238E27FC236}">
                <a16:creationId xmlns:a16="http://schemas.microsoft.com/office/drawing/2014/main" id="{FE341CF1-EFF3-A64D-A9D4-B96C8CD8F301}"/>
              </a:ext>
            </a:extLst>
          </p:cNvPr>
          <p:cNvSpPr>
            <a:spLocks noGrp="1"/>
          </p:cNvSpPr>
          <p:nvPr>
            <p:ph type="pic" sz="quarter" idx="11"/>
          </p:nvPr>
        </p:nvSpPr>
        <p:spPr>
          <a:xfrm>
            <a:off x="1371600" y="2066544"/>
            <a:ext cx="4069080" cy="2715768"/>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3" name="Picture Placeholder 2">
            <a:extLst>
              <a:ext uri="{FF2B5EF4-FFF2-40B4-BE49-F238E27FC236}">
                <a16:creationId xmlns:a16="http://schemas.microsoft.com/office/drawing/2014/main" id="{D0629C78-28FC-874B-96C1-DFAAFF975DEC}"/>
              </a:ext>
            </a:extLst>
          </p:cNvPr>
          <p:cNvSpPr>
            <a:spLocks noGrp="1"/>
          </p:cNvSpPr>
          <p:nvPr>
            <p:ph type="pic" sz="quarter" idx="12"/>
          </p:nvPr>
        </p:nvSpPr>
        <p:spPr>
          <a:xfrm>
            <a:off x="5737860" y="5060515"/>
            <a:ext cx="4069080" cy="2711885"/>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4" name="Picture Placeholder 2">
            <a:extLst>
              <a:ext uri="{FF2B5EF4-FFF2-40B4-BE49-F238E27FC236}">
                <a16:creationId xmlns:a16="http://schemas.microsoft.com/office/drawing/2014/main" id="{5089EEED-3863-BD48-BCCB-4D264015DA60}"/>
              </a:ext>
            </a:extLst>
          </p:cNvPr>
          <p:cNvSpPr>
            <a:spLocks noGrp="1"/>
          </p:cNvSpPr>
          <p:nvPr>
            <p:ph type="pic" sz="quarter" idx="13"/>
          </p:nvPr>
        </p:nvSpPr>
        <p:spPr>
          <a:xfrm>
            <a:off x="5737860" y="2066544"/>
            <a:ext cx="4069080" cy="2715768"/>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5" name="Picture Placeholder 2">
            <a:extLst>
              <a:ext uri="{FF2B5EF4-FFF2-40B4-BE49-F238E27FC236}">
                <a16:creationId xmlns:a16="http://schemas.microsoft.com/office/drawing/2014/main" id="{EEF5B44F-191D-F44D-8AB3-0B9E4AF4B4E2}"/>
              </a:ext>
            </a:extLst>
          </p:cNvPr>
          <p:cNvSpPr>
            <a:spLocks noGrp="1"/>
          </p:cNvSpPr>
          <p:nvPr>
            <p:ph type="pic" sz="quarter" idx="14"/>
          </p:nvPr>
        </p:nvSpPr>
        <p:spPr>
          <a:xfrm>
            <a:off x="10104120" y="5060515"/>
            <a:ext cx="4069080" cy="2711885"/>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6" name="Picture Placeholder 2">
            <a:extLst>
              <a:ext uri="{FF2B5EF4-FFF2-40B4-BE49-F238E27FC236}">
                <a16:creationId xmlns:a16="http://schemas.microsoft.com/office/drawing/2014/main" id="{A26442AE-D905-374C-9CB4-1A1F44C08C61}"/>
              </a:ext>
            </a:extLst>
          </p:cNvPr>
          <p:cNvSpPr>
            <a:spLocks noGrp="1"/>
          </p:cNvSpPr>
          <p:nvPr>
            <p:ph type="pic" sz="quarter" idx="15"/>
          </p:nvPr>
        </p:nvSpPr>
        <p:spPr>
          <a:xfrm>
            <a:off x="10104120" y="2066544"/>
            <a:ext cx="4069080" cy="2715768"/>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7" name="Text Placeholder 5">
            <a:extLst>
              <a:ext uri="{FF2B5EF4-FFF2-40B4-BE49-F238E27FC236}">
                <a16:creationId xmlns:a16="http://schemas.microsoft.com/office/drawing/2014/main" id="{CEBE105C-2ECB-0B46-923F-378B0A5AEBCB}"/>
              </a:ext>
            </a:extLst>
          </p:cNvPr>
          <p:cNvSpPr>
            <a:spLocks noGrp="1"/>
          </p:cNvSpPr>
          <p:nvPr>
            <p:ph type="body" sz="quarter" idx="16" hasCustomPrompt="1"/>
          </p:nvPr>
        </p:nvSpPr>
        <p:spPr>
          <a:xfrm>
            <a:off x="1371600" y="3959352"/>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9" name="Text Placeholder 5">
            <a:extLst>
              <a:ext uri="{FF2B5EF4-FFF2-40B4-BE49-F238E27FC236}">
                <a16:creationId xmlns:a16="http://schemas.microsoft.com/office/drawing/2014/main" id="{8B0900D4-1543-834B-AE27-9A72FD91B398}"/>
              </a:ext>
            </a:extLst>
          </p:cNvPr>
          <p:cNvSpPr>
            <a:spLocks noGrp="1"/>
          </p:cNvSpPr>
          <p:nvPr>
            <p:ph type="body" sz="quarter" idx="17" hasCustomPrompt="1"/>
          </p:nvPr>
        </p:nvSpPr>
        <p:spPr>
          <a:xfrm>
            <a:off x="137160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0" name="Text Placeholder 5">
            <a:extLst>
              <a:ext uri="{FF2B5EF4-FFF2-40B4-BE49-F238E27FC236}">
                <a16:creationId xmlns:a16="http://schemas.microsoft.com/office/drawing/2014/main" id="{F64FB6B4-B0C6-5949-9F2B-7BCB7B207394}"/>
              </a:ext>
            </a:extLst>
          </p:cNvPr>
          <p:cNvSpPr>
            <a:spLocks noGrp="1"/>
          </p:cNvSpPr>
          <p:nvPr>
            <p:ph type="body" sz="quarter" idx="18" hasCustomPrompt="1"/>
          </p:nvPr>
        </p:nvSpPr>
        <p:spPr>
          <a:xfrm>
            <a:off x="5737860" y="3959352"/>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1" name="Text Placeholder 5">
            <a:extLst>
              <a:ext uri="{FF2B5EF4-FFF2-40B4-BE49-F238E27FC236}">
                <a16:creationId xmlns:a16="http://schemas.microsoft.com/office/drawing/2014/main" id="{8FDD81E0-346D-A544-A838-A6991588AE4C}"/>
              </a:ext>
            </a:extLst>
          </p:cNvPr>
          <p:cNvSpPr>
            <a:spLocks noGrp="1"/>
          </p:cNvSpPr>
          <p:nvPr>
            <p:ph type="body" sz="quarter" idx="19" hasCustomPrompt="1"/>
          </p:nvPr>
        </p:nvSpPr>
        <p:spPr>
          <a:xfrm>
            <a:off x="573786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2" name="Text Placeholder 5">
            <a:extLst>
              <a:ext uri="{FF2B5EF4-FFF2-40B4-BE49-F238E27FC236}">
                <a16:creationId xmlns:a16="http://schemas.microsoft.com/office/drawing/2014/main" id="{CDB91CB5-0E93-FA44-9508-60493542C74C}"/>
              </a:ext>
            </a:extLst>
          </p:cNvPr>
          <p:cNvSpPr>
            <a:spLocks noGrp="1"/>
          </p:cNvSpPr>
          <p:nvPr>
            <p:ph type="body" sz="quarter" idx="20" hasCustomPrompt="1"/>
          </p:nvPr>
        </p:nvSpPr>
        <p:spPr>
          <a:xfrm>
            <a:off x="10104120" y="3959352"/>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3" name="Text Placeholder 5">
            <a:extLst>
              <a:ext uri="{FF2B5EF4-FFF2-40B4-BE49-F238E27FC236}">
                <a16:creationId xmlns:a16="http://schemas.microsoft.com/office/drawing/2014/main" id="{92F736B8-F799-F047-BE4E-297E64A7549C}"/>
              </a:ext>
            </a:extLst>
          </p:cNvPr>
          <p:cNvSpPr>
            <a:spLocks noGrp="1"/>
          </p:cNvSpPr>
          <p:nvPr>
            <p:ph type="body" sz="quarter" idx="21" hasCustomPrompt="1"/>
          </p:nvPr>
        </p:nvSpPr>
        <p:spPr>
          <a:xfrm>
            <a:off x="1010412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4" name="Slide Number Placeholder 3">
            <a:extLst>
              <a:ext uri="{FF2B5EF4-FFF2-40B4-BE49-F238E27FC236}">
                <a16:creationId xmlns:a16="http://schemas.microsoft.com/office/drawing/2014/main" id="{183198DF-9C78-DD40-9CE1-2BC11B888821}"/>
              </a:ext>
            </a:extLst>
          </p:cNvPr>
          <p:cNvSpPr>
            <a:spLocks noGrp="1"/>
          </p:cNvSpPr>
          <p:nvPr>
            <p:ph type="sldNum" sz="quarter" idx="2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28" name="Date Placeholder 1">
            <a:extLst>
              <a:ext uri="{FF2B5EF4-FFF2-40B4-BE49-F238E27FC236}">
                <a16:creationId xmlns:a16="http://schemas.microsoft.com/office/drawing/2014/main" id="{68F188F7-153E-49D5-8DFC-19025204703A}"/>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B7EE7B1-A6C1-4E39-8665-A73ED03F32E1}" type="datetimeFigureOut">
              <a:rPr lang="en-US" smtClean="0"/>
              <a:pPr/>
              <a:t>10/9/2019</a:t>
            </a:fld>
            <a:endParaRPr lang="en-US" dirty="0"/>
          </a:p>
        </p:txBody>
      </p:sp>
      <p:sp>
        <p:nvSpPr>
          <p:cNvPr id="29" name="Footer Placeholder 2">
            <a:extLst>
              <a:ext uri="{FF2B5EF4-FFF2-40B4-BE49-F238E27FC236}">
                <a16:creationId xmlns:a16="http://schemas.microsoft.com/office/drawing/2014/main" id="{578EF931-9BED-4D2C-8850-F588C3E36023}"/>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30" name="Title 1">
            <a:extLst>
              <a:ext uri="{FF2B5EF4-FFF2-40B4-BE49-F238E27FC236}">
                <a16:creationId xmlns:a16="http://schemas.microsoft.com/office/drawing/2014/main" id="{7B7AD090-7EA2-424E-A15B-B80A20326A1D}"/>
              </a:ext>
            </a:extLst>
          </p:cNvPr>
          <p:cNvSpPr>
            <a:spLocks noGrp="1"/>
          </p:cNvSpPr>
          <p:nvPr>
            <p:ph type="title" hasCustomPrompt="1"/>
          </p:nvPr>
        </p:nvSpPr>
        <p:spPr>
          <a:xfrm>
            <a:off x="3200400" y="270933"/>
            <a:ext cx="10972800" cy="1310979"/>
          </a:xfrm>
          <a:prstGeom prst="rect">
            <a:avLst/>
          </a:prstGeom>
        </p:spPr>
        <p:txBody>
          <a:bodyPr lIns="0" anchor="b"/>
          <a:lstStyle>
            <a:lvl1pPr>
              <a:defRPr lang="en-US" sz="3600" b="1" kern="1200" dirty="0">
                <a:solidFill>
                  <a:srgbClr val="C8722E"/>
                </a:solidFill>
                <a:latin typeface="Arial" panose="020B0604020202020204" pitchFamily="34" charset="0"/>
                <a:ea typeface="+mn-ea"/>
                <a:cs typeface="Arial" panose="020B0604020202020204" pitchFamily="34" charset="0"/>
              </a:defRPr>
            </a:lvl1pPr>
          </a:lstStyle>
          <a:p>
            <a:r>
              <a:rPr lang="en-US" dirty="0"/>
              <a:t>Click to edit slide title</a:t>
            </a:r>
          </a:p>
        </p:txBody>
      </p:sp>
    </p:spTree>
    <p:extLst>
      <p:ext uri="{BB962C8B-B14F-4D97-AF65-F5344CB8AC3E}">
        <p14:creationId xmlns:p14="http://schemas.microsoft.com/office/powerpoint/2010/main" val="482923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96EEDE-6486-774B-B0E3-751BBA42CE35}"/>
              </a:ext>
            </a:extLst>
          </p:cNvPr>
          <p:cNvSpPr/>
          <p:nvPr userDrawn="1"/>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Date Placeholder 1">
            <a:extLst>
              <a:ext uri="{FF2B5EF4-FFF2-40B4-BE49-F238E27FC236}">
                <a16:creationId xmlns:a16="http://schemas.microsoft.com/office/drawing/2014/main" id="{8F28E1ED-1888-403E-AAF0-8053EF9DF5EA}"/>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B7EE7B1-A6C1-4E39-8665-A73ED03F32E1}" type="datetimeFigureOut">
              <a:rPr lang="en-US" smtClean="0"/>
              <a:pPr/>
              <a:t>10/9/2019</a:t>
            </a:fld>
            <a:endParaRPr lang="en-US" dirty="0"/>
          </a:p>
        </p:txBody>
      </p:sp>
      <p:sp>
        <p:nvSpPr>
          <p:cNvPr id="7" name="Footer Placeholder 2">
            <a:extLst>
              <a:ext uri="{FF2B5EF4-FFF2-40B4-BE49-F238E27FC236}">
                <a16:creationId xmlns:a16="http://schemas.microsoft.com/office/drawing/2014/main" id="{227E8059-8EC0-42A2-8A9E-251427CDC055}"/>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2269145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Thank You / Conclusion">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chemeClr val="bg1"/>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TextBox 5">
            <a:extLst>
              <a:ext uri="{FF2B5EF4-FFF2-40B4-BE49-F238E27FC236}">
                <a16:creationId xmlns:a16="http://schemas.microsoft.com/office/drawing/2014/main" id="{D366D1A4-6DD7-B54C-AB7B-63074374BB93}"/>
              </a:ext>
            </a:extLst>
          </p:cNvPr>
          <p:cNvSpPr txBox="1"/>
          <p:nvPr userDrawn="1"/>
        </p:nvSpPr>
        <p:spPr>
          <a:xfrm>
            <a:off x="1371600" y="2057400"/>
            <a:ext cx="4572000" cy="5486400"/>
          </a:xfrm>
          <a:prstGeom prst="rect">
            <a:avLst/>
          </a:prstGeom>
          <a:noFill/>
        </p:spPr>
        <p:txBody>
          <a:bodyPr wrap="square" lIns="0" tIns="0" rIns="0" bIns="0" rtlCol="0" anchor="ctr" anchorCtr="0">
            <a:noAutofit/>
          </a:bodyPr>
          <a:lstStyle/>
          <a:p>
            <a:pPr>
              <a:lnSpc>
                <a:spcPct val="90000"/>
              </a:lnSpc>
            </a:pPr>
            <a:r>
              <a:rPr lang="en-US" sz="4800" b="1" dirty="0">
                <a:solidFill>
                  <a:srgbClr val="C8722E"/>
                </a:solidFill>
                <a:latin typeface="Arial" panose="020B0604020202020204" pitchFamily="34" charset="0"/>
                <a:cs typeface="Arial" panose="020B0604020202020204" pitchFamily="34" charset="0"/>
              </a:rPr>
              <a:t>Thank you</a:t>
            </a:r>
          </a:p>
        </p:txBody>
      </p:sp>
      <p:sp>
        <p:nvSpPr>
          <p:cNvPr id="9" name="Footer Placeholder 2">
            <a:extLst>
              <a:ext uri="{FF2B5EF4-FFF2-40B4-BE49-F238E27FC236}">
                <a16:creationId xmlns:a16="http://schemas.microsoft.com/office/drawing/2014/main" id="{B62A8373-42F9-431F-865E-129CCA0046BE}"/>
              </a:ext>
            </a:extLst>
          </p:cNvPr>
          <p:cNvSpPr>
            <a:spLocks noGrp="1"/>
          </p:cNvSpPr>
          <p:nvPr>
            <p:ph type="ftr" sz="quarter" idx="3"/>
          </p:nvPr>
        </p:nvSpPr>
        <p:spPr>
          <a:xfrm>
            <a:off x="929247" y="7772400"/>
            <a:ext cx="5471554"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241765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729221F-20F2-144C-A638-0A6C756C26C9}"/>
              </a:ext>
            </a:extLst>
          </p:cNvPr>
          <p:cNvSpPr/>
          <p:nvPr userDrawn="1"/>
        </p:nvSpPr>
        <p:spPr>
          <a:xfrm>
            <a:off x="914400" y="0"/>
            <a:ext cx="54864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7588D28A-E737-5049-8A98-3AC3A6EA2CDB}"/>
              </a:ext>
            </a:extLst>
          </p:cNvPr>
          <p:cNvPicPr>
            <a:picLocks noChangeAspect="1"/>
          </p:cNvPicPr>
          <p:nvPr userDrawn="1"/>
        </p:nvPicPr>
        <p:blipFill>
          <a:blip r:embed="rId12"/>
          <a:stretch>
            <a:fillRect/>
          </a:stretch>
        </p:blipFill>
        <p:spPr>
          <a:xfrm>
            <a:off x="1371600" y="237744"/>
            <a:ext cx="1280160" cy="1249224"/>
          </a:xfrm>
          <a:prstGeom prst="rect">
            <a:avLst/>
          </a:prstGeom>
        </p:spPr>
      </p:pic>
      <p:sp>
        <p:nvSpPr>
          <p:cNvPr id="3" name="Footer Placeholder 2">
            <a:extLst>
              <a:ext uri="{FF2B5EF4-FFF2-40B4-BE49-F238E27FC236}">
                <a16:creationId xmlns:a16="http://schemas.microsoft.com/office/drawing/2014/main" id="{5EEAA279-64AD-4C24-987C-D056E5350C46}"/>
              </a:ext>
            </a:extLst>
          </p:cNvPr>
          <p:cNvSpPr>
            <a:spLocks noGrp="1"/>
          </p:cNvSpPr>
          <p:nvPr>
            <p:ph type="ftr" sz="quarter" idx="3"/>
          </p:nvPr>
        </p:nvSpPr>
        <p:spPr>
          <a:xfrm>
            <a:off x="1189037" y="7627938"/>
            <a:ext cx="49371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64710702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hyperlink" Target="http://www.nrc.gov/"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0EE0BE7-99BF-4161-B088-8724880AAC66}"/>
              </a:ext>
            </a:extLst>
          </p:cNvPr>
          <p:cNvSpPr>
            <a:spLocks noGrp="1"/>
          </p:cNvSpPr>
          <p:nvPr>
            <p:ph type="ctrTitle"/>
          </p:nvPr>
        </p:nvSpPr>
        <p:spPr/>
        <p:txBody>
          <a:bodyPr/>
          <a:lstStyle/>
          <a:p>
            <a:r>
              <a:rPr lang="en-US" sz="3600" dirty="0"/>
              <a:t>Analysis Approaches to Estimating Probability of Detection from Multiple Data Sources</a:t>
            </a:r>
          </a:p>
        </p:txBody>
      </p:sp>
      <mc:AlternateContent xmlns:mc="http://schemas.openxmlformats.org/markup-compatibility/2006">
        <mc:Choice xmlns:a14="http://schemas.microsoft.com/office/drawing/2010/main" Requires="a14">
          <p:sp>
            <p:nvSpPr>
              <p:cNvPr id="6" name="Text Placeholder 5">
                <a:extLst>
                  <a:ext uri="{FF2B5EF4-FFF2-40B4-BE49-F238E27FC236}">
                    <a16:creationId xmlns:a16="http://schemas.microsoft.com/office/drawing/2014/main" id="{E6AF8584-F7D3-43CB-B2DB-D1799F283016}"/>
                  </a:ext>
                </a:extLst>
              </p:cNvPr>
              <p:cNvSpPr>
                <a:spLocks noGrp="1"/>
              </p:cNvSpPr>
              <p:nvPr>
                <p:ph type="body" sz="quarter" idx="10"/>
              </p:nvPr>
            </p:nvSpPr>
            <p:spPr>
              <a:xfrm>
                <a:off x="1370529" y="4857750"/>
                <a:ext cx="4572000" cy="762000"/>
              </a:xfrm>
            </p:spPr>
            <p:txBody>
              <a:bodyPr/>
              <a:lstStyle/>
              <a:p>
                <a:r>
                  <a:rPr lang="en-US" dirty="0"/>
                  <a:t>	</a:t>
                </a:r>
                <a14:m>
                  <m:oMath xmlns:m="http://schemas.openxmlformats.org/officeDocument/2006/math">
                    <m:sSup>
                      <m:sSupPr>
                        <m:ctrlPr>
                          <a:rPr lang="en-US" i="1" smtClean="0">
                            <a:latin typeface="Cambria Math" panose="02040503050406030204" pitchFamily="18" charset="0"/>
                          </a:rPr>
                        </m:ctrlPr>
                      </m:sSupPr>
                      <m:e>
                        <m:r>
                          <m:rPr>
                            <m:nor/>
                          </m:rPr>
                          <a:rPr lang="en-US" dirty="0"/>
                          <m:t>Aimee</m:t>
                        </m:r>
                        <m:r>
                          <m:rPr>
                            <m:nor/>
                          </m:rPr>
                          <a:rPr lang="en-US" dirty="0"/>
                          <m:t> </m:t>
                        </m:r>
                        <m:r>
                          <m:rPr>
                            <m:nor/>
                          </m:rPr>
                          <a:rPr lang="en-US" dirty="0"/>
                          <m:t>E</m:t>
                        </m:r>
                        <m:r>
                          <m:rPr>
                            <m:nor/>
                          </m:rPr>
                          <a:rPr lang="en-US" dirty="0"/>
                          <m:t>. </m:t>
                        </m:r>
                        <m:r>
                          <m:rPr>
                            <m:nor/>
                          </m:rPr>
                          <a:rPr lang="en-US" dirty="0"/>
                          <m:t>Holmes</m:t>
                        </m:r>
                      </m:e>
                      <m:sup>
                        <m:r>
                          <a:rPr lang="en-US" b="1" i="1" smtClean="0">
                            <a:latin typeface="Cambria Math" panose="02040503050406030204" pitchFamily="18" charset="0"/>
                          </a:rPr>
                          <m:t>𝟏</m:t>
                        </m:r>
                      </m:sup>
                    </m:sSup>
                  </m:oMath>
                </a14:m>
                <a:endParaRPr lang="en-US" dirty="0"/>
              </a:p>
              <a:p>
                <a14:m>
                  <m:oMath xmlns:m="http://schemas.openxmlformats.org/officeDocument/2006/math">
                    <m:sSup>
                      <m:sSupPr>
                        <m:ctrlPr>
                          <a:rPr lang="en-US" i="1">
                            <a:latin typeface="Cambria Math" panose="02040503050406030204" pitchFamily="18" charset="0"/>
                          </a:rPr>
                        </m:ctrlPr>
                      </m:sSupPr>
                      <m:e>
                        <m:r>
                          <m:rPr>
                            <m:nor/>
                          </m:rPr>
                          <a:rPr lang="en-US" b="0" dirty="0"/>
                          <m:t>Ryan</m:t>
                        </m:r>
                        <m:r>
                          <m:rPr>
                            <m:nor/>
                          </m:rPr>
                          <a:rPr lang="en-US" b="0" dirty="0"/>
                          <m:t> </m:t>
                        </m:r>
                        <m:r>
                          <m:rPr>
                            <m:nor/>
                          </m:rPr>
                          <a:rPr lang="en-US" b="0" dirty="0"/>
                          <m:t>M</m:t>
                        </m:r>
                        <m:r>
                          <m:rPr>
                            <m:nor/>
                          </m:rPr>
                          <a:rPr lang="en-US" b="0" dirty="0"/>
                          <m:t>. </m:t>
                        </m:r>
                        <m:r>
                          <m:rPr>
                            <m:nor/>
                          </m:rPr>
                          <a:rPr lang="en-US" b="0" dirty="0"/>
                          <m:t>Meyer</m:t>
                        </m:r>
                      </m:e>
                      <m:sup>
                        <m:r>
                          <a:rPr lang="en-US" i="1">
                            <a:latin typeface="Cambria Math" panose="02040503050406030204" pitchFamily="18" charset="0"/>
                          </a:rPr>
                          <m:t>𝟏</m:t>
                        </m:r>
                      </m:sup>
                    </m:sSup>
                  </m:oMath>
                </a14:m>
                <a:r>
                  <a:rPr lang="en-US" b="0" dirty="0"/>
                  <a:t>,</a:t>
                </a:r>
                <a:r>
                  <a:rPr lang="en-US" dirty="0"/>
                  <a:t> </a:t>
                </a:r>
                <a14:m>
                  <m:oMath xmlns:m="http://schemas.openxmlformats.org/officeDocument/2006/math">
                    <m:sSup>
                      <m:sSupPr>
                        <m:ctrlPr>
                          <a:rPr lang="en-US" i="1">
                            <a:latin typeface="Cambria Math" panose="02040503050406030204" pitchFamily="18" charset="0"/>
                          </a:rPr>
                        </m:ctrlPr>
                      </m:sSupPr>
                      <m:e>
                        <m:r>
                          <m:rPr>
                            <m:nor/>
                          </m:rPr>
                          <a:rPr lang="en-US" b="0" dirty="0"/>
                          <m:t>Bruce</m:t>
                        </m:r>
                        <m:r>
                          <m:rPr>
                            <m:nor/>
                          </m:rPr>
                          <a:rPr lang="en-US" b="0" dirty="0"/>
                          <m:t> </m:t>
                        </m:r>
                        <m:r>
                          <m:rPr>
                            <m:nor/>
                          </m:rPr>
                          <a:rPr lang="en-US" b="0" dirty="0"/>
                          <m:t>Lin</m:t>
                        </m:r>
                      </m:e>
                      <m:sup>
                        <m:r>
                          <a:rPr lang="en-US" b="1" i="1" smtClean="0">
                            <a:latin typeface="Cambria Math" panose="02040503050406030204" pitchFamily="18" charset="0"/>
                          </a:rPr>
                          <m:t>𝟐</m:t>
                        </m:r>
                      </m:sup>
                    </m:sSup>
                  </m:oMath>
                </a14:m>
                <a:endParaRPr lang="en-US" b="0" dirty="0"/>
              </a:p>
            </p:txBody>
          </p:sp>
        </mc:Choice>
        <mc:Fallback>
          <p:sp>
            <p:nvSpPr>
              <p:cNvPr id="6" name="Text Placeholder 5">
                <a:extLst>
                  <a:ext uri="{FF2B5EF4-FFF2-40B4-BE49-F238E27FC236}">
                    <a16:creationId xmlns:a16="http://schemas.microsoft.com/office/drawing/2014/main" id="{E6AF8584-F7D3-43CB-B2DB-D1799F283016}"/>
                  </a:ext>
                </a:extLst>
              </p:cNvPr>
              <p:cNvSpPr>
                <a:spLocks noGrp="1" noRot="1" noChangeAspect="1" noMove="1" noResize="1" noEditPoints="1" noAdjustHandles="1" noChangeArrowheads="1" noChangeShapeType="1" noTextEdit="1"/>
              </p:cNvSpPr>
              <p:nvPr>
                <p:ph type="body" sz="quarter" idx="10"/>
              </p:nvPr>
            </p:nvSpPr>
            <p:spPr>
              <a:xfrm>
                <a:off x="1370529" y="4857750"/>
                <a:ext cx="4572000" cy="762000"/>
              </a:xfrm>
              <a:blipFill>
                <a:blip r:embed="rId3"/>
                <a:stretch>
                  <a:fillRect t="-4000" r="-1333" b="-48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 Placeholder 9">
                <a:extLst>
                  <a:ext uri="{FF2B5EF4-FFF2-40B4-BE49-F238E27FC236}">
                    <a16:creationId xmlns:a16="http://schemas.microsoft.com/office/drawing/2014/main" id="{B3C12910-3A9C-4FFC-A950-52D0A31734CF}"/>
                  </a:ext>
                </a:extLst>
              </p:cNvPr>
              <p:cNvSpPr>
                <a:spLocks noGrp="1"/>
              </p:cNvSpPr>
              <p:nvPr>
                <p:ph type="body" sz="quarter" idx="11"/>
              </p:nvPr>
            </p:nvSpPr>
            <p:spPr>
              <a:xfrm>
                <a:off x="1371600" y="5751443"/>
                <a:ext cx="4572000" cy="940905"/>
              </a:xfrm>
            </p:spPr>
            <p:txBody>
              <a:bodyPr/>
              <a:lstStyle/>
              <a:p>
                <a14:m>
                  <m:oMath xmlns:m="http://schemas.openxmlformats.org/officeDocument/2006/math">
                    <m:sSup>
                      <m:sSupPr>
                        <m:ctrlPr>
                          <a:rPr lang="en-US" i="1">
                            <a:latin typeface="Cambria Math" panose="02040503050406030204" pitchFamily="18" charset="0"/>
                          </a:rPr>
                        </m:ctrlPr>
                      </m:sSupPr>
                      <m:e/>
                      <m:sup>
                        <m:r>
                          <a:rPr lang="en-US" i="1">
                            <a:latin typeface="Cambria Math" panose="02040503050406030204" pitchFamily="18" charset="0"/>
                          </a:rPr>
                          <m:t>𝟏</m:t>
                        </m:r>
                      </m:sup>
                    </m:sSup>
                  </m:oMath>
                </a14:m>
                <a:r>
                  <a:rPr lang="en-US" dirty="0"/>
                  <a:t>Pacific Northwest National Laboratory</a:t>
                </a:r>
              </a:p>
              <a:p>
                <a14:m>
                  <m:oMath xmlns:m="http://schemas.openxmlformats.org/officeDocument/2006/math">
                    <m:sSup>
                      <m:sSupPr>
                        <m:ctrlPr>
                          <a:rPr lang="en-US" i="1">
                            <a:latin typeface="Cambria Math" panose="02040503050406030204" pitchFamily="18" charset="0"/>
                          </a:rPr>
                        </m:ctrlPr>
                      </m:sSupPr>
                      <m:e/>
                      <m:sup>
                        <m:r>
                          <a:rPr lang="en-US" b="1" i="1">
                            <a:latin typeface="Cambria Math" panose="02040503050406030204" pitchFamily="18" charset="0"/>
                          </a:rPr>
                          <m:t>𝟐</m:t>
                        </m:r>
                      </m:sup>
                    </m:sSup>
                  </m:oMath>
                </a14:m>
                <a:r>
                  <a:rPr lang="en-US" dirty="0"/>
                  <a:t>US Nuclear Regulatory Commission</a:t>
                </a:r>
              </a:p>
              <a:p>
                <a:r>
                  <a:rPr lang="en-US" dirty="0"/>
                  <a:t>October 5, 2019</a:t>
                </a:r>
              </a:p>
              <a:p>
                <a:r>
                  <a:rPr lang="en-US" dirty="0"/>
                  <a:t>WSDS 2019</a:t>
                </a:r>
              </a:p>
              <a:p>
                <a:endParaRPr lang="en-US" dirty="0"/>
              </a:p>
            </p:txBody>
          </p:sp>
        </mc:Choice>
        <mc:Fallback xmlns="">
          <p:sp>
            <p:nvSpPr>
              <p:cNvPr id="10" name="Text Placeholder 9">
                <a:extLst>
                  <a:ext uri="{FF2B5EF4-FFF2-40B4-BE49-F238E27FC236}">
                    <a16:creationId xmlns:a16="http://schemas.microsoft.com/office/drawing/2014/main" id="{B3C12910-3A9C-4FFC-A950-52D0A31734CF}"/>
                  </a:ext>
                </a:extLst>
              </p:cNvPr>
              <p:cNvSpPr>
                <a:spLocks noGrp="1" noRot="1" noChangeAspect="1" noMove="1" noResize="1" noEditPoints="1" noAdjustHandles="1" noChangeArrowheads="1" noChangeShapeType="1" noTextEdit="1"/>
              </p:cNvSpPr>
              <p:nvPr>
                <p:ph type="body" sz="quarter" idx="11"/>
              </p:nvPr>
            </p:nvSpPr>
            <p:spPr>
              <a:xfrm>
                <a:off x="1371600" y="5751443"/>
                <a:ext cx="4572000" cy="940905"/>
              </a:xfrm>
              <a:blipFill>
                <a:blip r:embed="rId4"/>
                <a:stretch>
                  <a:fillRect t="-4516" r="-2667" b="-63226"/>
                </a:stretch>
              </a:blipFill>
            </p:spPr>
            <p:txBody>
              <a:bodyPr/>
              <a:lstStyle/>
              <a:p>
                <a:r>
                  <a:rPr lang="en-US">
                    <a:noFill/>
                  </a:rPr>
                  <a:t> </a:t>
                </a:r>
              </a:p>
            </p:txBody>
          </p:sp>
        </mc:Fallback>
      </mc:AlternateContent>
      <p:sp>
        <p:nvSpPr>
          <p:cNvPr id="7" name="Text Placeholder 9">
            <a:extLst>
              <a:ext uri="{FF2B5EF4-FFF2-40B4-BE49-F238E27FC236}">
                <a16:creationId xmlns:a16="http://schemas.microsoft.com/office/drawing/2014/main" id="{726A2B07-5979-416A-ABDF-CE2B29C19A15}"/>
              </a:ext>
            </a:extLst>
          </p:cNvPr>
          <p:cNvSpPr txBox="1">
            <a:spLocks/>
          </p:cNvSpPr>
          <p:nvPr/>
        </p:nvSpPr>
        <p:spPr>
          <a:xfrm>
            <a:off x="1370529" y="521351"/>
            <a:ext cx="4572000" cy="940905"/>
          </a:xfrm>
          <a:prstGeom prst="rect">
            <a:avLst/>
          </a:prstGeom>
        </p:spPr>
        <p:txBody>
          <a:bodyPr wrap="none" lIns="0" tIns="0" rIns="0" bIns="0">
            <a:noAutofit/>
          </a:bodyPr>
          <a:lstStyle>
            <a:lvl1pPr marL="0" indent="0" algn="r" defTabSz="1097280" rtl="0" eaLnBrk="1" latinLnBrk="0" hangingPunct="1">
              <a:lnSpc>
                <a:spcPct val="90000"/>
              </a:lnSpc>
              <a:spcBef>
                <a:spcPts val="1200"/>
              </a:spcBef>
              <a:buFont typeface="Arial" panose="020B0604020202020204" pitchFamily="34" charset="0"/>
              <a:buNone/>
              <a:defRPr sz="1600" kern="1200">
                <a:solidFill>
                  <a:srgbClr val="616265"/>
                </a:solidFill>
                <a:latin typeface="Arial" panose="020B0604020202020204" pitchFamily="34" charset="0"/>
                <a:ea typeface="+mn-ea"/>
                <a:cs typeface="Arial" panose="020B0604020202020204" pitchFamily="34" charset="0"/>
              </a:defRPr>
            </a:lvl1pPr>
            <a:lvl2pPr marL="548640" indent="0" algn="l" defTabSz="1097280"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280" indent="0" algn="l" defTabSz="1097280"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920" indent="0" algn="l" defTabSz="1097280"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560" indent="0" algn="l" defTabSz="1097280"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sz="1800" b="1" dirty="0">
                <a:solidFill>
                  <a:srgbClr val="C8722E"/>
                </a:solidFill>
                <a:ea typeface="+mj-ea"/>
              </a:rPr>
              <a:t>PNNL-SA-148009</a:t>
            </a:r>
            <a:endParaRPr lang="en-US" dirty="0"/>
          </a:p>
        </p:txBody>
      </p:sp>
    </p:spTree>
    <p:extLst>
      <p:ext uri="{BB962C8B-B14F-4D97-AF65-F5344CB8AC3E}">
        <p14:creationId xmlns:p14="http://schemas.microsoft.com/office/powerpoint/2010/main" val="1152154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61E7DF-2D5A-4EF0-9E9E-047227DE4DB5}"/>
              </a:ext>
            </a:extLst>
          </p:cNvPr>
          <p:cNvSpPr>
            <a:spLocks noGrp="1"/>
          </p:cNvSpPr>
          <p:nvPr>
            <p:ph type="sldNum" sz="quarter" idx="12"/>
          </p:nvPr>
        </p:nvSpPr>
        <p:spPr/>
        <p:txBody>
          <a:bodyPr/>
          <a:lstStyle/>
          <a:p>
            <a:fld id="{FE7A4BB3-E848-5A44-82DF-322201952CD8}" type="slidenum">
              <a:rPr lang="en-US" smtClean="0"/>
              <a:pPr/>
              <a:t>2</a:t>
            </a:fld>
            <a:endParaRPr lang="en-US" dirty="0"/>
          </a:p>
        </p:txBody>
      </p:sp>
      <p:sp>
        <p:nvSpPr>
          <p:cNvPr id="4" name="Content Placeholder 3">
            <a:extLst>
              <a:ext uri="{FF2B5EF4-FFF2-40B4-BE49-F238E27FC236}">
                <a16:creationId xmlns:a16="http://schemas.microsoft.com/office/drawing/2014/main" id="{2DEBCC4A-09A3-46FA-94B8-812D5A6C188D}"/>
              </a:ext>
            </a:extLst>
          </p:cNvPr>
          <p:cNvSpPr>
            <a:spLocks noGrp="1"/>
          </p:cNvSpPr>
          <p:nvPr>
            <p:ph sz="quarter" idx="20"/>
          </p:nvPr>
        </p:nvSpPr>
        <p:spPr>
          <a:xfrm>
            <a:off x="1371600" y="2285999"/>
            <a:ext cx="12801600" cy="5486401"/>
          </a:xfrm>
        </p:spPr>
        <p:txBody>
          <a:bodyPr/>
          <a:lstStyle/>
          <a:p>
            <a:pPr marL="0" indent="0">
              <a:buNone/>
            </a:pPr>
            <a:r>
              <a:rPr lang="en-US" sz="3600" dirty="0"/>
              <a:t>This work was sponsored by the U.S. Nuclear Regulatory Commission’s Office of Research, under work agreement 	    NRC-HQ-60-17-D-0010;  Carol Nove – NRC COR.</a:t>
            </a:r>
          </a:p>
          <a:p>
            <a:pPr marL="0" indent="0">
              <a:buNone/>
            </a:pPr>
            <a:endParaRPr lang="en-US" sz="3600" dirty="0"/>
          </a:p>
          <a:p>
            <a:pPr marL="0" indent="0">
              <a:buNone/>
            </a:pPr>
            <a:r>
              <a:rPr lang="en-US" sz="3600" dirty="0"/>
              <a:t>PNNL is a multi-program national laboratory operated by Battelle Memorial Institute for the U.S. DOE under 	       DE-AC06-76RLO 1830.</a:t>
            </a:r>
          </a:p>
          <a:p>
            <a:pPr marL="0" indent="0">
              <a:buNone/>
            </a:pPr>
            <a:endParaRPr lang="en-US" dirty="0"/>
          </a:p>
        </p:txBody>
      </p:sp>
      <p:sp>
        <p:nvSpPr>
          <p:cNvPr id="6" name="Title 5">
            <a:extLst>
              <a:ext uri="{FF2B5EF4-FFF2-40B4-BE49-F238E27FC236}">
                <a16:creationId xmlns:a16="http://schemas.microsoft.com/office/drawing/2014/main" id="{6B9F8289-DA92-4647-86C6-0E2E9CBF2E73}"/>
              </a:ext>
            </a:extLst>
          </p:cNvPr>
          <p:cNvSpPr>
            <a:spLocks noGrp="1"/>
          </p:cNvSpPr>
          <p:nvPr>
            <p:ph type="title"/>
          </p:nvPr>
        </p:nvSpPr>
        <p:spPr>
          <a:xfrm>
            <a:off x="3200400" y="204668"/>
            <a:ext cx="10972800" cy="1048400"/>
          </a:xfrm>
        </p:spPr>
        <p:txBody>
          <a:bodyPr/>
          <a:lstStyle/>
          <a:p>
            <a:r>
              <a:rPr lang="en-US" dirty="0"/>
              <a:t>Work Sponsored By</a:t>
            </a:r>
          </a:p>
        </p:txBody>
      </p:sp>
    </p:spTree>
    <p:extLst>
      <p:ext uri="{BB962C8B-B14F-4D97-AF65-F5344CB8AC3E}">
        <p14:creationId xmlns:p14="http://schemas.microsoft.com/office/powerpoint/2010/main" val="3785104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61E7DF-2D5A-4EF0-9E9E-047227DE4DB5}"/>
              </a:ext>
            </a:extLst>
          </p:cNvPr>
          <p:cNvSpPr>
            <a:spLocks noGrp="1"/>
          </p:cNvSpPr>
          <p:nvPr>
            <p:ph type="sldNum" sz="quarter" idx="12"/>
          </p:nvPr>
        </p:nvSpPr>
        <p:spPr/>
        <p:txBody>
          <a:bodyPr/>
          <a:lstStyle/>
          <a:p>
            <a:fld id="{FE7A4BB3-E848-5A44-82DF-322201952CD8}" type="slidenum">
              <a:rPr lang="en-US" smtClean="0"/>
              <a:pPr/>
              <a:t>3</a:t>
            </a:fld>
            <a:endParaRPr lang="en-US" dirty="0"/>
          </a:p>
        </p:txBody>
      </p:sp>
      <p:sp>
        <p:nvSpPr>
          <p:cNvPr id="3" name="Title 2">
            <a:extLst>
              <a:ext uri="{FF2B5EF4-FFF2-40B4-BE49-F238E27FC236}">
                <a16:creationId xmlns:a16="http://schemas.microsoft.com/office/drawing/2014/main" id="{6D50AF6E-CF6A-429E-A4B2-32D2D767B73B}"/>
              </a:ext>
            </a:extLst>
          </p:cNvPr>
          <p:cNvSpPr>
            <a:spLocks noGrp="1"/>
          </p:cNvSpPr>
          <p:nvPr>
            <p:ph type="title"/>
          </p:nvPr>
        </p:nvSpPr>
        <p:spPr>
          <a:xfrm>
            <a:off x="3200400" y="270934"/>
            <a:ext cx="10972800" cy="1016000"/>
          </a:xfrm>
        </p:spPr>
        <p:txBody>
          <a:bodyPr/>
          <a:lstStyle/>
          <a:p>
            <a:r>
              <a:rPr lang="en-US" dirty="0"/>
              <a:t>The Problem</a:t>
            </a:r>
          </a:p>
        </p:txBody>
      </p:sp>
      <p:sp>
        <p:nvSpPr>
          <p:cNvPr id="4" name="Content Placeholder 3">
            <a:extLst>
              <a:ext uri="{FF2B5EF4-FFF2-40B4-BE49-F238E27FC236}">
                <a16:creationId xmlns:a16="http://schemas.microsoft.com/office/drawing/2014/main" id="{2DEBCC4A-09A3-46FA-94B8-812D5A6C188D}"/>
              </a:ext>
            </a:extLst>
          </p:cNvPr>
          <p:cNvSpPr>
            <a:spLocks noGrp="1"/>
          </p:cNvSpPr>
          <p:nvPr>
            <p:ph sz="quarter" idx="20"/>
          </p:nvPr>
        </p:nvSpPr>
        <p:spPr>
          <a:xfrm>
            <a:off x="1371600" y="1783645"/>
            <a:ext cx="12801600" cy="5760156"/>
          </a:xfrm>
        </p:spPr>
        <p:txBody>
          <a:bodyPr/>
          <a:lstStyle/>
          <a:p>
            <a:pPr>
              <a:lnSpc>
                <a:spcPct val="100000"/>
              </a:lnSpc>
              <a:spcBef>
                <a:spcPts val="600"/>
              </a:spcBef>
              <a:spcAft>
                <a:spcPts val="600"/>
              </a:spcAft>
            </a:pPr>
            <a:r>
              <a:rPr lang="en-US" sz="3200" dirty="0"/>
              <a:t>Periodic nondestructive examination (NDE) is conducted on nuclear power plant (NPP) components to ensure structural integrity and safe operations</a:t>
            </a:r>
          </a:p>
          <a:p>
            <a:pPr lvl="1">
              <a:lnSpc>
                <a:spcPct val="100000"/>
              </a:lnSpc>
              <a:spcAft>
                <a:spcPts val="600"/>
              </a:spcAft>
            </a:pPr>
            <a:r>
              <a:rPr lang="en-US" sz="2800" dirty="0"/>
              <a:t>Effective flaw detection in these materials can prevent component leakage or ruptures before they become critical</a:t>
            </a:r>
          </a:p>
          <a:p>
            <a:pPr>
              <a:lnSpc>
                <a:spcPct val="100000"/>
              </a:lnSpc>
              <a:spcBef>
                <a:spcPts val="600"/>
              </a:spcBef>
              <a:spcAft>
                <a:spcPts val="600"/>
              </a:spcAft>
            </a:pPr>
            <a:r>
              <a:rPr lang="en-US" sz="3200" dirty="0"/>
              <a:t>NDE flaw detection performance can be measured using probability of detection (POD) estimates</a:t>
            </a:r>
          </a:p>
          <a:p>
            <a:pPr>
              <a:lnSpc>
                <a:spcPct val="100000"/>
              </a:lnSpc>
              <a:spcBef>
                <a:spcPts val="600"/>
              </a:spcBef>
              <a:spcAft>
                <a:spcPts val="600"/>
              </a:spcAft>
            </a:pPr>
            <a:r>
              <a:rPr lang="en-US" sz="3200" dirty="0"/>
              <a:t>Multiple sources of data were used in this study</a:t>
            </a:r>
          </a:p>
          <a:p>
            <a:pPr lvl="1">
              <a:lnSpc>
                <a:spcPct val="100000"/>
              </a:lnSpc>
              <a:spcAft>
                <a:spcPts val="600"/>
              </a:spcAft>
            </a:pPr>
            <a:r>
              <a:rPr lang="en-US" sz="2800" dirty="0"/>
              <a:t>Variability across data sources was considered in the analysis</a:t>
            </a:r>
          </a:p>
          <a:p>
            <a:pPr lvl="1">
              <a:lnSpc>
                <a:spcPct val="100000"/>
              </a:lnSpc>
              <a:spcAft>
                <a:spcPts val="600"/>
              </a:spcAft>
            </a:pPr>
            <a:r>
              <a:rPr lang="en-US" sz="2800" dirty="0"/>
              <a:t>An assessment of data from multiple sources, including how to combine these data to generate accurate POD estimates, is presented.</a:t>
            </a:r>
          </a:p>
          <a:p>
            <a:pPr lvl="1"/>
            <a:endParaRPr lang="en-US" dirty="0"/>
          </a:p>
        </p:txBody>
      </p:sp>
    </p:spTree>
    <p:extLst>
      <p:ext uri="{BB962C8B-B14F-4D97-AF65-F5344CB8AC3E}">
        <p14:creationId xmlns:p14="http://schemas.microsoft.com/office/powerpoint/2010/main" val="3300410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61E7DF-2D5A-4EF0-9E9E-047227DE4DB5}"/>
              </a:ext>
            </a:extLst>
          </p:cNvPr>
          <p:cNvSpPr>
            <a:spLocks noGrp="1"/>
          </p:cNvSpPr>
          <p:nvPr>
            <p:ph type="sldNum" sz="quarter" idx="12"/>
          </p:nvPr>
        </p:nvSpPr>
        <p:spPr/>
        <p:txBody>
          <a:bodyPr/>
          <a:lstStyle/>
          <a:p>
            <a:fld id="{FE7A4BB3-E848-5A44-82DF-322201952CD8}" type="slidenum">
              <a:rPr lang="en-US" smtClean="0"/>
              <a:pPr/>
              <a:t>4</a:t>
            </a:fld>
            <a:endParaRPr lang="en-US" dirty="0"/>
          </a:p>
        </p:txBody>
      </p:sp>
      <p:sp>
        <p:nvSpPr>
          <p:cNvPr id="3" name="Title 2">
            <a:extLst>
              <a:ext uri="{FF2B5EF4-FFF2-40B4-BE49-F238E27FC236}">
                <a16:creationId xmlns:a16="http://schemas.microsoft.com/office/drawing/2014/main" id="{6D50AF6E-CF6A-429E-A4B2-32D2D767B73B}"/>
              </a:ext>
            </a:extLst>
          </p:cNvPr>
          <p:cNvSpPr>
            <a:spLocks noGrp="1"/>
          </p:cNvSpPr>
          <p:nvPr>
            <p:ph type="title"/>
          </p:nvPr>
        </p:nvSpPr>
        <p:spPr>
          <a:xfrm>
            <a:off x="3200400" y="270934"/>
            <a:ext cx="10972800" cy="1061156"/>
          </a:xfrm>
        </p:spPr>
        <p:txBody>
          <a:bodyPr/>
          <a:lstStyle/>
          <a:p>
            <a:r>
              <a:rPr lang="en-US" dirty="0"/>
              <a:t>What is Probability of Detection (POD)?</a:t>
            </a:r>
          </a:p>
        </p:txBody>
      </p:sp>
      <p:sp>
        <p:nvSpPr>
          <p:cNvPr id="4" name="Content Placeholder 3">
            <a:extLst>
              <a:ext uri="{FF2B5EF4-FFF2-40B4-BE49-F238E27FC236}">
                <a16:creationId xmlns:a16="http://schemas.microsoft.com/office/drawing/2014/main" id="{2DEBCC4A-09A3-46FA-94B8-812D5A6C188D}"/>
              </a:ext>
            </a:extLst>
          </p:cNvPr>
          <p:cNvSpPr>
            <a:spLocks noGrp="1"/>
          </p:cNvSpPr>
          <p:nvPr>
            <p:ph sz="quarter" idx="20"/>
          </p:nvPr>
        </p:nvSpPr>
        <p:spPr>
          <a:xfrm>
            <a:off x="1371600" y="2057399"/>
            <a:ext cx="12801600" cy="5715001"/>
          </a:xfrm>
        </p:spPr>
        <p:txBody>
          <a:bodyPr/>
          <a:lstStyle/>
          <a:p>
            <a:pPr>
              <a:spcBef>
                <a:spcPts val="1800"/>
              </a:spcBef>
            </a:pPr>
            <a:r>
              <a:rPr lang="en-US" sz="3200" dirty="0"/>
              <a:t>POD is the de facto metric used in quantifying the performance of an inspection for detecting structural defects (usually cracks). POD reflects the stochastic nature of detection and has a value often expressed as a percentage (range from 0% to 100%) or fraction (range from 0 to 1). </a:t>
            </a:r>
          </a:p>
          <a:p>
            <a:pPr>
              <a:spcBef>
                <a:spcPts val="1800"/>
              </a:spcBef>
            </a:pPr>
            <a:r>
              <a:rPr lang="en-US" sz="3200" dirty="0"/>
              <a:t>POD is typically represented as a function of flaw size (t) in this context.</a:t>
            </a:r>
          </a:p>
          <a:p>
            <a:pPr>
              <a:spcBef>
                <a:spcPts val="1800"/>
              </a:spcBef>
            </a:pPr>
            <a:r>
              <a:rPr lang="en-US" sz="3200" dirty="0"/>
              <a:t>The ideal POD curve is a step function with perfect (POD = 1) detection of all flaws of t&gt;0 and no detection (POD = 0) of flaws of t=0 (or t ≤ pre-defined minimum flaw size). </a:t>
            </a:r>
          </a:p>
        </p:txBody>
      </p:sp>
    </p:spTree>
    <p:extLst>
      <p:ext uri="{BB962C8B-B14F-4D97-AF65-F5344CB8AC3E}">
        <p14:creationId xmlns:p14="http://schemas.microsoft.com/office/powerpoint/2010/main" val="1774263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61E7DF-2D5A-4EF0-9E9E-047227DE4DB5}"/>
              </a:ext>
            </a:extLst>
          </p:cNvPr>
          <p:cNvSpPr>
            <a:spLocks noGrp="1"/>
          </p:cNvSpPr>
          <p:nvPr>
            <p:ph type="sldNum" sz="quarter" idx="12"/>
          </p:nvPr>
        </p:nvSpPr>
        <p:spPr/>
        <p:txBody>
          <a:bodyPr/>
          <a:lstStyle/>
          <a:p>
            <a:fld id="{FE7A4BB3-E848-5A44-82DF-322201952CD8}" type="slidenum">
              <a:rPr lang="en-US" smtClean="0"/>
              <a:pPr/>
              <a:t>5</a:t>
            </a:fld>
            <a:endParaRPr lang="en-US" dirty="0"/>
          </a:p>
        </p:txBody>
      </p:sp>
      <p:sp>
        <p:nvSpPr>
          <p:cNvPr id="3" name="Title 2">
            <a:extLst>
              <a:ext uri="{FF2B5EF4-FFF2-40B4-BE49-F238E27FC236}">
                <a16:creationId xmlns:a16="http://schemas.microsoft.com/office/drawing/2014/main" id="{6D50AF6E-CF6A-429E-A4B2-32D2D767B73B}"/>
              </a:ext>
            </a:extLst>
          </p:cNvPr>
          <p:cNvSpPr>
            <a:spLocks noGrp="1"/>
          </p:cNvSpPr>
          <p:nvPr>
            <p:ph type="title"/>
          </p:nvPr>
        </p:nvSpPr>
        <p:spPr>
          <a:xfrm>
            <a:off x="3200400" y="270934"/>
            <a:ext cx="10972800" cy="903110"/>
          </a:xfrm>
        </p:spPr>
        <p:txBody>
          <a:bodyPr/>
          <a:lstStyle/>
          <a:p>
            <a:r>
              <a:rPr lang="en-US" dirty="0"/>
              <a:t>Focus</a:t>
            </a:r>
          </a:p>
        </p:txBody>
      </p:sp>
      <p:sp>
        <p:nvSpPr>
          <p:cNvPr id="4" name="Content Placeholder 3">
            <a:extLst>
              <a:ext uri="{FF2B5EF4-FFF2-40B4-BE49-F238E27FC236}">
                <a16:creationId xmlns:a16="http://schemas.microsoft.com/office/drawing/2014/main" id="{2DEBCC4A-09A3-46FA-94B8-812D5A6C188D}"/>
              </a:ext>
            </a:extLst>
          </p:cNvPr>
          <p:cNvSpPr>
            <a:spLocks noGrp="1"/>
          </p:cNvSpPr>
          <p:nvPr>
            <p:ph sz="quarter" idx="20"/>
          </p:nvPr>
        </p:nvSpPr>
        <p:spPr>
          <a:xfrm>
            <a:off x="1371600" y="2543695"/>
            <a:ext cx="12801600" cy="5000105"/>
          </a:xfrm>
        </p:spPr>
        <p:txBody>
          <a:bodyPr/>
          <a:lstStyle/>
          <a:p>
            <a:r>
              <a:rPr lang="en-US" sz="3600" dirty="0"/>
              <a:t>Analysis techniques for deriving POD for qualified ultrasonic examinations (UT) in U.S. NPPs</a:t>
            </a:r>
          </a:p>
          <a:p>
            <a:pPr marL="0" indent="0">
              <a:buNone/>
            </a:pPr>
            <a:endParaRPr lang="en-US" sz="3600" dirty="0"/>
          </a:p>
          <a:p>
            <a:r>
              <a:rPr lang="en-US" sz="3600" dirty="0"/>
              <a:t>POD is derived from empirical UT studies performed in laboratory-like environments on specimens that simulate realistic and relevant NPP component geometries</a:t>
            </a:r>
          </a:p>
          <a:p>
            <a:pPr lvl="1"/>
            <a:endParaRPr lang="en-US" dirty="0"/>
          </a:p>
        </p:txBody>
      </p:sp>
    </p:spTree>
    <p:extLst>
      <p:ext uri="{BB962C8B-B14F-4D97-AF65-F5344CB8AC3E}">
        <p14:creationId xmlns:p14="http://schemas.microsoft.com/office/powerpoint/2010/main" val="2029998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61E7DF-2D5A-4EF0-9E9E-047227DE4DB5}"/>
              </a:ext>
            </a:extLst>
          </p:cNvPr>
          <p:cNvSpPr>
            <a:spLocks noGrp="1"/>
          </p:cNvSpPr>
          <p:nvPr>
            <p:ph type="sldNum" sz="quarter" idx="12"/>
          </p:nvPr>
        </p:nvSpPr>
        <p:spPr/>
        <p:txBody>
          <a:bodyPr/>
          <a:lstStyle/>
          <a:p>
            <a:fld id="{FE7A4BB3-E848-5A44-82DF-322201952CD8}" type="slidenum">
              <a:rPr lang="en-US" smtClean="0"/>
              <a:pPr/>
              <a:t>6</a:t>
            </a:fld>
            <a:endParaRPr lang="en-US" dirty="0"/>
          </a:p>
        </p:txBody>
      </p:sp>
      <p:sp>
        <p:nvSpPr>
          <p:cNvPr id="3" name="Title 2">
            <a:extLst>
              <a:ext uri="{FF2B5EF4-FFF2-40B4-BE49-F238E27FC236}">
                <a16:creationId xmlns:a16="http://schemas.microsoft.com/office/drawing/2014/main" id="{6D50AF6E-CF6A-429E-A4B2-32D2D767B73B}"/>
              </a:ext>
            </a:extLst>
          </p:cNvPr>
          <p:cNvSpPr>
            <a:spLocks noGrp="1"/>
          </p:cNvSpPr>
          <p:nvPr>
            <p:ph type="title"/>
          </p:nvPr>
        </p:nvSpPr>
        <p:spPr/>
        <p:txBody>
          <a:bodyPr/>
          <a:lstStyle/>
          <a:p>
            <a:r>
              <a:rPr lang="en-US" dirty="0"/>
              <a:t>Three Sources of Empirical NDE Performance Data</a:t>
            </a:r>
          </a:p>
        </p:txBody>
      </p:sp>
      <p:sp>
        <p:nvSpPr>
          <p:cNvPr id="4" name="Content Placeholder 3">
            <a:extLst>
              <a:ext uri="{FF2B5EF4-FFF2-40B4-BE49-F238E27FC236}">
                <a16:creationId xmlns:a16="http://schemas.microsoft.com/office/drawing/2014/main" id="{2DEBCC4A-09A3-46FA-94B8-812D5A6C188D}"/>
              </a:ext>
            </a:extLst>
          </p:cNvPr>
          <p:cNvSpPr>
            <a:spLocks noGrp="1"/>
          </p:cNvSpPr>
          <p:nvPr>
            <p:ph sz="quarter" idx="20"/>
          </p:nvPr>
        </p:nvSpPr>
        <p:spPr>
          <a:xfrm>
            <a:off x="1371600" y="2057399"/>
            <a:ext cx="12801600" cy="5715001"/>
          </a:xfrm>
        </p:spPr>
        <p:txBody>
          <a:bodyPr/>
          <a:lstStyle/>
          <a:p>
            <a:pPr>
              <a:lnSpc>
                <a:spcPct val="100000"/>
              </a:lnSpc>
            </a:pPr>
            <a:r>
              <a:rPr lang="en-US" b="1" dirty="0"/>
              <a:t>Program for Inspection of Nickel Alloy Components (PINC)</a:t>
            </a:r>
          </a:p>
          <a:p>
            <a:pPr lvl="1">
              <a:lnSpc>
                <a:spcPct val="100000"/>
              </a:lnSpc>
            </a:pPr>
            <a:r>
              <a:rPr lang="en-US" sz="2000" dirty="0"/>
              <a:t>Blind international round robin test; PINC final report NUREG/CR-7019 (available at </a:t>
            </a:r>
            <a:r>
              <a:rPr lang="en-US" sz="2000" dirty="0">
                <a:hlinkClick r:id="rId2"/>
              </a:rPr>
              <a:t>www.nrc.gov</a:t>
            </a:r>
            <a:r>
              <a:rPr lang="en-US" sz="2000" dirty="0"/>
              <a:t>) [ML17159A466]</a:t>
            </a:r>
          </a:p>
          <a:p>
            <a:pPr lvl="1">
              <a:lnSpc>
                <a:spcPct val="100000"/>
              </a:lnSpc>
            </a:pPr>
            <a:endParaRPr lang="en-US" sz="1600" dirty="0"/>
          </a:p>
          <a:p>
            <a:pPr>
              <a:lnSpc>
                <a:spcPct val="100000"/>
              </a:lnSpc>
            </a:pPr>
            <a:r>
              <a:rPr lang="en-US" b="1" dirty="0"/>
              <a:t>Program to Assess the Reliability of Emerging Nondestructive Techniques (PARENT)</a:t>
            </a:r>
          </a:p>
          <a:p>
            <a:pPr lvl="1">
              <a:lnSpc>
                <a:spcPct val="100000"/>
              </a:lnSpc>
            </a:pPr>
            <a:r>
              <a:rPr lang="en-US" sz="2000" dirty="0"/>
              <a:t>Open and blind international round robin testing; PARENT final reports NUREG/CRs 7235 (Blind) &amp; 7236 (Open) (available at </a:t>
            </a:r>
            <a:r>
              <a:rPr lang="en-US" sz="2000" dirty="0">
                <a:hlinkClick r:id="rId2"/>
              </a:rPr>
              <a:t>www.nrc.gov</a:t>
            </a:r>
            <a:r>
              <a:rPr lang="en-US" sz="2000" dirty="0"/>
              <a:t>) [Blind - ML17159A466; Open - ML17223A700]</a:t>
            </a:r>
          </a:p>
          <a:p>
            <a:pPr lvl="1">
              <a:lnSpc>
                <a:spcPct val="100000"/>
              </a:lnSpc>
            </a:pPr>
            <a:endParaRPr lang="en-US" sz="1600" dirty="0"/>
          </a:p>
          <a:p>
            <a:pPr>
              <a:lnSpc>
                <a:spcPct val="100000"/>
              </a:lnSpc>
            </a:pPr>
            <a:r>
              <a:rPr lang="en-US" b="1" dirty="0"/>
              <a:t>EPRI (Electric Power Research Institute) Performance Demonstration Initiative (PDI)</a:t>
            </a:r>
          </a:p>
          <a:p>
            <a:pPr lvl="1">
              <a:lnSpc>
                <a:spcPct val="100000"/>
              </a:lnSpc>
            </a:pPr>
            <a:r>
              <a:rPr lang="en-US" sz="2000" dirty="0"/>
              <a:t>Developed from EPRI PDI data; POD analysis of PDI data is summarized in EPRI report: 3002010988 [MRP-262 Rev. 3]</a:t>
            </a:r>
          </a:p>
        </p:txBody>
      </p:sp>
    </p:spTree>
    <p:extLst>
      <p:ext uri="{BB962C8B-B14F-4D97-AF65-F5344CB8AC3E}">
        <p14:creationId xmlns:p14="http://schemas.microsoft.com/office/powerpoint/2010/main" val="1759377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61E7DF-2D5A-4EF0-9E9E-047227DE4DB5}"/>
              </a:ext>
            </a:extLst>
          </p:cNvPr>
          <p:cNvSpPr>
            <a:spLocks noGrp="1"/>
          </p:cNvSpPr>
          <p:nvPr>
            <p:ph type="sldNum" sz="quarter" idx="12"/>
          </p:nvPr>
        </p:nvSpPr>
        <p:spPr/>
        <p:txBody>
          <a:bodyPr/>
          <a:lstStyle/>
          <a:p>
            <a:fld id="{FE7A4BB3-E848-5A44-82DF-322201952CD8}" type="slidenum">
              <a:rPr lang="en-US" smtClean="0"/>
              <a:pPr/>
              <a:t>7</a:t>
            </a:fld>
            <a:endParaRPr lang="en-US" dirty="0"/>
          </a:p>
        </p:txBody>
      </p:sp>
      <p:sp>
        <p:nvSpPr>
          <p:cNvPr id="3" name="Title 2">
            <a:extLst>
              <a:ext uri="{FF2B5EF4-FFF2-40B4-BE49-F238E27FC236}">
                <a16:creationId xmlns:a16="http://schemas.microsoft.com/office/drawing/2014/main" id="{6D50AF6E-CF6A-429E-A4B2-32D2D767B73B}"/>
              </a:ext>
            </a:extLst>
          </p:cNvPr>
          <p:cNvSpPr>
            <a:spLocks noGrp="1"/>
          </p:cNvSpPr>
          <p:nvPr>
            <p:ph type="title"/>
          </p:nvPr>
        </p:nvSpPr>
        <p:spPr>
          <a:xfrm>
            <a:off x="3200400" y="270934"/>
            <a:ext cx="10972800" cy="1038578"/>
          </a:xfrm>
        </p:spPr>
        <p:txBody>
          <a:bodyPr/>
          <a:lstStyle/>
          <a:p>
            <a:r>
              <a:rPr lang="en-US" dirty="0"/>
              <a:t>Variation Among Data Sources</a:t>
            </a:r>
          </a:p>
        </p:txBody>
      </p:sp>
      <p:sp>
        <p:nvSpPr>
          <p:cNvPr id="4" name="Content Placeholder 3">
            <a:extLst>
              <a:ext uri="{FF2B5EF4-FFF2-40B4-BE49-F238E27FC236}">
                <a16:creationId xmlns:a16="http://schemas.microsoft.com/office/drawing/2014/main" id="{2DEBCC4A-09A3-46FA-94B8-812D5A6C188D}"/>
              </a:ext>
            </a:extLst>
          </p:cNvPr>
          <p:cNvSpPr>
            <a:spLocks noGrp="1"/>
          </p:cNvSpPr>
          <p:nvPr>
            <p:ph sz="quarter" idx="20"/>
          </p:nvPr>
        </p:nvSpPr>
        <p:spPr/>
        <p:txBody>
          <a:bodyPr/>
          <a:lstStyle/>
          <a:p>
            <a:r>
              <a:rPr lang="en-US" dirty="0"/>
              <a:t>Flaw size distribution and manufacturing technique for flaws</a:t>
            </a:r>
          </a:p>
          <a:p>
            <a:r>
              <a:rPr lang="en-US" dirty="0"/>
              <a:t>Test format and objectives</a:t>
            </a:r>
          </a:p>
          <a:p>
            <a:pPr lvl="1"/>
            <a:r>
              <a:rPr lang="en-US" dirty="0"/>
              <a:t>PDI intent is to determine if performance is “good enough,” not meant to fully characterize performance</a:t>
            </a:r>
          </a:p>
          <a:p>
            <a:pPr lvl="1"/>
            <a:r>
              <a:rPr lang="en-US" dirty="0"/>
              <a:t>PARENT and PINC results more likely to represent performance that is possible</a:t>
            </a:r>
          </a:p>
          <a:p>
            <a:r>
              <a:rPr lang="en-US" dirty="0"/>
              <a:t>Period of time for data collection</a:t>
            </a:r>
          </a:p>
          <a:p>
            <a:pPr lvl="1"/>
            <a:r>
              <a:rPr lang="en-US" dirty="0"/>
              <a:t>PINC and PARENT data each collected over 1-2 year time frame</a:t>
            </a:r>
          </a:p>
          <a:p>
            <a:pPr lvl="1"/>
            <a:r>
              <a:rPr lang="en-US" dirty="0"/>
              <a:t>PDI data accumulated over 20 years (estimated performance represents an average over this period)</a:t>
            </a:r>
          </a:p>
          <a:p>
            <a:r>
              <a:rPr lang="en-US" dirty="0"/>
              <a:t>Variation in the procedures/techniques represented in each dataset and the relative distribution of procedures</a:t>
            </a:r>
          </a:p>
          <a:p>
            <a:r>
              <a:rPr lang="en-US" dirty="0"/>
              <a:t>Variation in how data analysis is performed (i.e. how are false call data utilized?)</a:t>
            </a:r>
          </a:p>
        </p:txBody>
      </p:sp>
    </p:spTree>
    <p:extLst>
      <p:ext uri="{BB962C8B-B14F-4D97-AF65-F5344CB8AC3E}">
        <p14:creationId xmlns:p14="http://schemas.microsoft.com/office/powerpoint/2010/main" val="3504503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61E7DF-2D5A-4EF0-9E9E-047227DE4DB5}"/>
              </a:ext>
            </a:extLst>
          </p:cNvPr>
          <p:cNvSpPr>
            <a:spLocks noGrp="1"/>
          </p:cNvSpPr>
          <p:nvPr>
            <p:ph type="sldNum" sz="quarter" idx="12"/>
          </p:nvPr>
        </p:nvSpPr>
        <p:spPr/>
        <p:txBody>
          <a:bodyPr/>
          <a:lstStyle/>
          <a:p>
            <a:fld id="{FE7A4BB3-E848-5A44-82DF-322201952CD8}" type="slidenum">
              <a:rPr lang="en-US" smtClean="0"/>
              <a:pPr/>
              <a:t>8</a:t>
            </a:fld>
            <a:endParaRPr lang="en-US" dirty="0"/>
          </a:p>
        </p:txBody>
      </p:sp>
      <p:sp>
        <p:nvSpPr>
          <p:cNvPr id="3" name="Title 2">
            <a:extLst>
              <a:ext uri="{FF2B5EF4-FFF2-40B4-BE49-F238E27FC236}">
                <a16:creationId xmlns:a16="http://schemas.microsoft.com/office/drawing/2014/main" id="{6D50AF6E-CF6A-429E-A4B2-32D2D767B73B}"/>
              </a:ext>
            </a:extLst>
          </p:cNvPr>
          <p:cNvSpPr>
            <a:spLocks noGrp="1"/>
          </p:cNvSpPr>
          <p:nvPr>
            <p:ph type="title"/>
          </p:nvPr>
        </p:nvSpPr>
        <p:spPr>
          <a:xfrm>
            <a:off x="3200400" y="270934"/>
            <a:ext cx="10972800" cy="1117600"/>
          </a:xfrm>
        </p:spPr>
        <p:txBody>
          <a:bodyPr/>
          <a:lstStyle/>
          <a:p>
            <a:r>
              <a:rPr lang="en-US" dirty="0"/>
              <a:t>Objective</a:t>
            </a:r>
          </a:p>
        </p:txBody>
      </p:sp>
      <p:sp>
        <p:nvSpPr>
          <p:cNvPr id="4" name="Content Placeholder 3">
            <a:extLst>
              <a:ext uri="{FF2B5EF4-FFF2-40B4-BE49-F238E27FC236}">
                <a16:creationId xmlns:a16="http://schemas.microsoft.com/office/drawing/2014/main" id="{2DEBCC4A-09A3-46FA-94B8-812D5A6C188D}"/>
              </a:ext>
            </a:extLst>
          </p:cNvPr>
          <p:cNvSpPr>
            <a:spLocks noGrp="1"/>
          </p:cNvSpPr>
          <p:nvPr>
            <p:ph sz="quarter" idx="20"/>
          </p:nvPr>
        </p:nvSpPr>
        <p:spPr>
          <a:xfrm>
            <a:off x="1371600" y="2057399"/>
            <a:ext cx="12801600" cy="5715001"/>
          </a:xfrm>
        </p:spPr>
        <p:txBody>
          <a:bodyPr/>
          <a:lstStyle/>
          <a:p>
            <a:r>
              <a:rPr lang="en-US" sz="3600" dirty="0"/>
              <a:t>Consider combining results from the three data sources (where appropriate) to empirically estimate the overall POD</a:t>
            </a:r>
          </a:p>
          <a:p>
            <a:pPr marL="0" indent="0">
              <a:buNone/>
            </a:pPr>
            <a:endParaRPr lang="en-US" sz="3600" dirty="0"/>
          </a:p>
          <a:p>
            <a:r>
              <a:rPr lang="en-US" sz="3600" dirty="0"/>
              <a:t>Determine if/where models can be combined (through-wall regions)</a:t>
            </a:r>
          </a:p>
        </p:txBody>
      </p:sp>
    </p:spTree>
    <p:extLst>
      <p:ext uri="{BB962C8B-B14F-4D97-AF65-F5344CB8AC3E}">
        <p14:creationId xmlns:p14="http://schemas.microsoft.com/office/powerpoint/2010/main" val="1766254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DBE0F3-60C4-4D75-B1FC-C0F4D46BCBD6}"/>
              </a:ext>
            </a:extLst>
          </p:cNvPr>
          <p:cNvSpPr>
            <a:spLocks noGrp="1"/>
          </p:cNvSpPr>
          <p:nvPr>
            <p:ph type="sldNum" sz="quarter" idx="12"/>
          </p:nvPr>
        </p:nvSpPr>
        <p:spPr/>
        <p:txBody>
          <a:bodyPr/>
          <a:lstStyle/>
          <a:p>
            <a:fld id="{FE7A4BB3-E848-5A44-82DF-322201952CD8}" type="slidenum">
              <a:rPr lang="en-US" smtClean="0"/>
              <a:pPr/>
              <a:t>9</a:t>
            </a:fld>
            <a:endParaRPr lang="en-US" dirty="0"/>
          </a:p>
        </p:txBody>
      </p:sp>
      <p:sp>
        <p:nvSpPr>
          <p:cNvPr id="5" name="Title 4">
            <a:extLst>
              <a:ext uri="{FF2B5EF4-FFF2-40B4-BE49-F238E27FC236}">
                <a16:creationId xmlns:a16="http://schemas.microsoft.com/office/drawing/2014/main" id="{3D76ADE9-B85B-471B-9A97-17044AC9D778}"/>
              </a:ext>
            </a:extLst>
          </p:cNvPr>
          <p:cNvSpPr>
            <a:spLocks noGrp="1"/>
          </p:cNvSpPr>
          <p:nvPr>
            <p:ph type="title"/>
          </p:nvPr>
        </p:nvSpPr>
        <p:spPr/>
        <p:txBody>
          <a:bodyPr/>
          <a:lstStyle/>
          <a:p>
            <a:r>
              <a:rPr lang="en-US" dirty="0"/>
              <a:t>Specimens</a:t>
            </a:r>
          </a:p>
        </p:txBody>
      </p:sp>
      <p:sp>
        <p:nvSpPr>
          <p:cNvPr id="31" name="Content Placeholder 30">
            <a:extLst>
              <a:ext uri="{FF2B5EF4-FFF2-40B4-BE49-F238E27FC236}">
                <a16:creationId xmlns:a16="http://schemas.microsoft.com/office/drawing/2014/main" id="{420851F1-9F67-4392-8134-E80915C7B94D}"/>
              </a:ext>
            </a:extLst>
          </p:cNvPr>
          <p:cNvSpPr>
            <a:spLocks noGrp="1"/>
          </p:cNvSpPr>
          <p:nvPr>
            <p:ph sz="quarter" idx="21"/>
          </p:nvPr>
        </p:nvSpPr>
        <p:spPr/>
        <p:txBody>
          <a:bodyPr/>
          <a:lstStyle/>
          <a:p>
            <a:r>
              <a:rPr lang="en-US" dirty="0"/>
              <a:t>Type:</a:t>
            </a:r>
          </a:p>
          <a:p>
            <a:pPr lvl="1"/>
            <a:r>
              <a:rPr lang="en-US" dirty="0"/>
              <a:t>LBDMW - large-bore dissimilar metal welds</a:t>
            </a:r>
          </a:p>
          <a:p>
            <a:pPr lvl="1"/>
            <a:r>
              <a:rPr lang="en-US" dirty="0"/>
              <a:t>SBDMW - small-bore dissimilar metal welds </a:t>
            </a:r>
          </a:p>
        </p:txBody>
      </p:sp>
      <p:pic>
        <p:nvPicPr>
          <p:cNvPr id="33" name="Picture 32">
            <a:extLst>
              <a:ext uri="{FF2B5EF4-FFF2-40B4-BE49-F238E27FC236}">
                <a16:creationId xmlns:a16="http://schemas.microsoft.com/office/drawing/2014/main" id="{CE54D64C-8648-43A0-9814-184D30B09CE3}"/>
              </a:ext>
            </a:extLst>
          </p:cNvPr>
          <p:cNvPicPr>
            <a:picLocks noChangeAspect="1"/>
          </p:cNvPicPr>
          <p:nvPr/>
        </p:nvPicPr>
        <p:blipFill>
          <a:blip r:embed="rId2"/>
          <a:stretch>
            <a:fillRect/>
          </a:stretch>
        </p:blipFill>
        <p:spPr>
          <a:xfrm>
            <a:off x="5370380" y="1196982"/>
            <a:ext cx="2885970" cy="2595582"/>
          </a:xfrm>
          <a:prstGeom prst="rect">
            <a:avLst/>
          </a:prstGeom>
        </p:spPr>
      </p:pic>
      <p:sp>
        <p:nvSpPr>
          <p:cNvPr id="34" name="TextBox 33">
            <a:extLst>
              <a:ext uri="{FF2B5EF4-FFF2-40B4-BE49-F238E27FC236}">
                <a16:creationId xmlns:a16="http://schemas.microsoft.com/office/drawing/2014/main" id="{71D7A543-CA22-4689-A5BE-3AF690285296}"/>
              </a:ext>
            </a:extLst>
          </p:cNvPr>
          <p:cNvSpPr txBox="1"/>
          <p:nvPr/>
        </p:nvSpPr>
        <p:spPr>
          <a:xfrm>
            <a:off x="5852940" y="556260"/>
            <a:ext cx="1462260" cy="307777"/>
          </a:xfrm>
          <a:prstGeom prst="rect">
            <a:avLst/>
          </a:prstGeom>
          <a:noFill/>
        </p:spPr>
        <p:txBody>
          <a:bodyPr wrap="none" rtlCol="0">
            <a:spAutoFit/>
          </a:bodyPr>
          <a:lstStyle/>
          <a:p>
            <a:r>
              <a:rPr lang="en-US" sz="1400" dirty="0">
                <a:solidFill>
                  <a:schemeClr val="accent2"/>
                </a:solidFill>
                <a:latin typeface="Arial" panose="020B0604020202020204" pitchFamily="34" charset="0"/>
                <a:cs typeface="Arial" panose="020B0604020202020204" pitchFamily="34" charset="0"/>
              </a:rPr>
              <a:t>PINC - SBDMW</a:t>
            </a:r>
          </a:p>
        </p:txBody>
      </p:sp>
      <p:pic>
        <p:nvPicPr>
          <p:cNvPr id="35" name="Picture 34">
            <a:extLst>
              <a:ext uri="{FF2B5EF4-FFF2-40B4-BE49-F238E27FC236}">
                <a16:creationId xmlns:a16="http://schemas.microsoft.com/office/drawing/2014/main" id="{CC17F38E-FD33-4008-B179-0C2E085A08B7}"/>
              </a:ext>
            </a:extLst>
          </p:cNvPr>
          <p:cNvPicPr>
            <a:picLocks noChangeAspect="1"/>
          </p:cNvPicPr>
          <p:nvPr/>
        </p:nvPicPr>
        <p:blipFill>
          <a:blip r:embed="rId3"/>
          <a:stretch>
            <a:fillRect/>
          </a:stretch>
        </p:blipFill>
        <p:spPr>
          <a:xfrm>
            <a:off x="10260295" y="2345089"/>
            <a:ext cx="3376191" cy="3231644"/>
          </a:xfrm>
          <a:prstGeom prst="rect">
            <a:avLst/>
          </a:prstGeom>
        </p:spPr>
      </p:pic>
      <p:sp>
        <p:nvSpPr>
          <p:cNvPr id="36" name="TextBox 35">
            <a:extLst>
              <a:ext uri="{FF2B5EF4-FFF2-40B4-BE49-F238E27FC236}">
                <a16:creationId xmlns:a16="http://schemas.microsoft.com/office/drawing/2014/main" id="{A149AD6F-18DD-4C3C-B1A2-5F0E73020FFD}"/>
              </a:ext>
            </a:extLst>
          </p:cNvPr>
          <p:cNvSpPr txBox="1"/>
          <p:nvPr/>
        </p:nvSpPr>
        <p:spPr>
          <a:xfrm>
            <a:off x="11075683" y="1836291"/>
            <a:ext cx="1745414" cy="307777"/>
          </a:xfrm>
          <a:prstGeom prst="rect">
            <a:avLst/>
          </a:prstGeom>
          <a:noFill/>
        </p:spPr>
        <p:txBody>
          <a:bodyPr wrap="none" rtlCol="0">
            <a:spAutoFit/>
          </a:bodyPr>
          <a:lstStyle/>
          <a:p>
            <a:r>
              <a:rPr lang="en-US" sz="1400" dirty="0">
                <a:solidFill>
                  <a:schemeClr val="accent2"/>
                </a:solidFill>
                <a:latin typeface="Arial" panose="020B0604020202020204" pitchFamily="34" charset="0"/>
                <a:cs typeface="Arial" panose="020B0604020202020204" pitchFamily="34" charset="0"/>
              </a:rPr>
              <a:t>PARENT - SBDMW</a:t>
            </a:r>
          </a:p>
        </p:txBody>
      </p:sp>
      <p:pic>
        <p:nvPicPr>
          <p:cNvPr id="37" name="Picture 36">
            <a:extLst>
              <a:ext uri="{FF2B5EF4-FFF2-40B4-BE49-F238E27FC236}">
                <a16:creationId xmlns:a16="http://schemas.microsoft.com/office/drawing/2014/main" id="{42374DE2-3236-496C-95B5-D852A5009406}"/>
              </a:ext>
            </a:extLst>
          </p:cNvPr>
          <p:cNvPicPr>
            <a:picLocks noChangeAspect="1"/>
          </p:cNvPicPr>
          <p:nvPr/>
        </p:nvPicPr>
        <p:blipFill>
          <a:blip r:embed="rId4"/>
          <a:stretch>
            <a:fillRect/>
          </a:stretch>
        </p:blipFill>
        <p:spPr>
          <a:xfrm>
            <a:off x="6889561" y="5181745"/>
            <a:ext cx="3089326" cy="2698011"/>
          </a:xfrm>
          <a:prstGeom prst="rect">
            <a:avLst/>
          </a:prstGeom>
        </p:spPr>
      </p:pic>
      <p:sp>
        <p:nvSpPr>
          <p:cNvPr id="38" name="TextBox 37">
            <a:extLst>
              <a:ext uri="{FF2B5EF4-FFF2-40B4-BE49-F238E27FC236}">
                <a16:creationId xmlns:a16="http://schemas.microsoft.com/office/drawing/2014/main" id="{A5BFC1D6-2674-4069-A322-9F43D4EF1BEA}"/>
              </a:ext>
            </a:extLst>
          </p:cNvPr>
          <p:cNvSpPr txBox="1"/>
          <p:nvPr/>
        </p:nvSpPr>
        <p:spPr>
          <a:xfrm>
            <a:off x="7532729" y="4610750"/>
            <a:ext cx="1724575" cy="307777"/>
          </a:xfrm>
          <a:prstGeom prst="rect">
            <a:avLst/>
          </a:prstGeom>
          <a:noFill/>
        </p:spPr>
        <p:txBody>
          <a:bodyPr wrap="none" rtlCol="0">
            <a:spAutoFit/>
          </a:bodyPr>
          <a:lstStyle/>
          <a:p>
            <a:r>
              <a:rPr lang="en-US" sz="1400" dirty="0">
                <a:solidFill>
                  <a:schemeClr val="accent2"/>
                </a:solidFill>
                <a:latin typeface="Arial" panose="020B0604020202020204" pitchFamily="34" charset="0"/>
                <a:cs typeface="Arial" panose="020B0604020202020204" pitchFamily="34" charset="0"/>
              </a:rPr>
              <a:t>PARENT - LBDMW</a:t>
            </a:r>
          </a:p>
        </p:txBody>
      </p:sp>
    </p:spTree>
    <p:extLst>
      <p:ext uri="{BB962C8B-B14F-4D97-AF65-F5344CB8AC3E}">
        <p14:creationId xmlns:p14="http://schemas.microsoft.com/office/powerpoint/2010/main" val="118940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DBE0F3-60C4-4D75-B1FC-C0F4D46BCBD6}"/>
              </a:ext>
            </a:extLst>
          </p:cNvPr>
          <p:cNvSpPr>
            <a:spLocks noGrp="1"/>
          </p:cNvSpPr>
          <p:nvPr>
            <p:ph type="sldNum" sz="quarter" idx="12"/>
          </p:nvPr>
        </p:nvSpPr>
        <p:spPr/>
        <p:txBody>
          <a:bodyPr/>
          <a:lstStyle/>
          <a:p>
            <a:fld id="{FE7A4BB3-E848-5A44-82DF-322201952CD8}" type="slidenum">
              <a:rPr lang="en-US" smtClean="0"/>
              <a:pPr/>
              <a:t>10</a:t>
            </a:fld>
            <a:endParaRPr lang="en-US" dirty="0"/>
          </a:p>
        </p:txBody>
      </p:sp>
      <p:sp>
        <p:nvSpPr>
          <p:cNvPr id="3" name="Content Placeholder 2">
            <a:extLst>
              <a:ext uri="{FF2B5EF4-FFF2-40B4-BE49-F238E27FC236}">
                <a16:creationId xmlns:a16="http://schemas.microsoft.com/office/drawing/2014/main" id="{76C1D3E3-131C-4389-8FE3-D7ADC493B90E}"/>
              </a:ext>
            </a:extLst>
          </p:cNvPr>
          <p:cNvSpPr>
            <a:spLocks noGrp="1"/>
          </p:cNvSpPr>
          <p:nvPr>
            <p:ph sz="quarter" idx="20"/>
          </p:nvPr>
        </p:nvSpPr>
        <p:spPr>
          <a:xfrm>
            <a:off x="6430642" y="457198"/>
            <a:ext cx="7772400" cy="7524751"/>
          </a:xfrm>
        </p:spPr>
        <p:txBody>
          <a:bodyPr/>
          <a:lstStyle/>
          <a:p>
            <a:r>
              <a:rPr lang="en-US" dirty="0"/>
              <a:t>2-D view of a block:</a:t>
            </a:r>
          </a:p>
          <a:p>
            <a:r>
              <a:rPr lang="en-US" dirty="0"/>
              <a:t>There are true detections, false calls, and missed detections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buNone/>
            </a:pPr>
            <a:r>
              <a:rPr lang="en-US" dirty="0"/>
              <a:t>		flawed grading unit</a:t>
            </a:r>
          </a:p>
          <a:p>
            <a:pPr marL="0" indent="0">
              <a:buNone/>
            </a:pPr>
            <a:r>
              <a:rPr lang="en-US" sz="800" dirty="0"/>
              <a:t>		</a:t>
            </a:r>
          </a:p>
          <a:p>
            <a:pPr marL="0" indent="0">
              <a:buNone/>
            </a:pPr>
            <a:r>
              <a:rPr lang="en-US" dirty="0"/>
              <a:t>		flaw			indication</a:t>
            </a:r>
          </a:p>
        </p:txBody>
      </p:sp>
      <p:sp>
        <p:nvSpPr>
          <p:cNvPr id="4" name="Content Placeholder 3">
            <a:extLst>
              <a:ext uri="{FF2B5EF4-FFF2-40B4-BE49-F238E27FC236}">
                <a16:creationId xmlns:a16="http://schemas.microsoft.com/office/drawing/2014/main" id="{FF94A9F6-22A5-46A3-A672-8568DC09FCCB}"/>
              </a:ext>
            </a:extLst>
          </p:cNvPr>
          <p:cNvSpPr>
            <a:spLocks noGrp="1"/>
          </p:cNvSpPr>
          <p:nvPr>
            <p:ph sz="quarter" idx="21"/>
          </p:nvPr>
        </p:nvSpPr>
        <p:spPr>
          <a:xfrm>
            <a:off x="1235952" y="3168625"/>
            <a:ext cx="4572000" cy="3429000"/>
          </a:xfrm>
        </p:spPr>
        <p:txBody>
          <a:bodyPr/>
          <a:lstStyle/>
          <a:p>
            <a:r>
              <a:rPr lang="en-US" dirty="0"/>
              <a:t>Distribution: Bernoulli/Binomial</a:t>
            </a:r>
          </a:p>
          <a:p>
            <a:r>
              <a:rPr lang="en-US" dirty="0"/>
              <a:t>1 if a crack was detected in a grading unit (</a:t>
            </a:r>
            <a:r>
              <a:rPr lang="en-US" dirty="0" err="1"/>
              <a:t>gu</a:t>
            </a:r>
            <a:r>
              <a:rPr lang="en-US" dirty="0"/>
              <a:t>), 0 otherwise</a:t>
            </a:r>
          </a:p>
          <a:p>
            <a:r>
              <a:rPr lang="en-US" dirty="0"/>
              <a:t>Two types of grading units:</a:t>
            </a:r>
          </a:p>
          <a:p>
            <a:pPr lvl="1"/>
            <a:r>
              <a:rPr lang="en-US" dirty="0"/>
              <a:t>Blank</a:t>
            </a:r>
          </a:p>
          <a:p>
            <a:pPr lvl="1"/>
            <a:r>
              <a:rPr lang="en-US" dirty="0"/>
              <a:t>Flawed</a:t>
            </a:r>
          </a:p>
        </p:txBody>
      </p:sp>
      <p:sp>
        <p:nvSpPr>
          <p:cNvPr id="5" name="Title 4">
            <a:extLst>
              <a:ext uri="{FF2B5EF4-FFF2-40B4-BE49-F238E27FC236}">
                <a16:creationId xmlns:a16="http://schemas.microsoft.com/office/drawing/2014/main" id="{3D76ADE9-B85B-471B-9A97-17044AC9D778}"/>
              </a:ext>
            </a:extLst>
          </p:cNvPr>
          <p:cNvSpPr>
            <a:spLocks noGrp="1"/>
          </p:cNvSpPr>
          <p:nvPr>
            <p:ph type="title"/>
          </p:nvPr>
        </p:nvSpPr>
        <p:spPr>
          <a:xfrm>
            <a:off x="1371599" y="2295526"/>
            <a:ext cx="4572001" cy="718608"/>
          </a:xfrm>
        </p:spPr>
        <p:txBody>
          <a:bodyPr/>
          <a:lstStyle/>
          <a:p>
            <a:r>
              <a:rPr lang="en-US" dirty="0"/>
              <a:t>Detection Data</a:t>
            </a:r>
          </a:p>
        </p:txBody>
      </p:sp>
      <p:sp>
        <p:nvSpPr>
          <p:cNvPr id="6" name="Rectangle 5">
            <a:extLst>
              <a:ext uri="{FF2B5EF4-FFF2-40B4-BE49-F238E27FC236}">
                <a16:creationId xmlns:a16="http://schemas.microsoft.com/office/drawing/2014/main" id="{E85ECAA5-746E-4C18-BBBB-0370B2A16B9E}"/>
              </a:ext>
            </a:extLst>
          </p:cNvPr>
          <p:cNvSpPr/>
          <p:nvPr/>
        </p:nvSpPr>
        <p:spPr>
          <a:xfrm>
            <a:off x="6936828" y="1907628"/>
            <a:ext cx="6842234" cy="45404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8C5F0DF8-0560-4A09-8C47-A6756089DA17}"/>
              </a:ext>
            </a:extLst>
          </p:cNvPr>
          <p:cNvCxnSpPr/>
          <p:nvPr/>
        </p:nvCxnSpPr>
        <p:spPr>
          <a:xfrm>
            <a:off x="6936828" y="3689131"/>
            <a:ext cx="68422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61DA567-521E-4506-82B7-8C295911CD98}"/>
              </a:ext>
            </a:extLst>
          </p:cNvPr>
          <p:cNvCxnSpPr/>
          <p:nvPr/>
        </p:nvCxnSpPr>
        <p:spPr>
          <a:xfrm>
            <a:off x="6936828" y="4619292"/>
            <a:ext cx="6842234"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Freeform: Shape 10">
            <a:extLst>
              <a:ext uri="{FF2B5EF4-FFF2-40B4-BE49-F238E27FC236}">
                <a16:creationId xmlns:a16="http://schemas.microsoft.com/office/drawing/2014/main" id="{E3732D34-D076-46C4-8F12-A23A02A24D7D}"/>
              </a:ext>
            </a:extLst>
          </p:cNvPr>
          <p:cNvSpPr/>
          <p:nvPr/>
        </p:nvSpPr>
        <p:spPr>
          <a:xfrm>
            <a:off x="8166538" y="2806262"/>
            <a:ext cx="851338" cy="126124"/>
          </a:xfrm>
          <a:custGeom>
            <a:avLst/>
            <a:gdLst>
              <a:gd name="connsiteX0" fmla="*/ 0 w 851338"/>
              <a:gd name="connsiteY0" fmla="*/ 0 h 126124"/>
              <a:gd name="connsiteX1" fmla="*/ 78828 w 851338"/>
              <a:gd name="connsiteY1" fmla="*/ 31531 h 126124"/>
              <a:gd name="connsiteX2" fmla="*/ 173421 w 851338"/>
              <a:gd name="connsiteY2" fmla="*/ 63062 h 126124"/>
              <a:gd name="connsiteX3" fmla="*/ 236483 w 851338"/>
              <a:gd name="connsiteY3" fmla="*/ 47297 h 126124"/>
              <a:gd name="connsiteX4" fmla="*/ 283779 w 851338"/>
              <a:gd name="connsiteY4" fmla="*/ 31531 h 126124"/>
              <a:gd name="connsiteX5" fmla="*/ 409903 w 851338"/>
              <a:gd name="connsiteY5" fmla="*/ 15766 h 126124"/>
              <a:gd name="connsiteX6" fmla="*/ 488731 w 851338"/>
              <a:gd name="connsiteY6" fmla="*/ 0 h 126124"/>
              <a:gd name="connsiteX7" fmla="*/ 630621 w 851338"/>
              <a:gd name="connsiteY7" fmla="*/ 15766 h 126124"/>
              <a:gd name="connsiteX8" fmla="*/ 677917 w 851338"/>
              <a:gd name="connsiteY8" fmla="*/ 47297 h 126124"/>
              <a:gd name="connsiteX9" fmla="*/ 740979 w 851338"/>
              <a:gd name="connsiteY9" fmla="*/ 78828 h 126124"/>
              <a:gd name="connsiteX10" fmla="*/ 788276 w 851338"/>
              <a:gd name="connsiteY10" fmla="*/ 110359 h 126124"/>
              <a:gd name="connsiteX11" fmla="*/ 851338 w 851338"/>
              <a:gd name="connsiteY11" fmla="*/ 126124 h 126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51338" h="126124">
                <a:moveTo>
                  <a:pt x="0" y="0"/>
                </a:moveTo>
                <a:cubicBezTo>
                  <a:pt x="26276" y="10510"/>
                  <a:pt x="52232" y="21860"/>
                  <a:pt x="78828" y="31531"/>
                </a:cubicBezTo>
                <a:cubicBezTo>
                  <a:pt x="110064" y="42889"/>
                  <a:pt x="173421" y="63062"/>
                  <a:pt x="173421" y="63062"/>
                </a:cubicBezTo>
                <a:cubicBezTo>
                  <a:pt x="194442" y="57807"/>
                  <a:pt x="215649" y="53250"/>
                  <a:pt x="236483" y="47297"/>
                </a:cubicBezTo>
                <a:cubicBezTo>
                  <a:pt x="252462" y="42732"/>
                  <a:pt x="267429" y="34504"/>
                  <a:pt x="283779" y="31531"/>
                </a:cubicBezTo>
                <a:cubicBezTo>
                  <a:pt x="325464" y="23952"/>
                  <a:pt x="368027" y="22208"/>
                  <a:pt x="409903" y="15766"/>
                </a:cubicBezTo>
                <a:cubicBezTo>
                  <a:pt x="436388" y="11691"/>
                  <a:pt x="462455" y="5255"/>
                  <a:pt x="488731" y="0"/>
                </a:cubicBezTo>
                <a:cubicBezTo>
                  <a:pt x="536028" y="5255"/>
                  <a:pt x="584454" y="4224"/>
                  <a:pt x="630621" y="15766"/>
                </a:cubicBezTo>
                <a:cubicBezTo>
                  <a:pt x="649003" y="20362"/>
                  <a:pt x="661466" y="37896"/>
                  <a:pt x="677917" y="47297"/>
                </a:cubicBezTo>
                <a:cubicBezTo>
                  <a:pt x="698322" y="58957"/>
                  <a:pt x="720574" y="67168"/>
                  <a:pt x="740979" y="78828"/>
                </a:cubicBezTo>
                <a:cubicBezTo>
                  <a:pt x="757430" y="88229"/>
                  <a:pt x="770860" y="102895"/>
                  <a:pt x="788276" y="110359"/>
                </a:cubicBezTo>
                <a:cubicBezTo>
                  <a:pt x="808192" y="118894"/>
                  <a:pt x="851338" y="126124"/>
                  <a:pt x="851338" y="12612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E3795AE-0F2F-40B5-960F-8E65C54AABD8}"/>
              </a:ext>
            </a:extLst>
          </p:cNvPr>
          <p:cNvSpPr/>
          <p:nvPr/>
        </p:nvSpPr>
        <p:spPr>
          <a:xfrm>
            <a:off x="7930055" y="2538248"/>
            <a:ext cx="1245476" cy="614855"/>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D616D5C-2FF2-4EB9-9017-C1899A7AA255}"/>
              </a:ext>
            </a:extLst>
          </p:cNvPr>
          <p:cNvSpPr/>
          <p:nvPr/>
        </p:nvSpPr>
        <p:spPr>
          <a:xfrm>
            <a:off x="6936828" y="6676697"/>
            <a:ext cx="1245476" cy="614855"/>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41318CB-DA22-490E-A829-E0DBC72D5FA2}"/>
              </a:ext>
            </a:extLst>
          </p:cNvPr>
          <p:cNvSpPr/>
          <p:nvPr/>
        </p:nvSpPr>
        <p:spPr>
          <a:xfrm>
            <a:off x="7200243" y="7709338"/>
            <a:ext cx="851338" cy="126124"/>
          </a:xfrm>
          <a:custGeom>
            <a:avLst/>
            <a:gdLst>
              <a:gd name="connsiteX0" fmla="*/ 0 w 851338"/>
              <a:gd name="connsiteY0" fmla="*/ 0 h 126124"/>
              <a:gd name="connsiteX1" fmla="*/ 78828 w 851338"/>
              <a:gd name="connsiteY1" fmla="*/ 31531 h 126124"/>
              <a:gd name="connsiteX2" fmla="*/ 173421 w 851338"/>
              <a:gd name="connsiteY2" fmla="*/ 63062 h 126124"/>
              <a:gd name="connsiteX3" fmla="*/ 236483 w 851338"/>
              <a:gd name="connsiteY3" fmla="*/ 47297 h 126124"/>
              <a:gd name="connsiteX4" fmla="*/ 283779 w 851338"/>
              <a:gd name="connsiteY4" fmla="*/ 31531 h 126124"/>
              <a:gd name="connsiteX5" fmla="*/ 409903 w 851338"/>
              <a:gd name="connsiteY5" fmla="*/ 15766 h 126124"/>
              <a:gd name="connsiteX6" fmla="*/ 488731 w 851338"/>
              <a:gd name="connsiteY6" fmla="*/ 0 h 126124"/>
              <a:gd name="connsiteX7" fmla="*/ 630621 w 851338"/>
              <a:gd name="connsiteY7" fmla="*/ 15766 h 126124"/>
              <a:gd name="connsiteX8" fmla="*/ 677917 w 851338"/>
              <a:gd name="connsiteY8" fmla="*/ 47297 h 126124"/>
              <a:gd name="connsiteX9" fmla="*/ 740979 w 851338"/>
              <a:gd name="connsiteY9" fmla="*/ 78828 h 126124"/>
              <a:gd name="connsiteX10" fmla="*/ 788276 w 851338"/>
              <a:gd name="connsiteY10" fmla="*/ 110359 h 126124"/>
              <a:gd name="connsiteX11" fmla="*/ 851338 w 851338"/>
              <a:gd name="connsiteY11" fmla="*/ 126124 h 126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51338" h="126124">
                <a:moveTo>
                  <a:pt x="0" y="0"/>
                </a:moveTo>
                <a:cubicBezTo>
                  <a:pt x="26276" y="10510"/>
                  <a:pt x="52232" y="21860"/>
                  <a:pt x="78828" y="31531"/>
                </a:cubicBezTo>
                <a:cubicBezTo>
                  <a:pt x="110064" y="42889"/>
                  <a:pt x="173421" y="63062"/>
                  <a:pt x="173421" y="63062"/>
                </a:cubicBezTo>
                <a:cubicBezTo>
                  <a:pt x="194442" y="57807"/>
                  <a:pt x="215649" y="53250"/>
                  <a:pt x="236483" y="47297"/>
                </a:cubicBezTo>
                <a:cubicBezTo>
                  <a:pt x="252462" y="42732"/>
                  <a:pt x="267429" y="34504"/>
                  <a:pt x="283779" y="31531"/>
                </a:cubicBezTo>
                <a:cubicBezTo>
                  <a:pt x="325464" y="23952"/>
                  <a:pt x="368027" y="22208"/>
                  <a:pt x="409903" y="15766"/>
                </a:cubicBezTo>
                <a:cubicBezTo>
                  <a:pt x="436388" y="11691"/>
                  <a:pt x="462455" y="5255"/>
                  <a:pt x="488731" y="0"/>
                </a:cubicBezTo>
                <a:cubicBezTo>
                  <a:pt x="536028" y="5255"/>
                  <a:pt x="584454" y="4224"/>
                  <a:pt x="630621" y="15766"/>
                </a:cubicBezTo>
                <a:cubicBezTo>
                  <a:pt x="649003" y="20362"/>
                  <a:pt x="661466" y="37896"/>
                  <a:pt x="677917" y="47297"/>
                </a:cubicBezTo>
                <a:cubicBezTo>
                  <a:pt x="698322" y="58957"/>
                  <a:pt x="720574" y="67168"/>
                  <a:pt x="740979" y="78828"/>
                </a:cubicBezTo>
                <a:cubicBezTo>
                  <a:pt x="757430" y="88229"/>
                  <a:pt x="770860" y="102895"/>
                  <a:pt x="788276" y="110359"/>
                </a:cubicBezTo>
                <a:cubicBezTo>
                  <a:pt x="808192" y="118894"/>
                  <a:pt x="851338" y="126124"/>
                  <a:pt x="851338" y="12612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0B4903D-D9F3-407F-ADE6-5514CC3DC92D}"/>
              </a:ext>
            </a:extLst>
          </p:cNvPr>
          <p:cNvSpPr txBox="1"/>
          <p:nvPr/>
        </p:nvSpPr>
        <p:spPr>
          <a:xfrm>
            <a:off x="9677400" y="3886200"/>
            <a:ext cx="1638300" cy="424724"/>
          </a:xfrm>
          <a:prstGeom prst="rect">
            <a:avLst/>
          </a:prstGeom>
          <a:noFill/>
        </p:spPr>
        <p:txBody>
          <a:bodyPr wrap="square" rtlCol="0">
            <a:spAutoFit/>
          </a:bodyPr>
          <a:lstStyle/>
          <a:p>
            <a:r>
              <a:rPr lang="en-US" dirty="0"/>
              <a:t>weld</a:t>
            </a:r>
          </a:p>
        </p:txBody>
      </p:sp>
      <p:sp>
        <p:nvSpPr>
          <p:cNvPr id="16" name="Rectangle 15">
            <a:extLst>
              <a:ext uri="{FF2B5EF4-FFF2-40B4-BE49-F238E27FC236}">
                <a16:creationId xmlns:a16="http://schemas.microsoft.com/office/drawing/2014/main" id="{E6D5C5D3-300E-4B39-85E2-159BED4F3402}"/>
              </a:ext>
            </a:extLst>
          </p:cNvPr>
          <p:cNvSpPr/>
          <p:nvPr/>
        </p:nvSpPr>
        <p:spPr>
          <a:xfrm>
            <a:off x="11315700" y="5257800"/>
            <a:ext cx="1181100" cy="2127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8DA366-0FF9-4AE4-8569-5E2F547FD2EC}"/>
              </a:ext>
            </a:extLst>
          </p:cNvPr>
          <p:cNvSpPr/>
          <p:nvPr/>
        </p:nvSpPr>
        <p:spPr>
          <a:xfrm>
            <a:off x="10536761" y="7496546"/>
            <a:ext cx="1181100" cy="2127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FB43FF8-43C1-4D95-A326-DB10F9233E7C}"/>
              </a:ext>
            </a:extLst>
          </p:cNvPr>
          <p:cNvSpPr/>
          <p:nvPr/>
        </p:nvSpPr>
        <p:spPr>
          <a:xfrm>
            <a:off x="8592207" y="2459463"/>
            <a:ext cx="1181100" cy="2127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A8F2EE-AFB1-4D86-81A5-2A1CB89FA9E1}"/>
              </a:ext>
            </a:extLst>
          </p:cNvPr>
          <p:cNvSpPr/>
          <p:nvPr/>
        </p:nvSpPr>
        <p:spPr>
          <a:xfrm>
            <a:off x="9194581" y="5257801"/>
            <a:ext cx="857908" cy="577368"/>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864D0C47-15E7-4801-ACC4-B4DD20417A49}"/>
              </a:ext>
            </a:extLst>
          </p:cNvPr>
          <p:cNvSpPr/>
          <p:nvPr/>
        </p:nvSpPr>
        <p:spPr>
          <a:xfrm>
            <a:off x="9429750" y="5505450"/>
            <a:ext cx="438150" cy="76352"/>
          </a:xfrm>
          <a:custGeom>
            <a:avLst/>
            <a:gdLst>
              <a:gd name="connsiteX0" fmla="*/ 0 w 438150"/>
              <a:gd name="connsiteY0" fmla="*/ 57150 h 76352"/>
              <a:gd name="connsiteX1" fmla="*/ 95250 w 438150"/>
              <a:gd name="connsiteY1" fmla="*/ 76200 h 76352"/>
              <a:gd name="connsiteX2" fmla="*/ 400050 w 438150"/>
              <a:gd name="connsiteY2" fmla="*/ 19050 h 76352"/>
              <a:gd name="connsiteX3" fmla="*/ 438150 w 438150"/>
              <a:gd name="connsiteY3" fmla="*/ 0 h 76352"/>
            </a:gdLst>
            <a:ahLst/>
            <a:cxnLst>
              <a:cxn ang="0">
                <a:pos x="connsiteX0" y="connsiteY0"/>
              </a:cxn>
              <a:cxn ang="0">
                <a:pos x="connsiteX1" y="connsiteY1"/>
              </a:cxn>
              <a:cxn ang="0">
                <a:pos x="connsiteX2" y="connsiteY2"/>
              </a:cxn>
              <a:cxn ang="0">
                <a:pos x="connsiteX3" y="connsiteY3"/>
              </a:cxn>
            </a:cxnLst>
            <a:rect l="l" t="t" r="r" b="b"/>
            <a:pathLst>
              <a:path w="438150" h="76352">
                <a:moveTo>
                  <a:pt x="0" y="57150"/>
                </a:moveTo>
                <a:cubicBezTo>
                  <a:pt x="31750" y="63500"/>
                  <a:pt x="62921" y="77996"/>
                  <a:pt x="95250" y="76200"/>
                </a:cubicBezTo>
                <a:cubicBezTo>
                  <a:pt x="176620" y="71679"/>
                  <a:pt x="308414" y="55704"/>
                  <a:pt x="400050" y="19050"/>
                </a:cubicBezTo>
                <a:cubicBezTo>
                  <a:pt x="413233" y="13777"/>
                  <a:pt x="425450" y="6350"/>
                  <a:pt x="43815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8E00DFBD-1A0D-4511-8A43-81687BEB2C4C}"/>
              </a:ext>
            </a:extLst>
          </p:cNvPr>
          <p:cNvSpPr/>
          <p:nvPr/>
        </p:nvSpPr>
        <p:spPr>
          <a:xfrm>
            <a:off x="12057750" y="4133850"/>
            <a:ext cx="96150" cy="266772"/>
          </a:xfrm>
          <a:custGeom>
            <a:avLst/>
            <a:gdLst>
              <a:gd name="connsiteX0" fmla="*/ 39000 w 96150"/>
              <a:gd name="connsiteY0" fmla="*/ 0 h 266772"/>
              <a:gd name="connsiteX1" fmla="*/ 19950 w 96150"/>
              <a:gd name="connsiteY1" fmla="*/ 95250 h 266772"/>
              <a:gd name="connsiteX2" fmla="*/ 19950 w 96150"/>
              <a:gd name="connsiteY2" fmla="*/ 209550 h 266772"/>
              <a:gd name="connsiteX3" fmla="*/ 96150 w 96150"/>
              <a:gd name="connsiteY3" fmla="*/ 266700 h 266772"/>
            </a:gdLst>
            <a:ahLst/>
            <a:cxnLst>
              <a:cxn ang="0">
                <a:pos x="connsiteX0" y="connsiteY0"/>
              </a:cxn>
              <a:cxn ang="0">
                <a:pos x="connsiteX1" y="connsiteY1"/>
              </a:cxn>
              <a:cxn ang="0">
                <a:pos x="connsiteX2" y="connsiteY2"/>
              </a:cxn>
              <a:cxn ang="0">
                <a:pos x="connsiteX3" y="connsiteY3"/>
              </a:cxn>
            </a:cxnLst>
            <a:rect l="l" t="t" r="r" b="b"/>
            <a:pathLst>
              <a:path w="96150" h="266772">
                <a:moveTo>
                  <a:pt x="39000" y="0"/>
                </a:moveTo>
                <a:cubicBezTo>
                  <a:pt x="32650" y="31750"/>
                  <a:pt x="27803" y="63838"/>
                  <a:pt x="19950" y="95250"/>
                </a:cubicBezTo>
                <a:cubicBezTo>
                  <a:pt x="6095" y="150668"/>
                  <a:pt x="-16995" y="154132"/>
                  <a:pt x="19950" y="209550"/>
                </a:cubicBezTo>
                <a:cubicBezTo>
                  <a:pt x="61043" y="271190"/>
                  <a:pt x="55002" y="266700"/>
                  <a:pt x="96150" y="26670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0559BB2-416A-482F-BDDE-8401DB40F372}"/>
              </a:ext>
            </a:extLst>
          </p:cNvPr>
          <p:cNvSpPr/>
          <p:nvPr/>
        </p:nvSpPr>
        <p:spPr>
          <a:xfrm>
            <a:off x="11821886" y="3955216"/>
            <a:ext cx="522514" cy="616783"/>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1130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61E7DF-2D5A-4EF0-9E9E-047227DE4DB5}"/>
              </a:ext>
            </a:extLst>
          </p:cNvPr>
          <p:cNvSpPr>
            <a:spLocks noGrp="1"/>
          </p:cNvSpPr>
          <p:nvPr>
            <p:ph type="sldNum" sz="quarter" idx="12"/>
          </p:nvPr>
        </p:nvSpPr>
        <p:spPr/>
        <p:txBody>
          <a:bodyPr/>
          <a:lstStyle/>
          <a:p>
            <a:fld id="{FE7A4BB3-E848-5A44-82DF-322201952CD8}" type="slidenum">
              <a:rPr lang="en-US" smtClean="0"/>
              <a:pPr/>
              <a:t>11</a:t>
            </a:fld>
            <a:endParaRPr lang="en-US" dirty="0"/>
          </a:p>
        </p:txBody>
      </p:sp>
      <p:sp>
        <p:nvSpPr>
          <p:cNvPr id="3" name="Title 2">
            <a:extLst>
              <a:ext uri="{FF2B5EF4-FFF2-40B4-BE49-F238E27FC236}">
                <a16:creationId xmlns:a16="http://schemas.microsoft.com/office/drawing/2014/main" id="{6D50AF6E-CF6A-429E-A4B2-32D2D767B73B}"/>
              </a:ext>
            </a:extLst>
          </p:cNvPr>
          <p:cNvSpPr>
            <a:spLocks noGrp="1"/>
          </p:cNvSpPr>
          <p:nvPr>
            <p:ph type="title"/>
          </p:nvPr>
        </p:nvSpPr>
        <p:spPr>
          <a:xfrm>
            <a:off x="3200400" y="270934"/>
            <a:ext cx="10972800" cy="1117600"/>
          </a:xfrm>
        </p:spPr>
        <p:txBody>
          <a:bodyPr/>
          <a:lstStyle/>
          <a:p>
            <a:r>
              <a:rPr lang="en-US" dirty="0"/>
              <a:t>Data – Four Linked Tables</a:t>
            </a:r>
          </a:p>
        </p:txBody>
      </p:sp>
      <p:sp>
        <p:nvSpPr>
          <p:cNvPr id="4" name="Content Placeholder 3">
            <a:extLst>
              <a:ext uri="{FF2B5EF4-FFF2-40B4-BE49-F238E27FC236}">
                <a16:creationId xmlns:a16="http://schemas.microsoft.com/office/drawing/2014/main" id="{2DEBCC4A-09A3-46FA-94B8-812D5A6C188D}"/>
              </a:ext>
            </a:extLst>
          </p:cNvPr>
          <p:cNvSpPr>
            <a:spLocks noGrp="1"/>
          </p:cNvSpPr>
          <p:nvPr>
            <p:ph sz="quarter" idx="20"/>
          </p:nvPr>
        </p:nvSpPr>
        <p:spPr/>
        <p:txBody>
          <a:bodyPr/>
          <a:lstStyle/>
          <a:p>
            <a:pPr>
              <a:spcBef>
                <a:spcPts val="1800"/>
              </a:spcBef>
              <a:spcAft>
                <a:spcPts val="600"/>
              </a:spcAft>
            </a:pPr>
            <a:r>
              <a:rPr lang="en-US" dirty="0"/>
              <a:t>Inspection Table – Identifies inspector, date of inspection, which block (id) was inspected, the procedure, inspection type (detection, length sizing, depth sizing), location of the inspected region, type of access (OD or ID), etc.</a:t>
            </a:r>
          </a:p>
          <a:p>
            <a:pPr>
              <a:spcBef>
                <a:spcPts val="1800"/>
              </a:spcBef>
              <a:spcAft>
                <a:spcPts val="600"/>
              </a:spcAft>
            </a:pPr>
            <a:r>
              <a:rPr lang="en-US" dirty="0"/>
              <a:t>Indication Table – the inspection id, where the inspector saw indications (position, length, depth)</a:t>
            </a:r>
          </a:p>
          <a:p>
            <a:pPr>
              <a:spcBef>
                <a:spcPts val="1800"/>
              </a:spcBef>
              <a:spcAft>
                <a:spcPts val="600"/>
              </a:spcAft>
            </a:pPr>
            <a:r>
              <a:rPr lang="en-US" dirty="0"/>
              <a:t>Block Table – type of block (SBDMW or LBDMW), size/dimensions of the block, if the weld was ground, location of the weld, inner and outer radius, etc.</a:t>
            </a:r>
          </a:p>
          <a:p>
            <a:pPr>
              <a:spcBef>
                <a:spcPts val="1800"/>
              </a:spcBef>
              <a:spcAft>
                <a:spcPts val="600"/>
              </a:spcAft>
            </a:pPr>
            <a:r>
              <a:rPr lang="en-US" dirty="0"/>
              <a:t>Flaws Table – location of each flaw, depth, length, etc.</a:t>
            </a:r>
          </a:p>
          <a:p>
            <a:endParaRPr lang="en-US" dirty="0"/>
          </a:p>
        </p:txBody>
      </p:sp>
    </p:spTree>
    <p:extLst>
      <p:ext uri="{BB962C8B-B14F-4D97-AF65-F5344CB8AC3E}">
        <p14:creationId xmlns:p14="http://schemas.microsoft.com/office/powerpoint/2010/main" val="2628087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61E7DF-2D5A-4EF0-9E9E-047227DE4DB5}"/>
              </a:ext>
            </a:extLst>
          </p:cNvPr>
          <p:cNvSpPr>
            <a:spLocks noGrp="1"/>
          </p:cNvSpPr>
          <p:nvPr>
            <p:ph type="sldNum" sz="quarter" idx="12"/>
          </p:nvPr>
        </p:nvSpPr>
        <p:spPr/>
        <p:txBody>
          <a:bodyPr/>
          <a:lstStyle/>
          <a:p>
            <a:fld id="{FE7A4BB3-E848-5A44-82DF-322201952CD8}" type="slidenum">
              <a:rPr lang="en-US" smtClean="0"/>
              <a:pPr/>
              <a:t>12</a:t>
            </a:fld>
            <a:endParaRPr lang="en-US" dirty="0"/>
          </a:p>
        </p:txBody>
      </p:sp>
      <p:sp>
        <p:nvSpPr>
          <p:cNvPr id="3" name="Title 2">
            <a:extLst>
              <a:ext uri="{FF2B5EF4-FFF2-40B4-BE49-F238E27FC236}">
                <a16:creationId xmlns:a16="http://schemas.microsoft.com/office/drawing/2014/main" id="{6D50AF6E-CF6A-429E-A4B2-32D2D767B73B}"/>
              </a:ext>
            </a:extLst>
          </p:cNvPr>
          <p:cNvSpPr>
            <a:spLocks noGrp="1"/>
          </p:cNvSpPr>
          <p:nvPr>
            <p:ph type="title"/>
          </p:nvPr>
        </p:nvSpPr>
        <p:spPr>
          <a:xfrm>
            <a:off x="3200400" y="270934"/>
            <a:ext cx="10972800" cy="859598"/>
          </a:xfrm>
        </p:spPr>
        <p:txBody>
          <a:bodyPr/>
          <a:lstStyle/>
          <a:p>
            <a:r>
              <a:rPr lang="en-US" dirty="0"/>
              <a:t>Score Results</a:t>
            </a:r>
          </a:p>
        </p:txBody>
      </p:sp>
      <p:sp>
        <p:nvSpPr>
          <p:cNvPr id="4" name="Content Placeholder 3">
            <a:extLst>
              <a:ext uri="{FF2B5EF4-FFF2-40B4-BE49-F238E27FC236}">
                <a16:creationId xmlns:a16="http://schemas.microsoft.com/office/drawing/2014/main" id="{2DEBCC4A-09A3-46FA-94B8-812D5A6C188D}"/>
              </a:ext>
            </a:extLst>
          </p:cNvPr>
          <p:cNvSpPr>
            <a:spLocks noGrp="1"/>
          </p:cNvSpPr>
          <p:nvPr>
            <p:ph sz="quarter" idx="20"/>
          </p:nvPr>
        </p:nvSpPr>
        <p:spPr>
          <a:xfrm>
            <a:off x="1371600" y="1596044"/>
            <a:ext cx="12801600" cy="6362623"/>
          </a:xfrm>
        </p:spPr>
        <p:txBody>
          <a:bodyPr/>
          <a:lstStyle/>
          <a:p>
            <a:r>
              <a:rPr lang="en-US" dirty="0"/>
              <a:t>Detection Table – Each row contains the result of a flawed grading unit inspection. </a:t>
            </a:r>
          </a:p>
          <a:p>
            <a:pPr marL="0" indent="0">
              <a:buNone/>
            </a:pPr>
            <a:endParaRPr lang="en-US" dirty="0"/>
          </a:p>
          <a:p>
            <a:pPr marL="0" indent="0">
              <a:buNone/>
            </a:pPr>
            <a:endParaRPr lang="en-US" dirty="0"/>
          </a:p>
          <a:p>
            <a:pPr marL="0" indent="0">
              <a:buNone/>
            </a:pPr>
            <a:endParaRPr lang="en-US" dirty="0"/>
          </a:p>
          <a:p>
            <a:r>
              <a:rPr lang="en-US" dirty="0"/>
              <a:t>False Call Table – For each inspection, it provides the number of false calls (indications that do not overlap a flawed grading unit) of a single inspection.  It also contains the length of blank material inspected.</a:t>
            </a:r>
          </a:p>
          <a:p>
            <a:r>
              <a:rPr lang="en-US" dirty="0"/>
              <a:t>Regression Table – Contains the detection table and converts the false call table to a number of detections (false calls) out of the number of unflawed grading units contained in the inspection region.</a:t>
            </a:r>
          </a:p>
          <a:p>
            <a:endParaRPr lang="en-US" dirty="0"/>
          </a:p>
        </p:txBody>
      </p:sp>
      <p:graphicFrame>
        <p:nvGraphicFramePr>
          <p:cNvPr id="6" name="Table 5">
            <a:extLst>
              <a:ext uri="{FF2B5EF4-FFF2-40B4-BE49-F238E27FC236}">
                <a16:creationId xmlns:a16="http://schemas.microsoft.com/office/drawing/2014/main" id="{A7007E98-EA7C-4FEB-92EE-DBF038B66C4E}"/>
              </a:ext>
            </a:extLst>
          </p:cNvPr>
          <p:cNvGraphicFramePr>
            <a:graphicFrameLocks noGrp="1"/>
          </p:cNvGraphicFramePr>
          <p:nvPr>
            <p:extLst>
              <p:ext uri="{D42A27DB-BD31-4B8C-83A1-F6EECF244321}">
                <p14:modId xmlns:p14="http://schemas.microsoft.com/office/powerpoint/2010/main" val="563335078"/>
              </p:ext>
            </p:extLst>
          </p:nvPr>
        </p:nvGraphicFramePr>
        <p:xfrm>
          <a:off x="2305396" y="2625898"/>
          <a:ext cx="9753600" cy="1261872"/>
        </p:xfrm>
        <a:graphic>
          <a:graphicData uri="http://schemas.openxmlformats.org/drawingml/2006/table">
            <a:tbl>
              <a:tblPr firstRow="1" bandRow="1">
                <a:tableStyleId>{5940675A-B579-460E-94D1-54222C63F5DA}</a:tableStyleId>
              </a:tblPr>
              <a:tblGrid>
                <a:gridCol w="1950720">
                  <a:extLst>
                    <a:ext uri="{9D8B030D-6E8A-4147-A177-3AD203B41FA5}">
                      <a16:colId xmlns:a16="http://schemas.microsoft.com/office/drawing/2014/main" val="3513767588"/>
                    </a:ext>
                  </a:extLst>
                </a:gridCol>
                <a:gridCol w="1950720">
                  <a:extLst>
                    <a:ext uri="{9D8B030D-6E8A-4147-A177-3AD203B41FA5}">
                      <a16:colId xmlns:a16="http://schemas.microsoft.com/office/drawing/2014/main" val="2071257815"/>
                    </a:ext>
                  </a:extLst>
                </a:gridCol>
                <a:gridCol w="1950720">
                  <a:extLst>
                    <a:ext uri="{9D8B030D-6E8A-4147-A177-3AD203B41FA5}">
                      <a16:colId xmlns:a16="http://schemas.microsoft.com/office/drawing/2014/main" val="2451736520"/>
                    </a:ext>
                  </a:extLst>
                </a:gridCol>
                <a:gridCol w="1950720">
                  <a:extLst>
                    <a:ext uri="{9D8B030D-6E8A-4147-A177-3AD203B41FA5}">
                      <a16:colId xmlns:a16="http://schemas.microsoft.com/office/drawing/2014/main" val="66144804"/>
                    </a:ext>
                  </a:extLst>
                </a:gridCol>
                <a:gridCol w="1950720">
                  <a:extLst>
                    <a:ext uri="{9D8B030D-6E8A-4147-A177-3AD203B41FA5}">
                      <a16:colId xmlns:a16="http://schemas.microsoft.com/office/drawing/2014/main" val="2392937783"/>
                    </a:ext>
                  </a:extLst>
                </a:gridCol>
              </a:tblGrid>
              <a:tr h="370840">
                <a:tc>
                  <a:txBody>
                    <a:bodyPr/>
                    <a:lstStyle/>
                    <a:p>
                      <a:r>
                        <a:rPr lang="en-US" dirty="0"/>
                        <a:t>Inspection.id</a:t>
                      </a:r>
                    </a:p>
                  </a:txBody>
                  <a:tcPr/>
                </a:tc>
                <a:tc>
                  <a:txBody>
                    <a:bodyPr/>
                    <a:lstStyle/>
                    <a:p>
                      <a:r>
                        <a:rPr lang="en-US" dirty="0"/>
                        <a:t>Flaw.id</a:t>
                      </a:r>
                    </a:p>
                  </a:txBody>
                  <a:tcPr/>
                </a:tc>
                <a:tc>
                  <a:txBody>
                    <a:bodyPr/>
                    <a:lstStyle/>
                    <a:p>
                      <a:r>
                        <a:rPr lang="en-US" dirty="0"/>
                        <a:t>Detection?</a:t>
                      </a:r>
                    </a:p>
                  </a:txBody>
                  <a:tcPr/>
                </a:tc>
                <a:tc>
                  <a:txBody>
                    <a:bodyPr/>
                    <a:lstStyle/>
                    <a:p>
                      <a:r>
                        <a:rPr lang="en-US" dirty="0"/>
                        <a:t>Indication</a:t>
                      </a:r>
                    </a:p>
                  </a:txBody>
                  <a:tcPr/>
                </a:tc>
                <a:tc>
                  <a:txBody>
                    <a:bodyPr/>
                    <a:lstStyle/>
                    <a:p>
                      <a:r>
                        <a:rPr lang="en-US" dirty="0"/>
                        <a:t>Comment</a:t>
                      </a:r>
                    </a:p>
                  </a:txBody>
                  <a:tcPr/>
                </a:tc>
                <a:extLst>
                  <a:ext uri="{0D108BD9-81ED-4DB2-BD59-A6C34878D82A}">
                    <a16:rowId xmlns:a16="http://schemas.microsoft.com/office/drawing/2014/main" val="3183233736"/>
                  </a:ext>
                </a:extLst>
              </a:tr>
              <a:tr h="370840">
                <a:tc>
                  <a:txBody>
                    <a:bodyPr/>
                    <a:lstStyle/>
                    <a:p>
                      <a:pPr algn="ctr"/>
                      <a:r>
                        <a:rPr lang="en-US" dirty="0"/>
                        <a:t>11</a:t>
                      </a:r>
                    </a:p>
                  </a:txBody>
                  <a:tcPr/>
                </a:tc>
                <a:tc>
                  <a:txBody>
                    <a:bodyPr/>
                    <a:lstStyle/>
                    <a:p>
                      <a:pPr algn="ctr"/>
                      <a:r>
                        <a:rPr lang="en-US" dirty="0"/>
                        <a:t>23</a:t>
                      </a:r>
                    </a:p>
                  </a:txBody>
                  <a:tcPr/>
                </a:tc>
                <a:tc>
                  <a:txBody>
                    <a:bodyPr/>
                    <a:lstStyle/>
                    <a:p>
                      <a:pPr algn="ctr"/>
                      <a:r>
                        <a:rPr lang="en-US" dirty="0"/>
                        <a:t>0</a:t>
                      </a:r>
                    </a:p>
                  </a:txBody>
                  <a:tcPr/>
                </a:tc>
                <a:tc>
                  <a:txBody>
                    <a:bodyPr/>
                    <a:lstStyle/>
                    <a:p>
                      <a:pPr algn="ctr"/>
                      <a:r>
                        <a:rPr lang="en-US" dirty="0"/>
                        <a:t>NA</a:t>
                      </a:r>
                    </a:p>
                  </a:txBody>
                  <a:tcPr/>
                </a:tc>
                <a:tc>
                  <a:txBody>
                    <a:bodyPr/>
                    <a:lstStyle/>
                    <a:p>
                      <a:r>
                        <a:rPr lang="en-US" dirty="0"/>
                        <a:t>Missed flaw.</a:t>
                      </a:r>
                    </a:p>
                  </a:txBody>
                  <a:tcPr/>
                </a:tc>
                <a:extLst>
                  <a:ext uri="{0D108BD9-81ED-4DB2-BD59-A6C34878D82A}">
                    <a16:rowId xmlns:a16="http://schemas.microsoft.com/office/drawing/2014/main" val="253711449"/>
                  </a:ext>
                </a:extLst>
              </a:tr>
              <a:tr h="370840">
                <a:tc>
                  <a:txBody>
                    <a:bodyPr/>
                    <a:lstStyle/>
                    <a:p>
                      <a:pPr algn="ctr"/>
                      <a:r>
                        <a:rPr lang="en-US" dirty="0"/>
                        <a:t>11</a:t>
                      </a:r>
                    </a:p>
                  </a:txBody>
                  <a:tcPr/>
                </a:tc>
                <a:tc>
                  <a:txBody>
                    <a:bodyPr/>
                    <a:lstStyle/>
                    <a:p>
                      <a:pPr algn="ctr"/>
                      <a:r>
                        <a:rPr lang="en-US" dirty="0"/>
                        <a:t>27</a:t>
                      </a:r>
                    </a:p>
                  </a:txBody>
                  <a:tcPr/>
                </a:tc>
                <a:tc>
                  <a:txBody>
                    <a:bodyPr/>
                    <a:lstStyle/>
                    <a:p>
                      <a:pPr algn="ctr"/>
                      <a:r>
                        <a:rPr lang="en-US" dirty="0"/>
                        <a:t>1</a:t>
                      </a:r>
                    </a:p>
                  </a:txBody>
                  <a:tcPr/>
                </a:tc>
                <a:tc>
                  <a:txBody>
                    <a:bodyPr/>
                    <a:lstStyle/>
                    <a:p>
                      <a:pPr algn="ctr"/>
                      <a:r>
                        <a:rPr lang="en-US" dirty="0"/>
                        <a:t>38</a:t>
                      </a:r>
                    </a:p>
                  </a:txBody>
                  <a:tcPr/>
                </a:tc>
                <a:tc>
                  <a:txBody>
                    <a:bodyPr/>
                    <a:lstStyle/>
                    <a:p>
                      <a:r>
                        <a:rPr lang="en-US" dirty="0"/>
                        <a:t>Detected flaw.</a:t>
                      </a:r>
                    </a:p>
                  </a:txBody>
                  <a:tcPr/>
                </a:tc>
                <a:extLst>
                  <a:ext uri="{0D108BD9-81ED-4DB2-BD59-A6C34878D82A}">
                    <a16:rowId xmlns:a16="http://schemas.microsoft.com/office/drawing/2014/main" val="3556936572"/>
                  </a:ext>
                </a:extLst>
              </a:tr>
            </a:tbl>
          </a:graphicData>
        </a:graphic>
      </p:graphicFrame>
      <p:graphicFrame>
        <p:nvGraphicFramePr>
          <p:cNvPr id="7" name="Table 6">
            <a:extLst>
              <a:ext uri="{FF2B5EF4-FFF2-40B4-BE49-F238E27FC236}">
                <a16:creationId xmlns:a16="http://schemas.microsoft.com/office/drawing/2014/main" id="{02B9AD7F-7DF6-46A5-9A2F-D30EE68C9E1C}"/>
              </a:ext>
            </a:extLst>
          </p:cNvPr>
          <p:cNvGraphicFramePr>
            <a:graphicFrameLocks noGrp="1"/>
          </p:cNvGraphicFramePr>
          <p:nvPr>
            <p:extLst>
              <p:ext uri="{D42A27DB-BD31-4B8C-83A1-F6EECF244321}">
                <p14:modId xmlns:p14="http://schemas.microsoft.com/office/powerpoint/2010/main" val="2633645994"/>
              </p:ext>
            </p:extLst>
          </p:nvPr>
        </p:nvGraphicFramePr>
        <p:xfrm>
          <a:off x="2806150" y="6739128"/>
          <a:ext cx="9753597" cy="1261872"/>
        </p:xfrm>
        <a:graphic>
          <a:graphicData uri="http://schemas.openxmlformats.org/drawingml/2006/table">
            <a:tbl>
              <a:tblPr firstRow="1" bandRow="1">
                <a:tableStyleId>{5940675A-B579-460E-94D1-54222C63F5DA}</a:tableStyleId>
              </a:tblPr>
              <a:tblGrid>
                <a:gridCol w="1393371">
                  <a:extLst>
                    <a:ext uri="{9D8B030D-6E8A-4147-A177-3AD203B41FA5}">
                      <a16:colId xmlns:a16="http://schemas.microsoft.com/office/drawing/2014/main" val="78715176"/>
                    </a:ext>
                  </a:extLst>
                </a:gridCol>
                <a:gridCol w="1393371">
                  <a:extLst>
                    <a:ext uri="{9D8B030D-6E8A-4147-A177-3AD203B41FA5}">
                      <a16:colId xmlns:a16="http://schemas.microsoft.com/office/drawing/2014/main" val="1396111978"/>
                    </a:ext>
                  </a:extLst>
                </a:gridCol>
                <a:gridCol w="1393371">
                  <a:extLst>
                    <a:ext uri="{9D8B030D-6E8A-4147-A177-3AD203B41FA5}">
                      <a16:colId xmlns:a16="http://schemas.microsoft.com/office/drawing/2014/main" val="3921323409"/>
                    </a:ext>
                  </a:extLst>
                </a:gridCol>
                <a:gridCol w="1393371">
                  <a:extLst>
                    <a:ext uri="{9D8B030D-6E8A-4147-A177-3AD203B41FA5}">
                      <a16:colId xmlns:a16="http://schemas.microsoft.com/office/drawing/2014/main" val="4252098530"/>
                    </a:ext>
                  </a:extLst>
                </a:gridCol>
                <a:gridCol w="1393371">
                  <a:extLst>
                    <a:ext uri="{9D8B030D-6E8A-4147-A177-3AD203B41FA5}">
                      <a16:colId xmlns:a16="http://schemas.microsoft.com/office/drawing/2014/main" val="3378285050"/>
                    </a:ext>
                  </a:extLst>
                </a:gridCol>
                <a:gridCol w="1393371">
                  <a:extLst>
                    <a:ext uri="{9D8B030D-6E8A-4147-A177-3AD203B41FA5}">
                      <a16:colId xmlns:a16="http://schemas.microsoft.com/office/drawing/2014/main" val="3282683053"/>
                    </a:ext>
                  </a:extLst>
                </a:gridCol>
                <a:gridCol w="1393371">
                  <a:extLst>
                    <a:ext uri="{9D8B030D-6E8A-4147-A177-3AD203B41FA5}">
                      <a16:colId xmlns:a16="http://schemas.microsoft.com/office/drawing/2014/main" val="1068159449"/>
                    </a:ext>
                  </a:extLst>
                </a:gridCol>
              </a:tblGrid>
              <a:tr h="370840">
                <a:tc>
                  <a:txBody>
                    <a:bodyPr/>
                    <a:lstStyle/>
                    <a:p>
                      <a:r>
                        <a:rPr lang="en-US" dirty="0"/>
                        <a:t>Insp.id</a:t>
                      </a:r>
                    </a:p>
                  </a:txBody>
                  <a:tcPr/>
                </a:tc>
                <a:tc>
                  <a:txBody>
                    <a:bodyPr/>
                    <a:lstStyle/>
                    <a:p>
                      <a:r>
                        <a:rPr lang="en-US" dirty="0"/>
                        <a:t>Block.id</a:t>
                      </a:r>
                    </a:p>
                  </a:txBody>
                  <a:tcPr/>
                </a:tc>
                <a:tc>
                  <a:txBody>
                    <a:bodyPr/>
                    <a:lstStyle/>
                    <a:p>
                      <a:r>
                        <a:rPr lang="en-US" dirty="0"/>
                        <a:t>Flaw.id</a:t>
                      </a:r>
                    </a:p>
                  </a:txBody>
                  <a:tcPr/>
                </a:tc>
                <a:tc>
                  <a:txBody>
                    <a:bodyPr/>
                    <a:lstStyle/>
                    <a:p>
                      <a:r>
                        <a:rPr lang="en-US" dirty="0"/>
                        <a:t>Ind.id</a:t>
                      </a:r>
                    </a:p>
                  </a:txBody>
                  <a:tcPr/>
                </a:tc>
                <a:tc>
                  <a:txBody>
                    <a:bodyPr/>
                    <a:lstStyle/>
                    <a:p>
                      <a:r>
                        <a:rPr lang="en-US" dirty="0" err="1"/>
                        <a:t>ndet</a:t>
                      </a:r>
                      <a:endParaRPr lang="en-US" dirty="0"/>
                    </a:p>
                  </a:txBody>
                  <a:tcPr/>
                </a:tc>
                <a:tc>
                  <a:txBody>
                    <a:bodyPr/>
                    <a:lstStyle/>
                    <a:p>
                      <a:r>
                        <a:rPr lang="en-US" dirty="0"/>
                        <a:t>Nobs</a:t>
                      </a:r>
                    </a:p>
                  </a:txBody>
                  <a:tcPr/>
                </a:tc>
                <a:tc>
                  <a:txBody>
                    <a:bodyPr/>
                    <a:lstStyle/>
                    <a:p>
                      <a:r>
                        <a:rPr lang="en-US" dirty="0" err="1"/>
                        <a:t>gu</a:t>
                      </a:r>
                      <a:endParaRPr lang="en-US" dirty="0"/>
                    </a:p>
                  </a:txBody>
                  <a:tcPr/>
                </a:tc>
                <a:extLst>
                  <a:ext uri="{0D108BD9-81ED-4DB2-BD59-A6C34878D82A}">
                    <a16:rowId xmlns:a16="http://schemas.microsoft.com/office/drawing/2014/main" val="3795634044"/>
                  </a:ext>
                </a:extLst>
              </a:tr>
              <a:tr h="370840">
                <a:tc>
                  <a:txBody>
                    <a:bodyPr/>
                    <a:lstStyle/>
                    <a:p>
                      <a:pPr algn="ctr"/>
                      <a:r>
                        <a:rPr lang="en-US" dirty="0"/>
                        <a:t>11</a:t>
                      </a:r>
                    </a:p>
                  </a:txBody>
                  <a:tcPr/>
                </a:tc>
                <a:tc>
                  <a:txBody>
                    <a:bodyPr/>
                    <a:lstStyle/>
                    <a:p>
                      <a:pPr algn="ctr"/>
                      <a:r>
                        <a:rPr lang="en-US" dirty="0"/>
                        <a:t>P35</a:t>
                      </a:r>
                    </a:p>
                  </a:txBody>
                  <a:tcPr/>
                </a:tc>
                <a:tc>
                  <a:txBody>
                    <a:bodyPr/>
                    <a:lstStyle/>
                    <a:p>
                      <a:pPr algn="ctr"/>
                      <a:r>
                        <a:rPr lang="en-US" dirty="0"/>
                        <a:t>27</a:t>
                      </a:r>
                    </a:p>
                  </a:txBody>
                  <a:tcPr/>
                </a:tc>
                <a:tc>
                  <a:txBody>
                    <a:bodyPr/>
                    <a:lstStyle/>
                    <a:p>
                      <a:pPr algn="ctr"/>
                      <a:r>
                        <a:rPr lang="en-US" dirty="0"/>
                        <a:t>38</a:t>
                      </a:r>
                    </a:p>
                  </a:txBody>
                  <a:tcPr/>
                </a:tc>
                <a:tc>
                  <a:txBody>
                    <a:bodyPr/>
                    <a:lstStyle/>
                    <a:p>
                      <a:pPr algn="ctr"/>
                      <a:r>
                        <a:rPr lang="en-US" dirty="0"/>
                        <a:t>1</a:t>
                      </a:r>
                    </a:p>
                  </a:txBody>
                  <a:tcPr/>
                </a:tc>
                <a:tc>
                  <a:txBody>
                    <a:bodyPr/>
                    <a:lstStyle/>
                    <a:p>
                      <a:pPr algn="ctr"/>
                      <a:r>
                        <a:rPr lang="en-US" dirty="0"/>
                        <a:t>1</a:t>
                      </a:r>
                    </a:p>
                  </a:txBody>
                  <a:tcPr/>
                </a:tc>
                <a:tc>
                  <a:txBody>
                    <a:bodyPr/>
                    <a:lstStyle/>
                    <a:p>
                      <a:r>
                        <a:rPr lang="en-US" dirty="0"/>
                        <a:t>flaw</a:t>
                      </a:r>
                    </a:p>
                  </a:txBody>
                  <a:tcPr/>
                </a:tc>
                <a:extLst>
                  <a:ext uri="{0D108BD9-81ED-4DB2-BD59-A6C34878D82A}">
                    <a16:rowId xmlns:a16="http://schemas.microsoft.com/office/drawing/2014/main" val="3554072704"/>
                  </a:ext>
                </a:extLst>
              </a:tr>
              <a:tr h="370840">
                <a:tc>
                  <a:txBody>
                    <a:bodyPr/>
                    <a:lstStyle/>
                    <a:p>
                      <a:pPr algn="ctr"/>
                      <a:r>
                        <a:rPr lang="en-US" dirty="0"/>
                        <a:t>96</a:t>
                      </a:r>
                    </a:p>
                  </a:txBody>
                  <a:tcPr/>
                </a:tc>
                <a:tc>
                  <a:txBody>
                    <a:bodyPr/>
                    <a:lstStyle/>
                    <a:p>
                      <a:pPr algn="ctr"/>
                      <a:r>
                        <a:rPr lang="en-US" dirty="0"/>
                        <a:t>P40</a:t>
                      </a:r>
                    </a:p>
                  </a:txBody>
                  <a:tcPr/>
                </a:tc>
                <a:tc>
                  <a:txBody>
                    <a:bodyPr/>
                    <a:lstStyle/>
                    <a:p>
                      <a:pPr algn="ctr"/>
                      <a:r>
                        <a:rPr lang="en-US"/>
                        <a:t>NA</a:t>
                      </a:r>
                      <a:endParaRPr lang="en-US" dirty="0"/>
                    </a:p>
                  </a:txBody>
                  <a:tcPr/>
                </a:tc>
                <a:tc>
                  <a:txBody>
                    <a:bodyPr/>
                    <a:lstStyle/>
                    <a:p>
                      <a:pPr algn="ctr"/>
                      <a:r>
                        <a:rPr lang="en-US" dirty="0"/>
                        <a:t>NA</a:t>
                      </a:r>
                    </a:p>
                  </a:txBody>
                  <a:tcPr/>
                </a:tc>
                <a:tc>
                  <a:txBody>
                    <a:bodyPr/>
                    <a:lstStyle/>
                    <a:p>
                      <a:pPr algn="ctr"/>
                      <a:r>
                        <a:rPr lang="en-US" dirty="0"/>
                        <a:t>4</a:t>
                      </a:r>
                    </a:p>
                  </a:txBody>
                  <a:tcPr/>
                </a:tc>
                <a:tc>
                  <a:txBody>
                    <a:bodyPr/>
                    <a:lstStyle/>
                    <a:p>
                      <a:pPr algn="ctr"/>
                      <a:r>
                        <a:rPr lang="en-US" dirty="0"/>
                        <a:t>74</a:t>
                      </a:r>
                    </a:p>
                  </a:txBody>
                  <a:tcPr/>
                </a:tc>
                <a:tc>
                  <a:txBody>
                    <a:bodyPr/>
                    <a:lstStyle/>
                    <a:p>
                      <a:r>
                        <a:rPr lang="en-US" dirty="0"/>
                        <a:t>blank</a:t>
                      </a:r>
                    </a:p>
                  </a:txBody>
                  <a:tcPr/>
                </a:tc>
                <a:extLst>
                  <a:ext uri="{0D108BD9-81ED-4DB2-BD59-A6C34878D82A}">
                    <a16:rowId xmlns:a16="http://schemas.microsoft.com/office/drawing/2014/main" val="933547341"/>
                  </a:ext>
                </a:extLst>
              </a:tr>
            </a:tbl>
          </a:graphicData>
        </a:graphic>
      </p:graphicFrame>
    </p:spTree>
    <p:extLst>
      <p:ext uri="{BB962C8B-B14F-4D97-AF65-F5344CB8AC3E}">
        <p14:creationId xmlns:p14="http://schemas.microsoft.com/office/powerpoint/2010/main" val="1626859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61E7DF-2D5A-4EF0-9E9E-047227DE4DB5}"/>
              </a:ext>
            </a:extLst>
          </p:cNvPr>
          <p:cNvSpPr>
            <a:spLocks noGrp="1"/>
          </p:cNvSpPr>
          <p:nvPr>
            <p:ph type="sldNum" sz="quarter" idx="12"/>
          </p:nvPr>
        </p:nvSpPr>
        <p:spPr/>
        <p:txBody>
          <a:bodyPr/>
          <a:lstStyle/>
          <a:p>
            <a:fld id="{FE7A4BB3-E848-5A44-82DF-322201952CD8}" type="slidenum">
              <a:rPr lang="en-US" smtClean="0"/>
              <a:pPr/>
              <a:t>13</a:t>
            </a:fld>
            <a:endParaRPr lang="en-US" dirty="0"/>
          </a:p>
        </p:txBody>
      </p:sp>
      <p:sp>
        <p:nvSpPr>
          <p:cNvPr id="3" name="Title 2">
            <a:extLst>
              <a:ext uri="{FF2B5EF4-FFF2-40B4-BE49-F238E27FC236}">
                <a16:creationId xmlns:a16="http://schemas.microsoft.com/office/drawing/2014/main" id="{6D50AF6E-CF6A-429E-A4B2-32D2D767B73B}"/>
              </a:ext>
            </a:extLst>
          </p:cNvPr>
          <p:cNvSpPr>
            <a:spLocks noGrp="1"/>
          </p:cNvSpPr>
          <p:nvPr>
            <p:ph type="title"/>
          </p:nvPr>
        </p:nvSpPr>
        <p:spPr>
          <a:xfrm>
            <a:off x="3200400" y="270933"/>
            <a:ext cx="10972800" cy="910167"/>
          </a:xfrm>
        </p:spPr>
        <p:txBody>
          <a:bodyPr/>
          <a:lstStyle/>
          <a:p>
            <a:r>
              <a:rPr lang="en-US" dirty="0"/>
              <a:t>Methodology – Logistic Regression</a:t>
            </a:r>
          </a:p>
        </p:txBody>
      </p:sp>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2DEBCC4A-09A3-46FA-94B8-812D5A6C188D}"/>
                  </a:ext>
                </a:extLst>
              </p:cNvPr>
              <p:cNvSpPr>
                <a:spLocks noGrp="1"/>
              </p:cNvSpPr>
              <p:nvPr>
                <p:ph sz="quarter" idx="20"/>
              </p:nvPr>
            </p:nvSpPr>
            <p:spPr>
              <a:xfrm>
                <a:off x="1371600" y="1790699"/>
                <a:ext cx="12801600" cy="5486401"/>
              </a:xfrm>
            </p:spPr>
            <p:txBody>
              <a:bodyPr/>
              <a:lstStyle/>
              <a:p>
                <a:r>
                  <a:rPr lang="en-US" sz="3200" dirty="0"/>
                  <a:t>POD – Probability of Detection for the flaws from binary nondestructive evaluation (NDE) responses</a:t>
                </a:r>
              </a:p>
              <a:p>
                <a:r>
                  <a:rPr lang="en-US" sz="3200" dirty="0"/>
                  <a:t>Predictor variable – Through-wall depth (</a:t>
                </a:r>
                <a14:m>
                  <m:oMath xmlns:m="http://schemas.openxmlformats.org/officeDocument/2006/math">
                    <m:r>
                      <a:rPr lang="en-US" sz="3200" i="1">
                        <a:latin typeface="Cambria Math" panose="02040503050406030204" pitchFamily="18" charset="0"/>
                      </a:rPr>
                      <m:t>𝑡</m:t>
                    </m:r>
                  </m:oMath>
                </a14:m>
                <a:r>
                  <a:rPr lang="en-US" sz="3200" dirty="0"/>
                  <a:t>) (normalized as a fraction of component through-wall thickness, ranges from 0 to 1) of a flaw. </a:t>
                </a:r>
              </a:p>
              <a:p>
                <a:pPr marL="0" indent="0" algn="ctr">
                  <a:buNone/>
                </a:pPr>
                <a:r>
                  <a:rPr lang="en-US" sz="3200" dirty="0"/>
                  <a:t>Then </a:t>
                </a:r>
                <a14:m>
                  <m:oMath xmlns:m="http://schemas.openxmlformats.org/officeDocument/2006/math">
                    <m:r>
                      <a:rPr lang="en-US" sz="3200" i="1">
                        <a:latin typeface="Cambria Math" panose="02040503050406030204" pitchFamily="18" charset="0"/>
                      </a:rPr>
                      <m:t>𝑃𝑂𝐷</m:t>
                    </m:r>
                    <m:r>
                      <a:rPr lang="en-US" sz="3200" i="1">
                        <a:latin typeface="Cambria Math" panose="02040503050406030204" pitchFamily="18" charset="0"/>
                      </a:rPr>
                      <m:t>(</m:t>
                    </m:r>
                    <m:r>
                      <a:rPr lang="en-US" sz="3200" i="1">
                        <a:latin typeface="Cambria Math" panose="02040503050406030204" pitchFamily="18" charset="0"/>
                      </a:rPr>
                      <m:t>𝑡</m:t>
                    </m:r>
                    <m:r>
                      <a:rPr lang="en-US" sz="3200" i="1">
                        <a:latin typeface="Cambria Math" panose="02040503050406030204" pitchFamily="18" charset="0"/>
                      </a:rPr>
                      <m:t>)=</m:t>
                    </m:r>
                    <m:f>
                      <m:fPr>
                        <m:ctrlPr>
                          <a:rPr lang="en-US" sz="3200" i="1">
                            <a:latin typeface="Cambria Math" panose="02040503050406030204" pitchFamily="18" charset="0"/>
                          </a:rPr>
                        </m:ctrlPr>
                      </m:fPr>
                      <m:num>
                        <m:r>
                          <a:rPr lang="en-US" sz="3200" i="1">
                            <a:latin typeface="Cambria Math" panose="02040503050406030204" pitchFamily="18" charset="0"/>
                          </a:rPr>
                          <m:t>𝑒𝑥𝑝</m:t>
                        </m:r>
                        <m:d>
                          <m:dPr>
                            <m:ctrlPr>
                              <a:rPr lang="en-US" sz="3200" i="1">
                                <a:latin typeface="Cambria Math" panose="02040503050406030204" pitchFamily="18" charset="0"/>
                              </a:rPr>
                            </m:ctrlPr>
                          </m:dPr>
                          <m:e>
                            <m:sSub>
                              <m:sSubPr>
                                <m:ctrlPr>
                                  <a:rPr lang="en-US" sz="3200" i="1">
                                    <a:latin typeface="Cambria Math" panose="02040503050406030204" pitchFamily="18" charset="0"/>
                                  </a:rPr>
                                </m:ctrlPr>
                              </m:sSubPr>
                              <m:e>
                                <m:r>
                                  <a:rPr lang="en-US" sz="3200" i="1">
                                    <a:latin typeface="Cambria Math" panose="02040503050406030204" pitchFamily="18" charset="0"/>
                                  </a:rPr>
                                  <m:t>𝛽</m:t>
                                </m:r>
                              </m:e>
                              <m:sub>
                                <m:r>
                                  <a:rPr lang="en-US" sz="3200" i="1">
                                    <a:latin typeface="Cambria Math" panose="02040503050406030204" pitchFamily="18" charset="0"/>
                                  </a:rPr>
                                  <m:t>0</m:t>
                                </m:r>
                              </m:sub>
                            </m:sSub>
                            <m:r>
                              <a:rPr lang="en-US" sz="3200" i="1">
                                <a:latin typeface="Cambria Math" panose="02040503050406030204" pitchFamily="18" charset="0"/>
                              </a:rPr>
                              <m:t>+</m:t>
                            </m:r>
                            <m:sSub>
                              <m:sSubPr>
                                <m:ctrlPr>
                                  <a:rPr lang="en-US" sz="3200" i="1">
                                    <a:latin typeface="Cambria Math" panose="02040503050406030204" pitchFamily="18" charset="0"/>
                                  </a:rPr>
                                </m:ctrlPr>
                              </m:sSubPr>
                              <m:e>
                                <m:r>
                                  <a:rPr lang="en-US" sz="3200" i="1">
                                    <a:latin typeface="Cambria Math" panose="02040503050406030204" pitchFamily="18" charset="0"/>
                                  </a:rPr>
                                  <m:t>𝛽</m:t>
                                </m:r>
                              </m:e>
                              <m:sub>
                                <m:r>
                                  <a:rPr lang="en-US" sz="3200" i="1">
                                    <a:latin typeface="Cambria Math" panose="02040503050406030204" pitchFamily="18" charset="0"/>
                                  </a:rPr>
                                  <m:t>1</m:t>
                                </m:r>
                              </m:sub>
                            </m:sSub>
                            <m:r>
                              <a:rPr lang="en-US" sz="3200" i="1">
                                <a:latin typeface="Cambria Math" panose="02040503050406030204" pitchFamily="18" charset="0"/>
                              </a:rPr>
                              <m:t>𝑡</m:t>
                            </m:r>
                          </m:e>
                        </m:d>
                      </m:num>
                      <m:den>
                        <m:r>
                          <a:rPr lang="en-US" sz="3200" i="1">
                            <a:latin typeface="Cambria Math" panose="02040503050406030204" pitchFamily="18" charset="0"/>
                          </a:rPr>
                          <m:t>1+</m:t>
                        </m:r>
                        <m:r>
                          <a:rPr lang="en-US" sz="3200" i="1">
                            <a:latin typeface="Cambria Math" panose="02040503050406030204" pitchFamily="18" charset="0"/>
                          </a:rPr>
                          <m:t>𝑒𝑥𝑝</m:t>
                        </m:r>
                        <m:d>
                          <m:dPr>
                            <m:ctrlPr>
                              <a:rPr lang="en-US" sz="3200" i="1">
                                <a:latin typeface="Cambria Math" panose="02040503050406030204" pitchFamily="18" charset="0"/>
                              </a:rPr>
                            </m:ctrlPr>
                          </m:dPr>
                          <m:e>
                            <m:sSub>
                              <m:sSubPr>
                                <m:ctrlPr>
                                  <a:rPr lang="en-US" sz="3200" i="1">
                                    <a:latin typeface="Cambria Math" panose="02040503050406030204" pitchFamily="18" charset="0"/>
                                  </a:rPr>
                                </m:ctrlPr>
                              </m:sSubPr>
                              <m:e>
                                <m:r>
                                  <a:rPr lang="en-US" sz="3200" i="1">
                                    <a:latin typeface="Cambria Math" panose="02040503050406030204" pitchFamily="18" charset="0"/>
                                  </a:rPr>
                                  <m:t>𝛽</m:t>
                                </m:r>
                              </m:e>
                              <m:sub>
                                <m:r>
                                  <a:rPr lang="en-US" sz="3200" i="1">
                                    <a:latin typeface="Cambria Math" panose="02040503050406030204" pitchFamily="18" charset="0"/>
                                  </a:rPr>
                                  <m:t>0</m:t>
                                </m:r>
                              </m:sub>
                            </m:sSub>
                            <m:r>
                              <a:rPr lang="en-US" sz="3200" i="1">
                                <a:latin typeface="Cambria Math" panose="02040503050406030204" pitchFamily="18" charset="0"/>
                              </a:rPr>
                              <m:t>+</m:t>
                            </m:r>
                            <m:sSub>
                              <m:sSubPr>
                                <m:ctrlPr>
                                  <a:rPr lang="en-US" sz="3200" i="1">
                                    <a:latin typeface="Cambria Math" panose="02040503050406030204" pitchFamily="18" charset="0"/>
                                  </a:rPr>
                                </m:ctrlPr>
                              </m:sSubPr>
                              <m:e>
                                <m:r>
                                  <a:rPr lang="en-US" sz="3200" i="1">
                                    <a:latin typeface="Cambria Math" panose="02040503050406030204" pitchFamily="18" charset="0"/>
                                  </a:rPr>
                                  <m:t>𝛽</m:t>
                                </m:r>
                              </m:e>
                              <m:sub>
                                <m:r>
                                  <a:rPr lang="en-US" sz="3200" i="1">
                                    <a:latin typeface="Cambria Math" panose="02040503050406030204" pitchFamily="18" charset="0"/>
                                  </a:rPr>
                                  <m:t>1</m:t>
                                </m:r>
                              </m:sub>
                            </m:sSub>
                            <m:r>
                              <a:rPr lang="en-US" sz="3200" i="1">
                                <a:latin typeface="Cambria Math" panose="02040503050406030204" pitchFamily="18" charset="0"/>
                              </a:rPr>
                              <m:t>𝑡</m:t>
                            </m:r>
                          </m:e>
                        </m:d>
                      </m:den>
                    </m:f>
                  </m:oMath>
                </a14:m>
                <a:endParaRPr lang="en-US" sz="3200" dirty="0"/>
              </a:p>
              <a:p>
                <a:r>
                  <a:rPr lang="en-US" sz="3200" dirty="0"/>
                  <a:t>Software Package: R’s </a:t>
                </a:r>
                <a:r>
                  <a:rPr lang="en-US" sz="3200" dirty="0" err="1"/>
                  <a:t>glm</a:t>
                </a:r>
                <a:r>
                  <a:rPr lang="en-US" sz="3200" dirty="0"/>
                  <a:t> (family=binomial) using maximum likelihood estimation (MLE)</a:t>
                </a:r>
              </a:p>
              <a:p>
                <a:r>
                  <a:rPr lang="en-US" sz="3200" dirty="0"/>
                  <a:t>Only for PARENT data, smoothed curve fit with the addition of two pseudo points to the data:</a:t>
                </a:r>
              </a:p>
              <a:p>
                <a:pPr lvl="1"/>
                <a:r>
                  <a:rPr lang="en-US" sz="3200" dirty="0"/>
                  <a:t>½ a detection at </a:t>
                </a:r>
                <a14:m>
                  <m:oMath xmlns:m="http://schemas.openxmlformats.org/officeDocument/2006/math">
                    <m:r>
                      <a:rPr lang="en-US" sz="3200" b="0" i="1" smtClean="0">
                        <a:latin typeface="Cambria Math" panose="02040503050406030204" pitchFamily="18" charset="0"/>
                      </a:rPr>
                      <m:t>𝑡</m:t>
                    </m:r>
                    <m:r>
                      <a:rPr lang="en-US" sz="3200" b="0" i="1" smtClean="0">
                        <a:latin typeface="Cambria Math" panose="02040503050406030204" pitchFamily="18" charset="0"/>
                      </a:rPr>
                      <m:t>=0</m:t>
                    </m:r>
                  </m:oMath>
                </a14:m>
                <a:r>
                  <a:rPr lang="en-US" sz="3200" dirty="0"/>
                  <a:t> for 1 observation</a:t>
                </a:r>
              </a:p>
              <a:p>
                <a:pPr lvl="1"/>
                <a:r>
                  <a:rPr lang="en-US" sz="3200" dirty="0"/>
                  <a:t>½ a detection at </a:t>
                </a:r>
                <a14:m>
                  <m:oMath xmlns:m="http://schemas.openxmlformats.org/officeDocument/2006/math">
                    <m:r>
                      <m:rPr>
                        <m:sty m:val="p"/>
                      </m:rPr>
                      <a:rPr lang="en-US" sz="3200" b="0" i="0" smtClean="0">
                        <a:latin typeface="Cambria Math" panose="02040503050406030204" pitchFamily="18" charset="0"/>
                      </a:rPr>
                      <m:t>max</m:t>
                    </m:r>
                    <m:r>
                      <a:rPr lang="en-US" sz="3200" b="0" i="1" smtClean="0">
                        <a:latin typeface="Cambria Math" panose="02040503050406030204" pitchFamily="18" charset="0"/>
                      </a:rPr>
                      <m:t>⁡(</m:t>
                    </m:r>
                    <m:r>
                      <a:rPr lang="en-US" sz="3200" b="0" i="1" smtClean="0">
                        <a:latin typeface="Cambria Math" panose="02040503050406030204" pitchFamily="18" charset="0"/>
                      </a:rPr>
                      <m:t>𝑡</m:t>
                    </m:r>
                    <m:r>
                      <a:rPr lang="en-US" sz="3200" b="0" i="1" smtClean="0">
                        <a:latin typeface="Cambria Math" panose="02040503050406030204" pitchFamily="18" charset="0"/>
                      </a:rPr>
                      <m:t>)</m:t>
                    </m:r>
                  </m:oMath>
                </a14:m>
                <a:r>
                  <a:rPr lang="en-US" sz="3200" dirty="0"/>
                  <a:t> for </a:t>
                </a:r>
                <a:r>
                  <a:rPr lang="en-US" sz="3200"/>
                  <a:t>1 observation</a:t>
                </a:r>
                <a:endParaRPr lang="en-US" sz="3200" dirty="0"/>
              </a:p>
              <a:p>
                <a:pPr lvl="1"/>
                <a:endParaRPr lang="en-US" dirty="0"/>
              </a:p>
              <a:p>
                <a:pPr lvl="1"/>
                <a:endParaRPr lang="en-US" dirty="0"/>
              </a:p>
              <a:p>
                <a:endParaRPr lang="en-US" dirty="0"/>
              </a:p>
            </p:txBody>
          </p:sp>
        </mc:Choice>
        <mc:Fallback>
          <p:sp>
            <p:nvSpPr>
              <p:cNvPr id="4" name="Content Placeholder 3">
                <a:extLst>
                  <a:ext uri="{FF2B5EF4-FFF2-40B4-BE49-F238E27FC236}">
                    <a16:creationId xmlns:a16="http://schemas.microsoft.com/office/drawing/2014/main" id="{2DEBCC4A-09A3-46FA-94B8-812D5A6C188D}"/>
                  </a:ext>
                </a:extLst>
              </p:cNvPr>
              <p:cNvSpPr>
                <a:spLocks noGrp="1" noRot="1" noChangeAspect="1" noMove="1" noResize="1" noEditPoints="1" noAdjustHandles="1" noChangeArrowheads="1" noChangeShapeType="1" noTextEdit="1"/>
              </p:cNvSpPr>
              <p:nvPr>
                <p:ph sz="quarter" idx="20"/>
              </p:nvPr>
            </p:nvSpPr>
            <p:spPr>
              <a:xfrm>
                <a:off x="1371600" y="1790699"/>
                <a:ext cx="12801600" cy="5486401"/>
              </a:xfrm>
              <a:blipFill>
                <a:blip r:embed="rId2"/>
                <a:stretch>
                  <a:fillRect l="-1095" t="-2333" r="-810" b="-12111"/>
                </a:stretch>
              </a:blipFill>
            </p:spPr>
            <p:txBody>
              <a:bodyPr/>
              <a:lstStyle/>
              <a:p>
                <a:r>
                  <a:rPr lang="en-US">
                    <a:noFill/>
                  </a:rPr>
                  <a:t> </a:t>
                </a:r>
              </a:p>
            </p:txBody>
          </p:sp>
        </mc:Fallback>
      </mc:AlternateContent>
    </p:spTree>
    <p:extLst>
      <p:ext uri="{BB962C8B-B14F-4D97-AF65-F5344CB8AC3E}">
        <p14:creationId xmlns:p14="http://schemas.microsoft.com/office/powerpoint/2010/main" val="3910403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DBE0F3-60C4-4D75-B1FC-C0F4D46BCBD6}"/>
              </a:ext>
            </a:extLst>
          </p:cNvPr>
          <p:cNvSpPr>
            <a:spLocks noGrp="1"/>
          </p:cNvSpPr>
          <p:nvPr>
            <p:ph type="sldNum" sz="quarter" idx="12"/>
          </p:nvPr>
        </p:nvSpPr>
        <p:spPr/>
        <p:txBody>
          <a:bodyPr/>
          <a:lstStyle/>
          <a:p>
            <a:fld id="{FE7A4BB3-E848-5A44-82DF-322201952CD8}" type="slidenum">
              <a:rPr lang="en-US" smtClean="0"/>
              <a:pPr/>
              <a:t>14</a:t>
            </a:fld>
            <a:endParaRPr lang="en-US" dirty="0"/>
          </a:p>
        </p:txBody>
      </p:sp>
      <p:sp>
        <p:nvSpPr>
          <p:cNvPr id="4" name="Content Placeholder 3">
            <a:extLst>
              <a:ext uri="{FF2B5EF4-FFF2-40B4-BE49-F238E27FC236}">
                <a16:creationId xmlns:a16="http://schemas.microsoft.com/office/drawing/2014/main" id="{FF94A9F6-22A5-46A3-A672-8568DC09FCCB}"/>
              </a:ext>
            </a:extLst>
          </p:cNvPr>
          <p:cNvSpPr>
            <a:spLocks noGrp="1"/>
          </p:cNvSpPr>
          <p:nvPr>
            <p:ph sz="quarter" idx="21"/>
          </p:nvPr>
        </p:nvSpPr>
        <p:spPr>
          <a:xfrm>
            <a:off x="3794759" y="2277533"/>
            <a:ext cx="4572000" cy="4161366"/>
          </a:xfrm>
        </p:spPr>
        <p:txBody>
          <a:bodyPr/>
          <a:lstStyle/>
          <a:p>
            <a:r>
              <a:rPr lang="en-US" dirty="0"/>
              <a:t>Specimen Type</a:t>
            </a:r>
          </a:p>
          <a:p>
            <a:pPr lvl="1"/>
            <a:r>
              <a:rPr lang="en-US" dirty="0"/>
              <a:t>LBDMW – large-bore dissimilar metal welds</a:t>
            </a:r>
          </a:p>
          <a:p>
            <a:pPr lvl="1"/>
            <a:r>
              <a:rPr lang="en-US" dirty="0"/>
              <a:t>SBDMW – small-bore dissimilar metal welds</a:t>
            </a:r>
          </a:p>
          <a:p>
            <a:r>
              <a:rPr lang="en-US" dirty="0"/>
              <a:t>Access</a:t>
            </a:r>
          </a:p>
          <a:p>
            <a:pPr lvl="1"/>
            <a:r>
              <a:rPr lang="en-US" dirty="0"/>
              <a:t>ID – Inner Diameter</a:t>
            </a:r>
          </a:p>
          <a:p>
            <a:pPr lvl="1"/>
            <a:r>
              <a:rPr lang="en-US" dirty="0"/>
              <a:t>OD – Outer Diameter</a:t>
            </a:r>
          </a:p>
          <a:p>
            <a:r>
              <a:rPr lang="en-US" dirty="0"/>
              <a:t>Flaw Orientation</a:t>
            </a:r>
          </a:p>
          <a:p>
            <a:pPr lvl="1"/>
            <a:r>
              <a:rPr lang="en-US" dirty="0"/>
              <a:t>C – Circumferential</a:t>
            </a:r>
          </a:p>
          <a:p>
            <a:pPr lvl="1"/>
            <a:r>
              <a:rPr lang="en-US" dirty="0"/>
              <a:t>A – Axial</a:t>
            </a:r>
          </a:p>
        </p:txBody>
      </p:sp>
      <p:sp>
        <p:nvSpPr>
          <p:cNvPr id="5" name="Title 4">
            <a:extLst>
              <a:ext uri="{FF2B5EF4-FFF2-40B4-BE49-F238E27FC236}">
                <a16:creationId xmlns:a16="http://schemas.microsoft.com/office/drawing/2014/main" id="{3D76ADE9-B85B-471B-9A97-17044AC9D778}"/>
              </a:ext>
            </a:extLst>
          </p:cNvPr>
          <p:cNvSpPr>
            <a:spLocks noGrp="1"/>
          </p:cNvSpPr>
          <p:nvPr>
            <p:ph type="title"/>
          </p:nvPr>
        </p:nvSpPr>
        <p:spPr>
          <a:xfrm>
            <a:off x="3680459" y="457201"/>
            <a:ext cx="9372601" cy="1590675"/>
          </a:xfrm>
        </p:spPr>
        <p:txBody>
          <a:bodyPr/>
          <a:lstStyle/>
          <a:p>
            <a:r>
              <a:rPr lang="en-US" dirty="0"/>
              <a:t>Data Partitions Determined by:</a:t>
            </a:r>
          </a:p>
        </p:txBody>
      </p:sp>
    </p:spTree>
    <p:extLst>
      <p:ext uri="{BB962C8B-B14F-4D97-AF65-F5344CB8AC3E}">
        <p14:creationId xmlns:p14="http://schemas.microsoft.com/office/powerpoint/2010/main" val="361354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DBE0F3-60C4-4D75-B1FC-C0F4D46BCBD6}"/>
              </a:ext>
            </a:extLst>
          </p:cNvPr>
          <p:cNvSpPr>
            <a:spLocks noGrp="1"/>
          </p:cNvSpPr>
          <p:nvPr>
            <p:ph type="sldNum" sz="quarter" idx="12"/>
          </p:nvPr>
        </p:nvSpPr>
        <p:spPr/>
        <p:txBody>
          <a:bodyPr/>
          <a:lstStyle/>
          <a:p>
            <a:fld id="{FE7A4BB3-E848-5A44-82DF-322201952CD8}" type="slidenum">
              <a:rPr lang="en-US" smtClean="0"/>
              <a:pPr/>
              <a:t>15</a:t>
            </a:fld>
            <a:endParaRPr lang="en-US" dirty="0"/>
          </a:p>
        </p:txBody>
      </p:sp>
      <p:sp>
        <p:nvSpPr>
          <p:cNvPr id="3" name="Content Placeholder 2">
            <a:extLst>
              <a:ext uri="{FF2B5EF4-FFF2-40B4-BE49-F238E27FC236}">
                <a16:creationId xmlns:a16="http://schemas.microsoft.com/office/drawing/2014/main" id="{76C1D3E3-131C-4389-8FE3-D7ADC493B90E}"/>
              </a:ext>
            </a:extLst>
          </p:cNvPr>
          <p:cNvSpPr>
            <a:spLocks noGrp="1"/>
          </p:cNvSpPr>
          <p:nvPr>
            <p:ph sz="quarter" idx="20"/>
          </p:nvPr>
        </p:nvSpPr>
        <p:spPr>
          <a:xfrm>
            <a:off x="6430642" y="457198"/>
            <a:ext cx="7772400" cy="7524751"/>
          </a:xfrm>
        </p:spPr>
        <p:txBody>
          <a:bodyPr/>
          <a:lstStyle/>
          <a:p>
            <a:r>
              <a:rPr lang="en-US" dirty="0"/>
              <a:t>2-D view of a block:</a:t>
            </a:r>
          </a:p>
          <a:p>
            <a:r>
              <a:rPr lang="en-US" dirty="0"/>
              <a:t>There are true detections, false calls, and missed detections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buNone/>
            </a:pPr>
            <a:r>
              <a:rPr lang="en-US" dirty="0"/>
              <a:t>		flawed grading unit</a:t>
            </a:r>
          </a:p>
          <a:p>
            <a:pPr marL="0" indent="0">
              <a:buNone/>
            </a:pPr>
            <a:r>
              <a:rPr lang="en-US" sz="800" dirty="0"/>
              <a:t>		</a:t>
            </a:r>
          </a:p>
          <a:p>
            <a:pPr marL="0" indent="0">
              <a:buNone/>
            </a:pPr>
            <a:r>
              <a:rPr lang="en-US" dirty="0"/>
              <a:t>		flaw			indication</a:t>
            </a:r>
          </a:p>
        </p:txBody>
      </p:sp>
      <p:sp>
        <p:nvSpPr>
          <p:cNvPr id="4" name="Content Placeholder 3">
            <a:extLst>
              <a:ext uri="{FF2B5EF4-FFF2-40B4-BE49-F238E27FC236}">
                <a16:creationId xmlns:a16="http://schemas.microsoft.com/office/drawing/2014/main" id="{FF94A9F6-22A5-46A3-A672-8568DC09FCCB}"/>
              </a:ext>
            </a:extLst>
          </p:cNvPr>
          <p:cNvSpPr>
            <a:spLocks noGrp="1"/>
          </p:cNvSpPr>
          <p:nvPr>
            <p:ph sz="quarter" idx="21"/>
          </p:nvPr>
        </p:nvSpPr>
        <p:spPr>
          <a:xfrm>
            <a:off x="1235952" y="3168625"/>
            <a:ext cx="4572000" cy="3429000"/>
          </a:xfrm>
        </p:spPr>
        <p:txBody>
          <a:bodyPr/>
          <a:lstStyle/>
          <a:p>
            <a:r>
              <a:rPr lang="en-US" dirty="0"/>
              <a:t>Distribution: Bernoulli</a:t>
            </a:r>
            <a:r>
              <a:rPr lang="en-US"/>
              <a:t>/Binomial</a:t>
            </a:r>
            <a:endParaRPr lang="en-US" dirty="0"/>
          </a:p>
          <a:p>
            <a:r>
              <a:rPr lang="en-US" dirty="0"/>
              <a:t>1 if a crack was detected in a grading unit (</a:t>
            </a:r>
            <a:r>
              <a:rPr lang="en-US" dirty="0" err="1"/>
              <a:t>gu</a:t>
            </a:r>
            <a:r>
              <a:rPr lang="en-US" dirty="0"/>
              <a:t>), 0 otherwise</a:t>
            </a:r>
          </a:p>
          <a:p>
            <a:r>
              <a:rPr lang="en-US" dirty="0"/>
              <a:t>Two types of grading units:</a:t>
            </a:r>
          </a:p>
          <a:p>
            <a:pPr lvl="1"/>
            <a:r>
              <a:rPr lang="en-US" dirty="0"/>
              <a:t>Blank</a:t>
            </a:r>
          </a:p>
          <a:p>
            <a:pPr lvl="1"/>
            <a:r>
              <a:rPr lang="en-US" dirty="0"/>
              <a:t>Flawed</a:t>
            </a:r>
          </a:p>
        </p:txBody>
      </p:sp>
      <p:sp>
        <p:nvSpPr>
          <p:cNvPr id="5" name="Title 4">
            <a:extLst>
              <a:ext uri="{FF2B5EF4-FFF2-40B4-BE49-F238E27FC236}">
                <a16:creationId xmlns:a16="http://schemas.microsoft.com/office/drawing/2014/main" id="{3D76ADE9-B85B-471B-9A97-17044AC9D778}"/>
              </a:ext>
            </a:extLst>
          </p:cNvPr>
          <p:cNvSpPr>
            <a:spLocks noGrp="1"/>
          </p:cNvSpPr>
          <p:nvPr>
            <p:ph type="title"/>
          </p:nvPr>
        </p:nvSpPr>
        <p:spPr>
          <a:xfrm>
            <a:off x="1371599" y="2295526"/>
            <a:ext cx="4572001" cy="718608"/>
          </a:xfrm>
        </p:spPr>
        <p:txBody>
          <a:bodyPr/>
          <a:lstStyle/>
          <a:p>
            <a:r>
              <a:rPr lang="en-US" dirty="0"/>
              <a:t>Detection Data</a:t>
            </a:r>
          </a:p>
        </p:txBody>
      </p:sp>
      <p:sp>
        <p:nvSpPr>
          <p:cNvPr id="6" name="Rectangle 5">
            <a:extLst>
              <a:ext uri="{FF2B5EF4-FFF2-40B4-BE49-F238E27FC236}">
                <a16:creationId xmlns:a16="http://schemas.microsoft.com/office/drawing/2014/main" id="{E85ECAA5-746E-4C18-BBBB-0370B2A16B9E}"/>
              </a:ext>
            </a:extLst>
          </p:cNvPr>
          <p:cNvSpPr/>
          <p:nvPr/>
        </p:nvSpPr>
        <p:spPr>
          <a:xfrm>
            <a:off x="6936828" y="1907628"/>
            <a:ext cx="6842234" cy="45404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8C5F0DF8-0560-4A09-8C47-A6756089DA17}"/>
              </a:ext>
            </a:extLst>
          </p:cNvPr>
          <p:cNvCxnSpPr/>
          <p:nvPr/>
        </p:nvCxnSpPr>
        <p:spPr>
          <a:xfrm>
            <a:off x="6936828" y="3689131"/>
            <a:ext cx="68422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61DA567-521E-4506-82B7-8C295911CD98}"/>
              </a:ext>
            </a:extLst>
          </p:cNvPr>
          <p:cNvCxnSpPr/>
          <p:nvPr/>
        </p:nvCxnSpPr>
        <p:spPr>
          <a:xfrm>
            <a:off x="6936828" y="4619292"/>
            <a:ext cx="6842234"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Freeform: Shape 10">
            <a:extLst>
              <a:ext uri="{FF2B5EF4-FFF2-40B4-BE49-F238E27FC236}">
                <a16:creationId xmlns:a16="http://schemas.microsoft.com/office/drawing/2014/main" id="{E3732D34-D076-46C4-8F12-A23A02A24D7D}"/>
              </a:ext>
            </a:extLst>
          </p:cNvPr>
          <p:cNvSpPr/>
          <p:nvPr/>
        </p:nvSpPr>
        <p:spPr>
          <a:xfrm>
            <a:off x="8166538" y="2806262"/>
            <a:ext cx="851338" cy="126124"/>
          </a:xfrm>
          <a:custGeom>
            <a:avLst/>
            <a:gdLst>
              <a:gd name="connsiteX0" fmla="*/ 0 w 851338"/>
              <a:gd name="connsiteY0" fmla="*/ 0 h 126124"/>
              <a:gd name="connsiteX1" fmla="*/ 78828 w 851338"/>
              <a:gd name="connsiteY1" fmla="*/ 31531 h 126124"/>
              <a:gd name="connsiteX2" fmla="*/ 173421 w 851338"/>
              <a:gd name="connsiteY2" fmla="*/ 63062 h 126124"/>
              <a:gd name="connsiteX3" fmla="*/ 236483 w 851338"/>
              <a:gd name="connsiteY3" fmla="*/ 47297 h 126124"/>
              <a:gd name="connsiteX4" fmla="*/ 283779 w 851338"/>
              <a:gd name="connsiteY4" fmla="*/ 31531 h 126124"/>
              <a:gd name="connsiteX5" fmla="*/ 409903 w 851338"/>
              <a:gd name="connsiteY5" fmla="*/ 15766 h 126124"/>
              <a:gd name="connsiteX6" fmla="*/ 488731 w 851338"/>
              <a:gd name="connsiteY6" fmla="*/ 0 h 126124"/>
              <a:gd name="connsiteX7" fmla="*/ 630621 w 851338"/>
              <a:gd name="connsiteY7" fmla="*/ 15766 h 126124"/>
              <a:gd name="connsiteX8" fmla="*/ 677917 w 851338"/>
              <a:gd name="connsiteY8" fmla="*/ 47297 h 126124"/>
              <a:gd name="connsiteX9" fmla="*/ 740979 w 851338"/>
              <a:gd name="connsiteY9" fmla="*/ 78828 h 126124"/>
              <a:gd name="connsiteX10" fmla="*/ 788276 w 851338"/>
              <a:gd name="connsiteY10" fmla="*/ 110359 h 126124"/>
              <a:gd name="connsiteX11" fmla="*/ 851338 w 851338"/>
              <a:gd name="connsiteY11" fmla="*/ 126124 h 126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51338" h="126124">
                <a:moveTo>
                  <a:pt x="0" y="0"/>
                </a:moveTo>
                <a:cubicBezTo>
                  <a:pt x="26276" y="10510"/>
                  <a:pt x="52232" y="21860"/>
                  <a:pt x="78828" y="31531"/>
                </a:cubicBezTo>
                <a:cubicBezTo>
                  <a:pt x="110064" y="42889"/>
                  <a:pt x="173421" y="63062"/>
                  <a:pt x="173421" y="63062"/>
                </a:cubicBezTo>
                <a:cubicBezTo>
                  <a:pt x="194442" y="57807"/>
                  <a:pt x="215649" y="53250"/>
                  <a:pt x="236483" y="47297"/>
                </a:cubicBezTo>
                <a:cubicBezTo>
                  <a:pt x="252462" y="42732"/>
                  <a:pt x="267429" y="34504"/>
                  <a:pt x="283779" y="31531"/>
                </a:cubicBezTo>
                <a:cubicBezTo>
                  <a:pt x="325464" y="23952"/>
                  <a:pt x="368027" y="22208"/>
                  <a:pt x="409903" y="15766"/>
                </a:cubicBezTo>
                <a:cubicBezTo>
                  <a:pt x="436388" y="11691"/>
                  <a:pt x="462455" y="5255"/>
                  <a:pt x="488731" y="0"/>
                </a:cubicBezTo>
                <a:cubicBezTo>
                  <a:pt x="536028" y="5255"/>
                  <a:pt x="584454" y="4224"/>
                  <a:pt x="630621" y="15766"/>
                </a:cubicBezTo>
                <a:cubicBezTo>
                  <a:pt x="649003" y="20362"/>
                  <a:pt x="661466" y="37896"/>
                  <a:pt x="677917" y="47297"/>
                </a:cubicBezTo>
                <a:cubicBezTo>
                  <a:pt x="698322" y="58957"/>
                  <a:pt x="720574" y="67168"/>
                  <a:pt x="740979" y="78828"/>
                </a:cubicBezTo>
                <a:cubicBezTo>
                  <a:pt x="757430" y="88229"/>
                  <a:pt x="770860" y="102895"/>
                  <a:pt x="788276" y="110359"/>
                </a:cubicBezTo>
                <a:cubicBezTo>
                  <a:pt x="808192" y="118894"/>
                  <a:pt x="851338" y="126124"/>
                  <a:pt x="851338" y="12612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E3795AE-0F2F-40B5-960F-8E65C54AABD8}"/>
              </a:ext>
            </a:extLst>
          </p:cNvPr>
          <p:cNvSpPr/>
          <p:nvPr/>
        </p:nvSpPr>
        <p:spPr>
          <a:xfrm>
            <a:off x="7930055" y="2538248"/>
            <a:ext cx="1245476" cy="614855"/>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D616D5C-2FF2-4EB9-9017-C1899A7AA255}"/>
              </a:ext>
            </a:extLst>
          </p:cNvPr>
          <p:cNvSpPr/>
          <p:nvPr/>
        </p:nvSpPr>
        <p:spPr>
          <a:xfrm>
            <a:off x="6936828" y="6676697"/>
            <a:ext cx="1245476" cy="614855"/>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41318CB-DA22-490E-A829-E0DBC72D5FA2}"/>
              </a:ext>
            </a:extLst>
          </p:cNvPr>
          <p:cNvSpPr/>
          <p:nvPr/>
        </p:nvSpPr>
        <p:spPr>
          <a:xfrm>
            <a:off x="7200243" y="7709338"/>
            <a:ext cx="851338" cy="126124"/>
          </a:xfrm>
          <a:custGeom>
            <a:avLst/>
            <a:gdLst>
              <a:gd name="connsiteX0" fmla="*/ 0 w 851338"/>
              <a:gd name="connsiteY0" fmla="*/ 0 h 126124"/>
              <a:gd name="connsiteX1" fmla="*/ 78828 w 851338"/>
              <a:gd name="connsiteY1" fmla="*/ 31531 h 126124"/>
              <a:gd name="connsiteX2" fmla="*/ 173421 w 851338"/>
              <a:gd name="connsiteY2" fmla="*/ 63062 h 126124"/>
              <a:gd name="connsiteX3" fmla="*/ 236483 w 851338"/>
              <a:gd name="connsiteY3" fmla="*/ 47297 h 126124"/>
              <a:gd name="connsiteX4" fmla="*/ 283779 w 851338"/>
              <a:gd name="connsiteY4" fmla="*/ 31531 h 126124"/>
              <a:gd name="connsiteX5" fmla="*/ 409903 w 851338"/>
              <a:gd name="connsiteY5" fmla="*/ 15766 h 126124"/>
              <a:gd name="connsiteX6" fmla="*/ 488731 w 851338"/>
              <a:gd name="connsiteY6" fmla="*/ 0 h 126124"/>
              <a:gd name="connsiteX7" fmla="*/ 630621 w 851338"/>
              <a:gd name="connsiteY7" fmla="*/ 15766 h 126124"/>
              <a:gd name="connsiteX8" fmla="*/ 677917 w 851338"/>
              <a:gd name="connsiteY8" fmla="*/ 47297 h 126124"/>
              <a:gd name="connsiteX9" fmla="*/ 740979 w 851338"/>
              <a:gd name="connsiteY9" fmla="*/ 78828 h 126124"/>
              <a:gd name="connsiteX10" fmla="*/ 788276 w 851338"/>
              <a:gd name="connsiteY10" fmla="*/ 110359 h 126124"/>
              <a:gd name="connsiteX11" fmla="*/ 851338 w 851338"/>
              <a:gd name="connsiteY11" fmla="*/ 126124 h 126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51338" h="126124">
                <a:moveTo>
                  <a:pt x="0" y="0"/>
                </a:moveTo>
                <a:cubicBezTo>
                  <a:pt x="26276" y="10510"/>
                  <a:pt x="52232" y="21860"/>
                  <a:pt x="78828" y="31531"/>
                </a:cubicBezTo>
                <a:cubicBezTo>
                  <a:pt x="110064" y="42889"/>
                  <a:pt x="173421" y="63062"/>
                  <a:pt x="173421" y="63062"/>
                </a:cubicBezTo>
                <a:cubicBezTo>
                  <a:pt x="194442" y="57807"/>
                  <a:pt x="215649" y="53250"/>
                  <a:pt x="236483" y="47297"/>
                </a:cubicBezTo>
                <a:cubicBezTo>
                  <a:pt x="252462" y="42732"/>
                  <a:pt x="267429" y="34504"/>
                  <a:pt x="283779" y="31531"/>
                </a:cubicBezTo>
                <a:cubicBezTo>
                  <a:pt x="325464" y="23952"/>
                  <a:pt x="368027" y="22208"/>
                  <a:pt x="409903" y="15766"/>
                </a:cubicBezTo>
                <a:cubicBezTo>
                  <a:pt x="436388" y="11691"/>
                  <a:pt x="462455" y="5255"/>
                  <a:pt x="488731" y="0"/>
                </a:cubicBezTo>
                <a:cubicBezTo>
                  <a:pt x="536028" y="5255"/>
                  <a:pt x="584454" y="4224"/>
                  <a:pt x="630621" y="15766"/>
                </a:cubicBezTo>
                <a:cubicBezTo>
                  <a:pt x="649003" y="20362"/>
                  <a:pt x="661466" y="37896"/>
                  <a:pt x="677917" y="47297"/>
                </a:cubicBezTo>
                <a:cubicBezTo>
                  <a:pt x="698322" y="58957"/>
                  <a:pt x="720574" y="67168"/>
                  <a:pt x="740979" y="78828"/>
                </a:cubicBezTo>
                <a:cubicBezTo>
                  <a:pt x="757430" y="88229"/>
                  <a:pt x="770860" y="102895"/>
                  <a:pt x="788276" y="110359"/>
                </a:cubicBezTo>
                <a:cubicBezTo>
                  <a:pt x="808192" y="118894"/>
                  <a:pt x="851338" y="126124"/>
                  <a:pt x="851338" y="12612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0B4903D-D9F3-407F-ADE6-5514CC3DC92D}"/>
              </a:ext>
            </a:extLst>
          </p:cNvPr>
          <p:cNvSpPr txBox="1"/>
          <p:nvPr/>
        </p:nvSpPr>
        <p:spPr>
          <a:xfrm>
            <a:off x="9677400" y="3886200"/>
            <a:ext cx="1638300" cy="424724"/>
          </a:xfrm>
          <a:prstGeom prst="rect">
            <a:avLst/>
          </a:prstGeom>
          <a:noFill/>
        </p:spPr>
        <p:txBody>
          <a:bodyPr wrap="square" rtlCol="0">
            <a:spAutoFit/>
          </a:bodyPr>
          <a:lstStyle/>
          <a:p>
            <a:r>
              <a:rPr lang="en-US" dirty="0"/>
              <a:t>weld</a:t>
            </a:r>
          </a:p>
        </p:txBody>
      </p:sp>
      <p:sp>
        <p:nvSpPr>
          <p:cNvPr id="16" name="Rectangle 15">
            <a:extLst>
              <a:ext uri="{FF2B5EF4-FFF2-40B4-BE49-F238E27FC236}">
                <a16:creationId xmlns:a16="http://schemas.microsoft.com/office/drawing/2014/main" id="{E6D5C5D3-300E-4B39-85E2-159BED4F3402}"/>
              </a:ext>
            </a:extLst>
          </p:cNvPr>
          <p:cNvSpPr/>
          <p:nvPr/>
        </p:nvSpPr>
        <p:spPr>
          <a:xfrm>
            <a:off x="11315700" y="5257800"/>
            <a:ext cx="1181100" cy="2127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8DA366-0FF9-4AE4-8569-5E2F547FD2EC}"/>
              </a:ext>
            </a:extLst>
          </p:cNvPr>
          <p:cNvSpPr/>
          <p:nvPr/>
        </p:nvSpPr>
        <p:spPr>
          <a:xfrm>
            <a:off x="10536761" y="7496546"/>
            <a:ext cx="1181100" cy="2127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FB43FF8-43C1-4D95-A326-DB10F9233E7C}"/>
              </a:ext>
            </a:extLst>
          </p:cNvPr>
          <p:cNvSpPr/>
          <p:nvPr/>
        </p:nvSpPr>
        <p:spPr>
          <a:xfrm>
            <a:off x="8592207" y="2459463"/>
            <a:ext cx="1181100" cy="2127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A8F2EE-AFB1-4D86-81A5-2A1CB89FA9E1}"/>
              </a:ext>
            </a:extLst>
          </p:cNvPr>
          <p:cNvSpPr/>
          <p:nvPr/>
        </p:nvSpPr>
        <p:spPr>
          <a:xfrm>
            <a:off x="9194581" y="5257801"/>
            <a:ext cx="857908" cy="577368"/>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864D0C47-15E7-4801-ACC4-B4DD20417A49}"/>
              </a:ext>
            </a:extLst>
          </p:cNvPr>
          <p:cNvSpPr/>
          <p:nvPr/>
        </p:nvSpPr>
        <p:spPr>
          <a:xfrm>
            <a:off x="9429750" y="5505450"/>
            <a:ext cx="438150" cy="76352"/>
          </a:xfrm>
          <a:custGeom>
            <a:avLst/>
            <a:gdLst>
              <a:gd name="connsiteX0" fmla="*/ 0 w 438150"/>
              <a:gd name="connsiteY0" fmla="*/ 57150 h 76352"/>
              <a:gd name="connsiteX1" fmla="*/ 95250 w 438150"/>
              <a:gd name="connsiteY1" fmla="*/ 76200 h 76352"/>
              <a:gd name="connsiteX2" fmla="*/ 400050 w 438150"/>
              <a:gd name="connsiteY2" fmla="*/ 19050 h 76352"/>
              <a:gd name="connsiteX3" fmla="*/ 438150 w 438150"/>
              <a:gd name="connsiteY3" fmla="*/ 0 h 76352"/>
            </a:gdLst>
            <a:ahLst/>
            <a:cxnLst>
              <a:cxn ang="0">
                <a:pos x="connsiteX0" y="connsiteY0"/>
              </a:cxn>
              <a:cxn ang="0">
                <a:pos x="connsiteX1" y="connsiteY1"/>
              </a:cxn>
              <a:cxn ang="0">
                <a:pos x="connsiteX2" y="connsiteY2"/>
              </a:cxn>
              <a:cxn ang="0">
                <a:pos x="connsiteX3" y="connsiteY3"/>
              </a:cxn>
            </a:cxnLst>
            <a:rect l="l" t="t" r="r" b="b"/>
            <a:pathLst>
              <a:path w="438150" h="76352">
                <a:moveTo>
                  <a:pt x="0" y="57150"/>
                </a:moveTo>
                <a:cubicBezTo>
                  <a:pt x="31750" y="63500"/>
                  <a:pt x="62921" y="77996"/>
                  <a:pt x="95250" y="76200"/>
                </a:cubicBezTo>
                <a:cubicBezTo>
                  <a:pt x="176620" y="71679"/>
                  <a:pt x="308414" y="55704"/>
                  <a:pt x="400050" y="19050"/>
                </a:cubicBezTo>
                <a:cubicBezTo>
                  <a:pt x="413233" y="13777"/>
                  <a:pt x="425450" y="6350"/>
                  <a:pt x="43815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8E00DFBD-1A0D-4511-8A43-81687BEB2C4C}"/>
              </a:ext>
            </a:extLst>
          </p:cNvPr>
          <p:cNvSpPr/>
          <p:nvPr/>
        </p:nvSpPr>
        <p:spPr>
          <a:xfrm>
            <a:off x="12057750" y="4133850"/>
            <a:ext cx="96150" cy="266772"/>
          </a:xfrm>
          <a:custGeom>
            <a:avLst/>
            <a:gdLst>
              <a:gd name="connsiteX0" fmla="*/ 39000 w 96150"/>
              <a:gd name="connsiteY0" fmla="*/ 0 h 266772"/>
              <a:gd name="connsiteX1" fmla="*/ 19950 w 96150"/>
              <a:gd name="connsiteY1" fmla="*/ 95250 h 266772"/>
              <a:gd name="connsiteX2" fmla="*/ 19950 w 96150"/>
              <a:gd name="connsiteY2" fmla="*/ 209550 h 266772"/>
              <a:gd name="connsiteX3" fmla="*/ 96150 w 96150"/>
              <a:gd name="connsiteY3" fmla="*/ 266700 h 266772"/>
            </a:gdLst>
            <a:ahLst/>
            <a:cxnLst>
              <a:cxn ang="0">
                <a:pos x="connsiteX0" y="connsiteY0"/>
              </a:cxn>
              <a:cxn ang="0">
                <a:pos x="connsiteX1" y="connsiteY1"/>
              </a:cxn>
              <a:cxn ang="0">
                <a:pos x="connsiteX2" y="connsiteY2"/>
              </a:cxn>
              <a:cxn ang="0">
                <a:pos x="connsiteX3" y="connsiteY3"/>
              </a:cxn>
            </a:cxnLst>
            <a:rect l="l" t="t" r="r" b="b"/>
            <a:pathLst>
              <a:path w="96150" h="266772">
                <a:moveTo>
                  <a:pt x="39000" y="0"/>
                </a:moveTo>
                <a:cubicBezTo>
                  <a:pt x="32650" y="31750"/>
                  <a:pt x="27803" y="63838"/>
                  <a:pt x="19950" y="95250"/>
                </a:cubicBezTo>
                <a:cubicBezTo>
                  <a:pt x="6095" y="150668"/>
                  <a:pt x="-16995" y="154132"/>
                  <a:pt x="19950" y="209550"/>
                </a:cubicBezTo>
                <a:cubicBezTo>
                  <a:pt x="61043" y="271190"/>
                  <a:pt x="55002" y="266700"/>
                  <a:pt x="96150" y="26670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0559BB2-416A-482F-BDDE-8401DB40F372}"/>
              </a:ext>
            </a:extLst>
          </p:cNvPr>
          <p:cNvSpPr/>
          <p:nvPr/>
        </p:nvSpPr>
        <p:spPr>
          <a:xfrm>
            <a:off x="11821886" y="3955216"/>
            <a:ext cx="522514" cy="616783"/>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31099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DBE0F3-60C4-4D75-B1FC-C0F4D46BCBD6}"/>
              </a:ext>
            </a:extLst>
          </p:cNvPr>
          <p:cNvSpPr>
            <a:spLocks noGrp="1"/>
          </p:cNvSpPr>
          <p:nvPr>
            <p:ph type="sldNum" sz="quarter" idx="12"/>
          </p:nvPr>
        </p:nvSpPr>
        <p:spPr/>
        <p:txBody>
          <a:bodyPr/>
          <a:lstStyle/>
          <a:p>
            <a:fld id="{FE7A4BB3-E848-5A44-82DF-322201952CD8}" type="slidenum">
              <a:rPr lang="en-US" smtClean="0"/>
              <a:pPr/>
              <a:t>16</a:t>
            </a:fld>
            <a:endParaRPr lang="en-US" dirty="0"/>
          </a:p>
        </p:txBody>
      </p:sp>
      <p:sp>
        <p:nvSpPr>
          <p:cNvPr id="9" name="Title 4">
            <a:extLst>
              <a:ext uri="{FF2B5EF4-FFF2-40B4-BE49-F238E27FC236}">
                <a16:creationId xmlns:a16="http://schemas.microsoft.com/office/drawing/2014/main" id="{29F45D0A-028C-405F-A6B6-399ED4AA5D5E}"/>
              </a:ext>
            </a:extLst>
          </p:cNvPr>
          <p:cNvSpPr txBox="1">
            <a:spLocks/>
          </p:cNvSpPr>
          <p:nvPr/>
        </p:nvSpPr>
        <p:spPr>
          <a:xfrm>
            <a:off x="3067050" y="409575"/>
            <a:ext cx="10927246" cy="1095375"/>
          </a:xfrm>
          <a:prstGeom prst="rect">
            <a:avLst/>
          </a:prstGeom>
        </p:spPr>
        <p:txBody>
          <a:bodyPr lIns="0" anchor="b"/>
          <a:lstStyle>
            <a:lvl1pPr algn="l" defTabSz="1097280" rtl="0" eaLnBrk="1" latinLnBrk="0" hangingPunct="1">
              <a:lnSpc>
                <a:spcPct val="90000"/>
              </a:lnSpc>
              <a:spcBef>
                <a:spcPct val="0"/>
              </a:spcBef>
              <a:buNone/>
              <a:defRPr lang="en-US" sz="3600" b="1" kern="1200" dirty="0">
                <a:solidFill>
                  <a:srgbClr val="C8722E"/>
                </a:solidFill>
                <a:latin typeface="Arial" panose="020B0604020202020204" pitchFamily="34" charset="0"/>
                <a:ea typeface="+mn-ea"/>
                <a:cs typeface="Arial" panose="020B0604020202020204" pitchFamily="34" charset="0"/>
              </a:defRPr>
            </a:lvl1pPr>
          </a:lstStyle>
          <a:p>
            <a:r>
              <a:rPr lang="en-US" dirty="0"/>
              <a:t>Summary of Test Block Dimensions</a:t>
            </a:r>
          </a:p>
        </p:txBody>
      </p:sp>
      <p:sp>
        <p:nvSpPr>
          <p:cNvPr id="10" name="Content Placeholder 3">
            <a:extLst>
              <a:ext uri="{FF2B5EF4-FFF2-40B4-BE49-F238E27FC236}">
                <a16:creationId xmlns:a16="http://schemas.microsoft.com/office/drawing/2014/main" id="{1D49A975-7904-4AAC-82FF-8F7B088B9989}"/>
              </a:ext>
            </a:extLst>
          </p:cNvPr>
          <p:cNvSpPr txBox="1">
            <a:spLocks/>
          </p:cNvSpPr>
          <p:nvPr/>
        </p:nvSpPr>
        <p:spPr>
          <a:xfrm>
            <a:off x="1295400" y="6377517"/>
            <a:ext cx="14834153" cy="1585384"/>
          </a:xfrm>
          <a:prstGeom prst="rect">
            <a:avLst/>
          </a:prstGeom>
        </p:spPr>
        <p:txBody>
          <a:bodyPr/>
          <a:lstStyle>
            <a:lvl1pPr marL="274320" indent="-274320" algn="l" defTabSz="1097280" rtl="0" eaLnBrk="1" latinLnBrk="0" hangingPunct="1">
              <a:lnSpc>
                <a:spcPct val="90000"/>
              </a:lnSpc>
              <a:spcBef>
                <a:spcPts val="1200"/>
              </a:spcBef>
              <a:buFont typeface="Arial" panose="020B0604020202020204" pitchFamily="34" charset="0"/>
              <a:buChar char="•"/>
              <a:defRPr sz="280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Wingdings" panose="05000000000000000000" pitchFamily="2" charset="2"/>
              <a:buChar char="§"/>
              <a:defRPr sz="240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Wingdings" panose="05000000000000000000" pitchFamily="2" charset="2"/>
              <a:buChar char="ü"/>
              <a:defRPr sz="20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dirty="0"/>
              <a:t>Result: 8 data partitions (bold &gt;1 data sources):</a:t>
            </a:r>
          </a:p>
          <a:p>
            <a:pPr marL="0" indent="0">
              <a:buNone/>
            </a:pPr>
            <a:r>
              <a:rPr lang="en-US" b="1" dirty="0"/>
              <a:t>SBDMW OD C	SBDMW OD A	</a:t>
            </a:r>
            <a:r>
              <a:rPr lang="en-US" dirty="0"/>
              <a:t>SBDMW ID C		SBDMW ID A</a:t>
            </a:r>
          </a:p>
          <a:p>
            <a:pPr marL="0" indent="0">
              <a:buNone/>
            </a:pPr>
            <a:r>
              <a:rPr lang="en-US" dirty="0"/>
              <a:t>LBDMW OD C	LBDMW OD A	</a:t>
            </a:r>
            <a:r>
              <a:rPr lang="en-US" b="1" dirty="0"/>
              <a:t>LBDMW ID C		LBDMW ID A</a:t>
            </a:r>
          </a:p>
        </p:txBody>
      </p:sp>
      <p:graphicFrame>
        <p:nvGraphicFramePr>
          <p:cNvPr id="12" name="Table 11">
            <a:extLst>
              <a:ext uri="{FF2B5EF4-FFF2-40B4-BE49-F238E27FC236}">
                <a16:creationId xmlns:a16="http://schemas.microsoft.com/office/drawing/2014/main" id="{ADC6C0DD-8F98-4008-AA20-69F50BC602BA}"/>
              </a:ext>
            </a:extLst>
          </p:cNvPr>
          <p:cNvGraphicFramePr>
            <a:graphicFrameLocks noGrp="1"/>
          </p:cNvGraphicFramePr>
          <p:nvPr>
            <p:extLst>
              <p:ext uri="{D42A27DB-BD31-4B8C-83A1-F6EECF244321}">
                <p14:modId xmlns:p14="http://schemas.microsoft.com/office/powerpoint/2010/main" val="782956337"/>
              </p:ext>
            </p:extLst>
          </p:nvPr>
        </p:nvGraphicFramePr>
        <p:xfrm>
          <a:off x="2609850" y="2006600"/>
          <a:ext cx="9753600" cy="4078224"/>
        </p:xfrm>
        <a:graphic>
          <a:graphicData uri="http://schemas.openxmlformats.org/drawingml/2006/table">
            <a:tbl>
              <a:tblPr firstRow="1" bandRow="1">
                <a:tableStyleId>{5940675A-B579-460E-94D1-54222C63F5DA}</a:tableStyleId>
              </a:tblPr>
              <a:tblGrid>
                <a:gridCol w="1625600">
                  <a:extLst>
                    <a:ext uri="{9D8B030D-6E8A-4147-A177-3AD203B41FA5}">
                      <a16:colId xmlns:a16="http://schemas.microsoft.com/office/drawing/2014/main" val="1612462277"/>
                    </a:ext>
                  </a:extLst>
                </a:gridCol>
                <a:gridCol w="1625600">
                  <a:extLst>
                    <a:ext uri="{9D8B030D-6E8A-4147-A177-3AD203B41FA5}">
                      <a16:colId xmlns:a16="http://schemas.microsoft.com/office/drawing/2014/main" val="3447406769"/>
                    </a:ext>
                  </a:extLst>
                </a:gridCol>
                <a:gridCol w="1625600">
                  <a:extLst>
                    <a:ext uri="{9D8B030D-6E8A-4147-A177-3AD203B41FA5}">
                      <a16:colId xmlns:a16="http://schemas.microsoft.com/office/drawing/2014/main" val="46097009"/>
                    </a:ext>
                  </a:extLst>
                </a:gridCol>
                <a:gridCol w="1625600">
                  <a:extLst>
                    <a:ext uri="{9D8B030D-6E8A-4147-A177-3AD203B41FA5}">
                      <a16:colId xmlns:a16="http://schemas.microsoft.com/office/drawing/2014/main" val="421963946"/>
                    </a:ext>
                  </a:extLst>
                </a:gridCol>
                <a:gridCol w="1625600">
                  <a:extLst>
                    <a:ext uri="{9D8B030D-6E8A-4147-A177-3AD203B41FA5}">
                      <a16:colId xmlns:a16="http://schemas.microsoft.com/office/drawing/2014/main" val="1447203290"/>
                    </a:ext>
                  </a:extLst>
                </a:gridCol>
                <a:gridCol w="1625600">
                  <a:extLst>
                    <a:ext uri="{9D8B030D-6E8A-4147-A177-3AD203B41FA5}">
                      <a16:colId xmlns:a16="http://schemas.microsoft.com/office/drawing/2014/main" val="3825782174"/>
                    </a:ext>
                  </a:extLst>
                </a:gridCol>
              </a:tblGrid>
              <a:tr h="370840">
                <a:tc>
                  <a: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lang="en-US" dirty="0"/>
                        <a:t>Data Source</a:t>
                      </a:r>
                    </a:p>
                  </a:txBody>
                  <a:tcPr/>
                </a:tc>
                <a:tc gridSpan="2">
                  <a:txBody>
                    <a:bodyPr/>
                    <a:lstStyle/>
                    <a:p>
                      <a:r>
                        <a:rPr lang="en-US" dirty="0"/>
                        <a:t>PDI</a:t>
                      </a:r>
                    </a:p>
                  </a:txBody>
                  <a:tcPr/>
                </a:tc>
                <a:tc hMerge="1">
                  <a:txBody>
                    <a:bodyPr/>
                    <a:lstStyle/>
                    <a:p>
                      <a:endParaRPr lang="en-US" dirty="0"/>
                    </a:p>
                  </a:txBody>
                  <a:tcPr/>
                </a:tc>
                <a:tc>
                  <a:txBody>
                    <a:bodyPr/>
                    <a:lstStyle/>
                    <a:p>
                      <a:r>
                        <a:rPr lang="en-US" dirty="0"/>
                        <a:t>PINC</a:t>
                      </a:r>
                    </a:p>
                  </a:txBody>
                  <a:tcPr/>
                </a:tc>
                <a:tc gridSpan="2">
                  <a:txBody>
                    <a:bodyPr/>
                    <a:lstStyle/>
                    <a:p>
                      <a:r>
                        <a:rPr lang="en-US" dirty="0"/>
                        <a:t>PARENT</a:t>
                      </a:r>
                    </a:p>
                  </a:txBody>
                  <a:tcPr/>
                </a:tc>
                <a:tc hMerge="1">
                  <a:txBody>
                    <a:bodyPr/>
                    <a:lstStyle/>
                    <a:p>
                      <a:endParaRPr lang="en-US" dirty="0"/>
                    </a:p>
                  </a:txBody>
                  <a:tcPr/>
                </a:tc>
                <a:extLst>
                  <a:ext uri="{0D108BD9-81ED-4DB2-BD59-A6C34878D82A}">
                    <a16:rowId xmlns:a16="http://schemas.microsoft.com/office/drawing/2014/main" val="318419092"/>
                  </a:ext>
                </a:extLst>
              </a:tr>
              <a:tr h="370840">
                <a:tc>
                  <a:txBody>
                    <a:bodyPr/>
                    <a:lstStyle/>
                    <a:p>
                      <a:r>
                        <a:rPr lang="en-US" dirty="0"/>
                        <a:t>Specimen Type</a:t>
                      </a:r>
                    </a:p>
                  </a:txBody>
                  <a:tcPr/>
                </a:tc>
                <a:tc>
                  <a:txBody>
                    <a:bodyPr/>
                    <a:lstStyle/>
                    <a:p>
                      <a:r>
                        <a:rPr lang="en-US" dirty="0"/>
                        <a:t>SBDMW</a:t>
                      </a:r>
                    </a:p>
                  </a:txBody>
                  <a:tcPr/>
                </a:tc>
                <a:tc>
                  <a:txBody>
                    <a:bodyPr/>
                    <a:lstStyle/>
                    <a:p>
                      <a:r>
                        <a:rPr lang="en-US" dirty="0"/>
                        <a:t>LBDMW</a:t>
                      </a:r>
                    </a:p>
                  </a:txBody>
                  <a:tcPr/>
                </a:tc>
                <a:tc>
                  <a:txBody>
                    <a:bodyPr/>
                    <a:lstStyle/>
                    <a:p>
                      <a:r>
                        <a:rPr lang="en-US" dirty="0"/>
                        <a:t>SBDMW</a:t>
                      </a:r>
                    </a:p>
                  </a:txBody>
                  <a:tcPr/>
                </a:tc>
                <a:tc>
                  <a:txBody>
                    <a:bodyPr/>
                    <a:lstStyle/>
                    <a:p>
                      <a:r>
                        <a:rPr lang="en-US" dirty="0"/>
                        <a:t>SBDMW</a:t>
                      </a:r>
                    </a:p>
                  </a:txBody>
                  <a:tcPr/>
                </a:tc>
                <a:tc>
                  <a:txBody>
                    <a:bodyPr/>
                    <a:lstStyle/>
                    <a:p>
                      <a:r>
                        <a:rPr lang="en-US" dirty="0"/>
                        <a:t>LBDMW</a:t>
                      </a:r>
                    </a:p>
                  </a:txBody>
                  <a:tcPr/>
                </a:tc>
                <a:extLst>
                  <a:ext uri="{0D108BD9-81ED-4DB2-BD59-A6C34878D82A}">
                    <a16:rowId xmlns:a16="http://schemas.microsoft.com/office/drawing/2014/main" val="2717035799"/>
                  </a:ext>
                </a:extLst>
              </a:tr>
              <a:tr h="370840">
                <a:tc>
                  <a:txBody>
                    <a:bodyPr/>
                    <a:lstStyle/>
                    <a:p>
                      <a:r>
                        <a:rPr lang="en-US" dirty="0"/>
                        <a:t>Outer Diameter (mm)</a:t>
                      </a:r>
                    </a:p>
                  </a:txBody>
                  <a:tcPr/>
                </a:tc>
                <a:tc>
                  <a:txBody>
                    <a:bodyPr/>
                    <a:lstStyle/>
                    <a:p>
                      <a:r>
                        <a:rPr lang="en-US" dirty="0"/>
                        <a:t>305-356</a:t>
                      </a:r>
                    </a:p>
                  </a:txBody>
                  <a:tcPr/>
                </a:tc>
                <a:tc>
                  <a:txBody>
                    <a:bodyPr/>
                    <a:lstStyle/>
                    <a:p>
                      <a:r>
                        <a:rPr lang="en-US" dirty="0"/>
                        <a:t>686-787</a:t>
                      </a:r>
                    </a:p>
                  </a:txBody>
                  <a:tcPr/>
                </a:tc>
                <a:tc>
                  <a:txBody>
                    <a:bodyPr/>
                    <a:lstStyle/>
                    <a:p>
                      <a:r>
                        <a:rPr lang="en-US" sz="2160" kern="1200" dirty="0">
                          <a:solidFill>
                            <a:schemeClr val="tx1"/>
                          </a:solidFill>
                          <a:effectLst/>
                          <a:latin typeface="+mn-lt"/>
                          <a:ea typeface="+mn-ea"/>
                          <a:cs typeface="+mn-cs"/>
                        </a:rPr>
                        <a:t>386–390</a:t>
                      </a:r>
                      <a:endParaRPr lang="en-US" dirty="0"/>
                    </a:p>
                  </a:txBody>
                  <a:tcPr/>
                </a:tc>
                <a:tc>
                  <a:txBody>
                    <a:bodyPr/>
                    <a:lstStyle/>
                    <a:p>
                      <a:r>
                        <a:rPr lang="en-US" sz="2160" kern="1200" dirty="0">
                          <a:solidFill>
                            <a:schemeClr val="tx1"/>
                          </a:solidFill>
                          <a:effectLst/>
                          <a:latin typeface="+mn-lt"/>
                          <a:ea typeface="+mn-ea"/>
                          <a:cs typeface="+mn-cs"/>
                        </a:rPr>
                        <a:t>289 and 815</a:t>
                      </a:r>
                      <a:endParaRPr lang="en-US" dirty="0"/>
                    </a:p>
                  </a:txBody>
                  <a:tcPr/>
                </a:tc>
                <a:tc>
                  <a:txBody>
                    <a:bodyPr/>
                    <a:lstStyle/>
                    <a:p>
                      <a:r>
                        <a:rPr lang="en-US" sz="2160" kern="1200" dirty="0">
                          <a:solidFill>
                            <a:schemeClr val="tx1"/>
                          </a:solidFill>
                          <a:effectLst/>
                          <a:latin typeface="+mn-lt"/>
                          <a:ea typeface="+mn-ea"/>
                          <a:cs typeface="+mn-cs"/>
                        </a:rPr>
                        <a:t>852–895</a:t>
                      </a:r>
                      <a:endParaRPr lang="en-US" dirty="0"/>
                    </a:p>
                  </a:txBody>
                  <a:tcPr/>
                </a:tc>
                <a:extLst>
                  <a:ext uri="{0D108BD9-81ED-4DB2-BD59-A6C34878D82A}">
                    <a16:rowId xmlns:a16="http://schemas.microsoft.com/office/drawing/2014/main" val="1175475159"/>
                  </a:ext>
                </a:extLst>
              </a:tr>
              <a:tr h="370840">
                <a:tc>
                  <a:txBody>
                    <a:bodyPr/>
                    <a:lstStyle/>
                    <a:p>
                      <a:r>
                        <a:rPr lang="en-US" dirty="0"/>
                        <a:t>Wall Thickness (mm)</a:t>
                      </a:r>
                    </a:p>
                  </a:txBody>
                  <a:tcPr/>
                </a:tc>
                <a:tc>
                  <a:txBody>
                    <a:bodyPr/>
                    <a:lstStyle/>
                    <a:p>
                      <a:r>
                        <a:rPr lang="en-US" dirty="0"/>
                        <a:t>30-58</a:t>
                      </a:r>
                    </a:p>
                  </a:txBody>
                  <a:tcPr/>
                </a:tc>
                <a:tc>
                  <a:txBody>
                    <a:bodyPr/>
                    <a:lstStyle/>
                    <a:p>
                      <a:r>
                        <a:rPr lang="en-US" dirty="0"/>
                        <a:t>64-76</a:t>
                      </a:r>
                    </a:p>
                  </a:txBody>
                  <a:tcPr/>
                </a:tc>
                <a:tc>
                  <a:txBody>
                    <a:bodyPr/>
                    <a:lstStyle/>
                    <a:p>
                      <a:r>
                        <a:rPr lang="en-US" sz="2160" kern="1200" dirty="0">
                          <a:solidFill>
                            <a:schemeClr val="tx1"/>
                          </a:solidFill>
                          <a:effectLst/>
                          <a:latin typeface="+mn-lt"/>
                          <a:ea typeface="+mn-ea"/>
                          <a:cs typeface="+mn-cs"/>
                        </a:rPr>
                        <a:t>42–46</a:t>
                      </a:r>
                      <a:endParaRPr lang="en-US" dirty="0"/>
                    </a:p>
                  </a:txBody>
                  <a:tcPr/>
                </a:tc>
                <a:tc>
                  <a:txBody>
                    <a:bodyPr/>
                    <a:lstStyle/>
                    <a:p>
                      <a:r>
                        <a:rPr lang="en-US" sz="2160" kern="1200" dirty="0">
                          <a:solidFill>
                            <a:schemeClr val="tx1"/>
                          </a:solidFill>
                          <a:effectLst/>
                          <a:latin typeface="+mn-lt"/>
                          <a:ea typeface="+mn-ea"/>
                          <a:cs typeface="+mn-cs"/>
                        </a:rPr>
                        <a:t>35 and 39.5</a:t>
                      </a:r>
                      <a:endParaRPr lang="en-US" dirty="0"/>
                    </a:p>
                  </a:txBody>
                  <a:tcPr/>
                </a:tc>
                <a:tc>
                  <a:txBody>
                    <a:bodyPr/>
                    <a:lstStyle/>
                    <a:p>
                      <a:pPr marL="0" marR="0" algn="just" hangingPunct="0">
                        <a:spcBef>
                          <a:spcPts val="0"/>
                        </a:spcBef>
                        <a:spcAft>
                          <a:spcPts val="0"/>
                        </a:spcAft>
                      </a:pPr>
                      <a:r>
                        <a:rPr lang="en-US" sz="2160" kern="700">
                          <a:effectLst/>
                          <a:latin typeface="+mn-lt"/>
                          <a:ea typeface="Times New Roman" panose="02020603050405020304" pitchFamily="18" charset="0"/>
                          <a:cs typeface="Times New Roman" panose="02020603050405020304" pitchFamily="18" charset="0"/>
                        </a:rPr>
                        <a:t>68-78</a:t>
                      </a:r>
                      <a:endParaRPr lang="en-US" sz="2160" kern="700" dirty="0">
                        <a:effectLst/>
                        <a:latin typeface="+mn-lt"/>
                        <a:ea typeface="Times New Roman" panose="02020603050405020304" pitchFamily="18" charset="0"/>
                        <a:cs typeface="Times New Roman" panose="02020603050405020304" pitchFamily="18" charset="0"/>
                      </a:endParaRPr>
                    </a:p>
                  </a:txBody>
                  <a:tcPr marL="0" marR="0" marT="18415" marB="18415"/>
                </a:tc>
                <a:extLst>
                  <a:ext uri="{0D108BD9-81ED-4DB2-BD59-A6C34878D82A}">
                    <a16:rowId xmlns:a16="http://schemas.microsoft.com/office/drawing/2014/main" val="1193194294"/>
                  </a:ext>
                </a:extLst>
              </a:tr>
              <a:tr h="370840">
                <a:tc>
                  <a:txBody>
                    <a:bodyPr/>
                    <a:lstStyle/>
                    <a:p>
                      <a:r>
                        <a:rPr lang="en-US" dirty="0"/>
                        <a:t>Access</a:t>
                      </a:r>
                    </a:p>
                  </a:txBody>
                  <a:tcPr/>
                </a:tc>
                <a:tc>
                  <a:txBody>
                    <a:bodyPr/>
                    <a:lstStyle/>
                    <a:p>
                      <a:r>
                        <a:rPr lang="en-US" dirty="0"/>
                        <a:t>OD</a:t>
                      </a:r>
                    </a:p>
                  </a:txBody>
                  <a:tcPr/>
                </a:tc>
                <a:tc>
                  <a:txBody>
                    <a:bodyPr/>
                    <a:lstStyle/>
                    <a:p>
                      <a:r>
                        <a:rPr lang="en-US" dirty="0"/>
                        <a:t>ID</a:t>
                      </a:r>
                    </a:p>
                  </a:txBody>
                  <a:tcPr/>
                </a:tc>
                <a:tc>
                  <a:txBody>
                    <a:bodyPr/>
                    <a:lstStyle/>
                    <a:p>
                      <a:r>
                        <a:rPr lang="en-US" dirty="0"/>
                        <a:t>ID and OD</a:t>
                      </a:r>
                    </a:p>
                  </a:txBody>
                  <a:tcPr/>
                </a:tc>
                <a:tc>
                  <a:txBody>
                    <a:bodyPr/>
                    <a:lstStyle/>
                    <a:p>
                      <a:r>
                        <a:rPr lang="en-US" dirty="0"/>
                        <a:t>OD</a:t>
                      </a:r>
                    </a:p>
                  </a:txBody>
                  <a:tcPr/>
                </a:tc>
                <a:tc>
                  <a:txBody>
                    <a:bodyPr/>
                    <a:lstStyle/>
                    <a:p>
                      <a:r>
                        <a:rPr lang="en-US" dirty="0"/>
                        <a:t>ID and OD</a:t>
                      </a:r>
                    </a:p>
                  </a:txBody>
                  <a:tcPr/>
                </a:tc>
                <a:extLst>
                  <a:ext uri="{0D108BD9-81ED-4DB2-BD59-A6C34878D82A}">
                    <a16:rowId xmlns:a16="http://schemas.microsoft.com/office/drawing/2014/main" val="756276764"/>
                  </a:ext>
                </a:extLst>
              </a:tr>
            </a:tbl>
          </a:graphicData>
        </a:graphic>
      </p:graphicFrame>
    </p:spTree>
    <p:extLst>
      <p:ext uri="{BB962C8B-B14F-4D97-AF65-F5344CB8AC3E}">
        <p14:creationId xmlns:p14="http://schemas.microsoft.com/office/powerpoint/2010/main" val="2836947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DBE0F3-60C4-4D75-B1FC-C0F4D46BCBD6}"/>
              </a:ext>
            </a:extLst>
          </p:cNvPr>
          <p:cNvSpPr>
            <a:spLocks noGrp="1"/>
          </p:cNvSpPr>
          <p:nvPr>
            <p:ph type="sldNum" sz="quarter" idx="12"/>
          </p:nvPr>
        </p:nvSpPr>
        <p:spPr/>
        <p:txBody>
          <a:bodyPr/>
          <a:lstStyle/>
          <a:p>
            <a:fld id="{FE7A4BB3-E848-5A44-82DF-322201952CD8}" type="slidenum">
              <a:rPr lang="en-US" smtClean="0"/>
              <a:pPr/>
              <a:t>17</a:t>
            </a:fld>
            <a:endParaRPr lang="en-US" dirty="0"/>
          </a:p>
        </p:txBody>
      </p:sp>
      <p:sp>
        <p:nvSpPr>
          <p:cNvPr id="9" name="Title 4">
            <a:extLst>
              <a:ext uri="{FF2B5EF4-FFF2-40B4-BE49-F238E27FC236}">
                <a16:creationId xmlns:a16="http://schemas.microsoft.com/office/drawing/2014/main" id="{29F45D0A-028C-405F-A6B6-399ED4AA5D5E}"/>
              </a:ext>
            </a:extLst>
          </p:cNvPr>
          <p:cNvSpPr txBox="1">
            <a:spLocks/>
          </p:cNvSpPr>
          <p:nvPr/>
        </p:nvSpPr>
        <p:spPr>
          <a:xfrm>
            <a:off x="3200400" y="409575"/>
            <a:ext cx="10793896" cy="1095375"/>
          </a:xfrm>
          <a:prstGeom prst="rect">
            <a:avLst/>
          </a:prstGeom>
        </p:spPr>
        <p:txBody>
          <a:bodyPr lIns="0" anchor="b"/>
          <a:lstStyle>
            <a:lvl1pPr algn="l" defTabSz="1097280" rtl="0" eaLnBrk="1" latinLnBrk="0" hangingPunct="1">
              <a:lnSpc>
                <a:spcPct val="90000"/>
              </a:lnSpc>
              <a:spcBef>
                <a:spcPct val="0"/>
              </a:spcBef>
              <a:buNone/>
              <a:defRPr lang="en-US" sz="3600" b="1" kern="1200" dirty="0">
                <a:solidFill>
                  <a:srgbClr val="C8722E"/>
                </a:solidFill>
                <a:latin typeface="Arial" panose="020B0604020202020204" pitchFamily="34" charset="0"/>
                <a:ea typeface="+mn-ea"/>
                <a:cs typeface="Arial" panose="020B0604020202020204" pitchFamily="34" charset="0"/>
              </a:defRPr>
            </a:lvl1pPr>
          </a:lstStyle>
          <a:p>
            <a:r>
              <a:rPr lang="en-US" dirty="0"/>
              <a:t>Number of Observations for Model Building</a:t>
            </a:r>
          </a:p>
        </p:txBody>
      </p:sp>
      <p:graphicFrame>
        <p:nvGraphicFramePr>
          <p:cNvPr id="12" name="Table 11">
            <a:extLst>
              <a:ext uri="{FF2B5EF4-FFF2-40B4-BE49-F238E27FC236}">
                <a16:creationId xmlns:a16="http://schemas.microsoft.com/office/drawing/2014/main" id="{0ABBB1D8-F3F1-4F53-BD4A-DD6D82E3E2A8}"/>
              </a:ext>
            </a:extLst>
          </p:cNvPr>
          <p:cNvGraphicFramePr>
            <a:graphicFrameLocks noGrp="1"/>
          </p:cNvGraphicFramePr>
          <p:nvPr>
            <p:extLst>
              <p:ext uri="{D42A27DB-BD31-4B8C-83A1-F6EECF244321}">
                <p14:modId xmlns:p14="http://schemas.microsoft.com/office/powerpoint/2010/main" val="3801379616"/>
              </p:ext>
            </p:extLst>
          </p:nvPr>
        </p:nvGraphicFramePr>
        <p:xfrm>
          <a:off x="2856807" y="2124454"/>
          <a:ext cx="9861665" cy="3428445"/>
        </p:xfrm>
        <a:graphic>
          <a:graphicData uri="http://schemas.openxmlformats.org/drawingml/2006/table">
            <a:tbl>
              <a:tblPr firstRow="1" bandRow="1">
                <a:tableStyleId>{5940675A-B579-460E-94D1-54222C63F5DA}</a:tableStyleId>
              </a:tblPr>
              <a:tblGrid>
                <a:gridCol w="2164080">
                  <a:extLst>
                    <a:ext uri="{9D8B030D-6E8A-4147-A177-3AD203B41FA5}">
                      <a16:colId xmlns:a16="http://schemas.microsoft.com/office/drawing/2014/main" val="4195577940"/>
                    </a:ext>
                  </a:extLst>
                </a:gridCol>
                <a:gridCol w="1197033">
                  <a:extLst>
                    <a:ext uri="{9D8B030D-6E8A-4147-A177-3AD203B41FA5}">
                      <a16:colId xmlns:a16="http://schemas.microsoft.com/office/drawing/2014/main" val="2994586426"/>
                    </a:ext>
                  </a:extLst>
                </a:gridCol>
                <a:gridCol w="1080655">
                  <a:extLst>
                    <a:ext uri="{9D8B030D-6E8A-4147-A177-3AD203B41FA5}">
                      <a16:colId xmlns:a16="http://schemas.microsoft.com/office/drawing/2014/main" val="175143174"/>
                    </a:ext>
                  </a:extLst>
                </a:gridCol>
                <a:gridCol w="964276">
                  <a:extLst>
                    <a:ext uri="{9D8B030D-6E8A-4147-A177-3AD203B41FA5}">
                      <a16:colId xmlns:a16="http://schemas.microsoft.com/office/drawing/2014/main" val="583825008"/>
                    </a:ext>
                  </a:extLst>
                </a:gridCol>
                <a:gridCol w="1097280">
                  <a:extLst>
                    <a:ext uri="{9D8B030D-6E8A-4147-A177-3AD203B41FA5}">
                      <a16:colId xmlns:a16="http://schemas.microsoft.com/office/drawing/2014/main" val="373345692"/>
                    </a:ext>
                  </a:extLst>
                </a:gridCol>
                <a:gridCol w="1512916">
                  <a:extLst>
                    <a:ext uri="{9D8B030D-6E8A-4147-A177-3AD203B41FA5}">
                      <a16:colId xmlns:a16="http://schemas.microsoft.com/office/drawing/2014/main" val="2086160409"/>
                    </a:ext>
                  </a:extLst>
                </a:gridCol>
                <a:gridCol w="1845425">
                  <a:extLst>
                    <a:ext uri="{9D8B030D-6E8A-4147-A177-3AD203B41FA5}">
                      <a16:colId xmlns:a16="http://schemas.microsoft.com/office/drawing/2014/main" val="3242579028"/>
                    </a:ext>
                  </a:extLst>
                </a:gridCol>
              </a:tblGrid>
              <a:tr h="1562073">
                <a:tc>
                  <a:txBody>
                    <a:bodyPr/>
                    <a:lstStyle/>
                    <a:p>
                      <a:r>
                        <a:rPr lang="en-US" dirty="0"/>
                        <a:t>Data Partition</a:t>
                      </a:r>
                    </a:p>
                  </a:txBody>
                  <a:tcPr/>
                </a:tc>
                <a:tc>
                  <a:txBody>
                    <a:bodyPr/>
                    <a:lstStyle/>
                    <a:p>
                      <a:r>
                        <a:rPr lang="en-US" dirty="0"/>
                        <a:t>PDI</a:t>
                      </a:r>
                    </a:p>
                    <a:p>
                      <a:r>
                        <a:rPr lang="en-US" dirty="0"/>
                        <a:t>Blank </a:t>
                      </a:r>
                      <a:r>
                        <a:rPr lang="en-US" dirty="0" err="1"/>
                        <a:t>gu</a:t>
                      </a:r>
                      <a:endParaRPr lang="en-US" dirty="0"/>
                    </a:p>
                  </a:txBody>
                  <a:tcPr/>
                </a:tc>
                <a:tc>
                  <a:txBody>
                    <a:bodyPr/>
                    <a:lstStyle/>
                    <a:p>
                      <a:r>
                        <a:rPr lang="en-US" dirty="0"/>
                        <a:t>PDI</a:t>
                      </a:r>
                    </a:p>
                    <a:p>
                      <a:r>
                        <a:rPr lang="en-US" dirty="0"/>
                        <a:t>Flawed </a:t>
                      </a:r>
                      <a:r>
                        <a:rPr lang="en-US" dirty="0" err="1"/>
                        <a:t>gu</a:t>
                      </a:r>
                      <a:endParaRPr lang="en-US" dirty="0"/>
                    </a:p>
                  </a:txBody>
                  <a:tcPr/>
                </a:tc>
                <a:tc>
                  <a:txBody>
                    <a:bodyPr/>
                    <a:lstStyle/>
                    <a:p>
                      <a:r>
                        <a:rPr lang="en-US" dirty="0"/>
                        <a:t>PINC Blank </a:t>
                      </a:r>
                      <a:r>
                        <a:rPr lang="en-US" dirty="0" err="1"/>
                        <a:t>gu</a:t>
                      </a:r>
                      <a:endParaRPr lang="en-US" dirty="0"/>
                    </a:p>
                  </a:txBody>
                  <a:tcPr/>
                </a:tc>
                <a:tc>
                  <a:txBody>
                    <a:bodyPr/>
                    <a:lstStyle/>
                    <a:p>
                      <a:r>
                        <a:rPr lang="en-US" dirty="0"/>
                        <a:t>PINC Flawed </a:t>
                      </a:r>
                      <a:r>
                        <a:rPr lang="en-US" dirty="0" err="1"/>
                        <a:t>gu</a:t>
                      </a:r>
                      <a:endParaRPr lang="en-US" dirty="0"/>
                    </a:p>
                  </a:txBody>
                  <a:tcPr/>
                </a:tc>
                <a:tc>
                  <a:txBody>
                    <a:bodyPr/>
                    <a:lstStyle/>
                    <a:p>
                      <a:r>
                        <a:rPr lang="en-US" dirty="0"/>
                        <a:t>PARENT Blank </a:t>
                      </a:r>
                      <a:r>
                        <a:rPr lang="en-US" dirty="0" err="1"/>
                        <a:t>gu</a:t>
                      </a:r>
                      <a:endParaRPr lang="en-US" dirty="0"/>
                    </a:p>
                  </a:txBody>
                  <a:tcPr/>
                </a:tc>
                <a:tc>
                  <a:txBody>
                    <a:bodyPr/>
                    <a:lstStyle/>
                    <a:p>
                      <a:r>
                        <a:rPr lang="en-US" dirty="0"/>
                        <a:t>PARENT Flawed </a:t>
                      </a:r>
                      <a:r>
                        <a:rPr lang="en-US" dirty="0" err="1"/>
                        <a:t>gu</a:t>
                      </a:r>
                      <a:endParaRPr lang="en-US" dirty="0"/>
                    </a:p>
                  </a:txBody>
                  <a:tcPr/>
                </a:tc>
                <a:extLst>
                  <a:ext uri="{0D108BD9-81ED-4DB2-BD59-A6C34878D82A}">
                    <a16:rowId xmlns:a16="http://schemas.microsoft.com/office/drawing/2014/main" val="398874403"/>
                  </a:ext>
                </a:extLst>
              </a:tr>
              <a:tr h="466593">
                <a:tc>
                  <a:txBody>
                    <a:bodyPr/>
                    <a:lstStyle/>
                    <a:p>
                      <a:r>
                        <a:rPr lang="en-US" dirty="0"/>
                        <a:t>SBDMW OD C</a:t>
                      </a:r>
                    </a:p>
                  </a:txBody>
                  <a:tcPr/>
                </a:tc>
                <a:tc>
                  <a:txBody>
                    <a:bodyPr/>
                    <a:lstStyle/>
                    <a:p>
                      <a:r>
                        <a:rPr lang="en-US" dirty="0"/>
                        <a:t>5020</a:t>
                      </a:r>
                    </a:p>
                  </a:txBody>
                  <a:tcPr/>
                </a:tc>
                <a:tc>
                  <a:txBody>
                    <a:bodyPr/>
                    <a:lstStyle/>
                    <a:p>
                      <a:r>
                        <a:rPr lang="en-US" dirty="0"/>
                        <a:t>1675</a:t>
                      </a:r>
                    </a:p>
                  </a:txBody>
                  <a:tcPr/>
                </a:tc>
                <a:tc>
                  <a:txBody>
                    <a:bodyPr/>
                    <a:lstStyle/>
                    <a:p>
                      <a:r>
                        <a:rPr lang="en-US" dirty="0"/>
                        <a:t>422</a:t>
                      </a:r>
                    </a:p>
                  </a:txBody>
                  <a:tcPr/>
                </a:tc>
                <a:tc>
                  <a:txBody>
                    <a:bodyPr/>
                    <a:lstStyle/>
                    <a:p>
                      <a:r>
                        <a:rPr lang="en-US" dirty="0"/>
                        <a:t>183</a:t>
                      </a:r>
                    </a:p>
                  </a:txBody>
                  <a:tcPr/>
                </a:tc>
                <a:tc>
                  <a:txBody>
                    <a:bodyPr/>
                    <a:lstStyle/>
                    <a:p>
                      <a:r>
                        <a:rPr lang="en-US" dirty="0"/>
                        <a:t>844</a:t>
                      </a:r>
                    </a:p>
                  </a:txBody>
                  <a:tcPr/>
                </a:tc>
                <a:tc>
                  <a:txBody>
                    <a:bodyPr/>
                    <a:lstStyle/>
                    <a:p>
                      <a:r>
                        <a:rPr lang="en-US" dirty="0"/>
                        <a:t>167</a:t>
                      </a:r>
                    </a:p>
                  </a:txBody>
                  <a:tcPr/>
                </a:tc>
                <a:extLst>
                  <a:ext uri="{0D108BD9-81ED-4DB2-BD59-A6C34878D82A}">
                    <a16:rowId xmlns:a16="http://schemas.microsoft.com/office/drawing/2014/main" val="3297725678"/>
                  </a:ext>
                </a:extLst>
              </a:tr>
              <a:tr h="466593">
                <a:tc>
                  <a:txBody>
                    <a:bodyPr/>
                    <a:lstStyle/>
                    <a:p>
                      <a:r>
                        <a:rPr lang="en-US" dirty="0"/>
                        <a:t>SBDMW OD A</a:t>
                      </a:r>
                    </a:p>
                  </a:txBody>
                  <a:tcPr/>
                </a:tc>
                <a:tc>
                  <a:txBody>
                    <a:bodyPr/>
                    <a:lstStyle/>
                    <a:p>
                      <a:r>
                        <a:rPr lang="en-US" dirty="0"/>
                        <a:t>5020</a:t>
                      </a:r>
                    </a:p>
                  </a:txBody>
                  <a:tcPr/>
                </a:tc>
                <a:tc>
                  <a:txBody>
                    <a:bodyPr/>
                    <a:lstStyle/>
                    <a:p>
                      <a:r>
                        <a:rPr lang="en-US" dirty="0"/>
                        <a:t>611</a:t>
                      </a:r>
                    </a:p>
                  </a:txBody>
                  <a:tcPr/>
                </a:tc>
                <a:tc>
                  <a:txBody>
                    <a:bodyPr/>
                    <a:lstStyle/>
                    <a:p>
                      <a:r>
                        <a:rPr lang="en-US" dirty="0"/>
                        <a:t>422</a:t>
                      </a:r>
                    </a:p>
                  </a:txBody>
                  <a:tcPr/>
                </a:tc>
                <a:tc>
                  <a:txBody>
                    <a:bodyPr/>
                    <a:lstStyle/>
                    <a:p>
                      <a:r>
                        <a:rPr lang="en-US" dirty="0"/>
                        <a:t>127</a:t>
                      </a:r>
                    </a:p>
                  </a:txBody>
                  <a:tcPr/>
                </a:tc>
                <a:tc>
                  <a:txBody>
                    <a:bodyPr/>
                    <a:lstStyle/>
                    <a:p>
                      <a:r>
                        <a:rPr lang="en-US" dirty="0"/>
                        <a:t>844</a:t>
                      </a:r>
                    </a:p>
                  </a:txBody>
                  <a:tcPr/>
                </a:tc>
                <a:tc>
                  <a:txBody>
                    <a:bodyPr/>
                    <a:lstStyle/>
                    <a:p>
                      <a:r>
                        <a:rPr lang="en-US" dirty="0"/>
                        <a:t>45</a:t>
                      </a:r>
                    </a:p>
                  </a:txBody>
                  <a:tcPr/>
                </a:tc>
                <a:extLst>
                  <a:ext uri="{0D108BD9-81ED-4DB2-BD59-A6C34878D82A}">
                    <a16:rowId xmlns:a16="http://schemas.microsoft.com/office/drawing/2014/main" val="232290656"/>
                  </a:ext>
                </a:extLst>
              </a:tr>
              <a:tr h="466593">
                <a:tc>
                  <a:txBody>
                    <a:bodyPr/>
                    <a:lstStyle/>
                    <a:p>
                      <a:r>
                        <a:rPr lang="en-US" dirty="0"/>
                        <a:t>LBDMW ID C</a:t>
                      </a:r>
                    </a:p>
                  </a:txBody>
                  <a:tcPr/>
                </a:tc>
                <a:tc>
                  <a:txBody>
                    <a:bodyPr/>
                    <a:lstStyle/>
                    <a:p>
                      <a:r>
                        <a:rPr lang="en-US" dirty="0"/>
                        <a:t>1467</a:t>
                      </a:r>
                    </a:p>
                  </a:txBody>
                  <a:tcPr/>
                </a:tc>
                <a:tc>
                  <a:txBody>
                    <a:bodyPr/>
                    <a:lstStyle/>
                    <a:p>
                      <a:r>
                        <a:rPr lang="en-US" dirty="0"/>
                        <a:t>553</a:t>
                      </a:r>
                    </a:p>
                  </a:txBody>
                  <a:tcPr/>
                </a:tc>
                <a:tc>
                  <a:txBody>
                    <a:bodyPr/>
                    <a:lstStyle/>
                    <a:p>
                      <a:r>
                        <a:rPr lang="en-US" dirty="0"/>
                        <a:t>NA</a:t>
                      </a:r>
                    </a:p>
                  </a:txBody>
                  <a:tcPr/>
                </a:tc>
                <a:tc>
                  <a:txBody>
                    <a:bodyPr/>
                    <a:lstStyle/>
                    <a:p>
                      <a:r>
                        <a:rPr lang="en-US" dirty="0"/>
                        <a:t>NA</a:t>
                      </a:r>
                    </a:p>
                  </a:txBody>
                  <a:tcPr/>
                </a:tc>
                <a:tc>
                  <a:txBody>
                    <a:bodyPr/>
                    <a:lstStyle/>
                    <a:p>
                      <a:r>
                        <a:rPr lang="en-US" dirty="0"/>
                        <a:t>404</a:t>
                      </a:r>
                    </a:p>
                  </a:txBody>
                  <a:tcPr/>
                </a:tc>
                <a:tc>
                  <a:txBody>
                    <a:bodyPr/>
                    <a:lstStyle/>
                    <a:p>
                      <a:r>
                        <a:rPr lang="en-US" dirty="0"/>
                        <a:t>38</a:t>
                      </a:r>
                    </a:p>
                  </a:txBody>
                  <a:tcPr/>
                </a:tc>
                <a:extLst>
                  <a:ext uri="{0D108BD9-81ED-4DB2-BD59-A6C34878D82A}">
                    <a16:rowId xmlns:a16="http://schemas.microsoft.com/office/drawing/2014/main" val="928403510"/>
                  </a:ext>
                </a:extLst>
              </a:tr>
              <a:tr h="466593">
                <a:tc>
                  <a: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lang="en-US" dirty="0"/>
                        <a:t>LBDMW ID A</a:t>
                      </a:r>
                    </a:p>
                  </a:txBody>
                  <a:tcPr/>
                </a:tc>
                <a:tc>
                  <a:txBody>
                    <a:bodyPr/>
                    <a:lstStyle/>
                    <a:p>
                      <a:r>
                        <a:rPr lang="en-US" dirty="0"/>
                        <a:t>1467</a:t>
                      </a:r>
                    </a:p>
                  </a:txBody>
                  <a:tcPr/>
                </a:tc>
                <a:tc>
                  <a:txBody>
                    <a:bodyPr/>
                    <a:lstStyle/>
                    <a:p>
                      <a:r>
                        <a:rPr lang="en-US" dirty="0"/>
                        <a:t>288</a:t>
                      </a:r>
                    </a:p>
                  </a:txBody>
                  <a:tcPr/>
                </a:tc>
                <a:tc>
                  <a:txBody>
                    <a:bodyPr/>
                    <a:lstStyle/>
                    <a:p>
                      <a:r>
                        <a:rPr lang="en-US" dirty="0"/>
                        <a:t>NA</a:t>
                      </a:r>
                    </a:p>
                  </a:txBody>
                  <a:tcPr/>
                </a:tc>
                <a:tc>
                  <a:txBody>
                    <a:bodyPr/>
                    <a:lstStyle/>
                    <a:p>
                      <a:r>
                        <a:rPr lang="en-US" dirty="0"/>
                        <a:t>NA</a:t>
                      </a:r>
                    </a:p>
                  </a:txBody>
                  <a:tcPr/>
                </a:tc>
                <a:tc>
                  <a:txBody>
                    <a:bodyPr/>
                    <a:lstStyle/>
                    <a:p>
                      <a:r>
                        <a:rPr lang="en-US" dirty="0"/>
                        <a:t>404</a:t>
                      </a:r>
                    </a:p>
                  </a:txBody>
                  <a:tcPr/>
                </a:tc>
                <a:tc>
                  <a:txBody>
                    <a:bodyPr/>
                    <a:lstStyle/>
                    <a:p>
                      <a:r>
                        <a:rPr lang="en-US" dirty="0"/>
                        <a:t>34</a:t>
                      </a:r>
                    </a:p>
                  </a:txBody>
                  <a:tcPr/>
                </a:tc>
                <a:extLst>
                  <a:ext uri="{0D108BD9-81ED-4DB2-BD59-A6C34878D82A}">
                    <a16:rowId xmlns:a16="http://schemas.microsoft.com/office/drawing/2014/main" val="4255044620"/>
                  </a:ext>
                </a:extLst>
              </a:tr>
            </a:tbl>
          </a:graphicData>
        </a:graphic>
      </p:graphicFrame>
      <p:sp>
        <p:nvSpPr>
          <p:cNvPr id="13" name="Content Placeholder 5">
            <a:extLst>
              <a:ext uri="{FF2B5EF4-FFF2-40B4-BE49-F238E27FC236}">
                <a16:creationId xmlns:a16="http://schemas.microsoft.com/office/drawing/2014/main" id="{9A5D2A01-CFA2-4DB9-A38F-840A4BD7534C}"/>
              </a:ext>
            </a:extLst>
          </p:cNvPr>
          <p:cNvSpPr txBox="1">
            <a:spLocks/>
          </p:cNvSpPr>
          <p:nvPr/>
        </p:nvSpPr>
        <p:spPr>
          <a:xfrm>
            <a:off x="2596513" y="6338265"/>
            <a:ext cx="10382251" cy="1434040"/>
          </a:xfrm>
          <a:prstGeom prst="rect">
            <a:avLst/>
          </a:prstGeom>
        </p:spPr>
        <p:txBody>
          <a:bodyPr/>
          <a:lstStyle>
            <a:lvl1pPr marL="274320" indent="-274320" algn="l" defTabSz="1097280" rtl="0" eaLnBrk="1" latinLnBrk="0" hangingPunct="1">
              <a:lnSpc>
                <a:spcPct val="90000"/>
              </a:lnSpc>
              <a:spcBef>
                <a:spcPts val="1200"/>
              </a:spcBef>
              <a:buFont typeface="Arial" panose="020B0604020202020204" pitchFamily="34" charset="0"/>
              <a:buChar char="•"/>
              <a:defRPr sz="280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Wingdings" panose="05000000000000000000" pitchFamily="2" charset="2"/>
              <a:buChar char="§"/>
              <a:defRPr sz="240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Wingdings" panose="05000000000000000000" pitchFamily="2" charset="2"/>
              <a:buChar char="ü"/>
              <a:defRPr sz="20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0" indent="0">
              <a:buFont typeface="Arial" panose="020B0604020202020204" pitchFamily="34" charset="0"/>
              <a:buNone/>
            </a:pPr>
            <a:r>
              <a:rPr lang="en-US" sz="2400" dirty="0" err="1"/>
              <a:t>gu</a:t>
            </a:r>
            <a:r>
              <a:rPr lang="en-US" sz="2400" dirty="0"/>
              <a:t> = grading unit</a:t>
            </a:r>
          </a:p>
          <a:p>
            <a:pPr marL="0" indent="0">
              <a:buFont typeface="Arial" panose="020B0604020202020204" pitchFamily="34" charset="0"/>
              <a:buNone/>
            </a:pPr>
            <a:r>
              <a:rPr lang="en-US" sz="2400" dirty="0"/>
              <a:t>NA = Not Applicable</a:t>
            </a:r>
          </a:p>
          <a:p>
            <a:pPr marL="0" indent="0">
              <a:buFont typeface="Arial" panose="020B0604020202020204" pitchFamily="34" charset="0"/>
              <a:buNone/>
            </a:pPr>
            <a:r>
              <a:rPr lang="en-US" sz="2400" dirty="0"/>
              <a:t>Only presenting those cases that had multiple data sources for the same data partition. </a:t>
            </a:r>
          </a:p>
        </p:txBody>
      </p:sp>
    </p:spTree>
    <p:extLst>
      <p:ext uri="{BB962C8B-B14F-4D97-AF65-F5344CB8AC3E}">
        <p14:creationId xmlns:p14="http://schemas.microsoft.com/office/powerpoint/2010/main" val="3637827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A71B81E2-AC65-41D3-BE9D-31478A00C120}"/>
              </a:ext>
            </a:extLst>
          </p:cNvPr>
          <p:cNvPicPr>
            <a:picLocks noGrp="1" noChangeAspect="1"/>
          </p:cNvPicPr>
          <p:nvPr>
            <p:ph type="pic" sz="quarter" idx="10"/>
          </p:nvPr>
        </p:nvPicPr>
        <p:blipFill>
          <a:blip r:embed="rId2"/>
          <a:srcRect t="2941" b="2941"/>
          <a:stretch>
            <a:fillRect/>
          </a:stretch>
        </p:blipFill>
        <p:spPr>
          <a:xfrm>
            <a:off x="6400800" y="457200"/>
            <a:ext cx="7772400" cy="7315200"/>
          </a:xfrm>
        </p:spPr>
      </p:pic>
      <p:sp>
        <p:nvSpPr>
          <p:cNvPr id="3" name="Slide Number Placeholder 2">
            <a:extLst>
              <a:ext uri="{FF2B5EF4-FFF2-40B4-BE49-F238E27FC236}">
                <a16:creationId xmlns:a16="http://schemas.microsoft.com/office/drawing/2014/main" id="{C30BD2FD-1A79-4E55-9458-9294D45BDD02}"/>
              </a:ext>
            </a:extLst>
          </p:cNvPr>
          <p:cNvSpPr>
            <a:spLocks noGrp="1"/>
          </p:cNvSpPr>
          <p:nvPr>
            <p:ph type="sldNum" sz="quarter" idx="12"/>
          </p:nvPr>
        </p:nvSpPr>
        <p:spPr/>
        <p:txBody>
          <a:bodyPr/>
          <a:lstStyle/>
          <a:p>
            <a:fld id="{FE7A4BB3-E848-5A44-82DF-322201952CD8}" type="slidenum">
              <a:rPr lang="en-US" smtClean="0"/>
              <a:pPr/>
              <a:t>18</a:t>
            </a:fld>
            <a:endParaRPr lang="en-US" dirty="0"/>
          </a:p>
        </p:txBody>
      </p:sp>
      <p:sp>
        <p:nvSpPr>
          <p:cNvPr id="5" name="Title 4">
            <a:extLst>
              <a:ext uri="{FF2B5EF4-FFF2-40B4-BE49-F238E27FC236}">
                <a16:creationId xmlns:a16="http://schemas.microsoft.com/office/drawing/2014/main" id="{125E1129-5FFA-4B82-BEB0-8A26ACAE653A}"/>
              </a:ext>
            </a:extLst>
          </p:cNvPr>
          <p:cNvSpPr>
            <a:spLocks noGrp="1"/>
          </p:cNvSpPr>
          <p:nvPr>
            <p:ph type="title"/>
          </p:nvPr>
        </p:nvSpPr>
        <p:spPr>
          <a:xfrm>
            <a:off x="1394459" y="1524000"/>
            <a:ext cx="4572001" cy="1232490"/>
          </a:xfrm>
        </p:spPr>
        <p:txBody>
          <a:bodyPr/>
          <a:lstStyle/>
          <a:p>
            <a:r>
              <a:rPr lang="en-US" dirty="0"/>
              <a:t>Plot:</a:t>
            </a:r>
            <a:br>
              <a:rPr lang="en-US" dirty="0"/>
            </a:br>
            <a:r>
              <a:rPr lang="en-US" dirty="0"/>
              <a:t>SBDMW OD C</a:t>
            </a:r>
          </a:p>
        </p:txBody>
      </p:sp>
      <p:sp>
        <p:nvSpPr>
          <p:cNvPr id="9" name="Content Placeholder 5">
            <a:extLst>
              <a:ext uri="{FF2B5EF4-FFF2-40B4-BE49-F238E27FC236}">
                <a16:creationId xmlns:a16="http://schemas.microsoft.com/office/drawing/2014/main" id="{673ACD7D-0C8F-48F3-8E99-63E5AD76E05E}"/>
              </a:ext>
            </a:extLst>
          </p:cNvPr>
          <p:cNvSpPr>
            <a:spLocks noGrp="1"/>
          </p:cNvSpPr>
          <p:nvPr>
            <p:ph sz="quarter" idx="21"/>
          </p:nvPr>
        </p:nvSpPr>
        <p:spPr>
          <a:xfrm>
            <a:off x="1394460" y="2973621"/>
            <a:ext cx="4572000" cy="4322080"/>
          </a:xfrm>
        </p:spPr>
        <p:txBody>
          <a:bodyPr/>
          <a:lstStyle/>
          <a:p>
            <a:pPr marL="0" indent="0">
              <a:buNone/>
            </a:pPr>
            <a:r>
              <a:rPr lang="en-US" sz="2400" dirty="0"/>
              <a:t>PDI = MRP-262 Rev. 3 data</a:t>
            </a:r>
          </a:p>
          <a:p>
            <a:pPr marL="0" indent="0">
              <a:buNone/>
            </a:pPr>
            <a:endParaRPr lang="en-US" sz="2400" dirty="0"/>
          </a:p>
          <a:p>
            <a:pPr marL="0" indent="0">
              <a:buNone/>
            </a:pPr>
            <a:r>
              <a:rPr lang="en-US" sz="2400" dirty="0"/>
              <a:t>Shading below “Min” flaw size to indicate that false call data is used in the logistic curve fit for PINC and PARENT</a:t>
            </a:r>
          </a:p>
          <a:p>
            <a:pPr marL="0" indent="0">
              <a:buNone/>
            </a:pPr>
            <a:endParaRPr lang="en-US" sz="2400" dirty="0"/>
          </a:p>
          <a:p>
            <a:pPr marL="0" indent="0">
              <a:buNone/>
            </a:pPr>
            <a:r>
              <a:rPr lang="en-US" sz="2400" dirty="0"/>
              <a:t>“Analysis of Empirical Probability of Detection Data for Dissimilar Metal Welds,” PNNL-28090 [ML19204A260].</a:t>
            </a:r>
          </a:p>
          <a:p>
            <a:pPr marL="0" indent="0">
              <a:buNone/>
            </a:pPr>
            <a:endParaRPr lang="en-US" sz="2400" dirty="0"/>
          </a:p>
        </p:txBody>
      </p:sp>
    </p:spTree>
    <p:extLst>
      <p:ext uri="{BB962C8B-B14F-4D97-AF65-F5344CB8AC3E}">
        <p14:creationId xmlns:p14="http://schemas.microsoft.com/office/powerpoint/2010/main" val="3169358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87FCAFC5-DD17-4406-A5A9-CE152AC41B5D}"/>
              </a:ext>
            </a:extLst>
          </p:cNvPr>
          <p:cNvPicPr>
            <a:picLocks noGrp="1" noChangeAspect="1"/>
          </p:cNvPicPr>
          <p:nvPr>
            <p:ph type="pic" sz="quarter" idx="10"/>
          </p:nvPr>
        </p:nvPicPr>
        <p:blipFill>
          <a:blip r:embed="rId2"/>
          <a:srcRect t="2941" b="2941"/>
          <a:stretch>
            <a:fillRect/>
          </a:stretch>
        </p:blipFill>
        <p:spPr/>
      </p:pic>
      <p:sp>
        <p:nvSpPr>
          <p:cNvPr id="3" name="Slide Number Placeholder 2">
            <a:extLst>
              <a:ext uri="{FF2B5EF4-FFF2-40B4-BE49-F238E27FC236}">
                <a16:creationId xmlns:a16="http://schemas.microsoft.com/office/drawing/2014/main" id="{C30BD2FD-1A79-4E55-9458-9294D45BDD02}"/>
              </a:ext>
            </a:extLst>
          </p:cNvPr>
          <p:cNvSpPr>
            <a:spLocks noGrp="1"/>
          </p:cNvSpPr>
          <p:nvPr>
            <p:ph type="sldNum" sz="quarter" idx="12"/>
          </p:nvPr>
        </p:nvSpPr>
        <p:spPr/>
        <p:txBody>
          <a:bodyPr/>
          <a:lstStyle/>
          <a:p>
            <a:fld id="{FE7A4BB3-E848-5A44-82DF-322201952CD8}" type="slidenum">
              <a:rPr lang="en-US" smtClean="0"/>
              <a:pPr/>
              <a:t>19</a:t>
            </a:fld>
            <a:endParaRPr lang="en-US" dirty="0"/>
          </a:p>
        </p:txBody>
      </p:sp>
      <p:sp>
        <p:nvSpPr>
          <p:cNvPr id="5" name="Title 4">
            <a:extLst>
              <a:ext uri="{FF2B5EF4-FFF2-40B4-BE49-F238E27FC236}">
                <a16:creationId xmlns:a16="http://schemas.microsoft.com/office/drawing/2014/main" id="{125E1129-5FFA-4B82-BEB0-8A26ACAE653A}"/>
              </a:ext>
            </a:extLst>
          </p:cNvPr>
          <p:cNvSpPr>
            <a:spLocks noGrp="1"/>
          </p:cNvSpPr>
          <p:nvPr>
            <p:ph type="title"/>
          </p:nvPr>
        </p:nvSpPr>
        <p:spPr>
          <a:xfrm>
            <a:off x="1281288" y="1787526"/>
            <a:ext cx="4572001" cy="1249186"/>
          </a:xfrm>
        </p:spPr>
        <p:txBody>
          <a:bodyPr/>
          <a:lstStyle/>
          <a:p>
            <a:r>
              <a:rPr lang="en-US" dirty="0"/>
              <a:t>Plot:</a:t>
            </a:r>
            <a:br>
              <a:rPr lang="en-US" dirty="0"/>
            </a:br>
            <a:r>
              <a:rPr lang="en-US" dirty="0"/>
              <a:t>SBDMW OD A</a:t>
            </a:r>
          </a:p>
        </p:txBody>
      </p:sp>
      <p:sp>
        <p:nvSpPr>
          <p:cNvPr id="9" name="Content Placeholder 5">
            <a:extLst>
              <a:ext uri="{FF2B5EF4-FFF2-40B4-BE49-F238E27FC236}">
                <a16:creationId xmlns:a16="http://schemas.microsoft.com/office/drawing/2014/main" id="{FB7AB7E3-9CF3-4FF4-8B39-0510E678E580}"/>
              </a:ext>
            </a:extLst>
          </p:cNvPr>
          <p:cNvSpPr>
            <a:spLocks noGrp="1"/>
          </p:cNvSpPr>
          <p:nvPr>
            <p:ph sz="quarter" idx="21"/>
          </p:nvPr>
        </p:nvSpPr>
        <p:spPr>
          <a:xfrm>
            <a:off x="1281288" y="3221566"/>
            <a:ext cx="4572000" cy="3429000"/>
          </a:xfrm>
        </p:spPr>
        <p:txBody>
          <a:bodyPr/>
          <a:lstStyle/>
          <a:p>
            <a:pPr marL="0" indent="0">
              <a:buNone/>
            </a:pPr>
            <a:r>
              <a:rPr lang="en-US" sz="2400" dirty="0"/>
              <a:t>PDI = MRP-262 Rev. 3 data</a:t>
            </a:r>
          </a:p>
          <a:p>
            <a:pPr marL="0" indent="0">
              <a:buNone/>
            </a:pPr>
            <a:endParaRPr lang="en-US" sz="2400" dirty="0"/>
          </a:p>
          <a:p>
            <a:pPr marL="0" indent="0">
              <a:buNone/>
            </a:pPr>
            <a:r>
              <a:rPr lang="en-US" sz="2400" dirty="0"/>
              <a:t>“Analysis of Empirical Probability of Detection Data for Dissimilar Metal Welds,” PNNL-28090 [ML19204A260].</a:t>
            </a:r>
          </a:p>
          <a:p>
            <a:pPr marL="0" indent="0">
              <a:buNone/>
            </a:pPr>
            <a:endParaRPr lang="en-US" sz="2400" dirty="0"/>
          </a:p>
        </p:txBody>
      </p:sp>
    </p:spTree>
    <p:extLst>
      <p:ext uri="{BB962C8B-B14F-4D97-AF65-F5344CB8AC3E}">
        <p14:creationId xmlns:p14="http://schemas.microsoft.com/office/powerpoint/2010/main" val="3023844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430FB447-04A5-47F2-88F4-02C2F5177A1D}"/>
              </a:ext>
            </a:extLst>
          </p:cNvPr>
          <p:cNvPicPr>
            <a:picLocks noGrp="1" noChangeAspect="1"/>
          </p:cNvPicPr>
          <p:nvPr>
            <p:ph type="pic" sz="quarter" idx="10"/>
          </p:nvPr>
        </p:nvPicPr>
        <p:blipFill>
          <a:blip r:embed="rId2"/>
          <a:srcRect t="2941" b="2941"/>
          <a:stretch>
            <a:fillRect/>
          </a:stretch>
        </p:blipFill>
        <p:spPr/>
      </p:pic>
      <p:sp>
        <p:nvSpPr>
          <p:cNvPr id="3" name="Slide Number Placeholder 2">
            <a:extLst>
              <a:ext uri="{FF2B5EF4-FFF2-40B4-BE49-F238E27FC236}">
                <a16:creationId xmlns:a16="http://schemas.microsoft.com/office/drawing/2014/main" id="{C30BD2FD-1A79-4E55-9458-9294D45BDD02}"/>
              </a:ext>
            </a:extLst>
          </p:cNvPr>
          <p:cNvSpPr>
            <a:spLocks noGrp="1"/>
          </p:cNvSpPr>
          <p:nvPr>
            <p:ph type="sldNum" sz="quarter" idx="12"/>
          </p:nvPr>
        </p:nvSpPr>
        <p:spPr/>
        <p:txBody>
          <a:bodyPr/>
          <a:lstStyle/>
          <a:p>
            <a:fld id="{FE7A4BB3-E848-5A44-82DF-322201952CD8}" type="slidenum">
              <a:rPr lang="en-US" smtClean="0"/>
              <a:pPr/>
              <a:t>20</a:t>
            </a:fld>
            <a:endParaRPr lang="en-US" dirty="0"/>
          </a:p>
        </p:txBody>
      </p:sp>
      <p:sp>
        <p:nvSpPr>
          <p:cNvPr id="5" name="Title 4">
            <a:extLst>
              <a:ext uri="{FF2B5EF4-FFF2-40B4-BE49-F238E27FC236}">
                <a16:creationId xmlns:a16="http://schemas.microsoft.com/office/drawing/2014/main" id="{125E1129-5FFA-4B82-BEB0-8A26ACAE653A}"/>
              </a:ext>
            </a:extLst>
          </p:cNvPr>
          <p:cNvSpPr>
            <a:spLocks noGrp="1"/>
          </p:cNvSpPr>
          <p:nvPr>
            <p:ph type="title"/>
          </p:nvPr>
        </p:nvSpPr>
        <p:spPr>
          <a:xfrm>
            <a:off x="1371599" y="1716087"/>
            <a:ext cx="4572001" cy="1158875"/>
          </a:xfrm>
        </p:spPr>
        <p:txBody>
          <a:bodyPr/>
          <a:lstStyle/>
          <a:p>
            <a:r>
              <a:rPr lang="en-US" dirty="0"/>
              <a:t>Plot:</a:t>
            </a:r>
            <a:br>
              <a:rPr lang="en-US" dirty="0"/>
            </a:br>
            <a:r>
              <a:rPr lang="en-US" dirty="0"/>
              <a:t>LBDMW ID C</a:t>
            </a:r>
          </a:p>
        </p:txBody>
      </p:sp>
      <p:sp>
        <p:nvSpPr>
          <p:cNvPr id="7" name="Content Placeholder 5">
            <a:extLst>
              <a:ext uri="{FF2B5EF4-FFF2-40B4-BE49-F238E27FC236}">
                <a16:creationId xmlns:a16="http://schemas.microsoft.com/office/drawing/2014/main" id="{90E0131D-52D7-41B6-805B-F64BD8C91492}"/>
              </a:ext>
            </a:extLst>
          </p:cNvPr>
          <p:cNvSpPr>
            <a:spLocks noGrp="1"/>
          </p:cNvSpPr>
          <p:nvPr>
            <p:ph sz="quarter" idx="21"/>
          </p:nvPr>
        </p:nvSpPr>
        <p:spPr>
          <a:xfrm>
            <a:off x="1292225" y="3066698"/>
            <a:ext cx="4572000" cy="3429000"/>
          </a:xfrm>
        </p:spPr>
        <p:txBody>
          <a:bodyPr/>
          <a:lstStyle/>
          <a:p>
            <a:pPr marL="0" indent="0">
              <a:buNone/>
            </a:pPr>
            <a:r>
              <a:rPr lang="en-US" sz="2400" dirty="0"/>
              <a:t>PDI = MRP-262 Rev. 3 data</a:t>
            </a:r>
          </a:p>
          <a:p>
            <a:pPr marL="0" indent="0">
              <a:buNone/>
            </a:pPr>
            <a:endParaRPr lang="en-US" sz="2400" dirty="0"/>
          </a:p>
          <a:p>
            <a:pPr marL="0" indent="0">
              <a:buNone/>
            </a:pPr>
            <a:r>
              <a:rPr lang="en-US" sz="2400" dirty="0"/>
              <a:t>“Analysis of Empirical Probability of Detection Data for Dissimilar Metal Welds,” PNNL-28090 [ML19204A260].</a:t>
            </a:r>
          </a:p>
          <a:p>
            <a:pPr marL="0" indent="0">
              <a:buNone/>
            </a:pPr>
            <a:endParaRPr lang="en-US" sz="2400" dirty="0"/>
          </a:p>
        </p:txBody>
      </p:sp>
    </p:spTree>
    <p:extLst>
      <p:ext uri="{BB962C8B-B14F-4D97-AF65-F5344CB8AC3E}">
        <p14:creationId xmlns:p14="http://schemas.microsoft.com/office/powerpoint/2010/main" val="743314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448344DB-1C4B-4B05-9B13-94012957756F}"/>
              </a:ext>
            </a:extLst>
          </p:cNvPr>
          <p:cNvPicPr>
            <a:picLocks noGrp="1" noChangeAspect="1"/>
          </p:cNvPicPr>
          <p:nvPr>
            <p:ph type="pic" sz="quarter" idx="10"/>
          </p:nvPr>
        </p:nvPicPr>
        <p:blipFill>
          <a:blip r:embed="rId2"/>
          <a:srcRect t="2941" b="2941"/>
          <a:stretch>
            <a:fillRect/>
          </a:stretch>
        </p:blipFill>
        <p:spPr/>
      </p:pic>
      <p:sp>
        <p:nvSpPr>
          <p:cNvPr id="3" name="Slide Number Placeholder 2">
            <a:extLst>
              <a:ext uri="{FF2B5EF4-FFF2-40B4-BE49-F238E27FC236}">
                <a16:creationId xmlns:a16="http://schemas.microsoft.com/office/drawing/2014/main" id="{C30BD2FD-1A79-4E55-9458-9294D45BDD02}"/>
              </a:ext>
            </a:extLst>
          </p:cNvPr>
          <p:cNvSpPr>
            <a:spLocks noGrp="1"/>
          </p:cNvSpPr>
          <p:nvPr>
            <p:ph type="sldNum" sz="quarter" idx="12"/>
          </p:nvPr>
        </p:nvSpPr>
        <p:spPr/>
        <p:txBody>
          <a:bodyPr/>
          <a:lstStyle/>
          <a:p>
            <a:fld id="{FE7A4BB3-E848-5A44-82DF-322201952CD8}" type="slidenum">
              <a:rPr lang="en-US" smtClean="0"/>
              <a:pPr/>
              <a:t>21</a:t>
            </a:fld>
            <a:endParaRPr lang="en-US" dirty="0"/>
          </a:p>
        </p:txBody>
      </p:sp>
      <p:sp>
        <p:nvSpPr>
          <p:cNvPr id="5" name="Title 4">
            <a:extLst>
              <a:ext uri="{FF2B5EF4-FFF2-40B4-BE49-F238E27FC236}">
                <a16:creationId xmlns:a16="http://schemas.microsoft.com/office/drawing/2014/main" id="{125E1129-5FFA-4B82-BEB0-8A26ACAE653A}"/>
              </a:ext>
            </a:extLst>
          </p:cNvPr>
          <p:cNvSpPr>
            <a:spLocks noGrp="1"/>
          </p:cNvSpPr>
          <p:nvPr>
            <p:ph type="title"/>
          </p:nvPr>
        </p:nvSpPr>
        <p:spPr>
          <a:xfrm>
            <a:off x="1292577" y="1855259"/>
            <a:ext cx="4572001" cy="1102431"/>
          </a:xfrm>
        </p:spPr>
        <p:txBody>
          <a:bodyPr/>
          <a:lstStyle/>
          <a:p>
            <a:r>
              <a:rPr lang="en-US" dirty="0"/>
              <a:t>Plot:</a:t>
            </a:r>
            <a:br>
              <a:rPr lang="en-US" dirty="0"/>
            </a:br>
            <a:r>
              <a:rPr lang="en-US" dirty="0"/>
              <a:t>LBDMW ID A</a:t>
            </a:r>
          </a:p>
        </p:txBody>
      </p:sp>
      <p:sp>
        <p:nvSpPr>
          <p:cNvPr id="7" name="Content Placeholder 5">
            <a:extLst>
              <a:ext uri="{FF2B5EF4-FFF2-40B4-BE49-F238E27FC236}">
                <a16:creationId xmlns:a16="http://schemas.microsoft.com/office/drawing/2014/main" id="{D6030C17-FEB9-459E-BF40-B7D1FB171BC2}"/>
              </a:ext>
            </a:extLst>
          </p:cNvPr>
          <p:cNvSpPr>
            <a:spLocks noGrp="1"/>
          </p:cNvSpPr>
          <p:nvPr>
            <p:ph sz="quarter" idx="21"/>
          </p:nvPr>
        </p:nvSpPr>
        <p:spPr>
          <a:xfrm>
            <a:off x="1292577" y="3233385"/>
            <a:ext cx="4572000" cy="3429000"/>
          </a:xfrm>
        </p:spPr>
        <p:txBody>
          <a:bodyPr/>
          <a:lstStyle/>
          <a:p>
            <a:pPr marL="0" indent="0">
              <a:buNone/>
            </a:pPr>
            <a:r>
              <a:rPr lang="en-US" sz="2400" dirty="0"/>
              <a:t>PDI = MRP-262 Rev. 3 data</a:t>
            </a:r>
          </a:p>
          <a:p>
            <a:pPr marL="0" indent="0">
              <a:buNone/>
            </a:pPr>
            <a:endParaRPr lang="en-US" sz="2400" dirty="0"/>
          </a:p>
          <a:p>
            <a:pPr marL="0" indent="0">
              <a:buNone/>
            </a:pPr>
            <a:r>
              <a:rPr lang="en-US" sz="2400" dirty="0"/>
              <a:t>“Analysis of Empirical Probability of Detection Data for Dissimilar Metal Welds,” PNNL-28090 [ML19204A260].</a:t>
            </a:r>
          </a:p>
          <a:p>
            <a:pPr marL="0" indent="0">
              <a:buNone/>
            </a:pPr>
            <a:endParaRPr lang="en-US" sz="2400" dirty="0"/>
          </a:p>
        </p:txBody>
      </p:sp>
    </p:spTree>
    <p:extLst>
      <p:ext uri="{BB962C8B-B14F-4D97-AF65-F5344CB8AC3E}">
        <p14:creationId xmlns:p14="http://schemas.microsoft.com/office/powerpoint/2010/main" val="832896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61E7DF-2D5A-4EF0-9E9E-047227DE4DB5}"/>
              </a:ext>
            </a:extLst>
          </p:cNvPr>
          <p:cNvSpPr>
            <a:spLocks noGrp="1"/>
          </p:cNvSpPr>
          <p:nvPr>
            <p:ph type="sldNum" sz="quarter" idx="12"/>
          </p:nvPr>
        </p:nvSpPr>
        <p:spPr/>
        <p:txBody>
          <a:bodyPr/>
          <a:lstStyle/>
          <a:p>
            <a:fld id="{FE7A4BB3-E848-5A44-82DF-322201952CD8}" type="slidenum">
              <a:rPr lang="en-US" smtClean="0"/>
              <a:pPr/>
              <a:t>22</a:t>
            </a:fld>
            <a:endParaRPr lang="en-US" dirty="0"/>
          </a:p>
        </p:txBody>
      </p:sp>
      <p:sp>
        <p:nvSpPr>
          <p:cNvPr id="3" name="Title 2">
            <a:extLst>
              <a:ext uri="{FF2B5EF4-FFF2-40B4-BE49-F238E27FC236}">
                <a16:creationId xmlns:a16="http://schemas.microsoft.com/office/drawing/2014/main" id="{6D50AF6E-CF6A-429E-A4B2-32D2D767B73B}"/>
              </a:ext>
            </a:extLst>
          </p:cNvPr>
          <p:cNvSpPr>
            <a:spLocks noGrp="1"/>
          </p:cNvSpPr>
          <p:nvPr>
            <p:ph type="title"/>
          </p:nvPr>
        </p:nvSpPr>
        <p:spPr>
          <a:xfrm>
            <a:off x="3200400" y="270934"/>
            <a:ext cx="10972800" cy="857956"/>
          </a:xfrm>
        </p:spPr>
        <p:txBody>
          <a:bodyPr/>
          <a:lstStyle/>
          <a:p>
            <a:r>
              <a:rPr lang="en-US" dirty="0"/>
              <a:t>Summary of Model Parameters</a:t>
            </a:r>
          </a:p>
        </p:txBody>
      </p:sp>
      <p:graphicFrame>
        <p:nvGraphicFramePr>
          <p:cNvPr id="5" name="Content Placeholder 32">
            <a:extLst>
              <a:ext uri="{FF2B5EF4-FFF2-40B4-BE49-F238E27FC236}">
                <a16:creationId xmlns:a16="http://schemas.microsoft.com/office/drawing/2014/main" id="{D42B9378-7226-4CFE-BC82-8C9C6712A38E}"/>
              </a:ext>
            </a:extLst>
          </p:cNvPr>
          <p:cNvGraphicFramePr>
            <a:graphicFrameLocks/>
          </p:cNvGraphicFramePr>
          <p:nvPr>
            <p:extLst>
              <p:ext uri="{D42A27DB-BD31-4B8C-83A1-F6EECF244321}">
                <p14:modId xmlns:p14="http://schemas.microsoft.com/office/powerpoint/2010/main" val="2234284406"/>
              </p:ext>
            </p:extLst>
          </p:nvPr>
        </p:nvGraphicFramePr>
        <p:xfrm>
          <a:off x="1546578" y="1788032"/>
          <a:ext cx="12447718" cy="5200446"/>
        </p:xfrm>
        <a:graphic>
          <a:graphicData uri="http://schemas.openxmlformats.org/drawingml/2006/table">
            <a:tbl>
              <a:tblPr firstRow="1" firstCol="1" bandRow="1">
                <a:tableStyleId>{5940675A-B579-460E-94D1-54222C63F5DA}</a:tableStyleId>
              </a:tblPr>
              <a:tblGrid>
                <a:gridCol w="1442804">
                  <a:extLst>
                    <a:ext uri="{9D8B030D-6E8A-4147-A177-3AD203B41FA5}">
                      <a16:colId xmlns:a16="http://schemas.microsoft.com/office/drawing/2014/main" val="1400398873"/>
                    </a:ext>
                  </a:extLst>
                </a:gridCol>
                <a:gridCol w="1891406">
                  <a:extLst>
                    <a:ext uri="{9D8B030D-6E8A-4147-A177-3AD203B41FA5}">
                      <a16:colId xmlns:a16="http://schemas.microsoft.com/office/drawing/2014/main" val="1625788188"/>
                    </a:ext>
                  </a:extLst>
                </a:gridCol>
                <a:gridCol w="3091011">
                  <a:extLst>
                    <a:ext uri="{9D8B030D-6E8A-4147-A177-3AD203B41FA5}">
                      <a16:colId xmlns:a16="http://schemas.microsoft.com/office/drawing/2014/main" val="858922164"/>
                    </a:ext>
                  </a:extLst>
                </a:gridCol>
                <a:gridCol w="826003">
                  <a:extLst>
                    <a:ext uri="{9D8B030D-6E8A-4147-A177-3AD203B41FA5}">
                      <a16:colId xmlns:a16="http://schemas.microsoft.com/office/drawing/2014/main" val="1703029660"/>
                    </a:ext>
                  </a:extLst>
                </a:gridCol>
                <a:gridCol w="637799">
                  <a:extLst>
                    <a:ext uri="{9D8B030D-6E8A-4147-A177-3AD203B41FA5}">
                      <a16:colId xmlns:a16="http://schemas.microsoft.com/office/drawing/2014/main" val="3234893856"/>
                    </a:ext>
                  </a:extLst>
                </a:gridCol>
                <a:gridCol w="909252">
                  <a:extLst>
                    <a:ext uri="{9D8B030D-6E8A-4147-A177-3AD203B41FA5}">
                      <a16:colId xmlns:a16="http://schemas.microsoft.com/office/drawing/2014/main" val="1357932892"/>
                    </a:ext>
                  </a:extLst>
                </a:gridCol>
                <a:gridCol w="773267">
                  <a:extLst>
                    <a:ext uri="{9D8B030D-6E8A-4147-A177-3AD203B41FA5}">
                      <a16:colId xmlns:a16="http://schemas.microsoft.com/office/drawing/2014/main" val="4124801752"/>
                    </a:ext>
                  </a:extLst>
                </a:gridCol>
                <a:gridCol w="754407">
                  <a:extLst>
                    <a:ext uri="{9D8B030D-6E8A-4147-A177-3AD203B41FA5}">
                      <a16:colId xmlns:a16="http://schemas.microsoft.com/office/drawing/2014/main" val="3933272761"/>
                    </a:ext>
                  </a:extLst>
                </a:gridCol>
                <a:gridCol w="919360">
                  <a:extLst>
                    <a:ext uri="{9D8B030D-6E8A-4147-A177-3AD203B41FA5}">
                      <a16:colId xmlns:a16="http://schemas.microsoft.com/office/drawing/2014/main" val="2028832224"/>
                    </a:ext>
                  </a:extLst>
                </a:gridCol>
                <a:gridCol w="1202409">
                  <a:extLst>
                    <a:ext uri="{9D8B030D-6E8A-4147-A177-3AD203B41FA5}">
                      <a16:colId xmlns:a16="http://schemas.microsoft.com/office/drawing/2014/main" val="3066434111"/>
                    </a:ext>
                  </a:extLst>
                </a:gridCol>
              </a:tblGrid>
              <a:tr h="606673">
                <a:tc>
                  <a:txBody>
                    <a:bodyPr/>
                    <a:lstStyle/>
                    <a:p>
                      <a:pPr marL="0" marR="0" algn="ctr">
                        <a:spcBef>
                          <a:spcPts val="0"/>
                        </a:spcBef>
                        <a:spcAft>
                          <a:spcPts val="0"/>
                        </a:spcAft>
                        <a:tabLst>
                          <a:tab pos="228600" algn="l"/>
                          <a:tab pos="457200" algn="l"/>
                          <a:tab pos="685800" algn="l"/>
                          <a:tab pos="457200" algn="l"/>
                        </a:tabLst>
                      </a:pPr>
                      <a:r>
                        <a:rPr lang="en-US" sz="1800" dirty="0">
                          <a:effectLst/>
                          <a:latin typeface="Arial" panose="020B0604020202020204" pitchFamily="34" charset="0"/>
                          <a:cs typeface="Arial" panose="020B0604020202020204" pitchFamily="34" charset="0"/>
                        </a:rPr>
                        <a:t>Category</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nchor="b"/>
                </a:tc>
                <a:tc>
                  <a:txBody>
                    <a:bodyPr/>
                    <a:lstStyle/>
                    <a:p>
                      <a:pPr marL="0" marR="0" algn="ctr">
                        <a:spcBef>
                          <a:spcPts val="0"/>
                        </a:spcBef>
                        <a:spcAft>
                          <a:spcPts val="0"/>
                        </a:spcAft>
                        <a:tabLst>
                          <a:tab pos="228600" algn="l"/>
                          <a:tab pos="457200" algn="l"/>
                          <a:tab pos="685800" algn="l"/>
                          <a:tab pos="457200" algn="l"/>
                        </a:tabLst>
                      </a:pPr>
                      <a:r>
                        <a:rPr lang="en-US" sz="1800" dirty="0">
                          <a:effectLst/>
                          <a:latin typeface="Arial" panose="020B0604020202020204" pitchFamily="34" charset="0"/>
                          <a:cs typeface="Arial" panose="020B0604020202020204" pitchFamily="34" charset="0"/>
                        </a:rPr>
                        <a:t>Flaw Orientation</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nchor="b"/>
                </a:tc>
                <a:tc>
                  <a:txBody>
                    <a:bodyPr/>
                    <a:lstStyle/>
                    <a:p>
                      <a:pPr marL="0" marR="0" algn="ctr">
                        <a:spcBef>
                          <a:spcPts val="0"/>
                        </a:spcBef>
                        <a:spcAft>
                          <a:spcPts val="0"/>
                        </a:spcAft>
                        <a:tabLst>
                          <a:tab pos="228600" algn="l"/>
                          <a:tab pos="457200" algn="l"/>
                          <a:tab pos="685800" algn="l"/>
                          <a:tab pos="457200" algn="l"/>
                        </a:tabLst>
                      </a:pPr>
                      <a:r>
                        <a:rPr lang="en-US" sz="1800" dirty="0">
                          <a:effectLst/>
                          <a:latin typeface="Arial" panose="020B0604020202020204" pitchFamily="34" charset="0"/>
                          <a:cs typeface="Arial" panose="020B0604020202020204" pitchFamily="34" charset="0"/>
                        </a:rPr>
                        <a:t>Data Source</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nchor="b"/>
                </a:tc>
                <a:tc>
                  <a:txBody>
                    <a:bodyPr/>
                    <a:lstStyle/>
                    <a:p>
                      <a:pPr marL="0" marR="0" algn="ctr">
                        <a:spcBef>
                          <a:spcPts val="0"/>
                        </a:spcBef>
                        <a:spcAft>
                          <a:spcPts val="0"/>
                        </a:spcAft>
                        <a:tabLst>
                          <a:tab pos="228600" algn="l"/>
                          <a:tab pos="457200" algn="l"/>
                          <a:tab pos="685800" algn="l"/>
                          <a:tab pos="457200" algn="l"/>
                        </a:tabLst>
                      </a:pPr>
                      <a:r>
                        <a:rPr lang="en-US" sz="1800" dirty="0">
                          <a:effectLst/>
                          <a:latin typeface="Arial" panose="020B0604020202020204" pitchFamily="34" charset="0"/>
                          <a:cs typeface="Arial" panose="020B0604020202020204" pitchFamily="34" charset="0"/>
                        </a:rPr>
                        <a:t>β</a:t>
                      </a:r>
                      <a:r>
                        <a:rPr lang="en-US" sz="1800" baseline="-25000" dirty="0">
                          <a:effectLst/>
                          <a:latin typeface="Arial" panose="020B0604020202020204" pitchFamily="34" charset="0"/>
                          <a:cs typeface="Arial" panose="020B0604020202020204" pitchFamily="34" charset="0"/>
                        </a:rPr>
                        <a:t>0</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nchor="b"/>
                </a:tc>
                <a:tc>
                  <a:txBody>
                    <a:bodyPr/>
                    <a:lstStyle/>
                    <a:p>
                      <a:pPr marL="0" marR="0" algn="ctr">
                        <a:spcBef>
                          <a:spcPts val="0"/>
                        </a:spcBef>
                        <a:spcAft>
                          <a:spcPts val="0"/>
                        </a:spcAft>
                        <a:tabLst>
                          <a:tab pos="228600" algn="l"/>
                          <a:tab pos="457200" algn="l"/>
                          <a:tab pos="685800" algn="l"/>
                          <a:tab pos="457200" algn="l"/>
                        </a:tabLst>
                      </a:pPr>
                      <a:r>
                        <a:rPr lang="en-US" sz="1800" dirty="0">
                          <a:effectLst/>
                          <a:latin typeface="Arial" panose="020B0604020202020204" pitchFamily="34" charset="0"/>
                          <a:cs typeface="Arial" panose="020B0604020202020204" pitchFamily="34" charset="0"/>
                        </a:rPr>
                        <a:t>β</a:t>
                      </a:r>
                      <a:r>
                        <a:rPr lang="en-US" sz="1800" baseline="-25000" dirty="0">
                          <a:effectLst/>
                          <a:latin typeface="Arial" panose="020B0604020202020204" pitchFamily="34" charset="0"/>
                          <a:cs typeface="Arial" panose="020B0604020202020204" pitchFamily="34" charset="0"/>
                        </a:rPr>
                        <a:t>1</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nchor="b"/>
                </a:tc>
                <a:tc>
                  <a:txBody>
                    <a:bodyPr/>
                    <a:lstStyle/>
                    <a:p>
                      <a:pPr marL="0" marR="0" lvl="0" indent="0" algn="ctr" defTabSz="1097280" rtl="0" eaLnBrk="1" fontAlgn="auto" latinLnBrk="0" hangingPunct="1">
                        <a:lnSpc>
                          <a:spcPct val="100000"/>
                        </a:lnSpc>
                        <a:spcBef>
                          <a:spcPts val="0"/>
                        </a:spcBef>
                        <a:spcAft>
                          <a:spcPts val="0"/>
                        </a:spcAft>
                        <a:buClrTx/>
                        <a:buSzTx/>
                        <a:buFontTx/>
                        <a:buNone/>
                        <a:tabLst>
                          <a:tab pos="228600" algn="l"/>
                          <a:tab pos="457200" algn="l"/>
                          <a:tab pos="685800" algn="l"/>
                          <a:tab pos="457200" algn="l"/>
                        </a:tabLst>
                        <a:defRPr/>
                      </a:pPr>
                      <a:r>
                        <a:rPr lang="en-US" sz="1800" dirty="0" err="1">
                          <a:effectLst/>
                          <a:latin typeface="Arial" panose="020B0604020202020204" pitchFamily="34" charset="0"/>
                          <a:ea typeface="Calibri" panose="020F0502020204030204" pitchFamily="34" charset="0"/>
                          <a:cs typeface="Arial" panose="020B0604020202020204" pitchFamily="34" charset="0"/>
                        </a:rPr>
                        <a:t>sd</a:t>
                      </a:r>
                      <a:r>
                        <a:rPr lang="en-US" sz="1800" dirty="0">
                          <a:effectLst/>
                          <a:latin typeface="Arial" panose="020B0604020202020204" pitchFamily="34" charset="0"/>
                          <a:ea typeface="Calibri" panose="020F0502020204030204" pitchFamily="34" charset="0"/>
                          <a:cs typeface="Arial" panose="020B0604020202020204" pitchFamily="34" charset="0"/>
                        </a:rPr>
                        <a:t>(</a:t>
                      </a:r>
                      <a:r>
                        <a:rPr lang="en-US" sz="1800" dirty="0">
                          <a:effectLst/>
                          <a:latin typeface="Arial" panose="020B0604020202020204" pitchFamily="34" charset="0"/>
                          <a:cs typeface="Arial" panose="020B0604020202020204" pitchFamily="34" charset="0"/>
                        </a:rPr>
                        <a:t>β</a:t>
                      </a:r>
                      <a:r>
                        <a:rPr lang="en-US" sz="1800" baseline="-25000" dirty="0">
                          <a:effectLst/>
                          <a:latin typeface="Arial" panose="020B0604020202020204" pitchFamily="34" charset="0"/>
                          <a:cs typeface="Arial" panose="020B0604020202020204" pitchFamily="34" charset="0"/>
                        </a:rPr>
                        <a:t>0</a:t>
                      </a:r>
                      <a:r>
                        <a:rPr lang="en-US" sz="1800" dirty="0">
                          <a:effectLst/>
                          <a:latin typeface="Arial" panose="020B0604020202020204" pitchFamily="34" charset="0"/>
                          <a:ea typeface="Calibri" panose="020F0502020204030204" pitchFamily="34" charset="0"/>
                          <a:cs typeface="Arial" panose="020B0604020202020204" pitchFamily="34" charset="0"/>
                        </a:rPr>
                        <a:t>)</a:t>
                      </a:r>
                    </a:p>
                  </a:txBody>
                  <a:tcPr marL="24254" marR="24254" marT="11509" marB="11509" anchor="b"/>
                </a:tc>
                <a:tc>
                  <a:txBody>
                    <a:bodyPr/>
                    <a:lstStyle/>
                    <a:p>
                      <a:pPr marL="0" marR="0" lvl="0" indent="0" algn="ctr" defTabSz="1097280" rtl="0" eaLnBrk="1" fontAlgn="auto" latinLnBrk="0" hangingPunct="1">
                        <a:lnSpc>
                          <a:spcPct val="100000"/>
                        </a:lnSpc>
                        <a:spcBef>
                          <a:spcPts val="0"/>
                        </a:spcBef>
                        <a:spcAft>
                          <a:spcPts val="0"/>
                        </a:spcAft>
                        <a:buClrTx/>
                        <a:buSzTx/>
                        <a:buFontTx/>
                        <a:buNone/>
                        <a:tabLst>
                          <a:tab pos="228600" algn="l"/>
                          <a:tab pos="457200" algn="l"/>
                          <a:tab pos="685800" algn="l"/>
                          <a:tab pos="457200" algn="l"/>
                        </a:tabLst>
                        <a:defRPr/>
                      </a:pPr>
                      <a:r>
                        <a:rPr lang="en-US" sz="1800" dirty="0" err="1">
                          <a:effectLst/>
                          <a:latin typeface="Arial" panose="020B0604020202020204" pitchFamily="34" charset="0"/>
                          <a:ea typeface="Calibri" panose="020F0502020204030204" pitchFamily="34" charset="0"/>
                          <a:cs typeface="Arial" panose="020B0604020202020204" pitchFamily="34" charset="0"/>
                        </a:rPr>
                        <a:t>sd</a:t>
                      </a:r>
                      <a:r>
                        <a:rPr lang="en-US" sz="1800" dirty="0">
                          <a:effectLst/>
                          <a:latin typeface="Arial" panose="020B0604020202020204" pitchFamily="34" charset="0"/>
                          <a:ea typeface="Calibri" panose="020F0502020204030204" pitchFamily="34" charset="0"/>
                          <a:cs typeface="Arial" panose="020B0604020202020204" pitchFamily="34" charset="0"/>
                        </a:rPr>
                        <a:t>(</a:t>
                      </a:r>
                      <a:r>
                        <a:rPr lang="en-US" sz="1800" dirty="0">
                          <a:effectLst/>
                          <a:latin typeface="Arial" panose="020B0604020202020204" pitchFamily="34" charset="0"/>
                          <a:cs typeface="Arial" panose="020B0604020202020204" pitchFamily="34" charset="0"/>
                        </a:rPr>
                        <a:t>β</a:t>
                      </a:r>
                      <a:r>
                        <a:rPr lang="en-US" sz="1800" baseline="-25000" dirty="0">
                          <a:effectLst/>
                          <a:latin typeface="Arial" panose="020B0604020202020204" pitchFamily="34" charset="0"/>
                          <a:cs typeface="Arial" panose="020B0604020202020204" pitchFamily="34" charset="0"/>
                        </a:rPr>
                        <a:t>1</a:t>
                      </a:r>
                      <a:r>
                        <a:rPr lang="en-US" sz="1800" dirty="0">
                          <a:effectLst/>
                          <a:latin typeface="Arial" panose="020B0604020202020204" pitchFamily="34" charset="0"/>
                          <a:ea typeface="Calibri" panose="020F0502020204030204" pitchFamily="34" charset="0"/>
                          <a:cs typeface="Arial" panose="020B0604020202020204" pitchFamily="34" charset="0"/>
                        </a:rPr>
                        <a:t>)</a:t>
                      </a:r>
                    </a:p>
                  </a:txBody>
                  <a:tcPr marL="24254" marR="24254" marT="11509" marB="11509" anchor="b"/>
                </a:tc>
                <a:tc>
                  <a:txBody>
                    <a:bodyPr/>
                    <a:lstStyle/>
                    <a:p>
                      <a:pPr marL="0" marR="0" algn="ctr">
                        <a:spcBef>
                          <a:spcPts val="0"/>
                        </a:spcBef>
                        <a:spcAft>
                          <a:spcPts val="0"/>
                        </a:spcAft>
                        <a:tabLst>
                          <a:tab pos="228600" algn="l"/>
                          <a:tab pos="457200" algn="l"/>
                          <a:tab pos="685800" algn="l"/>
                          <a:tab pos="457200" algn="l"/>
                        </a:tabLst>
                      </a:pPr>
                      <a:r>
                        <a:rPr lang="el-GR" sz="1800" dirty="0">
                          <a:effectLst/>
                          <a:latin typeface="Arial" panose="020B0604020202020204" pitchFamily="34" charset="0"/>
                          <a:ea typeface="Calibri" panose="020F0502020204030204" pitchFamily="34" charset="0"/>
                          <a:cs typeface="Arial" panose="020B0604020202020204" pitchFamily="34" charset="0"/>
                        </a:rPr>
                        <a:t>ρ</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24254" marR="24254" marT="11509" marB="11509" anchor="b"/>
                </a:tc>
                <a:tc>
                  <a:txBody>
                    <a:bodyPr/>
                    <a:lstStyle/>
                    <a:p>
                      <a:pPr marL="0" marR="0" algn="ctr">
                        <a:spcBef>
                          <a:spcPts val="0"/>
                        </a:spcBef>
                        <a:spcAft>
                          <a:spcPts val="0"/>
                        </a:spcAft>
                        <a:tabLst>
                          <a:tab pos="228600" algn="l"/>
                          <a:tab pos="457200" algn="l"/>
                          <a:tab pos="685800" algn="l"/>
                        </a:tabLst>
                      </a:pPr>
                      <a:r>
                        <a:rPr lang="en-US" sz="1800" dirty="0">
                          <a:effectLst/>
                          <a:latin typeface="Arial" panose="020B0604020202020204" pitchFamily="34" charset="0"/>
                          <a:cs typeface="Arial" panose="020B0604020202020204" pitchFamily="34" charset="0"/>
                        </a:rPr>
                        <a:t>Min. Flaw Depth, x</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nchor="b">
                    <a:solidFill>
                      <a:schemeClr val="tx1">
                        <a:lumMod val="20000"/>
                        <a:lumOff val="80000"/>
                      </a:schemeClr>
                    </a:solidFill>
                  </a:tcPr>
                </a:tc>
                <a:tc>
                  <a:txBody>
                    <a:bodyPr/>
                    <a:lstStyle/>
                    <a:p>
                      <a:pPr marL="0" marR="0" algn="ctr">
                        <a:spcBef>
                          <a:spcPts val="0"/>
                        </a:spcBef>
                        <a:spcAft>
                          <a:spcPts val="0"/>
                        </a:spcAft>
                        <a:tabLst>
                          <a:tab pos="228600" algn="l"/>
                          <a:tab pos="457200" algn="l"/>
                          <a:tab pos="685800" algn="l"/>
                        </a:tabLst>
                      </a:pPr>
                      <a:r>
                        <a:rPr lang="en-US" sz="1800">
                          <a:effectLst/>
                          <a:latin typeface="Arial" panose="020B0604020202020204" pitchFamily="34" charset="0"/>
                          <a:cs typeface="Arial" panose="020B0604020202020204" pitchFamily="34" charset="0"/>
                        </a:rPr>
                        <a:t>Max. Flaw Depth, x</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nchor="b">
                    <a:solidFill>
                      <a:schemeClr val="tx1">
                        <a:lumMod val="20000"/>
                        <a:lumOff val="80000"/>
                      </a:schemeClr>
                    </a:solidFill>
                  </a:tcPr>
                </a:tc>
                <a:extLst>
                  <a:ext uri="{0D108BD9-81ED-4DB2-BD59-A6C34878D82A}">
                    <a16:rowId xmlns:a16="http://schemas.microsoft.com/office/drawing/2014/main" val="2380176537"/>
                  </a:ext>
                </a:extLst>
              </a:tr>
              <a:tr h="606673">
                <a:tc rowSpan="3">
                  <a:txBody>
                    <a:bodyPr/>
                    <a:lstStyle/>
                    <a:p>
                      <a:pPr marL="0" marR="0">
                        <a:spcBef>
                          <a:spcPts val="0"/>
                        </a:spcBef>
                        <a:spcAft>
                          <a:spcPts val="0"/>
                        </a:spcAft>
                        <a:tabLst>
                          <a:tab pos="228600" algn="l"/>
                          <a:tab pos="457200" algn="l"/>
                          <a:tab pos="685800" algn="l"/>
                          <a:tab pos="457200" algn="l"/>
                        </a:tabLst>
                      </a:pPr>
                      <a:r>
                        <a:rPr lang="en-US" sz="1800" dirty="0">
                          <a:effectLst/>
                          <a:latin typeface="Arial" panose="020B0604020202020204" pitchFamily="34" charset="0"/>
                          <a:cs typeface="Arial" panose="020B0604020202020204" pitchFamily="34" charset="0"/>
                        </a:rPr>
                        <a:t>SBDMW</a:t>
                      </a:r>
                    </a:p>
                    <a:p>
                      <a:pPr marL="0" marR="0">
                        <a:spcBef>
                          <a:spcPts val="0"/>
                        </a:spcBef>
                        <a:spcAft>
                          <a:spcPts val="0"/>
                        </a:spcAft>
                        <a:tabLst>
                          <a:tab pos="228600" algn="l"/>
                          <a:tab pos="457200" algn="l"/>
                          <a:tab pos="685800" algn="l"/>
                          <a:tab pos="457200" algn="l"/>
                        </a:tabLst>
                      </a:pPr>
                      <a:r>
                        <a:rPr lang="en-US" sz="1800" dirty="0">
                          <a:effectLst/>
                          <a:latin typeface="Arial" panose="020B0604020202020204" pitchFamily="34" charset="0"/>
                          <a:cs typeface="Arial" panose="020B0604020202020204" pitchFamily="34" charset="0"/>
                        </a:rPr>
                        <a:t>(OD Access)</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rowSpan="3">
                  <a:txBody>
                    <a:bodyPr/>
                    <a:lstStyle/>
                    <a:p>
                      <a:pPr marL="0" marR="0">
                        <a:spcBef>
                          <a:spcPts val="0"/>
                        </a:spcBef>
                        <a:spcAft>
                          <a:spcPts val="0"/>
                        </a:spcAft>
                        <a:tabLst>
                          <a:tab pos="228600" algn="l"/>
                          <a:tab pos="457200" algn="l"/>
                          <a:tab pos="685800" algn="l"/>
                          <a:tab pos="457200" algn="l"/>
                        </a:tabLst>
                      </a:pPr>
                      <a:r>
                        <a:rPr lang="en-US" sz="1800" dirty="0">
                          <a:effectLst/>
                          <a:latin typeface="Arial" panose="020B0604020202020204" pitchFamily="34" charset="0"/>
                          <a:cs typeface="Arial" panose="020B0604020202020204" pitchFamily="34" charset="0"/>
                        </a:rPr>
                        <a:t>Circumferential</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spcBef>
                          <a:spcPts val="0"/>
                        </a:spcBef>
                        <a:spcAft>
                          <a:spcPts val="0"/>
                        </a:spcAft>
                        <a:tabLst>
                          <a:tab pos="228600" algn="l"/>
                          <a:tab pos="457200" algn="l"/>
                          <a:tab pos="685800" algn="l"/>
                          <a:tab pos="457200" algn="l"/>
                        </a:tabLst>
                      </a:pPr>
                      <a:r>
                        <a:rPr lang="en-US" sz="1800">
                          <a:effectLst/>
                          <a:latin typeface="Arial" panose="020B0604020202020204" pitchFamily="34" charset="0"/>
                          <a:cs typeface="Arial" panose="020B0604020202020204" pitchFamily="34" charset="0"/>
                        </a:rPr>
                        <a:t>PDI – Category A</a:t>
                      </a:r>
                    </a:p>
                    <a:p>
                      <a:pPr marL="0" marR="0">
                        <a:spcBef>
                          <a:spcPts val="0"/>
                        </a:spcBef>
                        <a:spcAft>
                          <a:spcPts val="0"/>
                        </a:spcAft>
                        <a:tabLst>
                          <a:tab pos="228600" algn="l"/>
                          <a:tab pos="457200" algn="l"/>
                          <a:tab pos="685800" algn="l"/>
                          <a:tab pos="457200" algn="l"/>
                        </a:tabLst>
                      </a:pPr>
                      <a:r>
                        <a:rPr lang="en-US" sz="1800">
                          <a:effectLst/>
                          <a:latin typeface="Arial" panose="020B0604020202020204" pitchFamily="34" charset="0"/>
                          <a:cs typeface="Arial" panose="020B0604020202020204" pitchFamily="34" charset="0"/>
                        </a:rPr>
                        <a:t>(MRP-262 Rev. 3; Table 6-8)</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dirty="0">
                          <a:effectLst/>
                          <a:latin typeface="Arial" panose="020B0604020202020204" pitchFamily="34" charset="0"/>
                          <a:cs typeface="Arial" panose="020B0604020202020204" pitchFamily="34" charset="0"/>
                        </a:rPr>
                        <a:t>2.71</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0.31</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0.21</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0.45</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−0.86</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236855" algn="dec"/>
                        </a:tabLst>
                      </a:pPr>
                      <a:r>
                        <a:rPr lang="en-US" sz="1800" dirty="0">
                          <a:effectLst/>
                          <a:latin typeface="Arial" panose="020B0604020202020204" pitchFamily="34" charset="0"/>
                          <a:cs typeface="Arial" panose="020B0604020202020204" pitchFamily="34" charset="0"/>
                        </a:rPr>
                        <a:t>0.10</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solidFill>
                      <a:schemeClr val="tx1">
                        <a:lumMod val="20000"/>
                        <a:lumOff val="80000"/>
                      </a:schemeClr>
                    </a:solidFill>
                  </a:tcPr>
                </a:tc>
                <a:tc>
                  <a:txBody>
                    <a:bodyPr/>
                    <a:lstStyle/>
                    <a:p>
                      <a:pPr marL="0" marR="0" algn="ctr">
                        <a:spcBef>
                          <a:spcPts val="0"/>
                        </a:spcBef>
                        <a:spcAft>
                          <a:spcPts val="0"/>
                        </a:spcAft>
                        <a:tabLst>
                          <a:tab pos="228600" algn="l"/>
                          <a:tab pos="457200" algn="l"/>
                          <a:tab pos="685800" algn="l"/>
                          <a:tab pos="280035" algn="dec"/>
                        </a:tabLst>
                      </a:pPr>
                      <a:r>
                        <a:rPr lang="en-US" sz="1800">
                          <a:effectLst/>
                          <a:latin typeface="Arial" panose="020B0604020202020204" pitchFamily="34" charset="0"/>
                          <a:cs typeface="Arial" panose="020B0604020202020204" pitchFamily="34" charset="0"/>
                        </a:rPr>
                        <a:t>1.00</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solidFill>
                      <a:schemeClr val="tx1">
                        <a:lumMod val="20000"/>
                        <a:lumOff val="80000"/>
                      </a:schemeClr>
                    </a:solidFill>
                  </a:tcPr>
                </a:tc>
                <a:extLst>
                  <a:ext uri="{0D108BD9-81ED-4DB2-BD59-A6C34878D82A}">
                    <a16:rowId xmlns:a16="http://schemas.microsoft.com/office/drawing/2014/main" val="2084177702"/>
                  </a:ext>
                </a:extLst>
              </a:tr>
              <a:tr h="321296">
                <a:tc vMerge="1">
                  <a:txBody>
                    <a:bodyPr/>
                    <a:lstStyle/>
                    <a:p>
                      <a:endParaRPr lang="en-US"/>
                    </a:p>
                  </a:txBody>
                  <a:tcPr/>
                </a:tc>
                <a:tc vMerge="1">
                  <a:txBody>
                    <a:bodyPr/>
                    <a:lstStyle/>
                    <a:p>
                      <a:endParaRPr lang="en-US"/>
                    </a:p>
                  </a:txBody>
                  <a:tcPr/>
                </a:tc>
                <a:tc>
                  <a:txBody>
                    <a:bodyPr/>
                    <a:lstStyle/>
                    <a:p>
                      <a:pPr marL="0" marR="0">
                        <a:spcBef>
                          <a:spcPts val="0"/>
                        </a:spcBef>
                        <a:spcAft>
                          <a:spcPts val="0"/>
                        </a:spcAft>
                        <a:tabLst>
                          <a:tab pos="228600" algn="l"/>
                          <a:tab pos="457200" algn="l"/>
                          <a:tab pos="685800" algn="l"/>
                          <a:tab pos="457200" algn="l"/>
                        </a:tabLst>
                      </a:pPr>
                      <a:r>
                        <a:rPr lang="en-US" sz="1800">
                          <a:effectLst/>
                          <a:latin typeface="Arial" panose="020B0604020202020204" pitchFamily="34" charset="0"/>
                          <a:cs typeface="Arial" panose="020B0604020202020204" pitchFamily="34" charset="0"/>
                        </a:rPr>
                        <a:t>PINC</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dirty="0">
                          <a:effectLst/>
                          <a:latin typeface="Arial" panose="020B0604020202020204" pitchFamily="34" charset="0"/>
                          <a:cs typeface="Arial" panose="020B0604020202020204" pitchFamily="34" charset="0"/>
                        </a:rPr>
                        <a:t>−1.18</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6.9</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0.14</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1.0</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−0.49</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236855" algn="dec"/>
                        </a:tabLst>
                      </a:pPr>
                      <a:r>
                        <a:rPr lang="en-US" sz="1800" dirty="0">
                          <a:effectLst/>
                          <a:latin typeface="Arial" panose="020B0604020202020204" pitchFamily="34" charset="0"/>
                          <a:cs typeface="Arial" panose="020B0604020202020204" pitchFamily="34" charset="0"/>
                        </a:rPr>
                        <a:t>0.10</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solidFill>
                      <a:schemeClr val="tx1">
                        <a:lumMod val="20000"/>
                        <a:lumOff val="80000"/>
                      </a:schemeClr>
                    </a:solidFill>
                  </a:tcPr>
                </a:tc>
                <a:tc>
                  <a:txBody>
                    <a:bodyPr/>
                    <a:lstStyle/>
                    <a:p>
                      <a:pPr marL="0" marR="0" algn="ctr">
                        <a:spcBef>
                          <a:spcPts val="0"/>
                        </a:spcBef>
                        <a:spcAft>
                          <a:spcPts val="0"/>
                        </a:spcAft>
                        <a:tabLst>
                          <a:tab pos="228600" algn="l"/>
                          <a:tab pos="457200" algn="l"/>
                          <a:tab pos="685800" algn="l"/>
                          <a:tab pos="280035" algn="dec"/>
                        </a:tabLst>
                      </a:pPr>
                      <a:r>
                        <a:rPr lang="en-US" sz="1800" dirty="0">
                          <a:effectLst/>
                          <a:latin typeface="Arial" panose="020B0604020202020204" pitchFamily="34" charset="0"/>
                          <a:cs typeface="Arial" panose="020B0604020202020204" pitchFamily="34" charset="0"/>
                        </a:rPr>
                        <a:t>0.83</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solidFill>
                      <a:schemeClr val="tx1">
                        <a:lumMod val="20000"/>
                        <a:lumOff val="80000"/>
                      </a:schemeClr>
                    </a:solidFill>
                  </a:tcPr>
                </a:tc>
                <a:extLst>
                  <a:ext uri="{0D108BD9-81ED-4DB2-BD59-A6C34878D82A}">
                    <a16:rowId xmlns:a16="http://schemas.microsoft.com/office/drawing/2014/main" val="3078659482"/>
                  </a:ext>
                </a:extLst>
              </a:tr>
              <a:tr h="321296">
                <a:tc vMerge="1">
                  <a:txBody>
                    <a:bodyPr/>
                    <a:lstStyle/>
                    <a:p>
                      <a:endParaRPr lang="en-US"/>
                    </a:p>
                  </a:txBody>
                  <a:tcPr/>
                </a:tc>
                <a:tc vMerge="1">
                  <a:txBody>
                    <a:bodyPr/>
                    <a:lstStyle/>
                    <a:p>
                      <a:endParaRPr lang="en-US"/>
                    </a:p>
                  </a:txBody>
                  <a:tcPr/>
                </a:tc>
                <a:tc>
                  <a:txBody>
                    <a:bodyPr/>
                    <a:lstStyle/>
                    <a:p>
                      <a:pPr marL="0" marR="0">
                        <a:spcBef>
                          <a:spcPts val="0"/>
                        </a:spcBef>
                        <a:spcAft>
                          <a:spcPts val="0"/>
                        </a:spcAft>
                        <a:tabLst>
                          <a:tab pos="228600" algn="l"/>
                          <a:tab pos="457200" algn="l"/>
                          <a:tab pos="685800" algn="l"/>
                          <a:tab pos="457200" algn="l"/>
                        </a:tabLst>
                      </a:pPr>
                      <a:r>
                        <a:rPr lang="en-US" sz="1800">
                          <a:effectLst/>
                          <a:latin typeface="Arial" panose="020B0604020202020204" pitchFamily="34" charset="0"/>
                          <a:cs typeface="Arial" panose="020B0604020202020204" pitchFamily="34" charset="0"/>
                        </a:rPr>
                        <a:t>PARENT</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dirty="0">
                          <a:effectLst/>
                          <a:latin typeface="Arial" panose="020B0604020202020204" pitchFamily="34" charset="0"/>
                          <a:cs typeface="Arial" panose="020B0604020202020204" pitchFamily="34" charset="0"/>
                        </a:rPr>
                        <a:t>−2.71</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13.7</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0.18</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1.5</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−0.48</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236855" algn="dec"/>
                        </a:tabLst>
                      </a:pPr>
                      <a:r>
                        <a:rPr lang="en-US" sz="1800" dirty="0">
                          <a:effectLst/>
                          <a:latin typeface="Arial" panose="020B0604020202020204" pitchFamily="34" charset="0"/>
                          <a:cs typeface="Arial" panose="020B0604020202020204" pitchFamily="34" charset="0"/>
                        </a:rPr>
                        <a:t>0.03</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solidFill>
                      <a:schemeClr val="tx1">
                        <a:lumMod val="20000"/>
                        <a:lumOff val="80000"/>
                      </a:schemeClr>
                    </a:solidFill>
                  </a:tcPr>
                </a:tc>
                <a:tc>
                  <a:txBody>
                    <a:bodyPr/>
                    <a:lstStyle/>
                    <a:p>
                      <a:pPr marL="0" marR="0" algn="ctr">
                        <a:spcBef>
                          <a:spcPts val="0"/>
                        </a:spcBef>
                        <a:spcAft>
                          <a:spcPts val="0"/>
                        </a:spcAft>
                        <a:tabLst>
                          <a:tab pos="228600" algn="l"/>
                          <a:tab pos="457200" algn="l"/>
                          <a:tab pos="685800" algn="l"/>
                          <a:tab pos="280035" algn="dec"/>
                        </a:tabLst>
                      </a:pPr>
                      <a:r>
                        <a:rPr lang="en-US" sz="1800" dirty="0">
                          <a:effectLst/>
                          <a:latin typeface="Arial" panose="020B0604020202020204" pitchFamily="34" charset="0"/>
                          <a:cs typeface="Arial" panose="020B0604020202020204" pitchFamily="34" charset="0"/>
                        </a:rPr>
                        <a:t>0.72</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solidFill>
                      <a:schemeClr val="tx1">
                        <a:lumMod val="20000"/>
                        <a:lumOff val="80000"/>
                      </a:schemeClr>
                    </a:solidFill>
                  </a:tcPr>
                </a:tc>
                <a:extLst>
                  <a:ext uri="{0D108BD9-81ED-4DB2-BD59-A6C34878D82A}">
                    <a16:rowId xmlns:a16="http://schemas.microsoft.com/office/drawing/2014/main" val="3031554608"/>
                  </a:ext>
                </a:extLst>
              </a:tr>
              <a:tr h="606673">
                <a:tc rowSpan="3">
                  <a:txBody>
                    <a:bodyPr/>
                    <a:lstStyle/>
                    <a:p>
                      <a:pPr marL="0" marR="0">
                        <a:spcBef>
                          <a:spcPts val="0"/>
                        </a:spcBef>
                        <a:spcAft>
                          <a:spcPts val="0"/>
                        </a:spcAft>
                        <a:tabLst>
                          <a:tab pos="228600" algn="l"/>
                          <a:tab pos="457200" algn="l"/>
                          <a:tab pos="685800" algn="l"/>
                          <a:tab pos="457200" algn="l"/>
                        </a:tabLst>
                      </a:pPr>
                      <a:r>
                        <a:rPr lang="en-US" sz="1800">
                          <a:effectLst/>
                          <a:latin typeface="Arial" panose="020B0604020202020204" pitchFamily="34" charset="0"/>
                          <a:cs typeface="Arial" panose="020B0604020202020204" pitchFamily="34" charset="0"/>
                        </a:rPr>
                        <a:t>SBDMW</a:t>
                      </a:r>
                    </a:p>
                    <a:p>
                      <a:pPr marL="0" marR="0">
                        <a:spcBef>
                          <a:spcPts val="0"/>
                        </a:spcBef>
                        <a:spcAft>
                          <a:spcPts val="0"/>
                        </a:spcAft>
                        <a:tabLst>
                          <a:tab pos="228600" algn="l"/>
                          <a:tab pos="457200" algn="l"/>
                          <a:tab pos="685800" algn="l"/>
                          <a:tab pos="457200" algn="l"/>
                        </a:tabLst>
                      </a:pPr>
                      <a:r>
                        <a:rPr lang="en-US" sz="1800">
                          <a:effectLst/>
                          <a:latin typeface="Arial" panose="020B0604020202020204" pitchFamily="34" charset="0"/>
                          <a:cs typeface="Arial" panose="020B0604020202020204" pitchFamily="34" charset="0"/>
                        </a:rPr>
                        <a:t>(OD Access)</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rowSpan="3">
                  <a:txBody>
                    <a:bodyPr/>
                    <a:lstStyle/>
                    <a:p>
                      <a:pPr marL="0" marR="0">
                        <a:spcBef>
                          <a:spcPts val="0"/>
                        </a:spcBef>
                        <a:spcAft>
                          <a:spcPts val="0"/>
                        </a:spcAft>
                        <a:tabLst>
                          <a:tab pos="228600" algn="l"/>
                          <a:tab pos="457200" algn="l"/>
                          <a:tab pos="685800" algn="l"/>
                          <a:tab pos="457200" algn="l"/>
                        </a:tabLst>
                      </a:pPr>
                      <a:r>
                        <a:rPr lang="en-US" sz="1800">
                          <a:effectLst/>
                          <a:latin typeface="Arial" panose="020B0604020202020204" pitchFamily="34" charset="0"/>
                          <a:cs typeface="Arial" panose="020B0604020202020204" pitchFamily="34" charset="0"/>
                        </a:rPr>
                        <a:t>Axial</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spcBef>
                          <a:spcPts val="0"/>
                        </a:spcBef>
                        <a:spcAft>
                          <a:spcPts val="0"/>
                        </a:spcAft>
                        <a:tabLst>
                          <a:tab pos="228600" algn="l"/>
                          <a:tab pos="457200" algn="l"/>
                          <a:tab pos="685800" algn="l"/>
                          <a:tab pos="457200" algn="l"/>
                        </a:tabLst>
                      </a:pPr>
                      <a:r>
                        <a:rPr lang="en-US" sz="1800">
                          <a:effectLst/>
                          <a:latin typeface="Arial" panose="020B0604020202020204" pitchFamily="34" charset="0"/>
                          <a:cs typeface="Arial" panose="020B0604020202020204" pitchFamily="34" charset="0"/>
                        </a:rPr>
                        <a:t>PDI – Category A</a:t>
                      </a:r>
                    </a:p>
                    <a:p>
                      <a:pPr marL="0" marR="0">
                        <a:spcBef>
                          <a:spcPts val="0"/>
                        </a:spcBef>
                        <a:spcAft>
                          <a:spcPts val="0"/>
                        </a:spcAft>
                        <a:tabLst>
                          <a:tab pos="228600" algn="l"/>
                          <a:tab pos="457200" algn="l"/>
                          <a:tab pos="685800" algn="l"/>
                          <a:tab pos="457200" algn="l"/>
                        </a:tabLst>
                      </a:pPr>
                      <a:r>
                        <a:rPr lang="en-US" sz="1800">
                          <a:effectLst/>
                          <a:latin typeface="Arial" panose="020B0604020202020204" pitchFamily="34" charset="0"/>
                          <a:cs typeface="Arial" panose="020B0604020202020204" pitchFamily="34" charset="0"/>
                        </a:rPr>
                        <a:t>(MRP-262 Rev. 3; Table 6-5)</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dirty="0">
                          <a:effectLst/>
                          <a:latin typeface="Arial" panose="020B0604020202020204" pitchFamily="34" charset="0"/>
                          <a:cs typeface="Arial" panose="020B0604020202020204" pitchFamily="34" charset="0"/>
                        </a:rPr>
                        <a:t>0.12</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5.24</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0.27</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1.02</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−0.91</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236855" algn="dec"/>
                        </a:tabLst>
                      </a:pPr>
                      <a:r>
                        <a:rPr lang="en-US" sz="1800">
                          <a:effectLst/>
                          <a:latin typeface="Arial" panose="020B0604020202020204" pitchFamily="34" charset="0"/>
                          <a:cs typeface="Arial" panose="020B0604020202020204" pitchFamily="34" charset="0"/>
                        </a:rPr>
                        <a:t>0.10</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solidFill>
                      <a:schemeClr val="tx1">
                        <a:lumMod val="20000"/>
                        <a:lumOff val="80000"/>
                      </a:schemeClr>
                    </a:solidFill>
                  </a:tcPr>
                </a:tc>
                <a:tc>
                  <a:txBody>
                    <a:bodyPr/>
                    <a:lstStyle/>
                    <a:p>
                      <a:pPr marL="0" marR="0" algn="ctr">
                        <a:spcBef>
                          <a:spcPts val="0"/>
                        </a:spcBef>
                        <a:spcAft>
                          <a:spcPts val="0"/>
                        </a:spcAft>
                        <a:tabLst>
                          <a:tab pos="228600" algn="l"/>
                          <a:tab pos="457200" algn="l"/>
                          <a:tab pos="685800" algn="l"/>
                          <a:tab pos="280035" algn="dec"/>
                        </a:tabLst>
                      </a:pPr>
                      <a:r>
                        <a:rPr lang="en-US" sz="1800" dirty="0">
                          <a:effectLst/>
                          <a:latin typeface="Arial" panose="020B0604020202020204" pitchFamily="34" charset="0"/>
                          <a:cs typeface="Arial" panose="020B0604020202020204" pitchFamily="34" charset="0"/>
                        </a:rPr>
                        <a:t>1.00</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solidFill>
                      <a:schemeClr val="tx1">
                        <a:lumMod val="20000"/>
                        <a:lumOff val="80000"/>
                      </a:schemeClr>
                    </a:solidFill>
                  </a:tcPr>
                </a:tc>
                <a:extLst>
                  <a:ext uri="{0D108BD9-81ED-4DB2-BD59-A6C34878D82A}">
                    <a16:rowId xmlns:a16="http://schemas.microsoft.com/office/drawing/2014/main" val="3744757776"/>
                  </a:ext>
                </a:extLst>
              </a:tr>
              <a:tr h="321296">
                <a:tc vMerge="1">
                  <a:txBody>
                    <a:bodyPr/>
                    <a:lstStyle/>
                    <a:p>
                      <a:endParaRPr lang="en-US"/>
                    </a:p>
                  </a:txBody>
                  <a:tcPr/>
                </a:tc>
                <a:tc vMerge="1">
                  <a:txBody>
                    <a:bodyPr/>
                    <a:lstStyle/>
                    <a:p>
                      <a:endParaRPr lang="en-US"/>
                    </a:p>
                  </a:txBody>
                  <a:tcPr/>
                </a:tc>
                <a:tc>
                  <a:txBody>
                    <a:bodyPr/>
                    <a:lstStyle/>
                    <a:p>
                      <a:pPr marL="0" marR="0">
                        <a:spcBef>
                          <a:spcPts val="0"/>
                        </a:spcBef>
                        <a:spcAft>
                          <a:spcPts val="0"/>
                        </a:spcAft>
                        <a:tabLst>
                          <a:tab pos="228600" algn="l"/>
                          <a:tab pos="457200" algn="l"/>
                          <a:tab pos="685800" algn="l"/>
                          <a:tab pos="457200" algn="l"/>
                        </a:tabLst>
                      </a:pPr>
                      <a:r>
                        <a:rPr lang="en-US" sz="1800" dirty="0">
                          <a:effectLst/>
                          <a:latin typeface="Arial" panose="020B0604020202020204" pitchFamily="34" charset="0"/>
                          <a:cs typeface="Arial" panose="020B0604020202020204" pitchFamily="34" charset="0"/>
                        </a:rPr>
                        <a:t>PINC</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dirty="0">
                          <a:effectLst/>
                          <a:latin typeface="Arial" panose="020B0604020202020204" pitchFamily="34" charset="0"/>
                          <a:cs typeface="Arial" panose="020B0604020202020204" pitchFamily="34" charset="0"/>
                        </a:rPr>
                        <a:t>−1.34</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4.99</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0.15</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0.77</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−0.46</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236855" algn="dec"/>
                        </a:tabLst>
                      </a:pPr>
                      <a:r>
                        <a:rPr lang="en-US" sz="1800">
                          <a:effectLst/>
                          <a:latin typeface="Arial" panose="020B0604020202020204" pitchFamily="34" charset="0"/>
                          <a:cs typeface="Arial" panose="020B0604020202020204" pitchFamily="34" charset="0"/>
                        </a:rPr>
                        <a:t>0.11</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solidFill>
                      <a:schemeClr val="tx1">
                        <a:lumMod val="20000"/>
                        <a:lumOff val="80000"/>
                      </a:schemeClr>
                    </a:solidFill>
                  </a:tcPr>
                </a:tc>
                <a:tc>
                  <a:txBody>
                    <a:bodyPr/>
                    <a:lstStyle/>
                    <a:p>
                      <a:pPr marL="0" marR="0" algn="ctr">
                        <a:spcBef>
                          <a:spcPts val="0"/>
                        </a:spcBef>
                        <a:spcAft>
                          <a:spcPts val="0"/>
                        </a:spcAft>
                        <a:tabLst>
                          <a:tab pos="228600" algn="l"/>
                          <a:tab pos="457200" algn="l"/>
                          <a:tab pos="685800" algn="l"/>
                          <a:tab pos="280035" algn="dec"/>
                        </a:tabLst>
                      </a:pPr>
                      <a:r>
                        <a:rPr lang="en-US" sz="1800" dirty="0">
                          <a:effectLst/>
                          <a:latin typeface="Arial" panose="020B0604020202020204" pitchFamily="34" charset="0"/>
                          <a:cs typeface="Arial" panose="020B0604020202020204" pitchFamily="34" charset="0"/>
                        </a:rPr>
                        <a:t>0.71</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solidFill>
                      <a:schemeClr val="tx1">
                        <a:lumMod val="20000"/>
                        <a:lumOff val="80000"/>
                      </a:schemeClr>
                    </a:solidFill>
                  </a:tcPr>
                </a:tc>
                <a:extLst>
                  <a:ext uri="{0D108BD9-81ED-4DB2-BD59-A6C34878D82A}">
                    <a16:rowId xmlns:a16="http://schemas.microsoft.com/office/drawing/2014/main" val="3563881083"/>
                  </a:ext>
                </a:extLst>
              </a:tr>
              <a:tr h="321296">
                <a:tc vMerge="1">
                  <a:txBody>
                    <a:bodyPr/>
                    <a:lstStyle/>
                    <a:p>
                      <a:endParaRPr lang="en-US"/>
                    </a:p>
                  </a:txBody>
                  <a:tcPr/>
                </a:tc>
                <a:tc vMerge="1">
                  <a:txBody>
                    <a:bodyPr/>
                    <a:lstStyle/>
                    <a:p>
                      <a:endParaRPr lang="en-US"/>
                    </a:p>
                  </a:txBody>
                  <a:tcPr/>
                </a:tc>
                <a:tc>
                  <a:txBody>
                    <a:bodyPr/>
                    <a:lstStyle/>
                    <a:p>
                      <a:pPr marL="0" marR="0">
                        <a:spcBef>
                          <a:spcPts val="0"/>
                        </a:spcBef>
                        <a:spcAft>
                          <a:spcPts val="0"/>
                        </a:spcAft>
                        <a:tabLst>
                          <a:tab pos="228600" algn="l"/>
                          <a:tab pos="457200" algn="l"/>
                          <a:tab pos="685800" algn="l"/>
                          <a:tab pos="457200" algn="l"/>
                        </a:tabLst>
                      </a:pPr>
                      <a:r>
                        <a:rPr lang="en-US" sz="1800" dirty="0">
                          <a:effectLst/>
                          <a:latin typeface="Arial" panose="020B0604020202020204" pitchFamily="34" charset="0"/>
                          <a:cs typeface="Arial" panose="020B0604020202020204" pitchFamily="34" charset="0"/>
                        </a:rPr>
                        <a:t>PARENT</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dirty="0">
                          <a:effectLst/>
                          <a:latin typeface="Arial" panose="020B0604020202020204" pitchFamily="34" charset="0"/>
                          <a:cs typeface="Arial" panose="020B0604020202020204" pitchFamily="34" charset="0"/>
                        </a:rPr>
                        <a:t>−3.56</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15.1</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0.23</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2.3</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−0.43</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236855" algn="dec"/>
                        </a:tabLst>
                      </a:pPr>
                      <a:r>
                        <a:rPr lang="en-US" sz="1800">
                          <a:effectLst/>
                          <a:latin typeface="Arial" panose="020B0604020202020204" pitchFamily="34" charset="0"/>
                          <a:cs typeface="Arial" panose="020B0604020202020204" pitchFamily="34" charset="0"/>
                        </a:rPr>
                        <a:t>0.11</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solidFill>
                      <a:schemeClr val="tx1">
                        <a:lumMod val="20000"/>
                        <a:lumOff val="80000"/>
                      </a:schemeClr>
                    </a:solidFill>
                  </a:tcPr>
                </a:tc>
                <a:tc>
                  <a:txBody>
                    <a:bodyPr/>
                    <a:lstStyle/>
                    <a:p>
                      <a:pPr marL="0" marR="0" algn="ctr">
                        <a:spcBef>
                          <a:spcPts val="0"/>
                        </a:spcBef>
                        <a:spcAft>
                          <a:spcPts val="0"/>
                        </a:spcAft>
                        <a:tabLst>
                          <a:tab pos="228600" algn="l"/>
                          <a:tab pos="457200" algn="l"/>
                          <a:tab pos="685800" algn="l"/>
                          <a:tab pos="280035" algn="dec"/>
                        </a:tabLst>
                      </a:pPr>
                      <a:r>
                        <a:rPr lang="en-US" sz="1800">
                          <a:effectLst/>
                          <a:latin typeface="Arial" panose="020B0604020202020204" pitchFamily="34" charset="0"/>
                          <a:cs typeface="Arial" panose="020B0604020202020204" pitchFamily="34" charset="0"/>
                        </a:rPr>
                        <a:t>0.74</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solidFill>
                      <a:schemeClr val="tx1">
                        <a:lumMod val="20000"/>
                        <a:lumOff val="80000"/>
                      </a:schemeClr>
                    </a:solidFill>
                  </a:tcPr>
                </a:tc>
                <a:extLst>
                  <a:ext uri="{0D108BD9-81ED-4DB2-BD59-A6C34878D82A}">
                    <a16:rowId xmlns:a16="http://schemas.microsoft.com/office/drawing/2014/main" val="3280849580"/>
                  </a:ext>
                </a:extLst>
              </a:tr>
              <a:tr h="606673">
                <a:tc rowSpan="2">
                  <a:txBody>
                    <a:bodyPr/>
                    <a:lstStyle/>
                    <a:p>
                      <a:pPr marL="0" marR="0">
                        <a:spcBef>
                          <a:spcPts val="0"/>
                        </a:spcBef>
                        <a:spcAft>
                          <a:spcPts val="0"/>
                        </a:spcAft>
                        <a:tabLst>
                          <a:tab pos="228600" algn="l"/>
                          <a:tab pos="457200" algn="l"/>
                          <a:tab pos="685800" algn="l"/>
                          <a:tab pos="457200" algn="l"/>
                        </a:tabLst>
                      </a:pPr>
                      <a:r>
                        <a:rPr lang="en-US" sz="1800" dirty="0">
                          <a:effectLst/>
                          <a:latin typeface="Arial" panose="020B0604020202020204" pitchFamily="34" charset="0"/>
                          <a:cs typeface="Arial" panose="020B0604020202020204" pitchFamily="34" charset="0"/>
                        </a:rPr>
                        <a:t>LBDMW</a:t>
                      </a:r>
                    </a:p>
                    <a:p>
                      <a:pPr marL="0" marR="0">
                        <a:spcBef>
                          <a:spcPts val="0"/>
                        </a:spcBef>
                        <a:spcAft>
                          <a:spcPts val="0"/>
                        </a:spcAft>
                        <a:tabLst>
                          <a:tab pos="228600" algn="l"/>
                          <a:tab pos="457200" algn="l"/>
                          <a:tab pos="685800" algn="l"/>
                          <a:tab pos="457200" algn="l"/>
                        </a:tabLst>
                      </a:pPr>
                      <a:r>
                        <a:rPr lang="en-US" sz="1800" dirty="0">
                          <a:effectLst/>
                          <a:latin typeface="Arial" panose="020B0604020202020204" pitchFamily="34" charset="0"/>
                          <a:cs typeface="Arial" panose="020B0604020202020204" pitchFamily="34" charset="0"/>
                        </a:rPr>
                        <a:t>(ID Access)</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rowSpan="2">
                  <a:txBody>
                    <a:bodyPr/>
                    <a:lstStyle/>
                    <a:p>
                      <a:pPr marL="0" marR="0">
                        <a:spcBef>
                          <a:spcPts val="0"/>
                        </a:spcBef>
                        <a:spcAft>
                          <a:spcPts val="0"/>
                        </a:spcAft>
                        <a:tabLst>
                          <a:tab pos="228600" algn="l"/>
                          <a:tab pos="457200" algn="l"/>
                          <a:tab pos="685800" algn="l"/>
                          <a:tab pos="457200" algn="l"/>
                        </a:tabLst>
                      </a:pPr>
                      <a:r>
                        <a:rPr lang="en-US" sz="1800" dirty="0">
                          <a:effectLst/>
                          <a:latin typeface="Arial" panose="020B0604020202020204" pitchFamily="34" charset="0"/>
                          <a:cs typeface="Arial" panose="020B0604020202020204" pitchFamily="34" charset="0"/>
                        </a:rPr>
                        <a:t>Circumferential</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spcBef>
                          <a:spcPts val="0"/>
                        </a:spcBef>
                        <a:spcAft>
                          <a:spcPts val="0"/>
                        </a:spcAft>
                        <a:tabLst>
                          <a:tab pos="228600" algn="l"/>
                          <a:tab pos="457200" algn="l"/>
                          <a:tab pos="685800" algn="l"/>
                          <a:tab pos="457200" algn="l"/>
                        </a:tabLst>
                      </a:pPr>
                      <a:r>
                        <a:rPr lang="en-US" sz="1800" dirty="0">
                          <a:effectLst/>
                          <a:latin typeface="Arial" panose="020B0604020202020204" pitchFamily="34" charset="0"/>
                          <a:cs typeface="Arial" panose="020B0604020202020204" pitchFamily="34" charset="0"/>
                        </a:rPr>
                        <a:t>PDI – Category B2</a:t>
                      </a:r>
                    </a:p>
                    <a:p>
                      <a:pPr marL="0" marR="0">
                        <a:spcBef>
                          <a:spcPts val="0"/>
                        </a:spcBef>
                        <a:spcAft>
                          <a:spcPts val="0"/>
                        </a:spcAft>
                        <a:tabLst>
                          <a:tab pos="228600" algn="l"/>
                          <a:tab pos="457200" algn="l"/>
                          <a:tab pos="685800" algn="l"/>
                          <a:tab pos="457200" algn="l"/>
                        </a:tabLst>
                      </a:pPr>
                      <a:r>
                        <a:rPr lang="en-US" sz="1800" dirty="0">
                          <a:effectLst/>
                          <a:latin typeface="Arial" panose="020B0604020202020204" pitchFamily="34" charset="0"/>
                          <a:cs typeface="Arial" panose="020B0604020202020204" pitchFamily="34" charset="0"/>
                        </a:rPr>
                        <a:t>(MRP-262 Rev. 3; Table 6-14)</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dirty="0">
                          <a:effectLst/>
                          <a:latin typeface="Arial" panose="020B0604020202020204" pitchFamily="34" charset="0"/>
                          <a:cs typeface="Arial" panose="020B0604020202020204" pitchFamily="34" charset="0"/>
                        </a:rPr>
                        <a:t>3.24</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dirty="0">
                          <a:effectLst/>
                          <a:latin typeface="Arial" panose="020B0604020202020204" pitchFamily="34" charset="0"/>
                          <a:cs typeface="Arial" panose="020B0604020202020204" pitchFamily="34" charset="0"/>
                        </a:rPr>
                        <a:t>1.06</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0.55</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dirty="0">
                          <a:effectLst/>
                          <a:latin typeface="Arial" panose="020B0604020202020204" pitchFamily="34" charset="0"/>
                          <a:cs typeface="Arial" panose="020B0604020202020204" pitchFamily="34" charset="0"/>
                        </a:rPr>
                        <a:t>1.32</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dirty="0">
                          <a:effectLst/>
                          <a:latin typeface="Arial" panose="020B0604020202020204" pitchFamily="34" charset="0"/>
                          <a:cs typeface="Arial" panose="020B0604020202020204" pitchFamily="34" charset="0"/>
                        </a:rPr>
                        <a:t>−0.87</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236855" algn="dec"/>
                        </a:tabLst>
                      </a:pPr>
                      <a:r>
                        <a:rPr lang="en-US" sz="1800" dirty="0">
                          <a:effectLst/>
                          <a:latin typeface="Arial" panose="020B0604020202020204" pitchFamily="34" charset="0"/>
                          <a:cs typeface="Arial" panose="020B0604020202020204" pitchFamily="34" charset="0"/>
                        </a:rPr>
                        <a:t>0.10</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solidFill>
                      <a:schemeClr val="tx1">
                        <a:lumMod val="20000"/>
                        <a:lumOff val="80000"/>
                      </a:schemeClr>
                    </a:solidFill>
                  </a:tcPr>
                </a:tc>
                <a:tc>
                  <a:txBody>
                    <a:bodyPr/>
                    <a:lstStyle/>
                    <a:p>
                      <a:pPr marL="0" marR="0" algn="ctr">
                        <a:spcBef>
                          <a:spcPts val="0"/>
                        </a:spcBef>
                        <a:spcAft>
                          <a:spcPts val="0"/>
                        </a:spcAft>
                        <a:tabLst>
                          <a:tab pos="228600" algn="l"/>
                          <a:tab pos="457200" algn="l"/>
                          <a:tab pos="685800" algn="l"/>
                          <a:tab pos="280035" algn="dec"/>
                        </a:tabLst>
                      </a:pPr>
                      <a:r>
                        <a:rPr lang="en-US" sz="1800" dirty="0">
                          <a:effectLst/>
                          <a:latin typeface="Arial" panose="020B0604020202020204" pitchFamily="34" charset="0"/>
                          <a:cs typeface="Arial" panose="020B0604020202020204" pitchFamily="34" charset="0"/>
                        </a:rPr>
                        <a:t>1.00</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solidFill>
                      <a:schemeClr val="tx1">
                        <a:lumMod val="20000"/>
                        <a:lumOff val="80000"/>
                      </a:schemeClr>
                    </a:solidFill>
                  </a:tcPr>
                </a:tc>
                <a:extLst>
                  <a:ext uri="{0D108BD9-81ED-4DB2-BD59-A6C34878D82A}">
                    <a16:rowId xmlns:a16="http://schemas.microsoft.com/office/drawing/2014/main" val="2324984364"/>
                  </a:ext>
                </a:extLst>
              </a:tr>
              <a:tr h="321296">
                <a:tc vMerge="1">
                  <a:txBody>
                    <a:bodyPr/>
                    <a:lstStyle/>
                    <a:p>
                      <a:endParaRPr lang="en-US"/>
                    </a:p>
                  </a:txBody>
                  <a:tcPr/>
                </a:tc>
                <a:tc vMerge="1">
                  <a:txBody>
                    <a:bodyPr/>
                    <a:lstStyle/>
                    <a:p>
                      <a:endParaRPr lang="en-US"/>
                    </a:p>
                  </a:txBody>
                  <a:tcPr/>
                </a:tc>
                <a:tc>
                  <a:txBody>
                    <a:bodyPr/>
                    <a:lstStyle/>
                    <a:p>
                      <a:pPr marL="0" marR="0">
                        <a:spcBef>
                          <a:spcPts val="0"/>
                        </a:spcBef>
                        <a:spcAft>
                          <a:spcPts val="0"/>
                        </a:spcAft>
                        <a:tabLst>
                          <a:tab pos="228600" algn="l"/>
                          <a:tab pos="457200" algn="l"/>
                          <a:tab pos="685800" algn="l"/>
                          <a:tab pos="457200" algn="l"/>
                        </a:tabLst>
                      </a:pPr>
                      <a:r>
                        <a:rPr lang="en-US" sz="1800" dirty="0">
                          <a:effectLst/>
                          <a:latin typeface="Arial" panose="020B0604020202020204" pitchFamily="34" charset="0"/>
                          <a:cs typeface="Arial" panose="020B0604020202020204" pitchFamily="34" charset="0"/>
                        </a:rPr>
                        <a:t>PARENT</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dirty="0">
                          <a:effectLst/>
                          <a:latin typeface="Arial" panose="020B0604020202020204" pitchFamily="34" charset="0"/>
                          <a:cs typeface="Arial" panose="020B0604020202020204" pitchFamily="34" charset="0"/>
                        </a:rPr>
                        <a:t>−3.31</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56</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0.29</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13</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−0.33</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236855" algn="dec"/>
                        </a:tabLst>
                      </a:pPr>
                      <a:r>
                        <a:rPr lang="en-US" sz="1800">
                          <a:effectLst/>
                          <a:latin typeface="Arial" panose="020B0604020202020204" pitchFamily="34" charset="0"/>
                          <a:cs typeface="Arial" panose="020B0604020202020204" pitchFamily="34" charset="0"/>
                        </a:rPr>
                        <a:t>0.01</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solidFill>
                      <a:schemeClr val="tx1">
                        <a:lumMod val="20000"/>
                        <a:lumOff val="80000"/>
                      </a:schemeClr>
                    </a:solidFill>
                  </a:tcPr>
                </a:tc>
                <a:tc>
                  <a:txBody>
                    <a:bodyPr/>
                    <a:lstStyle/>
                    <a:p>
                      <a:pPr marL="0" marR="0" algn="ctr">
                        <a:spcBef>
                          <a:spcPts val="0"/>
                        </a:spcBef>
                        <a:spcAft>
                          <a:spcPts val="0"/>
                        </a:spcAft>
                        <a:tabLst>
                          <a:tab pos="228600" algn="l"/>
                          <a:tab pos="457200" algn="l"/>
                          <a:tab pos="685800" algn="l"/>
                          <a:tab pos="280035" algn="dec"/>
                        </a:tabLst>
                      </a:pPr>
                      <a:r>
                        <a:rPr lang="en-US" sz="1800" dirty="0">
                          <a:effectLst/>
                          <a:latin typeface="Arial" panose="020B0604020202020204" pitchFamily="34" charset="0"/>
                          <a:cs typeface="Arial" panose="020B0604020202020204" pitchFamily="34" charset="0"/>
                        </a:rPr>
                        <a:t>0.36</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solidFill>
                      <a:schemeClr val="tx1">
                        <a:lumMod val="20000"/>
                        <a:lumOff val="80000"/>
                      </a:schemeClr>
                    </a:solidFill>
                  </a:tcPr>
                </a:tc>
                <a:extLst>
                  <a:ext uri="{0D108BD9-81ED-4DB2-BD59-A6C34878D82A}">
                    <a16:rowId xmlns:a16="http://schemas.microsoft.com/office/drawing/2014/main" val="548360349"/>
                  </a:ext>
                </a:extLst>
              </a:tr>
              <a:tr h="606673">
                <a:tc rowSpan="2">
                  <a:txBody>
                    <a:bodyPr/>
                    <a:lstStyle/>
                    <a:p>
                      <a:pPr marL="0" marR="0">
                        <a:spcBef>
                          <a:spcPts val="0"/>
                        </a:spcBef>
                        <a:spcAft>
                          <a:spcPts val="0"/>
                        </a:spcAft>
                        <a:tabLst>
                          <a:tab pos="228600" algn="l"/>
                          <a:tab pos="457200" algn="l"/>
                          <a:tab pos="685800" algn="l"/>
                          <a:tab pos="457200" algn="l"/>
                        </a:tabLst>
                      </a:pPr>
                      <a:r>
                        <a:rPr lang="en-US" sz="1800">
                          <a:effectLst/>
                          <a:latin typeface="Arial" panose="020B0604020202020204" pitchFamily="34" charset="0"/>
                          <a:cs typeface="Arial" panose="020B0604020202020204" pitchFamily="34" charset="0"/>
                        </a:rPr>
                        <a:t>LBDMW</a:t>
                      </a:r>
                    </a:p>
                    <a:p>
                      <a:pPr marL="0" marR="0">
                        <a:spcBef>
                          <a:spcPts val="0"/>
                        </a:spcBef>
                        <a:spcAft>
                          <a:spcPts val="0"/>
                        </a:spcAft>
                        <a:tabLst>
                          <a:tab pos="228600" algn="l"/>
                          <a:tab pos="457200" algn="l"/>
                          <a:tab pos="685800" algn="l"/>
                          <a:tab pos="457200" algn="l"/>
                        </a:tabLst>
                      </a:pPr>
                      <a:r>
                        <a:rPr lang="en-US" sz="1800">
                          <a:effectLst/>
                          <a:latin typeface="Arial" panose="020B0604020202020204" pitchFamily="34" charset="0"/>
                          <a:cs typeface="Arial" panose="020B0604020202020204" pitchFamily="34" charset="0"/>
                        </a:rPr>
                        <a:t>(ID Access)</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rowSpan="2">
                  <a:txBody>
                    <a:bodyPr/>
                    <a:lstStyle/>
                    <a:p>
                      <a:pPr marL="0" marR="0">
                        <a:spcBef>
                          <a:spcPts val="0"/>
                        </a:spcBef>
                        <a:spcAft>
                          <a:spcPts val="0"/>
                        </a:spcAft>
                        <a:tabLst>
                          <a:tab pos="228600" algn="l"/>
                          <a:tab pos="457200" algn="l"/>
                          <a:tab pos="685800" algn="l"/>
                          <a:tab pos="457200" algn="l"/>
                        </a:tabLst>
                      </a:pPr>
                      <a:r>
                        <a:rPr lang="en-US" sz="1800">
                          <a:effectLst/>
                          <a:latin typeface="Arial" panose="020B0604020202020204" pitchFamily="34" charset="0"/>
                          <a:cs typeface="Arial" panose="020B0604020202020204" pitchFamily="34" charset="0"/>
                        </a:rPr>
                        <a:t>Axial</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spcBef>
                          <a:spcPts val="0"/>
                        </a:spcBef>
                        <a:spcAft>
                          <a:spcPts val="0"/>
                        </a:spcAft>
                        <a:tabLst>
                          <a:tab pos="228600" algn="l"/>
                          <a:tab pos="457200" algn="l"/>
                          <a:tab pos="685800" algn="l"/>
                          <a:tab pos="457200" algn="l"/>
                        </a:tabLst>
                      </a:pPr>
                      <a:r>
                        <a:rPr lang="en-US" sz="1800">
                          <a:effectLst/>
                          <a:latin typeface="Arial" panose="020B0604020202020204" pitchFamily="34" charset="0"/>
                          <a:cs typeface="Arial" panose="020B0604020202020204" pitchFamily="34" charset="0"/>
                        </a:rPr>
                        <a:t>PDI – Category B1</a:t>
                      </a:r>
                    </a:p>
                    <a:p>
                      <a:pPr marL="0" marR="0">
                        <a:spcBef>
                          <a:spcPts val="0"/>
                        </a:spcBef>
                        <a:spcAft>
                          <a:spcPts val="0"/>
                        </a:spcAft>
                        <a:tabLst>
                          <a:tab pos="228600" algn="l"/>
                          <a:tab pos="457200" algn="l"/>
                          <a:tab pos="685800" algn="l"/>
                          <a:tab pos="457200" algn="l"/>
                        </a:tabLst>
                      </a:pPr>
                      <a:r>
                        <a:rPr lang="en-US" sz="1800">
                          <a:effectLst/>
                          <a:latin typeface="Arial" panose="020B0604020202020204" pitchFamily="34" charset="0"/>
                          <a:cs typeface="Arial" panose="020B0604020202020204" pitchFamily="34" charset="0"/>
                        </a:rPr>
                        <a:t>(MRP-262 Rev. 3; Table 6-11)</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dirty="0">
                          <a:effectLst/>
                          <a:latin typeface="Arial" panose="020B0604020202020204" pitchFamily="34" charset="0"/>
                          <a:cs typeface="Arial" panose="020B0604020202020204" pitchFamily="34" charset="0"/>
                        </a:rPr>
                        <a:t>2.50</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0.82</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0.51</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1.40</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−0.87</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236855" algn="dec"/>
                        </a:tabLst>
                      </a:pPr>
                      <a:r>
                        <a:rPr lang="en-US" sz="1800">
                          <a:effectLst/>
                          <a:latin typeface="Arial" panose="020B0604020202020204" pitchFamily="34" charset="0"/>
                          <a:cs typeface="Arial" panose="020B0604020202020204" pitchFamily="34" charset="0"/>
                        </a:rPr>
                        <a:t>0.10</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solidFill>
                      <a:schemeClr val="tx1">
                        <a:lumMod val="20000"/>
                        <a:lumOff val="80000"/>
                      </a:schemeClr>
                    </a:solidFill>
                  </a:tcPr>
                </a:tc>
                <a:tc>
                  <a:txBody>
                    <a:bodyPr/>
                    <a:lstStyle/>
                    <a:p>
                      <a:pPr marL="0" marR="0" algn="ctr">
                        <a:spcBef>
                          <a:spcPts val="0"/>
                        </a:spcBef>
                        <a:spcAft>
                          <a:spcPts val="0"/>
                        </a:spcAft>
                        <a:tabLst>
                          <a:tab pos="228600" algn="l"/>
                          <a:tab pos="457200" algn="l"/>
                          <a:tab pos="685800" algn="l"/>
                          <a:tab pos="280035" algn="dec"/>
                        </a:tabLst>
                      </a:pPr>
                      <a:r>
                        <a:rPr lang="en-US" sz="1800" dirty="0">
                          <a:effectLst/>
                          <a:latin typeface="Arial" panose="020B0604020202020204" pitchFamily="34" charset="0"/>
                          <a:cs typeface="Arial" panose="020B0604020202020204" pitchFamily="34" charset="0"/>
                        </a:rPr>
                        <a:t>1.00</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solidFill>
                      <a:schemeClr val="tx1">
                        <a:lumMod val="20000"/>
                        <a:lumOff val="80000"/>
                      </a:schemeClr>
                    </a:solidFill>
                  </a:tcPr>
                </a:tc>
                <a:extLst>
                  <a:ext uri="{0D108BD9-81ED-4DB2-BD59-A6C34878D82A}">
                    <a16:rowId xmlns:a16="http://schemas.microsoft.com/office/drawing/2014/main" val="3793010916"/>
                  </a:ext>
                </a:extLst>
              </a:tr>
              <a:tr h="321296">
                <a:tc vMerge="1">
                  <a:txBody>
                    <a:bodyPr/>
                    <a:lstStyle/>
                    <a:p>
                      <a:endParaRPr lang="en-US"/>
                    </a:p>
                  </a:txBody>
                  <a:tcPr/>
                </a:tc>
                <a:tc vMerge="1">
                  <a:txBody>
                    <a:bodyPr/>
                    <a:lstStyle/>
                    <a:p>
                      <a:endParaRPr lang="en-US"/>
                    </a:p>
                  </a:txBody>
                  <a:tcPr/>
                </a:tc>
                <a:tc>
                  <a:txBody>
                    <a:bodyPr/>
                    <a:lstStyle/>
                    <a:p>
                      <a:pPr marL="0" marR="0">
                        <a:spcBef>
                          <a:spcPts val="0"/>
                        </a:spcBef>
                        <a:spcAft>
                          <a:spcPts val="0"/>
                        </a:spcAft>
                        <a:tabLst>
                          <a:tab pos="228600" algn="l"/>
                          <a:tab pos="457200" algn="l"/>
                          <a:tab pos="685800" algn="l"/>
                          <a:tab pos="457200" algn="l"/>
                        </a:tabLst>
                      </a:pPr>
                      <a:r>
                        <a:rPr lang="en-US" sz="1800" dirty="0">
                          <a:effectLst/>
                          <a:latin typeface="Arial" panose="020B0604020202020204" pitchFamily="34" charset="0"/>
                          <a:cs typeface="Arial" panose="020B0604020202020204" pitchFamily="34" charset="0"/>
                        </a:rPr>
                        <a:t>PARENT</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dirty="0">
                          <a:effectLst/>
                          <a:latin typeface="Arial" panose="020B0604020202020204" pitchFamily="34" charset="0"/>
                          <a:cs typeface="Arial" panose="020B0604020202020204" pitchFamily="34" charset="0"/>
                        </a:rPr>
                        <a:t>−3.14</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17.4</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0.35</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3.9</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137795" algn="dec"/>
                        </a:tabLst>
                      </a:pPr>
                      <a:r>
                        <a:rPr lang="en-US" sz="1800">
                          <a:effectLst/>
                          <a:latin typeface="Arial" panose="020B0604020202020204" pitchFamily="34" charset="0"/>
                          <a:cs typeface="Arial" panose="020B0604020202020204" pitchFamily="34" charset="0"/>
                        </a:rPr>
                        <a:t>−0.40</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tc>
                <a:tc>
                  <a:txBody>
                    <a:bodyPr/>
                    <a:lstStyle/>
                    <a:p>
                      <a:pPr marL="0" marR="0" algn="ctr">
                        <a:spcBef>
                          <a:spcPts val="0"/>
                        </a:spcBef>
                        <a:spcAft>
                          <a:spcPts val="0"/>
                        </a:spcAft>
                        <a:tabLst>
                          <a:tab pos="228600" algn="l"/>
                          <a:tab pos="457200" algn="l"/>
                          <a:tab pos="685800" algn="l"/>
                          <a:tab pos="236855" algn="dec"/>
                        </a:tabLst>
                      </a:pPr>
                      <a:r>
                        <a:rPr lang="en-US" sz="1800">
                          <a:effectLst/>
                          <a:latin typeface="Arial" panose="020B0604020202020204" pitchFamily="34" charset="0"/>
                          <a:cs typeface="Arial" panose="020B0604020202020204" pitchFamily="34" charset="0"/>
                        </a:rPr>
                        <a:t>0.01</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solidFill>
                      <a:schemeClr val="tx1">
                        <a:lumMod val="20000"/>
                        <a:lumOff val="80000"/>
                      </a:schemeClr>
                    </a:solidFill>
                  </a:tcPr>
                </a:tc>
                <a:tc>
                  <a:txBody>
                    <a:bodyPr/>
                    <a:lstStyle/>
                    <a:p>
                      <a:pPr marL="0" marR="0" algn="ctr">
                        <a:spcBef>
                          <a:spcPts val="0"/>
                        </a:spcBef>
                        <a:spcAft>
                          <a:spcPts val="0"/>
                        </a:spcAft>
                        <a:tabLst>
                          <a:tab pos="228600" algn="l"/>
                          <a:tab pos="457200" algn="l"/>
                          <a:tab pos="685800" algn="l"/>
                          <a:tab pos="280035" algn="dec"/>
                        </a:tabLst>
                      </a:pPr>
                      <a:r>
                        <a:rPr lang="en-US" sz="1800" dirty="0">
                          <a:effectLst/>
                          <a:latin typeface="Arial" panose="020B0604020202020204" pitchFamily="34" charset="0"/>
                          <a:cs typeface="Arial" panose="020B0604020202020204" pitchFamily="34" charset="0"/>
                        </a:rPr>
                        <a:t>0.36</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24254" marR="24254" marT="11509" marB="11509">
                    <a:solidFill>
                      <a:schemeClr val="tx1">
                        <a:lumMod val="20000"/>
                        <a:lumOff val="80000"/>
                      </a:schemeClr>
                    </a:solidFill>
                  </a:tcPr>
                </a:tc>
                <a:extLst>
                  <a:ext uri="{0D108BD9-81ED-4DB2-BD59-A6C34878D82A}">
                    <a16:rowId xmlns:a16="http://schemas.microsoft.com/office/drawing/2014/main" val="1021776467"/>
                  </a:ext>
                </a:extLst>
              </a:tr>
            </a:tbl>
          </a:graphicData>
        </a:graphic>
      </p:graphicFrame>
    </p:spTree>
    <p:extLst>
      <p:ext uri="{BB962C8B-B14F-4D97-AF65-F5344CB8AC3E}">
        <p14:creationId xmlns:p14="http://schemas.microsoft.com/office/powerpoint/2010/main" val="773200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61E7DF-2D5A-4EF0-9E9E-047227DE4DB5}"/>
              </a:ext>
            </a:extLst>
          </p:cNvPr>
          <p:cNvSpPr>
            <a:spLocks noGrp="1"/>
          </p:cNvSpPr>
          <p:nvPr>
            <p:ph type="sldNum" sz="quarter" idx="12"/>
          </p:nvPr>
        </p:nvSpPr>
        <p:spPr/>
        <p:txBody>
          <a:bodyPr/>
          <a:lstStyle/>
          <a:p>
            <a:fld id="{FE7A4BB3-E848-5A44-82DF-322201952CD8}" type="slidenum">
              <a:rPr lang="en-US" smtClean="0"/>
              <a:pPr/>
              <a:t>23</a:t>
            </a:fld>
            <a:endParaRPr lang="en-US" dirty="0"/>
          </a:p>
        </p:txBody>
      </p:sp>
      <p:sp>
        <p:nvSpPr>
          <p:cNvPr id="3" name="Title 2">
            <a:extLst>
              <a:ext uri="{FF2B5EF4-FFF2-40B4-BE49-F238E27FC236}">
                <a16:creationId xmlns:a16="http://schemas.microsoft.com/office/drawing/2014/main" id="{6D50AF6E-CF6A-429E-A4B2-32D2D767B73B}"/>
              </a:ext>
            </a:extLst>
          </p:cNvPr>
          <p:cNvSpPr>
            <a:spLocks noGrp="1"/>
          </p:cNvSpPr>
          <p:nvPr>
            <p:ph type="title"/>
          </p:nvPr>
        </p:nvSpPr>
        <p:spPr>
          <a:xfrm>
            <a:off x="3200400" y="270934"/>
            <a:ext cx="10972800" cy="936978"/>
          </a:xfrm>
        </p:spPr>
        <p:txBody>
          <a:bodyPr/>
          <a:lstStyle/>
          <a:p>
            <a:r>
              <a:rPr lang="en-US" dirty="0"/>
              <a:t>Some Sources of Variation Among Studies</a:t>
            </a:r>
          </a:p>
        </p:txBody>
      </p:sp>
      <p:sp>
        <p:nvSpPr>
          <p:cNvPr id="4" name="Content Placeholder 3">
            <a:extLst>
              <a:ext uri="{FF2B5EF4-FFF2-40B4-BE49-F238E27FC236}">
                <a16:creationId xmlns:a16="http://schemas.microsoft.com/office/drawing/2014/main" id="{2DEBCC4A-09A3-46FA-94B8-812D5A6C188D}"/>
              </a:ext>
            </a:extLst>
          </p:cNvPr>
          <p:cNvSpPr>
            <a:spLocks noGrp="1"/>
          </p:cNvSpPr>
          <p:nvPr>
            <p:ph sz="quarter" idx="20"/>
          </p:nvPr>
        </p:nvSpPr>
        <p:spPr>
          <a:xfrm>
            <a:off x="1371600" y="1625598"/>
            <a:ext cx="12954000" cy="5486401"/>
          </a:xfrm>
        </p:spPr>
        <p:txBody>
          <a:bodyPr/>
          <a:lstStyle/>
          <a:p>
            <a:r>
              <a:rPr lang="en-US" dirty="0"/>
              <a:t>Type and size of flaws</a:t>
            </a:r>
          </a:p>
          <a:p>
            <a:r>
              <a:rPr lang="en-US" dirty="0"/>
              <a:t>Test format and objectives</a:t>
            </a:r>
          </a:p>
          <a:p>
            <a:pPr lvl="1"/>
            <a:r>
              <a:rPr lang="en-US" dirty="0"/>
              <a:t>Blind vs. Open</a:t>
            </a:r>
          </a:p>
          <a:p>
            <a:pPr lvl="1"/>
            <a:r>
              <a:rPr lang="en-US" dirty="0"/>
              <a:t>PDI Intent:  Passing inspection teams/procedures/equipment</a:t>
            </a:r>
          </a:p>
          <a:p>
            <a:pPr lvl="1"/>
            <a:r>
              <a:rPr lang="en-US" dirty="0"/>
              <a:t>PARENT and PINC: performance that is possible</a:t>
            </a:r>
          </a:p>
          <a:p>
            <a:r>
              <a:rPr lang="en-US" dirty="0"/>
              <a:t>Period of time for data collection</a:t>
            </a:r>
          </a:p>
          <a:p>
            <a:pPr lvl="1"/>
            <a:r>
              <a:rPr lang="en-US" dirty="0"/>
              <a:t>PINC: Data collected 2007-2008</a:t>
            </a:r>
          </a:p>
          <a:p>
            <a:pPr lvl="1"/>
            <a:r>
              <a:rPr lang="en-US" dirty="0"/>
              <a:t>PARENT: Data collected 2012-2014</a:t>
            </a:r>
          </a:p>
          <a:p>
            <a:pPr lvl="1"/>
            <a:r>
              <a:rPr lang="en-US" dirty="0"/>
              <a:t>PDI data accumulated over 20 years (April 2009 and earlier)</a:t>
            </a:r>
          </a:p>
          <a:p>
            <a:pPr lvl="1"/>
            <a:r>
              <a:rPr lang="en-US" dirty="0"/>
              <a:t>Important because detection procedures/equipment have changed through time</a:t>
            </a:r>
          </a:p>
          <a:p>
            <a:r>
              <a:rPr lang="en-US" dirty="0"/>
              <a:t>Variation in the procedures/techniques and their frequency represented in each dataset</a:t>
            </a:r>
          </a:p>
          <a:p>
            <a:r>
              <a:rPr lang="en-US" dirty="0"/>
              <a:t>Variation in how data analysis is performed (i.e. how is false call data utilized?)</a:t>
            </a:r>
          </a:p>
        </p:txBody>
      </p:sp>
    </p:spTree>
    <p:extLst>
      <p:ext uri="{BB962C8B-B14F-4D97-AF65-F5344CB8AC3E}">
        <p14:creationId xmlns:p14="http://schemas.microsoft.com/office/powerpoint/2010/main" val="1907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61E7DF-2D5A-4EF0-9E9E-047227DE4DB5}"/>
              </a:ext>
            </a:extLst>
          </p:cNvPr>
          <p:cNvSpPr>
            <a:spLocks noGrp="1"/>
          </p:cNvSpPr>
          <p:nvPr>
            <p:ph type="sldNum" sz="quarter" idx="12"/>
          </p:nvPr>
        </p:nvSpPr>
        <p:spPr/>
        <p:txBody>
          <a:bodyPr/>
          <a:lstStyle/>
          <a:p>
            <a:fld id="{FE7A4BB3-E848-5A44-82DF-322201952CD8}" type="slidenum">
              <a:rPr lang="en-US" smtClean="0"/>
              <a:pPr/>
              <a:t>24</a:t>
            </a:fld>
            <a:endParaRPr lang="en-US" dirty="0"/>
          </a:p>
        </p:txBody>
      </p:sp>
      <p:sp>
        <p:nvSpPr>
          <p:cNvPr id="3" name="Title 2">
            <a:extLst>
              <a:ext uri="{FF2B5EF4-FFF2-40B4-BE49-F238E27FC236}">
                <a16:creationId xmlns:a16="http://schemas.microsoft.com/office/drawing/2014/main" id="{6D50AF6E-CF6A-429E-A4B2-32D2D767B73B}"/>
              </a:ext>
            </a:extLst>
          </p:cNvPr>
          <p:cNvSpPr>
            <a:spLocks noGrp="1"/>
          </p:cNvSpPr>
          <p:nvPr>
            <p:ph type="title"/>
          </p:nvPr>
        </p:nvSpPr>
        <p:spPr>
          <a:xfrm>
            <a:off x="3200400" y="270933"/>
            <a:ext cx="10972800" cy="970845"/>
          </a:xfrm>
        </p:spPr>
        <p:txBody>
          <a:bodyPr/>
          <a:lstStyle/>
          <a:p>
            <a:r>
              <a:rPr lang="en-US" dirty="0"/>
              <a:t>Discussion</a:t>
            </a:r>
          </a:p>
        </p:txBody>
      </p:sp>
      <p:sp>
        <p:nvSpPr>
          <p:cNvPr id="4" name="Content Placeholder 3">
            <a:extLst>
              <a:ext uri="{FF2B5EF4-FFF2-40B4-BE49-F238E27FC236}">
                <a16:creationId xmlns:a16="http://schemas.microsoft.com/office/drawing/2014/main" id="{2DEBCC4A-09A3-46FA-94B8-812D5A6C188D}"/>
              </a:ext>
            </a:extLst>
          </p:cNvPr>
          <p:cNvSpPr>
            <a:spLocks noGrp="1"/>
          </p:cNvSpPr>
          <p:nvPr>
            <p:ph sz="quarter" idx="20"/>
          </p:nvPr>
        </p:nvSpPr>
        <p:spPr/>
        <p:txBody>
          <a:bodyPr/>
          <a:lstStyle/>
          <a:p>
            <a:r>
              <a:rPr lang="en-US" dirty="0"/>
              <a:t>Expensive to construct specimens resulting in a small number of flaws being inspected in Round Robin studies.  This leads to wider 95% Confidence Bounds for the models.</a:t>
            </a:r>
          </a:p>
          <a:p>
            <a:pPr marL="0" indent="0">
              <a:buNone/>
            </a:pPr>
            <a:endParaRPr lang="en-US" sz="1600" dirty="0"/>
          </a:p>
          <a:p>
            <a:r>
              <a:rPr lang="en-US" dirty="0"/>
              <a:t>There are likely other significant predictor variables.  Other flaw-specific parameters (tilt, aspect ratio, etc.) or flaw-specific characteristics could be impacting the results.</a:t>
            </a:r>
          </a:p>
          <a:p>
            <a:pPr marL="0" indent="0">
              <a:buNone/>
            </a:pPr>
            <a:endParaRPr lang="en-US" sz="1600" dirty="0"/>
          </a:p>
          <a:p>
            <a:r>
              <a:rPr lang="en-US" dirty="0"/>
              <a:t>Sometimes a small number of inspections (could be as small as 2) per flaw.</a:t>
            </a:r>
          </a:p>
          <a:p>
            <a:pPr marL="0" indent="0">
              <a:buNone/>
            </a:pPr>
            <a:endParaRPr lang="en-US" sz="1600" dirty="0"/>
          </a:p>
          <a:p>
            <a:r>
              <a:rPr lang="en-US" dirty="0"/>
              <a:t>Data limitation – don’t have access to PDI detection data, have access to the regression models</a:t>
            </a:r>
          </a:p>
        </p:txBody>
      </p:sp>
    </p:spTree>
    <p:extLst>
      <p:ext uri="{BB962C8B-B14F-4D97-AF65-F5344CB8AC3E}">
        <p14:creationId xmlns:p14="http://schemas.microsoft.com/office/powerpoint/2010/main" val="2974908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61E7DF-2D5A-4EF0-9E9E-047227DE4DB5}"/>
              </a:ext>
            </a:extLst>
          </p:cNvPr>
          <p:cNvSpPr>
            <a:spLocks noGrp="1"/>
          </p:cNvSpPr>
          <p:nvPr>
            <p:ph type="sldNum" sz="quarter" idx="12"/>
          </p:nvPr>
        </p:nvSpPr>
        <p:spPr/>
        <p:txBody>
          <a:bodyPr/>
          <a:lstStyle/>
          <a:p>
            <a:fld id="{FE7A4BB3-E848-5A44-82DF-322201952CD8}" type="slidenum">
              <a:rPr lang="en-US" smtClean="0"/>
              <a:pPr/>
              <a:t>25</a:t>
            </a:fld>
            <a:endParaRPr lang="en-US" dirty="0"/>
          </a:p>
        </p:txBody>
      </p:sp>
      <p:sp>
        <p:nvSpPr>
          <p:cNvPr id="3" name="Title 2">
            <a:extLst>
              <a:ext uri="{FF2B5EF4-FFF2-40B4-BE49-F238E27FC236}">
                <a16:creationId xmlns:a16="http://schemas.microsoft.com/office/drawing/2014/main" id="{6D50AF6E-CF6A-429E-A4B2-32D2D767B73B}"/>
              </a:ext>
            </a:extLst>
          </p:cNvPr>
          <p:cNvSpPr>
            <a:spLocks noGrp="1"/>
          </p:cNvSpPr>
          <p:nvPr>
            <p:ph type="title"/>
          </p:nvPr>
        </p:nvSpPr>
        <p:spPr>
          <a:xfrm>
            <a:off x="3200400" y="270934"/>
            <a:ext cx="10972800" cy="959556"/>
          </a:xfrm>
        </p:spPr>
        <p:txBody>
          <a:bodyPr/>
          <a:lstStyle/>
          <a:p>
            <a:r>
              <a:rPr lang="en-US" dirty="0"/>
              <a:t>Conclusions/Recommendations</a:t>
            </a:r>
          </a:p>
        </p:txBody>
      </p:sp>
      <p:sp>
        <p:nvSpPr>
          <p:cNvPr id="4" name="Content Placeholder 3">
            <a:extLst>
              <a:ext uri="{FF2B5EF4-FFF2-40B4-BE49-F238E27FC236}">
                <a16:creationId xmlns:a16="http://schemas.microsoft.com/office/drawing/2014/main" id="{2DEBCC4A-09A3-46FA-94B8-812D5A6C188D}"/>
              </a:ext>
            </a:extLst>
          </p:cNvPr>
          <p:cNvSpPr>
            <a:spLocks noGrp="1"/>
          </p:cNvSpPr>
          <p:nvPr>
            <p:ph sz="quarter" idx="20"/>
          </p:nvPr>
        </p:nvSpPr>
        <p:spPr>
          <a:xfrm>
            <a:off x="1292578" y="1752599"/>
            <a:ext cx="12976578" cy="5486401"/>
          </a:xfrm>
        </p:spPr>
        <p:txBody>
          <a:bodyPr/>
          <a:lstStyle/>
          <a:p>
            <a:pPr>
              <a:spcBef>
                <a:spcPts val="1800"/>
              </a:spcBef>
              <a:spcAft>
                <a:spcPts val="600"/>
              </a:spcAft>
            </a:pPr>
            <a:r>
              <a:rPr lang="en-US" sz="3200" dirty="0"/>
              <a:t>Consider exploring down-weighting the false call data (same rate, but include fewer observations).</a:t>
            </a:r>
          </a:p>
          <a:p>
            <a:pPr>
              <a:spcBef>
                <a:spcPts val="1800"/>
              </a:spcBef>
              <a:spcAft>
                <a:spcPts val="600"/>
              </a:spcAft>
            </a:pPr>
            <a:r>
              <a:rPr lang="en-US" sz="3200" dirty="0"/>
              <a:t>Would recommend including false call data in all models.</a:t>
            </a:r>
          </a:p>
          <a:p>
            <a:pPr>
              <a:spcBef>
                <a:spcPts val="1800"/>
              </a:spcBef>
              <a:spcAft>
                <a:spcPts val="600"/>
              </a:spcAft>
            </a:pPr>
            <a:r>
              <a:rPr lang="en-US" sz="3200" dirty="0"/>
              <a:t>Would recommend appropriately partitioning the datasets and clearly defining the range of data that should be included in the combined models.  Determining what percentage of the partitioned datasets should be included (with appropriate weightings) in the final models.</a:t>
            </a:r>
          </a:p>
          <a:p>
            <a:pPr>
              <a:spcBef>
                <a:spcPts val="1800"/>
              </a:spcBef>
              <a:spcAft>
                <a:spcPts val="600"/>
              </a:spcAft>
            </a:pPr>
            <a:r>
              <a:rPr lang="en-US" sz="3200" dirty="0"/>
              <a:t>Determine if any important data gaps exist.</a:t>
            </a:r>
          </a:p>
          <a:p>
            <a:pPr>
              <a:spcBef>
                <a:spcPts val="1800"/>
              </a:spcBef>
              <a:spcAft>
                <a:spcPts val="600"/>
              </a:spcAft>
            </a:pPr>
            <a:r>
              <a:rPr lang="en-US" sz="3200" dirty="0"/>
              <a:t>Consider a Bayesian approach with the PDI model informing the prior, and PINC and PARENT detection data informing the likelihood.</a:t>
            </a:r>
          </a:p>
        </p:txBody>
      </p:sp>
    </p:spTree>
    <p:extLst>
      <p:ext uri="{BB962C8B-B14F-4D97-AF65-F5344CB8AC3E}">
        <p14:creationId xmlns:p14="http://schemas.microsoft.com/office/powerpoint/2010/main" val="1100969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433BB6-ACB2-4953-9ADC-C0F78F3BD058}"/>
              </a:ext>
            </a:extLst>
          </p:cNvPr>
          <p:cNvSpPr>
            <a:spLocks noGrp="1"/>
          </p:cNvSpPr>
          <p:nvPr>
            <p:ph type="sldNum" sz="quarter" idx="12"/>
          </p:nvPr>
        </p:nvSpPr>
        <p:spPr/>
        <p:txBody>
          <a:bodyPr/>
          <a:lstStyle/>
          <a:p>
            <a:fld id="{FE7A4BB3-E848-5A44-82DF-322201952CD8}" type="slidenum">
              <a:rPr lang="en-US" smtClean="0"/>
              <a:pPr/>
              <a:t>26</a:t>
            </a:fld>
            <a:endParaRPr lang="en-US" dirty="0"/>
          </a:p>
        </p:txBody>
      </p:sp>
      <p:sp>
        <p:nvSpPr>
          <p:cNvPr id="3" name="Title 2">
            <a:extLst>
              <a:ext uri="{FF2B5EF4-FFF2-40B4-BE49-F238E27FC236}">
                <a16:creationId xmlns:a16="http://schemas.microsoft.com/office/drawing/2014/main" id="{74E81A33-E8C6-4AA7-AACD-E19BBF3E9194}"/>
              </a:ext>
            </a:extLst>
          </p:cNvPr>
          <p:cNvSpPr txBox="1">
            <a:spLocks/>
          </p:cNvSpPr>
          <p:nvPr/>
        </p:nvSpPr>
        <p:spPr>
          <a:xfrm>
            <a:off x="1291490" y="2088716"/>
            <a:ext cx="4465843" cy="1310979"/>
          </a:xfrm>
          <a:prstGeom prst="rect">
            <a:avLst/>
          </a:prstGeom>
        </p:spPr>
        <p:txBody>
          <a:bodyPr/>
          <a:lst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a:lstStyle>
          <a:p>
            <a:r>
              <a:rPr lang="en-US" sz="4400" b="1" dirty="0">
                <a:solidFill>
                  <a:srgbClr val="C8722E"/>
                </a:solidFill>
                <a:latin typeface="Arial" panose="020B0604020202020204" pitchFamily="34" charset="0"/>
                <a:ea typeface="+mn-ea"/>
                <a:cs typeface="Arial" panose="020B0604020202020204" pitchFamily="34" charset="0"/>
              </a:rPr>
              <a:t>Questions?</a:t>
            </a:r>
          </a:p>
        </p:txBody>
      </p:sp>
    </p:spTree>
    <p:extLst>
      <p:ext uri="{BB962C8B-B14F-4D97-AF65-F5344CB8AC3E}">
        <p14:creationId xmlns:p14="http://schemas.microsoft.com/office/powerpoint/2010/main" val="757395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NNL_Option_4">
  <a:themeElements>
    <a:clrScheme name="PNNL">
      <a:dk1>
        <a:srgbClr val="616265"/>
      </a:dk1>
      <a:lt1>
        <a:srgbClr val="FFFFFF"/>
      </a:lt1>
      <a:dk2>
        <a:srgbClr val="D77600"/>
      </a:dk2>
      <a:lt2>
        <a:srgbClr val="B3B3B3"/>
      </a:lt2>
      <a:accent1>
        <a:srgbClr val="A63F1E"/>
      </a:accent1>
      <a:accent2>
        <a:srgbClr val="191C1F"/>
      </a:accent2>
      <a:accent3>
        <a:srgbClr val="F4AA00"/>
      </a:accent3>
      <a:accent4>
        <a:srgbClr val="007836"/>
      </a:accent4>
      <a:accent5>
        <a:srgbClr val="C10435"/>
      </a:accent5>
      <a:accent6>
        <a:srgbClr val="00338E"/>
      </a:accent6>
      <a:hlink>
        <a:srgbClr val="003698"/>
      </a:hlink>
      <a:folHlink>
        <a:srgbClr val="8A0752"/>
      </a:folHlink>
    </a:clrScheme>
    <a:fontScheme name="PNNL_Arial">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NNL_5.potx" id="{D0FBF145-4C97-4E8C-AECC-CBE4B886FCD9}" vid="{0AE4BF23-393C-474F-8FC0-1E5253B98AA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5B10C1DD5C1F4FBDF84EE89B2C7941" ma:contentTypeVersion="11" ma:contentTypeDescription="Create a new document." ma:contentTypeScope="" ma:versionID="3a4c23686868dc0384faded4fec6a598">
  <xsd:schema xmlns:xsd="http://www.w3.org/2001/XMLSchema" xmlns:xs="http://www.w3.org/2001/XMLSchema" xmlns:p="http://schemas.microsoft.com/office/2006/metadata/properties" xmlns:ns3="2af36912-47dc-489c-b307-371541ecf008" xmlns:ns4="0ff9dfc1-475a-414a-a742-947ba45085ff" targetNamespace="http://schemas.microsoft.com/office/2006/metadata/properties" ma:root="true" ma:fieldsID="ac5a21f9c11b9c27d7a1e828b061aa3a" ns3:_="" ns4:_="">
    <xsd:import namespace="2af36912-47dc-489c-b307-371541ecf008"/>
    <xsd:import namespace="0ff9dfc1-475a-414a-a742-947ba45085ff"/>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f36912-47dc-489c-b307-371541ecf0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ff9dfc1-475a-414a-a742-947ba45085f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5F01007-06D2-494E-89FE-9B4FB4F1E7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af36912-47dc-489c-b307-371541ecf008"/>
    <ds:schemaRef ds:uri="0ff9dfc1-475a-414a-a742-947ba45085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1642607-8A14-4F08-A444-32DB6F5366A3}">
  <ds:schemaRefs>
    <ds:schemaRef ds:uri="http://schemas.microsoft.com/sharepoint/v3/contenttype/forms"/>
  </ds:schemaRefs>
</ds:datastoreItem>
</file>

<file path=customXml/itemProps3.xml><?xml version="1.0" encoding="utf-8"?>
<ds:datastoreItem xmlns:ds="http://schemas.openxmlformats.org/officeDocument/2006/customXml" ds:itemID="{1AFE1520-12A5-427A-BDDB-CCD48077A20B}">
  <ds:schemaRefs>
    <ds:schemaRef ds:uri="http://www.w3.org/XML/1998/namespace"/>
    <ds:schemaRef ds:uri="http://purl.org/dc/dcmitype/"/>
    <ds:schemaRef ds:uri="http://schemas.microsoft.com/office/2006/metadata/properties"/>
    <ds:schemaRef ds:uri="http://purl.org/dc/elements/1.1/"/>
    <ds:schemaRef ds:uri="http://purl.org/dc/terms/"/>
    <ds:schemaRef ds:uri="http://schemas.microsoft.com/office/2006/documentManagement/types"/>
    <ds:schemaRef ds:uri="2af36912-47dc-489c-b307-371541ecf008"/>
    <ds:schemaRef ds:uri="http://schemas.microsoft.com/office/infopath/2007/PartnerControls"/>
    <ds:schemaRef ds:uri="http://schemas.openxmlformats.org/package/2006/metadata/core-properties"/>
    <ds:schemaRef ds:uri="0ff9dfc1-475a-414a-a742-947ba45085ff"/>
  </ds:schemaRefs>
</ds:datastoreItem>
</file>

<file path=docProps/app.xml><?xml version="1.0" encoding="utf-8"?>
<Properties xmlns="http://schemas.openxmlformats.org/officeDocument/2006/extended-properties" xmlns:vt="http://schemas.openxmlformats.org/officeDocument/2006/docPropsVTypes">
  <Template>PNNL_05</Template>
  <TotalTime>1914</TotalTime>
  <Words>1973</Words>
  <Application>Microsoft Office PowerPoint</Application>
  <PresentationFormat>Custom</PresentationFormat>
  <Paragraphs>421</Paragraphs>
  <Slides>26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Cambria Math</vt:lpstr>
      <vt:lpstr>Wingdings</vt:lpstr>
      <vt:lpstr>PNNL_Option_4</vt:lpstr>
      <vt:lpstr>Analysis Approaches to Estimating Probability of Detection from Multiple Data Sources</vt:lpstr>
      <vt:lpstr>Work Sponsored By</vt:lpstr>
      <vt:lpstr>The Problem</vt:lpstr>
      <vt:lpstr>What is Probability of Detection (POD)?</vt:lpstr>
      <vt:lpstr>Focus</vt:lpstr>
      <vt:lpstr>Three Sources of Empirical NDE Performance Data</vt:lpstr>
      <vt:lpstr>Variation Among Data Sources</vt:lpstr>
      <vt:lpstr>Objective</vt:lpstr>
      <vt:lpstr>Specimens</vt:lpstr>
      <vt:lpstr>Detection Data</vt:lpstr>
      <vt:lpstr>Data – Four Linked Tables</vt:lpstr>
      <vt:lpstr>Score Results</vt:lpstr>
      <vt:lpstr>Methodology – Logistic Regression</vt:lpstr>
      <vt:lpstr>Data Partitions Determined by:</vt:lpstr>
      <vt:lpstr>Detection Data</vt:lpstr>
      <vt:lpstr>PowerPoint Presentation</vt:lpstr>
      <vt:lpstr>PowerPoint Presentation</vt:lpstr>
      <vt:lpstr>Plot: SBDMW OD C</vt:lpstr>
      <vt:lpstr>Plot: SBDMW OD A</vt:lpstr>
      <vt:lpstr>Plot: LBDMW ID C</vt:lpstr>
      <vt:lpstr>Plot: LBDMW ID A</vt:lpstr>
      <vt:lpstr>Summary of Model Parameters</vt:lpstr>
      <vt:lpstr>Some Sources of Variation Among Studies</vt:lpstr>
      <vt:lpstr>Discussion</vt:lpstr>
      <vt:lpstr>Conclusions/Recommendations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Approaches to Estimating Probability of Detection from Multiple Data Sources</dc:title>
  <dc:creator>Holmes, Aimee E</dc:creator>
  <cp:lastModifiedBy>Holmes, Aimee E</cp:lastModifiedBy>
  <cp:revision>16</cp:revision>
  <dcterms:created xsi:type="dcterms:W3CDTF">2019-09-24T19:40:03Z</dcterms:created>
  <dcterms:modified xsi:type="dcterms:W3CDTF">2019-10-09T21:33:50Z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0x0101004A5B10C1DD5C1F4FBDF84EE89B2C7941</vt:lpwstr>
  </property>
</Properties>
</file>