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5"/>
  </p:notesMasterIdLst>
  <p:handoutMasterIdLst>
    <p:handoutMasterId r:id="rId26"/>
  </p:handoutMasterIdLst>
  <p:sldIdLst>
    <p:sldId id="256" r:id="rId2"/>
    <p:sldId id="261" r:id="rId3"/>
    <p:sldId id="268" r:id="rId4"/>
    <p:sldId id="257" r:id="rId5"/>
    <p:sldId id="269" r:id="rId6"/>
    <p:sldId id="273" r:id="rId7"/>
    <p:sldId id="270" r:id="rId8"/>
    <p:sldId id="266" r:id="rId9"/>
    <p:sldId id="275" r:id="rId10"/>
    <p:sldId id="274" r:id="rId11"/>
    <p:sldId id="271" r:id="rId12"/>
    <p:sldId id="277" r:id="rId13"/>
    <p:sldId id="276" r:id="rId14"/>
    <p:sldId id="278" r:id="rId15"/>
    <p:sldId id="279" r:id="rId16"/>
    <p:sldId id="280" r:id="rId17"/>
    <p:sldId id="281" r:id="rId18"/>
    <p:sldId id="260" r:id="rId19"/>
    <p:sldId id="265" r:id="rId20"/>
    <p:sldId id="272" r:id="rId21"/>
    <p:sldId id="282" r:id="rId22"/>
    <p:sldId id="283" r:id="rId23"/>
    <p:sldId id="28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89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xian" initials="hx"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9F9F9F"/>
    <a:srgbClr val="FFFFFF"/>
    <a:srgbClr val="9966FF"/>
    <a:srgbClr val="6600FF"/>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0" d="100"/>
          <a:sy n="60" d="100"/>
        </p:scale>
        <p:origin x="816" y="28"/>
      </p:cViewPr>
      <p:guideLst>
        <p:guide orient="horz" pos="2160"/>
        <p:guide pos="4896"/>
      </p:guideLst>
    </p:cSldViewPr>
  </p:slideViewPr>
  <p:notesTextViewPr>
    <p:cViewPr>
      <p:scale>
        <a:sx n="3" d="2"/>
        <a:sy n="3" d="2"/>
      </p:scale>
      <p:origin x="0" y="0"/>
    </p:cViewPr>
  </p:notesTextViewPr>
  <p:notesViewPr>
    <p:cSldViewPr snapToGrid="0" snapToObjects="1">
      <p:cViewPr varScale="1">
        <p:scale>
          <a:sx n="84" d="100"/>
          <a:sy n="84" d="100"/>
        </p:scale>
        <p:origin x="3828"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ds.slu.edu\dep\Public_Health\DaphneLew\2017-2018\Study%20with%20Enbal\EMA%20Data\ema5082_20180509_withgrap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908649173630874E-2"/>
          <c:y val="2.8007429254943098E-2"/>
          <c:w val="0.73466233442942463"/>
          <c:h val="0.84946921929835184"/>
        </c:manualLayout>
      </c:layout>
      <c:lineChart>
        <c:grouping val="standard"/>
        <c:varyColors val="0"/>
        <c:ser>
          <c:idx val="1"/>
          <c:order val="0"/>
          <c:tx>
            <c:v>Mean PA</c:v>
          </c:tx>
          <c:spPr>
            <a:ln w="28575" cap="rnd">
              <a:solidFill>
                <a:schemeClr val="accent6"/>
              </a:solidFill>
              <a:round/>
            </a:ln>
            <a:effectLst/>
          </c:spPr>
          <c:marker>
            <c:symbol val="none"/>
          </c:marker>
          <c:cat>
            <c:numRef>
              <c:f>[1]ema2867_20180430!$B$3:$B$30</c:f>
              <c:numCache>
                <c:formatCode>General</c:formatCode>
                <c:ptCount val="2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numCache>
            </c:numRef>
          </c:cat>
          <c:val>
            <c:numRef>
              <c:f>ema5082_20180509_withgraph!$C$2:$C$29</c:f>
              <c:numCache>
                <c:formatCode>0.00</c:formatCode>
                <c:ptCount val="28"/>
                <c:pt idx="0">
                  <c:v>18.75</c:v>
                </c:pt>
                <c:pt idx="1">
                  <c:v>12</c:v>
                </c:pt>
                <c:pt idx="2">
                  <c:v>23.5</c:v>
                </c:pt>
                <c:pt idx="3">
                  <c:v>19.75</c:v>
                </c:pt>
                <c:pt idx="4">
                  <c:v>21.75</c:v>
                </c:pt>
                <c:pt idx="5">
                  <c:v>17.5</c:v>
                </c:pt>
                <c:pt idx="6">
                  <c:v>30.375</c:v>
                </c:pt>
                <c:pt idx="7">
                  <c:v>15.5</c:v>
                </c:pt>
                <c:pt idx="8">
                  <c:v>18.75</c:v>
                </c:pt>
                <c:pt idx="9">
                  <c:v>10.3333333333333</c:v>
                </c:pt>
                <c:pt idx="10">
                  <c:v>22.5</c:v>
                </c:pt>
                <c:pt idx="11">
                  <c:v>20.5</c:v>
                </c:pt>
                <c:pt idx="12">
                  <c:v>21.3333333333333</c:v>
                </c:pt>
                <c:pt idx="13">
                  <c:v>20.5</c:v>
                </c:pt>
                <c:pt idx="14">
                  <c:v>23.6666666666667</c:v>
                </c:pt>
                <c:pt idx="15">
                  <c:v>13.5</c:v>
                </c:pt>
                <c:pt idx="16">
                  <c:v>17.3333333333333</c:v>
                </c:pt>
                <c:pt idx="17">
                  <c:v>33.3333333333333</c:v>
                </c:pt>
                <c:pt idx="18">
                  <c:v>28</c:v>
                </c:pt>
                <c:pt idx="19">
                  <c:v>23</c:v>
                </c:pt>
                <c:pt idx="20">
                  <c:v>31.75</c:v>
                </c:pt>
                <c:pt idx="21">
                  <c:v>29</c:v>
                </c:pt>
                <c:pt idx="22">
                  <c:v>13.5</c:v>
                </c:pt>
                <c:pt idx="23">
                  <c:v>19.600000000000001</c:v>
                </c:pt>
                <c:pt idx="24">
                  <c:v>12.5</c:v>
                </c:pt>
                <c:pt idx="25">
                  <c:v>10</c:v>
                </c:pt>
                <c:pt idx="26">
                  <c:v>25</c:v>
                </c:pt>
                <c:pt idx="27">
                  <c:v>32</c:v>
                </c:pt>
              </c:numCache>
            </c:numRef>
          </c:val>
          <c:smooth val="0"/>
          <c:extLst>
            <c:ext xmlns:c16="http://schemas.microsoft.com/office/drawing/2014/chart" uri="{C3380CC4-5D6E-409C-BE32-E72D297353CC}">
              <c16:uniqueId val="{00000000-D82B-4DDA-AC86-A36949A6DE7A}"/>
            </c:ext>
          </c:extLst>
        </c:ser>
        <c:ser>
          <c:idx val="2"/>
          <c:order val="1"/>
          <c:tx>
            <c:v>Mean NA</c:v>
          </c:tx>
          <c:spPr>
            <a:ln w="28575" cap="rnd">
              <a:solidFill>
                <a:srgbClr val="C00000"/>
              </a:solidFill>
              <a:round/>
            </a:ln>
            <a:effectLst/>
          </c:spPr>
          <c:marker>
            <c:symbol val="none"/>
          </c:marker>
          <c:cat>
            <c:numRef>
              <c:f>[1]ema2867_20180430!$B$3:$B$30</c:f>
              <c:numCache>
                <c:formatCode>General</c:formatCode>
                <c:ptCount val="2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numCache>
            </c:numRef>
          </c:cat>
          <c:val>
            <c:numRef>
              <c:f>ema5082_20180509_withgraph!$D$2:$D$29</c:f>
              <c:numCache>
                <c:formatCode>0.00</c:formatCode>
                <c:ptCount val="28"/>
                <c:pt idx="0">
                  <c:v>10.25</c:v>
                </c:pt>
                <c:pt idx="1">
                  <c:v>10</c:v>
                </c:pt>
                <c:pt idx="2">
                  <c:v>10</c:v>
                </c:pt>
                <c:pt idx="3">
                  <c:v>10</c:v>
                </c:pt>
                <c:pt idx="4">
                  <c:v>10.25</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10.75</c:v>
                </c:pt>
                <c:pt idx="21">
                  <c:v>10</c:v>
                </c:pt>
                <c:pt idx="22">
                  <c:v>10</c:v>
                </c:pt>
                <c:pt idx="23">
                  <c:v>10</c:v>
                </c:pt>
                <c:pt idx="24">
                  <c:v>10</c:v>
                </c:pt>
                <c:pt idx="25">
                  <c:v>10</c:v>
                </c:pt>
                <c:pt idx="26">
                  <c:v>10</c:v>
                </c:pt>
                <c:pt idx="27">
                  <c:v>10</c:v>
                </c:pt>
              </c:numCache>
            </c:numRef>
          </c:val>
          <c:smooth val="0"/>
          <c:extLst>
            <c:ext xmlns:c16="http://schemas.microsoft.com/office/drawing/2014/chart" uri="{C3380CC4-5D6E-409C-BE32-E72D297353CC}">
              <c16:uniqueId val="{00000001-D82B-4DDA-AC86-A36949A6DE7A}"/>
            </c:ext>
          </c:extLst>
        </c:ser>
        <c:ser>
          <c:idx val="3"/>
          <c:order val="2"/>
          <c:tx>
            <c:v>Total Drinks</c:v>
          </c:tx>
          <c:spPr>
            <a:ln w="28575" cap="rnd">
              <a:solidFill>
                <a:schemeClr val="accent4"/>
              </a:solidFill>
              <a:round/>
            </a:ln>
            <a:effectLst/>
          </c:spPr>
          <c:marker>
            <c:symbol val="none"/>
          </c:marker>
          <c:cat>
            <c:numRef>
              <c:f>[1]ema2867_20180430!$B$3:$B$30</c:f>
              <c:numCache>
                <c:formatCode>General</c:formatCode>
                <c:ptCount val="2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numCache>
            </c:numRef>
          </c:cat>
          <c:val>
            <c:numRef>
              <c:f>ema5082_20180509_withgraph!$E$2:$E$29</c:f>
              <c:numCache>
                <c:formatCode>General</c:formatCode>
                <c:ptCount val="28"/>
                <c:pt idx="0">
                  <c:v>0</c:v>
                </c:pt>
                <c:pt idx="1">
                  <c:v>0</c:v>
                </c:pt>
                <c:pt idx="2">
                  <c:v>0</c:v>
                </c:pt>
                <c:pt idx="3">
                  <c:v>0</c:v>
                </c:pt>
                <c:pt idx="4">
                  <c:v>0</c:v>
                </c:pt>
                <c:pt idx="5">
                  <c:v>0</c:v>
                </c:pt>
                <c:pt idx="6">
                  <c:v>22</c:v>
                </c:pt>
                <c:pt idx="7">
                  <c:v>0</c:v>
                </c:pt>
                <c:pt idx="8">
                  <c:v>0</c:v>
                </c:pt>
                <c:pt idx="9">
                  <c:v>0</c:v>
                </c:pt>
                <c:pt idx="10">
                  <c:v>4</c:v>
                </c:pt>
                <c:pt idx="11">
                  <c:v>0</c:v>
                </c:pt>
                <c:pt idx="12">
                  <c:v>0</c:v>
                </c:pt>
                <c:pt idx="13">
                  <c:v>0</c:v>
                </c:pt>
                <c:pt idx="14">
                  <c:v>4</c:v>
                </c:pt>
                <c:pt idx="15">
                  <c:v>0</c:v>
                </c:pt>
                <c:pt idx="16">
                  <c:v>0</c:v>
                </c:pt>
                <c:pt idx="17">
                  <c:v>0</c:v>
                </c:pt>
                <c:pt idx="18">
                  <c:v>0</c:v>
                </c:pt>
                <c:pt idx="19">
                  <c:v>0</c:v>
                </c:pt>
                <c:pt idx="20">
                  <c:v>7</c:v>
                </c:pt>
                <c:pt idx="21">
                  <c:v>0</c:v>
                </c:pt>
                <c:pt idx="22">
                  <c:v>0</c:v>
                </c:pt>
                <c:pt idx="23">
                  <c:v>2</c:v>
                </c:pt>
                <c:pt idx="24">
                  <c:v>0</c:v>
                </c:pt>
                <c:pt idx="25">
                  <c:v>2</c:v>
                </c:pt>
                <c:pt idx="26">
                  <c:v>7</c:v>
                </c:pt>
                <c:pt idx="27">
                  <c:v>0</c:v>
                </c:pt>
              </c:numCache>
            </c:numRef>
          </c:val>
          <c:smooth val="0"/>
          <c:extLst>
            <c:ext xmlns:c16="http://schemas.microsoft.com/office/drawing/2014/chart" uri="{C3380CC4-5D6E-409C-BE32-E72D297353CC}">
              <c16:uniqueId val="{00000002-D82B-4DDA-AC86-A36949A6DE7A}"/>
            </c:ext>
          </c:extLst>
        </c:ser>
        <c:ser>
          <c:idx val="0"/>
          <c:order val="3"/>
          <c:tx>
            <c:v>Completed Medication Dose</c:v>
          </c:tx>
          <c:spPr>
            <a:ln w="28575" cap="rnd">
              <a:noFill/>
              <a:round/>
            </a:ln>
            <a:effectLst/>
          </c:spPr>
          <c:marker>
            <c:symbol val="x"/>
            <c:size val="5"/>
            <c:spPr>
              <a:noFill/>
              <a:ln w="25400">
                <a:solidFill>
                  <a:schemeClr val="accent1"/>
                </a:solidFill>
              </a:ln>
              <a:effectLst/>
            </c:spPr>
          </c:marker>
          <c:val>
            <c:numRef>
              <c:f>ema5082_20180509_withgraph!$F$2:$F$29</c:f>
              <c:numCache>
                <c:formatCode>General</c:formatCode>
                <c:ptCount val="28"/>
                <c:pt idx="0">
                  <c:v>1</c:v>
                </c:pt>
                <c:pt idx="2">
                  <c:v>1</c:v>
                </c:pt>
                <c:pt idx="3">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21">
                  <c:v>1</c:v>
                </c:pt>
                <c:pt idx="22">
                  <c:v>1</c:v>
                </c:pt>
                <c:pt idx="24">
                  <c:v>1</c:v>
                </c:pt>
                <c:pt idx="25">
                  <c:v>1</c:v>
                </c:pt>
                <c:pt idx="26">
                  <c:v>1</c:v>
                </c:pt>
                <c:pt idx="27">
                  <c:v>1</c:v>
                </c:pt>
              </c:numCache>
            </c:numRef>
          </c:val>
          <c:smooth val="0"/>
          <c:extLst>
            <c:ext xmlns:c16="http://schemas.microsoft.com/office/drawing/2014/chart" uri="{C3380CC4-5D6E-409C-BE32-E72D297353CC}">
              <c16:uniqueId val="{00000003-D82B-4DDA-AC86-A36949A6DE7A}"/>
            </c:ext>
          </c:extLst>
        </c:ser>
        <c:dLbls>
          <c:showLegendKey val="0"/>
          <c:showVal val="0"/>
          <c:showCatName val="0"/>
          <c:showSerName val="0"/>
          <c:showPercent val="0"/>
          <c:showBubbleSize val="0"/>
        </c:dLbls>
        <c:smooth val="0"/>
        <c:axId val="421191600"/>
        <c:axId val="421191928"/>
      </c:lineChart>
      <c:catAx>
        <c:axId val="421191600"/>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dirty="0"/>
                  <a:t>Study Day</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21191928"/>
        <c:crosses val="autoZero"/>
        <c:auto val="1"/>
        <c:lblAlgn val="ctr"/>
        <c:lblOffset val="100"/>
        <c:noMultiLvlLbl val="0"/>
      </c:catAx>
      <c:valAx>
        <c:axId val="4211919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dirty="0"/>
                  <a:t>PANAS-SF / # of Drinks</a:t>
                </a:r>
              </a:p>
            </c:rich>
          </c:tx>
          <c:layout>
            <c:manualLayout>
              <c:xMode val="edge"/>
              <c:yMode val="edge"/>
              <c:x val="6.9679423242092441E-3"/>
              <c:y val="0.24082572814346662"/>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21191600"/>
        <c:crosses val="autoZero"/>
        <c:crossBetween val="between"/>
      </c:valAx>
      <c:spPr>
        <a:noFill/>
        <a:ln>
          <a:noFill/>
        </a:ln>
        <a:effectLst/>
      </c:spPr>
    </c:plotArea>
    <c:legend>
      <c:legendPos val="r"/>
      <c:layout>
        <c:manualLayout>
          <c:xMode val="edge"/>
          <c:yMode val="edge"/>
          <c:x val="0.84026245312398151"/>
          <c:y val="0.20436648760729115"/>
          <c:w val="0.15786880732252795"/>
          <c:h val="0.4654512858025627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Sheet1!$A$3</c:f>
              <c:strCache>
                <c:ptCount val="1"/>
                <c:pt idx="0">
                  <c:v>% very early (&gt; 3 hours early)</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(Sheet1!$A$9,Sheet1!$A$1)</c:f>
              <c:strCache>
                <c:ptCount val="2"/>
                <c:pt idx="0">
                  <c:v>Twice-a-day Regimen</c:v>
                </c:pt>
                <c:pt idx="1">
                  <c:v>Once-a-day Regimen</c:v>
                </c:pt>
              </c:strCache>
            </c:strRef>
          </c:cat>
          <c:val>
            <c:numRef>
              <c:f>Sheet1!$I$1:$I$2</c:f>
              <c:numCache>
                <c:formatCode>General</c:formatCode>
                <c:ptCount val="2"/>
                <c:pt idx="0">
                  <c:v>26.48</c:v>
                </c:pt>
                <c:pt idx="1">
                  <c:v>13.67</c:v>
                </c:pt>
              </c:numCache>
            </c:numRef>
          </c:val>
          <c:extLst>
            <c:ext xmlns:c16="http://schemas.microsoft.com/office/drawing/2014/chart" uri="{C3380CC4-5D6E-409C-BE32-E72D297353CC}">
              <c16:uniqueId val="{00000000-FA3F-40A1-A337-FDC3A7B6E012}"/>
            </c:ext>
          </c:extLst>
        </c:ser>
        <c:ser>
          <c:idx val="1"/>
          <c:order val="1"/>
          <c:tx>
            <c:strRef>
              <c:f>Sheet1!$A$4</c:f>
              <c:strCache>
                <c:ptCount val="1"/>
                <c:pt idx="0">
                  <c:v>% early (1 – 3 hours early)</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(Sheet1!$A$9,Sheet1!$A$1)</c:f>
              <c:strCache>
                <c:ptCount val="2"/>
                <c:pt idx="0">
                  <c:v>Twice-a-day Regimen</c:v>
                </c:pt>
                <c:pt idx="1">
                  <c:v>Once-a-day Regimen</c:v>
                </c:pt>
              </c:strCache>
            </c:strRef>
          </c:cat>
          <c:val>
            <c:numRef>
              <c:f>Sheet1!$J$1:$J$2</c:f>
              <c:numCache>
                <c:formatCode>General</c:formatCode>
                <c:ptCount val="2"/>
                <c:pt idx="0">
                  <c:v>14.95</c:v>
                </c:pt>
                <c:pt idx="1">
                  <c:v>17.309999999999999</c:v>
                </c:pt>
              </c:numCache>
            </c:numRef>
          </c:val>
          <c:extLst>
            <c:ext xmlns:c16="http://schemas.microsoft.com/office/drawing/2014/chart" uri="{C3380CC4-5D6E-409C-BE32-E72D297353CC}">
              <c16:uniqueId val="{00000001-FA3F-40A1-A337-FDC3A7B6E012}"/>
            </c:ext>
          </c:extLst>
        </c:ser>
        <c:ser>
          <c:idx val="2"/>
          <c:order val="2"/>
          <c:tx>
            <c:strRef>
              <c:f>Sheet1!$A$5</c:f>
              <c:strCache>
                <c:ptCount val="1"/>
                <c:pt idx="0">
                  <c:v>% on time</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(Sheet1!$A$9,Sheet1!$A$1)</c:f>
              <c:strCache>
                <c:ptCount val="2"/>
                <c:pt idx="0">
                  <c:v>Twice-a-day Regimen</c:v>
                </c:pt>
                <c:pt idx="1">
                  <c:v>Once-a-day Regimen</c:v>
                </c:pt>
              </c:strCache>
            </c:strRef>
          </c:cat>
          <c:val>
            <c:numRef>
              <c:f>Sheet1!$K$1:$K$2</c:f>
              <c:numCache>
                <c:formatCode>General</c:formatCode>
                <c:ptCount val="2"/>
                <c:pt idx="0">
                  <c:v>23.09</c:v>
                </c:pt>
                <c:pt idx="1">
                  <c:v>40.76</c:v>
                </c:pt>
              </c:numCache>
            </c:numRef>
          </c:val>
          <c:extLst>
            <c:ext xmlns:c16="http://schemas.microsoft.com/office/drawing/2014/chart" uri="{C3380CC4-5D6E-409C-BE32-E72D297353CC}">
              <c16:uniqueId val="{00000002-FA3F-40A1-A337-FDC3A7B6E012}"/>
            </c:ext>
          </c:extLst>
        </c:ser>
        <c:ser>
          <c:idx val="3"/>
          <c:order val="3"/>
          <c:tx>
            <c:strRef>
              <c:f>Sheet1!$A$6</c:f>
              <c:strCache>
                <c:ptCount val="1"/>
                <c:pt idx="0">
                  <c:v>% delayed (1 – 3 hours delayed)</c:v>
                </c:pt>
              </c:strCache>
            </c:strRef>
          </c:tx>
          <c:spPr>
            <a:solidFill>
              <a:schemeClr val="accent5">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(Sheet1!$A$9,Sheet1!$A$1)</c:f>
              <c:strCache>
                <c:ptCount val="2"/>
                <c:pt idx="0">
                  <c:v>Twice-a-day Regimen</c:v>
                </c:pt>
                <c:pt idx="1">
                  <c:v>Once-a-day Regimen</c:v>
                </c:pt>
              </c:strCache>
            </c:strRef>
          </c:cat>
          <c:val>
            <c:numRef>
              <c:f>Sheet1!$L$1:$L$2</c:f>
              <c:numCache>
                <c:formatCode>General</c:formatCode>
                <c:ptCount val="2"/>
                <c:pt idx="0">
                  <c:v>14.6</c:v>
                </c:pt>
                <c:pt idx="1">
                  <c:v>18.47</c:v>
                </c:pt>
              </c:numCache>
            </c:numRef>
          </c:val>
          <c:extLst>
            <c:ext xmlns:c16="http://schemas.microsoft.com/office/drawing/2014/chart" uri="{C3380CC4-5D6E-409C-BE32-E72D297353CC}">
              <c16:uniqueId val="{00000003-FA3F-40A1-A337-FDC3A7B6E012}"/>
            </c:ext>
          </c:extLst>
        </c:ser>
        <c:ser>
          <c:idx val="4"/>
          <c:order val="4"/>
          <c:tx>
            <c:strRef>
              <c:f>Sheet1!$A$7</c:f>
              <c:strCache>
                <c:ptCount val="1"/>
                <c:pt idx="0">
                  <c:v>% very delayed ( &gt; 3 hours delayed)</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(Sheet1!$A$9,Sheet1!$A$1)</c:f>
              <c:strCache>
                <c:ptCount val="2"/>
                <c:pt idx="0">
                  <c:v>Twice-a-day Regimen</c:v>
                </c:pt>
                <c:pt idx="1">
                  <c:v>Once-a-day Regimen</c:v>
                </c:pt>
              </c:strCache>
            </c:strRef>
          </c:cat>
          <c:val>
            <c:numRef>
              <c:f>Sheet1!$M$1:$M$2</c:f>
              <c:numCache>
                <c:formatCode>General</c:formatCode>
                <c:ptCount val="2"/>
                <c:pt idx="0">
                  <c:v>20.88</c:v>
                </c:pt>
                <c:pt idx="1">
                  <c:v>9.7899999999999991</c:v>
                </c:pt>
              </c:numCache>
            </c:numRef>
          </c:val>
          <c:extLst>
            <c:ext xmlns:c16="http://schemas.microsoft.com/office/drawing/2014/chart" uri="{C3380CC4-5D6E-409C-BE32-E72D297353CC}">
              <c16:uniqueId val="{00000004-FA3F-40A1-A337-FDC3A7B6E012}"/>
            </c:ext>
          </c:extLst>
        </c:ser>
        <c:dLbls>
          <c:showLegendKey val="0"/>
          <c:showVal val="1"/>
          <c:showCatName val="0"/>
          <c:showSerName val="0"/>
          <c:showPercent val="0"/>
          <c:showBubbleSize val="0"/>
        </c:dLbls>
        <c:gapWidth val="95"/>
        <c:overlap val="100"/>
        <c:axId val="388110136"/>
        <c:axId val="388113744"/>
      </c:barChart>
      <c:catAx>
        <c:axId val="388110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88113744"/>
        <c:crosses val="autoZero"/>
        <c:auto val="1"/>
        <c:lblAlgn val="ctr"/>
        <c:lblOffset val="100"/>
        <c:noMultiLvlLbl val="0"/>
      </c:catAx>
      <c:valAx>
        <c:axId val="388113744"/>
        <c:scaling>
          <c:orientation val="minMax"/>
          <c:max val="100"/>
        </c:scaling>
        <c:delete val="1"/>
        <c:axPos val="b"/>
        <c:numFmt formatCode="General" sourceLinked="1"/>
        <c:majorTickMark val="none"/>
        <c:minorTickMark val="none"/>
        <c:tickLblPos val="nextTo"/>
        <c:crossAx val="388110136"/>
        <c:crosses val="autoZero"/>
        <c:crossBetween val="between"/>
      </c:valAx>
      <c:spPr>
        <a:noFill/>
        <a:ln>
          <a:noFill/>
        </a:ln>
        <a:effectLst/>
      </c:spPr>
    </c:plotArea>
    <c:legend>
      <c:legendPos val="t"/>
      <c:layout>
        <c:manualLayout>
          <c:xMode val="edge"/>
          <c:yMode val="edge"/>
          <c:x val="0.10747041904167243"/>
          <c:y val="2.00501305889739E-2"/>
          <c:w val="0.8804347981571421"/>
          <c:h val="0.1643084520509810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0D6625-CA00-4691-8014-14F38BE881A8}"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3B7D41DB-06A1-469B-A6AE-7A4C474B2B1D}">
      <dgm:prSet phldrT="[Text]"/>
      <dgm:spPr/>
      <dgm:t>
        <a:bodyPr/>
        <a:lstStyle/>
        <a:p>
          <a:r>
            <a:rPr lang="en-US" dirty="0"/>
            <a:t>Ecological </a:t>
          </a:r>
        </a:p>
      </dgm:t>
    </dgm:pt>
    <dgm:pt modelId="{69694946-789C-43F4-BDA4-FE9196275D3A}" type="parTrans" cxnId="{91F989B9-364F-4519-9F3F-C1BD42061C1D}">
      <dgm:prSet/>
      <dgm:spPr/>
      <dgm:t>
        <a:bodyPr/>
        <a:lstStyle/>
        <a:p>
          <a:endParaRPr lang="en-US"/>
        </a:p>
      </dgm:t>
    </dgm:pt>
    <dgm:pt modelId="{9A1F1095-CBDB-4951-A4F4-1AF66BEC51FE}" type="sibTrans" cxnId="{91F989B9-364F-4519-9F3F-C1BD42061C1D}">
      <dgm:prSet/>
      <dgm:spPr/>
      <dgm:t>
        <a:bodyPr/>
        <a:lstStyle/>
        <a:p>
          <a:endParaRPr lang="en-US"/>
        </a:p>
      </dgm:t>
    </dgm:pt>
    <dgm:pt modelId="{641FB1BA-F5D6-48BA-9138-AB16BAA30578}">
      <dgm:prSet phldrT="[Text]"/>
      <dgm:spPr/>
      <dgm:t>
        <a:bodyPr/>
        <a:lstStyle/>
        <a:p>
          <a:r>
            <a:rPr lang="en-US" dirty="0">
              <a:solidFill>
                <a:schemeClr val="tx1">
                  <a:lumMod val="85000"/>
                  <a:lumOff val="15000"/>
                </a:schemeClr>
              </a:solidFill>
            </a:rPr>
            <a:t>Data is collected in real-world environments, while the subject is engaging in their normal daily activities</a:t>
          </a:r>
        </a:p>
      </dgm:t>
    </dgm:pt>
    <dgm:pt modelId="{DC017C7C-4332-42FC-855F-3DB6B9A2FC43}" type="parTrans" cxnId="{BA2E54B8-6BC9-4AAB-8F0F-BFEB265C8D98}">
      <dgm:prSet/>
      <dgm:spPr/>
      <dgm:t>
        <a:bodyPr/>
        <a:lstStyle/>
        <a:p>
          <a:endParaRPr lang="en-US"/>
        </a:p>
      </dgm:t>
    </dgm:pt>
    <dgm:pt modelId="{C1617F62-09CA-47C7-A403-656862AAB6D2}" type="sibTrans" cxnId="{BA2E54B8-6BC9-4AAB-8F0F-BFEB265C8D98}">
      <dgm:prSet/>
      <dgm:spPr/>
      <dgm:t>
        <a:bodyPr/>
        <a:lstStyle/>
        <a:p>
          <a:endParaRPr lang="en-US"/>
        </a:p>
      </dgm:t>
    </dgm:pt>
    <dgm:pt modelId="{B4098F32-A113-4BCD-BC66-85A202E644A5}">
      <dgm:prSet phldrT="[Text]"/>
      <dgm:spPr/>
      <dgm:t>
        <a:bodyPr/>
        <a:lstStyle/>
        <a:p>
          <a:r>
            <a:rPr lang="en-US" dirty="0"/>
            <a:t>Momentary</a:t>
          </a:r>
        </a:p>
      </dgm:t>
    </dgm:pt>
    <dgm:pt modelId="{8FC66D7E-3F3B-41D8-8362-83C0B75A0250}" type="parTrans" cxnId="{288F0612-6E13-495C-9045-9989F02A6969}">
      <dgm:prSet/>
      <dgm:spPr/>
      <dgm:t>
        <a:bodyPr/>
        <a:lstStyle/>
        <a:p>
          <a:endParaRPr lang="en-US"/>
        </a:p>
      </dgm:t>
    </dgm:pt>
    <dgm:pt modelId="{D9329442-8DCB-4AEA-8F49-802E92D8BA06}" type="sibTrans" cxnId="{288F0612-6E13-495C-9045-9989F02A6969}">
      <dgm:prSet/>
      <dgm:spPr/>
      <dgm:t>
        <a:bodyPr/>
        <a:lstStyle/>
        <a:p>
          <a:endParaRPr lang="en-US"/>
        </a:p>
      </dgm:t>
    </dgm:pt>
    <dgm:pt modelId="{9179DDC7-D403-42BC-B81D-1EFE42B2DC57}">
      <dgm:prSet phldrT="[Text]"/>
      <dgm:spPr/>
      <dgm:t>
        <a:bodyPr/>
        <a:lstStyle/>
        <a:p>
          <a:r>
            <a:rPr lang="en-US" dirty="0">
              <a:solidFill>
                <a:schemeClr val="tx1">
                  <a:lumMod val="85000"/>
                  <a:lumOff val="15000"/>
                </a:schemeClr>
              </a:solidFill>
            </a:rPr>
            <a:t>Assessments focus on the current state of the subject, as opposed to asking subjects to recall feelings or experiences over a wide range of time</a:t>
          </a:r>
        </a:p>
      </dgm:t>
    </dgm:pt>
    <dgm:pt modelId="{A3956C4F-93D0-4D69-AC18-B6B2E8233EDC}" type="parTrans" cxnId="{6026290F-14D8-416B-8F86-7F6C48B272DA}">
      <dgm:prSet/>
      <dgm:spPr/>
      <dgm:t>
        <a:bodyPr/>
        <a:lstStyle/>
        <a:p>
          <a:endParaRPr lang="en-US"/>
        </a:p>
      </dgm:t>
    </dgm:pt>
    <dgm:pt modelId="{2CE4ECBC-D15A-44DF-A1C5-1E6C48DCDB4E}" type="sibTrans" cxnId="{6026290F-14D8-416B-8F86-7F6C48B272DA}">
      <dgm:prSet/>
      <dgm:spPr/>
      <dgm:t>
        <a:bodyPr/>
        <a:lstStyle/>
        <a:p>
          <a:endParaRPr lang="en-US"/>
        </a:p>
      </dgm:t>
    </dgm:pt>
    <dgm:pt modelId="{47932366-E1D1-4BB1-84F4-40414A00BB3A}">
      <dgm:prSet phldrT="[Text]"/>
      <dgm:spPr/>
      <dgm:t>
        <a:bodyPr/>
        <a:lstStyle/>
        <a:p>
          <a:r>
            <a:rPr lang="en-US" dirty="0"/>
            <a:t>Assessments</a:t>
          </a:r>
        </a:p>
      </dgm:t>
    </dgm:pt>
    <dgm:pt modelId="{F7A22D07-39DD-4C01-B2BF-52E89017DB75}" type="parTrans" cxnId="{D2823892-D1CC-4643-BDD8-2974C1D0C8EA}">
      <dgm:prSet/>
      <dgm:spPr/>
      <dgm:t>
        <a:bodyPr/>
        <a:lstStyle/>
        <a:p>
          <a:endParaRPr lang="en-US"/>
        </a:p>
      </dgm:t>
    </dgm:pt>
    <dgm:pt modelId="{5E18D7FB-68EC-4D5C-B2AD-0EC49F7051FB}" type="sibTrans" cxnId="{D2823892-D1CC-4643-BDD8-2974C1D0C8EA}">
      <dgm:prSet/>
      <dgm:spPr/>
      <dgm:t>
        <a:bodyPr/>
        <a:lstStyle/>
        <a:p>
          <a:endParaRPr lang="en-US"/>
        </a:p>
      </dgm:t>
    </dgm:pt>
    <dgm:pt modelId="{669B11DE-BD78-4DE0-95E8-349ADCC7FFF9}">
      <dgm:prSet phldrT="[Text]"/>
      <dgm:spPr/>
      <dgm:t>
        <a:bodyPr/>
        <a:lstStyle/>
        <a:p>
          <a:r>
            <a:rPr lang="en-US" dirty="0">
              <a:solidFill>
                <a:schemeClr val="tx1">
                  <a:lumMod val="85000"/>
                  <a:lumOff val="15000"/>
                </a:schemeClr>
              </a:solidFill>
            </a:rPr>
            <a:t>Moments for assessment are selected based on particular occurrences, random sampling, or some other pre-specified sampling scheme </a:t>
          </a:r>
        </a:p>
      </dgm:t>
    </dgm:pt>
    <dgm:pt modelId="{891C817D-67F9-4463-9305-34DC198D179D}" type="parTrans" cxnId="{9CB8EA96-5CAB-4BDB-AF78-F9C181722DCF}">
      <dgm:prSet/>
      <dgm:spPr/>
      <dgm:t>
        <a:bodyPr/>
        <a:lstStyle/>
        <a:p>
          <a:endParaRPr lang="en-US"/>
        </a:p>
      </dgm:t>
    </dgm:pt>
    <dgm:pt modelId="{32A32D3E-EF37-43D6-9FE3-0ADAAD90BF43}" type="sibTrans" cxnId="{9CB8EA96-5CAB-4BDB-AF78-F9C181722DCF}">
      <dgm:prSet/>
      <dgm:spPr/>
      <dgm:t>
        <a:bodyPr/>
        <a:lstStyle/>
        <a:p>
          <a:endParaRPr lang="en-US"/>
        </a:p>
      </dgm:t>
    </dgm:pt>
    <dgm:pt modelId="{E42B483F-6886-4CEE-B5B2-AC5EC88EFD97}" type="pres">
      <dgm:prSet presAssocID="{C30D6625-CA00-4691-8014-14F38BE881A8}" presName="Name0" presStyleCnt="0">
        <dgm:presLayoutVars>
          <dgm:dir/>
          <dgm:animLvl val="lvl"/>
          <dgm:resizeHandles val="exact"/>
        </dgm:presLayoutVars>
      </dgm:prSet>
      <dgm:spPr/>
    </dgm:pt>
    <dgm:pt modelId="{9847E4E1-CE58-41B3-8E16-CEEC6DCC7E15}" type="pres">
      <dgm:prSet presAssocID="{3B7D41DB-06A1-469B-A6AE-7A4C474B2B1D}" presName="composite" presStyleCnt="0"/>
      <dgm:spPr/>
    </dgm:pt>
    <dgm:pt modelId="{7FC80612-C68B-4410-9675-237DCBE0B828}" type="pres">
      <dgm:prSet presAssocID="{3B7D41DB-06A1-469B-A6AE-7A4C474B2B1D}" presName="parTx" presStyleLbl="alignNode1" presStyleIdx="0" presStyleCnt="3">
        <dgm:presLayoutVars>
          <dgm:chMax val="0"/>
          <dgm:chPref val="0"/>
          <dgm:bulletEnabled val="1"/>
        </dgm:presLayoutVars>
      </dgm:prSet>
      <dgm:spPr/>
    </dgm:pt>
    <dgm:pt modelId="{1F7F8488-7B30-4A73-A34B-02AC8D66DD76}" type="pres">
      <dgm:prSet presAssocID="{3B7D41DB-06A1-469B-A6AE-7A4C474B2B1D}" presName="desTx" presStyleLbl="alignAccFollowNode1" presStyleIdx="0" presStyleCnt="3">
        <dgm:presLayoutVars>
          <dgm:bulletEnabled val="1"/>
        </dgm:presLayoutVars>
      </dgm:prSet>
      <dgm:spPr/>
    </dgm:pt>
    <dgm:pt modelId="{CB224CD4-1993-4304-84F8-19DFAD13BE23}" type="pres">
      <dgm:prSet presAssocID="{9A1F1095-CBDB-4951-A4F4-1AF66BEC51FE}" presName="space" presStyleCnt="0"/>
      <dgm:spPr/>
    </dgm:pt>
    <dgm:pt modelId="{AC9A6043-72F2-41E9-9603-42AA7C68E529}" type="pres">
      <dgm:prSet presAssocID="{B4098F32-A113-4BCD-BC66-85A202E644A5}" presName="composite" presStyleCnt="0"/>
      <dgm:spPr/>
    </dgm:pt>
    <dgm:pt modelId="{5E13C2FE-8B35-4C7B-8891-A18A7C68B371}" type="pres">
      <dgm:prSet presAssocID="{B4098F32-A113-4BCD-BC66-85A202E644A5}" presName="parTx" presStyleLbl="alignNode1" presStyleIdx="1" presStyleCnt="3">
        <dgm:presLayoutVars>
          <dgm:chMax val="0"/>
          <dgm:chPref val="0"/>
          <dgm:bulletEnabled val="1"/>
        </dgm:presLayoutVars>
      </dgm:prSet>
      <dgm:spPr/>
    </dgm:pt>
    <dgm:pt modelId="{165A5EB2-C12A-4B74-9BCE-C422787F1D15}" type="pres">
      <dgm:prSet presAssocID="{B4098F32-A113-4BCD-BC66-85A202E644A5}" presName="desTx" presStyleLbl="alignAccFollowNode1" presStyleIdx="1" presStyleCnt="3">
        <dgm:presLayoutVars>
          <dgm:bulletEnabled val="1"/>
        </dgm:presLayoutVars>
      </dgm:prSet>
      <dgm:spPr/>
    </dgm:pt>
    <dgm:pt modelId="{6212A32D-47C6-45EC-B7EB-078AE6AC1A9C}" type="pres">
      <dgm:prSet presAssocID="{D9329442-8DCB-4AEA-8F49-802E92D8BA06}" presName="space" presStyleCnt="0"/>
      <dgm:spPr/>
    </dgm:pt>
    <dgm:pt modelId="{E3AF72C1-5667-489C-9DD2-B0E289BC5895}" type="pres">
      <dgm:prSet presAssocID="{47932366-E1D1-4BB1-84F4-40414A00BB3A}" presName="composite" presStyleCnt="0"/>
      <dgm:spPr/>
    </dgm:pt>
    <dgm:pt modelId="{19B17215-4DE9-499B-85B5-59115AD9F474}" type="pres">
      <dgm:prSet presAssocID="{47932366-E1D1-4BB1-84F4-40414A00BB3A}" presName="parTx" presStyleLbl="alignNode1" presStyleIdx="2" presStyleCnt="3">
        <dgm:presLayoutVars>
          <dgm:chMax val="0"/>
          <dgm:chPref val="0"/>
          <dgm:bulletEnabled val="1"/>
        </dgm:presLayoutVars>
      </dgm:prSet>
      <dgm:spPr/>
    </dgm:pt>
    <dgm:pt modelId="{D35A3AB3-30C6-4D6E-9C72-3E0ACA8A1E43}" type="pres">
      <dgm:prSet presAssocID="{47932366-E1D1-4BB1-84F4-40414A00BB3A}" presName="desTx" presStyleLbl="alignAccFollowNode1" presStyleIdx="2" presStyleCnt="3">
        <dgm:presLayoutVars>
          <dgm:bulletEnabled val="1"/>
        </dgm:presLayoutVars>
      </dgm:prSet>
      <dgm:spPr/>
    </dgm:pt>
  </dgm:ptLst>
  <dgm:cxnLst>
    <dgm:cxn modelId="{6026290F-14D8-416B-8F86-7F6C48B272DA}" srcId="{B4098F32-A113-4BCD-BC66-85A202E644A5}" destId="{9179DDC7-D403-42BC-B81D-1EFE42B2DC57}" srcOrd="0" destOrd="0" parTransId="{A3956C4F-93D0-4D69-AC18-B6B2E8233EDC}" sibTransId="{2CE4ECBC-D15A-44DF-A1C5-1E6C48DCDB4E}"/>
    <dgm:cxn modelId="{288F0612-6E13-495C-9045-9989F02A6969}" srcId="{C30D6625-CA00-4691-8014-14F38BE881A8}" destId="{B4098F32-A113-4BCD-BC66-85A202E644A5}" srcOrd="1" destOrd="0" parTransId="{8FC66D7E-3F3B-41D8-8362-83C0B75A0250}" sibTransId="{D9329442-8DCB-4AEA-8F49-802E92D8BA06}"/>
    <dgm:cxn modelId="{DBAEC62A-C95D-4E3C-956F-A6E95556204F}" type="presOf" srcId="{669B11DE-BD78-4DE0-95E8-349ADCC7FFF9}" destId="{D35A3AB3-30C6-4D6E-9C72-3E0ACA8A1E43}" srcOrd="0" destOrd="0" presId="urn:microsoft.com/office/officeart/2005/8/layout/hList1"/>
    <dgm:cxn modelId="{AC16B331-7B0D-4EC8-B40D-BC46C7AD8C95}" type="presOf" srcId="{47932366-E1D1-4BB1-84F4-40414A00BB3A}" destId="{19B17215-4DE9-499B-85B5-59115AD9F474}" srcOrd="0" destOrd="0" presId="urn:microsoft.com/office/officeart/2005/8/layout/hList1"/>
    <dgm:cxn modelId="{FF2A7751-7812-4B27-B02C-560FE97F5C93}" type="presOf" srcId="{C30D6625-CA00-4691-8014-14F38BE881A8}" destId="{E42B483F-6886-4CEE-B5B2-AC5EC88EFD97}" srcOrd="0" destOrd="0" presId="urn:microsoft.com/office/officeart/2005/8/layout/hList1"/>
    <dgm:cxn modelId="{96813272-A3B0-4FD8-BA6D-E66E9513F36B}" type="presOf" srcId="{B4098F32-A113-4BCD-BC66-85A202E644A5}" destId="{5E13C2FE-8B35-4C7B-8891-A18A7C68B371}" srcOrd="0" destOrd="0" presId="urn:microsoft.com/office/officeart/2005/8/layout/hList1"/>
    <dgm:cxn modelId="{8F3CC677-AA85-49E3-816D-65D2CC6D3754}" type="presOf" srcId="{641FB1BA-F5D6-48BA-9138-AB16BAA30578}" destId="{1F7F8488-7B30-4A73-A34B-02AC8D66DD76}" srcOrd="0" destOrd="0" presId="urn:microsoft.com/office/officeart/2005/8/layout/hList1"/>
    <dgm:cxn modelId="{6F673F7D-ED4F-448F-A5BF-140D2ADF49B8}" type="presOf" srcId="{9179DDC7-D403-42BC-B81D-1EFE42B2DC57}" destId="{165A5EB2-C12A-4B74-9BCE-C422787F1D15}" srcOrd="0" destOrd="0" presId="urn:microsoft.com/office/officeart/2005/8/layout/hList1"/>
    <dgm:cxn modelId="{D2823892-D1CC-4643-BDD8-2974C1D0C8EA}" srcId="{C30D6625-CA00-4691-8014-14F38BE881A8}" destId="{47932366-E1D1-4BB1-84F4-40414A00BB3A}" srcOrd="2" destOrd="0" parTransId="{F7A22D07-39DD-4C01-B2BF-52E89017DB75}" sibTransId="{5E18D7FB-68EC-4D5C-B2AD-0EC49F7051FB}"/>
    <dgm:cxn modelId="{9CB8EA96-5CAB-4BDB-AF78-F9C181722DCF}" srcId="{47932366-E1D1-4BB1-84F4-40414A00BB3A}" destId="{669B11DE-BD78-4DE0-95E8-349ADCC7FFF9}" srcOrd="0" destOrd="0" parTransId="{891C817D-67F9-4463-9305-34DC198D179D}" sibTransId="{32A32D3E-EF37-43D6-9FE3-0ADAAD90BF43}"/>
    <dgm:cxn modelId="{A30E099D-8098-42E8-BFE4-DD4D896541F5}" type="presOf" srcId="{3B7D41DB-06A1-469B-A6AE-7A4C474B2B1D}" destId="{7FC80612-C68B-4410-9675-237DCBE0B828}" srcOrd="0" destOrd="0" presId="urn:microsoft.com/office/officeart/2005/8/layout/hList1"/>
    <dgm:cxn modelId="{BA2E54B8-6BC9-4AAB-8F0F-BFEB265C8D98}" srcId="{3B7D41DB-06A1-469B-A6AE-7A4C474B2B1D}" destId="{641FB1BA-F5D6-48BA-9138-AB16BAA30578}" srcOrd="0" destOrd="0" parTransId="{DC017C7C-4332-42FC-855F-3DB6B9A2FC43}" sibTransId="{C1617F62-09CA-47C7-A403-656862AAB6D2}"/>
    <dgm:cxn modelId="{91F989B9-364F-4519-9F3F-C1BD42061C1D}" srcId="{C30D6625-CA00-4691-8014-14F38BE881A8}" destId="{3B7D41DB-06A1-469B-A6AE-7A4C474B2B1D}" srcOrd="0" destOrd="0" parTransId="{69694946-789C-43F4-BDA4-FE9196275D3A}" sibTransId="{9A1F1095-CBDB-4951-A4F4-1AF66BEC51FE}"/>
    <dgm:cxn modelId="{12FCE3CF-9123-4367-B3EF-159119F6DF16}" type="presParOf" srcId="{E42B483F-6886-4CEE-B5B2-AC5EC88EFD97}" destId="{9847E4E1-CE58-41B3-8E16-CEEC6DCC7E15}" srcOrd="0" destOrd="0" presId="urn:microsoft.com/office/officeart/2005/8/layout/hList1"/>
    <dgm:cxn modelId="{0AB28F57-7F01-43ED-AC58-8470EE27239C}" type="presParOf" srcId="{9847E4E1-CE58-41B3-8E16-CEEC6DCC7E15}" destId="{7FC80612-C68B-4410-9675-237DCBE0B828}" srcOrd="0" destOrd="0" presId="urn:microsoft.com/office/officeart/2005/8/layout/hList1"/>
    <dgm:cxn modelId="{2948C4B5-B933-496D-8245-3FFC05B29F23}" type="presParOf" srcId="{9847E4E1-CE58-41B3-8E16-CEEC6DCC7E15}" destId="{1F7F8488-7B30-4A73-A34B-02AC8D66DD76}" srcOrd="1" destOrd="0" presId="urn:microsoft.com/office/officeart/2005/8/layout/hList1"/>
    <dgm:cxn modelId="{56233CAC-8C3E-4888-8E60-AD27DCD90596}" type="presParOf" srcId="{E42B483F-6886-4CEE-B5B2-AC5EC88EFD97}" destId="{CB224CD4-1993-4304-84F8-19DFAD13BE23}" srcOrd="1" destOrd="0" presId="urn:microsoft.com/office/officeart/2005/8/layout/hList1"/>
    <dgm:cxn modelId="{0F76B8C8-3AA1-4D9A-B1E5-E11696B585D1}" type="presParOf" srcId="{E42B483F-6886-4CEE-B5B2-AC5EC88EFD97}" destId="{AC9A6043-72F2-41E9-9603-42AA7C68E529}" srcOrd="2" destOrd="0" presId="urn:microsoft.com/office/officeart/2005/8/layout/hList1"/>
    <dgm:cxn modelId="{360EFC8A-85EA-4DDA-A7D8-36ECC80798F7}" type="presParOf" srcId="{AC9A6043-72F2-41E9-9603-42AA7C68E529}" destId="{5E13C2FE-8B35-4C7B-8891-A18A7C68B371}" srcOrd="0" destOrd="0" presId="urn:microsoft.com/office/officeart/2005/8/layout/hList1"/>
    <dgm:cxn modelId="{5F50E413-11FD-4E88-8649-357A41B60EDB}" type="presParOf" srcId="{AC9A6043-72F2-41E9-9603-42AA7C68E529}" destId="{165A5EB2-C12A-4B74-9BCE-C422787F1D15}" srcOrd="1" destOrd="0" presId="urn:microsoft.com/office/officeart/2005/8/layout/hList1"/>
    <dgm:cxn modelId="{7123E2C7-794A-4B0B-9332-10A576B2E502}" type="presParOf" srcId="{E42B483F-6886-4CEE-B5B2-AC5EC88EFD97}" destId="{6212A32D-47C6-45EC-B7EB-078AE6AC1A9C}" srcOrd="3" destOrd="0" presId="urn:microsoft.com/office/officeart/2005/8/layout/hList1"/>
    <dgm:cxn modelId="{9B1ED667-3AF0-4012-A566-D375151FEFEF}" type="presParOf" srcId="{E42B483F-6886-4CEE-B5B2-AC5EC88EFD97}" destId="{E3AF72C1-5667-489C-9DD2-B0E289BC5895}" srcOrd="4" destOrd="0" presId="urn:microsoft.com/office/officeart/2005/8/layout/hList1"/>
    <dgm:cxn modelId="{B3DF6877-64C1-441C-8FCC-0AE0B8308457}" type="presParOf" srcId="{E3AF72C1-5667-489C-9DD2-B0E289BC5895}" destId="{19B17215-4DE9-499B-85B5-59115AD9F474}" srcOrd="0" destOrd="0" presId="urn:microsoft.com/office/officeart/2005/8/layout/hList1"/>
    <dgm:cxn modelId="{BC9C9D7A-4612-4C10-9A9D-B5C91B5D4062}" type="presParOf" srcId="{E3AF72C1-5667-489C-9DD2-B0E289BC5895}" destId="{D35A3AB3-30C6-4D6E-9C72-3E0ACA8A1E4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80612-C68B-4410-9675-237DCBE0B828}">
      <dsp:nvSpPr>
        <dsp:cNvPr id="0" name=""/>
        <dsp:cNvSpPr/>
      </dsp:nvSpPr>
      <dsp:spPr>
        <a:xfrm>
          <a:off x="3433" y="105538"/>
          <a:ext cx="3347496" cy="5184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Ecological </a:t>
          </a:r>
        </a:p>
      </dsp:txBody>
      <dsp:txXfrm>
        <a:off x="3433" y="105538"/>
        <a:ext cx="3347496" cy="518400"/>
      </dsp:txXfrm>
    </dsp:sp>
    <dsp:sp modelId="{1F7F8488-7B30-4A73-A34B-02AC8D66DD76}">
      <dsp:nvSpPr>
        <dsp:cNvPr id="0" name=""/>
        <dsp:cNvSpPr/>
      </dsp:nvSpPr>
      <dsp:spPr>
        <a:xfrm>
          <a:off x="3433" y="623938"/>
          <a:ext cx="3347496" cy="1496196"/>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tx1">
                  <a:lumMod val="85000"/>
                  <a:lumOff val="15000"/>
                </a:schemeClr>
              </a:solidFill>
            </a:rPr>
            <a:t>Data is collected in real-world environments, while the subject is engaging in their normal daily activities</a:t>
          </a:r>
        </a:p>
      </dsp:txBody>
      <dsp:txXfrm>
        <a:off x="3433" y="623938"/>
        <a:ext cx="3347496" cy="1496196"/>
      </dsp:txXfrm>
    </dsp:sp>
    <dsp:sp modelId="{5E13C2FE-8B35-4C7B-8891-A18A7C68B371}">
      <dsp:nvSpPr>
        <dsp:cNvPr id="0" name=""/>
        <dsp:cNvSpPr/>
      </dsp:nvSpPr>
      <dsp:spPr>
        <a:xfrm>
          <a:off x="3819579" y="105538"/>
          <a:ext cx="3347496" cy="5184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Momentary</a:t>
          </a:r>
        </a:p>
      </dsp:txBody>
      <dsp:txXfrm>
        <a:off x="3819579" y="105538"/>
        <a:ext cx="3347496" cy="518400"/>
      </dsp:txXfrm>
    </dsp:sp>
    <dsp:sp modelId="{165A5EB2-C12A-4B74-9BCE-C422787F1D15}">
      <dsp:nvSpPr>
        <dsp:cNvPr id="0" name=""/>
        <dsp:cNvSpPr/>
      </dsp:nvSpPr>
      <dsp:spPr>
        <a:xfrm>
          <a:off x="3819579" y="623938"/>
          <a:ext cx="3347496" cy="1496196"/>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tx1">
                  <a:lumMod val="85000"/>
                  <a:lumOff val="15000"/>
                </a:schemeClr>
              </a:solidFill>
            </a:rPr>
            <a:t>Assessments focus on the current state of the subject, as opposed to asking subjects to recall feelings or experiences over a wide range of time</a:t>
          </a:r>
        </a:p>
      </dsp:txBody>
      <dsp:txXfrm>
        <a:off x="3819579" y="623938"/>
        <a:ext cx="3347496" cy="1496196"/>
      </dsp:txXfrm>
    </dsp:sp>
    <dsp:sp modelId="{19B17215-4DE9-499B-85B5-59115AD9F474}">
      <dsp:nvSpPr>
        <dsp:cNvPr id="0" name=""/>
        <dsp:cNvSpPr/>
      </dsp:nvSpPr>
      <dsp:spPr>
        <a:xfrm>
          <a:off x="7635725" y="105538"/>
          <a:ext cx="3347496" cy="5184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Assessments</a:t>
          </a:r>
        </a:p>
      </dsp:txBody>
      <dsp:txXfrm>
        <a:off x="7635725" y="105538"/>
        <a:ext cx="3347496" cy="518400"/>
      </dsp:txXfrm>
    </dsp:sp>
    <dsp:sp modelId="{D35A3AB3-30C6-4D6E-9C72-3E0ACA8A1E43}">
      <dsp:nvSpPr>
        <dsp:cNvPr id="0" name=""/>
        <dsp:cNvSpPr/>
      </dsp:nvSpPr>
      <dsp:spPr>
        <a:xfrm>
          <a:off x="7635725" y="623938"/>
          <a:ext cx="3347496" cy="1496196"/>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tx1">
                  <a:lumMod val="85000"/>
                  <a:lumOff val="15000"/>
                </a:schemeClr>
              </a:solidFill>
            </a:rPr>
            <a:t>Moments for assessment are selected based on particular occurrences, random sampling, or some other pre-specified sampling scheme </a:t>
          </a:r>
        </a:p>
      </dsp:txBody>
      <dsp:txXfrm>
        <a:off x="7635725" y="623938"/>
        <a:ext cx="3347496" cy="1496196"/>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2635A6-F9AD-4886-894E-6DB6998D2BB9}" type="datetimeFigureOut">
              <a:rPr lang="en-US" smtClean="0"/>
              <a:t>10/5/2019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09BF26-841B-450C-98BC-F1F09871C066}" type="slidenum">
              <a:rPr lang="en-US" smtClean="0"/>
              <a:t>‹#›</a:t>
            </a:fld>
            <a:endParaRPr lang="en-US"/>
          </a:p>
        </p:txBody>
      </p:sp>
    </p:spTree>
    <p:extLst>
      <p:ext uri="{BB962C8B-B14F-4D97-AF65-F5344CB8AC3E}">
        <p14:creationId xmlns:p14="http://schemas.microsoft.com/office/powerpoint/2010/main" val="2057488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2F0D66-8E44-4407-8142-87E63C99CA03}" type="datetimeFigureOut">
              <a:rPr lang="en-US" smtClean="0"/>
              <a:t>10/5/2019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82C2A4-5358-4550-A6E9-948CE2DDE5F3}" type="slidenum">
              <a:rPr lang="en-US" smtClean="0"/>
              <a:t>‹#›</a:t>
            </a:fld>
            <a:endParaRPr lang="en-US"/>
          </a:p>
        </p:txBody>
      </p:sp>
    </p:spTree>
    <p:extLst>
      <p:ext uri="{BB962C8B-B14F-4D97-AF65-F5344CB8AC3E}">
        <p14:creationId xmlns:p14="http://schemas.microsoft.com/office/powerpoint/2010/main" val="3533680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52CA249-CB37-406B-BC4A-E607512D3D72}" type="datetime1">
              <a:rPr lang="en-US" smtClean="0"/>
              <a:t>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5971-D591-7E41-9749-23BB0CE24772}" type="slidenum">
              <a:rPr lang="en-US" smtClean="0"/>
              <a:t>‹#›</a:t>
            </a:fld>
            <a:endParaRPr lang="en-US"/>
          </a:p>
        </p:txBody>
      </p:sp>
    </p:spTree>
    <p:extLst>
      <p:ext uri="{BB962C8B-B14F-4D97-AF65-F5344CB8AC3E}">
        <p14:creationId xmlns:p14="http://schemas.microsoft.com/office/powerpoint/2010/main" val="3078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B7D823-77CE-4078-AE48-E4589238BE93}" type="datetime1">
              <a:rPr lang="en-US" smtClean="0"/>
              <a:t>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5971-D591-7E41-9749-23BB0CE24772}" type="slidenum">
              <a:rPr lang="en-US" smtClean="0"/>
              <a:t>‹#›</a:t>
            </a:fld>
            <a:endParaRPr lang="en-US" dirty="0"/>
          </a:p>
        </p:txBody>
      </p:sp>
    </p:spTree>
    <p:extLst>
      <p:ext uri="{BB962C8B-B14F-4D97-AF65-F5344CB8AC3E}">
        <p14:creationId xmlns:p14="http://schemas.microsoft.com/office/powerpoint/2010/main" val="51786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020322-C3D6-43A0-B6A5-760A8523855B}" type="datetime1">
              <a:rPr lang="en-US" smtClean="0"/>
              <a:t>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5971-D591-7E41-9749-23BB0CE24772}" type="slidenum">
              <a:rPr lang="en-US" smtClean="0"/>
              <a:t>‹#›</a:t>
            </a:fld>
            <a:endParaRPr lang="en-US"/>
          </a:p>
        </p:txBody>
      </p:sp>
    </p:spTree>
    <p:extLst>
      <p:ext uri="{BB962C8B-B14F-4D97-AF65-F5344CB8AC3E}">
        <p14:creationId xmlns:p14="http://schemas.microsoft.com/office/powerpoint/2010/main" val="1646813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A508B6-CEB1-4400-AE5A-2155C97E5920}" type="datetime1">
              <a:rPr lang="en-US" smtClean="0"/>
              <a:t>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D5971-D591-7E41-9749-23BB0CE24772}" type="slidenum">
              <a:rPr lang="en-US" smtClean="0"/>
              <a:t>‹#›</a:t>
            </a:fld>
            <a:endParaRPr lang="en-US"/>
          </a:p>
        </p:txBody>
      </p:sp>
    </p:spTree>
    <p:extLst>
      <p:ext uri="{BB962C8B-B14F-4D97-AF65-F5344CB8AC3E}">
        <p14:creationId xmlns:p14="http://schemas.microsoft.com/office/powerpoint/2010/main" val="236842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11F1E-4D74-4717-BB00-B65E35CBDCA4}" type="datetime1">
              <a:rPr lang="en-US" smtClean="0"/>
              <a:t>10/5/2019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7D5971-D591-7E41-9749-23BB0CE24772}" type="slidenum">
              <a:rPr lang="en-US" smtClean="0"/>
              <a:t>‹#›</a:t>
            </a:fld>
            <a:endParaRPr lang="en-US"/>
          </a:p>
        </p:txBody>
      </p:sp>
    </p:spTree>
    <p:extLst>
      <p:ext uri="{BB962C8B-B14F-4D97-AF65-F5344CB8AC3E}">
        <p14:creationId xmlns:p14="http://schemas.microsoft.com/office/powerpoint/2010/main" val="1229853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AB8EA4-9BB4-49CD-8FE8-2D2506401F77}" type="datetime1">
              <a:rPr lang="en-US" smtClean="0"/>
              <a:t>10/5/2019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7D5971-D591-7E41-9749-23BB0CE24772}" type="slidenum">
              <a:rPr lang="en-US" smtClean="0"/>
              <a:t>‹#›</a:t>
            </a:fld>
            <a:endParaRPr lang="en-US"/>
          </a:p>
        </p:txBody>
      </p:sp>
    </p:spTree>
    <p:extLst>
      <p:ext uri="{BB962C8B-B14F-4D97-AF65-F5344CB8AC3E}">
        <p14:creationId xmlns:p14="http://schemas.microsoft.com/office/powerpoint/2010/main" val="3582532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DB4C39-83CC-4439-A5A5-14D7B6D9BEF6}" type="datetime1">
              <a:rPr lang="en-US" smtClean="0"/>
              <a:t>10/5/2019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7D5971-D591-7E41-9749-23BB0CE24772}" type="slidenum">
              <a:rPr lang="en-US" smtClean="0"/>
              <a:t>‹#›</a:t>
            </a:fld>
            <a:endParaRPr lang="en-US"/>
          </a:p>
        </p:txBody>
      </p:sp>
    </p:spTree>
    <p:extLst>
      <p:ext uri="{BB962C8B-B14F-4D97-AF65-F5344CB8AC3E}">
        <p14:creationId xmlns:p14="http://schemas.microsoft.com/office/powerpoint/2010/main" val="1551687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F3A2739-D372-40AA-A0EC-4E9DB3920FBA}" type="datetime1">
              <a:rPr lang="en-US" smtClean="0"/>
              <a:t>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D5971-D591-7E41-9749-23BB0CE24772}" type="slidenum">
              <a:rPr lang="en-US" smtClean="0"/>
              <a:t>‹#›</a:t>
            </a:fld>
            <a:endParaRPr lang="en-US"/>
          </a:p>
        </p:txBody>
      </p:sp>
    </p:spTree>
    <p:extLst>
      <p:ext uri="{BB962C8B-B14F-4D97-AF65-F5344CB8AC3E}">
        <p14:creationId xmlns:p14="http://schemas.microsoft.com/office/powerpoint/2010/main" val="2198788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D804B4-72CF-4A19-B24B-293936473291}" type="datetime1">
              <a:rPr lang="en-US" smtClean="0"/>
              <a:t>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D5971-D591-7E41-9749-23BB0CE24772}" type="slidenum">
              <a:rPr lang="en-US" smtClean="0"/>
              <a:t>‹#›</a:t>
            </a:fld>
            <a:endParaRPr lang="en-US"/>
          </a:p>
        </p:txBody>
      </p:sp>
    </p:spTree>
    <p:extLst>
      <p:ext uri="{BB962C8B-B14F-4D97-AF65-F5344CB8AC3E}">
        <p14:creationId xmlns:p14="http://schemas.microsoft.com/office/powerpoint/2010/main" val="3855292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8A2ABE-5BC2-42AE-96BC-F59BF21B743D}" type="datetime1">
              <a:rPr lang="en-US" smtClean="0"/>
              <a:t>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5971-D591-7E41-9749-23BB0CE24772}" type="slidenum">
              <a:rPr lang="en-US" smtClean="0"/>
              <a:t>‹#›</a:t>
            </a:fld>
            <a:endParaRPr lang="en-US"/>
          </a:p>
        </p:txBody>
      </p:sp>
    </p:spTree>
    <p:extLst>
      <p:ext uri="{BB962C8B-B14F-4D97-AF65-F5344CB8AC3E}">
        <p14:creationId xmlns:p14="http://schemas.microsoft.com/office/powerpoint/2010/main" val="3787220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DC1CCC-579C-4258-87DF-B4956160B322}" type="datetime1">
              <a:rPr lang="en-US" smtClean="0"/>
              <a:t>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5971-D591-7E41-9749-23BB0CE24772}" type="slidenum">
              <a:rPr lang="en-US" smtClean="0"/>
              <a:t>‹#›</a:t>
            </a:fld>
            <a:endParaRPr lang="en-US"/>
          </a:p>
        </p:txBody>
      </p:sp>
    </p:spTree>
    <p:extLst>
      <p:ext uri="{BB962C8B-B14F-4D97-AF65-F5344CB8AC3E}">
        <p14:creationId xmlns:p14="http://schemas.microsoft.com/office/powerpoint/2010/main" val="1735695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7BE447-9681-45AF-827D-7010675E8BA8}" type="datetime1">
              <a:rPr lang="en-US" smtClean="0"/>
              <a:t>10/5/2019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D5971-D591-7E41-9749-23BB0CE24772}" type="slidenum">
              <a:rPr lang="en-US" smtClean="0"/>
              <a:pPr/>
              <a:t>‹#›</a:t>
            </a:fld>
            <a:endParaRPr lang="en-US" dirty="0"/>
          </a:p>
        </p:txBody>
      </p:sp>
    </p:spTree>
    <p:extLst>
      <p:ext uri="{BB962C8B-B14F-4D97-AF65-F5344CB8AC3E}">
        <p14:creationId xmlns:p14="http://schemas.microsoft.com/office/powerpoint/2010/main" val="39328371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616" y="1120878"/>
            <a:ext cx="11674763" cy="2479573"/>
          </a:xfrm>
        </p:spPr>
        <p:txBody>
          <a:bodyPr anchor="ctr">
            <a:noAutofit/>
          </a:bodyPr>
          <a:lstStyle/>
          <a:p>
            <a:r>
              <a:rPr lang="en-US" sz="4400" b="1" dirty="0">
                <a:solidFill>
                  <a:schemeClr val="tx2">
                    <a:lumMod val="75000"/>
                  </a:schemeClr>
                </a:solidFill>
              </a:rPr>
              <a:t>Using Technology to Assess the Impact of Alcohol Use on HIV Medication Adherence</a:t>
            </a:r>
            <a:endParaRPr lang="en-US" sz="4400" dirty="0">
              <a:solidFill>
                <a:schemeClr val="tx2">
                  <a:lumMod val="75000"/>
                </a:schemeClr>
              </a:solidFill>
            </a:endParaRPr>
          </a:p>
        </p:txBody>
      </p:sp>
      <p:sp>
        <p:nvSpPr>
          <p:cNvPr id="3" name="Subtitle 2"/>
          <p:cNvSpPr>
            <a:spLocks noGrp="1"/>
          </p:cNvSpPr>
          <p:nvPr>
            <p:ph type="subTitle" idx="1"/>
          </p:nvPr>
        </p:nvSpPr>
        <p:spPr>
          <a:xfrm>
            <a:off x="660399" y="3906838"/>
            <a:ext cx="10871199" cy="1034617"/>
          </a:xfrm>
        </p:spPr>
        <p:txBody>
          <a:bodyPr>
            <a:normAutofit/>
          </a:bodyPr>
          <a:lstStyle/>
          <a:p>
            <a:r>
              <a:rPr lang="en-US" sz="2800" dirty="0">
                <a:solidFill>
                  <a:schemeClr val="tx1">
                    <a:lumMod val="65000"/>
                    <a:lumOff val="35000"/>
                  </a:schemeClr>
                </a:solidFill>
              </a:rPr>
              <a:t>Enbal Shacham, </a:t>
            </a:r>
            <a:r>
              <a:rPr lang="en-US" sz="2800" dirty="0" err="1">
                <a:solidFill>
                  <a:schemeClr val="tx1">
                    <a:lumMod val="65000"/>
                    <a:lumOff val="35000"/>
                  </a:schemeClr>
                </a:solidFill>
              </a:rPr>
              <a:t>PhD</a:t>
            </a:r>
            <a:r>
              <a:rPr lang="en-US" sz="2800" baseline="30000" dirty="0" err="1">
                <a:solidFill>
                  <a:schemeClr val="tx1">
                    <a:lumMod val="65000"/>
                    <a:lumOff val="35000"/>
                  </a:schemeClr>
                </a:solidFill>
              </a:rPr>
              <a:t>a</a:t>
            </a:r>
            <a:r>
              <a:rPr lang="en-US" sz="2800" dirty="0">
                <a:solidFill>
                  <a:schemeClr val="tx1">
                    <a:lumMod val="65000"/>
                    <a:lumOff val="35000"/>
                  </a:schemeClr>
                </a:solidFill>
              </a:rPr>
              <a:t>; Daphne Lew, </a:t>
            </a:r>
            <a:r>
              <a:rPr lang="en-US" sz="2800" dirty="0" err="1">
                <a:solidFill>
                  <a:schemeClr val="tx1">
                    <a:lumMod val="65000"/>
                    <a:lumOff val="35000"/>
                  </a:schemeClr>
                </a:solidFill>
              </a:rPr>
              <a:t>MPH</a:t>
            </a:r>
            <a:r>
              <a:rPr lang="en-US" sz="2800" baseline="30000" dirty="0" err="1">
                <a:solidFill>
                  <a:schemeClr val="tx1">
                    <a:lumMod val="65000"/>
                    <a:lumOff val="35000"/>
                  </a:schemeClr>
                </a:solidFill>
              </a:rPr>
              <a:t>a</a:t>
            </a:r>
            <a:r>
              <a:rPr lang="en-US" sz="2800" dirty="0">
                <a:solidFill>
                  <a:schemeClr val="tx1">
                    <a:lumMod val="65000"/>
                    <a:lumOff val="35000"/>
                  </a:schemeClr>
                </a:solidFill>
              </a:rPr>
              <a:t>; </a:t>
            </a:r>
            <a:r>
              <a:rPr lang="en-US" sz="2800">
                <a:solidFill>
                  <a:schemeClr val="tx1">
                    <a:lumMod val="65000"/>
                    <a:lumOff val="35000"/>
                  </a:schemeClr>
                </a:solidFill>
              </a:rPr>
              <a:t>Julia L</a:t>
            </a:r>
            <a:r>
              <a:rPr lang="el-GR" sz="2800">
                <a:solidFill>
                  <a:schemeClr val="tx1">
                    <a:lumMod val="65000"/>
                    <a:lumOff val="35000"/>
                  </a:schemeClr>
                </a:solidFill>
              </a:rPr>
              <a:t>ό</a:t>
            </a:r>
            <a:r>
              <a:rPr lang="en-US" sz="2800" dirty="0" err="1">
                <a:solidFill>
                  <a:schemeClr val="tx1">
                    <a:lumMod val="65000"/>
                    <a:lumOff val="35000"/>
                  </a:schemeClr>
                </a:solidFill>
              </a:rPr>
              <a:t>pez</a:t>
            </a:r>
            <a:r>
              <a:rPr lang="en-US" sz="2800" dirty="0">
                <a:solidFill>
                  <a:schemeClr val="tx1">
                    <a:lumMod val="65000"/>
                    <a:lumOff val="35000"/>
                  </a:schemeClr>
                </a:solidFill>
              </a:rPr>
              <a:t>, </a:t>
            </a:r>
            <a:r>
              <a:rPr lang="en-US" sz="2800" dirty="0" err="1">
                <a:solidFill>
                  <a:schemeClr val="tx1">
                    <a:lumMod val="65000"/>
                    <a:lumOff val="35000"/>
                  </a:schemeClr>
                </a:solidFill>
              </a:rPr>
              <a:t>PhD</a:t>
            </a:r>
            <a:r>
              <a:rPr lang="en-US" sz="2800" baseline="30000" dirty="0" err="1">
                <a:solidFill>
                  <a:schemeClr val="tx1">
                    <a:lumMod val="65000"/>
                    <a:lumOff val="35000"/>
                  </a:schemeClr>
                </a:solidFill>
              </a:rPr>
              <a:t>b</a:t>
            </a:r>
            <a:r>
              <a:rPr lang="en-US" sz="2800" dirty="0">
                <a:solidFill>
                  <a:schemeClr val="tx1">
                    <a:lumMod val="65000"/>
                    <a:lumOff val="35000"/>
                  </a:schemeClr>
                </a:solidFill>
              </a:rPr>
              <a:t>; Steve Scroggins, </a:t>
            </a:r>
            <a:r>
              <a:rPr lang="en-US" sz="2800" dirty="0" err="1">
                <a:solidFill>
                  <a:schemeClr val="tx1">
                    <a:lumMod val="65000"/>
                    <a:lumOff val="35000"/>
                  </a:schemeClr>
                </a:solidFill>
              </a:rPr>
              <a:t>MPH</a:t>
            </a:r>
            <a:r>
              <a:rPr lang="en-US" sz="2800" baseline="30000" dirty="0" err="1">
                <a:solidFill>
                  <a:schemeClr val="tx1">
                    <a:lumMod val="65000"/>
                    <a:lumOff val="35000"/>
                  </a:schemeClr>
                </a:solidFill>
              </a:rPr>
              <a:t>a</a:t>
            </a:r>
            <a:r>
              <a:rPr lang="en-US" sz="2800" dirty="0">
                <a:solidFill>
                  <a:schemeClr val="tx1">
                    <a:lumMod val="65000"/>
                    <a:lumOff val="35000"/>
                  </a:schemeClr>
                </a:solidFill>
              </a:rPr>
              <a:t>; Rachel Presti, </a:t>
            </a:r>
            <a:r>
              <a:rPr lang="en-US" sz="2800" dirty="0" err="1">
                <a:solidFill>
                  <a:schemeClr val="tx1">
                    <a:lumMod val="65000"/>
                    <a:lumOff val="35000"/>
                  </a:schemeClr>
                </a:solidFill>
              </a:rPr>
              <a:t>MD</a:t>
            </a:r>
            <a:r>
              <a:rPr lang="en-US" sz="2800" baseline="30000" dirty="0" err="1">
                <a:solidFill>
                  <a:schemeClr val="tx1">
                    <a:lumMod val="65000"/>
                    <a:lumOff val="35000"/>
                  </a:schemeClr>
                </a:solidFill>
              </a:rPr>
              <a:t>b</a:t>
            </a:r>
            <a:r>
              <a:rPr lang="en-US" sz="2800" dirty="0">
                <a:solidFill>
                  <a:schemeClr val="tx1">
                    <a:lumMod val="65000"/>
                    <a:lumOff val="35000"/>
                  </a:schemeClr>
                </a:solidFill>
              </a:rPr>
              <a:t>; Tim Trull, </a:t>
            </a:r>
            <a:r>
              <a:rPr lang="en-US" sz="2800" dirty="0" err="1">
                <a:solidFill>
                  <a:schemeClr val="tx1">
                    <a:lumMod val="65000"/>
                    <a:lumOff val="35000"/>
                  </a:schemeClr>
                </a:solidFill>
              </a:rPr>
              <a:t>PhD</a:t>
            </a:r>
            <a:r>
              <a:rPr lang="en-US" sz="2800" baseline="30000" dirty="0" err="1">
                <a:solidFill>
                  <a:schemeClr val="tx1">
                    <a:lumMod val="65000"/>
                    <a:lumOff val="35000"/>
                  </a:schemeClr>
                </a:solidFill>
              </a:rPr>
              <a:t>c</a:t>
            </a:r>
            <a:endParaRPr lang="en-US" sz="2800" dirty="0">
              <a:solidFill>
                <a:schemeClr val="tx1">
                  <a:lumMod val="65000"/>
                  <a:lumOff val="35000"/>
                </a:schemeClr>
              </a:solidFill>
            </a:endParaRPr>
          </a:p>
        </p:txBody>
      </p:sp>
      <p:pic>
        <p:nvPicPr>
          <p:cNvPr id="4" name="Picture 3"/>
          <p:cNvPicPr>
            <a:picLocks noChangeAspect="1"/>
          </p:cNvPicPr>
          <p:nvPr/>
        </p:nvPicPr>
        <p:blipFill>
          <a:blip r:embed="rId2"/>
          <a:stretch>
            <a:fillRect/>
          </a:stretch>
        </p:blipFill>
        <p:spPr>
          <a:xfrm>
            <a:off x="10069033" y="0"/>
            <a:ext cx="2122967" cy="1526366"/>
          </a:xfrm>
          <a:prstGeom prst="rect">
            <a:avLst/>
          </a:prstGeom>
        </p:spPr>
      </p:pic>
      <p:sp>
        <p:nvSpPr>
          <p:cNvPr id="5" name="TextBox 4"/>
          <p:cNvSpPr txBox="1"/>
          <p:nvPr/>
        </p:nvSpPr>
        <p:spPr>
          <a:xfrm>
            <a:off x="660397" y="5541819"/>
            <a:ext cx="10871199" cy="923330"/>
          </a:xfrm>
          <a:prstGeom prst="rect">
            <a:avLst/>
          </a:prstGeom>
          <a:noFill/>
        </p:spPr>
        <p:txBody>
          <a:bodyPr wrap="square" rtlCol="0">
            <a:spAutoFit/>
          </a:bodyPr>
          <a:lstStyle/>
          <a:p>
            <a:r>
              <a:rPr lang="en-US" baseline="30000" dirty="0">
                <a:solidFill>
                  <a:schemeClr val="tx1">
                    <a:lumMod val="65000"/>
                    <a:lumOff val="35000"/>
                  </a:schemeClr>
                </a:solidFill>
              </a:rPr>
              <a:t>a </a:t>
            </a:r>
            <a:r>
              <a:rPr lang="en-US" dirty="0">
                <a:solidFill>
                  <a:schemeClr val="tx1">
                    <a:lumMod val="65000"/>
                    <a:lumOff val="35000"/>
                  </a:schemeClr>
                </a:solidFill>
              </a:rPr>
              <a:t>College for Public Health and Social Justice, Saint Louis University, 3545 Lafayette Avenue, St. Louis, MO 63104</a:t>
            </a:r>
          </a:p>
          <a:p>
            <a:r>
              <a:rPr lang="en-US" baseline="30000" dirty="0">
                <a:solidFill>
                  <a:schemeClr val="tx1">
                    <a:lumMod val="65000"/>
                    <a:lumOff val="35000"/>
                  </a:schemeClr>
                </a:solidFill>
              </a:rPr>
              <a:t>b </a:t>
            </a:r>
            <a:r>
              <a:rPr lang="en-US" dirty="0">
                <a:solidFill>
                  <a:schemeClr val="tx1">
                    <a:lumMod val="65000"/>
                    <a:lumOff val="35000"/>
                  </a:schemeClr>
                </a:solidFill>
              </a:rPr>
              <a:t>Washington University School of Medicine, 660 S. Euclid Avenue, St. Louis, MO 63110</a:t>
            </a:r>
          </a:p>
          <a:p>
            <a:r>
              <a:rPr lang="en-US" baseline="30000" dirty="0">
                <a:solidFill>
                  <a:schemeClr val="tx1">
                    <a:lumMod val="65000"/>
                    <a:lumOff val="35000"/>
                  </a:schemeClr>
                </a:solidFill>
              </a:rPr>
              <a:t>c </a:t>
            </a:r>
            <a:r>
              <a:rPr lang="en-US" dirty="0">
                <a:solidFill>
                  <a:schemeClr val="tx1">
                    <a:lumMod val="65000"/>
                    <a:lumOff val="35000"/>
                  </a:schemeClr>
                </a:solidFill>
              </a:rPr>
              <a:t>Department of Psychological Sciences, University of Missouri, 210 McAlester Hall, Columbia, MO 65211</a:t>
            </a:r>
          </a:p>
        </p:txBody>
      </p:sp>
    </p:spTree>
    <p:extLst>
      <p:ext uri="{BB962C8B-B14F-4D97-AF65-F5344CB8AC3E}">
        <p14:creationId xmlns:p14="http://schemas.microsoft.com/office/powerpoint/2010/main" val="4028298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Global and Local Burden of HIV</a:t>
            </a:r>
          </a:p>
        </p:txBody>
      </p:sp>
      <p:sp>
        <p:nvSpPr>
          <p:cNvPr id="3" name="Content Placeholder 2"/>
          <p:cNvSpPr>
            <a:spLocks noGrp="1"/>
          </p:cNvSpPr>
          <p:nvPr>
            <p:ph idx="1"/>
          </p:nvPr>
        </p:nvSpPr>
        <p:spPr>
          <a:xfrm>
            <a:off x="6391564" y="1759401"/>
            <a:ext cx="5033817" cy="4384907"/>
          </a:xfrm>
        </p:spPr>
        <p:txBody>
          <a:bodyPr>
            <a:normAutofit lnSpcReduction="10000"/>
          </a:bodyPr>
          <a:lstStyle/>
          <a:p>
            <a:pPr>
              <a:spcBef>
                <a:spcPts val="1800"/>
              </a:spcBef>
            </a:pPr>
            <a:r>
              <a:rPr lang="en-US" sz="2400" dirty="0">
                <a:solidFill>
                  <a:schemeClr val="tx1">
                    <a:lumMod val="65000"/>
                    <a:lumOff val="35000"/>
                  </a:schemeClr>
                </a:solidFill>
              </a:rPr>
              <a:t>Approximately 1.2 million people in the United States (US) are living with HIV</a:t>
            </a:r>
            <a:r>
              <a:rPr lang="en-US" sz="2400" baseline="30000" dirty="0">
                <a:solidFill>
                  <a:schemeClr val="tx1">
                    <a:lumMod val="65000"/>
                    <a:lumOff val="35000"/>
                  </a:schemeClr>
                </a:solidFill>
              </a:rPr>
              <a:t>1</a:t>
            </a:r>
            <a:endParaRPr lang="en-US" sz="2400" dirty="0">
              <a:solidFill>
                <a:schemeClr val="tx1">
                  <a:lumMod val="65000"/>
                  <a:lumOff val="35000"/>
                </a:schemeClr>
              </a:solidFill>
            </a:endParaRPr>
          </a:p>
          <a:p>
            <a:pPr>
              <a:spcBef>
                <a:spcPts val="1800"/>
              </a:spcBef>
            </a:pPr>
            <a:r>
              <a:rPr lang="en-US" sz="2400" dirty="0">
                <a:solidFill>
                  <a:schemeClr val="tx1">
                    <a:lumMod val="65000"/>
                    <a:lumOff val="35000"/>
                  </a:schemeClr>
                </a:solidFill>
              </a:rPr>
              <a:t>Nearly 40,000 new cases of HIV infections are diagnosed each year in the US</a:t>
            </a:r>
            <a:r>
              <a:rPr lang="en-US" sz="2400" baseline="30000" dirty="0">
                <a:solidFill>
                  <a:schemeClr val="tx1">
                    <a:lumMod val="65000"/>
                    <a:lumOff val="35000"/>
                  </a:schemeClr>
                </a:solidFill>
              </a:rPr>
              <a:t>1</a:t>
            </a:r>
            <a:endParaRPr lang="en-US" sz="2400" dirty="0">
              <a:solidFill>
                <a:schemeClr val="tx1">
                  <a:lumMod val="65000"/>
                  <a:lumOff val="35000"/>
                </a:schemeClr>
              </a:solidFill>
            </a:endParaRPr>
          </a:p>
          <a:p>
            <a:pPr>
              <a:spcBef>
                <a:spcPts val="1800"/>
              </a:spcBef>
            </a:pPr>
            <a:r>
              <a:rPr lang="en-US" sz="2400" dirty="0">
                <a:solidFill>
                  <a:schemeClr val="tx1">
                    <a:lumMod val="65000"/>
                    <a:lumOff val="35000"/>
                  </a:schemeClr>
                </a:solidFill>
              </a:rPr>
              <a:t>It is estimated that about 15% of individuals living with HIV in the US do not know that they are infected</a:t>
            </a:r>
            <a:r>
              <a:rPr lang="en-US" sz="2400" baseline="30000" dirty="0">
                <a:solidFill>
                  <a:schemeClr val="tx1">
                    <a:lumMod val="65000"/>
                    <a:lumOff val="35000"/>
                  </a:schemeClr>
                </a:solidFill>
              </a:rPr>
              <a:t>2</a:t>
            </a:r>
            <a:r>
              <a:rPr lang="en-US" sz="2400" dirty="0">
                <a:solidFill>
                  <a:schemeClr val="tx1">
                    <a:lumMod val="65000"/>
                    <a:lumOff val="35000"/>
                  </a:schemeClr>
                </a:solidFill>
              </a:rPr>
              <a:t> </a:t>
            </a:r>
          </a:p>
          <a:p>
            <a:pPr>
              <a:spcBef>
                <a:spcPts val="1800"/>
              </a:spcBef>
            </a:pPr>
            <a:r>
              <a:rPr lang="en-US" sz="2400" dirty="0">
                <a:solidFill>
                  <a:schemeClr val="tx1">
                    <a:lumMod val="65000"/>
                    <a:lumOff val="35000"/>
                  </a:schemeClr>
                </a:solidFill>
              </a:rPr>
              <a:t>In the St. Louis region, approximately 6,200 individuals are living with HIV</a:t>
            </a:r>
            <a:r>
              <a:rPr lang="en-US" sz="2400" baseline="30000" dirty="0">
                <a:solidFill>
                  <a:schemeClr val="tx1">
                    <a:lumMod val="65000"/>
                    <a:lumOff val="35000"/>
                  </a:schemeClr>
                </a:solidFill>
              </a:rPr>
              <a:t>3</a:t>
            </a:r>
            <a:endParaRPr lang="en-US" sz="2400" dirty="0">
              <a:solidFill>
                <a:schemeClr val="tx1">
                  <a:lumMod val="65000"/>
                  <a:lumOff val="35000"/>
                </a:schemeClr>
              </a:solidFill>
            </a:endParaRPr>
          </a:p>
        </p:txBody>
      </p:sp>
      <p:pic>
        <p:nvPicPr>
          <p:cNvPr id="4" name="Picture 3"/>
          <p:cNvPicPr>
            <a:picLocks noChangeAspect="1"/>
          </p:cNvPicPr>
          <p:nvPr/>
        </p:nvPicPr>
        <p:blipFill>
          <a:blip r:embed="rId2"/>
          <a:stretch>
            <a:fillRect/>
          </a:stretch>
        </p:blipFill>
        <p:spPr>
          <a:xfrm>
            <a:off x="10069033" y="0"/>
            <a:ext cx="2122967" cy="1526366"/>
          </a:xfrm>
          <a:prstGeom prst="rect">
            <a:avLst/>
          </a:prstGeom>
        </p:spPr>
      </p:pic>
      <p:sp>
        <p:nvSpPr>
          <p:cNvPr id="15"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2</a:t>
            </a:fld>
            <a:r>
              <a:rPr lang="en-US" sz="1800" dirty="0">
                <a:solidFill>
                  <a:schemeClr val="tx1">
                    <a:lumMod val="65000"/>
                    <a:lumOff val="35000"/>
                  </a:schemeClr>
                </a:solidFill>
                <a:latin typeface="+mj-lt"/>
              </a:rPr>
              <a:t> of 19</a:t>
            </a:r>
          </a:p>
        </p:txBody>
      </p:sp>
      <p:pic>
        <p:nvPicPr>
          <p:cNvPr id="1026" name="Picture 2" descr="https://www.who.int/hiv/data/2018_summary-global-hiv-epi.png?u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026" y="1889835"/>
            <a:ext cx="5500757" cy="38778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0785" y="5898087"/>
            <a:ext cx="5597237" cy="246221"/>
          </a:xfrm>
          <a:prstGeom prst="rect">
            <a:avLst/>
          </a:prstGeom>
          <a:noFill/>
        </p:spPr>
        <p:txBody>
          <a:bodyPr wrap="square" rtlCol="0">
            <a:spAutoFit/>
          </a:bodyPr>
          <a:lstStyle/>
          <a:p>
            <a:r>
              <a:rPr lang="en-US" sz="1000" dirty="0">
                <a:solidFill>
                  <a:schemeClr val="bg2">
                    <a:lumMod val="25000"/>
                  </a:schemeClr>
                </a:solidFill>
              </a:rPr>
              <a:t>https://www.who.int/hiv/data/2018_summary-global-hiv-epi.png?ua=1</a:t>
            </a:r>
          </a:p>
        </p:txBody>
      </p:sp>
    </p:spTree>
    <p:extLst>
      <p:ext uri="{BB962C8B-B14F-4D97-AF65-F5344CB8AC3E}">
        <p14:creationId xmlns:p14="http://schemas.microsoft.com/office/powerpoint/2010/main" val="2998339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127" y="490838"/>
            <a:ext cx="9238673" cy="1642140"/>
          </a:xfrm>
        </p:spPr>
        <p:txBody>
          <a:bodyPr>
            <a:normAutofit/>
          </a:bodyPr>
          <a:lstStyle/>
          <a:p>
            <a:pPr algn="l"/>
            <a:r>
              <a:rPr lang="en-US" sz="4200" b="1" dirty="0">
                <a:solidFill>
                  <a:schemeClr val="tx2">
                    <a:lumMod val="75000"/>
                  </a:schemeClr>
                </a:solidFill>
              </a:rPr>
              <a:t>Disease Management for People Living with HIV</a:t>
            </a:r>
          </a:p>
        </p:txBody>
      </p:sp>
      <p:sp>
        <p:nvSpPr>
          <p:cNvPr id="3" name="Content Placeholder 2"/>
          <p:cNvSpPr>
            <a:spLocks noGrp="1"/>
          </p:cNvSpPr>
          <p:nvPr>
            <p:ph idx="1"/>
          </p:nvPr>
        </p:nvSpPr>
        <p:spPr>
          <a:xfrm>
            <a:off x="210127" y="2132979"/>
            <a:ext cx="6680200" cy="4471022"/>
          </a:xfrm>
        </p:spPr>
        <p:txBody>
          <a:bodyPr>
            <a:normAutofit lnSpcReduction="10000"/>
          </a:bodyPr>
          <a:lstStyle/>
          <a:p>
            <a:pPr>
              <a:spcBef>
                <a:spcPts val="1800"/>
              </a:spcBef>
            </a:pPr>
            <a:r>
              <a:rPr lang="en-US" sz="2400" dirty="0">
                <a:solidFill>
                  <a:schemeClr val="tx1">
                    <a:lumMod val="65000"/>
                    <a:lumOff val="35000"/>
                  </a:schemeClr>
                </a:solidFill>
              </a:rPr>
              <a:t>Among people living with HIV (PLWH), consistent medication adherence is important for proper infection control and viral suppression</a:t>
            </a:r>
            <a:r>
              <a:rPr lang="en-US" sz="2400" baseline="30000" dirty="0">
                <a:solidFill>
                  <a:schemeClr val="tx1">
                    <a:lumMod val="65000"/>
                    <a:lumOff val="35000"/>
                  </a:schemeClr>
                </a:solidFill>
              </a:rPr>
              <a:t>4</a:t>
            </a:r>
            <a:endParaRPr lang="en-US" sz="2400" dirty="0">
              <a:solidFill>
                <a:schemeClr val="tx1">
                  <a:lumMod val="65000"/>
                  <a:lumOff val="35000"/>
                </a:schemeClr>
              </a:solidFill>
            </a:endParaRPr>
          </a:p>
          <a:p>
            <a:pPr>
              <a:spcBef>
                <a:spcPts val="1800"/>
              </a:spcBef>
            </a:pPr>
            <a:r>
              <a:rPr lang="en-US" sz="2400" dirty="0">
                <a:solidFill>
                  <a:schemeClr val="tx1">
                    <a:lumMod val="65000"/>
                    <a:lumOff val="35000"/>
                  </a:schemeClr>
                </a:solidFill>
              </a:rPr>
              <a:t>Only 51% of PLWH in the US have achieved viral suppression</a:t>
            </a:r>
            <a:r>
              <a:rPr lang="en-US" sz="2400" baseline="30000" dirty="0">
                <a:solidFill>
                  <a:schemeClr val="tx1">
                    <a:lumMod val="65000"/>
                    <a:lumOff val="35000"/>
                  </a:schemeClr>
                </a:solidFill>
              </a:rPr>
              <a:t>5</a:t>
            </a:r>
          </a:p>
          <a:p>
            <a:pPr>
              <a:spcBef>
                <a:spcPts val="1800"/>
              </a:spcBef>
            </a:pPr>
            <a:r>
              <a:rPr lang="en-US" sz="2400" dirty="0">
                <a:solidFill>
                  <a:schemeClr val="tx1">
                    <a:lumMod val="65000"/>
                    <a:lumOff val="35000"/>
                  </a:schemeClr>
                </a:solidFill>
              </a:rPr>
              <a:t>Heavy drinkers are known to be less likely to adhere to antiretroviral treatment (ART), and PLWH are known to have higher rates of alcohol use</a:t>
            </a:r>
            <a:r>
              <a:rPr lang="en-US" sz="2400" baseline="30000" dirty="0">
                <a:solidFill>
                  <a:schemeClr val="tx1">
                    <a:lumMod val="65000"/>
                    <a:lumOff val="35000"/>
                  </a:schemeClr>
                </a:solidFill>
              </a:rPr>
              <a:t>6,7</a:t>
            </a:r>
          </a:p>
          <a:p>
            <a:pPr>
              <a:spcBef>
                <a:spcPts val="1800"/>
              </a:spcBef>
            </a:pPr>
            <a:r>
              <a:rPr lang="en-US" sz="2400" dirty="0">
                <a:solidFill>
                  <a:schemeClr val="tx1">
                    <a:lumMod val="65000"/>
                    <a:lumOff val="35000"/>
                  </a:schemeClr>
                </a:solidFill>
              </a:rPr>
              <a:t>Other barriers to medication adherence include psychiatric disorders, stigma, and difficulties with health services</a:t>
            </a:r>
            <a:r>
              <a:rPr lang="en-US" sz="2400" baseline="30000" dirty="0">
                <a:solidFill>
                  <a:schemeClr val="tx1">
                    <a:lumMod val="65000"/>
                    <a:lumOff val="35000"/>
                  </a:schemeClr>
                </a:solidFill>
              </a:rPr>
              <a:t>8</a:t>
            </a:r>
            <a:endParaRPr lang="en-US" sz="2400" dirty="0">
              <a:solidFill>
                <a:schemeClr val="tx1">
                  <a:lumMod val="65000"/>
                  <a:lumOff val="35000"/>
                </a:schemeClr>
              </a:solidFill>
            </a:endParaRPr>
          </a:p>
          <a:p>
            <a:pPr>
              <a:spcBef>
                <a:spcPts val="1800"/>
              </a:spcBef>
            </a:pPr>
            <a:endParaRPr lang="en-US" sz="2400" dirty="0">
              <a:solidFill>
                <a:schemeClr val="tx1">
                  <a:lumMod val="65000"/>
                  <a:lumOff val="35000"/>
                </a:schemeClr>
              </a:solidFill>
            </a:endParaRPr>
          </a:p>
        </p:txBody>
      </p:sp>
      <p:pic>
        <p:nvPicPr>
          <p:cNvPr id="4" name="Picture 3"/>
          <p:cNvPicPr>
            <a:picLocks noChangeAspect="1"/>
          </p:cNvPicPr>
          <p:nvPr/>
        </p:nvPicPr>
        <p:blipFill>
          <a:blip r:embed="rId2"/>
          <a:stretch>
            <a:fillRect/>
          </a:stretch>
        </p:blipFill>
        <p:spPr>
          <a:xfrm>
            <a:off x="10069033" y="0"/>
            <a:ext cx="2122967" cy="1526366"/>
          </a:xfrm>
          <a:prstGeom prst="rect">
            <a:avLst/>
          </a:prstGeom>
        </p:spPr>
      </p:pic>
      <p:sp>
        <p:nvSpPr>
          <p:cNvPr id="15"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3</a:t>
            </a:fld>
            <a:r>
              <a:rPr lang="en-US" sz="1800" dirty="0">
                <a:solidFill>
                  <a:schemeClr val="tx1">
                    <a:lumMod val="65000"/>
                    <a:lumOff val="35000"/>
                  </a:schemeClr>
                </a:solidFill>
                <a:latin typeface="+mj-lt"/>
              </a:rPr>
              <a:t> of 19</a:t>
            </a:r>
          </a:p>
        </p:txBody>
      </p:sp>
      <p:pic>
        <p:nvPicPr>
          <p:cNvPr id="2050" name="Picture 2" descr="https://www.cdc.gov/hiv/images/risk/art/BecomeUndetecta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8909" y="3519044"/>
            <a:ext cx="2810164" cy="28101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088909" y="6299045"/>
            <a:ext cx="2881745" cy="400110"/>
          </a:xfrm>
          <a:prstGeom prst="rect">
            <a:avLst/>
          </a:prstGeom>
          <a:noFill/>
        </p:spPr>
        <p:txBody>
          <a:bodyPr wrap="square" rtlCol="0">
            <a:spAutoFit/>
          </a:bodyPr>
          <a:lstStyle/>
          <a:p>
            <a:r>
              <a:rPr lang="en-US" sz="1000" dirty="0">
                <a:solidFill>
                  <a:schemeClr val="bg2">
                    <a:lumMod val="25000"/>
                  </a:schemeClr>
                </a:solidFill>
              </a:rPr>
              <a:t>https://www.cdc.gov/hiv/images/risk/art/BecomeUndetectable.jpg</a:t>
            </a:r>
          </a:p>
        </p:txBody>
      </p:sp>
      <p:pic>
        <p:nvPicPr>
          <p:cNvPr id="2052" name="Picture 4" descr="https://www.cdc.gov/hiv/images/risk/art/NoTransmission-Opt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9105" y="1559964"/>
            <a:ext cx="2810164" cy="28101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939770" y="4379364"/>
            <a:ext cx="2109499" cy="400110"/>
          </a:xfrm>
          <a:prstGeom prst="rect">
            <a:avLst/>
          </a:prstGeom>
          <a:noFill/>
        </p:spPr>
        <p:txBody>
          <a:bodyPr wrap="square" rtlCol="0">
            <a:spAutoFit/>
          </a:bodyPr>
          <a:lstStyle/>
          <a:p>
            <a:r>
              <a:rPr lang="en-US" sz="1000" dirty="0">
                <a:solidFill>
                  <a:schemeClr val="bg2">
                    <a:lumMod val="25000"/>
                  </a:schemeClr>
                </a:solidFill>
              </a:rPr>
              <a:t>https://www.cdc.gov/hiv/images/risk/art/NoTransmission-Opt1.jpg</a:t>
            </a:r>
          </a:p>
        </p:txBody>
      </p:sp>
    </p:spTree>
    <p:extLst>
      <p:ext uri="{BB962C8B-B14F-4D97-AF65-F5344CB8AC3E}">
        <p14:creationId xmlns:p14="http://schemas.microsoft.com/office/powerpoint/2010/main" val="1356363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Ecological Momentary Assessments</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4</a:t>
            </a:fld>
            <a:r>
              <a:rPr lang="en-US" sz="1800" dirty="0">
                <a:solidFill>
                  <a:schemeClr val="tx1">
                    <a:lumMod val="65000"/>
                    <a:lumOff val="35000"/>
                  </a:schemeClr>
                </a:solidFill>
                <a:latin typeface="+mj-lt"/>
              </a:rPr>
              <a:t> of 19</a:t>
            </a:r>
          </a:p>
        </p:txBody>
      </p:sp>
      <p:sp>
        <p:nvSpPr>
          <p:cNvPr id="9" name="Content Placeholder 2"/>
          <p:cNvSpPr>
            <a:spLocks noGrp="1"/>
          </p:cNvSpPr>
          <p:nvPr>
            <p:ph idx="1"/>
          </p:nvPr>
        </p:nvSpPr>
        <p:spPr>
          <a:xfrm>
            <a:off x="210127" y="1828801"/>
            <a:ext cx="11215255" cy="905566"/>
          </a:xfrm>
        </p:spPr>
        <p:txBody>
          <a:bodyPr>
            <a:normAutofit/>
          </a:bodyPr>
          <a:lstStyle/>
          <a:p>
            <a:pPr>
              <a:spcBef>
                <a:spcPts val="1800"/>
              </a:spcBef>
            </a:pPr>
            <a:r>
              <a:rPr lang="en-US" sz="2400" dirty="0">
                <a:solidFill>
                  <a:schemeClr val="tx1">
                    <a:lumMod val="65000"/>
                    <a:lumOff val="35000"/>
                  </a:schemeClr>
                </a:solidFill>
              </a:rPr>
              <a:t>Ecological momentary assessment (EMA) is a class of research methods that allows for data collection in real-time and in real-world settings</a:t>
            </a:r>
            <a:r>
              <a:rPr lang="en-US" sz="2400" baseline="30000" dirty="0">
                <a:solidFill>
                  <a:schemeClr val="tx1">
                    <a:lumMod val="65000"/>
                    <a:lumOff val="35000"/>
                  </a:schemeClr>
                </a:solidFill>
              </a:rPr>
              <a:t>9</a:t>
            </a:r>
          </a:p>
        </p:txBody>
      </p:sp>
      <p:graphicFrame>
        <p:nvGraphicFramePr>
          <p:cNvPr id="2" name="Diagram 1"/>
          <p:cNvGraphicFramePr/>
          <p:nvPr>
            <p:extLst>
              <p:ext uri="{D42A27DB-BD31-4B8C-83A1-F6EECF244321}">
                <p14:modId xmlns:p14="http://schemas.microsoft.com/office/powerpoint/2010/main" val="26506860"/>
              </p:ext>
            </p:extLst>
          </p:nvPr>
        </p:nvGraphicFramePr>
        <p:xfrm>
          <a:off x="438724" y="2584075"/>
          <a:ext cx="10986655" cy="22256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ontent Placeholder 2"/>
          <p:cNvSpPr txBox="1">
            <a:spLocks/>
          </p:cNvSpPr>
          <p:nvPr/>
        </p:nvSpPr>
        <p:spPr>
          <a:xfrm>
            <a:off x="210124" y="4897437"/>
            <a:ext cx="11215255" cy="17638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800"/>
              </a:spcBef>
            </a:pPr>
            <a:r>
              <a:rPr lang="en-US" sz="2400" dirty="0">
                <a:solidFill>
                  <a:schemeClr val="tx1">
                    <a:lumMod val="65000"/>
                    <a:lumOff val="35000"/>
                  </a:schemeClr>
                </a:solidFill>
              </a:rPr>
              <a:t>Recent advances in smartphone technology have made implementation of EMA much more feasible through the use of specifically-designed smartphone applications</a:t>
            </a:r>
          </a:p>
          <a:p>
            <a:pPr>
              <a:spcBef>
                <a:spcPts val="1800"/>
              </a:spcBef>
            </a:pPr>
            <a:r>
              <a:rPr lang="en-US" sz="2400" dirty="0">
                <a:solidFill>
                  <a:schemeClr val="tx1">
                    <a:lumMod val="65000"/>
                    <a:lumOff val="35000"/>
                  </a:schemeClr>
                </a:solidFill>
              </a:rPr>
              <a:t>EMA has been used to better understand patterns associated with substance use, tobacco cessation, pain management, and aspects of clinical treatment</a:t>
            </a:r>
            <a:r>
              <a:rPr lang="en-US" sz="2400" baseline="30000" dirty="0">
                <a:solidFill>
                  <a:schemeClr val="tx1">
                    <a:lumMod val="65000"/>
                    <a:lumOff val="35000"/>
                  </a:schemeClr>
                </a:solidFill>
              </a:rPr>
              <a:t>10</a:t>
            </a:r>
            <a:endParaRPr lang="en-US" sz="2400" dirty="0">
              <a:solidFill>
                <a:schemeClr val="tx1">
                  <a:lumMod val="65000"/>
                  <a:lumOff val="35000"/>
                </a:schemeClr>
              </a:solidFill>
            </a:endParaRPr>
          </a:p>
        </p:txBody>
      </p:sp>
    </p:spTree>
    <p:extLst>
      <p:ext uri="{BB962C8B-B14F-4D97-AF65-F5344CB8AC3E}">
        <p14:creationId xmlns:p14="http://schemas.microsoft.com/office/powerpoint/2010/main" val="2676903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fontScale="90000"/>
          </a:bodyPr>
          <a:lstStyle/>
          <a:p>
            <a:pPr algn="l"/>
            <a:r>
              <a:rPr lang="en-US" sz="4200" b="1" dirty="0">
                <a:solidFill>
                  <a:schemeClr val="tx2">
                    <a:lumMod val="75000"/>
                  </a:schemeClr>
                </a:solidFill>
              </a:rPr>
              <a:t>Ecological Momentary Assessments among PLWH</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5</a:t>
            </a:fld>
            <a:r>
              <a:rPr lang="en-US" sz="1800" dirty="0">
                <a:solidFill>
                  <a:schemeClr val="tx1">
                    <a:lumMod val="65000"/>
                    <a:lumOff val="35000"/>
                  </a:schemeClr>
                </a:solidFill>
                <a:latin typeface="+mj-lt"/>
              </a:rPr>
              <a:t> of 19</a:t>
            </a:r>
          </a:p>
        </p:txBody>
      </p:sp>
      <p:sp>
        <p:nvSpPr>
          <p:cNvPr id="5" name="Content Placeholder 2"/>
          <p:cNvSpPr>
            <a:spLocks noGrp="1"/>
          </p:cNvSpPr>
          <p:nvPr>
            <p:ph idx="1"/>
          </p:nvPr>
        </p:nvSpPr>
        <p:spPr>
          <a:xfrm>
            <a:off x="210126" y="2142837"/>
            <a:ext cx="11215255" cy="3878362"/>
          </a:xfrm>
        </p:spPr>
        <p:txBody>
          <a:bodyPr>
            <a:normAutofit/>
          </a:bodyPr>
          <a:lstStyle/>
          <a:p>
            <a:pPr>
              <a:spcBef>
                <a:spcPts val="1800"/>
              </a:spcBef>
            </a:pPr>
            <a:r>
              <a:rPr lang="en-US" sz="2400" dirty="0">
                <a:solidFill>
                  <a:schemeClr val="tx1">
                    <a:lumMod val="65000"/>
                    <a:lumOff val="35000"/>
                  </a:schemeClr>
                </a:solidFill>
              </a:rPr>
              <a:t>Retrospective recall is known to be prone to systematic bias and error, and this is particularly true regarding recall of substance use</a:t>
            </a:r>
            <a:r>
              <a:rPr lang="en-US" sz="2400" baseline="30000" dirty="0">
                <a:solidFill>
                  <a:schemeClr val="tx1">
                    <a:lumMod val="65000"/>
                    <a:lumOff val="35000"/>
                  </a:schemeClr>
                </a:solidFill>
              </a:rPr>
              <a:t>9,11</a:t>
            </a:r>
            <a:endParaRPr lang="en-US" sz="2400" dirty="0">
              <a:solidFill>
                <a:schemeClr val="tx1">
                  <a:lumMod val="65000"/>
                  <a:lumOff val="35000"/>
                </a:schemeClr>
              </a:solidFill>
            </a:endParaRPr>
          </a:p>
          <a:p>
            <a:pPr>
              <a:spcBef>
                <a:spcPts val="1800"/>
              </a:spcBef>
            </a:pPr>
            <a:r>
              <a:rPr lang="en-US" sz="2400" dirty="0">
                <a:solidFill>
                  <a:schemeClr val="tx1">
                    <a:lumMod val="65000"/>
                    <a:lumOff val="35000"/>
                  </a:schemeClr>
                </a:solidFill>
              </a:rPr>
              <a:t>Recent studies have shown that EMA can successfully be used to understand patterns of substance use and mood among PLWH</a:t>
            </a:r>
            <a:r>
              <a:rPr lang="en-US" sz="2400" baseline="30000" dirty="0">
                <a:solidFill>
                  <a:schemeClr val="tx1">
                    <a:lumMod val="65000"/>
                    <a:lumOff val="35000"/>
                  </a:schemeClr>
                </a:solidFill>
              </a:rPr>
              <a:t>10,12,13</a:t>
            </a:r>
          </a:p>
          <a:p>
            <a:pPr>
              <a:spcBef>
                <a:spcPts val="1800"/>
              </a:spcBef>
            </a:pPr>
            <a:r>
              <a:rPr lang="en-US" sz="2400" dirty="0">
                <a:solidFill>
                  <a:schemeClr val="tx1">
                    <a:lumMod val="65000"/>
                    <a:lumOff val="35000"/>
                  </a:schemeClr>
                </a:solidFill>
              </a:rPr>
              <a:t>One study of PLWH showed that self-reported methamphetamine and alcohol use was more accurately recorded using EMA than retrospective recall</a:t>
            </a:r>
            <a:r>
              <a:rPr lang="en-US" sz="2400" baseline="30000" dirty="0">
                <a:solidFill>
                  <a:schemeClr val="tx1">
                    <a:lumMod val="65000"/>
                    <a:lumOff val="35000"/>
                  </a:schemeClr>
                </a:solidFill>
              </a:rPr>
              <a:t>12</a:t>
            </a:r>
            <a:r>
              <a:rPr lang="en-US" sz="2400" dirty="0">
                <a:solidFill>
                  <a:schemeClr val="tx1">
                    <a:lumMod val="65000"/>
                    <a:lumOff val="35000"/>
                  </a:schemeClr>
                </a:solidFill>
              </a:rPr>
              <a:t> </a:t>
            </a:r>
          </a:p>
          <a:p>
            <a:pPr>
              <a:spcBef>
                <a:spcPts val="1800"/>
              </a:spcBef>
            </a:pPr>
            <a:r>
              <a:rPr lang="en-US" sz="2400" dirty="0">
                <a:solidFill>
                  <a:schemeClr val="tx1">
                    <a:lumMod val="65000"/>
                    <a:lumOff val="35000"/>
                  </a:schemeClr>
                </a:solidFill>
              </a:rPr>
              <a:t>A short-term study using EMA among older PLWH showed that subjects experienced high rates of time alone, particularly when their pain levels were higher, which in turn was associated with lower overall happiness</a:t>
            </a:r>
            <a:r>
              <a:rPr lang="en-US" sz="2400" baseline="30000" dirty="0">
                <a:solidFill>
                  <a:schemeClr val="tx1">
                    <a:lumMod val="65000"/>
                    <a:lumOff val="35000"/>
                  </a:schemeClr>
                </a:solidFill>
              </a:rPr>
              <a:t>14</a:t>
            </a:r>
          </a:p>
        </p:txBody>
      </p:sp>
    </p:spTree>
    <p:extLst>
      <p:ext uri="{BB962C8B-B14F-4D97-AF65-F5344CB8AC3E}">
        <p14:creationId xmlns:p14="http://schemas.microsoft.com/office/powerpoint/2010/main" val="1415046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Gaps Addressed in the Current Study</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6</a:t>
            </a:fld>
            <a:r>
              <a:rPr lang="en-US" sz="1800" dirty="0">
                <a:solidFill>
                  <a:schemeClr val="tx1">
                    <a:lumMod val="65000"/>
                    <a:lumOff val="35000"/>
                  </a:schemeClr>
                </a:solidFill>
                <a:latin typeface="+mj-lt"/>
              </a:rPr>
              <a:t> of 19</a:t>
            </a:r>
          </a:p>
        </p:txBody>
      </p:sp>
      <p:sp>
        <p:nvSpPr>
          <p:cNvPr id="5" name="Content Placeholder 2"/>
          <p:cNvSpPr>
            <a:spLocks noGrp="1"/>
          </p:cNvSpPr>
          <p:nvPr>
            <p:ph idx="1"/>
          </p:nvPr>
        </p:nvSpPr>
        <p:spPr>
          <a:xfrm>
            <a:off x="210126" y="1810327"/>
            <a:ext cx="11215255" cy="4210871"/>
          </a:xfrm>
        </p:spPr>
        <p:txBody>
          <a:bodyPr>
            <a:normAutofit/>
          </a:bodyPr>
          <a:lstStyle/>
          <a:p>
            <a:pPr>
              <a:spcBef>
                <a:spcPts val="1800"/>
              </a:spcBef>
            </a:pPr>
            <a:r>
              <a:rPr lang="en-US" sz="2400" dirty="0">
                <a:solidFill>
                  <a:schemeClr val="tx1">
                    <a:lumMod val="65000"/>
                    <a:lumOff val="35000"/>
                  </a:schemeClr>
                </a:solidFill>
              </a:rPr>
              <a:t>Consistent alcohol use is known to be associated with lower ART adherence overall, but little has been done to look at the relationship between intraday alcohol consumption and medication adherence</a:t>
            </a:r>
          </a:p>
          <a:p>
            <a:pPr>
              <a:spcBef>
                <a:spcPts val="1800"/>
              </a:spcBef>
            </a:pPr>
            <a:r>
              <a:rPr lang="en-US" sz="2400" dirty="0">
                <a:solidFill>
                  <a:schemeClr val="tx1">
                    <a:lumMod val="65000"/>
                    <a:lumOff val="35000"/>
                  </a:schemeClr>
                </a:solidFill>
              </a:rPr>
              <a:t>Studies using EMA with PLWH have examined relationships between daily mood and alcohol use, but have not related these constructs to ART adherence</a:t>
            </a:r>
          </a:p>
          <a:p>
            <a:pPr>
              <a:spcBef>
                <a:spcPts val="1800"/>
              </a:spcBef>
            </a:pPr>
            <a:r>
              <a:rPr lang="en-US" sz="2400" dirty="0">
                <a:solidFill>
                  <a:schemeClr val="tx1">
                    <a:lumMod val="65000"/>
                    <a:lumOff val="35000"/>
                  </a:schemeClr>
                </a:solidFill>
              </a:rPr>
              <a:t>The use of technology to assess substance use, mood, and ART adherence of PLWH in real-time and over an extended period of time can help better characterize intraday patterns that may be beneficial or detrimental to proper disease management</a:t>
            </a:r>
          </a:p>
        </p:txBody>
      </p:sp>
    </p:spTree>
    <p:extLst>
      <p:ext uri="{BB962C8B-B14F-4D97-AF65-F5344CB8AC3E}">
        <p14:creationId xmlns:p14="http://schemas.microsoft.com/office/powerpoint/2010/main" val="1219355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Participant Recruitment</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7</a:t>
            </a:fld>
            <a:r>
              <a:rPr lang="en-US" sz="1800" dirty="0">
                <a:solidFill>
                  <a:schemeClr val="tx1">
                    <a:lumMod val="65000"/>
                    <a:lumOff val="35000"/>
                  </a:schemeClr>
                </a:solidFill>
                <a:latin typeface="+mj-lt"/>
              </a:rPr>
              <a:t> of 19</a:t>
            </a:r>
          </a:p>
        </p:txBody>
      </p:sp>
      <p:sp>
        <p:nvSpPr>
          <p:cNvPr id="5" name="Content Placeholder 2"/>
          <p:cNvSpPr>
            <a:spLocks noGrp="1"/>
          </p:cNvSpPr>
          <p:nvPr>
            <p:ph idx="1"/>
          </p:nvPr>
        </p:nvSpPr>
        <p:spPr>
          <a:xfrm>
            <a:off x="210126" y="1754909"/>
            <a:ext cx="6744856" cy="802437"/>
          </a:xfrm>
        </p:spPr>
        <p:txBody>
          <a:bodyPr>
            <a:normAutofit/>
          </a:bodyPr>
          <a:lstStyle/>
          <a:p>
            <a:pPr>
              <a:spcBef>
                <a:spcPts val="1800"/>
              </a:spcBef>
            </a:pPr>
            <a:r>
              <a:rPr lang="en-US" sz="2400" dirty="0">
                <a:solidFill>
                  <a:schemeClr val="tx1">
                    <a:lumMod val="65000"/>
                    <a:lumOff val="35000"/>
                  </a:schemeClr>
                </a:solidFill>
              </a:rPr>
              <a:t>Participants were recruited from the Washington University HIV Clinic in St. Louis, MO</a:t>
            </a:r>
          </a:p>
        </p:txBody>
      </p:sp>
      <p:sp>
        <p:nvSpPr>
          <p:cNvPr id="2" name="TextBox 1"/>
          <p:cNvSpPr txBox="1"/>
          <p:nvPr/>
        </p:nvSpPr>
        <p:spPr>
          <a:xfrm>
            <a:off x="286327" y="2556173"/>
            <a:ext cx="6412186" cy="3785652"/>
          </a:xfrm>
          <a:prstGeom prst="rect">
            <a:avLst/>
          </a:prstGeom>
          <a:noFill/>
        </p:spPr>
        <p:txBody>
          <a:bodyPr wrap="square" rtlCol="0">
            <a:spAutoFit/>
          </a:bodyPr>
          <a:lstStyle/>
          <a:p>
            <a:r>
              <a:rPr lang="en-US" sz="2000" b="1" dirty="0">
                <a:solidFill>
                  <a:schemeClr val="tx1">
                    <a:lumMod val="65000"/>
                    <a:lumOff val="35000"/>
                  </a:schemeClr>
                </a:solidFill>
              </a:rPr>
              <a:t>Eligibility criteria:</a:t>
            </a:r>
          </a:p>
          <a:p>
            <a:pPr marL="342900" indent="-342900">
              <a:buFontTx/>
              <a:buChar char="-"/>
            </a:pPr>
            <a:r>
              <a:rPr lang="en-US" sz="2000" dirty="0">
                <a:solidFill>
                  <a:schemeClr val="tx1">
                    <a:lumMod val="65000"/>
                    <a:lumOff val="35000"/>
                  </a:schemeClr>
                </a:solidFill>
              </a:rPr>
              <a:t>Greater than 21 years of age</a:t>
            </a:r>
          </a:p>
          <a:p>
            <a:pPr marL="342900" indent="-342900">
              <a:buFontTx/>
              <a:buChar char="-"/>
            </a:pPr>
            <a:r>
              <a:rPr lang="en-US" sz="2000" dirty="0">
                <a:solidFill>
                  <a:schemeClr val="tx1">
                    <a:lumMod val="65000"/>
                    <a:lumOff val="35000"/>
                  </a:schemeClr>
                </a:solidFill>
              </a:rPr>
              <a:t>HIV positive</a:t>
            </a:r>
          </a:p>
          <a:p>
            <a:pPr marL="342900" indent="-342900">
              <a:buFontTx/>
              <a:buChar char="-"/>
            </a:pPr>
            <a:r>
              <a:rPr lang="en-US" sz="2000" dirty="0">
                <a:solidFill>
                  <a:schemeClr val="tx1">
                    <a:lumMod val="65000"/>
                    <a:lumOff val="35000"/>
                  </a:schemeClr>
                </a:solidFill>
              </a:rPr>
              <a:t>Have consumed alcohol in the past 30 days</a:t>
            </a:r>
          </a:p>
          <a:p>
            <a:pPr marL="342900" indent="-342900">
              <a:buFontTx/>
              <a:buChar char="-"/>
            </a:pPr>
            <a:r>
              <a:rPr lang="en-US" sz="2000" dirty="0">
                <a:solidFill>
                  <a:schemeClr val="tx1">
                    <a:lumMod val="65000"/>
                    <a:lumOff val="35000"/>
                  </a:schemeClr>
                </a:solidFill>
              </a:rPr>
              <a:t>Lived in St. Louis Metropolitan region</a:t>
            </a:r>
          </a:p>
          <a:p>
            <a:pPr marL="342900" indent="-342900">
              <a:buFontTx/>
              <a:buChar char="-"/>
            </a:pPr>
            <a:r>
              <a:rPr lang="en-US" sz="2000" dirty="0">
                <a:solidFill>
                  <a:schemeClr val="tx1">
                    <a:lumMod val="65000"/>
                    <a:lumOff val="35000"/>
                  </a:schemeClr>
                </a:solidFill>
              </a:rPr>
              <a:t>Received ART for 6 months prior to the start of the study, with no intention of changing</a:t>
            </a:r>
          </a:p>
          <a:p>
            <a:endParaRPr lang="en-US" sz="2000" dirty="0">
              <a:solidFill>
                <a:schemeClr val="tx1">
                  <a:lumMod val="65000"/>
                  <a:lumOff val="35000"/>
                </a:schemeClr>
              </a:solidFill>
            </a:endParaRPr>
          </a:p>
          <a:p>
            <a:r>
              <a:rPr lang="en-US" sz="2000" b="1" dirty="0">
                <a:solidFill>
                  <a:schemeClr val="tx1">
                    <a:lumMod val="65000"/>
                    <a:lumOff val="35000"/>
                  </a:schemeClr>
                </a:solidFill>
              </a:rPr>
              <a:t>Exclusion criteria:</a:t>
            </a:r>
          </a:p>
          <a:p>
            <a:pPr marL="342900" indent="-342900">
              <a:buFontTx/>
              <a:buChar char="-"/>
            </a:pPr>
            <a:r>
              <a:rPr lang="en-US" sz="2000" dirty="0">
                <a:solidFill>
                  <a:schemeClr val="tx1">
                    <a:lumMod val="65000"/>
                    <a:lumOff val="35000"/>
                  </a:schemeClr>
                </a:solidFill>
              </a:rPr>
              <a:t>Unable to give informed consent</a:t>
            </a:r>
          </a:p>
          <a:p>
            <a:pPr marL="342900" indent="-342900">
              <a:buFontTx/>
              <a:buChar char="-"/>
            </a:pPr>
            <a:r>
              <a:rPr lang="en-US" sz="2000" dirty="0">
                <a:solidFill>
                  <a:schemeClr val="tx1">
                    <a:lumMod val="65000"/>
                    <a:lumOff val="35000"/>
                  </a:schemeClr>
                </a:solidFill>
              </a:rPr>
              <a:t>Had active psychosis or other uncontrolled mental illness</a:t>
            </a:r>
          </a:p>
          <a:p>
            <a:pPr marL="342900" indent="-342900">
              <a:buFontTx/>
              <a:buChar char="-"/>
            </a:pPr>
            <a:r>
              <a:rPr lang="en-US" sz="2000" dirty="0">
                <a:solidFill>
                  <a:schemeClr val="tx1">
                    <a:lumMod val="65000"/>
                    <a:lumOff val="35000"/>
                  </a:schemeClr>
                </a:solidFill>
              </a:rPr>
              <a:t>Incarcerated</a:t>
            </a:r>
          </a:p>
        </p:txBody>
      </p:sp>
      <p:graphicFrame>
        <p:nvGraphicFramePr>
          <p:cNvPr id="15" name="Table 14"/>
          <p:cNvGraphicFramePr>
            <a:graphicFrameLocks noGrp="1"/>
          </p:cNvGraphicFramePr>
          <p:nvPr>
            <p:extLst>
              <p:ext uri="{D42A27DB-BD31-4B8C-83A1-F6EECF244321}">
                <p14:modId xmlns:p14="http://schemas.microsoft.com/office/powerpoint/2010/main" val="1503299365"/>
              </p:ext>
            </p:extLst>
          </p:nvPr>
        </p:nvGraphicFramePr>
        <p:xfrm>
          <a:off x="6842805" y="1735463"/>
          <a:ext cx="5192232" cy="4145280"/>
        </p:xfrm>
        <a:graphic>
          <a:graphicData uri="http://schemas.openxmlformats.org/drawingml/2006/table">
            <a:tbl>
              <a:tblPr firstRow="1" firstCol="1" bandRow="1">
                <a:tableStyleId>{3B4B98B0-60AC-42C2-AFA5-B58CD77FA1E5}</a:tableStyleId>
              </a:tblPr>
              <a:tblGrid>
                <a:gridCol w="3272852">
                  <a:extLst>
                    <a:ext uri="{9D8B030D-6E8A-4147-A177-3AD203B41FA5}">
                      <a16:colId xmlns:a16="http://schemas.microsoft.com/office/drawing/2014/main" val="1717316511"/>
                    </a:ext>
                  </a:extLst>
                </a:gridCol>
                <a:gridCol w="1919380">
                  <a:extLst>
                    <a:ext uri="{9D8B030D-6E8A-4147-A177-3AD203B41FA5}">
                      <a16:colId xmlns:a16="http://schemas.microsoft.com/office/drawing/2014/main" val="1617531097"/>
                    </a:ext>
                  </a:extLst>
                </a:gridCol>
              </a:tblGrid>
              <a:tr h="233798">
                <a:tc>
                  <a:txBody>
                    <a:bodyPr/>
                    <a:lstStyle/>
                    <a:p>
                      <a:pPr marL="0" marR="0">
                        <a:spcBef>
                          <a:spcPts val="0"/>
                        </a:spcBef>
                        <a:spcAft>
                          <a:spcPts val="0"/>
                        </a:spcAft>
                      </a:pP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n/N (%)</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3833527282"/>
                  </a:ext>
                </a:extLst>
              </a:tr>
              <a:tr h="233798">
                <a:tc>
                  <a:txBody>
                    <a:bodyPr/>
                    <a:lstStyle/>
                    <a:p>
                      <a:pPr marL="0" marR="0">
                        <a:spcBef>
                          <a:spcPts val="0"/>
                        </a:spcBef>
                        <a:spcAft>
                          <a:spcPts val="0"/>
                        </a:spcAft>
                      </a:pPr>
                      <a:r>
                        <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rPr>
                        <a:t>Under 35 years of age</a:t>
                      </a: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rPr>
                        <a:t>7/34 (20.6)</a:t>
                      </a:r>
                    </a:p>
                  </a:txBody>
                  <a:tcPr marT="0" marB="0" anchor="b"/>
                </a:tc>
                <a:extLst>
                  <a:ext uri="{0D108BD9-81ED-4DB2-BD59-A6C34878D82A}">
                    <a16:rowId xmlns:a16="http://schemas.microsoft.com/office/drawing/2014/main" val="1937757512"/>
                  </a:ext>
                </a:extLst>
              </a:tr>
              <a:tr h="233798">
                <a:tc>
                  <a:txBody>
                    <a:bodyPr/>
                    <a:lstStyle/>
                    <a:p>
                      <a:pPr marL="0" marR="0">
                        <a:spcBef>
                          <a:spcPts val="0"/>
                        </a:spcBef>
                        <a:spcAft>
                          <a:spcPts val="0"/>
                        </a:spcAft>
                      </a:pPr>
                      <a:r>
                        <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rPr>
                        <a:t>African-American/Black/Latinx Race</a:t>
                      </a: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rPr>
                        <a:t>26/34 (73.5)</a:t>
                      </a:r>
                    </a:p>
                  </a:txBody>
                  <a:tcPr marT="0" marB="0" anchor="b"/>
                </a:tc>
                <a:extLst>
                  <a:ext uri="{0D108BD9-81ED-4DB2-BD59-A6C34878D82A}">
                    <a16:rowId xmlns:a16="http://schemas.microsoft.com/office/drawing/2014/main" val="3329202591"/>
                  </a:ext>
                </a:extLst>
              </a:tr>
              <a:tr h="233798">
                <a:tc>
                  <a:txBody>
                    <a:bodyPr/>
                    <a:lstStyle/>
                    <a:p>
                      <a:pPr marL="0" marR="0">
                        <a:spcBef>
                          <a:spcPts val="0"/>
                        </a:spcBef>
                        <a:spcAft>
                          <a:spcPts val="0"/>
                        </a:spcAft>
                      </a:pPr>
                      <a:r>
                        <a:rPr lang="en-US" sz="1600" dirty="0">
                          <a:solidFill>
                            <a:schemeClr val="tx1">
                              <a:lumMod val="75000"/>
                              <a:lumOff val="25000"/>
                            </a:schemeClr>
                          </a:solidFill>
                          <a:effectLst/>
                          <a:latin typeface="+mn-lt"/>
                        </a:rPr>
                        <a:t>Male gender</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26/34 (76.5)</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468756850"/>
                  </a:ext>
                </a:extLst>
              </a:tr>
              <a:tr h="180621">
                <a:tc>
                  <a:txBody>
                    <a:bodyPr/>
                    <a:lstStyle/>
                    <a:p>
                      <a:pPr marL="0" marR="0">
                        <a:spcBef>
                          <a:spcPts val="0"/>
                        </a:spcBef>
                        <a:spcAft>
                          <a:spcPts val="0"/>
                        </a:spcAft>
                      </a:pPr>
                      <a:r>
                        <a:rPr lang="en-US" sz="1600" dirty="0">
                          <a:solidFill>
                            <a:schemeClr val="tx1">
                              <a:lumMod val="75000"/>
                              <a:lumOff val="25000"/>
                            </a:schemeClr>
                          </a:solidFill>
                          <a:effectLst/>
                          <a:latin typeface="+mn-lt"/>
                        </a:rPr>
                        <a:t>Transgender: Male to Female</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1/34 (2.9)</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1959415525"/>
                  </a:ext>
                </a:extLst>
              </a:tr>
              <a:tr h="233798">
                <a:tc>
                  <a:txBody>
                    <a:bodyPr/>
                    <a:lstStyle/>
                    <a:p>
                      <a:pPr marL="0" marR="0">
                        <a:spcBef>
                          <a:spcPts val="0"/>
                        </a:spcBef>
                        <a:spcAft>
                          <a:spcPts val="0"/>
                        </a:spcAft>
                      </a:pPr>
                      <a:r>
                        <a:rPr lang="en-US" sz="1600" dirty="0">
                          <a:solidFill>
                            <a:schemeClr val="tx1">
                              <a:lumMod val="75000"/>
                              <a:lumOff val="25000"/>
                            </a:schemeClr>
                          </a:solidFill>
                          <a:effectLst/>
                          <a:latin typeface="+mn-lt"/>
                        </a:rPr>
                        <a:t>Highest</a:t>
                      </a:r>
                      <a:r>
                        <a:rPr lang="en-US" sz="1600" baseline="0" dirty="0">
                          <a:solidFill>
                            <a:schemeClr val="tx1">
                              <a:lumMod val="75000"/>
                              <a:lumOff val="25000"/>
                            </a:schemeClr>
                          </a:solidFill>
                          <a:effectLst/>
                          <a:latin typeface="+mn-lt"/>
                        </a:rPr>
                        <a:t> education level: </a:t>
                      </a:r>
                      <a:r>
                        <a:rPr lang="en-US" sz="1600" dirty="0">
                          <a:solidFill>
                            <a:schemeClr val="tx1">
                              <a:lumMod val="75000"/>
                              <a:lumOff val="25000"/>
                            </a:schemeClr>
                          </a:solidFill>
                          <a:effectLst/>
                          <a:latin typeface="+mn-lt"/>
                        </a:rPr>
                        <a:t>Some high school</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2/34 (5.9)</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2166467192"/>
                  </a:ext>
                </a:extLst>
              </a:tr>
              <a:tr h="233798">
                <a:tc>
                  <a:txBody>
                    <a:bodyPr/>
                    <a:lstStyle/>
                    <a:p>
                      <a:pPr marL="0" marR="0">
                        <a:spcBef>
                          <a:spcPts val="0"/>
                        </a:spcBef>
                        <a:spcAft>
                          <a:spcPts val="0"/>
                        </a:spcAft>
                      </a:pPr>
                      <a:r>
                        <a:rPr lang="en-US" sz="1600" dirty="0">
                          <a:solidFill>
                            <a:schemeClr val="tx1">
                              <a:lumMod val="75000"/>
                              <a:lumOff val="25000"/>
                            </a:schemeClr>
                          </a:solidFill>
                          <a:effectLst/>
                          <a:latin typeface="+mn-lt"/>
                        </a:rPr>
                        <a:t>Highest education level: High school diploma or equivalent</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11/34 (32.4)</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1078869279"/>
                  </a:ext>
                </a:extLst>
              </a:tr>
              <a:tr h="233798">
                <a:tc>
                  <a:txBody>
                    <a:bodyPr/>
                    <a:lstStyle/>
                    <a:p>
                      <a:pPr marL="0" marR="0">
                        <a:spcBef>
                          <a:spcPts val="0"/>
                        </a:spcBef>
                        <a:spcAft>
                          <a:spcPts val="0"/>
                        </a:spcAft>
                      </a:pPr>
                      <a:r>
                        <a:rPr lang="en-US" sz="1600" dirty="0">
                          <a:solidFill>
                            <a:schemeClr val="tx1">
                              <a:lumMod val="75000"/>
                              <a:lumOff val="25000"/>
                            </a:schemeClr>
                          </a:solidFill>
                          <a:effectLst/>
                          <a:latin typeface="+mn-lt"/>
                        </a:rPr>
                        <a:t>Highest</a:t>
                      </a:r>
                      <a:r>
                        <a:rPr lang="en-US" sz="1600" baseline="0" dirty="0">
                          <a:solidFill>
                            <a:schemeClr val="tx1">
                              <a:lumMod val="75000"/>
                              <a:lumOff val="25000"/>
                            </a:schemeClr>
                          </a:solidFill>
                          <a:effectLst/>
                          <a:latin typeface="+mn-lt"/>
                        </a:rPr>
                        <a:t> education level: </a:t>
                      </a:r>
                      <a:r>
                        <a:rPr lang="en-US" sz="1600" dirty="0">
                          <a:solidFill>
                            <a:schemeClr val="tx1">
                              <a:lumMod val="75000"/>
                              <a:lumOff val="25000"/>
                            </a:schemeClr>
                          </a:solidFill>
                          <a:effectLst/>
                          <a:latin typeface="+mn-lt"/>
                        </a:rPr>
                        <a:t>Bachelor’s degree or higher</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6/34</a:t>
                      </a:r>
                      <a:r>
                        <a:rPr lang="en-US" sz="1600" baseline="0" dirty="0">
                          <a:solidFill>
                            <a:schemeClr val="tx1">
                              <a:lumMod val="75000"/>
                              <a:lumOff val="25000"/>
                            </a:schemeClr>
                          </a:solidFill>
                          <a:effectLst/>
                          <a:latin typeface="+mn-lt"/>
                        </a:rPr>
                        <a:t> (17.6</a:t>
                      </a:r>
                      <a:r>
                        <a:rPr lang="en-US" sz="1600" dirty="0">
                          <a:solidFill>
                            <a:schemeClr val="tx1">
                              <a:lumMod val="75000"/>
                              <a:lumOff val="25000"/>
                            </a:schemeClr>
                          </a:solidFill>
                          <a:effectLst/>
                          <a:latin typeface="+mn-lt"/>
                        </a:rPr>
                        <a:t>)</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4167571427"/>
                  </a:ext>
                </a:extLst>
              </a:tr>
              <a:tr h="233798">
                <a:tc>
                  <a:txBody>
                    <a:bodyPr/>
                    <a:lstStyle/>
                    <a:p>
                      <a:pPr marL="0" marR="0">
                        <a:spcBef>
                          <a:spcPts val="0"/>
                        </a:spcBef>
                        <a:spcAft>
                          <a:spcPts val="0"/>
                        </a:spcAft>
                      </a:pPr>
                      <a:r>
                        <a:rPr lang="en-US" sz="1600" dirty="0">
                          <a:solidFill>
                            <a:schemeClr val="tx1">
                              <a:lumMod val="75000"/>
                              <a:lumOff val="25000"/>
                            </a:schemeClr>
                          </a:solidFill>
                          <a:effectLst/>
                          <a:latin typeface="+mn-lt"/>
                        </a:rPr>
                        <a:t>Annual</a:t>
                      </a:r>
                      <a:r>
                        <a:rPr lang="en-US" sz="1600" baseline="0" dirty="0">
                          <a:solidFill>
                            <a:schemeClr val="tx1">
                              <a:lumMod val="75000"/>
                              <a:lumOff val="25000"/>
                            </a:schemeClr>
                          </a:solidFill>
                          <a:effectLst/>
                          <a:latin typeface="+mn-lt"/>
                        </a:rPr>
                        <a:t> income l</a:t>
                      </a:r>
                      <a:r>
                        <a:rPr lang="en-US" sz="1600" dirty="0">
                          <a:solidFill>
                            <a:schemeClr val="tx1">
                              <a:lumMod val="75000"/>
                              <a:lumOff val="25000"/>
                            </a:schemeClr>
                          </a:solidFill>
                          <a:effectLst/>
                          <a:latin typeface="+mn-lt"/>
                        </a:rPr>
                        <a:t>ess than $10,000</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19/34 (55.9)</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3846133825"/>
                  </a:ext>
                </a:extLst>
              </a:tr>
              <a:tr h="233798">
                <a:tc>
                  <a:txBody>
                    <a:bodyPr/>
                    <a:lstStyle/>
                    <a:p>
                      <a:pPr marL="0" marR="0">
                        <a:spcBef>
                          <a:spcPts val="0"/>
                        </a:spcBef>
                        <a:spcAft>
                          <a:spcPts val="0"/>
                        </a:spcAft>
                      </a:pPr>
                      <a:r>
                        <a:rPr lang="en-US" sz="1600" dirty="0">
                          <a:solidFill>
                            <a:schemeClr val="tx1">
                              <a:lumMod val="75000"/>
                              <a:lumOff val="25000"/>
                            </a:schemeClr>
                          </a:solidFill>
                          <a:effectLst/>
                          <a:latin typeface="+mn-lt"/>
                        </a:rPr>
                        <a:t>Annual</a:t>
                      </a:r>
                      <a:r>
                        <a:rPr lang="en-US" sz="1600" baseline="0" dirty="0">
                          <a:solidFill>
                            <a:schemeClr val="tx1">
                              <a:lumMod val="75000"/>
                              <a:lumOff val="25000"/>
                            </a:schemeClr>
                          </a:solidFill>
                          <a:effectLst/>
                          <a:latin typeface="+mn-lt"/>
                        </a:rPr>
                        <a:t> income </a:t>
                      </a:r>
                      <a:r>
                        <a:rPr lang="en-US" sz="1600" dirty="0">
                          <a:solidFill>
                            <a:schemeClr val="tx1">
                              <a:lumMod val="75000"/>
                              <a:lumOff val="25000"/>
                            </a:schemeClr>
                          </a:solidFill>
                          <a:effectLst/>
                          <a:latin typeface="+mn-lt"/>
                        </a:rPr>
                        <a:t>$10,000-$29,999</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12/34 (35.3)</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3218052459"/>
                  </a:ext>
                </a:extLst>
              </a:tr>
              <a:tr h="233798">
                <a:tc>
                  <a:txBody>
                    <a:bodyPr/>
                    <a:lstStyle/>
                    <a:p>
                      <a:pPr marL="0" marR="0">
                        <a:spcBef>
                          <a:spcPts val="0"/>
                        </a:spcBef>
                        <a:spcAft>
                          <a:spcPts val="0"/>
                        </a:spcAft>
                      </a:pPr>
                      <a:r>
                        <a:rPr lang="en-US" sz="1600" dirty="0">
                          <a:solidFill>
                            <a:schemeClr val="tx1">
                              <a:lumMod val="75000"/>
                              <a:lumOff val="25000"/>
                            </a:schemeClr>
                          </a:solidFill>
                          <a:effectLst/>
                          <a:latin typeface="+mn-lt"/>
                        </a:rPr>
                        <a:t>Married or Partnered</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5/34 (14.7)</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540888746"/>
                  </a:ext>
                </a:extLst>
              </a:tr>
              <a:tr h="233798">
                <a:tc>
                  <a:txBody>
                    <a:bodyPr/>
                    <a:lstStyle/>
                    <a:p>
                      <a:pPr marL="0" marR="0">
                        <a:spcBef>
                          <a:spcPts val="0"/>
                        </a:spcBef>
                        <a:spcAft>
                          <a:spcPts val="0"/>
                        </a:spcAft>
                      </a:pPr>
                      <a:r>
                        <a:rPr lang="en-US" sz="1600" dirty="0">
                          <a:solidFill>
                            <a:schemeClr val="tx1">
                              <a:lumMod val="75000"/>
                              <a:lumOff val="25000"/>
                            </a:schemeClr>
                          </a:solidFill>
                          <a:effectLst/>
                          <a:latin typeface="+mn-lt"/>
                        </a:rPr>
                        <a:t>Never married</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23/34 (67.6)</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3142665263"/>
                  </a:ext>
                </a:extLst>
              </a:tr>
              <a:tr h="223001">
                <a:tc>
                  <a:txBody>
                    <a:bodyPr/>
                    <a:lstStyle/>
                    <a:p>
                      <a:pPr marL="0" marR="0">
                        <a:spcBef>
                          <a:spcPts val="0"/>
                        </a:spcBef>
                        <a:spcAft>
                          <a:spcPts val="0"/>
                        </a:spcAft>
                      </a:pPr>
                      <a:r>
                        <a:rPr lang="en-US" sz="1600" dirty="0">
                          <a:solidFill>
                            <a:schemeClr val="tx1">
                              <a:lumMod val="75000"/>
                              <a:lumOff val="25000"/>
                            </a:schemeClr>
                          </a:solidFill>
                          <a:effectLst/>
                          <a:latin typeface="+mn-lt"/>
                        </a:rPr>
                        <a:t>Unemployed/disability/student</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19/34 (55.9)</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3036219301"/>
                  </a:ext>
                </a:extLst>
              </a:tr>
              <a:tr h="233798">
                <a:tc>
                  <a:txBody>
                    <a:bodyPr/>
                    <a:lstStyle/>
                    <a:p>
                      <a:pPr marL="0" marR="0">
                        <a:spcBef>
                          <a:spcPts val="0"/>
                        </a:spcBef>
                        <a:spcAft>
                          <a:spcPts val="0"/>
                        </a:spcAft>
                      </a:pPr>
                      <a:r>
                        <a:rPr lang="en-US" sz="1600" dirty="0">
                          <a:solidFill>
                            <a:schemeClr val="tx1">
                              <a:lumMod val="75000"/>
                              <a:lumOff val="25000"/>
                            </a:schemeClr>
                          </a:solidFill>
                          <a:effectLst/>
                          <a:latin typeface="+mn-lt"/>
                        </a:rPr>
                        <a:t>Consider self homeless</a:t>
                      </a:r>
                      <a:endParaRPr lang="en-US" sz="1600" b="1"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tc>
                  <a:txBody>
                    <a:bodyPr/>
                    <a:lstStyle/>
                    <a:p>
                      <a:pPr marL="0" marR="0" algn="ctr">
                        <a:spcBef>
                          <a:spcPts val="0"/>
                        </a:spcBef>
                        <a:spcAft>
                          <a:spcPts val="0"/>
                        </a:spcAft>
                      </a:pPr>
                      <a:r>
                        <a:rPr lang="en-US" sz="1600" dirty="0">
                          <a:solidFill>
                            <a:schemeClr val="tx1">
                              <a:lumMod val="75000"/>
                              <a:lumOff val="25000"/>
                            </a:schemeClr>
                          </a:solidFill>
                          <a:effectLst/>
                          <a:latin typeface="+mn-lt"/>
                        </a:rPr>
                        <a:t>1/34 (2.9)</a:t>
                      </a:r>
                      <a:endParaRPr lang="en-US" sz="1600" dirty="0">
                        <a:solidFill>
                          <a:schemeClr val="tx1">
                            <a:lumMod val="75000"/>
                            <a:lumOff val="25000"/>
                          </a:schemeClr>
                        </a:solidFill>
                        <a:effectLst/>
                        <a:latin typeface="+mn-lt"/>
                        <a:ea typeface="Cambria" panose="02040503050406030204" pitchFamily="18" charset="0"/>
                        <a:cs typeface="Arial" panose="020B0604020202020204" pitchFamily="34" charset="0"/>
                      </a:endParaRPr>
                    </a:p>
                  </a:txBody>
                  <a:tcPr marT="0" marB="0" anchor="b"/>
                </a:tc>
                <a:extLst>
                  <a:ext uri="{0D108BD9-81ED-4DB2-BD59-A6C34878D82A}">
                    <a16:rowId xmlns:a16="http://schemas.microsoft.com/office/drawing/2014/main" val="4088364531"/>
                  </a:ext>
                </a:extLst>
              </a:tr>
            </a:tbl>
          </a:graphicData>
        </a:graphic>
      </p:graphicFrame>
      <p:sp>
        <p:nvSpPr>
          <p:cNvPr id="16" name="TextBox 15"/>
          <p:cNvSpPr txBox="1"/>
          <p:nvPr/>
        </p:nvSpPr>
        <p:spPr>
          <a:xfrm>
            <a:off x="7031181" y="5886542"/>
            <a:ext cx="4932218" cy="307777"/>
          </a:xfrm>
          <a:prstGeom prst="rect">
            <a:avLst/>
          </a:prstGeom>
          <a:noFill/>
        </p:spPr>
        <p:txBody>
          <a:bodyPr wrap="square" rtlCol="0">
            <a:spAutoFit/>
          </a:bodyPr>
          <a:lstStyle/>
          <a:p>
            <a:r>
              <a:rPr lang="en-US" sz="1400" b="1" dirty="0">
                <a:solidFill>
                  <a:schemeClr val="tx1">
                    <a:lumMod val="65000"/>
                    <a:lumOff val="35000"/>
                  </a:schemeClr>
                </a:solidFill>
              </a:rPr>
              <a:t>Table 1:</a:t>
            </a:r>
            <a:r>
              <a:rPr lang="en-US" sz="1400" dirty="0">
                <a:solidFill>
                  <a:schemeClr val="tx1">
                    <a:lumMod val="65000"/>
                    <a:lumOff val="35000"/>
                  </a:schemeClr>
                </a:solidFill>
              </a:rPr>
              <a:t> Select demographic characteristics of the study sample</a:t>
            </a:r>
            <a:endParaRPr lang="en-US" sz="1400" b="1" dirty="0">
              <a:solidFill>
                <a:schemeClr val="tx1">
                  <a:lumMod val="65000"/>
                  <a:lumOff val="35000"/>
                </a:schemeClr>
              </a:solidFill>
            </a:endParaRPr>
          </a:p>
        </p:txBody>
      </p:sp>
    </p:spTree>
    <p:extLst>
      <p:ext uri="{BB962C8B-B14F-4D97-AF65-F5344CB8AC3E}">
        <p14:creationId xmlns:p14="http://schemas.microsoft.com/office/powerpoint/2010/main" val="3307224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069033" y="0"/>
            <a:ext cx="2122967" cy="1526366"/>
          </a:xfrm>
          <a:prstGeom prst="rect">
            <a:avLst/>
          </a:prstGeom>
        </p:spPr>
      </p:pic>
      <p:sp>
        <p:nvSpPr>
          <p:cNvPr id="8" name="Title 1"/>
          <p:cNvSpPr txBox="1">
            <a:spLocks/>
          </p:cNvSpPr>
          <p:nvPr/>
        </p:nvSpPr>
        <p:spPr>
          <a:xfrm>
            <a:off x="210127" y="750078"/>
            <a:ext cx="10515600" cy="7762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200" b="1" dirty="0">
                <a:solidFill>
                  <a:schemeClr val="tx2">
                    <a:lumMod val="75000"/>
                  </a:schemeClr>
                </a:solidFill>
              </a:rPr>
              <a:t>Data and Measures</a:t>
            </a:r>
          </a:p>
        </p:txBody>
      </p:sp>
      <p:sp>
        <p:nvSpPr>
          <p:cNvPr id="9"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8</a:t>
            </a:fld>
            <a:r>
              <a:rPr lang="en-US" sz="1800" dirty="0">
                <a:solidFill>
                  <a:schemeClr val="tx1">
                    <a:lumMod val="65000"/>
                    <a:lumOff val="35000"/>
                  </a:schemeClr>
                </a:solidFill>
                <a:latin typeface="+mj-lt"/>
              </a:rPr>
              <a:t> of 19</a:t>
            </a:r>
          </a:p>
        </p:txBody>
      </p:sp>
      <p:sp>
        <p:nvSpPr>
          <p:cNvPr id="7" name="Content Placeholder 2"/>
          <p:cNvSpPr txBox="1">
            <a:spLocks/>
          </p:cNvSpPr>
          <p:nvPr/>
        </p:nvSpPr>
        <p:spPr>
          <a:xfrm>
            <a:off x="210126" y="1994029"/>
            <a:ext cx="11630891" cy="449884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800"/>
              </a:spcBef>
            </a:pPr>
            <a:r>
              <a:rPr lang="en-US" sz="2400" dirty="0">
                <a:solidFill>
                  <a:schemeClr val="tx1">
                    <a:lumMod val="65000"/>
                    <a:lumOff val="35000"/>
                  </a:schemeClr>
                </a:solidFill>
              </a:rPr>
              <a:t>Subjects completed a baseline interview to gather information about sociodemographic characteristics, substance use, sexual behaviors, and psychological distress</a:t>
            </a:r>
          </a:p>
          <a:p>
            <a:pPr>
              <a:spcBef>
                <a:spcPts val="1800"/>
              </a:spcBef>
            </a:pPr>
            <a:r>
              <a:rPr lang="en-US" sz="2400" dirty="0">
                <a:solidFill>
                  <a:schemeClr val="tx1">
                    <a:lumMod val="65000"/>
                    <a:lumOff val="35000"/>
                  </a:schemeClr>
                </a:solidFill>
              </a:rPr>
              <a:t>Clinical biomarkers reflecting the impact of alcohol use on liver function and HIV viral loads were collected from electronic medical records</a:t>
            </a:r>
          </a:p>
          <a:p>
            <a:pPr>
              <a:spcBef>
                <a:spcPts val="1800"/>
              </a:spcBef>
            </a:pPr>
            <a:r>
              <a:rPr lang="en-US" sz="2400" dirty="0">
                <a:solidFill>
                  <a:schemeClr val="tx1">
                    <a:lumMod val="65000"/>
                    <a:lumOff val="35000"/>
                  </a:schemeClr>
                </a:solidFill>
              </a:rPr>
              <a:t>A smartphone application was developed to collect real-time EMA data prospectively over 28 days</a:t>
            </a:r>
          </a:p>
          <a:p>
            <a:pPr>
              <a:spcBef>
                <a:spcPts val="1800"/>
              </a:spcBef>
            </a:pPr>
            <a:r>
              <a:rPr lang="en-US" sz="2400" dirty="0">
                <a:solidFill>
                  <a:schemeClr val="tx1">
                    <a:lumMod val="65000"/>
                    <a:lumOff val="35000"/>
                  </a:schemeClr>
                </a:solidFill>
              </a:rPr>
              <a:t>Subjects reported information about alcohol consumption, mood, and sexual activities</a:t>
            </a:r>
          </a:p>
          <a:p>
            <a:pPr lvl="1">
              <a:spcBef>
                <a:spcPts val="600"/>
              </a:spcBef>
            </a:pPr>
            <a:r>
              <a:rPr lang="en-US" sz="2000" dirty="0">
                <a:solidFill>
                  <a:schemeClr val="tx1">
                    <a:lumMod val="65000"/>
                    <a:lumOff val="35000"/>
                  </a:schemeClr>
                </a:solidFill>
              </a:rPr>
              <a:t>Types of surveys included random prompts (3 times throughout the day), morning reports, alcoholic drink reports (initial drink and follow-up), and mood dysregulation</a:t>
            </a:r>
          </a:p>
          <a:p>
            <a:pPr lvl="1">
              <a:spcBef>
                <a:spcPts val="600"/>
              </a:spcBef>
            </a:pPr>
            <a:r>
              <a:rPr lang="en-US" sz="2000" dirty="0">
                <a:solidFill>
                  <a:schemeClr val="tx1">
                    <a:lumMod val="65000"/>
                    <a:lumOff val="35000"/>
                  </a:schemeClr>
                </a:solidFill>
              </a:rPr>
              <a:t>Mood was measured using the Positive and Negative Affect Schedule – Short Form (PANAS-SF)</a:t>
            </a:r>
            <a:r>
              <a:rPr lang="en-US" sz="2000" baseline="30000" dirty="0">
                <a:solidFill>
                  <a:schemeClr val="tx1">
                    <a:lumMod val="65000"/>
                    <a:lumOff val="35000"/>
                  </a:schemeClr>
                </a:solidFill>
              </a:rPr>
              <a:t>15</a:t>
            </a:r>
          </a:p>
          <a:p>
            <a:pPr>
              <a:spcBef>
                <a:spcPts val="1800"/>
              </a:spcBef>
            </a:pPr>
            <a:r>
              <a:rPr lang="en-US" sz="2400" dirty="0">
                <a:solidFill>
                  <a:schemeClr val="tx1">
                    <a:lumMod val="65000"/>
                    <a:lumOff val="35000"/>
                  </a:schemeClr>
                </a:solidFill>
              </a:rPr>
              <a:t>Of the 34 subjects enrolled in the study, 28 completed the full 28-day follow-up</a:t>
            </a:r>
          </a:p>
        </p:txBody>
      </p:sp>
    </p:spTree>
    <p:extLst>
      <p:ext uri="{BB962C8B-B14F-4D97-AF65-F5344CB8AC3E}">
        <p14:creationId xmlns:p14="http://schemas.microsoft.com/office/powerpoint/2010/main" val="2356811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553113" y="4184074"/>
            <a:ext cx="7313538" cy="2542518"/>
          </a:xfrm>
          <a:prstGeom prst="rect">
            <a:avLst/>
          </a:prstGeom>
        </p:spPr>
      </p:pic>
      <p:pic>
        <p:nvPicPr>
          <p:cNvPr id="4" name="Picture 3"/>
          <p:cNvPicPr>
            <a:picLocks noChangeAspect="1"/>
          </p:cNvPicPr>
          <p:nvPr/>
        </p:nvPicPr>
        <p:blipFill>
          <a:blip r:embed="rId3"/>
          <a:stretch>
            <a:fillRect/>
          </a:stretch>
        </p:blipFill>
        <p:spPr>
          <a:xfrm>
            <a:off x="10069033" y="0"/>
            <a:ext cx="2122967" cy="1526366"/>
          </a:xfrm>
          <a:prstGeom prst="rect">
            <a:avLst/>
          </a:prstGeom>
        </p:spPr>
      </p:pic>
      <p:sp>
        <p:nvSpPr>
          <p:cNvPr id="8" name="Title 1"/>
          <p:cNvSpPr txBox="1">
            <a:spLocks/>
          </p:cNvSpPr>
          <p:nvPr/>
        </p:nvSpPr>
        <p:spPr>
          <a:xfrm>
            <a:off x="210127" y="750078"/>
            <a:ext cx="10515600" cy="7762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200" b="1" dirty="0">
                <a:solidFill>
                  <a:schemeClr val="tx2">
                    <a:lumMod val="75000"/>
                  </a:schemeClr>
                </a:solidFill>
              </a:rPr>
              <a:t>Data and Measures: Medication Adherence</a:t>
            </a:r>
          </a:p>
        </p:txBody>
      </p:sp>
      <p:sp>
        <p:nvSpPr>
          <p:cNvPr id="9"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9</a:t>
            </a:fld>
            <a:r>
              <a:rPr lang="en-US" sz="1800" dirty="0">
                <a:solidFill>
                  <a:schemeClr val="tx1">
                    <a:lumMod val="65000"/>
                    <a:lumOff val="35000"/>
                  </a:schemeClr>
                </a:solidFill>
                <a:latin typeface="+mj-lt"/>
              </a:rPr>
              <a:t> of 19</a:t>
            </a:r>
          </a:p>
        </p:txBody>
      </p:sp>
      <p:sp>
        <p:nvSpPr>
          <p:cNvPr id="7" name="Content Placeholder 2"/>
          <p:cNvSpPr txBox="1">
            <a:spLocks/>
          </p:cNvSpPr>
          <p:nvPr/>
        </p:nvSpPr>
        <p:spPr>
          <a:xfrm>
            <a:off x="210126" y="1994029"/>
            <a:ext cx="11630891" cy="20586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800"/>
              </a:spcBef>
            </a:pPr>
            <a:r>
              <a:rPr lang="en-US" sz="2400" dirty="0">
                <a:solidFill>
                  <a:schemeClr val="tx1">
                    <a:lumMod val="65000"/>
                    <a:lumOff val="35000"/>
                  </a:schemeClr>
                </a:solidFill>
              </a:rPr>
              <a:t>Medication adherence was measured using a Medication Event Monitoring System (</a:t>
            </a:r>
            <a:r>
              <a:rPr lang="en-US" sz="2400" dirty="0" err="1">
                <a:solidFill>
                  <a:schemeClr val="tx1">
                    <a:lumMod val="65000"/>
                    <a:lumOff val="35000"/>
                  </a:schemeClr>
                </a:solidFill>
              </a:rPr>
              <a:t>MEMSCap</a:t>
            </a:r>
            <a:r>
              <a:rPr lang="en-US" sz="2400" dirty="0">
                <a:solidFill>
                  <a:schemeClr val="tx1">
                    <a:lumMod val="65000"/>
                    <a:lumOff val="35000"/>
                  </a:schemeClr>
                </a:solidFill>
              </a:rPr>
              <a:t>) pill bottle, which recorded the date and time when the bottle was opened</a:t>
            </a:r>
          </a:p>
          <a:p>
            <a:pPr>
              <a:spcBef>
                <a:spcPts val="1800"/>
              </a:spcBef>
            </a:pPr>
            <a:r>
              <a:rPr lang="en-US" sz="2400" dirty="0">
                <a:solidFill>
                  <a:schemeClr val="tx1">
                    <a:lumMod val="65000"/>
                    <a:lumOff val="35000"/>
                  </a:schemeClr>
                </a:solidFill>
              </a:rPr>
              <a:t>Three subjects were on twice-daily ART regimens while 25 were on once-a-day regimens</a:t>
            </a:r>
          </a:p>
          <a:p>
            <a:pPr>
              <a:spcBef>
                <a:spcPts val="1800"/>
              </a:spcBef>
            </a:pPr>
            <a:r>
              <a:rPr lang="en-US" sz="2400" dirty="0">
                <a:solidFill>
                  <a:schemeClr val="tx1">
                    <a:lumMod val="65000"/>
                    <a:lumOff val="35000"/>
                  </a:schemeClr>
                </a:solidFill>
              </a:rPr>
              <a:t>Overall medication adherence was calculated as:</a:t>
            </a:r>
            <a:endParaRPr lang="en-US" sz="1600" dirty="0">
              <a:solidFill>
                <a:schemeClr val="tx1">
                  <a:lumMod val="65000"/>
                  <a:lumOff val="35000"/>
                </a:schemeClr>
              </a:solidFill>
            </a:endParaRPr>
          </a:p>
        </p:txBody>
      </p:sp>
      <mc:AlternateContent xmlns:mc="http://schemas.openxmlformats.org/markup-compatibility/2006" xmlns:a14="http://schemas.microsoft.com/office/drawing/2010/main">
        <mc:Choice Requires="a14">
          <p:sp>
            <p:nvSpPr>
              <p:cNvPr id="2" name="Rectangle 1"/>
              <p:cNvSpPr/>
              <p:nvPr/>
            </p:nvSpPr>
            <p:spPr>
              <a:xfrm>
                <a:off x="417658" y="3886110"/>
                <a:ext cx="7732567" cy="71468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lumMod val="65000"/>
                              <a:lumOff val="35000"/>
                            </a:schemeClr>
                          </a:solidFill>
                          <a:latin typeface="Cambria Math" panose="02040503050406030204" pitchFamily="18" charset="0"/>
                        </a:rPr>
                        <m:t>𝐴𝑑h𝑒𝑟𝑒𝑛𝑐𝑒</m:t>
                      </m:r>
                      <m:r>
                        <a:rPr lang="en-US" i="1" smtClean="0">
                          <a:solidFill>
                            <a:schemeClr val="tx1">
                              <a:lumMod val="65000"/>
                              <a:lumOff val="35000"/>
                            </a:schemeClr>
                          </a:solidFill>
                          <a:latin typeface="Cambria Math" panose="02040503050406030204" pitchFamily="18" charset="0"/>
                        </a:rPr>
                        <m:t> %=</m:t>
                      </m:r>
                      <m:d>
                        <m:dPr>
                          <m:ctrlPr>
                            <a:rPr lang="en-US" i="1">
                              <a:solidFill>
                                <a:schemeClr val="tx1">
                                  <a:lumMod val="65000"/>
                                  <a:lumOff val="35000"/>
                                </a:schemeClr>
                              </a:solidFill>
                              <a:latin typeface="Cambria Math" panose="02040503050406030204" pitchFamily="18" charset="0"/>
                            </a:rPr>
                          </m:ctrlPr>
                        </m:dPr>
                        <m:e>
                          <m:f>
                            <m:fPr>
                              <m:ctrlPr>
                                <a:rPr lang="en-US" i="1" smtClean="0">
                                  <a:solidFill>
                                    <a:schemeClr val="tx1">
                                      <a:lumMod val="65000"/>
                                      <a:lumOff val="35000"/>
                                    </a:schemeClr>
                                  </a:solidFill>
                                  <a:latin typeface="Cambria Math" panose="02040503050406030204" pitchFamily="18" charset="0"/>
                                </a:rPr>
                              </m:ctrlPr>
                            </m:fPr>
                            <m:num>
                              <m:r>
                                <a:rPr lang="en-US" b="0" i="1" smtClean="0">
                                  <a:solidFill>
                                    <a:schemeClr val="tx1">
                                      <a:lumMod val="65000"/>
                                      <a:lumOff val="35000"/>
                                    </a:schemeClr>
                                  </a:solidFill>
                                  <a:latin typeface="Cambria Math" panose="02040503050406030204" pitchFamily="18" charset="0"/>
                                </a:rPr>
                                <m:t>𝑅𝑒𝑐𝑜𝑟𝑑𝑒𝑑</m:t>
                              </m:r>
                              <m:r>
                                <a:rPr lang="en-US" b="0" i="1" smtClean="0">
                                  <a:solidFill>
                                    <a:schemeClr val="tx1">
                                      <a:lumMod val="65000"/>
                                      <a:lumOff val="35000"/>
                                    </a:schemeClr>
                                  </a:solidFill>
                                  <a:latin typeface="Cambria Math" panose="02040503050406030204" pitchFamily="18" charset="0"/>
                                </a:rPr>
                                <m:t> </m:t>
                              </m:r>
                              <m:r>
                                <a:rPr lang="en-US" b="0" i="1" smtClean="0">
                                  <a:solidFill>
                                    <a:schemeClr val="tx1">
                                      <a:lumMod val="65000"/>
                                      <a:lumOff val="35000"/>
                                    </a:schemeClr>
                                  </a:solidFill>
                                  <a:latin typeface="Cambria Math" panose="02040503050406030204" pitchFamily="18" charset="0"/>
                                </a:rPr>
                                <m:t>𝑏𝑜𝑡𝑡𝑙𝑒</m:t>
                              </m:r>
                              <m:r>
                                <a:rPr lang="en-US" b="0" i="1" smtClean="0">
                                  <a:solidFill>
                                    <a:schemeClr val="tx1">
                                      <a:lumMod val="65000"/>
                                      <a:lumOff val="35000"/>
                                    </a:schemeClr>
                                  </a:solidFill>
                                  <a:latin typeface="Cambria Math" panose="02040503050406030204" pitchFamily="18" charset="0"/>
                                </a:rPr>
                                <m:t> </m:t>
                              </m:r>
                              <m:r>
                                <a:rPr lang="en-US" b="0" i="1" smtClean="0">
                                  <a:solidFill>
                                    <a:schemeClr val="tx1">
                                      <a:lumMod val="65000"/>
                                      <a:lumOff val="35000"/>
                                    </a:schemeClr>
                                  </a:solidFill>
                                  <a:latin typeface="Cambria Math" panose="02040503050406030204" pitchFamily="18" charset="0"/>
                                </a:rPr>
                                <m:t>𝑜𝑝𝑒𝑛𝑖𝑛𝑔𝑠</m:t>
                              </m:r>
                            </m:num>
                            <m:den>
                              <m:r>
                                <a:rPr lang="en-US" b="0" i="1" smtClean="0">
                                  <a:solidFill>
                                    <a:schemeClr val="tx1">
                                      <a:lumMod val="65000"/>
                                      <a:lumOff val="35000"/>
                                    </a:schemeClr>
                                  </a:solidFill>
                                  <a:latin typeface="Cambria Math" panose="02040503050406030204" pitchFamily="18" charset="0"/>
                                </a:rPr>
                                <m:t>𝐸𝑥𝑝𝑒𝑐𝑡𝑒𝑑</m:t>
                              </m:r>
                              <m:r>
                                <a:rPr lang="en-US" b="0" i="1" smtClean="0">
                                  <a:solidFill>
                                    <a:schemeClr val="tx1">
                                      <a:lumMod val="65000"/>
                                      <a:lumOff val="35000"/>
                                    </a:schemeClr>
                                  </a:solidFill>
                                  <a:latin typeface="Cambria Math" panose="02040503050406030204" pitchFamily="18" charset="0"/>
                                </a:rPr>
                                <m:t> </m:t>
                              </m:r>
                              <m:r>
                                <a:rPr lang="en-US" b="0" i="1" smtClean="0">
                                  <a:solidFill>
                                    <a:schemeClr val="tx1">
                                      <a:lumMod val="65000"/>
                                      <a:lumOff val="35000"/>
                                    </a:schemeClr>
                                  </a:solidFill>
                                  <a:latin typeface="Cambria Math" panose="02040503050406030204" pitchFamily="18" charset="0"/>
                                </a:rPr>
                                <m:t>𝑏𝑜𝑡𝑡𝑙𝑒</m:t>
                              </m:r>
                              <m:r>
                                <a:rPr lang="en-US" b="0" i="1" smtClean="0">
                                  <a:solidFill>
                                    <a:schemeClr val="tx1">
                                      <a:lumMod val="65000"/>
                                      <a:lumOff val="35000"/>
                                    </a:schemeClr>
                                  </a:solidFill>
                                  <a:latin typeface="Cambria Math" panose="02040503050406030204" pitchFamily="18" charset="0"/>
                                </a:rPr>
                                <m:t> </m:t>
                              </m:r>
                              <m:r>
                                <a:rPr lang="en-US" b="0" i="1" smtClean="0">
                                  <a:solidFill>
                                    <a:schemeClr val="tx1">
                                      <a:lumMod val="65000"/>
                                      <a:lumOff val="35000"/>
                                    </a:schemeClr>
                                  </a:solidFill>
                                  <a:latin typeface="Cambria Math" panose="02040503050406030204" pitchFamily="18" charset="0"/>
                                </a:rPr>
                                <m:t>𝑜𝑝𝑒𝑛𝑖𝑛𝑔𝑠</m:t>
                              </m:r>
                              <m:r>
                                <a:rPr lang="en-US" b="0" i="1" smtClean="0">
                                  <a:solidFill>
                                    <a:schemeClr val="tx1">
                                      <a:lumMod val="65000"/>
                                      <a:lumOff val="35000"/>
                                    </a:schemeClr>
                                  </a:solidFill>
                                  <a:latin typeface="Cambria Math" panose="02040503050406030204" pitchFamily="18" charset="0"/>
                                </a:rPr>
                                <m:t> </m:t>
                              </m:r>
                              <m:r>
                                <a:rPr lang="en-US" b="0" i="1" smtClean="0">
                                  <a:solidFill>
                                    <a:schemeClr val="tx1">
                                      <a:lumMod val="65000"/>
                                      <a:lumOff val="35000"/>
                                    </a:schemeClr>
                                  </a:solidFill>
                                  <a:latin typeface="Cambria Math" panose="02040503050406030204" pitchFamily="18" charset="0"/>
                                </a:rPr>
                                <m:t>𝑏𝑎𝑠𝑒𝑑</m:t>
                              </m:r>
                              <m:r>
                                <a:rPr lang="en-US" b="0" i="1" smtClean="0">
                                  <a:solidFill>
                                    <a:schemeClr val="tx1">
                                      <a:lumMod val="65000"/>
                                      <a:lumOff val="35000"/>
                                    </a:schemeClr>
                                  </a:solidFill>
                                  <a:latin typeface="Cambria Math" panose="02040503050406030204" pitchFamily="18" charset="0"/>
                                </a:rPr>
                                <m:t> </m:t>
                              </m:r>
                              <m:r>
                                <a:rPr lang="en-US" b="0" i="1" smtClean="0">
                                  <a:solidFill>
                                    <a:schemeClr val="tx1">
                                      <a:lumMod val="65000"/>
                                      <a:lumOff val="35000"/>
                                    </a:schemeClr>
                                  </a:solidFill>
                                  <a:latin typeface="Cambria Math" panose="02040503050406030204" pitchFamily="18" charset="0"/>
                                </a:rPr>
                                <m:t>𝑜𝑛</m:t>
                              </m:r>
                              <m:r>
                                <a:rPr lang="en-US" b="0" i="1" smtClean="0">
                                  <a:solidFill>
                                    <a:schemeClr val="tx1">
                                      <a:lumMod val="65000"/>
                                      <a:lumOff val="35000"/>
                                    </a:schemeClr>
                                  </a:solidFill>
                                  <a:latin typeface="Cambria Math" panose="02040503050406030204" pitchFamily="18" charset="0"/>
                                </a:rPr>
                                <m:t> </m:t>
                              </m:r>
                              <m:r>
                                <a:rPr lang="en-US" b="0" i="1" smtClean="0">
                                  <a:solidFill>
                                    <a:schemeClr val="tx1">
                                      <a:lumMod val="65000"/>
                                      <a:lumOff val="35000"/>
                                    </a:schemeClr>
                                  </a:solidFill>
                                  <a:latin typeface="Cambria Math" panose="02040503050406030204" pitchFamily="18" charset="0"/>
                                </a:rPr>
                                <m:t>𝐴𝑅𝑇</m:t>
                              </m:r>
                              <m:r>
                                <a:rPr lang="en-US" b="0" i="1" smtClean="0">
                                  <a:solidFill>
                                    <a:schemeClr val="tx1">
                                      <a:lumMod val="65000"/>
                                      <a:lumOff val="35000"/>
                                    </a:schemeClr>
                                  </a:solidFill>
                                  <a:latin typeface="Cambria Math" panose="02040503050406030204" pitchFamily="18" charset="0"/>
                                </a:rPr>
                                <m:t> </m:t>
                              </m:r>
                              <m:r>
                                <a:rPr lang="en-US" b="0" i="1" smtClean="0">
                                  <a:solidFill>
                                    <a:schemeClr val="tx1">
                                      <a:lumMod val="65000"/>
                                      <a:lumOff val="35000"/>
                                    </a:schemeClr>
                                  </a:solidFill>
                                  <a:latin typeface="Cambria Math" panose="02040503050406030204" pitchFamily="18" charset="0"/>
                                </a:rPr>
                                <m:t>𝑟𝑒𝑔𝑖𝑚𝑒𝑛</m:t>
                              </m:r>
                            </m:den>
                          </m:f>
                        </m:e>
                      </m:d>
                      <m:r>
                        <a:rPr lang="en-US" b="0" i="1" smtClean="0">
                          <a:solidFill>
                            <a:schemeClr val="tx1">
                              <a:lumMod val="65000"/>
                              <a:lumOff val="35000"/>
                            </a:schemeClr>
                          </a:solidFill>
                          <a:latin typeface="Cambria Math" panose="02040503050406030204" pitchFamily="18" charset="0"/>
                        </a:rPr>
                        <m:t>∗100</m:t>
                      </m:r>
                    </m:oMath>
                  </m:oMathPara>
                </a14:m>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417658" y="3886110"/>
                <a:ext cx="7732567" cy="714683"/>
              </a:xfrm>
              <a:prstGeom prst="rect">
                <a:avLst/>
              </a:prstGeom>
              <a:blipFill>
                <a:blip r:embed="rId4"/>
                <a:stretch>
                  <a:fillRect/>
                </a:stretch>
              </a:blipFill>
            </p:spPr>
            <p:txBody>
              <a:bodyPr/>
              <a:lstStyle/>
              <a:p>
                <a:r>
                  <a:rPr lang="en-US">
                    <a:noFill/>
                  </a:rPr>
                  <a:t> </a:t>
                </a:r>
              </a:p>
            </p:txBody>
          </p:sp>
        </mc:Fallback>
      </mc:AlternateContent>
      <p:sp>
        <p:nvSpPr>
          <p:cNvPr id="10" name="TextBox 9"/>
          <p:cNvSpPr txBox="1"/>
          <p:nvPr/>
        </p:nvSpPr>
        <p:spPr>
          <a:xfrm>
            <a:off x="286365" y="5483082"/>
            <a:ext cx="3398041" cy="923330"/>
          </a:xfrm>
          <a:prstGeom prst="rect">
            <a:avLst/>
          </a:prstGeom>
          <a:noFill/>
        </p:spPr>
        <p:txBody>
          <a:bodyPr wrap="square" rtlCol="0">
            <a:spAutoFit/>
          </a:bodyPr>
          <a:lstStyle/>
          <a:p>
            <a:r>
              <a:rPr lang="en-US" b="1" dirty="0">
                <a:solidFill>
                  <a:schemeClr val="tx1">
                    <a:lumMod val="65000"/>
                    <a:lumOff val="35000"/>
                  </a:schemeClr>
                </a:solidFill>
              </a:rPr>
              <a:t>Figure 1: </a:t>
            </a:r>
            <a:r>
              <a:rPr lang="en-US" dirty="0">
                <a:solidFill>
                  <a:schemeClr val="tx1">
                    <a:lumMod val="65000"/>
                    <a:lumOff val="35000"/>
                  </a:schemeClr>
                </a:solidFill>
              </a:rPr>
              <a:t>Image showing how timing of doses throughout the study was determined</a:t>
            </a:r>
          </a:p>
        </p:txBody>
      </p:sp>
    </p:spTree>
    <p:extLst>
      <p:ext uri="{BB962C8B-B14F-4D97-AF65-F5344CB8AC3E}">
        <p14:creationId xmlns:p14="http://schemas.microsoft.com/office/powerpoint/2010/main" val="4198031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60E7D1C4-E329-4865-9D5C-3A2345D68CEB}"/>
              </a:ext>
            </a:extLst>
          </p:cNvPr>
          <p:cNvGraphicFramePr>
            <a:graphicFrameLocks/>
          </p:cNvGraphicFramePr>
          <p:nvPr>
            <p:extLst>
              <p:ext uri="{D42A27DB-BD31-4B8C-83A1-F6EECF244321}">
                <p14:modId xmlns:p14="http://schemas.microsoft.com/office/powerpoint/2010/main" val="1880290895"/>
              </p:ext>
            </p:extLst>
          </p:nvPr>
        </p:nvGraphicFramePr>
        <p:xfrm>
          <a:off x="210127" y="1357745"/>
          <a:ext cx="11981873" cy="5320147"/>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p:cNvPicPr>
            <a:picLocks noChangeAspect="1"/>
          </p:cNvPicPr>
          <p:nvPr/>
        </p:nvPicPr>
        <p:blipFill>
          <a:blip r:embed="rId3"/>
          <a:stretch>
            <a:fillRect/>
          </a:stretch>
        </p:blipFill>
        <p:spPr>
          <a:xfrm>
            <a:off x="10069033" y="0"/>
            <a:ext cx="2122967" cy="1526366"/>
          </a:xfrm>
          <a:prstGeom prst="rect">
            <a:avLst/>
          </a:prstGeom>
        </p:spPr>
      </p:pic>
      <p:sp>
        <p:nvSpPr>
          <p:cNvPr id="8" name="Title 1"/>
          <p:cNvSpPr txBox="1">
            <a:spLocks/>
          </p:cNvSpPr>
          <p:nvPr/>
        </p:nvSpPr>
        <p:spPr>
          <a:xfrm>
            <a:off x="210127" y="750078"/>
            <a:ext cx="10515600" cy="7762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200" b="1" dirty="0">
                <a:solidFill>
                  <a:schemeClr val="tx2">
                    <a:lumMod val="75000"/>
                  </a:schemeClr>
                </a:solidFill>
              </a:rPr>
              <a:t>Data and Measures</a:t>
            </a:r>
          </a:p>
        </p:txBody>
      </p:sp>
      <p:sp>
        <p:nvSpPr>
          <p:cNvPr id="9"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10</a:t>
            </a:fld>
            <a:r>
              <a:rPr lang="en-US" sz="1800" dirty="0">
                <a:solidFill>
                  <a:schemeClr val="tx1">
                    <a:lumMod val="65000"/>
                    <a:lumOff val="35000"/>
                  </a:schemeClr>
                </a:solidFill>
                <a:latin typeface="+mj-lt"/>
              </a:rPr>
              <a:t> of 19</a:t>
            </a:r>
          </a:p>
        </p:txBody>
      </p:sp>
      <p:sp>
        <p:nvSpPr>
          <p:cNvPr id="2" name="TextBox 1"/>
          <p:cNvSpPr txBox="1"/>
          <p:nvPr/>
        </p:nvSpPr>
        <p:spPr>
          <a:xfrm>
            <a:off x="610541" y="1357745"/>
            <a:ext cx="9458492" cy="369332"/>
          </a:xfrm>
          <a:prstGeom prst="rect">
            <a:avLst/>
          </a:prstGeom>
          <a:noFill/>
        </p:spPr>
        <p:txBody>
          <a:bodyPr wrap="square" rtlCol="0">
            <a:spAutoFit/>
          </a:bodyPr>
          <a:lstStyle/>
          <a:p>
            <a:r>
              <a:rPr lang="en-US" b="1" dirty="0">
                <a:solidFill>
                  <a:schemeClr val="tx1">
                    <a:lumMod val="65000"/>
                    <a:lumOff val="35000"/>
                  </a:schemeClr>
                </a:solidFill>
              </a:rPr>
              <a:t>Figure 2: </a:t>
            </a:r>
            <a:r>
              <a:rPr lang="en-US" dirty="0">
                <a:solidFill>
                  <a:schemeClr val="tx1">
                    <a:lumMod val="65000"/>
                    <a:lumOff val="35000"/>
                  </a:schemeClr>
                </a:solidFill>
              </a:rPr>
              <a:t>Example of mood, alcohol use, and medication adherence data for one study participant</a:t>
            </a:r>
          </a:p>
        </p:txBody>
      </p:sp>
    </p:spTree>
    <p:extLst>
      <p:ext uri="{BB962C8B-B14F-4D97-AF65-F5344CB8AC3E}">
        <p14:creationId xmlns:p14="http://schemas.microsoft.com/office/powerpoint/2010/main" val="1472824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Analytic Methods</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11</a:t>
            </a:fld>
            <a:r>
              <a:rPr lang="en-US" sz="1800" dirty="0">
                <a:solidFill>
                  <a:schemeClr val="tx1">
                    <a:lumMod val="65000"/>
                    <a:lumOff val="35000"/>
                  </a:schemeClr>
                </a:solidFill>
                <a:latin typeface="+mj-lt"/>
              </a:rPr>
              <a:t> of 19</a:t>
            </a:r>
          </a:p>
        </p:txBody>
      </p:sp>
      <p:sp>
        <p:nvSpPr>
          <p:cNvPr id="5" name="Content Placeholder 2"/>
          <p:cNvSpPr>
            <a:spLocks noGrp="1"/>
          </p:cNvSpPr>
          <p:nvPr>
            <p:ph idx="1"/>
          </p:nvPr>
        </p:nvSpPr>
        <p:spPr>
          <a:xfrm>
            <a:off x="210126" y="1644073"/>
            <a:ext cx="11215255" cy="4377125"/>
          </a:xfrm>
        </p:spPr>
        <p:txBody>
          <a:bodyPr>
            <a:normAutofit/>
          </a:bodyPr>
          <a:lstStyle/>
          <a:p>
            <a:pPr>
              <a:spcBef>
                <a:spcPts val="1800"/>
              </a:spcBef>
            </a:pPr>
            <a:r>
              <a:rPr lang="en-US" sz="2400" dirty="0">
                <a:solidFill>
                  <a:schemeClr val="tx1">
                    <a:lumMod val="65000"/>
                    <a:lumOff val="35000"/>
                  </a:schemeClr>
                </a:solidFill>
              </a:rPr>
              <a:t>Descriptive statistics for all variables of interest</a:t>
            </a:r>
          </a:p>
          <a:p>
            <a:pPr>
              <a:spcBef>
                <a:spcPts val="1800"/>
              </a:spcBef>
            </a:pPr>
            <a:r>
              <a:rPr lang="en-US" sz="2400" dirty="0">
                <a:solidFill>
                  <a:schemeClr val="tx1">
                    <a:lumMod val="65000"/>
                    <a:lumOff val="35000"/>
                  </a:schemeClr>
                </a:solidFill>
              </a:rPr>
              <a:t>Spearman correlations were used to look at relationships between baseline biomarkers, medication adherence, alcohol use, and mood variability</a:t>
            </a:r>
          </a:p>
          <a:p>
            <a:pPr>
              <a:spcBef>
                <a:spcPts val="1800"/>
              </a:spcBef>
            </a:pPr>
            <a:r>
              <a:rPr lang="en-US" sz="2400" dirty="0">
                <a:solidFill>
                  <a:schemeClr val="tx1">
                    <a:lumMod val="65000"/>
                    <a:lumOff val="35000"/>
                  </a:schemeClr>
                </a:solidFill>
              </a:rPr>
              <a:t>Three multilevel logistic regression models to examine the joint impact of alcohol use and mood on daily medication adherence throughout the study</a:t>
            </a:r>
          </a:p>
          <a:p>
            <a:pPr lvl="1">
              <a:spcBef>
                <a:spcPts val="600"/>
              </a:spcBef>
            </a:pPr>
            <a:r>
              <a:rPr lang="en-US" sz="2000" dirty="0">
                <a:solidFill>
                  <a:schemeClr val="tx1">
                    <a:lumMod val="65000"/>
                    <a:lumOff val="35000"/>
                  </a:schemeClr>
                </a:solidFill>
              </a:rPr>
              <a:t>Outcomes of interest included daily adherence, early or very early doses, and late or very late doses</a:t>
            </a:r>
          </a:p>
          <a:p>
            <a:pPr lvl="1">
              <a:spcBef>
                <a:spcPts val="600"/>
              </a:spcBef>
            </a:pPr>
            <a:r>
              <a:rPr lang="en-US" sz="2000" dirty="0">
                <a:solidFill>
                  <a:schemeClr val="tx1">
                    <a:lumMod val="65000"/>
                    <a:lumOff val="35000"/>
                  </a:schemeClr>
                </a:solidFill>
              </a:rPr>
              <a:t>All models controlled for gender, race, age, and baseline depression score</a:t>
            </a:r>
            <a:endParaRPr lang="en-US" dirty="0">
              <a:solidFill>
                <a:schemeClr val="tx1">
                  <a:lumMod val="65000"/>
                  <a:lumOff val="35000"/>
                </a:schemeClr>
              </a:solidFill>
            </a:endParaRPr>
          </a:p>
          <a:p>
            <a:pPr lvl="1">
              <a:spcBef>
                <a:spcPts val="600"/>
              </a:spcBef>
            </a:pPr>
            <a:r>
              <a:rPr lang="en-US" sz="2000" dirty="0">
                <a:solidFill>
                  <a:schemeClr val="tx1">
                    <a:lumMod val="65000"/>
                    <a:lumOff val="35000"/>
                  </a:schemeClr>
                </a:solidFill>
              </a:rPr>
              <a:t>Affect scores and alcohol use variables were person-mean centered and grand-mean centered to determine the between- and within-person effects</a:t>
            </a:r>
          </a:p>
        </p:txBody>
      </p:sp>
    </p:spTree>
    <p:extLst>
      <p:ext uri="{BB962C8B-B14F-4D97-AF65-F5344CB8AC3E}">
        <p14:creationId xmlns:p14="http://schemas.microsoft.com/office/powerpoint/2010/main" val="3332442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Results: Medication Adherence</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12</a:t>
            </a:fld>
            <a:r>
              <a:rPr lang="en-US" sz="1800" dirty="0">
                <a:solidFill>
                  <a:schemeClr val="tx1">
                    <a:lumMod val="65000"/>
                    <a:lumOff val="35000"/>
                  </a:schemeClr>
                </a:solidFill>
                <a:latin typeface="+mj-lt"/>
              </a:rPr>
              <a:t> of 19</a:t>
            </a:r>
          </a:p>
        </p:txBody>
      </p:sp>
      <p:sp>
        <p:nvSpPr>
          <p:cNvPr id="2" name="Content Placeholder 1"/>
          <p:cNvSpPr>
            <a:spLocks noGrp="1"/>
          </p:cNvSpPr>
          <p:nvPr>
            <p:ph idx="1"/>
          </p:nvPr>
        </p:nvSpPr>
        <p:spPr>
          <a:xfrm>
            <a:off x="369455" y="1716056"/>
            <a:ext cx="10984345" cy="1120775"/>
          </a:xfrm>
        </p:spPr>
        <p:txBody>
          <a:bodyPr>
            <a:normAutofit/>
          </a:bodyPr>
          <a:lstStyle/>
          <a:p>
            <a:r>
              <a:rPr lang="en-US" sz="2400" dirty="0">
                <a:solidFill>
                  <a:schemeClr val="tx1">
                    <a:lumMod val="65000"/>
                    <a:lumOff val="35000"/>
                  </a:schemeClr>
                </a:solidFill>
              </a:rPr>
              <a:t>Once-a-day medication regimen overall adherence: </a:t>
            </a:r>
            <a:r>
              <a:rPr lang="en-US" sz="2400" b="1" dirty="0">
                <a:solidFill>
                  <a:schemeClr val="tx1">
                    <a:lumMod val="65000"/>
                    <a:lumOff val="35000"/>
                  </a:schemeClr>
                </a:solidFill>
              </a:rPr>
              <a:t>93.88%</a:t>
            </a:r>
          </a:p>
          <a:p>
            <a:pPr>
              <a:spcBef>
                <a:spcPts val="1800"/>
              </a:spcBef>
            </a:pPr>
            <a:r>
              <a:rPr lang="en-US" sz="2400" dirty="0">
                <a:solidFill>
                  <a:schemeClr val="tx1">
                    <a:lumMod val="65000"/>
                    <a:lumOff val="35000"/>
                  </a:schemeClr>
                </a:solidFill>
              </a:rPr>
              <a:t>Twice-a-day medication regimen overall adherence: </a:t>
            </a:r>
            <a:r>
              <a:rPr lang="en-US" sz="2400" b="1" dirty="0">
                <a:solidFill>
                  <a:schemeClr val="tx1">
                    <a:lumMod val="65000"/>
                    <a:lumOff val="35000"/>
                  </a:schemeClr>
                </a:solidFill>
              </a:rPr>
              <a:t>95.52%</a:t>
            </a:r>
          </a:p>
        </p:txBody>
      </p:sp>
      <p:graphicFrame>
        <p:nvGraphicFramePr>
          <p:cNvPr id="7" name="Chart 6">
            <a:extLst>
              <a:ext uri="{FF2B5EF4-FFF2-40B4-BE49-F238E27FC236}">
                <a16:creationId xmlns:a16="http://schemas.microsoft.com/office/drawing/2014/main" id="{649596F3-F60F-42EC-8CAD-62423FB6AD0B}"/>
              </a:ext>
            </a:extLst>
          </p:cNvPr>
          <p:cNvGraphicFramePr>
            <a:graphicFrameLocks/>
          </p:cNvGraphicFramePr>
          <p:nvPr>
            <p:extLst>
              <p:ext uri="{D42A27DB-BD31-4B8C-83A1-F6EECF244321}">
                <p14:modId xmlns:p14="http://schemas.microsoft.com/office/powerpoint/2010/main" val="867585063"/>
              </p:ext>
            </p:extLst>
          </p:nvPr>
        </p:nvGraphicFramePr>
        <p:xfrm>
          <a:off x="295564" y="2874963"/>
          <a:ext cx="11185236" cy="380047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369455" y="6308209"/>
            <a:ext cx="6608846" cy="369332"/>
          </a:xfrm>
          <a:prstGeom prst="rect">
            <a:avLst/>
          </a:prstGeom>
          <a:noFill/>
        </p:spPr>
        <p:txBody>
          <a:bodyPr wrap="square" rtlCol="0">
            <a:spAutoFit/>
          </a:bodyPr>
          <a:lstStyle/>
          <a:p>
            <a:r>
              <a:rPr lang="en-US" b="1" dirty="0">
                <a:solidFill>
                  <a:schemeClr val="tx1">
                    <a:lumMod val="65000"/>
                    <a:lumOff val="35000"/>
                  </a:schemeClr>
                </a:solidFill>
              </a:rPr>
              <a:t>Figure 3: </a:t>
            </a:r>
            <a:r>
              <a:rPr lang="en-US" dirty="0">
                <a:solidFill>
                  <a:schemeClr val="tx1">
                    <a:lumMod val="65000"/>
                    <a:lumOff val="35000"/>
                  </a:schemeClr>
                </a:solidFill>
              </a:rPr>
              <a:t>Proportions of dose timings among non-missed doses</a:t>
            </a:r>
          </a:p>
        </p:txBody>
      </p:sp>
    </p:spTree>
    <p:extLst>
      <p:ext uri="{BB962C8B-B14F-4D97-AF65-F5344CB8AC3E}">
        <p14:creationId xmlns:p14="http://schemas.microsoft.com/office/powerpoint/2010/main" val="2061479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Results: Alcohol Use and Mood Variability</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13</a:t>
            </a:fld>
            <a:r>
              <a:rPr lang="en-US" sz="1800" dirty="0">
                <a:solidFill>
                  <a:schemeClr val="tx1">
                    <a:lumMod val="65000"/>
                    <a:lumOff val="35000"/>
                  </a:schemeClr>
                </a:solidFill>
                <a:latin typeface="+mj-lt"/>
              </a:rPr>
              <a:t> of 19</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122784736"/>
              </p:ext>
            </p:extLst>
          </p:nvPr>
        </p:nvGraphicFramePr>
        <p:xfrm>
          <a:off x="665716" y="1526366"/>
          <a:ext cx="9604422" cy="4367776"/>
        </p:xfrm>
        <a:graphic>
          <a:graphicData uri="http://schemas.openxmlformats.org/drawingml/2006/table">
            <a:tbl>
              <a:tblPr firstRow="1" firstCol="1" bandRow="1">
                <a:tableStyleId>{3B4B98B0-60AC-42C2-AFA5-B58CD77FA1E5}</a:tableStyleId>
              </a:tblPr>
              <a:tblGrid>
                <a:gridCol w="4111028">
                  <a:extLst>
                    <a:ext uri="{9D8B030D-6E8A-4147-A177-3AD203B41FA5}">
                      <a16:colId xmlns:a16="http://schemas.microsoft.com/office/drawing/2014/main" val="4112311731"/>
                    </a:ext>
                  </a:extLst>
                </a:gridCol>
                <a:gridCol w="1969655">
                  <a:extLst>
                    <a:ext uri="{9D8B030D-6E8A-4147-A177-3AD203B41FA5}">
                      <a16:colId xmlns:a16="http://schemas.microsoft.com/office/drawing/2014/main" val="3137292390"/>
                    </a:ext>
                  </a:extLst>
                </a:gridCol>
                <a:gridCol w="1292038">
                  <a:extLst>
                    <a:ext uri="{9D8B030D-6E8A-4147-A177-3AD203B41FA5}">
                      <a16:colId xmlns:a16="http://schemas.microsoft.com/office/drawing/2014/main" val="2460354980"/>
                    </a:ext>
                  </a:extLst>
                </a:gridCol>
                <a:gridCol w="2231701">
                  <a:extLst>
                    <a:ext uri="{9D8B030D-6E8A-4147-A177-3AD203B41FA5}">
                      <a16:colId xmlns:a16="http://schemas.microsoft.com/office/drawing/2014/main" val="3874036209"/>
                    </a:ext>
                  </a:extLst>
                </a:gridCol>
              </a:tblGrid>
              <a:tr h="311984">
                <a:tc>
                  <a:txBody>
                    <a:bodyPr/>
                    <a:lstStyle/>
                    <a:p>
                      <a:pPr marL="0" marR="0">
                        <a:spcBef>
                          <a:spcPts val="0"/>
                        </a:spcBef>
                        <a:spcAft>
                          <a:spcPts val="0"/>
                        </a:spcAft>
                      </a:pPr>
                      <a:r>
                        <a:rPr lang="en-US" sz="2000">
                          <a:solidFill>
                            <a:schemeClr val="bg2">
                              <a:lumMod val="25000"/>
                            </a:schemeClr>
                          </a:solidFill>
                          <a:effectLst/>
                        </a:rPr>
                        <a:t> </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dirty="0">
                          <a:solidFill>
                            <a:schemeClr val="bg2">
                              <a:lumMod val="25000"/>
                            </a:schemeClr>
                          </a:solidFill>
                          <a:effectLst/>
                        </a:rPr>
                        <a:t>Mean +/- SD</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Median</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IQR</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79913711"/>
                  </a:ext>
                </a:extLst>
              </a:tr>
              <a:tr h="311984">
                <a:tc>
                  <a:txBody>
                    <a:bodyPr/>
                    <a:lstStyle/>
                    <a:p>
                      <a:pPr marL="0" marR="0">
                        <a:spcBef>
                          <a:spcPts val="0"/>
                        </a:spcBef>
                        <a:spcAft>
                          <a:spcPts val="0"/>
                        </a:spcAft>
                      </a:pPr>
                      <a:r>
                        <a:rPr lang="en-US" sz="2000" dirty="0">
                          <a:solidFill>
                            <a:schemeClr val="bg2">
                              <a:lumMod val="25000"/>
                            </a:schemeClr>
                          </a:solidFill>
                          <a:effectLst/>
                        </a:rPr>
                        <a:t>Real-time alcohol use</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 </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 </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 </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4954496"/>
                  </a:ext>
                </a:extLst>
              </a:tr>
              <a:tr h="623968">
                <a:tc>
                  <a:txBody>
                    <a:bodyPr/>
                    <a:lstStyle/>
                    <a:p>
                      <a:pPr marL="0" marR="0">
                        <a:spcBef>
                          <a:spcPts val="0"/>
                        </a:spcBef>
                        <a:spcAft>
                          <a:spcPts val="0"/>
                        </a:spcAft>
                      </a:pPr>
                      <a:r>
                        <a:rPr lang="en-US" sz="2000" b="0" dirty="0">
                          <a:solidFill>
                            <a:schemeClr val="bg2">
                              <a:lumMod val="25000"/>
                            </a:schemeClr>
                          </a:solidFill>
                          <a:effectLst/>
                        </a:rPr>
                        <a:t>Number of days with drinks per person</a:t>
                      </a:r>
                      <a:endParaRPr lang="en-US" sz="2000" b="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7.75 +/- 5.58 </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7</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(3.75, 11.25)</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04342202"/>
                  </a:ext>
                </a:extLst>
              </a:tr>
              <a:tr h="311984">
                <a:tc>
                  <a:txBody>
                    <a:bodyPr/>
                    <a:lstStyle/>
                    <a:p>
                      <a:pPr marL="0" marR="0">
                        <a:spcBef>
                          <a:spcPts val="0"/>
                        </a:spcBef>
                        <a:spcAft>
                          <a:spcPts val="0"/>
                        </a:spcAft>
                      </a:pPr>
                      <a:r>
                        <a:rPr lang="en-US" sz="2000" b="0">
                          <a:solidFill>
                            <a:schemeClr val="bg2">
                              <a:lumMod val="25000"/>
                            </a:schemeClr>
                          </a:solidFill>
                          <a:effectLst/>
                        </a:rPr>
                        <a:t>Number of episodes per person</a:t>
                      </a:r>
                      <a:endParaRPr lang="en-US" sz="2000" b="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8.11 +/- 5.74</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7</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(4.00, 12.25)</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21520720"/>
                  </a:ext>
                </a:extLst>
              </a:tr>
              <a:tr h="311984">
                <a:tc>
                  <a:txBody>
                    <a:bodyPr/>
                    <a:lstStyle/>
                    <a:p>
                      <a:pPr marL="0" marR="0">
                        <a:spcBef>
                          <a:spcPts val="0"/>
                        </a:spcBef>
                        <a:spcAft>
                          <a:spcPts val="0"/>
                        </a:spcAft>
                      </a:pPr>
                      <a:r>
                        <a:rPr lang="en-US" sz="2000" b="1" dirty="0">
                          <a:solidFill>
                            <a:schemeClr val="bg2">
                              <a:lumMod val="25000"/>
                            </a:schemeClr>
                          </a:solidFill>
                          <a:effectLst/>
                        </a:rPr>
                        <a:t>Alcohol episodes</a:t>
                      </a:r>
                      <a:endParaRPr lang="en-US" sz="2000" b="1"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 </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 </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 </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757056282"/>
                  </a:ext>
                </a:extLst>
              </a:tr>
              <a:tr h="311984">
                <a:tc>
                  <a:txBody>
                    <a:bodyPr/>
                    <a:lstStyle/>
                    <a:p>
                      <a:pPr marL="0" marR="0">
                        <a:spcBef>
                          <a:spcPts val="0"/>
                        </a:spcBef>
                        <a:spcAft>
                          <a:spcPts val="0"/>
                        </a:spcAft>
                      </a:pPr>
                      <a:r>
                        <a:rPr lang="en-US" sz="2000" b="0" dirty="0">
                          <a:solidFill>
                            <a:schemeClr val="bg2">
                              <a:lumMod val="25000"/>
                            </a:schemeClr>
                          </a:solidFill>
                          <a:effectLst/>
                        </a:rPr>
                        <a:t>Number of drinks per episode</a:t>
                      </a:r>
                      <a:endParaRPr lang="en-US" sz="2000" b="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4.84 +/- 5.11</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3</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(1.00, 6.00)</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17673926"/>
                  </a:ext>
                </a:extLst>
              </a:tr>
              <a:tr h="623968">
                <a:tc>
                  <a:txBody>
                    <a:bodyPr/>
                    <a:lstStyle/>
                    <a:p>
                      <a:pPr marL="0" marR="0">
                        <a:spcBef>
                          <a:spcPts val="0"/>
                        </a:spcBef>
                        <a:spcAft>
                          <a:spcPts val="0"/>
                        </a:spcAft>
                      </a:pPr>
                      <a:r>
                        <a:rPr lang="en-US" sz="2000" b="0" dirty="0">
                          <a:solidFill>
                            <a:schemeClr val="bg2">
                              <a:lumMod val="25000"/>
                            </a:schemeClr>
                          </a:solidFill>
                          <a:effectLst/>
                        </a:rPr>
                        <a:t>Episode duration (minutes)</a:t>
                      </a:r>
                      <a:endParaRPr lang="en-US" sz="2000" b="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112.30 +/- 131.17</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43</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(30.00, 146.50)</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29008152"/>
                  </a:ext>
                </a:extLst>
              </a:tr>
              <a:tr h="311984">
                <a:tc>
                  <a:txBody>
                    <a:bodyPr/>
                    <a:lstStyle/>
                    <a:p>
                      <a:pPr marL="0" marR="0">
                        <a:spcBef>
                          <a:spcPts val="0"/>
                        </a:spcBef>
                        <a:spcAft>
                          <a:spcPts val="0"/>
                        </a:spcAft>
                      </a:pPr>
                      <a:r>
                        <a:rPr lang="en-US" sz="2000">
                          <a:solidFill>
                            <a:schemeClr val="bg2">
                              <a:lumMod val="25000"/>
                            </a:schemeClr>
                          </a:solidFill>
                          <a:effectLst/>
                        </a:rPr>
                        <a:t>Mood variability</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 </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 </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 </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3894314"/>
                  </a:ext>
                </a:extLst>
              </a:tr>
              <a:tr h="311984">
                <a:tc>
                  <a:txBody>
                    <a:bodyPr/>
                    <a:lstStyle/>
                    <a:p>
                      <a:pPr marL="0" marR="0">
                        <a:spcBef>
                          <a:spcPts val="0"/>
                        </a:spcBef>
                        <a:spcAft>
                          <a:spcPts val="0"/>
                        </a:spcAft>
                      </a:pPr>
                      <a:r>
                        <a:rPr lang="en-US" sz="2000" b="0">
                          <a:solidFill>
                            <a:schemeClr val="bg2">
                              <a:lumMod val="25000"/>
                            </a:schemeClr>
                          </a:solidFill>
                          <a:effectLst/>
                        </a:rPr>
                        <a:t>MSSD: PANAS Positive</a:t>
                      </a:r>
                      <a:endParaRPr lang="en-US" sz="2000" b="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46.85 +/- 35.43</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42.25</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(20.47, 68.83)</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35108051"/>
                  </a:ext>
                </a:extLst>
              </a:tr>
              <a:tr h="311984">
                <a:tc>
                  <a:txBody>
                    <a:bodyPr/>
                    <a:lstStyle/>
                    <a:p>
                      <a:pPr marL="0" marR="0">
                        <a:spcBef>
                          <a:spcPts val="0"/>
                        </a:spcBef>
                        <a:spcAft>
                          <a:spcPts val="0"/>
                        </a:spcAft>
                      </a:pPr>
                      <a:r>
                        <a:rPr lang="en-US" sz="2000" b="0">
                          <a:solidFill>
                            <a:schemeClr val="bg2">
                              <a:lumMod val="25000"/>
                            </a:schemeClr>
                          </a:solidFill>
                          <a:effectLst/>
                        </a:rPr>
                        <a:t>MSSD: PANAS Negative</a:t>
                      </a:r>
                      <a:endParaRPr lang="en-US" sz="2000" b="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7.15 +/- 14.11</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2.96</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(0.66, 4.79)</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74765501"/>
                  </a:ext>
                </a:extLst>
              </a:tr>
              <a:tr h="311984">
                <a:tc>
                  <a:txBody>
                    <a:bodyPr/>
                    <a:lstStyle/>
                    <a:p>
                      <a:pPr marL="0" marR="0">
                        <a:spcBef>
                          <a:spcPts val="0"/>
                        </a:spcBef>
                        <a:spcAft>
                          <a:spcPts val="0"/>
                        </a:spcAft>
                      </a:pPr>
                      <a:r>
                        <a:rPr lang="en-US" sz="2000" b="0">
                          <a:solidFill>
                            <a:schemeClr val="bg2">
                              <a:lumMod val="25000"/>
                            </a:schemeClr>
                          </a:solidFill>
                          <a:effectLst/>
                        </a:rPr>
                        <a:t>PAC: PANAS Positive</a:t>
                      </a:r>
                      <a:endParaRPr lang="en-US" sz="2000" b="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0.19 +/- 0.12</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0.22</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(0.10, 0.27)</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03794842"/>
                  </a:ext>
                </a:extLst>
              </a:tr>
              <a:tr h="311984">
                <a:tc>
                  <a:txBody>
                    <a:bodyPr/>
                    <a:lstStyle/>
                    <a:p>
                      <a:pPr marL="0" marR="0">
                        <a:spcBef>
                          <a:spcPts val="0"/>
                        </a:spcBef>
                        <a:spcAft>
                          <a:spcPts val="0"/>
                        </a:spcAft>
                      </a:pPr>
                      <a:r>
                        <a:rPr lang="en-US" sz="2000" b="0" dirty="0">
                          <a:solidFill>
                            <a:schemeClr val="bg2">
                              <a:lumMod val="25000"/>
                            </a:schemeClr>
                          </a:solidFill>
                          <a:effectLst/>
                        </a:rPr>
                        <a:t>PAC: PANAS Negative</a:t>
                      </a:r>
                      <a:endParaRPr lang="en-US" sz="2000" b="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0.03 +/- 0.04</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a:solidFill>
                            <a:schemeClr val="bg2">
                              <a:lumMod val="25000"/>
                            </a:schemeClr>
                          </a:solidFill>
                          <a:effectLst/>
                        </a:rPr>
                        <a:t>0.02</a:t>
                      </a:r>
                      <a:endParaRPr lang="en-US" sz="200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solidFill>
                            <a:schemeClr val="bg2">
                              <a:lumMod val="25000"/>
                            </a:schemeClr>
                          </a:solidFill>
                          <a:effectLst/>
                        </a:rPr>
                        <a:t>(0.00, 0.04)</a:t>
                      </a:r>
                      <a:endParaRPr lang="en-US" sz="2000" dirty="0">
                        <a:solidFill>
                          <a:schemeClr val="bg2">
                            <a:lumMod val="2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18919617"/>
                  </a:ext>
                </a:extLst>
              </a:tr>
            </a:tbl>
          </a:graphicData>
        </a:graphic>
      </p:graphicFrame>
      <p:sp>
        <p:nvSpPr>
          <p:cNvPr id="4" name="TextBox 3"/>
          <p:cNvSpPr txBox="1"/>
          <p:nvPr/>
        </p:nvSpPr>
        <p:spPr>
          <a:xfrm>
            <a:off x="665716" y="5894142"/>
            <a:ext cx="9604422" cy="923330"/>
          </a:xfrm>
          <a:prstGeom prst="rect">
            <a:avLst/>
          </a:prstGeom>
          <a:noFill/>
        </p:spPr>
        <p:txBody>
          <a:bodyPr wrap="square" rtlCol="0">
            <a:spAutoFit/>
          </a:bodyPr>
          <a:lstStyle/>
          <a:p>
            <a:r>
              <a:rPr lang="en-US" b="1" dirty="0">
                <a:solidFill>
                  <a:schemeClr val="tx1">
                    <a:lumMod val="65000"/>
                    <a:lumOff val="35000"/>
                  </a:schemeClr>
                </a:solidFill>
              </a:rPr>
              <a:t>Table 3.</a:t>
            </a:r>
            <a:r>
              <a:rPr lang="en-US" dirty="0">
                <a:solidFill>
                  <a:schemeClr val="tx1">
                    <a:lumMod val="65000"/>
                    <a:lumOff val="35000"/>
                  </a:schemeClr>
                </a:solidFill>
              </a:rPr>
              <a:t> Descriptive statistics of real-time alcohol use for all participants (n = 28), characteristics of alcohol episodes (n = 227), and measures of mood variability for all participants (n = 28)</a:t>
            </a:r>
          </a:p>
          <a:p>
            <a:r>
              <a:rPr lang="en-US" dirty="0">
                <a:solidFill>
                  <a:schemeClr val="tx1">
                    <a:lumMod val="65000"/>
                    <a:lumOff val="35000"/>
                  </a:schemeClr>
                </a:solidFill>
              </a:rPr>
              <a:t>MSSD: mean square of successive differences; PAC: proportion of acute change</a:t>
            </a:r>
          </a:p>
        </p:txBody>
      </p:sp>
    </p:spTree>
    <p:extLst>
      <p:ext uri="{BB962C8B-B14F-4D97-AF65-F5344CB8AC3E}">
        <p14:creationId xmlns:p14="http://schemas.microsoft.com/office/powerpoint/2010/main" val="1436129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Results: Spearman Correlations</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14</a:t>
            </a:fld>
            <a:r>
              <a:rPr lang="en-US" sz="1800" dirty="0">
                <a:solidFill>
                  <a:schemeClr val="tx1">
                    <a:lumMod val="65000"/>
                    <a:lumOff val="35000"/>
                  </a:schemeClr>
                </a:solidFill>
                <a:latin typeface="+mj-lt"/>
              </a:rPr>
              <a:t> of 19</a:t>
            </a:r>
          </a:p>
        </p:txBody>
      </p:sp>
      <p:sp>
        <p:nvSpPr>
          <p:cNvPr id="5" name="Content Placeholder 4"/>
          <p:cNvSpPr>
            <a:spLocks noGrp="1"/>
          </p:cNvSpPr>
          <p:nvPr>
            <p:ph idx="1"/>
          </p:nvPr>
        </p:nvSpPr>
        <p:spPr>
          <a:xfrm>
            <a:off x="369455" y="1825625"/>
            <a:ext cx="10984345" cy="4351338"/>
          </a:xfrm>
        </p:spPr>
        <p:txBody>
          <a:bodyPr>
            <a:normAutofit/>
          </a:bodyPr>
          <a:lstStyle/>
          <a:p>
            <a:r>
              <a:rPr lang="en-US" sz="2400" dirty="0">
                <a:solidFill>
                  <a:schemeClr val="tx1">
                    <a:lumMod val="65000"/>
                    <a:lumOff val="35000"/>
                  </a:schemeClr>
                </a:solidFill>
              </a:rPr>
              <a:t>Significant association between MSSD for negative mood and total number of alcohol episodes throughout the study period (</a:t>
            </a:r>
            <a:r>
              <a:rPr lang="en-US" sz="2400" dirty="0">
                <a:solidFill>
                  <a:schemeClr val="tx1">
                    <a:lumMod val="65000"/>
                    <a:lumOff val="35000"/>
                  </a:schemeClr>
                </a:solidFill>
                <a:sym typeface="Symbol" panose="05050102010706020507" pitchFamily="18" charset="2"/>
              </a:rPr>
              <a:t> </a:t>
            </a:r>
            <a:r>
              <a:rPr lang="en-US" sz="2400" dirty="0">
                <a:solidFill>
                  <a:schemeClr val="tx1">
                    <a:lumMod val="65000"/>
                    <a:lumOff val="35000"/>
                  </a:schemeClr>
                </a:solidFill>
              </a:rPr>
              <a:t>= 0.374, </a:t>
            </a:r>
            <a:r>
              <a:rPr lang="en-US" sz="2400" i="1" dirty="0">
                <a:solidFill>
                  <a:schemeClr val="tx1">
                    <a:lumMod val="65000"/>
                    <a:lumOff val="35000"/>
                  </a:schemeClr>
                </a:solidFill>
              </a:rPr>
              <a:t>p</a:t>
            </a:r>
            <a:r>
              <a:rPr lang="en-US" sz="2400" dirty="0">
                <a:solidFill>
                  <a:schemeClr val="tx1">
                    <a:lumMod val="65000"/>
                    <a:lumOff val="35000"/>
                  </a:schemeClr>
                </a:solidFill>
              </a:rPr>
              <a:t> &lt; 0.05)</a:t>
            </a:r>
          </a:p>
          <a:p>
            <a:pPr>
              <a:spcBef>
                <a:spcPts val="1800"/>
              </a:spcBef>
            </a:pPr>
            <a:r>
              <a:rPr lang="en-US" sz="2400" dirty="0">
                <a:solidFill>
                  <a:schemeClr val="tx1">
                    <a:lumMod val="65000"/>
                    <a:lumOff val="35000"/>
                  </a:schemeClr>
                </a:solidFill>
              </a:rPr>
              <a:t>Higher mean corpuscular volume (MCV) at baseline was significantly associated with lower overall adherence and higher number of late doses (</a:t>
            </a:r>
            <a:r>
              <a:rPr lang="en-US" sz="2400" dirty="0">
                <a:solidFill>
                  <a:schemeClr val="tx1">
                    <a:lumMod val="65000"/>
                    <a:lumOff val="35000"/>
                  </a:schemeClr>
                </a:solidFill>
                <a:sym typeface="Symbol" panose="05050102010706020507" pitchFamily="18" charset="2"/>
              </a:rPr>
              <a:t> </a:t>
            </a:r>
            <a:r>
              <a:rPr lang="en-US" sz="2400" dirty="0">
                <a:solidFill>
                  <a:schemeClr val="tx1">
                    <a:lumMod val="65000"/>
                    <a:lumOff val="35000"/>
                  </a:schemeClr>
                </a:solidFill>
              </a:rPr>
              <a:t>= -0.382 and </a:t>
            </a:r>
            <a:r>
              <a:rPr lang="en-US" sz="2400" dirty="0">
                <a:solidFill>
                  <a:schemeClr val="tx1">
                    <a:lumMod val="65000"/>
                    <a:lumOff val="35000"/>
                  </a:schemeClr>
                </a:solidFill>
                <a:sym typeface="Symbol" panose="05050102010706020507" pitchFamily="18" charset="2"/>
              </a:rPr>
              <a:t> </a:t>
            </a:r>
            <a:r>
              <a:rPr lang="en-US" sz="2400" dirty="0">
                <a:solidFill>
                  <a:schemeClr val="tx1">
                    <a:lumMod val="65000"/>
                    <a:lumOff val="35000"/>
                  </a:schemeClr>
                </a:solidFill>
              </a:rPr>
              <a:t>= 0.387, respectively, both </a:t>
            </a:r>
            <a:r>
              <a:rPr lang="en-US" sz="2400" i="1" dirty="0">
                <a:solidFill>
                  <a:schemeClr val="tx1">
                    <a:lumMod val="65000"/>
                    <a:lumOff val="35000"/>
                  </a:schemeClr>
                </a:solidFill>
              </a:rPr>
              <a:t>p</a:t>
            </a:r>
            <a:r>
              <a:rPr lang="en-US" sz="2400" dirty="0">
                <a:solidFill>
                  <a:schemeClr val="tx1">
                    <a:lumMod val="65000"/>
                    <a:lumOff val="35000"/>
                  </a:schemeClr>
                </a:solidFill>
              </a:rPr>
              <a:t> &lt; 0.05)</a:t>
            </a:r>
          </a:p>
          <a:p>
            <a:pPr lvl="1"/>
            <a:r>
              <a:rPr lang="en-US" sz="2000" dirty="0">
                <a:solidFill>
                  <a:schemeClr val="tx1">
                    <a:lumMod val="65000"/>
                    <a:lumOff val="35000"/>
                  </a:schemeClr>
                </a:solidFill>
              </a:rPr>
              <a:t>MCV is a biomarker that can be used to reflect the physiological impact of alcohol use, where higher values are associated with long-term impact of alcohol use on liver function</a:t>
            </a:r>
            <a:r>
              <a:rPr lang="en-US" sz="2000" baseline="30000" dirty="0">
                <a:solidFill>
                  <a:schemeClr val="tx1">
                    <a:lumMod val="65000"/>
                    <a:lumOff val="35000"/>
                  </a:schemeClr>
                </a:solidFill>
              </a:rPr>
              <a:t>16</a:t>
            </a:r>
            <a:endParaRPr lang="en-US" sz="2000" dirty="0">
              <a:solidFill>
                <a:schemeClr val="tx1">
                  <a:lumMod val="65000"/>
                  <a:lumOff val="35000"/>
                </a:schemeClr>
              </a:solidFill>
            </a:endParaRPr>
          </a:p>
          <a:p>
            <a:pPr>
              <a:spcBef>
                <a:spcPts val="1800"/>
              </a:spcBef>
            </a:pPr>
            <a:r>
              <a:rPr lang="en-US" sz="2400" dirty="0">
                <a:solidFill>
                  <a:schemeClr val="tx1">
                    <a:lumMod val="65000"/>
                    <a:lumOff val="35000"/>
                  </a:schemeClr>
                </a:solidFill>
              </a:rPr>
              <a:t>Other significant associations were found between variables that were similar in nature, such as associations between positive PAC and negative PAC</a:t>
            </a:r>
          </a:p>
        </p:txBody>
      </p:sp>
    </p:spTree>
    <p:extLst>
      <p:ext uri="{BB962C8B-B14F-4D97-AF65-F5344CB8AC3E}">
        <p14:creationId xmlns:p14="http://schemas.microsoft.com/office/powerpoint/2010/main" val="486762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Results: Multivariate Models</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15</a:t>
            </a:fld>
            <a:r>
              <a:rPr lang="en-US" sz="1800" dirty="0">
                <a:solidFill>
                  <a:schemeClr val="tx1">
                    <a:lumMod val="65000"/>
                    <a:lumOff val="35000"/>
                  </a:schemeClr>
                </a:solidFill>
                <a:latin typeface="+mj-lt"/>
              </a:rPr>
              <a:t> of 19</a:t>
            </a:r>
          </a:p>
        </p:txBody>
      </p:sp>
      <p:sp>
        <p:nvSpPr>
          <p:cNvPr id="5" name="Content Placeholder 4"/>
          <p:cNvSpPr>
            <a:spLocks noGrp="1"/>
          </p:cNvSpPr>
          <p:nvPr>
            <p:ph idx="1"/>
          </p:nvPr>
        </p:nvSpPr>
        <p:spPr>
          <a:xfrm>
            <a:off x="369455" y="1825625"/>
            <a:ext cx="10984345" cy="4351338"/>
          </a:xfrm>
        </p:spPr>
        <p:txBody>
          <a:bodyPr>
            <a:normAutofit/>
          </a:bodyPr>
          <a:lstStyle/>
          <a:p>
            <a:r>
              <a:rPr lang="en-US" sz="2400" dirty="0">
                <a:solidFill>
                  <a:schemeClr val="tx1">
                    <a:lumMod val="65000"/>
                    <a:lumOff val="35000"/>
                  </a:schemeClr>
                </a:solidFill>
              </a:rPr>
              <a:t>Alcohol use, mood, and the combination of both variables did not significantly predict daily medication adherence</a:t>
            </a:r>
          </a:p>
          <a:p>
            <a:pPr>
              <a:spcBef>
                <a:spcPts val="1800"/>
              </a:spcBef>
            </a:pPr>
            <a:r>
              <a:rPr lang="en-US" sz="2400" dirty="0">
                <a:solidFill>
                  <a:schemeClr val="tx1">
                    <a:lumMod val="65000"/>
                    <a:lumOff val="35000"/>
                  </a:schemeClr>
                </a:solidFill>
              </a:rPr>
              <a:t>Individuals with a higher number of alcohol episodes throughout the study had decreased odds of medication adherence, though the relationship was non-significant </a:t>
            </a:r>
          </a:p>
          <a:p>
            <a:pPr lvl="1">
              <a:spcBef>
                <a:spcPts val="600"/>
              </a:spcBef>
            </a:pPr>
            <a:r>
              <a:rPr lang="en-US" sz="2000" dirty="0">
                <a:solidFill>
                  <a:schemeClr val="tx1">
                    <a:lumMod val="65000"/>
                    <a:lumOff val="35000"/>
                  </a:schemeClr>
                </a:solidFill>
              </a:rPr>
              <a:t>This association was observed in models predicting early and late doses as well</a:t>
            </a:r>
          </a:p>
          <a:p>
            <a:pPr>
              <a:spcBef>
                <a:spcPts val="1800"/>
              </a:spcBef>
            </a:pPr>
            <a:r>
              <a:rPr lang="en-US" sz="2400" dirty="0">
                <a:solidFill>
                  <a:schemeClr val="tx1">
                    <a:lumMod val="65000"/>
                    <a:lumOff val="35000"/>
                  </a:schemeClr>
                </a:solidFill>
              </a:rPr>
              <a:t>On days when individuals reported higher negative affect (worse mood), odds of taking their medication dose late were significantly increased (</a:t>
            </a:r>
            <a:r>
              <a:rPr lang="en-US" sz="2400" dirty="0" err="1">
                <a:solidFill>
                  <a:schemeClr val="tx1">
                    <a:lumMod val="65000"/>
                    <a:lumOff val="35000"/>
                  </a:schemeClr>
                </a:solidFill>
              </a:rPr>
              <a:t>aOR</a:t>
            </a:r>
            <a:r>
              <a:rPr lang="en-US" sz="2400" dirty="0">
                <a:solidFill>
                  <a:schemeClr val="tx1">
                    <a:lumMod val="65000"/>
                    <a:lumOff val="35000"/>
                  </a:schemeClr>
                </a:solidFill>
              </a:rPr>
              <a:t>: 1.10; 95% CI: [1.01, 1.19])</a:t>
            </a:r>
          </a:p>
          <a:p>
            <a:pPr lvl="1">
              <a:spcBef>
                <a:spcPts val="600"/>
              </a:spcBef>
            </a:pPr>
            <a:r>
              <a:rPr lang="en-US" sz="2000" dirty="0">
                <a:solidFill>
                  <a:schemeClr val="tx1">
                    <a:lumMod val="65000"/>
                    <a:lumOff val="35000"/>
                  </a:schemeClr>
                </a:solidFill>
              </a:rPr>
              <a:t>This association persisted even after also controlling for alcohol use </a:t>
            </a:r>
          </a:p>
        </p:txBody>
      </p:sp>
    </p:spTree>
    <p:extLst>
      <p:ext uri="{BB962C8B-B14F-4D97-AF65-F5344CB8AC3E}">
        <p14:creationId xmlns:p14="http://schemas.microsoft.com/office/powerpoint/2010/main" val="1183166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Summary of Findings</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16</a:t>
            </a:fld>
            <a:r>
              <a:rPr lang="en-US" sz="1800" dirty="0">
                <a:solidFill>
                  <a:schemeClr val="tx1">
                    <a:lumMod val="65000"/>
                    <a:lumOff val="35000"/>
                  </a:schemeClr>
                </a:solidFill>
                <a:latin typeface="+mj-lt"/>
              </a:rPr>
              <a:t> of 19</a:t>
            </a:r>
          </a:p>
        </p:txBody>
      </p:sp>
      <p:sp>
        <p:nvSpPr>
          <p:cNvPr id="5" name="Content Placeholder 4"/>
          <p:cNvSpPr>
            <a:spLocks noGrp="1"/>
          </p:cNvSpPr>
          <p:nvPr>
            <p:ph idx="1"/>
          </p:nvPr>
        </p:nvSpPr>
        <p:spPr>
          <a:xfrm>
            <a:off x="369455" y="1825625"/>
            <a:ext cx="10984345" cy="4351338"/>
          </a:xfrm>
        </p:spPr>
        <p:txBody>
          <a:bodyPr>
            <a:normAutofit/>
          </a:bodyPr>
          <a:lstStyle/>
          <a:p>
            <a:pPr>
              <a:spcBef>
                <a:spcPts val="1800"/>
              </a:spcBef>
            </a:pPr>
            <a:r>
              <a:rPr lang="en-US" sz="2400" dirty="0">
                <a:solidFill>
                  <a:schemeClr val="tx1">
                    <a:lumMod val="65000"/>
                    <a:lumOff val="35000"/>
                  </a:schemeClr>
                </a:solidFill>
              </a:rPr>
              <a:t>Medication adherence in the sample was high compared to other studies of PLWH</a:t>
            </a:r>
          </a:p>
          <a:p>
            <a:pPr>
              <a:spcBef>
                <a:spcPts val="1800"/>
              </a:spcBef>
            </a:pPr>
            <a:r>
              <a:rPr lang="en-US" sz="2400" dirty="0">
                <a:solidFill>
                  <a:schemeClr val="tx1">
                    <a:lumMod val="65000"/>
                    <a:lumOff val="35000"/>
                  </a:schemeClr>
                </a:solidFill>
              </a:rPr>
              <a:t>Individuals with once-a-day regimens reported higher proportions of on-time doses, while those with twice-a-day regimens reported higher proportions of very early or very late doses</a:t>
            </a:r>
          </a:p>
          <a:p>
            <a:pPr>
              <a:spcBef>
                <a:spcPts val="1800"/>
              </a:spcBef>
            </a:pPr>
            <a:r>
              <a:rPr lang="en-US" sz="2400" dirty="0">
                <a:solidFill>
                  <a:schemeClr val="tx1">
                    <a:lumMod val="65000"/>
                    <a:lumOff val="35000"/>
                  </a:schemeClr>
                </a:solidFill>
              </a:rPr>
              <a:t>The sample experienced very low levels of negative mood variability, particularly when compared to positive mood variability</a:t>
            </a:r>
          </a:p>
          <a:p>
            <a:pPr>
              <a:spcBef>
                <a:spcPts val="1800"/>
              </a:spcBef>
            </a:pPr>
            <a:r>
              <a:rPr lang="en-US" sz="2400" dirty="0">
                <a:solidFill>
                  <a:schemeClr val="tx1">
                    <a:lumMod val="65000"/>
                    <a:lumOff val="35000"/>
                  </a:schemeClr>
                </a:solidFill>
              </a:rPr>
              <a:t>Negative mood variability was associated with a higher number of alcohol episodes throughout the study</a:t>
            </a:r>
          </a:p>
          <a:p>
            <a:pPr>
              <a:spcBef>
                <a:spcPts val="1800"/>
              </a:spcBef>
            </a:pPr>
            <a:r>
              <a:rPr lang="en-US" sz="2400" dirty="0">
                <a:solidFill>
                  <a:schemeClr val="tx1">
                    <a:lumMod val="65000"/>
                    <a:lumOff val="35000"/>
                  </a:schemeClr>
                </a:solidFill>
              </a:rPr>
              <a:t>On days when individuals reported higher negative affect (worse mood) they were more likely to take their dose late or very late </a:t>
            </a:r>
          </a:p>
          <a:p>
            <a:pPr>
              <a:spcBef>
                <a:spcPts val="1800"/>
              </a:spcBef>
            </a:pPr>
            <a:endParaRPr lang="en-US" sz="2400" dirty="0">
              <a:solidFill>
                <a:schemeClr val="tx1">
                  <a:lumMod val="65000"/>
                  <a:lumOff val="35000"/>
                </a:schemeClr>
              </a:solidFill>
            </a:endParaRPr>
          </a:p>
          <a:p>
            <a:pPr>
              <a:spcBef>
                <a:spcPts val="1800"/>
              </a:spcBef>
            </a:pPr>
            <a:endParaRPr lang="en-US" sz="2400" dirty="0">
              <a:solidFill>
                <a:schemeClr val="tx1">
                  <a:lumMod val="65000"/>
                  <a:lumOff val="35000"/>
                </a:schemeClr>
              </a:solidFill>
            </a:endParaRPr>
          </a:p>
          <a:p>
            <a:pPr>
              <a:spcBef>
                <a:spcPts val="1800"/>
              </a:spcBef>
            </a:pPr>
            <a:endParaRPr lang="en-US" sz="2400" dirty="0">
              <a:solidFill>
                <a:schemeClr val="tx1">
                  <a:lumMod val="65000"/>
                  <a:lumOff val="35000"/>
                </a:schemeClr>
              </a:solidFill>
            </a:endParaRPr>
          </a:p>
        </p:txBody>
      </p:sp>
    </p:spTree>
    <p:extLst>
      <p:ext uri="{BB962C8B-B14F-4D97-AF65-F5344CB8AC3E}">
        <p14:creationId xmlns:p14="http://schemas.microsoft.com/office/powerpoint/2010/main" val="2209348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Conclusions</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17</a:t>
            </a:fld>
            <a:r>
              <a:rPr lang="en-US" sz="1800" dirty="0">
                <a:solidFill>
                  <a:schemeClr val="tx1">
                    <a:lumMod val="65000"/>
                    <a:lumOff val="35000"/>
                  </a:schemeClr>
                </a:solidFill>
                <a:latin typeface="+mj-lt"/>
              </a:rPr>
              <a:t> of 19</a:t>
            </a:r>
          </a:p>
        </p:txBody>
      </p:sp>
      <p:sp>
        <p:nvSpPr>
          <p:cNvPr id="5" name="Content Placeholder 4"/>
          <p:cNvSpPr>
            <a:spLocks noGrp="1"/>
          </p:cNvSpPr>
          <p:nvPr>
            <p:ph idx="1"/>
          </p:nvPr>
        </p:nvSpPr>
        <p:spPr>
          <a:xfrm>
            <a:off x="369455" y="1825625"/>
            <a:ext cx="10984345" cy="4351338"/>
          </a:xfrm>
        </p:spPr>
        <p:txBody>
          <a:bodyPr>
            <a:normAutofit/>
          </a:bodyPr>
          <a:lstStyle/>
          <a:p>
            <a:r>
              <a:rPr lang="en-US" sz="2400" dirty="0">
                <a:solidFill>
                  <a:schemeClr val="tx1">
                    <a:lumMod val="65000"/>
                    <a:lumOff val="35000"/>
                  </a:schemeClr>
                </a:solidFill>
              </a:rPr>
              <a:t>Participants in the study were established patients in the Washington University HIV Clinic, so it is not surprising that their overall medication adherence was high</a:t>
            </a:r>
          </a:p>
          <a:p>
            <a:pPr>
              <a:spcBef>
                <a:spcPts val="1800"/>
              </a:spcBef>
            </a:pPr>
            <a:r>
              <a:rPr lang="en-US" sz="2400" dirty="0">
                <a:solidFill>
                  <a:schemeClr val="tx1">
                    <a:lumMod val="65000"/>
                    <a:lumOff val="35000"/>
                  </a:schemeClr>
                </a:solidFill>
              </a:rPr>
              <a:t>The finding that alcohol use did not significantly impact medication adherence may point to the fact that these subjects have found ways to incorporate medication adherence into their daily lives</a:t>
            </a:r>
            <a:endParaRPr lang="en-US" sz="2000" dirty="0">
              <a:solidFill>
                <a:schemeClr val="tx1">
                  <a:lumMod val="65000"/>
                  <a:lumOff val="35000"/>
                </a:schemeClr>
              </a:solidFill>
            </a:endParaRPr>
          </a:p>
          <a:p>
            <a:pPr>
              <a:spcBef>
                <a:spcPts val="1800"/>
              </a:spcBef>
            </a:pPr>
            <a:r>
              <a:rPr lang="en-US" sz="2400" dirty="0">
                <a:solidFill>
                  <a:schemeClr val="tx1">
                    <a:lumMod val="65000"/>
                    <a:lumOff val="35000"/>
                  </a:schemeClr>
                </a:solidFill>
              </a:rPr>
              <a:t>The association between mood variability and both alcohol use and dose timing highlights the need for appropriate mental health services for PLWH</a:t>
            </a:r>
          </a:p>
          <a:p>
            <a:pPr>
              <a:spcBef>
                <a:spcPts val="1800"/>
              </a:spcBef>
            </a:pPr>
            <a:r>
              <a:rPr lang="en-US" sz="2400" dirty="0">
                <a:solidFill>
                  <a:schemeClr val="tx1">
                    <a:lumMod val="65000"/>
                    <a:lumOff val="35000"/>
                  </a:schemeClr>
                </a:solidFill>
              </a:rPr>
              <a:t>Collection of intra-day measures of mood, alcohol use, and medication adherence using EMA was highly successful with this population of PLWH</a:t>
            </a:r>
          </a:p>
        </p:txBody>
      </p:sp>
    </p:spTree>
    <p:extLst>
      <p:ext uri="{BB962C8B-B14F-4D97-AF65-F5344CB8AC3E}">
        <p14:creationId xmlns:p14="http://schemas.microsoft.com/office/powerpoint/2010/main" val="196929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67949" y="1891256"/>
            <a:ext cx="5853623" cy="4030176"/>
          </a:xfrm>
        </p:spPr>
        <p:txBody>
          <a:bodyPr>
            <a:noAutofit/>
          </a:bodyPr>
          <a:lstStyle/>
          <a:p>
            <a:pPr>
              <a:spcBef>
                <a:spcPts val="1800"/>
              </a:spcBef>
            </a:pPr>
            <a:r>
              <a:rPr lang="en-US" sz="2400" dirty="0">
                <a:solidFill>
                  <a:schemeClr val="tx1">
                    <a:lumMod val="65000"/>
                    <a:lumOff val="35000"/>
                  </a:schemeClr>
                </a:solidFill>
              </a:rPr>
              <a:t>A larger study involving subjects that are younger, have less-managed HIV, or are newly receiving care may provide further insights into the relationship between alcohol use, mood variability, and medication adherence</a:t>
            </a:r>
          </a:p>
          <a:p>
            <a:pPr>
              <a:spcBef>
                <a:spcPts val="1800"/>
              </a:spcBef>
            </a:pPr>
            <a:r>
              <a:rPr lang="en-US" sz="2400" dirty="0">
                <a:solidFill>
                  <a:schemeClr val="tx1">
                    <a:lumMod val="65000"/>
                    <a:lumOff val="35000"/>
                  </a:schemeClr>
                </a:solidFill>
              </a:rPr>
              <a:t>Using technology to implement EMA among PLWH can provide important insights into the characteristics of daily living that help promote or prevent proper disease management</a:t>
            </a:r>
          </a:p>
        </p:txBody>
      </p:sp>
      <p:pic>
        <p:nvPicPr>
          <p:cNvPr id="7" name="Picture 6"/>
          <p:cNvPicPr>
            <a:picLocks noChangeAspect="1"/>
          </p:cNvPicPr>
          <p:nvPr/>
        </p:nvPicPr>
        <p:blipFill>
          <a:blip r:embed="rId2"/>
          <a:stretch>
            <a:fillRect/>
          </a:stretch>
        </p:blipFill>
        <p:spPr>
          <a:xfrm>
            <a:off x="10069033" y="0"/>
            <a:ext cx="2122967" cy="1526366"/>
          </a:xfrm>
          <a:prstGeom prst="rect">
            <a:avLst/>
          </a:prstGeom>
        </p:spPr>
      </p:pic>
      <p:sp>
        <p:nvSpPr>
          <p:cNvPr id="15" name="Title 1"/>
          <p:cNvSpPr txBox="1">
            <a:spLocks/>
          </p:cNvSpPr>
          <p:nvPr/>
        </p:nvSpPr>
        <p:spPr>
          <a:xfrm>
            <a:off x="167949" y="750707"/>
            <a:ext cx="10515600" cy="7762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200" b="1" dirty="0">
                <a:solidFill>
                  <a:schemeClr val="tx2">
                    <a:lumMod val="75000"/>
                  </a:schemeClr>
                </a:solidFill>
              </a:rPr>
              <a:t>Implications and Future Directions</a:t>
            </a:r>
          </a:p>
        </p:txBody>
      </p:sp>
      <p:sp>
        <p:nvSpPr>
          <p:cNvPr id="12"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18</a:t>
            </a:fld>
            <a:r>
              <a:rPr lang="en-US" sz="1800" dirty="0">
                <a:solidFill>
                  <a:schemeClr val="tx1">
                    <a:lumMod val="65000"/>
                    <a:lumOff val="35000"/>
                  </a:schemeClr>
                </a:solidFill>
                <a:latin typeface="+mj-lt"/>
              </a:rPr>
              <a:t> of 19</a:t>
            </a:r>
          </a:p>
        </p:txBody>
      </p:sp>
      <p:pic>
        <p:nvPicPr>
          <p:cNvPr id="3" name="Picture 2" descr="A picture containing text, game, sign&#10;&#10;Description automatically generated">
            <a:extLst>
              <a:ext uri="{FF2B5EF4-FFF2-40B4-BE49-F238E27FC236}">
                <a16:creationId xmlns:a16="http://schemas.microsoft.com/office/drawing/2014/main" id="{E9F7FF4B-1D3B-4F0B-8CC0-16408D4496DD}"/>
              </a:ext>
            </a:extLst>
          </p:cNvPr>
          <p:cNvPicPr>
            <a:picLocks noChangeAspect="1"/>
          </p:cNvPicPr>
          <p:nvPr/>
        </p:nvPicPr>
        <p:blipFill>
          <a:blip r:embed="rId3"/>
          <a:stretch>
            <a:fillRect/>
          </a:stretch>
        </p:blipFill>
        <p:spPr>
          <a:xfrm>
            <a:off x="6021573" y="1891256"/>
            <a:ext cx="5978012" cy="4030176"/>
          </a:xfrm>
          <a:prstGeom prst="rect">
            <a:avLst/>
          </a:prstGeom>
        </p:spPr>
      </p:pic>
      <p:sp>
        <p:nvSpPr>
          <p:cNvPr id="9" name="TextBox 8">
            <a:extLst>
              <a:ext uri="{FF2B5EF4-FFF2-40B4-BE49-F238E27FC236}">
                <a16:creationId xmlns:a16="http://schemas.microsoft.com/office/drawing/2014/main" id="{4C885AA4-2A04-471D-8AFD-3E3C7C384899}"/>
              </a:ext>
            </a:extLst>
          </p:cNvPr>
          <p:cNvSpPr txBox="1"/>
          <p:nvPr/>
        </p:nvSpPr>
        <p:spPr>
          <a:xfrm>
            <a:off x="6096000" y="5984182"/>
            <a:ext cx="5903585" cy="246221"/>
          </a:xfrm>
          <a:prstGeom prst="rect">
            <a:avLst/>
          </a:prstGeom>
          <a:noFill/>
        </p:spPr>
        <p:txBody>
          <a:bodyPr wrap="square" rtlCol="0">
            <a:spAutoFit/>
          </a:bodyPr>
          <a:lstStyle/>
          <a:p>
            <a:r>
              <a:rPr lang="en-US" sz="1000" dirty="0"/>
              <a:t>https://aidsinfo.nih.gov/understanding-hiv-aids/infographics/32/the-path-to-a-longer--healthier-life-with-hiv</a:t>
            </a:r>
            <a:endParaRPr lang="en-US" sz="1000" dirty="0">
              <a:solidFill>
                <a:schemeClr val="bg2">
                  <a:lumMod val="25000"/>
                </a:schemeClr>
              </a:solidFill>
            </a:endParaRPr>
          </a:p>
        </p:txBody>
      </p:sp>
    </p:spTree>
    <p:extLst>
      <p:ext uri="{BB962C8B-B14F-4D97-AF65-F5344CB8AC3E}">
        <p14:creationId xmlns:p14="http://schemas.microsoft.com/office/powerpoint/2010/main" val="3515708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069033" y="0"/>
            <a:ext cx="2122967" cy="1526366"/>
          </a:xfrm>
          <a:prstGeom prst="rect">
            <a:avLst/>
          </a:prstGeom>
        </p:spPr>
      </p:pic>
      <p:sp>
        <p:nvSpPr>
          <p:cNvPr id="8" name="Title 1"/>
          <p:cNvSpPr txBox="1">
            <a:spLocks/>
          </p:cNvSpPr>
          <p:nvPr/>
        </p:nvSpPr>
        <p:spPr>
          <a:xfrm>
            <a:off x="3068168" y="1129202"/>
            <a:ext cx="5641724" cy="10836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7200" b="1" dirty="0">
                <a:solidFill>
                  <a:schemeClr val="tx2">
                    <a:lumMod val="75000"/>
                  </a:schemeClr>
                </a:solidFill>
              </a:rPr>
              <a:t>Questions?</a:t>
            </a:r>
          </a:p>
        </p:txBody>
      </p:sp>
      <p:sp>
        <p:nvSpPr>
          <p:cNvPr id="10" name="Slide Number Placeholder 9"/>
          <p:cNvSpPr>
            <a:spLocks noGrp="1"/>
          </p:cNvSpPr>
          <p:nvPr>
            <p:ph type="sldNum" sz="quarter" idx="12"/>
          </p:nvPr>
        </p:nvSpPr>
        <p:spPr>
          <a:xfrm>
            <a:off x="9448800" y="6492875"/>
            <a:ext cx="2743200" cy="365125"/>
          </a:xfrm>
        </p:spPr>
        <p:txBody>
          <a:bodyPr/>
          <a:lstStyle/>
          <a:p>
            <a:r>
              <a:rPr lang="en-US" sz="1800" dirty="0">
                <a:solidFill>
                  <a:schemeClr val="tx1">
                    <a:lumMod val="65000"/>
                    <a:lumOff val="35000"/>
                  </a:schemeClr>
                </a:solidFill>
                <a:latin typeface="+mj-lt"/>
              </a:rPr>
              <a:t>Slide </a:t>
            </a:r>
            <a:fld id="{F77D5971-D591-7E41-9749-23BB0CE24772}" type="slidenum">
              <a:rPr lang="en-US" sz="1800" smtClean="0">
                <a:solidFill>
                  <a:schemeClr val="tx1">
                    <a:lumMod val="65000"/>
                    <a:lumOff val="35000"/>
                  </a:schemeClr>
                </a:solidFill>
                <a:latin typeface="+mj-lt"/>
              </a:rPr>
              <a:t>19</a:t>
            </a:fld>
            <a:r>
              <a:rPr lang="en-US" sz="1800" dirty="0">
                <a:solidFill>
                  <a:schemeClr val="tx1">
                    <a:lumMod val="65000"/>
                    <a:lumOff val="35000"/>
                  </a:schemeClr>
                </a:solidFill>
                <a:latin typeface="+mj-lt"/>
              </a:rPr>
              <a:t> of 19</a:t>
            </a:r>
          </a:p>
        </p:txBody>
      </p:sp>
      <p:sp>
        <p:nvSpPr>
          <p:cNvPr id="2" name="TextBox 1"/>
          <p:cNvSpPr txBox="1"/>
          <p:nvPr/>
        </p:nvSpPr>
        <p:spPr>
          <a:xfrm>
            <a:off x="2237933" y="3346474"/>
            <a:ext cx="7302193" cy="1754326"/>
          </a:xfrm>
          <a:prstGeom prst="rect">
            <a:avLst/>
          </a:prstGeom>
          <a:noFill/>
        </p:spPr>
        <p:txBody>
          <a:bodyPr wrap="square" rtlCol="0">
            <a:spAutoFit/>
          </a:bodyPr>
          <a:lstStyle/>
          <a:p>
            <a:pPr algn="ctr"/>
            <a:r>
              <a:rPr lang="en-US" sz="3600" dirty="0">
                <a:solidFill>
                  <a:schemeClr val="tx2">
                    <a:lumMod val="75000"/>
                  </a:schemeClr>
                </a:solidFill>
              </a:rPr>
              <a:t>Thank you!</a:t>
            </a:r>
          </a:p>
          <a:p>
            <a:pPr algn="ctr"/>
            <a:r>
              <a:rPr lang="en-US" sz="3600" dirty="0">
                <a:solidFill>
                  <a:schemeClr val="tx2">
                    <a:lumMod val="75000"/>
                  </a:schemeClr>
                </a:solidFill>
              </a:rPr>
              <a:t>For additional information, feel free to contact me at daphne.lew@slu.edu</a:t>
            </a:r>
          </a:p>
        </p:txBody>
      </p:sp>
      <p:sp>
        <p:nvSpPr>
          <p:cNvPr id="3" name="TextBox 2"/>
          <p:cNvSpPr txBox="1"/>
          <p:nvPr/>
        </p:nvSpPr>
        <p:spPr>
          <a:xfrm>
            <a:off x="122670" y="6142059"/>
            <a:ext cx="4042930" cy="307777"/>
          </a:xfrm>
          <a:prstGeom prst="rect">
            <a:avLst/>
          </a:prstGeom>
          <a:noFill/>
        </p:spPr>
        <p:txBody>
          <a:bodyPr wrap="square" rtlCol="0">
            <a:spAutoFit/>
          </a:bodyPr>
          <a:lstStyle/>
          <a:p>
            <a:r>
              <a:rPr lang="en-US" sz="1400" dirty="0">
                <a:solidFill>
                  <a:schemeClr val="tx1">
                    <a:lumMod val="65000"/>
                    <a:lumOff val="35000"/>
                  </a:schemeClr>
                </a:solidFill>
              </a:rPr>
              <a:t>https://www.researchgate.net/profile/Daphne_Lew</a:t>
            </a:r>
          </a:p>
        </p:txBody>
      </p:sp>
      <p:pic>
        <p:nvPicPr>
          <p:cNvPr id="5" name="Picture 4"/>
          <p:cNvPicPr>
            <a:picLocks noChangeAspect="1"/>
          </p:cNvPicPr>
          <p:nvPr/>
        </p:nvPicPr>
        <p:blipFill>
          <a:blip r:embed="rId3"/>
          <a:stretch>
            <a:fillRect/>
          </a:stretch>
        </p:blipFill>
        <p:spPr>
          <a:xfrm>
            <a:off x="122670" y="5446734"/>
            <a:ext cx="1657350" cy="695325"/>
          </a:xfrm>
          <a:prstGeom prst="rect">
            <a:avLst/>
          </a:prstGeom>
        </p:spPr>
      </p:pic>
    </p:spTree>
    <p:extLst>
      <p:ext uri="{BB962C8B-B14F-4D97-AF65-F5344CB8AC3E}">
        <p14:creationId xmlns:p14="http://schemas.microsoft.com/office/powerpoint/2010/main" val="1508175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lumMod val="75000"/>
                  </a:schemeClr>
                </a:solidFill>
              </a:rPr>
              <a:t>References</a:t>
            </a:r>
          </a:p>
        </p:txBody>
      </p:sp>
      <p:sp>
        <p:nvSpPr>
          <p:cNvPr id="3" name="Content Placeholder 2"/>
          <p:cNvSpPr>
            <a:spLocks noGrp="1"/>
          </p:cNvSpPr>
          <p:nvPr>
            <p:ph idx="1"/>
          </p:nvPr>
        </p:nvSpPr>
        <p:spPr>
          <a:xfrm>
            <a:off x="627322" y="1417749"/>
            <a:ext cx="11376836" cy="5429619"/>
          </a:xfrm>
        </p:spPr>
        <p:txBody>
          <a:bodyPr>
            <a:noAutofit/>
          </a:bodyPr>
          <a:lstStyle/>
          <a:p>
            <a:pPr marL="514350" indent="-514350">
              <a:lnSpc>
                <a:spcPct val="100000"/>
              </a:lnSpc>
              <a:spcBef>
                <a:spcPts val="0"/>
              </a:spcBef>
              <a:buFont typeface="+mj-lt"/>
              <a:buAutoNum type="arabicPeriod"/>
            </a:pPr>
            <a:r>
              <a:rPr lang="en-US" sz="1200" dirty="0">
                <a:solidFill>
                  <a:schemeClr val="tx1">
                    <a:lumMod val="65000"/>
                    <a:lumOff val="35000"/>
                  </a:schemeClr>
                </a:solidFill>
              </a:rPr>
              <a:t>CDC. Trends in U.S. HIV diagnoses, 2005–2014. 2016; https://www.cdc.gov/nchhstp/newsroom/docs/factsheets/hiv-data-trends-fact-sheet-508.pdf.</a:t>
            </a:r>
          </a:p>
          <a:p>
            <a:pPr marL="514350" indent="-514350">
              <a:lnSpc>
                <a:spcPct val="100000"/>
              </a:lnSpc>
              <a:spcBef>
                <a:spcPts val="0"/>
              </a:spcBef>
              <a:buFont typeface="+mj-lt"/>
              <a:buAutoNum type="arabicPeriod"/>
            </a:pPr>
            <a:r>
              <a:rPr lang="en-US" sz="1200" dirty="0">
                <a:solidFill>
                  <a:schemeClr val="tx1">
                    <a:lumMod val="65000"/>
                    <a:lumOff val="35000"/>
                  </a:schemeClr>
                </a:solidFill>
              </a:rPr>
              <a:t>CDC. HIV Basics: Overview, Data and Trends, U.S. Statistics. 2019; https://www.hiv.gov/hiv-basics/overview/data-and-trends/statistics.</a:t>
            </a:r>
          </a:p>
          <a:p>
            <a:pPr marL="514350" indent="-514350">
              <a:lnSpc>
                <a:spcPct val="100000"/>
              </a:lnSpc>
              <a:spcBef>
                <a:spcPts val="0"/>
              </a:spcBef>
              <a:buFont typeface="+mj-lt"/>
              <a:buAutoNum type="arabicPeriod"/>
            </a:pPr>
            <a:r>
              <a:rPr lang="en-US" sz="1200" dirty="0">
                <a:solidFill>
                  <a:schemeClr val="tx1">
                    <a:lumMod val="65000"/>
                    <a:lumOff val="35000"/>
                  </a:schemeClr>
                </a:solidFill>
              </a:rPr>
              <a:t>Missouri Department of Health and Senior Services. 2017 Epidemiologic Profiles of HIV, STD, and Hepatitis in Missouri. 2017;  https://health.mo.gov/data/hivstdaids/pdf/SLHIVSTD2017.pdf.</a:t>
            </a:r>
          </a:p>
          <a:p>
            <a:pPr marL="514350" indent="-514350">
              <a:lnSpc>
                <a:spcPct val="100000"/>
              </a:lnSpc>
              <a:spcBef>
                <a:spcPts val="0"/>
              </a:spcBef>
              <a:buFont typeface="+mj-lt"/>
              <a:buAutoNum type="arabicPeriod"/>
            </a:pPr>
            <a:r>
              <a:rPr lang="en-US" sz="1200" dirty="0">
                <a:solidFill>
                  <a:schemeClr val="tx1">
                    <a:lumMod val="65000"/>
                    <a:lumOff val="35000"/>
                  </a:schemeClr>
                </a:solidFill>
              </a:rPr>
              <a:t>CDC. HIV Viral Suppression and an Undetectable Viral Load: The Health and Prevention Benefits. 2018; https://files.hiv.gov/s3fs-public/Viral-Suppression-Sheet.pdf</a:t>
            </a:r>
          </a:p>
          <a:p>
            <a:pPr marL="514350" indent="-514350">
              <a:lnSpc>
                <a:spcPct val="100000"/>
              </a:lnSpc>
              <a:spcBef>
                <a:spcPts val="0"/>
              </a:spcBef>
              <a:buFont typeface="+mj-lt"/>
              <a:buAutoNum type="arabicPeriod"/>
            </a:pPr>
            <a:r>
              <a:rPr lang="en-US" sz="1200" dirty="0">
                <a:solidFill>
                  <a:schemeClr val="tx1">
                    <a:lumMod val="65000"/>
                    <a:lumOff val="35000"/>
                  </a:schemeClr>
                </a:solidFill>
              </a:rPr>
              <a:t>CDC, National Center for HIV/AIDS, Viral Hepatitis, STD, and TB Prevention. HIV in the United States and Dependent Areas. 2019; https://www.cdc.gov/hiv/pdf/statistics/overview/cdc-hiv-us-ataglance.pdf</a:t>
            </a:r>
          </a:p>
          <a:p>
            <a:pPr marL="514350" indent="-514350">
              <a:lnSpc>
                <a:spcPct val="100000"/>
              </a:lnSpc>
              <a:spcBef>
                <a:spcPts val="0"/>
              </a:spcBef>
              <a:buFont typeface="+mj-lt"/>
              <a:buAutoNum type="arabicPeriod"/>
            </a:pPr>
            <a:r>
              <a:rPr lang="en-US" sz="1200" dirty="0">
                <a:solidFill>
                  <a:schemeClr val="tx1">
                    <a:lumMod val="65000"/>
                    <a:lumOff val="35000"/>
                  </a:schemeClr>
                </a:solidFill>
              </a:rPr>
              <a:t>NIH, National Institute on Alcohol Abuse and Alcoholism. Alcohol and HIV/AIDS. </a:t>
            </a:r>
            <a:r>
              <a:rPr lang="en-US" sz="1200" i="1" dirty="0">
                <a:solidFill>
                  <a:schemeClr val="tx1">
                    <a:lumMod val="65000"/>
                    <a:lumOff val="35000"/>
                  </a:schemeClr>
                </a:solidFill>
              </a:rPr>
              <a:t>Alcohol </a:t>
            </a:r>
            <a:r>
              <a:rPr lang="en-US" sz="1200" dirty="0">
                <a:solidFill>
                  <a:schemeClr val="tx1">
                    <a:lumMod val="65000"/>
                    <a:lumOff val="35000"/>
                  </a:schemeClr>
                </a:solidFill>
              </a:rPr>
              <a:t>Alert. 2002; 57. https://pubs.niaaa.nih.gov/publications/aa57.htm</a:t>
            </a:r>
          </a:p>
          <a:p>
            <a:pPr marL="514350" indent="-514350">
              <a:lnSpc>
                <a:spcPct val="100000"/>
              </a:lnSpc>
              <a:spcBef>
                <a:spcPts val="0"/>
              </a:spcBef>
              <a:buFont typeface="+mj-lt"/>
              <a:buAutoNum type="arabicPeriod"/>
            </a:pPr>
            <a:r>
              <a:rPr lang="en-US" sz="1200" dirty="0">
                <a:solidFill>
                  <a:schemeClr val="tx1">
                    <a:lumMod val="65000"/>
                    <a:lumOff val="35000"/>
                  </a:schemeClr>
                </a:solidFill>
              </a:rPr>
              <a:t>Azar MM, Springer SA, Meyer JP, Altice FL. A systematic review of the impact of alcohol use disorders on HIV treatment outcomes, adherence to antiretroviral therapy and health care utilization. </a:t>
            </a:r>
            <a:r>
              <a:rPr lang="en-US" sz="1200" i="1" dirty="0">
                <a:solidFill>
                  <a:schemeClr val="tx1">
                    <a:lumMod val="65000"/>
                    <a:lumOff val="35000"/>
                  </a:schemeClr>
                </a:solidFill>
              </a:rPr>
              <a:t>Drug and Alcohol Dependence. </a:t>
            </a:r>
            <a:r>
              <a:rPr lang="en-US" sz="1200" dirty="0">
                <a:solidFill>
                  <a:schemeClr val="tx1">
                    <a:lumMod val="65000"/>
                    <a:lumOff val="35000"/>
                  </a:schemeClr>
                </a:solidFill>
              </a:rPr>
              <a:t>2010; 112(3): 178-193.</a:t>
            </a:r>
          </a:p>
          <a:p>
            <a:pPr marL="514350" indent="-514350">
              <a:lnSpc>
                <a:spcPct val="100000"/>
              </a:lnSpc>
              <a:spcBef>
                <a:spcPts val="0"/>
              </a:spcBef>
              <a:buFont typeface="+mj-lt"/>
              <a:buAutoNum type="arabicPeriod"/>
            </a:pPr>
            <a:r>
              <a:rPr lang="en-US" sz="1200" dirty="0" err="1">
                <a:solidFill>
                  <a:schemeClr val="tx1">
                    <a:lumMod val="65000"/>
                    <a:lumOff val="35000"/>
                  </a:schemeClr>
                </a:solidFill>
              </a:rPr>
              <a:t>Shubber</a:t>
            </a:r>
            <a:r>
              <a:rPr lang="en-US" sz="1200" dirty="0">
                <a:solidFill>
                  <a:schemeClr val="tx1">
                    <a:lumMod val="65000"/>
                    <a:lumOff val="35000"/>
                  </a:schemeClr>
                </a:solidFill>
              </a:rPr>
              <a:t> Z, Mills EJ, </a:t>
            </a:r>
            <a:r>
              <a:rPr lang="en-US" sz="1200" dirty="0" err="1">
                <a:solidFill>
                  <a:schemeClr val="tx1">
                    <a:lumMod val="65000"/>
                    <a:lumOff val="35000"/>
                  </a:schemeClr>
                </a:solidFill>
              </a:rPr>
              <a:t>Nachega</a:t>
            </a:r>
            <a:r>
              <a:rPr lang="en-US" sz="1200" dirty="0">
                <a:solidFill>
                  <a:schemeClr val="tx1">
                    <a:lumMod val="65000"/>
                    <a:lumOff val="35000"/>
                  </a:schemeClr>
                </a:solidFill>
              </a:rPr>
              <a:t> JB, </a:t>
            </a:r>
            <a:r>
              <a:rPr lang="en-US" sz="1200" dirty="0" err="1">
                <a:solidFill>
                  <a:schemeClr val="tx1">
                    <a:lumMod val="65000"/>
                    <a:lumOff val="35000"/>
                  </a:schemeClr>
                </a:solidFill>
              </a:rPr>
              <a:t>Vreeman</a:t>
            </a:r>
            <a:r>
              <a:rPr lang="en-US" sz="1200" dirty="0">
                <a:solidFill>
                  <a:schemeClr val="tx1">
                    <a:lumMod val="65000"/>
                    <a:lumOff val="35000"/>
                  </a:schemeClr>
                </a:solidFill>
              </a:rPr>
              <a:t> R, Freitas M, Bock P, </a:t>
            </a:r>
            <a:r>
              <a:rPr lang="en-US" sz="1200" dirty="0" err="1">
                <a:solidFill>
                  <a:schemeClr val="tx1">
                    <a:lumMod val="65000"/>
                    <a:lumOff val="35000"/>
                  </a:schemeClr>
                </a:solidFill>
              </a:rPr>
              <a:t>Nsanzimana</a:t>
            </a:r>
            <a:r>
              <a:rPr lang="en-US" sz="1200" dirty="0">
                <a:solidFill>
                  <a:schemeClr val="tx1">
                    <a:lumMod val="65000"/>
                    <a:lumOff val="35000"/>
                  </a:schemeClr>
                </a:solidFill>
              </a:rPr>
              <a:t> S, </a:t>
            </a:r>
            <a:r>
              <a:rPr lang="en-US" sz="1200" dirty="0" err="1">
                <a:solidFill>
                  <a:schemeClr val="tx1">
                    <a:lumMod val="65000"/>
                    <a:lumOff val="35000"/>
                  </a:schemeClr>
                </a:solidFill>
              </a:rPr>
              <a:t>Penazzato</a:t>
            </a:r>
            <a:r>
              <a:rPr lang="en-US" sz="1200" dirty="0">
                <a:solidFill>
                  <a:schemeClr val="tx1">
                    <a:lumMod val="65000"/>
                    <a:lumOff val="35000"/>
                  </a:schemeClr>
                </a:solidFill>
              </a:rPr>
              <a:t> M, </a:t>
            </a:r>
            <a:r>
              <a:rPr lang="en-US" sz="1200" dirty="0" err="1">
                <a:solidFill>
                  <a:schemeClr val="tx1">
                    <a:lumMod val="65000"/>
                    <a:lumOff val="35000"/>
                  </a:schemeClr>
                </a:solidFill>
              </a:rPr>
              <a:t>Appolo</a:t>
            </a:r>
            <a:r>
              <a:rPr lang="en-US" sz="1200" dirty="0">
                <a:solidFill>
                  <a:schemeClr val="tx1">
                    <a:lumMod val="65000"/>
                    <a:lumOff val="35000"/>
                  </a:schemeClr>
                </a:solidFill>
              </a:rPr>
              <a:t> T, Doherty M, Ford N. Patient-Reported Barriers to Adherence to Antiretroviral Therapy: A Systematic Review and Meta-Analysis. </a:t>
            </a:r>
            <a:r>
              <a:rPr lang="en-US" sz="1200" i="1" dirty="0" err="1">
                <a:solidFill>
                  <a:schemeClr val="tx1">
                    <a:lumMod val="65000"/>
                    <a:lumOff val="35000"/>
                  </a:schemeClr>
                </a:solidFill>
              </a:rPr>
              <a:t>PLoS</a:t>
            </a:r>
            <a:r>
              <a:rPr lang="en-US" sz="1200" i="1" dirty="0">
                <a:solidFill>
                  <a:schemeClr val="tx1">
                    <a:lumMod val="65000"/>
                    <a:lumOff val="35000"/>
                  </a:schemeClr>
                </a:solidFill>
              </a:rPr>
              <a:t> Medicine</a:t>
            </a:r>
            <a:r>
              <a:rPr lang="en-US" sz="1200" dirty="0">
                <a:solidFill>
                  <a:schemeClr val="tx1">
                    <a:lumMod val="65000"/>
                    <a:lumOff val="35000"/>
                  </a:schemeClr>
                </a:solidFill>
              </a:rPr>
              <a:t>. 2016; 13(11): 1-14. </a:t>
            </a:r>
            <a:r>
              <a:rPr lang="fr-FR" sz="1200" dirty="0" err="1">
                <a:solidFill>
                  <a:schemeClr val="tx1">
                    <a:lumMod val="65000"/>
                    <a:lumOff val="35000"/>
                  </a:schemeClr>
                </a:solidFill>
              </a:rPr>
              <a:t>doi</a:t>
            </a:r>
            <a:r>
              <a:rPr lang="fr-FR" sz="1200" dirty="0">
                <a:solidFill>
                  <a:schemeClr val="tx1">
                    <a:lumMod val="65000"/>
                    <a:lumOff val="35000"/>
                  </a:schemeClr>
                </a:solidFill>
              </a:rPr>
              <a:t>: 10.1371/journal.pmed.1002183</a:t>
            </a:r>
            <a:endParaRPr lang="en-US" sz="1200" dirty="0">
              <a:solidFill>
                <a:schemeClr val="tx1">
                  <a:lumMod val="65000"/>
                  <a:lumOff val="35000"/>
                </a:schemeClr>
              </a:solidFill>
            </a:endParaRPr>
          </a:p>
          <a:p>
            <a:pPr marL="514350" indent="-514350">
              <a:lnSpc>
                <a:spcPct val="100000"/>
              </a:lnSpc>
              <a:spcBef>
                <a:spcPts val="0"/>
              </a:spcBef>
              <a:buFont typeface="+mj-lt"/>
              <a:buAutoNum type="arabicPeriod"/>
            </a:pPr>
            <a:r>
              <a:rPr lang="en-US" sz="1200" dirty="0" err="1">
                <a:solidFill>
                  <a:schemeClr val="tx1">
                    <a:lumMod val="65000"/>
                    <a:lumOff val="35000"/>
                  </a:schemeClr>
                </a:solidFill>
              </a:rPr>
              <a:t>Shiffman</a:t>
            </a:r>
            <a:r>
              <a:rPr lang="en-US" sz="1200" dirty="0">
                <a:solidFill>
                  <a:schemeClr val="tx1">
                    <a:lumMod val="65000"/>
                    <a:lumOff val="35000"/>
                  </a:schemeClr>
                </a:solidFill>
              </a:rPr>
              <a:t> S, Stone AA, Hufford M. Ecological Momentary Assessment. </a:t>
            </a:r>
            <a:r>
              <a:rPr lang="en-US" sz="1200" i="1" dirty="0">
                <a:solidFill>
                  <a:schemeClr val="tx1">
                    <a:lumMod val="65000"/>
                    <a:lumOff val="35000"/>
                  </a:schemeClr>
                </a:solidFill>
              </a:rPr>
              <a:t>Annual Review of Clinical Psychology.</a:t>
            </a:r>
            <a:r>
              <a:rPr lang="en-US" sz="1200" dirty="0">
                <a:solidFill>
                  <a:schemeClr val="tx1">
                    <a:lumMod val="65000"/>
                    <a:lumOff val="35000"/>
                  </a:schemeClr>
                </a:solidFill>
              </a:rPr>
              <a:t> 2008; 4(1): 1-32.doi: 10.1146/annurev.clinpsy.3.022806.091415</a:t>
            </a:r>
          </a:p>
          <a:p>
            <a:pPr marL="514350" indent="-514350">
              <a:lnSpc>
                <a:spcPct val="100000"/>
              </a:lnSpc>
              <a:spcBef>
                <a:spcPts val="0"/>
              </a:spcBef>
              <a:buFont typeface="+mj-lt"/>
              <a:buAutoNum type="arabicPeriod"/>
            </a:pPr>
            <a:r>
              <a:rPr lang="en-US" sz="1200" dirty="0" err="1">
                <a:solidFill>
                  <a:schemeClr val="tx1">
                    <a:lumMod val="65000"/>
                    <a:lumOff val="35000"/>
                  </a:schemeClr>
                </a:solidFill>
              </a:rPr>
              <a:t>Shacham</a:t>
            </a:r>
            <a:r>
              <a:rPr lang="en-US" sz="1200" dirty="0">
                <a:solidFill>
                  <a:schemeClr val="tx1">
                    <a:lumMod val="65000"/>
                    <a:lumOff val="35000"/>
                  </a:schemeClr>
                </a:solidFill>
              </a:rPr>
              <a:t> E, Lew D, Xiao T, Lopez J, Trull T, </a:t>
            </a:r>
            <a:r>
              <a:rPr lang="en-US" sz="1200" dirty="0" err="1">
                <a:solidFill>
                  <a:schemeClr val="tx1">
                    <a:lumMod val="65000"/>
                    <a:lumOff val="35000"/>
                  </a:schemeClr>
                </a:solidFill>
              </a:rPr>
              <a:t>Schootman</a:t>
            </a:r>
            <a:r>
              <a:rPr lang="en-US" sz="1200" dirty="0">
                <a:solidFill>
                  <a:schemeClr val="tx1">
                    <a:lumMod val="65000"/>
                    <a:lumOff val="35000"/>
                  </a:schemeClr>
                </a:solidFill>
              </a:rPr>
              <a:t> M, </a:t>
            </a:r>
            <a:r>
              <a:rPr lang="en-US" sz="1200" dirty="0" err="1">
                <a:solidFill>
                  <a:schemeClr val="tx1">
                    <a:lumMod val="65000"/>
                    <a:lumOff val="35000"/>
                  </a:schemeClr>
                </a:solidFill>
              </a:rPr>
              <a:t>Presti</a:t>
            </a:r>
            <a:r>
              <a:rPr lang="en-US" sz="1200" dirty="0">
                <a:solidFill>
                  <a:schemeClr val="tx1">
                    <a:lumMod val="65000"/>
                    <a:lumOff val="35000"/>
                  </a:schemeClr>
                </a:solidFill>
              </a:rPr>
              <a:t> R. Testing the Feasibility of Using Ecological Momentary Assessment to Collect Real-Time Behavior and Mood to Predict Technology-Measured HIV Medication Adherence. </a:t>
            </a:r>
            <a:r>
              <a:rPr lang="en-US" sz="1200" i="1" dirty="0">
                <a:solidFill>
                  <a:schemeClr val="tx1">
                    <a:lumMod val="65000"/>
                    <a:lumOff val="35000"/>
                  </a:schemeClr>
                </a:solidFill>
              </a:rPr>
              <a:t>AIDS and Behavior. </a:t>
            </a:r>
            <a:r>
              <a:rPr lang="en-US" sz="1200" dirty="0">
                <a:solidFill>
                  <a:schemeClr val="tx1">
                    <a:lumMod val="65000"/>
                    <a:lumOff val="35000"/>
                  </a:schemeClr>
                </a:solidFill>
              </a:rPr>
              <a:t>2019; 23(8): 2176-2184. </a:t>
            </a:r>
            <a:r>
              <a:rPr lang="en-US" sz="1200" dirty="0" err="1">
                <a:solidFill>
                  <a:schemeClr val="tx1">
                    <a:lumMod val="65000"/>
                    <a:lumOff val="35000"/>
                  </a:schemeClr>
                </a:solidFill>
              </a:rPr>
              <a:t>doi</a:t>
            </a:r>
            <a:r>
              <a:rPr lang="en-US" sz="1200" dirty="0">
                <a:solidFill>
                  <a:schemeClr val="tx1">
                    <a:lumMod val="65000"/>
                    <a:lumOff val="35000"/>
                  </a:schemeClr>
                </a:solidFill>
              </a:rPr>
              <a:t>: 10.1007/s10461-018-2378-9</a:t>
            </a:r>
          </a:p>
          <a:p>
            <a:pPr marL="514350" indent="-514350">
              <a:lnSpc>
                <a:spcPct val="100000"/>
              </a:lnSpc>
              <a:spcBef>
                <a:spcPts val="0"/>
              </a:spcBef>
              <a:buFont typeface="+mj-lt"/>
              <a:buAutoNum type="arabicPeriod"/>
            </a:pPr>
            <a:r>
              <a:rPr lang="en-US" sz="1200" dirty="0" err="1">
                <a:solidFill>
                  <a:schemeClr val="tx1">
                    <a:lumMod val="65000"/>
                    <a:lumOff val="35000"/>
                  </a:schemeClr>
                </a:solidFill>
              </a:rPr>
              <a:t>Gmel</a:t>
            </a:r>
            <a:r>
              <a:rPr lang="en-US" sz="1200" dirty="0">
                <a:solidFill>
                  <a:schemeClr val="tx1">
                    <a:lumMod val="65000"/>
                    <a:lumOff val="35000"/>
                  </a:schemeClr>
                </a:solidFill>
              </a:rPr>
              <a:t> G, </a:t>
            </a:r>
            <a:r>
              <a:rPr lang="en-US" sz="1200" dirty="0" err="1">
                <a:solidFill>
                  <a:schemeClr val="tx1">
                    <a:lumMod val="65000"/>
                    <a:lumOff val="35000"/>
                  </a:schemeClr>
                </a:solidFill>
              </a:rPr>
              <a:t>Daeppen</a:t>
            </a:r>
            <a:r>
              <a:rPr lang="en-US" sz="1200" dirty="0">
                <a:solidFill>
                  <a:schemeClr val="tx1">
                    <a:lumMod val="65000"/>
                    <a:lumOff val="35000"/>
                  </a:schemeClr>
                </a:solidFill>
              </a:rPr>
              <a:t> JB. Recall Bias for Seven-Day Recall Measurement of Alcohol Consumption Among Emergency Department Patients: Implications for Case-Crossover Designs. </a:t>
            </a:r>
            <a:r>
              <a:rPr lang="en-US" sz="1200" i="1" dirty="0">
                <a:solidFill>
                  <a:schemeClr val="tx1">
                    <a:lumMod val="65000"/>
                    <a:lumOff val="35000"/>
                  </a:schemeClr>
                </a:solidFill>
              </a:rPr>
              <a:t>Journal of Studies on Alcohol and Drugs</a:t>
            </a:r>
            <a:r>
              <a:rPr lang="en-US" sz="1200" dirty="0">
                <a:solidFill>
                  <a:schemeClr val="tx1">
                    <a:lumMod val="65000"/>
                    <a:lumOff val="35000"/>
                  </a:schemeClr>
                </a:solidFill>
              </a:rPr>
              <a:t>. 2007; 68(2): 303-310. </a:t>
            </a:r>
            <a:r>
              <a:rPr lang="en-US" sz="1200" dirty="0" err="1">
                <a:solidFill>
                  <a:schemeClr val="tx1">
                    <a:lumMod val="65000"/>
                    <a:lumOff val="35000"/>
                  </a:schemeClr>
                </a:solidFill>
              </a:rPr>
              <a:t>doi</a:t>
            </a:r>
            <a:r>
              <a:rPr lang="en-US" sz="1200" dirty="0">
                <a:solidFill>
                  <a:schemeClr val="tx1">
                    <a:lumMod val="65000"/>
                    <a:lumOff val="35000"/>
                  </a:schemeClr>
                </a:solidFill>
              </a:rPr>
              <a:t>: 10.15288/jsad.2007.68.303</a:t>
            </a:r>
          </a:p>
          <a:p>
            <a:pPr marL="514350" indent="-514350">
              <a:lnSpc>
                <a:spcPct val="100000"/>
              </a:lnSpc>
              <a:spcBef>
                <a:spcPts val="0"/>
              </a:spcBef>
              <a:buFont typeface="+mj-lt"/>
              <a:buAutoNum type="arabicPeriod"/>
            </a:pPr>
            <a:r>
              <a:rPr lang="en-US" sz="1200" dirty="0">
                <a:solidFill>
                  <a:schemeClr val="tx1">
                    <a:lumMod val="65000"/>
                    <a:lumOff val="35000"/>
                  </a:schemeClr>
                </a:solidFill>
              </a:rPr>
              <a:t>Rowe C, Hern J, DeMartini A, Jennings D, Sommers M, Walker J, Santos GM. Concordance of Text Message Ecological Momentary Assessment and Retrospective Survey Data Among Substance-Using Men Who Have Sex With Men: A Secondary Analysis of a Randomized Controlled Trial. </a:t>
            </a:r>
            <a:r>
              <a:rPr lang="en-US" sz="1200" i="1" dirty="0">
                <a:solidFill>
                  <a:schemeClr val="tx1">
                    <a:lumMod val="65000"/>
                    <a:lumOff val="35000"/>
                  </a:schemeClr>
                </a:solidFill>
              </a:rPr>
              <a:t>JMIR mHealth and </a:t>
            </a:r>
            <a:r>
              <a:rPr lang="en-US" sz="1200" i="1" dirty="0" err="1">
                <a:solidFill>
                  <a:schemeClr val="tx1">
                    <a:lumMod val="65000"/>
                    <a:lumOff val="35000"/>
                  </a:schemeClr>
                </a:solidFill>
              </a:rPr>
              <a:t>uHealth</a:t>
            </a:r>
            <a:r>
              <a:rPr lang="en-US" sz="1200" dirty="0">
                <a:solidFill>
                  <a:schemeClr val="tx1">
                    <a:lumMod val="65000"/>
                    <a:lumOff val="35000"/>
                  </a:schemeClr>
                </a:solidFill>
              </a:rPr>
              <a:t>. 2016; 4(2): e44. </a:t>
            </a:r>
            <a:r>
              <a:rPr lang="en-US" sz="1200" dirty="0" err="1">
                <a:solidFill>
                  <a:schemeClr val="tx1">
                    <a:lumMod val="65000"/>
                    <a:lumOff val="35000"/>
                  </a:schemeClr>
                </a:solidFill>
              </a:rPr>
              <a:t>doi</a:t>
            </a:r>
            <a:r>
              <a:rPr lang="en-US" sz="1200" dirty="0">
                <a:solidFill>
                  <a:schemeClr val="tx1">
                    <a:lumMod val="65000"/>
                    <a:lumOff val="35000"/>
                  </a:schemeClr>
                </a:solidFill>
              </a:rPr>
              <a:t>: 10.2196/mhealth.5368. </a:t>
            </a:r>
          </a:p>
          <a:p>
            <a:pPr marL="514350" indent="-514350">
              <a:lnSpc>
                <a:spcPct val="100000"/>
              </a:lnSpc>
              <a:spcBef>
                <a:spcPts val="0"/>
              </a:spcBef>
              <a:buFont typeface="+mj-lt"/>
              <a:buAutoNum type="arabicPeriod"/>
            </a:pPr>
            <a:r>
              <a:rPr lang="en-US" sz="1200" dirty="0">
                <a:solidFill>
                  <a:schemeClr val="tx1">
                    <a:lumMod val="65000"/>
                    <a:lumOff val="35000"/>
                  </a:schemeClr>
                </a:solidFill>
              </a:rPr>
              <a:t>Yang C, </a:t>
            </a:r>
            <a:r>
              <a:rPr lang="en-US" sz="1200" dirty="0" err="1">
                <a:solidFill>
                  <a:schemeClr val="tx1">
                    <a:lumMod val="65000"/>
                    <a:lumOff val="35000"/>
                  </a:schemeClr>
                </a:solidFill>
              </a:rPr>
              <a:t>Linas</a:t>
            </a:r>
            <a:r>
              <a:rPr lang="en-US" sz="1200" dirty="0">
                <a:solidFill>
                  <a:schemeClr val="tx1">
                    <a:lumMod val="65000"/>
                    <a:lumOff val="35000"/>
                  </a:schemeClr>
                </a:solidFill>
              </a:rPr>
              <a:t> B, Kirk G, Bollinger R, Chang L, </a:t>
            </a:r>
            <a:r>
              <a:rPr lang="en-US" sz="1200" dirty="0" err="1">
                <a:solidFill>
                  <a:schemeClr val="tx1">
                    <a:lumMod val="65000"/>
                    <a:lumOff val="35000"/>
                  </a:schemeClr>
                </a:solidFill>
              </a:rPr>
              <a:t>Chander</a:t>
            </a:r>
            <a:r>
              <a:rPr lang="en-US" sz="1200" dirty="0">
                <a:solidFill>
                  <a:schemeClr val="tx1">
                    <a:lumMod val="65000"/>
                    <a:lumOff val="35000"/>
                  </a:schemeClr>
                </a:solidFill>
              </a:rPr>
              <a:t> G, </a:t>
            </a:r>
            <a:r>
              <a:rPr lang="en-US" sz="1200" dirty="0" err="1">
                <a:solidFill>
                  <a:schemeClr val="tx1">
                    <a:lumMod val="65000"/>
                    <a:lumOff val="35000"/>
                  </a:schemeClr>
                </a:solidFill>
              </a:rPr>
              <a:t>Siconolfi</a:t>
            </a:r>
            <a:r>
              <a:rPr lang="en-US" sz="1200" dirty="0">
                <a:solidFill>
                  <a:schemeClr val="tx1">
                    <a:lumMod val="65000"/>
                    <a:lumOff val="35000"/>
                  </a:schemeClr>
                </a:solidFill>
              </a:rPr>
              <a:t> D, Braxton S, Rudolph A, </a:t>
            </a:r>
            <a:r>
              <a:rPr lang="en-US" sz="1200" dirty="0" err="1">
                <a:solidFill>
                  <a:schemeClr val="tx1">
                    <a:lumMod val="65000"/>
                    <a:lumOff val="35000"/>
                  </a:schemeClr>
                </a:solidFill>
              </a:rPr>
              <a:t>Latkin</a:t>
            </a:r>
            <a:r>
              <a:rPr lang="en-US" sz="1200" dirty="0">
                <a:solidFill>
                  <a:schemeClr val="tx1">
                    <a:lumMod val="65000"/>
                    <a:lumOff val="35000"/>
                  </a:schemeClr>
                </a:solidFill>
              </a:rPr>
              <a:t> C. Feasibility and Acceptability of Smartphone-Based Ecological Momentary Assessment of Alcohol Use Among African American Men Who Have Sex With Men in </a:t>
            </a:r>
            <a:r>
              <a:rPr lang="en-US" sz="1200" dirty="0" err="1">
                <a:solidFill>
                  <a:schemeClr val="tx1">
                    <a:lumMod val="65000"/>
                    <a:lumOff val="35000"/>
                  </a:schemeClr>
                </a:solidFill>
              </a:rPr>
              <a:t>Baltimor</a:t>
            </a:r>
            <a:r>
              <a:rPr lang="en-US" sz="1200" dirty="0">
                <a:solidFill>
                  <a:schemeClr val="tx1">
                    <a:lumMod val="65000"/>
                    <a:lumOff val="35000"/>
                  </a:schemeClr>
                </a:solidFill>
              </a:rPr>
              <a:t>. </a:t>
            </a:r>
            <a:r>
              <a:rPr lang="en-US" sz="1200" i="1" dirty="0">
                <a:solidFill>
                  <a:schemeClr val="tx1">
                    <a:lumMod val="65000"/>
                    <a:lumOff val="35000"/>
                  </a:schemeClr>
                </a:solidFill>
              </a:rPr>
              <a:t>JMIR mHealth and </a:t>
            </a:r>
            <a:r>
              <a:rPr lang="en-US" sz="1200" i="1" dirty="0" err="1">
                <a:solidFill>
                  <a:schemeClr val="tx1">
                    <a:lumMod val="65000"/>
                    <a:lumOff val="35000"/>
                  </a:schemeClr>
                </a:solidFill>
              </a:rPr>
              <a:t>uHealth</a:t>
            </a:r>
            <a:r>
              <a:rPr lang="en-US" sz="1200" dirty="0">
                <a:solidFill>
                  <a:schemeClr val="tx1">
                    <a:lumMod val="65000"/>
                    <a:lumOff val="35000"/>
                  </a:schemeClr>
                </a:solidFill>
              </a:rPr>
              <a:t>. 2015; 3(2): e67. </a:t>
            </a:r>
            <a:r>
              <a:rPr lang="en-US" sz="1200" dirty="0" err="1">
                <a:solidFill>
                  <a:schemeClr val="tx1">
                    <a:lumMod val="65000"/>
                    <a:lumOff val="35000"/>
                  </a:schemeClr>
                </a:solidFill>
              </a:rPr>
              <a:t>doi</a:t>
            </a:r>
            <a:r>
              <a:rPr lang="en-US" sz="1200" dirty="0">
                <a:solidFill>
                  <a:schemeClr val="tx1">
                    <a:lumMod val="65000"/>
                    <a:lumOff val="35000"/>
                  </a:schemeClr>
                </a:solidFill>
              </a:rPr>
              <a:t>: 10.2196/mhealth.4344. </a:t>
            </a:r>
          </a:p>
          <a:p>
            <a:pPr marL="514350" indent="-514350">
              <a:lnSpc>
                <a:spcPct val="100000"/>
              </a:lnSpc>
              <a:spcBef>
                <a:spcPts val="0"/>
              </a:spcBef>
              <a:buFont typeface="+mj-lt"/>
              <a:buAutoNum type="arabicPeriod"/>
            </a:pPr>
            <a:r>
              <a:rPr lang="en-US" sz="1200" dirty="0">
                <a:solidFill>
                  <a:schemeClr val="tx1">
                    <a:lumMod val="65000"/>
                    <a:lumOff val="35000"/>
                  </a:schemeClr>
                </a:solidFill>
              </a:rPr>
              <a:t>Paolillo EW, Tang B, Depp CA, Rooney AS, </a:t>
            </a:r>
            <a:r>
              <a:rPr lang="en-US" sz="1200" dirty="0" err="1">
                <a:solidFill>
                  <a:schemeClr val="tx1">
                    <a:lumMod val="65000"/>
                    <a:lumOff val="35000"/>
                  </a:schemeClr>
                </a:solidFill>
              </a:rPr>
              <a:t>Vaida</a:t>
            </a:r>
            <a:r>
              <a:rPr lang="en-US" sz="1200" dirty="0">
                <a:solidFill>
                  <a:schemeClr val="tx1">
                    <a:lumMod val="65000"/>
                    <a:lumOff val="35000"/>
                  </a:schemeClr>
                </a:solidFill>
              </a:rPr>
              <a:t> F, Kaufmann CN, </a:t>
            </a:r>
            <a:r>
              <a:rPr lang="en-US" sz="1200" dirty="0" err="1">
                <a:solidFill>
                  <a:schemeClr val="tx1">
                    <a:lumMod val="65000"/>
                    <a:lumOff val="35000"/>
                  </a:schemeClr>
                </a:solidFill>
              </a:rPr>
              <a:t>Mausbach</a:t>
            </a:r>
            <a:r>
              <a:rPr lang="en-US" sz="1200" dirty="0">
                <a:solidFill>
                  <a:schemeClr val="tx1">
                    <a:lumMod val="65000"/>
                    <a:lumOff val="35000"/>
                  </a:schemeClr>
                </a:solidFill>
              </a:rPr>
              <a:t> BT, Moore DJ, Moore RC. Temporal Associations Between Social Activity and Mood, Fatigue, and Pain in Older Adults With HIV: An Ecological Momentary Assessment Study. </a:t>
            </a:r>
            <a:r>
              <a:rPr lang="en-US" sz="1200" i="1" dirty="0">
                <a:solidFill>
                  <a:schemeClr val="tx1">
                    <a:lumMod val="65000"/>
                    <a:lumOff val="35000"/>
                  </a:schemeClr>
                </a:solidFill>
              </a:rPr>
              <a:t>JMIR Mental Health</a:t>
            </a:r>
            <a:r>
              <a:rPr lang="en-US" sz="1200" dirty="0">
                <a:solidFill>
                  <a:schemeClr val="tx1">
                    <a:lumMod val="65000"/>
                    <a:lumOff val="35000"/>
                  </a:schemeClr>
                </a:solidFill>
              </a:rPr>
              <a:t>. 2018; 5(2): e38. </a:t>
            </a:r>
            <a:r>
              <a:rPr lang="en-US" sz="1200" dirty="0" err="1">
                <a:solidFill>
                  <a:schemeClr val="tx1">
                    <a:lumMod val="65000"/>
                    <a:lumOff val="35000"/>
                  </a:schemeClr>
                </a:solidFill>
              </a:rPr>
              <a:t>doi</a:t>
            </a:r>
            <a:r>
              <a:rPr lang="en-US" sz="1200" dirty="0">
                <a:solidFill>
                  <a:schemeClr val="tx1">
                    <a:lumMod val="65000"/>
                    <a:lumOff val="35000"/>
                  </a:schemeClr>
                </a:solidFill>
              </a:rPr>
              <a:t>: 10.2196/mental.9802.</a:t>
            </a:r>
          </a:p>
          <a:p>
            <a:pPr marL="514350" indent="-514350">
              <a:lnSpc>
                <a:spcPct val="100000"/>
              </a:lnSpc>
              <a:spcBef>
                <a:spcPts val="0"/>
              </a:spcBef>
              <a:buFont typeface="+mj-lt"/>
              <a:buAutoNum type="arabicPeriod"/>
            </a:pPr>
            <a:r>
              <a:rPr lang="en-US" sz="1200" dirty="0">
                <a:solidFill>
                  <a:schemeClr val="tx1">
                    <a:lumMod val="65000"/>
                    <a:lumOff val="35000"/>
                  </a:schemeClr>
                </a:solidFill>
              </a:rPr>
              <a:t>Karim J, Weisz R, Rehman SU. International positive and negative affect schedule short-form (I-PANAS-SF): testing for factorial invariance across cultures. Procedia Social and Behavioral Sciences. 2011;15:2016-2022.</a:t>
            </a:r>
          </a:p>
          <a:p>
            <a:pPr marL="514350" indent="-514350">
              <a:lnSpc>
                <a:spcPct val="100000"/>
              </a:lnSpc>
              <a:spcBef>
                <a:spcPts val="0"/>
              </a:spcBef>
              <a:buFont typeface="+mj-lt"/>
              <a:buAutoNum type="arabicPeriod"/>
            </a:pPr>
            <a:r>
              <a:rPr lang="en-US" sz="1200" dirty="0">
                <a:solidFill>
                  <a:schemeClr val="tx1">
                    <a:lumMod val="65000"/>
                    <a:lumOff val="35000"/>
                  </a:schemeClr>
                </a:solidFill>
              </a:rPr>
              <a:t>Agarwal S, </a:t>
            </a:r>
            <a:r>
              <a:rPr lang="en-US" sz="1200" dirty="0" err="1">
                <a:solidFill>
                  <a:schemeClr val="tx1">
                    <a:lumMod val="65000"/>
                    <a:lumOff val="35000"/>
                  </a:schemeClr>
                </a:solidFill>
              </a:rPr>
              <a:t>Fulgoni</a:t>
            </a:r>
            <a:r>
              <a:rPr lang="en-US" sz="1200" dirty="0">
                <a:solidFill>
                  <a:schemeClr val="tx1">
                    <a:lumMod val="65000"/>
                    <a:lumOff val="35000"/>
                  </a:schemeClr>
                </a:solidFill>
              </a:rPr>
              <a:t> VL, Lieberman HR. Assessing alcohol intake &amp; its dose-dependent effects on liver enzymes by 24-h recall and questionnaire using NHANES 2001-2010 data. </a:t>
            </a:r>
            <a:r>
              <a:rPr lang="en-US" sz="1200" i="1" dirty="0">
                <a:solidFill>
                  <a:schemeClr val="tx1">
                    <a:lumMod val="65000"/>
                    <a:lumOff val="35000"/>
                  </a:schemeClr>
                </a:solidFill>
              </a:rPr>
              <a:t>Nutrition Journal. </a:t>
            </a:r>
            <a:r>
              <a:rPr lang="en-US" sz="1200" dirty="0">
                <a:solidFill>
                  <a:schemeClr val="tx1">
                    <a:lumMod val="65000"/>
                    <a:lumOff val="35000"/>
                  </a:schemeClr>
                </a:solidFill>
              </a:rPr>
              <a:t>2016;15:62.</a:t>
            </a:r>
          </a:p>
          <a:p>
            <a:pPr marL="0" indent="0">
              <a:lnSpc>
                <a:spcPct val="100000"/>
              </a:lnSpc>
              <a:spcBef>
                <a:spcPts val="0"/>
              </a:spcBef>
              <a:buNone/>
            </a:pPr>
            <a:endParaRPr lang="en-US" sz="1200" dirty="0">
              <a:solidFill>
                <a:schemeClr val="tx1">
                  <a:lumMod val="65000"/>
                  <a:lumOff val="35000"/>
                </a:schemeClr>
              </a:solidFill>
            </a:endParaRPr>
          </a:p>
        </p:txBody>
      </p:sp>
    </p:spTree>
    <p:extLst>
      <p:ext uri="{BB962C8B-B14F-4D97-AF65-F5344CB8AC3E}">
        <p14:creationId xmlns:p14="http://schemas.microsoft.com/office/powerpoint/2010/main" val="3407502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Results: Multivariate Models</a:t>
            </a:r>
          </a:p>
        </p:txBody>
      </p:sp>
      <p:graphicFrame>
        <p:nvGraphicFramePr>
          <p:cNvPr id="2" name="Content Placeholder 1">
            <a:extLst>
              <a:ext uri="{FF2B5EF4-FFF2-40B4-BE49-F238E27FC236}">
                <a16:creationId xmlns:a16="http://schemas.microsoft.com/office/drawing/2014/main" id="{B1DE0970-C625-4E72-8CDD-C0EDE26B8CBD}"/>
              </a:ext>
            </a:extLst>
          </p:cNvPr>
          <p:cNvGraphicFramePr>
            <a:graphicFrameLocks noGrp="1"/>
          </p:cNvGraphicFramePr>
          <p:nvPr>
            <p:ph idx="1"/>
            <p:extLst>
              <p:ext uri="{D42A27DB-BD31-4B8C-83A1-F6EECF244321}">
                <p14:modId xmlns:p14="http://schemas.microsoft.com/office/powerpoint/2010/main" val="409250516"/>
              </p:ext>
            </p:extLst>
          </p:nvPr>
        </p:nvGraphicFramePr>
        <p:xfrm>
          <a:off x="311888" y="1710081"/>
          <a:ext cx="11568224" cy="4592729"/>
        </p:xfrm>
        <a:graphic>
          <a:graphicData uri="http://schemas.openxmlformats.org/drawingml/2006/table">
            <a:tbl>
              <a:tblPr firstRow="1" firstCol="1" bandRow="1">
                <a:tableStyleId>{3B4B98B0-60AC-42C2-AFA5-B58CD77FA1E5}</a:tableStyleId>
              </a:tblPr>
              <a:tblGrid>
                <a:gridCol w="3896051">
                  <a:extLst>
                    <a:ext uri="{9D8B030D-6E8A-4147-A177-3AD203B41FA5}">
                      <a16:colId xmlns:a16="http://schemas.microsoft.com/office/drawing/2014/main" val="2266892959"/>
                    </a:ext>
                  </a:extLst>
                </a:gridCol>
                <a:gridCol w="1082236">
                  <a:extLst>
                    <a:ext uri="{9D8B030D-6E8A-4147-A177-3AD203B41FA5}">
                      <a16:colId xmlns:a16="http://schemas.microsoft.com/office/drawing/2014/main" val="1306662630"/>
                    </a:ext>
                  </a:extLst>
                </a:gridCol>
                <a:gridCol w="1578458">
                  <a:extLst>
                    <a:ext uri="{9D8B030D-6E8A-4147-A177-3AD203B41FA5}">
                      <a16:colId xmlns:a16="http://schemas.microsoft.com/office/drawing/2014/main" val="2012198919"/>
                    </a:ext>
                  </a:extLst>
                </a:gridCol>
                <a:gridCol w="960475">
                  <a:extLst>
                    <a:ext uri="{9D8B030D-6E8A-4147-A177-3AD203B41FA5}">
                      <a16:colId xmlns:a16="http://schemas.microsoft.com/office/drawing/2014/main" val="2556037459"/>
                    </a:ext>
                  </a:extLst>
                </a:gridCol>
                <a:gridCol w="1485013">
                  <a:extLst>
                    <a:ext uri="{9D8B030D-6E8A-4147-A177-3AD203B41FA5}">
                      <a16:colId xmlns:a16="http://schemas.microsoft.com/office/drawing/2014/main" val="2379478863"/>
                    </a:ext>
                  </a:extLst>
                </a:gridCol>
                <a:gridCol w="1052623">
                  <a:extLst>
                    <a:ext uri="{9D8B030D-6E8A-4147-A177-3AD203B41FA5}">
                      <a16:colId xmlns:a16="http://schemas.microsoft.com/office/drawing/2014/main" val="284026062"/>
                    </a:ext>
                  </a:extLst>
                </a:gridCol>
                <a:gridCol w="1513368">
                  <a:extLst>
                    <a:ext uri="{9D8B030D-6E8A-4147-A177-3AD203B41FA5}">
                      <a16:colId xmlns:a16="http://schemas.microsoft.com/office/drawing/2014/main" val="1413754535"/>
                    </a:ext>
                  </a:extLst>
                </a:gridCol>
              </a:tblGrid>
              <a:tr h="132736">
                <a:tc>
                  <a:txBody>
                    <a:bodyPr/>
                    <a:lstStyle/>
                    <a:p>
                      <a:pPr marL="0" marR="0">
                        <a:lnSpc>
                          <a:spcPct val="115000"/>
                        </a:lnSpc>
                        <a:spcBef>
                          <a:spcPts val="0"/>
                        </a:spcBef>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lnR w="12700" cap="flat" cmpd="sng" algn="ctr">
                      <a:solidFill>
                        <a:schemeClr val="accent1">
                          <a:lumMod val="50000"/>
                        </a:schemeClr>
                      </a:solidFill>
                      <a:prstDash val="solid"/>
                      <a:round/>
                      <a:headEnd type="none" w="med" len="med"/>
                      <a:tailEnd type="none" w="med" len="med"/>
                    </a:lnR>
                  </a:tcPr>
                </a:tc>
                <a:tc gridSpan="2">
                  <a:txBody>
                    <a:bodyPr/>
                    <a:lstStyle/>
                    <a:p>
                      <a:pPr marL="0" marR="0" algn="ctr">
                        <a:lnSpc>
                          <a:spcPct val="115000"/>
                        </a:lnSpc>
                        <a:spcBef>
                          <a:spcPts val="0"/>
                        </a:spcBef>
                        <a:spcAft>
                          <a:spcPts val="0"/>
                        </a:spcAft>
                      </a:pPr>
                      <a:r>
                        <a:rPr lang="en-US" sz="1600" dirty="0">
                          <a:solidFill>
                            <a:schemeClr val="tx1">
                              <a:lumMod val="65000"/>
                              <a:lumOff val="35000"/>
                            </a:schemeClr>
                          </a:solidFill>
                          <a:effectLst/>
                        </a:rPr>
                        <a:t>Model 1</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tcPr>
                </a:tc>
                <a:tc hMerge="1">
                  <a:txBody>
                    <a:bodyPr/>
                    <a:lstStyle/>
                    <a:p>
                      <a:endParaRPr lang="en-US"/>
                    </a:p>
                  </a:txBody>
                  <a:tcPr/>
                </a:tc>
                <a:tc gridSpan="2">
                  <a:txBody>
                    <a:bodyPr/>
                    <a:lstStyle/>
                    <a:p>
                      <a:pPr algn="ctr"/>
                      <a:r>
                        <a:rPr lang="en-US" sz="1600" dirty="0">
                          <a:solidFill>
                            <a:schemeClr val="tx1">
                              <a:lumMod val="65000"/>
                              <a:lumOff val="35000"/>
                            </a:schemeClr>
                          </a:solidFill>
                          <a:effectLst/>
                        </a:rPr>
                        <a:t>Model 2</a:t>
                      </a:r>
                      <a:endParaRPr lang="en-US" dirty="0"/>
                    </a:p>
                  </a:txBody>
                  <a:tcPr marL="51604" marR="51604"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tcPr>
                </a:tc>
                <a:tc hMerge="1">
                  <a:txBody>
                    <a:bodyPr/>
                    <a:lstStyle/>
                    <a:p>
                      <a:endParaRPr lang="en-US"/>
                    </a:p>
                  </a:txBody>
                  <a:tcPr/>
                </a:tc>
                <a:tc gridSpan="2">
                  <a:txBody>
                    <a:bodyPr/>
                    <a:lstStyle/>
                    <a:p>
                      <a:pPr marL="0" marR="0" algn="ctr">
                        <a:lnSpc>
                          <a:spcPct val="115000"/>
                        </a:lnSpc>
                        <a:spcBef>
                          <a:spcPts val="0"/>
                        </a:spcBef>
                        <a:spcAft>
                          <a:spcPts val="0"/>
                        </a:spcAft>
                      </a:pPr>
                      <a:r>
                        <a:rPr lang="en-US" sz="1600">
                          <a:solidFill>
                            <a:schemeClr val="tx1">
                              <a:lumMod val="65000"/>
                              <a:lumOff val="35000"/>
                            </a:schemeClr>
                          </a:solidFill>
                          <a:effectLst/>
                        </a:rPr>
                        <a:t>Model 3</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1707250217"/>
                  </a:ext>
                </a:extLst>
              </a:tr>
              <a:tr h="422864">
                <a:tc>
                  <a:txBody>
                    <a:bodyPr/>
                    <a:lstStyle/>
                    <a:p>
                      <a:pPr marL="0" marR="0">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err="1">
                          <a:solidFill>
                            <a:schemeClr val="tx1">
                              <a:lumMod val="65000"/>
                              <a:lumOff val="35000"/>
                            </a:schemeClr>
                          </a:solidFill>
                          <a:effectLst/>
                        </a:rPr>
                        <a:t>aOR</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95% CI</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aOR</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95% CI</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err="1">
                          <a:solidFill>
                            <a:schemeClr val="tx1">
                              <a:lumMod val="65000"/>
                              <a:lumOff val="35000"/>
                            </a:schemeClr>
                          </a:solidFill>
                          <a:effectLst/>
                        </a:rPr>
                        <a:t>aOR</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95% CI</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409281428"/>
                  </a:ext>
                </a:extLst>
              </a:tr>
              <a:tr h="206415">
                <a:tc>
                  <a:txBody>
                    <a:bodyPr/>
                    <a:lstStyle/>
                    <a:p>
                      <a:pPr marL="0" marR="0">
                        <a:lnSpc>
                          <a:spcPct val="115000"/>
                        </a:lnSpc>
                        <a:spcBef>
                          <a:spcPts val="0"/>
                        </a:spcBef>
                        <a:spcAft>
                          <a:spcPts val="0"/>
                        </a:spcAft>
                      </a:pPr>
                      <a:r>
                        <a:rPr lang="en-US" sz="1600">
                          <a:solidFill>
                            <a:schemeClr val="tx1">
                              <a:lumMod val="65000"/>
                              <a:lumOff val="35000"/>
                            </a:schemeClr>
                          </a:solidFill>
                          <a:effectLst/>
                        </a:rPr>
                        <a:t>Within-person effects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652544872"/>
                  </a:ext>
                </a:extLst>
              </a:tr>
              <a:tr h="277800">
                <a:tc>
                  <a:txBody>
                    <a:bodyPr/>
                    <a:lstStyle/>
                    <a:p>
                      <a:pPr marL="219075" marR="0">
                        <a:lnSpc>
                          <a:spcPct val="115000"/>
                        </a:lnSpc>
                        <a:spcBef>
                          <a:spcPts val="0"/>
                        </a:spcBef>
                        <a:spcAft>
                          <a:spcPts val="0"/>
                        </a:spcAft>
                      </a:pPr>
                      <a:r>
                        <a:rPr lang="en-US" sz="1600" dirty="0">
                          <a:solidFill>
                            <a:schemeClr val="tx1">
                              <a:lumMod val="65000"/>
                              <a:lumOff val="35000"/>
                            </a:schemeClr>
                          </a:solidFill>
                          <a:effectLst/>
                        </a:rPr>
                        <a:t>Positive affect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0.99</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(0.95, 1.03)</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0.99</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(0.95, 1.03)</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1651482828"/>
                  </a:ext>
                </a:extLst>
              </a:tr>
              <a:tr h="277800">
                <a:tc>
                  <a:txBody>
                    <a:bodyPr/>
                    <a:lstStyle/>
                    <a:p>
                      <a:pPr marL="219075" marR="0">
                        <a:lnSpc>
                          <a:spcPct val="115000"/>
                        </a:lnSpc>
                        <a:spcBef>
                          <a:spcPts val="0"/>
                        </a:spcBef>
                        <a:spcAft>
                          <a:spcPts val="0"/>
                        </a:spcAft>
                      </a:pPr>
                      <a:r>
                        <a:rPr lang="en-US" sz="1600">
                          <a:solidFill>
                            <a:schemeClr val="tx1">
                              <a:lumMod val="65000"/>
                              <a:lumOff val="35000"/>
                            </a:schemeClr>
                          </a:solidFill>
                          <a:effectLst/>
                        </a:rPr>
                        <a:t>Negative affect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1.03</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(0.95, 1.12)</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1.03</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(0.95, 1.12)</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2050894568"/>
                  </a:ext>
                </a:extLst>
              </a:tr>
              <a:tr h="567927">
                <a:tc>
                  <a:txBody>
                    <a:bodyPr/>
                    <a:lstStyle/>
                    <a:p>
                      <a:pPr marL="219075" marR="0">
                        <a:lnSpc>
                          <a:spcPct val="115000"/>
                        </a:lnSpc>
                        <a:spcBef>
                          <a:spcPts val="0"/>
                        </a:spcBef>
                        <a:spcAft>
                          <a:spcPts val="0"/>
                        </a:spcAft>
                      </a:pPr>
                      <a:r>
                        <a:rPr lang="en-US" sz="1600">
                          <a:solidFill>
                            <a:schemeClr val="tx1">
                              <a:lumMod val="65000"/>
                              <a:lumOff val="35000"/>
                            </a:schemeClr>
                          </a:solidFill>
                          <a:effectLst/>
                        </a:rPr>
                        <a:t>Number of alcoholic drinks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1.03</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(0.96, 1.11)</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1.03</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(0.96, 1.11)</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3167295271"/>
                  </a:ext>
                </a:extLst>
              </a:tr>
              <a:tr h="567927">
                <a:tc>
                  <a:txBody>
                    <a:bodyPr/>
                    <a:lstStyle/>
                    <a:p>
                      <a:pPr marL="219075" marR="0">
                        <a:lnSpc>
                          <a:spcPct val="115000"/>
                        </a:lnSpc>
                        <a:spcBef>
                          <a:spcPts val="0"/>
                        </a:spcBef>
                        <a:spcAft>
                          <a:spcPts val="0"/>
                        </a:spcAft>
                      </a:pPr>
                      <a:r>
                        <a:rPr lang="en-US" sz="1600">
                          <a:solidFill>
                            <a:schemeClr val="tx1">
                              <a:lumMod val="65000"/>
                              <a:lumOff val="35000"/>
                            </a:schemeClr>
                          </a:solidFill>
                          <a:effectLst/>
                        </a:rPr>
                        <a:t>Alcohol episodes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1.25</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(0.67, 2.31)</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1.26</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(0.68, 2.35)</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2937088334"/>
                  </a:ext>
                </a:extLst>
              </a:tr>
              <a:tr h="206415">
                <a:tc>
                  <a:txBody>
                    <a:bodyPr/>
                    <a:lstStyle/>
                    <a:p>
                      <a:pPr marL="0" marR="0">
                        <a:lnSpc>
                          <a:spcPct val="115000"/>
                        </a:lnSpc>
                        <a:spcBef>
                          <a:spcPts val="0"/>
                        </a:spcBef>
                        <a:spcAft>
                          <a:spcPts val="0"/>
                        </a:spcAft>
                      </a:pPr>
                      <a:r>
                        <a:rPr lang="en-US" sz="1600">
                          <a:solidFill>
                            <a:schemeClr val="tx1">
                              <a:lumMod val="65000"/>
                              <a:lumOff val="35000"/>
                            </a:schemeClr>
                          </a:solidFill>
                          <a:effectLst/>
                        </a:rPr>
                        <a:t>Between-person effects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1890287691"/>
                  </a:ext>
                </a:extLst>
              </a:tr>
              <a:tr h="277800">
                <a:tc>
                  <a:txBody>
                    <a:bodyPr/>
                    <a:lstStyle/>
                    <a:p>
                      <a:pPr marL="219075" marR="0">
                        <a:lnSpc>
                          <a:spcPct val="115000"/>
                        </a:lnSpc>
                        <a:spcBef>
                          <a:spcPts val="0"/>
                        </a:spcBef>
                        <a:spcAft>
                          <a:spcPts val="0"/>
                        </a:spcAft>
                      </a:pPr>
                      <a:r>
                        <a:rPr lang="en-US" sz="1600">
                          <a:solidFill>
                            <a:schemeClr val="tx1">
                              <a:lumMod val="65000"/>
                              <a:lumOff val="35000"/>
                            </a:schemeClr>
                          </a:solidFill>
                          <a:effectLst/>
                        </a:rPr>
                        <a:t>Positive affect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1.00</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(0.96, 1.05)</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1.02</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(0.97, 1.07)</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47838456"/>
                  </a:ext>
                </a:extLst>
              </a:tr>
              <a:tr h="277800">
                <a:tc>
                  <a:txBody>
                    <a:bodyPr/>
                    <a:lstStyle/>
                    <a:p>
                      <a:pPr marL="219075" marR="0">
                        <a:lnSpc>
                          <a:spcPct val="115000"/>
                        </a:lnSpc>
                        <a:spcBef>
                          <a:spcPts val="0"/>
                        </a:spcBef>
                        <a:spcAft>
                          <a:spcPts val="0"/>
                        </a:spcAft>
                      </a:pPr>
                      <a:r>
                        <a:rPr lang="en-US" sz="1600">
                          <a:solidFill>
                            <a:schemeClr val="tx1">
                              <a:lumMod val="65000"/>
                              <a:lumOff val="35000"/>
                            </a:schemeClr>
                          </a:solidFill>
                          <a:effectLst/>
                        </a:rPr>
                        <a:t>Negative affect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0.92</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(0.75, 1.15)</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0.91</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(0.74, 1.12)</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1806572705"/>
                  </a:ext>
                </a:extLst>
              </a:tr>
              <a:tr h="567927">
                <a:tc>
                  <a:txBody>
                    <a:bodyPr/>
                    <a:lstStyle/>
                    <a:p>
                      <a:pPr marL="219075" marR="0">
                        <a:lnSpc>
                          <a:spcPct val="115000"/>
                        </a:lnSpc>
                        <a:spcBef>
                          <a:spcPts val="0"/>
                        </a:spcBef>
                        <a:spcAft>
                          <a:spcPts val="0"/>
                        </a:spcAft>
                      </a:pPr>
                      <a:r>
                        <a:rPr lang="en-US" sz="1600">
                          <a:solidFill>
                            <a:schemeClr val="tx1">
                              <a:lumMod val="65000"/>
                              <a:lumOff val="35000"/>
                            </a:schemeClr>
                          </a:solidFill>
                          <a:effectLst/>
                        </a:rPr>
                        <a:t>Number of alcoholic drinks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1.05</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(0.80, 1.37)</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1.09</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(0.82, 1.46)</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3054319029"/>
                  </a:ext>
                </a:extLst>
              </a:tr>
              <a:tr h="567927">
                <a:tc>
                  <a:txBody>
                    <a:bodyPr/>
                    <a:lstStyle/>
                    <a:p>
                      <a:pPr marL="219075" marR="0">
                        <a:lnSpc>
                          <a:spcPct val="115000"/>
                        </a:lnSpc>
                        <a:spcBef>
                          <a:spcPts val="0"/>
                        </a:spcBef>
                        <a:spcAft>
                          <a:spcPts val="0"/>
                        </a:spcAft>
                      </a:pPr>
                      <a:r>
                        <a:rPr lang="en-US" sz="1600">
                          <a:solidFill>
                            <a:schemeClr val="tx1">
                              <a:lumMod val="65000"/>
                              <a:lumOff val="35000"/>
                            </a:schemeClr>
                          </a:solidFill>
                          <a:effectLst/>
                        </a:rPr>
                        <a:t>Alcohol episodes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0.18</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(0.01, 3.79)</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0.10</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(0.003, 3.17)</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51604" marR="51604" marT="0" marB="0" anchor="ctr"/>
                </a:tc>
                <a:extLst>
                  <a:ext uri="{0D108BD9-81ED-4DB2-BD59-A6C34878D82A}">
                    <a16:rowId xmlns:a16="http://schemas.microsoft.com/office/drawing/2014/main" val="108111477"/>
                  </a:ext>
                </a:extLst>
              </a:tr>
            </a:tbl>
          </a:graphicData>
        </a:graphic>
      </p:graphicFrame>
    </p:spTree>
    <p:extLst>
      <p:ext uri="{BB962C8B-B14F-4D97-AF65-F5344CB8AC3E}">
        <p14:creationId xmlns:p14="http://schemas.microsoft.com/office/powerpoint/2010/main" val="1148917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Results: Multivariate Models</a:t>
            </a:r>
          </a:p>
        </p:txBody>
      </p:sp>
      <p:graphicFrame>
        <p:nvGraphicFramePr>
          <p:cNvPr id="5" name="Content Placeholder 4">
            <a:extLst>
              <a:ext uri="{FF2B5EF4-FFF2-40B4-BE49-F238E27FC236}">
                <a16:creationId xmlns:a16="http://schemas.microsoft.com/office/drawing/2014/main" id="{A5A478B7-2574-4F4F-8246-6DA92C28EA51}"/>
              </a:ext>
            </a:extLst>
          </p:cNvPr>
          <p:cNvGraphicFramePr>
            <a:graphicFrameLocks noGrp="1"/>
          </p:cNvGraphicFramePr>
          <p:nvPr>
            <p:ph idx="1"/>
            <p:extLst>
              <p:ext uri="{D42A27DB-BD31-4B8C-83A1-F6EECF244321}">
                <p14:modId xmlns:p14="http://schemas.microsoft.com/office/powerpoint/2010/main" val="3154502319"/>
              </p:ext>
            </p:extLst>
          </p:nvPr>
        </p:nvGraphicFramePr>
        <p:xfrm>
          <a:off x="1063257" y="1526366"/>
          <a:ext cx="9537403" cy="5108354"/>
        </p:xfrm>
        <a:graphic>
          <a:graphicData uri="http://schemas.openxmlformats.org/drawingml/2006/table">
            <a:tbl>
              <a:tblPr firstRow="1" firstCol="1" bandRow="1">
                <a:tableStyleId>{3B4B98B0-60AC-42C2-AFA5-B58CD77FA1E5}</a:tableStyleId>
              </a:tblPr>
              <a:tblGrid>
                <a:gridCol w="2996625">
                  <a:extLst>
                    <a:ext uri="{9D8B030D-6E8A-4147-A177-3AD203B41FA5}">
                      <a16:colId xmlns:a16="http://schemas.microsoft.com/office/drawing/2014/main" val="3064778668"/>
                    </a:ext>
                  </a:extLst>
                </a:gridCol>
                <a:gridCol w="832395">
                  <a:extLst>
                    <a:ext uri="{9D8B030D-6E8A-4147-A177-3AD203B41FA5}">
                      <a16:colId xmlns:a16="http://schemas.microsoft.com/office/drawing/2014/main" val="3875622727"/>
                    </a:ext>
                  </a:extLst>
                </a:gridCol>
                <a:gridCol w="1273564">
                  <a:extLst>
                    <a:ext uri="{9D8B030D-6E8A-4147-A177-3AD203B41FA5}">
                      <a16:colId xmlns:a16="http://schemas.microsoft.com/office/drawing/2014/main" val="234750890"/>
                    </a:ext>
                  </a:extLst>
                </a:gridCol>
                <a:gridCol w="832395">
                  <a:extLst>
                    <a:ext uri="{9D8B030D-6E8A-4147-A177-3AD203B41FA5}">
                      <a16:colId xmlns:a16="http://schemas.microsoft.com/office/drawing/2014/main" val="1202618854"/>
                    </a:ext>
                  </a:extLst>
                </a:gridCol>
                <a:gridCol w="1394726">
                  <a:extLst>
                    <a:ext uri="{9D8B030D-6E8A-4147-A177-3AD203B41FA5}">
                      <a16:colId xmlns:a16="http://schemas.microsoft.com/office/drawing/2014/main" val="2778137543"/>
                    </a:ext>
                  </a:extLst>
                </a:gridCol>
                <a:gridCol w="799100">
                  <a:extLst>
                    <a:ext uri="{9D8B030D-6E8A-4147-A177-3AD203B41FA5}">
                      <a16:colId xmlns:a16="http://schemas.microsoft.com/office/drawing/2014/main" val="2282896516"/>
                    </a:ext>
                  </a:extLst>
                </a:gridCol>
                <a:gridCol w="1408598">
                  <a:extLst>
                    <a:ext uri="{9D8B030D-6E8A-4147-A177-3AD203B41FA5}">
                      <a16:colId xmlns:a16="http://schemas.microsoft.com/office/drawing/2014/main" val="2611284597"/>
                    </a:ext>
                  </a:extLst>
                </a:gridCol>
              </a:tblGrid>
              <a:tr h="272788">
                <a:tc>
                  <a:txBody>
                    <a:bodyPr/>
                    <a:lstStyle/>
                    <a:p>
                      <a:pPr marL="0" marR="0">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gridSpan="2">
                  <a:txBody>
                    <a:bodyPr/>
                    <a:lstStyle/>
                    <a:p>
                      <a:pPr marL="0" marR="0" algn="ctr">
                        <a:lnSpc>
                          <a:spcPct val="115000"/>
                        </a:lnSpc>
                        <a:spcBef>
                          <a:spcPts val="0"/>
                        </a:spcBef>
                        <a:spcAft>
                          <a:spcPts val="0"/>
                        </a:spcAft>
                      </a:pPr>
                      <a:r>
                        <a:rPr lang="en-US" sz="1600" dirty="0">
                          <a:solidFill>
                            <a:schemeClr val="tx1">
                              <a:lumMod val="65000"/>
                              <a:lumOff val="35000"/>
                            </a:schemeClr>
                          </a:solidFill>
                          <a:effectLst/>
                        </a:rPr>
                        <a:t>Model 1</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600">
                          <a:solidFill>
                            <a:schemeClr val="tx1">
                              <a:lumMod val="65000"/>
                              <a:lumOff val="35000"/>
                            </a:schemeClr>
                          </a:solidFill>
                          <a:effectLst/>
                        </a:rPr>
                        <a:t>Model 2</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600">
                          <a:solidFill>
                            <a:schemeClr val="tx1">
                              <a:lumMod val="65000"/>
                              <a:lumOff val="35000"/>
                            </a:schemeClr>
                          </a:solidFill>
                          <a:effectLst/>
                        </a:rPr>
                        <a:t>Model 3</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339532131"/>
                  </a:ext>
                </a:extLst>
              </a:tr>
              <a:tr h="272788">
                <a:tc>
                  <a:txBody>
                    <a:bodyPr/>
                    <a:lstStyle/>
                    <a:p>
                      <a:pPr marL="0" marR="0">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err="1">
                          <a:solidFill>
                            <a:schemeClr val="tx1">
                              <a:lumMod val="65000"/>
                              <a:lumOff val="35000"/>
                            </a:schemeClr>
                          </a:solidFill>
                          <a:effectLst/>
                        </a:rPr>
                        <a:t>aOR</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95% CI</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err="1">
                          <a:solidFill>
                            <a:schemeClr val="tx1">
                              <a:lumMod val="65000"/>
                              <a:lumOff val="35000"/>
                            </a:schemeClr>
                          </a:solidFill>
                          <a:effectLst/>
                        </a:rPr>
                        <a:t>aOR</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95% CI</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err="1">
                          <a:solidFill>
                            <a:schemeClr val="tx1">
                              <a:lumMod val="65000"/>
                              <a:lumOff val="35000"/>
                            </a:schemeClr>
                          </a:solidFill>
                          <a:effectLst/>
                        </a:rPr>
                        <a:t>aOR</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95% CI</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790095694"/>
                  </a:ext>
                </a:extLst>
              </a:tr>
              <a:tr h="414798">
                <a:tc gridSpan="7">
                  <a:txBody>
                    <a:bodyPr/>
                    <a:lstStyle/>
                    <a:p>
                      <a:pPr marL="0" marR="0" algn="ctr">
                        <a:lnSpc>
                          <a:spcPct val="115000"/>
                        </a:lnSpc>
                        <a:spcBef>
                          <a:spcPts val="0"/>
                        </a:spcBef>
                        <a:spcAft>
                          <a:spcPts val="0"/>
                        </a:spcAft>
                      </a:pPr>
                      <a:r>
                        <a:rPr lang="en-US" sz="1600" i="1" dirty="0">
                          <a:solidFill>
                            <a:schemeClr val="tx1">
                              <a:lumMod val="65000"/>
                              <a:lumOff val="35000"/>
                            </a:schemeClr>
                          </a:solidFill>
                          <a:effectLst/>
                        </a:rPr>
                        <a:t>Predicting early or very early doses</a:t>
                      </a:r>
                      <a:endParaRPr lang="en-US" sz="1600" i="1"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0012948"/>
                  </a:ext>
                </a:extLst>
              </a:tr>
              <a:tr h="414798">
                <a:tc>
                  <a:txBody>
                    <a:bodyPr/>
                    <a:lstStyle/>
                    <a:p>
                      <a:pPr marL="0" marR="0">
                        <a:lnSpc>
                          <a:spcPct val="115000"/>
                        </a:lnSpc>
                        <a:spcBef>
                          <a:spcPts val="0"/>
                        </a:spcBef>
                        <a:spcAft>
                          <a:spcPts val="0"/>
                        </a:spcAft>
                      </a:pPr>
                      <a:r>
                        <a:rPr lang="en-US" sz="1600">
                          <a:solidFill>
                            <a:schemeClr val="tx1">
                              <a:lumMod val="65000"/>
                              <a:lumOff val="35000"/>
                            </a:schemeClr>
                          </a:solidFill>
                          <a:effectLst/>
                        </a:rPr>
                        <a:t>Within-person effects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149473211"/>
                  </a:ext>
                </a:extLst>
              </a:tr>
              <a:tr h="414798">
                <a:tc>
                  <a:txBody>
                    <a:bodyPr/>
                    <a:lstStyle/>
                    <a:p>
                      <a:pPr marL="219075" marR="0">
                        <a:lnSpc>
                          <a:spcPct val="115000"/>
                        </a:lnSpc>
                        <a:spcBef>
                          <a:spcPts val="0"/>
                        </a:spcBef>
                        <a:spcAft>
                          <a:spcPts val="0"/>
                        </a:spcAft>
                      </a:pPr>
                      <a:r>
                        <a:rPr lang="en-US" sz="1600">
                          <a:solidFill>
                            <a:schemeClr val="tx1">
                              <a:lumMod val="65000"/>
                              <a:lumOff val="35000"/>
                            </a:schemeClr>
                          </a:solidFill>
                          <a:effectLst/>
                        </a:rPr>
                        <a:t>Positive affect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0.99</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(0.95, 1.02)</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0.98</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(0.95, 1.02)</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3752646260"/>
                  </a:ext>
                </a:extLst>
              </a:tr>
              <a:tr h="414798">
                <a:tc>
                  <a:txBody>
                    <a:bodyPr/>
                    <a:lstStyle/>
                    <a:p>
                      <a:pPr marL="219075" marR="0">
                        <a:lnSpc>
                          <a:spcPct val="115000"/>
                        </a:lnSpc>
                        <a:spcBef>
                          <a:spcPts val="0"/>
                        </a:spcBef>
                        <a:spcAft>
                          <a:spcPts val="0"/>
                        </a:spcAft>
                      </a:pPr>
                      <a:r>
                        <a:rPr lang="en-US" sz="1600">
                          <a:solidFill>
                            <a:schemeClr val="tx1">
                              <a:lumMod val="65000"/>
                              <a:lumOff val="35000"/>
                            </a:schemeClr>
                          </a:solidFill>
                          <a:effectLst/>
                        </a:rPr>
                        <a:t>Negative affect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0.97</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(0.90, 1.05)</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0.98</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(0.90, 1.06)</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655411878"/>
                  </a:ext>
                </a:extLst>
              </a:tr>
              <a:tr h="414798">
                <a:tc>
                  <a:txBody>
                    <a:bodyPr/>
                    <a:lstStyle/>
                    <a:p>
                      <a:pPr marL="219075" marR="0">
                        <a:lnSpc>
                          <a:spcPct val="115000"/>
                        </a:lnSpc>
                        <a:spcBef>
                          <a:spcPts val="0"/>
                        </a:spcBef>
                        <a:spcAft>
                          <a:spcPts val="0"/>
                        </a:spcAft>
                      </a:pPr>
                      <a:r>
                        <a:rPr lang="en-US" sz="1600">
                          <a:solidFill>
                            <a:schemeClr val="tx1">
                              <a:lumMod val="65000"/>
                              <a:lumOff val="35000"/>
                            </a:schemeClr>
                          </a:solidFill>
                          <a:effectLst/>
                        </a:rPr>
                        <a:t>Number of alcoholic drinks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1.02</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(0.96, 1.09)</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1.03</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(0.97, 1.09)</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449074152"/>
                  </a:ext>
                </a:extLst>
              </a:tr>
              <a:tr h="414798">
                <a:tc>
                  <a:txBody>
                    <a:bodyPr/>
                    <a:lstStyle/>
                    <a:p>
                      <a:pPr marL="219075" marR="0">
                        <a:lnSpc>
                          <a:spcPct val="115000"/>
                        </a:lnSpc>
                        <a:spcBef>
                          <a:spcPts val="0"/>
                        </a:spcBef>
                        <a:spcAft>
                          <a:spcPts val="0"/>
                        </a:spcAft>
                      </a:pPr>
                      <a:r>
                        <a:rPr lang="en-US" sz="1600">
                          <a:solidFill>
                            <a:schemeClr val="tx1">
                              <a:lumMod val="65000"/>
                              <a:lumOff val="35000"/>
                            </a:schemeClr>
                          </a:solidFill>
                          <a:effectLst/>
                        </a:rPr>
                        <a:t>Alcohol episodes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1.12</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(0.64, 1.96)</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1.09</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(0.62, 1.91)</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420954342"/>
                  </a:ext>
                </a:extLst>
              </a:tr>
              <a:tr h="414798">
                <a:tc>
                  <a:txBody>
                    <a:bodyPr/>
                    <a:lstStyle/>
                    <a:p>
                      <a:pPr marL="0" marR="0">
                        <a:lnSpc>
                          <a:spcPct val="115000"/>
                        </a:lnSpc>
                        <a:spcBef>
                          <a:spcPts val="0"/>
                        </a:spcBef>
                        <a:spcAft>
                          <a:spcPts val="0"/>
                        </a:spcAft>
                      </a:pPr>
                      <a:r>
                        <a:rPr lang="en-US" sz="1600">
                          <a:solidFill>
                            <a:schemeClr val="tx1">
                              <a:lumMod val="65000"/>
                              <a:lumOff val="35000"/>
                            </a:schemeClr>
                          </a:solidFill>
                          <a:effectLst/>
                        </a:rPr>
                        <a:t>Between-person effects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1306648809"/>
                  </a:ext>
                </a:extLst>
              </a:tr>
              <a:tr h="414798">
                <a:tc>
                  <a:txBody>
                    <a:bodyPr/>
                    <a:lstStyle/>
                    <a:p>
                      <a:pPr marL="219075" marR="0">
                        <a:lnSpc>
                          <a:spcPct val="115000"/>
                        </a:lnSpc>
                        <a:spcBef>
                          <a:spcPts val="0"/>
                        </a:spcBef>
                        <a:spcAft>
                          <a:spcPts val="0"/>
                        </a:spcAft>
                      </a:pPr>
                      <a:r>
                        <a:rPr lang="en-US" sz="1600">
                          <a:solidFill>
                            <a:schemeClr val="tx1">
                              <a:lumMod val="65000"/>
                              <a:lumOff val="35000"/>
                            </a:schemeClr>
                          </a:solidFill>
                          <a:effectLst/>
                        </a:rPr>
                        <a:t>Positive affect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1.00</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(0.96, 1.05)</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1.01</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(0.96, 1.06)</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417861530"/>
                  </a:ext>
                </a:extLst>
              </a:tr>
              <a:tr h="414798">
                <a:tc>
                  <a:txBody>
                    <a:bodyPr/>
                    <a:lstStyle/>
                    <a:p>
                      <a:pPr marL="219075" marR="0">
                        <a:lnSpc>
                          <a:spcPct val="115000"/>
                        </a:lnSpc>
                        <a:spcBef>
                          <a:spcPts val="0"/>
                        </a:spcBef>
                        <a:spcAft>
                          <a:spcPts val="0"/>
                        </a:spcAft>
                      </a:pPr>
                      <a:r>
                        <a:rPr lang="en-US" sz="1600">
                          <a:solidFill>
                            <a:schemeClr val="tx1">
                              <a:lumMod val="65000"/>
                              <a:lumOff val="35000"/>
                            </a:schemeClr>
                          </a:solidFill>
                          <a:effectLst/>
                        </a:rPr>
                        <a:t>Negative affect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1.14</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(0.91, 1.43)</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1.11</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(0.88, 1.39)</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2931665420"/>
                  </a:ext>
                </a:extLst>
              </a:tr>
              <a:tr h="414798">
                <a:tc>
                  <a:txBody>
                    <a:bodyPr/>
                    <a:lstStyle/>
                    <a:p>
                      <a:pPr marL="219075" marR="0">
                        <a:lnSpc>
                          <a:spcPct val="115000"/>
                        </a:lnSpc>
                        <a:spcBef>
                          <a:spcPts val="0"/>
                        </a:spcBef>
                        <a:spcAft>
                          <a:spcPts val="0"/>
                        </a:spcAft>
                      </a:pPr>
                      <a:r>
                        <a:rPr lang="en-US" sz="1600">
                          <a:solidFill>
                            <a:schemeClr val="tx1">
                              <a:lumMod val="65000"/>
                              <a:lumOff val="35000"/>
                            </a:schemeClr>
                          </a:solidFill>
                          <a:effectLst/>
                        </a:rPr>
                        <a:t>Number of alcoholic drinks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1.19</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(0.90, 1.56)</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1.21</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(0.90, 1.64)</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1197225359"/>
                  </a:ext>
                </a:extLst>
              </a:tr>
              <a:tr h="414798">
                <a:tc>
                  <a:txBody>
                    <a:bodyPr/>
                    <a:lstStyle/>
                    <a:p>
                      <a:pPr marL="219075" marR="0">
                        <a:lnSpc>
                          <a:spcPct val="115000"/>
                        </a:lnSpc>
                        <a:spcBef>
                          <a:spcPts val="0"/>
                        </a:spcBef>
                        <a:spcAft>
                          <a:spcPts val="0"/>
                        </a:spcAft>
                      </a:pPr>
                      <a:r>
                        <a:rPr lang="en-US" sz="1600">
                          <a:solidFill>
                            <a:schemeClr val="tx1">
                              <a:lumMod val="65000"/>
                              <a:lumOff val="35000"/>
                            </a:schemeClr>
                          </a:solidFill>
                          <a:effectLst/>
                        </a:rPr>
                        <a:t>Alcohol episodes</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0.50</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(0.02, 11.43)</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0.36</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rPr>
                        <a:t>(0.01, 13.11)</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183042773"/>
                  </a:ext>
                </a:extLst>
              </a:tr>
            </a:tbl>
          </a:graphicData>
        </a:graphic>
      </p:graphicFrame>
    </p:spTree>
    <p:extLst>
      <p:ext uri="{BB962C8B-B14F-4D97-AF65-F5344CB8AC3E}">
        <p14:creationId xmlns:p14="http://schemas.microsoft.com/office/powerpoint/2010/main" val="3897039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069033" y="0"/>
            <a:ext cx="2122967" cy="1526366"/>
          </a:xfrm>
          <a:prstGeom prst="rect">
            <a:avLst/>
          </a:prstGeom>
        </p:spPr>
      </p:pic>
      <p:sp>
        <p:nvSpPr>
          <p:cNvPr id="13" name="Title 1"/>
          <p:cNvSpPr>
            <a:spLocks noGrp="1"/>
          </p:cNvSpPr>
          <p:nvPr>
            <p:ph type="title"/>
          </p:nvPr>
        </p:nvSpPr>
        <p:spPr>
          <a:xfrm>
            <a:off x="210127" y="750078"/>
            <a:ext cx="10515600" cy="776288"/>
          </a:xfrm>
        </p:spPr>
        <p:txBody>
          <a:bodyPr>
            <a:normAutofit/>
          </a:bodyPr>
          <a:lstStyle/>
          <a:p>
            <a:pPr algn="l"/>
            <a:r>
              <a:rPr lang="en-US" sz="4200" b="1" dirty="0">
                <a:solidFill>
                  <a:schemeClr val="tx2">
                    <a:lumMod val="75000"/>
                  </a:schemeClr>
                </a:solidFill>
              </a:rPr>
              <a:t>Results: Multivariate Models</a:t>
            </a:r>
          </a:p>
        </p:txBody>
      </p:sp>
      <p:graphicFrame>
        <p:nvGraphicFramePr>
          <p:cNvPr id="5" name="Content Placeholder 4">
            <a:extLst>
              <a:ext uri="{FF2B5EF4-FFF2-40B4-BE49-F238E27FC236}">
                <a16:creationId xmlns:a16="http://schemas.microsoft.com/office/drawing/2014/main" id="{A5A478B7-2574-4F4F-8246-6DA92C28EA51}"/>
              </a:ext>
            </a:extLst>
          </p:cNvPr>
          <p:cNvGraphicFramePr>
            <a:graphicFrameLocks noGrp="1"/>
          </p:cNvGraphicFramePr>
          <p:nvPr>
            <p:ph idx="1"/>
            <p:extLst>
              <p:ext uri="{D42A27DB-BD31-4B8C-83A1-F6EECF244321}">
                <p14:modId xmlns:p14="http://schemas.microsoft.com/office/powerpoint/2010/main" val="2616961800"/>
              </p:ext>
            </p:extLst>
          </p:nvPr>
        </p:nvGraphicFramePr>
        <p:xfrm>
          <a:off x="1063257" y="1526366"/>
          <a:ext cx="9537403" cy="5108354"/>
        </p:xfrm>
        <a:graphic>
          <a:graphicData uri="http://schemas.openxmlformats.org/drawingml/2006/table">
            <a:tbl>
              <a:tblPr firstRow="1" firstCol="1" bandRow="1">
                <a:tableStyleId>{3B4B98B0-60AC-42C2-AFA5-B58CD77FA1E5}</a:tableStyleId>
              </a:tblPr>
              <a:tblGrid>
                <a:gridCol w="2996625">
                  <a:extLst>
                    <a:ext uri="{9D8B030D-6E8A-4147-A177-3AD203B41FA5}">
                      <a16:colId xmlns:a16="http://schemas.microsoft.com/office/drawing/2014/main" val="3064778668"/>
                    </a:ext>
                  </a:extLst>
                </a:gridCol>
                <a:gridCol w="832395">
                  <a:extLst>
                    <a:ext uri="{9D8B030D-6E8A-4147-A177-3AD203B41FA5}">
                      <a16:colId xmlns:a16="http://schemas.microsoft.com/office/drawing/2014/main" val="3875622727"/>
                    </a:ext>
                  </a:extLst>
                </a:gridCol>
                <a:gridCol w="1273564">
                  <a:extLst>
                    <a:ext uri="{9D8B030D-6E8A-4147-A177-3AD203B41FA5}">
                      <a16:colId xmlns:a16="http://schemas.microsoft.com/office/drawing/2014/main" val="234750890"/>
                    </a:ext>
                  </a:extLst>
                </a:gridCol>
                <a:gridCol w="832395">
                  <a:extLst>
                    <a:ext uri="{9D8B030D-6E8A-4147-A177-3AD203B41FA5}">
                      <a16:colId xmlns:a16="http://schemas.microsoft.com/office/drawing/2014/main" val="1202618854"/>
                    </a:ext>
                  </a:extLst>
                </a:gridCol>
                <a:gridCol w="1394726">
                  <a:extLst>
                    <a:ext uri="{9D8B030D-6E8A-4147-A177-3AD203B41FA5}">
                      <a16:colId xmlns:a16="http://schemas.microsoft.com/office/drawing/2014/main" val="2778137543"/>
                    </a:ext>
                  </a:extLst>
                </a:gridCol>
                <a:gridCol w="799100">
                  <a:extLst>
                    <a:ext uri="{9D8B030D-6E8A-4147-A177-3AD203B41FA5}">
                      <a16:colId xmlns:a16="http://schemas.microsoft.com/office/drawing/2014/main" val="2282896516"/>
                    </a:ext>
                  </a:extLst>
                </a:gridCol>
                <a:gridCol w="1408598">
                  <a:extLst>
                    <a:ext uri="{9D8B030D-6E8A-4147-A177-3AD203B41FA5}">
                      <a16:colId xmlns:a16="http://schemas.microsoft.com/office/drawing/2014/main" val="2611284597"/>
                    </a:ext>
                  </a:extLst>
                </a:gridCol>
              </a:tblGrid>
              <a:tr h="272788">
                <a:tc>
                  <a:txBody>
                    <a:bodyPr/>
                    <a:lstStyle/>
                    <a:p>
                      <a:pPr marL="0" marR="0">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gridSpan="2">
                  <a:txBody>
                    <a:bodyPr/>
                    <a:lstStyle/>
                    <a:p>
                      <a:pPr marL="0" marR="0" algn="ctr">
                        <a:lnSpc>
                          <a:spcPct val="115000"/>
                        </a:lnSpc>
                        <a:spcBef>
                          <a:spcPts val="0"/>
                        </a:spcBef>
                        <a:spcAft>
                          <a:spcPts val="0"/>
                        </a:spcAft>
                      </a:pPr>
                      <a:r>
                        <a:rPr lang="en-US" sz="1600" dirty="0">
                          <a:solidFill>
                            <a:schemeClr val="tx1">
                              <a:lumMod val="65000"/>
                              <a:lumOff val="35000"/>
                            </a:schemeClr>
                          </a:solidFill>
                          <a:effectLst/>
                        </a:rPr>
                        <a:t>Model 1</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600">
                          <a:solidFill>
                            <a:schemeClr val="tx1">
                              <a:lumMod val="65000"/>
                              <a:lumOff val="35000"/>
                            </a:schemeClr>
                          </a:solidFill>
                          <a:effectLst/>
                        </a:rPr>
                        <a:t>Model 2</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600">
                          <a:solidFill>
                            <a:schemeClr val="tx1">
                              <a:lumMod val="65000"/>
                              <a:lumOff val="35000"/>
                            </a:schemeClr>
                          </a:solidFill>
                          <a:effectLst/>
                        </a:rPr>
                        <a:t>Model 3</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339532131"/>
                  </a:ext>
                </a:extLst>
              </a:tr>
              <a:tr h="272788">
                <a:tc>
                  <a:txBody>
                    <a:bodyPr/>
                    <a:lstStyle/>
                    <a:p>
                      <a:pPr marL="0" marR="0">
                        <a:lnSpc>
                          <a:spcPct val="115000"/>
                        </a:lnSpc>
                        <a:spcBef>
                          <a:spcPts val="0"/>
                        </a:spcBef>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err="1">
                          <a:solidFill>
                            <a:schemeClr val="tx1">
                              <a:lumMod val="65000"/>
                              <a:lumOff val="35000"/>
                            </a:schemeClr>
                          </a:solidFill>
                          <a:effectLst/>
                        </a:rPr>
                        <a:t>aOR</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95% CI</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err="1">
                          <a:solidFill>
                            <a:schemeClr val="tx1">
                              <a:lumMod val="65000"/>
                              <a:lumOff val="35000"/>
                            </a:schemeClr>
                          </a:solidFill>
                          <a:effectLst/>
                        </a:rPr>
                        <a:t>aOR</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95% CI</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dirty="0" err="1">
                          <a:solidFill>
                            <a:schemeClr val="tx1">
                              <a:lumMod val="65000"/>
                              <a:lumOff val="35000"/>
                            </a:schemeClr>
                          </a:solidFill>
                          <a:effectLst/>
                        </a:rPr>
                        <a:t>aOR</a:t>
                      </a:r>
                      <a:endParaRPr lang="en-US" sz="1600" dirty="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rPr>
                        <a:t>95% CI</a:t>
                      </a:r>
                      <a:endParaRPr lang="en-US" sz="1600">
                        <a:solidFill>
                          <a:schemeClr val="tx1">
                            <a:lumMod val="65000"/>
                            <a:lumOff val="35000"/>
                          </a:schemeClr>
                        </a:solidFill>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790095694"/>
                  </a:ext>
                </a:extLst>
              </a:tr>
              <a:tr h="414798">
                <a:tc gridSpan="7">
                  <a:txBody>
                    <a:bodyPr/>
                    <a:lstStyle/>
                    <a:p>
                      <a:pPr marL="0" marR="0" algn="ctr">
                        <a:lnSpc>
                          <a:spcPct val="115000"/>
                        </a:lnSpc>
                        <a:spcBef>
                          <a:spcPts val="0"/>
                        </a:spcBef>
                        <a:spcAft>
                          <a:spcPts val="0"/>
                        </a:spcAft>
                      </a:pPr>
                      <a:r>
                        <a:rPr lang="en-US" sz="1600" b="1" i="1">
                          <a:solidFill>
                            <a:schemeClr val="tx1">
                              <a:lumMod val="65000"/>
                              <a:lumOff val="35000"/>
                            </a:schemeClr>
                          </a:solidFill>
                          <a:effectLst/>
                          <a:latin typeface="+mn-lt"/>
                          <a:ea typeface="Cambria" panose="02040503050406030204" pitchFamily="18" charset="0"/>
                          <a:cs typeface="Arial" panose="020B0604020202020204" pitchFamily="34" charset="0"/>
                        </a:rPr>
                        <a:t>Predicting late or very late doses</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0012948"/>
                  </a:ext>
                </a:extLst>
              </a:tr>
              <a:tr h="414798">
                <a:tc>
                  <a:txBody>
                    <a:bodyPr/>
                    <a:lstStyle/>
                    <a:p>
                      <a:pPr marL="0" marR="0">
                        <a:lnSpc>
                          <a:spcPct val="115000"/>
                        </a:lnSpc>
                        <a:spcBef>
                          <a:spcPts val="0"/>
                        </a:spcBef>
                        <a:spcAft>
                          <a:spcPts val="0"/>
                        </a:spcAft>
                      </a:pPr>
                      <a:r>
                        <a:rPr lang="en-US" sz="1600" b="1">
                          <a:solidFill>
                            <a:schemeClr val="tx1">
                              <a:lumMod val="65000"/>
                              <a:lumOff val="35000"/>
                            </a:schemeClr>
                          </a:solidFill>
                          <a:effectLst/>
                          <a:latin typeface="+mn-lt"/>
                          <a:ea typeface="Cambria" panose="02040503050406030204" pitchFamily="18" charset="0"/>
                          <a:cs typeface="Arial" panose="020B0604020202020204" pitchFamily="34" charset="0"/>
                        </a:rPr>
                        <a:t>Within-person effects</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149473211"/>
                  </a:ext>
                </a:extLst>
              </a:tr>
              <a:tr h="414798">
                <a:tc>
                  <a:txBody>
                    <a:bodyPr/>
                    <a:lstStyle/>
                    <a:p>
                      <a:pPr marL="219075" marR="0">
                        <a:lnSpc>
                          <a:spcPct val="115000"/>
                        </a:lnSpc>
                        <a:spcBef>
                          <a:spcPts val="0"/>
                        </a:spcBef>
                        <a:spcAft>
                          <a:spcPts val="0"/>
                        </a:spcAft>
                      </a:pPr>
                      <a:r>
                        <a:rPr lang="en-US" sz="1600" i="1">
                          <a:solidFill>
                            <a:schemeClr val="tx1">
                              <a:lumMod val="65000"/>
                              <a:lumOff val="35000"/>
                            </a:schemeClr>
                          </a:solidFill>
                          <a:effectLst/>
                          <a:latin typeface="+mn-lt"/>
                          <a:ea typeface="Cambria" panose="02040503050406030204" pitchFamily="18" charset="0"/>
                          <a:cs typeface="Arial" panose="020B0604020202020204" pitchFamily="34" charset="0"/>
                        </a:rPr>
                        <a:t>Positive affect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1.00</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(0.97, 1.04)</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1.00</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(0.97, 1.04)</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3752646260"/>
                  </a:ext>
                </a:extLst>
              </a:tr>
              <a:tr h="414798">
                <a:tc>
                  <a:txBody>
                    <a:bodyPr/>
                    <a:lstStyle/>
                    <a:p>
                      <a:pPr marL="219075" marR="0">
                        <a:lnSpc>
                          <a:spcPct val="115000"/>
                        </a:lnSpc>
                        <a:spcBef>
                          <a:spcPts val="0"/>
                        </a:spcBef>
                        <a:spcAft>
                          <a:spcPts val="0"/>
                        </a:spcAft>
                      </a:pPr>
                      <a:r>
                        <a:rPr lang="en-US" sz="1600" i="1">
                          <a:solidFill>
                            <a:schemeClr val="tx1">
                              <a:lumMod val="65000"/>
                              <a:lumOff val="35000"/>
                            </a:schemeClr>
                          </a:solidFill>
                          <a:effectLst/>
                          <a:latin typeface="+mn-lt"/>
                          <a:ea typeface="Cambria" panose="02040503050406030204" pitchFamily="18" charset="0"/>
                          <a:cs typeface="Arial" panose="020B0604020202020204" pitchFamily="34" charset="0"/>
                        </a:rPr>
                        <a:t>Negative affect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1.10*</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(1.01, 1.19)</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1.10*</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(1.01, 1.19)</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655411878"/>
                  </a:ext>
                </a:extLst>
              </a:tr>
              <a:tr h="414798">
                <a:tc>
                  <a:txBody>
                    <a:bodyPr/>
                    <a:lstStyle/>
                    <a:p>
                      <a:pPr marL="219075" marR="0">
                        <a:lnSpc>
                          <a:spcPct val="115000"/>
                        </a:lnSpc>
                        <a:spcBef>
                          <a:spcPts val="0"/>
                        </a:spcBef>
                        <a:spcAft>
                          <a:spcPts val="0"/>
                        </a:spcAft>
                      </a:pPr>
                      <a:r>
                        <a:rPr lang="en-US" sz="1600" i="1">
                          <a:solidFill>
                            <a:schemeClr val="tx1">
                              <a:lumMod val="65000"/>
                              <a:lumOff val="35000"/>
                            </a:schemeClr>
                          </a:solidFill>
                          <a:effectLst/>
                          <a:latin typeface="+mn-lt"/>
                          <a:ea typeface="Cambria" panose="02040503050406030204" pitchFamily="18" charset="0"/>
                          <a:cs typeface="Arial" panose="020B0604020202020204" pitchFamily="34" charset="0"/>
                        </a:rPr>
                        <a:t>Number of alcoholic drinks</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1.01</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(0.95, 1.07)</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1.01</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(0.95, 1.07)</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449074152"/>
                  </a:ext>
                </a:extLst>
              </a:tr>
              <a:tr h="414798">
                <a:tc>
                  <a:txBody>
                    <a:bodyPr/>
                    <a:lstStyle/>
                    <a:p>
                      <a:pPr marL="219075" marR="0">
                        <a:lnSpc>
                          <a:spcPct val="115000"/>
                        </a:lnSpc>
                        <a:spcBef>
                          <a:spcPts val="0"/>
                        </a:spcBef>
                        <a:spcAft>
                          <a:spcPts val="0"/>
                        </a:spcAft>
                      </a:pPr>
                      <a:r>
                        <a:rPr lang="en-US" sz="1600" i="1">
                          <a:solidFill>
                            <a:schemeClr val="tx1">
                              <a:lumMod val="65000"/>
                              <a:lumOff val="35000"/>
                            </a:schemeClr>
                          </a:solidFill>
                          <a:effectLst/>
                          <a:latin typeface="+mn-lt"/>
                          <a:ea typeface="Cambria" panose="02040503050406030204" pitchFamily="18" charset="0"/>
                          <a:cs typeface="Arial" panose="020B0604020202020204" pitchFamily="34" charset="0"/>
                        </a:rPr>
                        <a:t>Alcohol episodes</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0.92</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(0.53, 1.58)</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0.96</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(0.56, 1.66)</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420954342"/>
                  </a:ext>
                </a:extLst>
              </a:tr>
              <a:tr h="414798">
                <a:tc>
                  <a:txBody>
                    <a:bodyPr/>
                    <a:lstStyle/>
                    <a:p>
                      <a:pPr marL="0" marR="0">
                        <a:lnSpc>
                          <a:spcPct val="115000"/>
                        </a:lnSpc>
                        <a:spcBef>
                          <a:spcPts val="0"/>
                        </a:spcBef>
                        <a:spcAft>
                          <a:spcPts val="0"/>
                        </a:spcAft>
                      </a:pPr>
                      <a:r>
                        <a:rPr lang="en-US" sz="1600" b="1">
                          <a:solidFill>
                            <a:schemeClr val="tx1">
                              <a:lumMod val="65000"/>
                              <a:lumOff val="35000"/>
                            </a:schemeClr>
                          </a:solidFill>
                          <a:effectLst/>
                          <a:latin typeface="+mn-lt"/>
                          <a:ea typeface="Cambria" panose="02040503050406030204" pitchFamily="18" charset="0"/>
                          <a:cs typeface="Arial" panose="020B0604020202020204" pitchFamily="34" charset="0"/>
                        </a:rPr>
                        <a:t>Between-person effects</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 </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1306648809"/>
                  </a:ext>
                </a:extLst>
              </a:tr>
              <a:tr h="414798">
                <a:tc>
                  <a:txBody>
                    <a:bodyPr/>
                    <a:lstStyle/>
                    <a:p>
                      <a:pPr marL="219075" marR="0">
                        <a:lnSpc>
                          <a:spcPct val="115000"/>
                        </a:lnSpc>
                        <a:spcBef>
                          <a:spcPts val="0"/>
                        </a:spcBef>
                        <a:spcAft>
                          <a:spcPts val="0"/>
                        </a:spcAft>
                      </a:pPr>
                      <a:r>
                        <a:rPr lang="en-US" sz="1600" i="1">
                          <a:solidFill>
                            <a:schemeClr val="tx1">
                              <a:lumMod val="65000"/>
                              <a:lumOff val="35000"/>
                            </a:schemeClr>
                          </a:solidFill>
                          <a:effectLst/>
                          <a:latin typeface="+mn-lt"/>
                          <a:ea typeface="Cambria" panose="02040503050406030204" pitchFamily="18" charset="0"/>
                          <a:cs typeface="Arial" panose="020B0604020202020204" pitchFamily="34" charset="0"/>
                        </a:rPr>
                        <a:t>Positive affect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1.02</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(0.98, 1.06)</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1.02</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(0.98, 1.07)</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417861530"/>
                  </a:ext>
                </a:extLst>
              </a:tr>
              <a:tr h="414798">
                <a:tc>
                  <a:txBody>
                    <a:bodyPr/>
                    <a:lstStyle/>
                    <a:p>
                      <a:pPr marL="219075" marR="0">
                        <a:lnSpc>
                          <a:spcPct val="115000"/>
                        </a:lnSpc>
                        <a:spcBef>
                          <a:spcPts val="0"/>
                        </a:spcBef>
                        <a:spcAft>
                          <a:spcPts val="0"/>
                        </a:spcAft>
                      </a:pPr>
                      <a:r>
                        <a:rPr lang="en-US" sz="1600" i="1">
                          <a:solidFill>
                            <a:schemeClr val="tx1">
                              <a:lumMod val="65000"/>
                              <a:lumOff val="35000"/>
                            </a:schemeClr>
                          </a:solidFill>
                          <a:effectLst/>
                          <a:latin typeface="+mn-lt"/>
                          <a:ea typeface="Cambria" panose="02040503050406030204" pitchFamily="18" charset="0"/>
                          <a:cs typeface="Arial" panose="020B0604020202020204" pitchFamily="34" charset="0"/>
                        </a:rPr>
                        <a:t>Negative affect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0.88</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(0.73, 1.07)</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0.87</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(0.71, 1.06)</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2931665420"/>
                  </a:ext>
                </a:extLst>
              </a:tr>
              <a:tr h="414798">
                <a:tc>
                  <a:txBody>
                    <a:bodyPr/>
                    <a:lstStyle/>
                    <a:p>
                      <a:pPr marL="219075" marR="0">
                        <a:lnSpc>
                          <a:spcPct val="115000"/>
                        </a:lnSpc>
                        <a:spcBef>
                          <a:spcPts val="0"/>
                        </a:spcBef>
                        <a:spcAft>
                          <a:spcPts val="0"/>
                        </a:spcAft>
                      </a:pPr>
                      <a:r>
                        <a:rPr lang="en-US" sz="1600" i="1">
                          <a:solidFill>
                            <a:schemeClr val="tx1">
                              <a:lumMod val="65000"/>
                              <a:lumOff val="35000"/>
                            </a:schemeClr>
                          </a:solidFill>
                          <a:effectLst/>
                          <a:latin typeface="+mn-lt"/>
                          <a:ea typeface="Cambria" panose="02040503050406030204" pitchFamily="18" charset="0"/>
                          <a:cs typeface="Arial" panose="020B0604020202020204" pitchFamily="34" charset="0"/>
                        </a:rPr>
                        <a:t>Number of alcoholic drinks</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1.01</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(0.81, 1.27)</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1.10</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(0.85, 1.41)</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1197225359"/>
                  </a:ext>
                </a:extLst>
              </a:tr>
              <a:tr h="414798">
                <a:tc>
                  <a:txBody>
                    <a:bodyPr/>
                    <a:lstStyle/>
                    <a:p>
                      <a:pPr marL="219075" marR="0">
                        <a:lnSpc>
                          <a:spcPct val="115000"/>
                        </a:lnSpc>
                        <a:spcBef>
                          <a:spcPts val="0"/>
                        </a:spcBef>
                        <a:spcAft>
                          <a:spcPts val="0"/>
                        </a:spcAft>
                      </a:pPr>
                      <a:r>
                        <a:rPr lang="en-US" sz="1600" i="1">
                          <a:solidFill>
                            <a:schemeClr val="tx1">
                              <a:lumMod val="65000"/>
                              <a:lumOff val="35000"/>
                            </a:schemeClr>
                          </a:solidFill>
                          <a:effectLst/>
                          <a:latin typeface="+mn-lt"/>
                          <a:ea typeface="Cambria" panose="02040503050406030204" pitchFamily="18" charset="0"/>
                          <a:cs typeface="Arial" panose="020B0604020202020204" pitchFamily="34" charset="0"/>
                        </a:rPr>
                        <a:t>Alcohol episodes</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2.06</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(0.15, 27.94)</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R w="12700" cap="flat" cmpd="sng" algn="ctr">
                      <a:solidFill>
                        <a:schemeClr val="accent1">
                          <a:lumMod val="50000"/>
                        </a:schemeClr>
                      </a:solidFill>
                      <a:prstDash val="solid"/>
                      <a:round/>
                      <a:headEnd type="none" w="med" len="med"/>
                      <a:tailEnd type="none" w="med" len="med"/>
                    </a:lnR>
                  </a:tcPr>
                </a:tc>
                <a:tc>
                  <a:txBody>
                    <a:bodyPr/>
                    <a:lstStyle/>
                    <a:p>
                      <a:pPr marL="0" marR="0" algn="r">
                        <a:lnSpc>
                          <a:spcPct val="115000"/>
                        </a:lnSpc>
                        <a:spcBef>
                          <a:spcPts val="0"/>
                        </a:spcBef>
                        <a:spcAft>
                          <a:spcPts val="0"/>
                        </a:spcAft>
                      </a:pPr>
                      <a:r>
                        <a:rPr lang="en-US" sz="1600">
                          <a:solidFill>
                            <a:schemeClr val="tx1">
                              <a:lumMod val="65000"/>
                              <a:lumOff val="35000"/>
                            </a:schemeClr>
                          </a:solidFill>
                          <a:effectLst/>
                          <a:latin typeface="+mn-lt"/>
                          <a:ea typeface="Cambria" panose="02040503050406030204" pitchFamily="18" charset="0"/>
                          <a:cs typeface="Arial" panose="020B0604020202020204" pitchFamily="34" charset="0"/>
                        </a:rPr>
                        <a:t>0.73</a:t>
                      </a:r>
                      <a:endParaRPr lang="en-US" sz="160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tcPr>
                </a:tc>
                <a:tc>
                  <a:txBody>
                    <a:bodyPr/>
                    <a:lstStyle/>
                    <a:p>
                      <a:pPr marL="0" marR="0" algn="r">
                        <a:lnSpc>
                          <a:spcPct val="115000"/>
                        </a:lnSpc>
                        <a:spcBef>
                          <a:spcPts val="0"/>
                        </a:spcBef>
                        <a:spcAft>
                          <a:spcPts val="0"/>
                        </a:spcAft>
                      </a:pPr>
                      <a:r>
                        <a:rPr lang="en-US" sz="1600" dirty="0">
                          <a:solidFill>
                            <a:schemeClr val="tx1">
                              <a:lumMod val="65000"/>
                              <a:lumOff val="35000"/>
                            </a:schemeClr>
                          </a:solidFill>
                          <a:effectLst/>
                          <a:latin typeface="+mn-lt"/>
                          <a:ea typeface="Cambria" panose="02040503050406030204" pitchFamily="18" charset="0"/>
                          <a:cs typeface="Arial" panose="020B0604020202020204" pitchFamily="34" charset="0"/>
                        </a:rPr>
                        <a:t>(0.03, 15.48)</a:t>
                      </a:r>
                      <a:endParaRPr lang="en-US" sz="1600" dirty="0">
                        <a:solidFill>
                          <a:schemeClr val="tx1">
                            <a:lumMod val="65000"/>
                            <a:lumOff val="35000"/>
                          </a:schemeClr>
                        </a:solidFill>
                        <a:effectLst/>
                        <a:latin typeface="+mn-lt"/>
                        <a:ea typeface="MS Mincho" panose="02020609040205080304" pitchFamily="49" charset="-128"/>
                        <a:cs typeface="Arial" panose="020B0604020202020204" pitchFamily="34" charset="0"/>
                      </a:endParaRPr>
                    </a:p>
                  </a:txBody>
                  <a:tcPr marL="68580" marR="68580" marT="0" marB="0" anchor="ctr"/>
                </a:tc>
                <a:extLst>
                  <a:ext uri="{0D108BD9-81ED-4DB2-BD59-A6C34878D82A}">
                    <a16:rowId xmlns:a16="http://schemas.microsoft.com/office/drawing/2014/main" val="183042773"/>
                  </a:ext>
                </a:extLst>
              </a:tr>
            </a:tbl>
          </a:graphicData>
        </a:graphic>
      </p:graphicFrame>
    </p:spTree>
    <p:extLst>
      <p:ext uri="{BB962C8B-B14F-4D97-AF65-F5344CB8AC3E}">
        <p14:creationId xmlns:p14="http://schemas.microsoft.com/office/powerpoint/2010/main" val="33992258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2232</TotalTime>
  <Words>3276</Words>
  <Application>Microsoft Office PowerPoint</Application>
  <PresentationFormat>Widescreen</PresentationFormat>
  <Paragraphs>472</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Cambria</vt:lpstr>
      <vt:lpstr>Cambria Math</vt:lpstr>
      <vt:lpstr>Office Theme</vt:lpstr>
      <vt:lpstr>Using Technology to Assess the Impact of Alcohol Use on HIV Medication Adherence</vt:lpstr>
      <vt:lpstr>Global and Local Burden of HIV</vt:lpstr>
      <vt:lpstr>Disease Management for People Living with HIV</vt:lpstr>
      <vt:lpstr>Ecological Momentary Assessments</vt:lpstr>
      <vt:lpstr>Ecological Momentary Assessments among PLWH</vt:lpstr>
      <vt:lpstr>Gaps Addressed in the Current Study</vt:lpstr>
      <vt:lpstr>Participant Recruitment</vt:lpstr>
      <vt:lpstr>PowerPoint Presentation</vt:lpstr>
      <vt:lpstr>PowerPoint Presentation</vt:lpstr>
      <vt:lpstr>PowerPoint Presentation</vt:lpstr>
      <vt:lpstr>Analytic Methods</vt:lpstr>
      <vt:lpstr>Results: Medication Adherence</vt:lpstr>
      <vt:lpstr>Results: Alcohol Use and Mood Variability</vt:lpstr>
      <vt:lpstr>Results: Spearman Correlations</vt:lpstr>
      <vt:lpstr>Results: Multivariate Models</vt:lpstr>
      <vt:lpstr>Summary of Findings</vt:lpstr>
      <vt:lpstr>Conclusions</vt:lpstr>
      <vt:lpstr>PowerPoint Presentation</vt:lpstr>
      <vt:lpstr>PowerPoint Presentation</vt:lpstr>
      <vt:lpstr>References</vt:lpstr>
      <vt:lpstr>Results: Multivariate Models</vt:lpstr>
      <vt:lpstr>Results: Multivariate Models</vt:lpstr>
      <vt:lpstr>Results: Multivariate Models</vt:lpstr>
    </vt:vector>
  </TitlesOfParts>
  <Company>Saint Louis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Casey</dc:creator>
  <cp:lastModifiedBy>Daphne Lew</cp:lastModifiedBy>
  <cp:revision>91</cp:revision>
  <dcterms:created xsi:type="dcterms:W3CDTF">2015-12-04T20:59:58Z</dcterms:created>
  <dcterms:modified xsi:type="dcterms:W3CDTF">2019-10-05T05:41:23Z</dcterms:modified>
</cp:coreProperties>
</file>