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58" r:id="rId5"/>
    <p:sldId id="260" r:id="rId6"/>
    <p:sldId id="259" r:id="rId7"/>
    <p:sldId id="261" r:id="rId8"/>
    <p:sldId id="270" r:id="rId9"/>
    <p:sldId id="263" r:id="rId10"/>
    <p:sldId id="262" r:id="rId11"/>
    <p:sldId id="315" r:id="rId12"/>
    <p:sldId id="272" r:id="rId13"/>
    <p:sldId id="316" r:id="rId14"/>
    <p:sldId id="273" r:id="rId15"/>
    <p:sldId id="274" r:id="rId16"/>
    <p:sldId id="275" r:id="rId17"/>
    <p:sldId id="267" r:id="rId18"/>
    <p:sldId id="314" r:id="rId19"/>
    <p:sldId id="312" r:id="rId20"/>
    <p:sldId id="317" r:id="rId21"/>
    <p:sldId id="277" r:id="rId22"/>
    <p:sldId id="311" r:id="rId23"/>
    <p:sldId id="276" r:id="rId24"/>
    <p:sldId id="306" r:id="rId25"/>
    <p:sldId id="310" r:id="rId26"/>
    <p:sldId id="3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20E7A2-156F-40D8-9042-B328BD19A520}">
          <p14:sldIdLst>
            <p14:sldId id="258"/>
            <p14:sldId id="260"/>
          </p14:sldIdLst>
        </p14:section>
        <p14:section name="Introduction" id="{2C8FBB24-5C6D-9A45-AB63-0D0261A258CB}">
          <p14:sldIdLst>
            <p14:sldId id="259"/>
            <p14:sldId id="261"/>
            <p14:sldId id="270"/>
            <p14:sldId id="263"/>
            <p14:sldId id="262"/>
          </p14:sldIdLst>
        </p14:section>
        <p14:section name="Simulation Study" id="{53B770E5-564B-9346-9383-EAA9A4738C43}">
          <p14:sldIdLst>
            <p14:sldId id="315"/>
            <p14:sldId id="272"/>
            <p14:sldId id="316"/>
            <p14:sldId id="273"/>
            <p14:sldId id="274"/>
            <p14:sldId id="275"/>
          </p14:sldIdLst>
        </p14:section>
        <p14:section name="Application" id="{A6BCC5FB-ADCE-A844-B74F-9C01452DE1B6}">
          <p14:sldIdLst>
            <p14:sldId id="267"/>
            <p14:sldId id="314"/>
          </p14:sldIdLst>
        </p14:section>
        <p14:section name="Conculsions" id="{2E28C701-0182-C745-BC72-AF16E3F14FD9}">
          <p14:sldIdLst>
            <p14:sldId id="312"/>
            <p14:sldId id="317"/>
            <p14:sldId id="277"/>
          </p14:sldIdLst>
        </p14:section>
        <p14:section name="Appendix" id="{27520297-2F36-2343-A0B4-DA42798B394F}">
          <p14:sldIdLst>
            <p14:sldId id="311"/>
            <p14:sldId id="276"/>
            <p14:sldId id="306"/>
            <p14:sldId id="310"/>
            <p14:sldId id="31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71CCDE-9A1E-3DDA-707B-E3AA655D0EFE}" name="Zhou, Wenru" initials="ZW" userId="Zhou, Wenru"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1" clrIdx="0">
    <p:extLst>
      <p:ext uri="{19B8F6BF-5375-455C-9EA6-DF929625EA0E}">
        <p15:presenceInfo xmlns:p15="http://schemas.microsoft.com/office/powerpoint/2012/main" userId="Microsoft Office User" providerId="None"/>
      </p:ext>
    </p:extLst>
  </p:cmAuthor>
  <p:cmAuthor id="2" name="Zhou, Wenru" initials="ZW" lastIdx="20" clrIdx="1">
    <p:extLst>
      <p:ext uri="{19B8F6BF-5375-455C-9EA6-DF929625EA0E}">
        <p15:presenceInfo xmlns:p15="http://schemas.microsoft.com/office/powerpoint/2012/main" userId="Zhou, Wenru" providerId="None"/>
      </p:ext>
    </p:extLst>
  </p:cmAuthor>
  <p:cmAuthor id="3" name="Kaizer, Alex M" initials="KAM" lastIdx="9" clrIdx="2">
    <p:extLst>
      <p:ext uri="{19B8F6BF-5375-455C-9EA6-DF929625EA0E}">
        <p15:presenceInfo xmlns:p15="http://schemas.microsoft.com/office/powerpoint/2012/main" userId="S::ALEX.KAIZER@CUANSCHUTZ.EDU::d0cb918e-4586-4493-8968-089f2f2c3c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0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16" autoAdjust="0"/>
    <p:restoredTop sz="76547" autoAdjust="0"/>
  </p:normalViewPr>
  <p:slideViewPr>
    <p:cSldViewPr snapToGrid="0">
      <p:cViewPr varScale="1">
        <p:scale>
          <a:sx n="64" d="100"/>
          <a:sy n="64" d="100"/>
        </p:scale>
        <p:origin x="1613" y="19"/>
      </p:cViewPr>
      <p:guideLst/>
    </p:cSldViewPr>
  </p:slideViewPr>
  <p:outlineViewPr>
    <p:cViewPr>
      <p:scale>
        <a:sx n="33" d="100"/>
        <a:sy n="33" d="100"/>
      </p:scale>
      <p:origin x="0" y="0"/>
    </p:cViewPr>
  </p:outlineViewPr>
  <p:notesTextViewPr>
    <p:cViewPr>
      <p:scale>
        <a:sx n="125" d="100"/>
        <a:sy n="125" d="100"/>
      </p:scale>
      <p:origin x="0" y="-1541"/>
    </p:cViewPr>
  </p:notesTextViewPr>
  <p:notesViewPr>
    <p:cSldViewPr snapToGrid="0">
      <p:cViewPr varScale="1">
        <p:scale>
          <a:sx n="71" d="100"/>
          <a:sy n="71" d="100"/>
        </p:scale>
        <p:origin x="2460"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A6F325-4E3A-4A07-9D27-CCF5150B338E}" type="datetimeFigureOut">
              <a:rPr lang="en-US" smtClean="0"/>
              <a:t>6/8/2022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AEEE41-A4DF-4714-A5A0-DF34E988F945}" type="slidenum">
              <a:rPr lang="en-US" smtClean="0"/>
              <a:t>‹#›</a:t>
            </a:fld>
            <a:endParaRPr lang="en-US"/>
          </a:p>
        </p:txBody>
      </p:sp>
    </p:spTree>
    <p:extLst>
      <p:ext uri="{BB962C8B-B14F-4D97-AF65-F5344CB8AC3E}">
        <p14:creationId xmlns:p14="http://schemas.microsoft.com/office/powerpoint/2010/main" val="3293028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517CE-16DB-AF46-8489-BA93EA4F6916}" type="datetimeFigureOut">
              <a:rPr lang="en-US" smtClean="0"/>
              <a:t>6/8/2022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56B06-5EC7-5842-BA39-1D8A453385F3}" type="slidenum">
              <a:rPr lang="en-US" smtClean="0"/>
              <a:t>‹#›</a:t>
            </a:fld>
            <a:endParaRPr lang="en-US"/>
          </a:p>
        </p:txBody>
      </p:sp>
    </p:spTree>
    <p:extLst>
      <p:ext uri="{BB962C8B-B14F-4D97-AF65-F5344CB8AC3E}">
        <p14:creationId xmlns:p14="http://schemas.microsoft.com/office/powerpoint/2010/main" val="2853136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t>
            </a:r>
            <a:r>
              <a:rPr lang="en-US" altLang="zh-CN" dirty="0"/>
              <a:t>i Everyone, my name is Wenru. I am glad to introduce you the application of interim monitoring to large-scale data. After this presentation, you will get an idea about how to choose the interim monitoring method for your own large data.</a:t>
            </a:r>
            <a:endParaRPr lang="en-US" dirty="0"/>
          </a:p>
        </p:txBody>
      </p:sp>
      <p:sp>
        <p:nvSpPr>
          <p:cNvPr id="4" name="Slide Number Placeholder 3"/>
          <p:cNvSpPr>
            <a:spLocks noGrp="1"/>
          </p:cNvSpPr>
          <p:nvPr>
            <p:ph type="sldNum" sz="quarter" idx="5"/>
          </p:nvPr>
        </p:nvSpPr>
        <p:spPr/>
        <p:txBody>
          <a:bodyPr/>
          <a:lstStyle/>
          <a:p>
            <a:fld id="{71F56B06-5EC7-5842-BA39-1D8A453385F3}" type="slidenum">
              <a:rPr lang="en-US" smtClean="0"/>
              <a:t>1</a:t>
            </a:fld>
            <a:endParaRPr lang="en-US"/>
          </a:p>
        </p:txBody>
      </p:sp>
    </p:spTree>
    <p:extLst>
      <p:ext uri="{BB962C8B-B14F-4D97-AF65-F5344CB8AC3E}">
        <p14:creationId xmlns:p14="http://schemas.microsoft.com/office/powerpoint/2010/main" val="1147103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outline. First, I am going to give you an introduction about AB testing and interim monitoring, and then I will show our simulation study. Then we are going to talk about the application of our findings to the real world problem. Last, we can talk about our conclusion and the next steps.</a:t>
            </a:r>
          </a:p>
        </p:txBody>
      </p:sp>
      <p:sp>
        <p:nvSpPr>
          <p:cNvPr id="4" name="Slide Number Placeholder 3"/>
          <p:cNvSpPr>
            <a:spLocks noGrp="1"/>
          </p:cNvSpPr>
          <p:nvPr>
            <p:ph type="sldNum" sz="quarter" idx="5"/>
          </p:nvPr>
        </p:nvSpPr>
        <p:spPr/>
        <p:txBody>
          <a:bodyPr/>
          <a:lstStyle/>
          <a:p>
            <a:fld id="{71F56B06-5EC7-5842-BA39-1D8A453385F3}" type="slidenum">
              <a:rPr lang="en-US" smtClean="0"/>
              <a:t>2</a:t>
            </a:fld>
            <a:endParaRPr lang="en-US"/>
          </a:p>
        </p:txBody>
      </p:sp>
    </p:spTree>
    <p:extLst>
      <p:ext uri="{BB962C8B-B14F-4D97-AF65-F5344CB8AC3E}">
        <p14:creationId xmlns:p14="http://schemas.microsoft.com/office/powerpoint/2010/main" val="506874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introduction about A/B testing in industry. We have four points to mention.</a:t>
            </a:r>
          </a:p>
          <a:p>
            <a:endParaRPr lang="en-US" dirty="0"/>
          </a:p>
          <a:p>
            <a:r>
              <a:rPr lang="en-US" dirty="0"/>
              <a:t>1. AB testing is the Key strategy to tell us how changes to a product impact customer experience</a:t>
            </a:r>
          </a:p>
          <a:p>
            <a:endParaRPr lang="en-US" dirty="0"/>
          </a:p>
          <a:p>
            <a:r>
              <a:rPr lang="en-US" dirty="0"/>
              <a:t>2. We want the design, implementation, and analysis techniques for AB testing are standardized, since we might have hundreds of AB tests ongoing.</a:t>
            </a:r>
          </a:p>
          <a:p>
            <a:endParaRPr lang="en-US" dirty="0"/>
          </a:p>
          <a:p>
            <a:r>
              <a:rPr lang="en-US" dirty="0"/>
              <a:t>3. The speed of making a correct decision is very important. While we are waiting, we might loss the market </a:t>
            </a:r>
            <a:r>
              <a:rPr lang="en-US" dirty="0" err="1"/>
              <a:t>oppurtunities</a:t>
            </a:r>
            <a:endParaRPr lang="en-US" dirty="0"/>
          </a:p>
          <a:p>
            <a:endParaRPr lang="en-US" dirty="0"/>
          </a:p>
          <a:p>
            <a:r>
              <a:rPr lang="en-US" dirty="0"/>
              <a:t>4. If the approaches for the design with interim monitoring is too sophisticated, we cannot apply it to hundreds of AB testing. Therefore, we want the approaches are simple, generalizable, and trustable.</a:t>
            </a:r>
          </a:p>
        </p:txBody>
      </p:sp>
      <p:sp>
        <p:nvSpPr>
          <p:cNvPr id="4" name="Slide Number Placeholder 3"/>
          <p:cNvSpPr>
            <a:spLocks noGrp="1"/>
          </p:cNvSpPr>
          <p:nvPr>
            <p:ph type="sldNum" sz="quarter" idx="5"/>
          </p:nvPr>
        </p:nvSpPr>
        <p:spPr/>
        <p:txBody>
          <a:bodyPr/>
          <a:lstStyle/>
          <a:p>
            <a:fld id="{71F56B06-5EC7-5842-BA39-1D8A453385F3}" type="slidenum">
              <a:rPr lang="en-US" smtClean="0"/>
              <a:t>3</a:t>
            </a:fld>
            <a:endParaRPr lang="en-US"/>
          </a:p>
        </p:txBody>
      </p:sp>
    </p:spTree>
    <p:extLst>
      <p:ext uri="{BB962C8B-B14F-4D97-AF65-F5344CB8AC3E}">
        <p14:creationId xmlns:p14="http://schemas.microsoft.com/office/powerpoint/2010/main" val="1388888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interim monitoring. Interim monitoring allows us to </a:t>
            </a:r>
            <a:r>
              <a:rPr lang="en-US" dirty="0" err="1"/>
              <a:t>analyse</a:t>
            </a:r>
            <a:r>
              <a:rPr lang="en-US" dirty="0"/>
              <a:t> our data multiple times without inflating the type I error rate. </a:t>
            </a:r>
          </a:p>
          <a:p>
            <a:endParaRPr lang="en-US" dirty="0"/>
          </a:p>
          <a:p>
            <a:r>
              <a:rPr lang="en-US" dirty="0"/>
              <a:t>As you can see from the figure, the x-axis is the number of independent decisions, and the y-axis is probability of at least one p-value less than 0.05. If we make one decision, the probability of falsely rejecting null is 5%. But if we make the decision for 10 times, the probability is around 40%. If we make the decision for 60 times, the probability jumps to 95%</a:t>
            </a:r>
          </a:p>
        </p:txBody>
      </p:sp>
      <p:sp>
        <p:nvSpPr>
          <p:cNvPr id="4" name="Slide Number Placeholder 3"/>
          <p:cNvSpPr>
            <a:spLocks noGrp="1"/>
          </p:cNvSpPr>
          <p:nvPr>
            <p:ph type="sldNum" sz="quarter" idx="5"/>
          </p:nvPr>
        </p:nvSpPr>
        <p:spPr/>
        <p:txBody>
          <a:bodyPr/>
          <a:lstStyle/>
          <a:p>
            <a:fld id="{71F56B06-5EC7-5842-BA39-1D8A453385F3}" type="slidenum">
              <a:rPr lang="en-US" smtClean="0"/>
              <a:t>4</a:t>
            </a:fld>
            <a:endParaRPr lang="en-US"/>
          </a:p>
        </p:txBody>
      </p:sp>
    </p:spTree>
    <p:extLst>
      <p:ext uri="{BB962C8B-B14F-4D97-AF65-F5344CB8AC3E}">
        <p14:creationId xmlns:p14="http://schemas.microsoft.com/office/powerpoint/2010/main" val="2166177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avoid the inflating type I error rate? We can decrease the alpha level threshold for each interim and final look. So, the overall type I error rate can still be maintained under a certain level. After that, we can early stop our study if the p-value from a interim or the final analysis is beyond the threshold.</a:t>
            </a:r>
          </a:p>
          <a:p>
            <a:endParaRPr lang="en-US" dirty="0"/>
          </a:p>
          <a:p>
            <a:r>
              <a:rPr lang="en-US" dirty="0"/>
              <a:t>We have three ways to early stop. Stopping for futility, which means that we stop the study since we have enough evidence to conclude the null cannot be rejected. </a:t>
            </a:r>
          </a:p>
          <a:p>
            <a:r>
              <a:rPr lang="en-US" dirty="0"/>
              <a:t>Stopping for Difference, which means that we stop the study since we have enough evidence to conclude the null can be rejected.</a:t>
            </a:r>
          </a:p>
          <a:p>
            <a:r>
              <a:rPr lang="en-US" dirty="0"/>
              <a:t>Stopping for Both, which means that we have enough evidence to either stop for futility or stop for difference.</a:t>
            </a:r>
          </a:p>
          <a:p>
            <a:endParaRPr lang="en-US" dirty="0"/>
          </a:p>
        </p:txBody>
      </p:sp>
      <p:sp>
        <p:nvSpPr>
          <p:cNvPr id="4" name="Slide Number Placeholder 3"/>
          <p:cNvSpPr>
            <a:spLocks noGrp="1"/>
          </p:cNvSpPr>
          <p:nvPr>
            <p:ph type="sldNum" sz="quarter" idx="5"/>
          </p:nvPr>
        </p:nvSpPr>
        <p:spPr/>
        <p:txBody>
          <a:bodyPr/>
          <a:lstStyle/>
          <a:p>
            <a:fld id="{71F56B06-5EC7-5842-BA39-1D8A453385F3}" type="slidenum">
              <a:rPr lang="en-US" smtClean="0"/>
              <a:t>5</a:t>
            </a:fld>
            <a:endParaRPr lang="en-US"/>
          </a:p>
        </p:txBody>
      </p:sp>
    </p:spTree>
    <p:extLst>
      <p:ext uri="{BB962C8B-B14F-4D97-AF65-F5344CB8AC3E}">
        <p14:creationId xmlns:p14="http://schemas.microsoft.com/office/powerpoint/2010/main" val="1632111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the interim monitoring approaches. In academic area we call it error spending function.</a:t>
            </a:r>
          </a:p>
          <a:p>
            <a:endParaRPr lang="en-US" dirty="0"/>
          </a:p>
          <a:p>
            <a:r>
              <a:rPr lang="en-US" dirty="0"/>
              <a:t>The y axis is the standard z statistics, we assume large Z prefers variate A or treatment A. The x axis is the interim analysis and the final analysis. You can see different colors of the boundaries. The red one is OBF, the purple, yellow, and blue ones are power boundaries with different parameters. The green one is the Pocock boundary.</a:t>
            </a:r>
          </a:p>
          <a:p>
            <a:endParaRPr lang="en-US" dirty="0"/>
          </a:p>
          <a:p>
            <a:r>
              <a:rPr lang="en-US" dirty="0"/>
              <a:t>Now, how can we use those boundaries in practice? Let see examples. After the first interim analysis, the standard z statistics is here, see the star above the first interim analysis. Since it is above all the boundaries, no matter which boundary you choose, you will reject the null hypothesis, and claim that A is superior to B.</a:t>
            </a:r>
          </a:p>
          <a:p>
            <a:endParaRPr lang="en-US" dirty="0"/>
          </a:p>
          <a:p>
            <a:r>
              <a:rPr lang="en-US" dirty="0"/>
              <a:t>Now, how about the z-statistics is here at the 1</a:t>
            </a:r>
            <a:r>
              <a:rPr lang="en-US" baseline="30000" dirty="0"/>
              <a:t>st</a:t>
            </a:r>
            <a:r>
              <a:rPr lang="en-US" dirty="0"/>
              <a:t> interim analysis? Since it is at the continue region for all the boundaries, no matter what one you choose, you will continue to the second interim analysis. Now suppose it is also at the continues region, we will continue to the 3</a:t>
            </a:r>
            <a:r>
              <a:rPr lang="en-US" baseline="30000" dirty="0"/>
              <a:t>rd</a:t>
            </a:r>
            <a:r>
              <a:rPr lang="en-US" dirty="0"/>
              <a:t> interim analysis. Now it may fall into the stop region, and so we can claim that A is inferior to B.</a:t>
            </a:r>
          </a:p>
          <a:p>
            <a:endParaRPr lang="en-US" dirty="0"/>
          </a:p>
          <a:p>
            <a:r>
              <a:rPr lang="en-US" dirty="0"/>
              <a:t>What if the z-statistics is here? Then your decision will depend on what boundary you choose. If you choose OBF as your boundary, the study will continue to the second interim analysis. But if you choose any one of other boundaries, you will stop the study and claim that A is inferior to B. </a:t>
            </a:r>
          </a:p>
          <a:p>
            <a:endParaRPr lang="en-US"/>
          </a:p>
          <a:p>
            <a:r>
              <a:rPr lang="en-US"/>
              <a:t>You </a:t>
            </a:r>
            <a:r>
              <a:rPr lang="en-US" dirty="0"/>
              <a:t>will find that the conservative degree of each boundaries are different. It is the hardest to reject the null for the OBF boundary since it has the smallest reject region at early interim analysis. It is the easiest to reject the null for the Pocock boundary, since it has the largest reject region at early interim analysis. The order of hard rejection is like this. OBF, followed by power, parameter=3, 2, and1, and Pocock.</a:t>
            </a:r>
          </a:p>
          <a:p>
            <a:endParaRPr lang="en-US" dirty="0"/>
          </a:p>
          <a:p>
            <a:r>
              <a:rPr lang="en-US" dirty="0"/>
              <a:t>But at later interim analysis and final analysis, the order will be reversed. OBF tends to reject the null hypothesis most easily. The order of hard rejection is like this: Pocock, followed by Power, parameter=1, 2, and 3, and then OBF.</a:t>
            </a:r>
          </a:p>
          <a:p>
            <a:endParaRPr lang="en-US" dirty="0"/>
          </a:p>
          <a:p>
            <a:r>
              <a:rPr lang="en-US" dirty="0"/>
              <a:t>The conservative degree of each boundary are also different for stopping for futility or difference. By looking at the difference of stopping region, you can know which one is more conservative at the beginning or end of the study.</a:t>
            </a:r>
          </a:p>
          <a:p>
            <a:endParaRPr lang="en-US" dirty="0"/>
          </a:p>
        </p:txBody>
      </p:sp>
      <p:sp>
        <p:nvSpPr>
          <p:cNvPr id="4" name="Slide Number Placeholder 3"/>
          <p:cNvSpPr>
            <a:spLocks noGrp="1"/>
          </p:cNvSpPr>
          <p:nvPr>
            <p:ph type="sldNum" sz="quarter" idx="5"/>
          </p:nvPr>
        </p:nvSpPr>
        <p:spPr/>
        <p:txBody>
          <a:bodyPr/>
          <a:lstStyle/>
          <a:p>
            <a:fld id="{71F56B06-5EC7-5842-BA39-1D8A453385F3}" type="slidenum">
              <a:rPr lang="en-US" smtClean="0"/>
              <a:t>6</a:t>
            </a:fld>
            <a:endParaRPr lang="en-US"/>
          </a:p>
        </p:txBody>
      </p:sp>
    </p:spTree>
    <p:extLst>
      <p:ext uri="{BB962C8B-B14F-4D97-AF65-F5344CB8AC3E}">
        <p14:creationId xmlns:p14="http://schemas.microsoft.com/office/powerpoint/2010/main" val="665466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benefits and drawbacks of interim monitoring methods. For the benefit, it gives us opportunity to reduce the sample size and time and get product improved more quickly. But the drawbacks are obvious. If we don’t have evidence to stop early, the maximum sample size will be larger than the sample size if we don’t have any interim look. In addition, many companies don’t know what is the optimal design for most of studies since there is lack of existing guidance of an optimal design out of many approaches.</a:t>
            </a:r>
          </a:p>
          <a:p>
            <a:endParaRPr lang="en-US" dirty="0"/>
          </a:p>
          <a:p>
            <a:r>
              <a:rPr lang="en-US" dirty="0"/>
              <a:t>Here we are going to evaluate common approaches and determine if we could provide that guidance.</a:t>
            </a:r>
          </a:p>
        </p:txBody>
      </p:sp>
      <p:sp>
        <p:nvSpPr>
          <p:cNvPr id="4" name="Slide Number Placeholder 3"/>
          <p:cNvSpPr>
            <a:spLocks noGrp="1"/>
          </p:cNvSpPr>
          <p:nvPr>
            <p:ph type="sldNum" sz="quarter" idx="5"/>
          </p:nvPr>
        </p:nvSpPr>
        <p:spPr/>
        <p:txBody>
          <a:bodyPr/>
          <a:lstStyle/>
          <a:p>
            <a:fld id="{71F56B06-5EC7-5842-BA39-1D8A453385F3}" type="slidenum">
              <a:rPr lang="en-US" smtClean="0"/>
              <a:t>7</a:t>
            </a:fld>
            <a:endParaRPr lang="en-US"/>
          </a:p>
        </p:txBody>
      </p:sp>
    </p:spTree>
    <p:extLst>
      <p:ext uri="{BB962C8B-B14F-4D97-AF65-F5344CB8AC3E}">
        <p14:creationId xmlns:p14="http://schemas.microsoft.com/office/powerpoint/2010/main" val="3250082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t>This is our simulation design. </a:t>
            </a:r>
            <a:r>
              <a:rPr lang="en-US" sz="1200" dirty="0">
                <a:solidFill>
                  <a:schemeClr val="bg1"/>
                </a:solidFill>
              </a:rPr>
              <a:t>We conducted a simulation study to compare different interim monitoring methods against a fixed sample approach under a set of scenarios common in A/B testing. Here is the process.</a:t>
            </a:r>
          </a:p>
          <a:p>
            <a:pPr marL="0" indent="0">
              <a:buFont typeface="+mj-lt"/>
              <a:buNone/>
            </a:pPr>
            <a:endParaRPr lang="en-US" sz="1200" dirty="0"/>
          </a:p>
          <a:p>
            <a:pPr marL="342900" indent="-342900">
              <a:buFont typeface="+mj-lt"/>
              <a:buAutoNum type="arabicPeriod"/>
            </a:pPr>
            <a:r>
              <a:rPr lang="en-US" sz="1200" dirty="0"/>
              <a:t>For a fixed sample design and range of sample sizes, we calculated the detectible effect size based on the control response rate, type I error, and Power</a:t>
            </a:r>
          </a:p>
          <a:p>
            <a:pPr marL="342900" indent="-342900">
              <a:buFont typeface="+mj-lt"/>
              <a:buAutoNum type="arabicPeriod"/>
            </a:pPr>
            <a:endParaRPr lang="en-US" sz="1200" dirty="0"/>
          </a:p>
          <a:p>
            <a:pPr marL="342900" indent="-342900">
              <a:buFont typeface="+mj-lt"/>
              <a:buAutoNum type="arabicPeriod"/>
            </a:pPr>
            <a:r>
              <a:rPr lang="en-US" sz="1200" dirty="0"/>
              <a:t>For each IM method, OBF, Power, and Pocock, and three kinds of early stopping rules, we calculated the maximum sample size (MSS) for 2, 4 and </a:t>
            </a:r>
            <a:r>
              <a:rPr lang="en-US" sz="1200"/>
              <a:t>20 total </a:t>
            </a:r>
            <a:r>
              <a:rPr lang="en-US" sz="1200" dirty="0"/>
              <a:t>analyses</a:t>
            </a:r>
          </a:p>
          <a:p>
            <a:pPr marL="342900" indent="-342900">
              <a:buFont typeface="+mj-lt"/>
              <a:buAutoNum type="arabicPeriod"/>
            </a:pPr>
            <a:endParaRPr lang="en-US" sz="1200" dirty="0"/>
          </a:p>
          <a:p>
            <a:pPr marL="342900" indent="-342900">
              <a:buFont typeface="+mj-lt"/>
              <a:buAutoNum type="arabicPeriod"/>
            </a:pPr>
            <a:r>
              <a:rPr lang="en-US" sz="1200" dirty="0"/>
              <a:t>Data were simulated in R under both the null and alternative (10,000 replicates per condition)</a:t>
            </a:r>
          </a:p>
          <a:p>
            <a:endParaRPr lang="en-US" dirty="0"/>
          </a:p>
        </p:txBody>
      </p:sp>
      <p:sp>
        <p:nvSpPr>
          <p:cNvPr id="4" name="Slide Number Placeholder 3"/>
          <p:cNvSpPr>
            <a:spLocks noGrp="1"/>
          </p:cNvSpPr>
          <p:nvPr>
            <p:ph type="sldNum" sz="quarter" idx="5"/>
          </p:nvPr>
        </p:nvSpPr>
        <p:spPr/>
        <p:txBody>
          <a:bodyPr/>
          <a:lstStyle/>
          <a:p>
            <a:fld id="{CD4E150D-C62D-4C77-ABE0-3DEB9ADEFE93}" type="slidenum">
              <a:rPr lang="en-US" smtClean="0"/>
              <a:t>8</a:t>
            </a:fld>
            <a:endParaRPr lang="en-US"/>
          </a:p>
        </p:txBody>
      </p:sp>
    </p:spTree>
    <p:extLst>
      <p:ext uri="{BB962C8B-B14F-4D97-AF65-F5344CB8AC3E}">
        <p14:creationId xmlns:p14="http://schemas.microsoft.com/office/powerpoint/2010/main" val="912984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After we get the simulation data, how are we going to evaluate the boundaries? We need a loss function. Here are three important concepts. Maximum sample size, expected sample size under null, and expected sample size under alternative. The maximum sample size is the total sample size we need if we do not stop at any interim analysis. The expected sample size under null is the anticipated sample size for a given interim method assuming the null hypothesis is true. The expected sample size under alternative is the anticipated sample size for a given interim method assuming the alternative hypothesis is true.</a:t>
            </a:r>
          </a:p>
          <a:p>
            <a:endParaRPr lang="en-US" sz="1200" dirty="0"/>
          </a:p>
          <a:p>
            <a:r>
              <a:rPr lang="en-US" sz="1200" dirty="0"/>
              <a:t>Our loss function contains these three terms, with three weights in front of them. The sum up of three weights is one. For each term, it is a ratio between a interim monitoring method and the fixed sample size design.</a:t>
            </a:r>
          </a:p>
          <a:p>
            <a:endParaRPr lang="en-US" dirty="0"/>
          </a:p>
        </p:txBody>
      </p:sp>
      <p:sp>
        <p:nvSpPr>
          <p:cNvPr id="4" name="Slide Number Placeholder 3"/>
          <p:cNvSpPr>
            <a:spLocks noGrp="1"/>
          </p:cNvSpPr>
          <p:nvPr>
            <p:ph type="sldNum" sz="quarter" idx="5"/>
          </p:nvPr>
        </p:nvSpPr>
        <p:spPr/>
        <p:txBody>
          <a:bodyPr/>
          <a:lstStyle/>
          <a:p>
            <a:fld id="{CD4E150D-C62D-4C77-ABE0-3DEB9ADEFE93}" type="slidenum">
              <a:rPr lang="en-US" smtClean="0"/>
              <a:t>9</a:t>
            </a:fld>
            <a:endParaRPr lang="en-US"/>
          </a:p>
        </p:txBody>
      </p:sp>
    </p:spTree>
    <p:extLst>
      <p:ext uri="{BB962C8B-B14F-4D97-AF65-F5344CB8AC3E}">
        <p14:creationId xmlns:p14="http://schemas.microsoft.com/office/powerpoint/2010/main" val="808835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prefer boundaries with smaller loss functions, since smaller loss function indicates smaller sample size comparing to the fixed sample size design. We can change the weights of each term to focus on what we care about more. For example, if you care about the maximum sample size, you should increase the weight for maximum sample size.</a:t>
            </a:r>
          </a:p>
        </p:txBody>
      </p:sp>
      <p:sp>
        <p:nvSpPr>
          <p:cNvPr id="4" name="Slide Number Placeholder 3"/>
          <p:cNvSpPr>
            <a:spLocks noGrp="1"/>
          </p:cNvSpPr>
          <p:nvPr>
            <p:ph type="sldNum" sz="quarter" idx="5"/>
          </p:nvPr>
        </p:nvSpPr>
        <p:spPr/>
        <p:txBody>
          <a:bodyPr/>
          <a:lstStyle/>
          <a:p>
            <a:fld id="{CD4E150D-C62D-4C77-ABE0-3DEB9ADEFE93}" type="slidenum">
              <a:rPr lang="en-US" smtClean="0"/>
              <a:t>10</a:t>
            </a:fld>
            <a:endParaRPr lang="en-US"/>
          </a:p>
        </p:txBody>
      </p:sp>
    </p:spTree>
    <p:extLst>
      <p:ext uri="{BB962C8B-B14F-4D97-AF65-F5344CB8AC3E}">
        <p14:creationId xmlns:p14="http://schemas.microsoft.com/office/powerpoint/2010/main" val="2859198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simulation results with 2-total analysis for 50,000 sample size. The Y axis represents the weight of relative expected sample size under alternative hypothesis. The X axis is the weight of relative expected sample size under null hypothesis. The color in figure represents the boundary with the smallest loss function for the given combination of three weights.  For example, if we set the weight of relative maximum sample size to be very large, we are reducing the weights of relative expected sample size under null and alternative hypothesis. The optimal boundary is white at the lower left size, representing fixed sample size design without any early stop.</a:t>
            </a:r>
          </a:p>
          <a:p>
            <a:endParaRPr lang="en-US" dirty="0"/>
          </a:p>
          <a:p>
            <a:r>
              <a:rPr lang="en-US" dirty="0"/>
              <a:t>The largest color regions are black, cyan, and grey. Black represents OBF early stop for both. Cyan represents Power with parameter=1, early stop for both, and grey represents Power with parameter=2 early stop for both. This means that they are the ideal choices for most combination of weights if your weights are not very extreme.</a:t>
            </a:r>
          </a:p>
          <a:p>
            <a:endParaRPr lang="en-US" dirty="0"/>
          </a:p>
          <a:p>
            <a:r>
              <a:rPr lang="en-US" dirty="0"/>
              <a:t>However, you might think that those color still looks complicated. Is there a simpler version? Yes we have.</a:t>
            </a:r>
          </a:p>
        </p:txBody>
      </p:sp>
      <p:sp>
        <p:nvSpPr>
          <p:cNvPr id="4" name="Slide Number Placeholder 3"/>
          <p:cNvSpPr>
            <a:spLocks noGrp="1"/>
          </p:cNvSpPr>
          <p:nvPr>
            <p:ph type="sldNum" sz="quarter" idx="5"/>
          </p:nvPr>
        </p:nvSpPr>
        <p:spPr/>
        <p:txBody>
          <a:bodyPr/>
          <a:lstStyle/>
          <a:p>
            <a:fld id="{CD4E150D-C62D-4C77-ABE0-3DEB9ADEFE93}" type="slidenum">
              <a:rPr lang="en-US" smtClean="0"/>
              <a:t>11</a:t>
            </a:fld>
            <a:endParaRPr lang="en-US"/>
          </a:p>
        </p:txBody>
      </p:sp>
    </p:spTree>
    <p:extLst>
      <p:ext uri="{BB962C8B-B14F-4D97-AF65-F5344CB8AC3E}">
        <p14:creationId xmlns:p14="http://schemas.microsoft.com/office/powerpoint/2010/main" val="2397212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compress all boundaries just based on the stopping rule. No matter what boundary it is, we combined them by stopping rule. Now we only have four options: Early stop for both, for difference, for futility, and no early stop. This is still our simulation results with 2-total analysis for 50,000 sample size. The color in figure represents the stopping rule with the smallest loss function for the given combination of three weights.  For example, if we set the weight of relative maximum sample size to be very large, we are reducing the weights of relative expected sample size under null and alternative hypothesis. The optimal stopping rule is white at the lower left size, representing fixed sample size design without any early stop.</a:t>
            </a:r>
          </a:p>
        </p:txBody>
      </p:sp>
      <p:sp>
        <p:nvSpPr>
          <p:cNvPr id="4" name="Slide Number Placeholder 3"/>
          <p:cNvSpPr>
            <a:spLocks noGrp="1"/>
          </p:cNvSpPr>
          <p:nvPr>
            <p:ph type="sldNum" sz="quarter" idx="5"/>
          </p:nvPr>
        </p:nvSpPr>
        <p:spPr/>
        <p:txBody>
          <a:bodyPr/>
          <a:lstStyle/>
          <a:p>
            <a:fld id="{CD4E150D-C62D-4C77-ABE0-3DEB9ADEFE93}" type="slidenum">
              <a:rPr lang="en-US" smtClean="0"/>
              <a:t>12</a:t>
            </a:fld>
            <a:endParaRPr lang="en-US"/>
          </a:p>
        </p:txBody>
      </p:sp>
    </p:spTree>
    <p:extLst>
      <p:ext uri="{BB962C8B-B14F-4D97-AF65-F5344CB8AC3E}">
        <p14:creationId xmlns:p14="http://schemas.microsoft.com/office/powerpoint/2010/main" val="4116425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generalize the sample size by increasing and decreasing it. You will see the similar pattern. Regardless of IM approach, Stopping for Both is optimal. OBF and Power (parameter=1 or 2) are most ideal for a wide range of conditions. Again, this is for 2-total analysis.</a:t>
            </a:r>
          </a:p>
          <a:p>
            <a:endParaRPr lang="en-US" dirty="0"/>
          </a:p>
          <a:p>
            <a:r>
              <a:rPr lang="en-US" dirty="0"/>
              <a:t>Although the figure is not shown here, as number of interim analysis increase from 2 to 4 to 20, the pink area, which is Power with parameter=3 stop for both, and black area, which is still OBF stop for both will grow. The grey and cyan, which are power with parameter=1 and 2 will shrink.  In sum, OBF stopping for both maintains its advantage across 2, 4, and 20 total analysis.</a:t>
            </a:r>
          </a:p>
          <a:p>
            <a:endParaRPr lang="en-US" dirty="0"/>
          </a:p>
          <a:p>
            <a:endParaRPr lang="en-US" dirty="0"/>
          </a:p>
        </p:txBody>
      </p:sp>
      <p:sp>
        <p:nvSpPr>
          <p:cNvPr id="4" name="Slide Number Placeholder 3"/>
          <p:cNvSpPr>
            <a:spLocks noGrp="1"/>
          </p:cNvSpPr>
          <p:nvPr>
            <p:ph type="sldNum" sz="quarter" idx="5"/>
          </p:nvPr>
        </p:nvSpPr>
        <p:spPr/>
        <p:txBody>
          <a:bodyPr/>
          <a:lstStyle/>
          <a:p>
            <a:fld id="{CD4E150D-C62D-4C77-ABE0-3DEB9ADEFE93}" type="slidenum">
              <a:rPr lang="en-US" smtClean="0"/>
              <a:t>13</a:t>
            </a:fld>
            <a:endParaRPr lang="en-US"/>
          </a:p>
        </p:txBody>
      </p:sp>
    </p:spTree>
    <p:extLst>
      <p:ext uri="{BB962C8B-B14F-4D97-AF65-F5344CB8AC3E}">
        <p14:creationId xmlns:p14="http://schemas.microsoft.com/office/powerpoint/2010/main" val="1453112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have known the theoretical result, let’s see the application of our findings (wait for 2 seconds, drink some water). </a:t>
            </a:r>
          </a:p>
          <a:p>
            <a:r>
              <a:rPr lang="en-US" dirty="0"/>
              <a:t>More than millions of Spectrum customers use the one-time-payment feature each month.  An improved “quick-pay” flow would reduce the number of steps through the payment process and is hypothesized to reduce errors and improve the customer experience. The upper figures are the standard payment flow. The lower figures are the quick payment flow. They want to know if the new quick payment system will reduce the frequency of error comparing to the standard payment flow.</a:t>
            </a:r>
          </a:p>
          <a:p>
            <a:endParaRPr lang="en-US" dirty="0"/>
          </a:p>
        </p:txBody>
      </p:sp>
      <p:sp>
        <p:nvSpPr>
          <p:cNvPr id="4" name="Slide Number Placeholder 3"/>
          <p:cNvSpPr>
            <a:spLocks noGrp="1"/>
          </p:cNvSpPr>
          <p:nvPr>
            <p:ph type="sldNum" sz="quarter" idx="5"/>
          </p:nvPr>
        </p:nvSpPr>
        <p:spPr/>
        <p:txBody>
          <a:bodyPr/>
          <a:lstStyle/>
          <a:p>
            <a:fld id="{71F56B06-5EC7-5842-BA39-1D8A453385F3}" type="slidenum">
              <a:rPr lang="en-US" smtClean="0"/>
              <a:t>14</a:t>
            </a:fld>
            <a:endParaRPr lang="en-US"/>
          </a:p>
        </p:txBody>
      </p:sp>
    </p:spTree>
    <p:extLst>
      <p:ext uri="{BB962C8B-B14F-4D97-AF65-F5344CB8AC3E}">
        <p14:creationId xmlns:p14="http://schemas.microsoft.com/office/powerpoint/2010/main" val="299390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we use the </a:t>
            </a:r>
            <a:r>
              <a:rPr lang="en-US" sz="1200" dirty="0"/>
              <a:t>study design without any early stop, this experiment will run for a month. But if we apply interim monitoring to this study, it would be beneficial since early stop is allowed. Because they want to equally split the weight, based on our work, we would recommend OBF stopping for both since it has good performance across different loss function weights for the various sample sizes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71F56B06-5EC7-5842-BA39-1D8A453385F3}" type="slidenum">
              <a:rPr lang="en-US" smtClean="0"/>
              <a:t>15</a:t>
            </a:fld>
            <a:endParaRPr lang="en-US"/>
          </a:p>
        </p:txBody>
      </p:sp>
    </p:spTree>
    <p:extLst>
      <p:ext uri="{BB962C8B-B14F-4D97-AF65-F5344CB8AC3E}">
        <p14:creationId xmlns:p14="http://schemas.microsoft.com/office/powerpoint/2010/main" val="2719226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see the conclusions.</a:t>
            </a:r>
            <a:r>
              <a:rPr lang="en-US" sz="1200" dirty="0"/>
              <a:t> We can provide the following guidelines for A/B test designs. First, we will recommend stopping for both, then stopping for futility. Stopping for difference is only optimal when we strongly weight one of the weights. If you don’t have a preference about how to split the weights, you can just give one third weight to each. More specifically, among boundaries with stopping for both, OBF is the most ideal one across difference sample sizes and different numbers of interim looks.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this is the conclusion for studies that are adequately powered. For intentionally under- and over-powered designs there are different recommendations</a:t>
            </a:r>
          </a:p>
          <a:p>
            <a:endParaRPr lang="en-US" dirty="0"/>
          </a:p>
        </p:txBody>
      </p:sp>
      <p:sp>
        <p:nvSpPr>
          <p:cNvPr id="4" name="Slide Number Placeholder 3"/>
          <p:cNvSpPr>
            <a:spLocks noGrp="1"/>
          </p:cNvSpPr>
          <p:nvPr>
            <p:ph type="sldNum" sz="quarter" idx="5"/>
          </p:nvPr>
        </p:nvSpPr>
        <p:spPr/>
        <p:txBody>
          <a:bodyPr/>
          <a:lstStyle/>
          <a:p>
            <a:fld id="{71F56B06-5EC7-5842-BA39-1D8A453385F3}" type="slidenum">
              <a:rPr lang="en-US" smtClean="0"/>
              <a:t>16</a:t>
            </a:fld>
            <a:endParaRPr lang="en-US"/>
          </a:p>
        </p:txBody>
      </p:sp>
    </p:spTree>
    <p:extLst>
      <p:ext uri="{BB962C8B-B14F-4D97-AF65-F5344CB8AC3E}">
        <p14:creationId xmlns:p14="http://schemas.microsoft.com/office/powerpoint/2010/main" val="1955550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our next steps. Since we simulated using binary outcome, we plan to extend to continuous outcomes. And we plan to extend to bivariate or multivariate space since it is very common for a study having multiple endpoints.</a:t>
            </a:r>
          </a:p>
        </p:txBody>
      </p:sp>
      <p:sp>
        <p:nvSpPr>
          <p:cNvPr id="4" name="Slide Number Placeholder 3"/>
          <p:cNvSpPr>
            <a:spLocks noGrp="1"/>
          </p:cNvSpPr>
          <p:nvPr>
            <p:ph type="sldNum" sz="quarter" idx="5"/>
          </p:nvPr>
        </p:nvSpPr>
        <p:spPr/>
        <p:txBody>
          <a:bodyPr/>
          <a:lstStyle/>
          <a:p>
            <a:fld id="{71F56B06-5EC7-5842-BA39-1D8A453385F3}" type="slidenum">
              <a:rPr lang="en-US" smtClean="0"/>
              <a:t>17</a:t>
            </a:fld>
            <a:endParaRPr lang="en-US"/>
          </a:p>
        </p:txBody>
      </p:sp>
    </p:spTree>
    <p:extLst>
      <p:ext uri="{BB962C8B-B14F-4D97-AF65-F5344CB8AC3E}">
        <p14:creationId xmlns:p14="http://schemas.microsoft.com/office/powerpoint/2010/main" val="3756400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study design. We set the effect size from 0.089 to 0.004 and set the sample size in fixed sample design from 500 to 250,000. By all possible combination of them, we have different adequately, over, and under powered design. By setting the null scenarios, we can calculate the type I error.</a:t>
            </a:r>
          </a:p>
        </p:txBody>
      </p:sp>
      <p:sp>
        <p:nvSpPr>
          <p:cNvPr id="4" name="Slide Number Placeholder 3"/>
          <p:cNvSpPr>
            <a:spLocks noGrp="1"/>
          </p:cNvSpPr>
          <p:nvPr>
            <p:ph type="sldNum" sz="quarter" idx="5"/>
          </p:nvPr>
        </p:nvSpPr>
        <p:spPr/>
        <p:txBody>
          <a:bodyPr/>
          <a:lstStyle/>
          <a:p>
            <a:fld id="{71F56B06-5EC7-5842-BA39-1D8A453385F3}" type="slidenum">
              <a:rPr lang="en-US" smtClean="0"/>
              <a:t>19</a:t>
            </a:fld>
            <a:endParaRPr lang="en-US"/>
          </a:p>
        </p:txBody>
      </p:sp>
    </p:spTree>
    <p:extLst>
      <p:ext uri="{BB962C8B-B14F-4D97-AF65-F5344CB8AC3E}">
        <p14:creationId xmlns:p14="http://schemas.microsoft.com/office/powerpoint/2010/main" val="4248273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sample size is generalized from 500 to 250,000 per arm, and the target is to find the optimal stopping rules for a 2-total analysis study. You will see the similar pattern. Regardless of IM approach, Stopping for Both is optimal. As number of interim analysis increase from 2 to 4 to 20, we have the same conclusion.</a:t>
            </a:r>
          </a:p>
        </p:txBody>
      </p:sp>
      <p:sp>
        <p:nvSpPr>
          <p:cNvPr id="4" name="Slide Number Placeholder 3"/>
          <p:cNvSpPr>
            <a:spLocks noGrp="1"/>
          </p:cNvSpPr>
          <p:nvPr>
            <p:ph type="sldNum" sz="quarter" idx="5"/>
          </p:nvPr>
        </p:nvSpPr>
        <p:spPr/>
        <p:txBody>
          <a:bodyPr/>
          <a:lstStyle/>
          <a:p>
            <a:fld id="{CD4E150D-C62D-4C77-ABE0-3DEB9ADEFE93}" type="slidenum">
              <a:rPr lang="en-US" smtClean="0"/>
              <a:t>20</a:t>
            </a:fld>
            <a:endParaRPr lang="en-US"/>
          </a:p>
        </p:txBody>
      </p:sp>
    </p:spTree>
    <p:extLst>
      <p:ext uri="{BB962C8B-B14F-4D97-AF65-F5344CB8AC3E}">
        <p14:creationId xmlns:p14="http://schemas.microsoft.com/office/powerpoint/2010/main" val="286469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simulation result for 4 and 20-total analysis. The star represents OBF stopping for both. You can find that it is ideal for most weight combinations across all number of total analysis and all sample size.</a:t>
            </a:r>
          </a:p>
        </p:txBody>
      </p:sp>
      <p:sp>
        <p:nvSpPr>
          <p:cNvPr id="4" name="Slide Number Placeholder 3"/>
          <p:cNvSpPr>
            <a:spLocks noGrp="1"/>
          </p:cNvSpPr>
          <p:nvPr>
            <p:ph type="sldNum" sz="quarter" idx="5"/>
          </p:nvPr>
        </p:nvSpPr>
        <p:spPr/>
        <p:txBody>
          <a:bodyPr/>
          <a:lstStyle/>
          <a:p>
            <a:fld id="{EAD0FF5D-6EB6-40DF-87CB-25075BF6A8E2}" type="slidenum">
              <a:rPr lang="en-US" smtClean="0"/>
              <a:t>21</a:t>
            </a:fld>
            <a:endParaRPr lang="en-US"/>
          </a:p>
        </p:txBody>
      </p:sp>
    </p:spTree>
    <p:extLst>
      <p:ext uri="{BB962C8B-B14F-4D97-AF65-F5344CB8AC3E}">
        <p14:creationId xmlns:p14="http://schemas.microsoft.com/office/powerpoint/2010/main" val="1954887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simulation result for 4 and 20-total analysis. The light grey represents a general stopping for both. You can find that it is ideal for most of the weight combinations across all numbers of total analysis and all sample size.</a:t>
            </a:r>
          </a:p>
          <a:p>
            <a:endParaRPr lang="en-US" dirty="0"/>
          </a:p>
        </p:txBody>
      </p:sp>
      <p:sp>
        <p:nvSpPr>
          <p:cNvPr id="4" name="Slide Number Placeholder 3"/>
          <p:cNvSpPr>
            <a:spLocks noGrp="1"/>
          </p:cNvSpPr>
          <p:nvPr>
            <p:ph type="sldNum" sz="quarter" idx="5"/>
          </p:nvPr>
        </p:nvSpPr>
        <p:spPr/>
        <p:txBody>
          <a:bodyPr/>
          <a:lstStyle/>
          <a:p>
            <a:fld id="{EAD0FF5D-6EB6-40DF-87CB-25075BF6A8E2}" type="slidenum">
              <a:rPr lang="en-US" smtClean="0"/>
              <a:t>22</a:t>
            </a:fld>
            <a:endParaRPr lang="en-US"/>
          </a:p>
        </p:txBody>
      </p:sp>
    </p:spTree>
    <p:extLst>
      <p:ext uri="{BB962C8B-B14F-4D97-AF65-F5344CB8AC3E}">
        <p14:creationId xmlns:p14="http://schemas.microsoft.com/office/powerpoint/2010/main" val="913012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a:solidFill>
                  <a:schemeClr val="tx1"/>
                </a:solidFill>
                <a:highlight>
                  <a:srgbClr val="FFFF00"/>
                </a:highlight>
                <a:latin typeface="+mn-lt"/>
                <a:ea typeface="+mn-ea"/>
                <a:cs typeface="+mn-cs"/>
              </a:rPr>
              <a:t>This is the result for over and under-powered results. For the overpowered design, stopping for both is still the ideal, which is the same with adequately powered design. However, for under powered design, stopping for futility is the ideal design. This can be understood intuitively, since you are unlikely to detect a difference due to lack of power, you should stop for futility to save the resources. But in practice, if you are running a preliminary study, you should consider a fixed sample size design, since it guarantees you have as much information as possible.</a:t>
            </a:r>
          </a:p>
        </p:txBody>
      </p:sp>
      <p:sp>
        <p:nvSpPr>
          <p:cNvPr id="4" name="Slide Number Placeholder 3"/>
          <p:cNvSpPr>
            <a:spLocks noGrp="1"/>
          </p:cNvSpPr>
          <p:nvPr>
            <p:ph type="sldNum" sz="quarter" idx="5"/>
          </p:nvPr>
        </p:nvSpPr>
        <p:spPr/>
        <p:txBody>
          <a:bodyPr/>
          <a:lstStyle/>
          <a:p>
            <a:fld id="{EAD0FF5D-6EB6-40DF-87CB-25075BF6A8E2}" type="slidenum">
              <a:rPr lang="en-US" smtClean="0"/>
              <a:t>23</a:t>
            </a:fld>
            <a:endParaRPr lang="en-US"/>
          </a:p>
        </p:txBody>
      </p:sp>
    </p:spTree>
    <p:extLst>
      <p:ext uri="{BB962C8B-B14F-4D97-AF65-F5344CB8AC3E}">
        <p14:creationId xmlns:p14="http://schemas.microsoft.com/office/powerpoint/2010/main" val="213148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0576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8307"/>
            <a:ext cx="10515600" cy="1018699"/>
          </a:xfrm>
        </p:spPr>
        <p:txBody>
          <a:bodyPr/>
          <a:lstStyle/>
          <a:p>
            <a:r>
              <a:rPr lang="en-US" dirty="0"/>
              <a:t>Click to edit Master title style</a:t>
            </a:r>
          </a:p>
        </p:txBody>
      </p:sp>
      <p:sp>
        <p:nvSpPr>
          <p:cNvPr id="3" name="Content Placeholder 2"/>
          <p:cNvSpPr>
            <a:spLocks noGrp="1"/>
          </p:cNvSpPr>
          <p:nvPr>
            <p:ph idx="1"/>
          </p:nvPr>
        </p:nvSpPr>
        <p:spPr>
          <a:xfrm>
            <a:off x="838200" y="2116393"/>
            <a:ext cx="10515600" cy="40605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42341" y="6356350"/>
            <a:ext cx="2743200" cy="365125"/>
          </a:xfrm>
        </p:spPr>
        <p:txBody>
          <a:bodyPr/>
          <a:lstStyle>
            <a:lvl1pPr algn="l">
              <a:defRPr/>
            </a:lvl1pPr>
          </a:lstStyle>
          <a:p>
            <a:fld id="{260BABFF-207A-4E17-BB6B-068052E132E0}" type="slidenum">
              <a:rPr lang="en-US" smtClean="0"/>
              <a:pPr/>
              <a:t>‹#›</a:t>
            </a:fld>
            <a:endParaRPr lang="en-US"/>
          </a:p>
        </p:txBody>
      </p:sp>
    </p:spTree>
    <p:extLst>
      <p:ext uri="{BB962C8B-B14F-4D97-AF65-F5344CB8AC3E}">
        <p14:creationId xmlns:p14="http://schemas.microsoft.com/office/powerpoint/2010/main" val="259516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5"/>
          <p:cNvSpPr>
            <a:spLocks noGrp="1"/>
          </p:cNvSpPr>
          <p:nvPr>
            <p:ph type="sldNum" sz="quarter" idx="12"/>
          </p:nvPr>
        </p:nvSpPr>
        <p:spPr>
          <a:xfrm>
            <a:off x="842341" y="6356350"/>
            <a:ext cx="2743200" cy="365125"/>
          </a:xfrm>
        </p:spPr>
        <p:txBody>
          <a:bodyPr/>
          <a:lstStyle>
            <a:lvl1pPr algn="l">
              <a:defRPr/>
            </a:lvl1pPr>
          </a:lstStyle>
          <a:p>
            <a:fld id="{260BABFF-207A-4E17-BB6B-068052E132E0}" type="slidenum">
              <a:rPr lang="en-US" smtClean="0"/>
              <a:pPr/>
              <a:t>‹#›</a:t>
            </a:fld>
            <a:endParaRPr lang="en-US"/>
          </a:p>
        </p:txBody>
      </p:sp>
    </p:spTree>
    <p:extLst>
      <p:ext uri="{BB962C8B-B14F-4D97-AF65-F5344CB8AC3E}">
        <p14:creationId xmlns:p14="http://schemas.microsoft.com/office/powerpoint/2010/main" val="3692184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18306"/>
            <a:ext cx="10515600" cy="772382"/>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12"/>
          </p:nvPr>
        </p:nvSpPr>
        <p:spPr>
          <a:xfrm>
            <a:off x="842341" y="6356350"/>
            <a:ext cx="2743200" cy="365125"/>
          </a:xfrm>
        </p:spPr>
        <p:txBody>
          <a:bodyPr/>
          <a:lstStyle>
            <a:lvl1pPr algn="l">
              <a:defRPr/>
            </a:lvl1pPr>
          </a:lstStyle>
          <a:p>
            <a:fld id="{260BABFF-207A-4E17-BB6B-068052E132E0}" type="slidenum">
              <a:rPr lang="en-US" smtClean="0"/>
              <a:pPr/>
              <a:t>‹#›</a:t>
            </a:fld>
            <a:endParaRPr lang="en-US"/>
          </a:p>
        </p:txBody>
      </p:sp>
    </p:spTree>
    <p:extLst>
      <p:ext uri="{BB962C8B-B14F-4D97-AF65-F5344CB8AC3E}">
        <p14:creationId xmlns:p14="http://schemas.microsoft.com/office/powerpoint/2010/main" val="399973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905606"/>
            <a:ext cx="10515600" cy="785082"/>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p:cNvSpPr>
            <a:spLocks noGrp="1"/>
          </p:cNvSpPr>
          <p:nvPr>
            <p:ph type="sldNum" sz="quarter" idx="12"/>
          </p:nvPr>
        </p:nvSpPr>
        <p:spPr>
          <a:xfrm>
            <a:off x="842341" y="6356350"/>
            <a:ext cx="2743200" cy="365125"/>
          </a:xfrm>
        </p:spPr>
        <p:txBody>
          <a:bodyPr/>
          <a:lstStyle>
            <a:lvl1pPr algn="l">
              <a:defRPr/>
            </a:lvl1pPr>
          </a:lstStyle>
          <a:p>
            <a:fld id="{260BABFF-207A-4E17-BB6B-068052E132E0}" type="slidenum">
              <a:rPr lang="en-US" smtClean="0"/>
              <a:pPr/>
              <a:t>‹#›</a:t>
            </a:fld>
            <a:endParaRPr lang="en-US"/>
          </a:p>
        </p:txBody>
      </p:sp>
    </p:spTree>
    <p:extLst>
      <p:ext uri="{BB962C8B-B14F-4D97-AF65-F5344CB8AC3E}">
        <p14:creationId xmlns:p14="http://schemas.microsoft.com/office/powerpoint/2010/main" val="3007539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99652"/>
            <a:ext cx="3932237" cy="1157748"/>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5"/>
          <p:cNvSpPr>
            <a:spLocks noGrp="1"/>
          </p:cNvSpPr>
          <p:nvPr>
            <p:ph type="sldNum" sz="quarter" idx="12"/>
          </p:nvPr>
        </p:nvSpPr>
        <p:spPr>
          <a:xfrm>
            <a:off x="842341" y="6356350"/>
            <a:ext cx="2743200" cy="365125"/>
          </a:xfrm>
        </p:spPr>
        <p:txBody>
          <a:bodyPr/>
          <a:lstStyle>
            <a:lvl1pPr algn="l">
              <a:defRPr/>
            </a:lvl1pPr>
          </a:lstStyle>
          <a:p>
            <a:fld id="{260BABFF-207A-4E17-BB6B-068052E132E0}" type="slidenum">
              <a:rPr lang="en-US" smtClean="0"/>
              <a:pPr/>
              <a:t>‹#›</a:t>
            </a:fld>
            <a:endParaRPr lang="en-US"/>
          </a:p>
        </p:txBody>
      </p:sp>
    </p:spTree>
    <p:extLst>
      <p:ext uri="{BB962C8B-B14F-4D97-AF65-F5344CB8AC3E}">
        <p14:creationId xmlns:p14="http://schemas.microsoft.com/office/powerpoint/2010/main" val="123759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918306"/>
            <a:ext cx="10515600" cy="7723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FC3CDC-4BF4-4A7B-8405-F14DEC6DE771}" type="datetimeFigureOut">
              <a:rPr lang="en-US" smtClean="0"/>
              <a:t>6/8/2022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0BABFF-207A-4E17-BB6B-068052E132E0}" type="slidenum">
              <a:rPr lang="en-US" smtClean="0"/>
              <a:t>‹#›</a:t>
            </a:fld>
            <a:endParaRPr lang="en-US"/>
          </a:p>
        </p:txBody>
      </p:sp>
      <p:pic>
        <p:nvPicPr>
          <p:cNvPr id="8" name="Picture 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38200" y="121115"/>
            <a:ext cx="5156873" cy="672636"/>
          </a:xfrm>
          <a:prstGeom prst="rect">
            <a:avLst/>
          </a:prstGeom>
        </p:spPr>
      </p:pic>
      <p:cxnSp>
        <p:nvCxnSpPr>
          <p:cNvPr id="10" name="Straight Connector 9"/>
          <p:cNvCxnSpPr/>
          <p:nvPr userDrawn="1"/>
        </p:nvCxnSpPr>
        <p:spPr>
          <a:xfrm>
            <a:off x="838200" y="856028"/>
            <a:ext cx="1051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14055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cid:d928826c-9bbc-4c95-8839-eca3d01e55d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6.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50546" y="1489763"/>
            <a:ext cx="10090907" cy="2355816"/>
          </a:xfrm>
        </p:spPr>
        <p:txBody>
          <a:bodyPr>
            <a:noAutofit/>
          </a:bodyPr>
          <a:lstStyle/>
          <a:p>
            <a:r>
              <a:rPr lang="en-US" sz="4000" dirty="0">
                <a:solidFill>
                  <a:srgbClr val="001007"/>
                </a:solidFill>
                <a:latin typeface="Arial Black" panose="020B0A04020102020204" pitchFamily="34" charset="0"/>
              </a:rPr>
              <a:t>Building the Foundation for More Flexible A/B Testing: Applications of Interim Monitoring to Large-Scale Data</a:t>
            </a:r>
          </a:p>
        </p:txBody>
      </p:sp>
      <p:sp>
        <p:nvSpPr>
          <p:cNvPr id="3" name="Subtitle 2"/>
          <p:cNvSpPr>
            <a:spLocks noGrp="1"/>
          </p:cNvSpPr>
          <p:nvPr>
            <p:ph type="subTitle" idx="1"/>
          </p:nvPr>
        </p:nvSpPr>
        <p:spPr>
          <a:xfrm>
            <a:off x="1547191" y="4818894"/>
            <a:ext cx="9468677" cy="549343"/>
          </a:xfrm>
        </p:spPr>
        <p:txBody>
          <a:bodyPr/>
          <a:lstStyle/>
          <a:p>
            <a:r>
              <a:rPr lang="en-US" dirty="0">
                <a:solidFill>
                  <a:srgbClr val="001007"/>
                </a:solidFill>
              </a:rPr>
              <a:t>Wenru </a:t>
            </a:r>
            <a:r>
              <a:rPr lang="en-US" dirty="0" err="1">
                <a:solidFill>
                  <a:srgbClr val="001007"/>
                </a:solidFill>
              </a:rPr>
              <a:t>Zhou</a:t>
            </a:r>
            <a:r>
              <a:rPr lang="en-US" baseline="30000" dirty="0" err="1"/>
              <a:t>a</a:t>
            </a:r>
            <a:r>
              <a:rPr lang="en-US" dirty="0">
                <a:solidFill>
                  <a:srgbClr val="001007"/>
                </a:solidFill>
              </a:rPr>
              <a:t>, Miranda </a:t>
            </a:r>
            <a:r>
              <a:rPr lang="en-US" dirty="0" err="1">
                <a:solidFill>
                  <a:srgbClr val="001007"/>
                </a:solidFill>
              </a:rPr>
              <a:t>Kroehl</a:t>
            </a:r>
            <a:r>
              <a:rPr lang="en-US" baseline="30000" dirty="0" err="1"/>
              <a:t>b</a:t>
            </a:r>
            <a:r>
              <a:rPr lang="en-US" dirty="0">
                <a:solidFill>
                  <a:srgbClr val="001007"/>
                </a:solidFill>
              </a:rPr>
              <a:t>, </a:t>
            </a:r>
            <a:r>
              <a:rPr lang="en-US" dirty="0" err="1">
                <a:solidFill>
                  <a:srgbClr val="001007"/>
                </a:solidFill>
              </a:rPr>
              <a:t>Maxene</a:t>
            </a:r>
            <a:r>
              <a:rPr lang="en-US" dirty="0">
                <a:solidFill>
                  <a:srgbClr val="001007"/>
                </a:solidFill>
              </a:rPr>
              <a:t> </a:t>
            </a:r>
            <a:r>
              <a:rPr lang="en-US" dirty="0" err="1">
                <a:solidFill>
                  <a:srgbClr val="001007"/>
                </a:solidFill>
              </a:rPr>
              <a:t>Meier</a:t>
            </a:r>
            <a:r>
              <a:rPr lang="en-US" baseline="30000" dirty="0" err="1"/>
              <a:t>b</a:t>
            </a:r>
            <a:r>
              <a:rPr lang="en-US" baseline="30000" dirty="0"/>
              <a:t>, </a:t>
            </a:r>
            <a:r>
              <a:rPr lang="en-US" dirty="0">
                <a:solidFill>
                  <a:srgbClr val="001007"/>
                </a:solidFill>
              </a:rPr>
              <a:t>Alex </a:t>
            </a:r>
            <a:r>
              <a:rPr lang="en-US" dirty="0" err="1">
                <a:solidFill>
                  <a:srgbClr val="001007"/>
                </a:solidFill>
              </a:rPr>
              <a:t>Kaizer</a:t>
            </a:r>
            <a:r>
              <a:rPr lang="en-US" baseline="30000" dirty="0" err="1"/>
              <a:t>a</a:t>
            </a:r>
            <a:endParaRPr lang="en-US" dirty="0">
              <a:solidFill>
                <a:srgbClr val="001007"/>
              </a:solidFill>
            </a:endParaRPr>
          </a:p>
        </p:txBody>
      </p:sp>
      <p:pic>
        <p:nvPicPr>
          <p:cNvPr id="4" name="Picture 3">
            <a:extLst>
              <a:ext uri="{FF2B5EF4-FFF2-40B4-BE49-F238E27FC236}">
                <a16:creationId xmlns:a16="http://schemas.microsoft.com/office/drawing/2014/main" id="{A8CB8744-416F-17CB-CAF5-B047956B8440}"/>
              </a:ext>
            </a:extLst>
          </p:cNvPr>
          <p:cNvPicPr>
            <a:picLocks noChangeAspect="1"/>
          </p:cNvPicPr>
          <p:nvPr/>
        </p:nvPicPr>
        <p:blipFill>
          <a:blip r:embed="rId3"/>
          <a:stretch>
            <a:fillRect/>
          </a:stretch>
        </p:blipFill>
        <p:spPr>
          <a:xfrm>
            <a:off x="9763760" y="319598"/>
            <a:ext cx="1625600" cy="393700"/>
          </a:xfrm>
          <a:prstGeom prst="rect">
            <a:avLst/>
          </a:prstGeom>
        </p:spPr>
      </p:pic>
      <p:sp>
        <p:nvSpPr>
          <p:cNvPr id="7" name="TextBox 6">
            <a:extLst>
              <a:ext uri="{FF2B5EF4-FFF2-40B4-BE49-F238E27FC236}">
                <a16:creationId xmlns:a16="http://schemas.microsoft.com/office/drawing/2014/main" id="{4E2F7B72-0475-7D73-37AC-0E588E8A81A4}"/>
              </a:ext>
            </a:extLst>
          </p:cNvPr>
          <p:cNvSpPr txBox="1"/>
          <p:nvPr/>
        </p:nvSpPr>
        <p:spPr>
          <a:xfrm>
            <a:off x="2765809" y="5418222"/>
            <a:ext cx="7423220" cy="646331"/>
          </a:xfrm>
          <a:prstGeom prst="rect">
            <a:avLst/>
          </a:prstGeom>
          <a:noFill/>
        </p:spPr>
        <p:txBody>
          <a:bodyPr wrap="square">
            <a:spAutoFit/>
          </a:bodyPr>
          <a:lstStyle/>
          <a:p>
            <a:r>
              <a:rPr lang="en-US" baseline="30000" dirty="0" err="1"/>
              <a:t>a</a:t>
            </a:r>
            <a:r>
              <a:rPr lang="en-US" dirty="0" err="1"/>
              <a:t>Department</a:t>
            </a:r>
            <a:r>
              <a:rPr lang="en-US" dirty="0"/>
              <a:t> of Biostatistics &amp; Informatics University of Colorado</a:t>
            </a:r>
          </a:p>
          <a:p>
            <a:r>
              <a:rPr lang="en-US" baseline="30000" dirty="0" err="1"/>
              <a:t>b</a:t>
            </a:r>
            <a:r>
              <a:rPr lang="en-US" dirty="0" err="1"/>
              <a:t>Digital</a:t>
            </a:r>
            <a:r>
              <a:rPr lang="en-US" dirty="0"/>
              <a:t> Platforms Organization Charter Communications</a:t>
            </a:r>
          </a:p>
        </p:txBody>
      </p:sp>
    </p:spTree>
    <p:extLst>
      <p:ext uri="{BB962C8B-B14F-4D97-AF65-F5344CB8AC3E}">
        <p14:creationId xmlns:p14="http://schemas.microsoft.com/office/powerpoint/2010/main" val="1582062392"/>
      </p:ext>
    </p:extLst>
  </p:cSld>
  <p:clrMapOvr>
    <a:masterClrMapping/>
  </p:clrMapOvr>
  <mc:AlternateContent xmlns:mc="http://schemas.openxmlformats.org/markup-compatibility/2006" xmlns:p14="http://schemas.microsoft.com/office/powerpoint/2010/main">
    <mc:Choice Requires="p14">
      <p:transition spd="slow" p14:dur="2000" advTm="17519"/>
    </mc:Choice>
    <mc:Fallback xmlns="">
      <p:transition spd="slow" advTm="1751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FFD2390-F908-060E-86F9-755A0EC60563}"/>
              </a:ext>
            </a:extLst>
          </p:cNvPr>
          <p:cNvSpPr>
            <a:spLocks noGrp="1"/>
          </p:cNvSpPr>
          <p:nvPr>
            <p:ph type="title"/>
          </p:nvPr>
        </p:nvSpPr>
        <p:spPr/>
        <p:txBody>
          <a:bodyPr/>
          <a:lstStyle/>
          <a:p>
            <a:r>
              <a:rPr lang="en-US" dirty="0"/>
              <a:t>Outline</a:t>
            </a:r>
          </a:p>
        </p:txBody>
      </p:sp>
      <p:sp>
        <p:nvSpPr>
          <p:cNvPr id="8" name="Text Placeholder 7">
            <a:extLst>
              <a:ext uri="{FF2B5EF4-FFF2-40B4-BE49-F238E27FC236}">
                <a16:creationId xmlns:a16="http://schemas.microsoft.com/office/drawing/2014/main" id="{1AEAD6D9-9DD9-8F7B-2A6B-17D14F66A107}"/>
              </a:ext>
            </a:extLst>
          </p:cNvPr>
          <p:cNvSpPr>
            <a:spLocks noGrp="1"/>
          </p:cNvSpPr>
          <p:nvPr>
            <p:ph type="body" sz="half" idx="2"/>
          </p:nvPr>
        </p:nvSpPr>
        <p:spPr>
          <a:xfrm>
            <a:off x="839787" y="2259281"/>
            <a:ext cx="4595813" cy="2122714"/>
          </a:xfrm>
        </p:spPr>
        <p:txBody>
          <a:bodyPr>
            <a:normAutofit/>
          </a:bodyPr>
          <a:lstStyle/>
          <a:p>
            <a:pPr marL="342900" indent="-342900">
              <a:buFont typeface="Wingdings" pitchFamily="2" charset="2"/>
              <a:buChar char="v"/>
            </a:pPr>
            <a:r>
              <a:rPr lang="en-US" sz="2400" dirty="0"/>
              <a:t>Introduction</a:t>
            </a:r>
          </a:p>
          <a:p>
            <a:pPr marL="342900" indent="-342900">
              <a:buFont typeface="Wingdings" pitchFamily="2" charset="2"/>
              <a:buChar char="v"/>
            </a:pPr>
            <a:r>
              <a:rPr lang="en-US" sz="2400" dirty="0"/>
              <a:t>Simulation Study</a:t>
            </a:r>
          </a:p>
          <a:p>
            <a:pPr marL="342900" indent="-342900">
              <a:buFont typeface="Wingdings" pitchFamily="2" charset="2"/>
              <a:buChar char="v"/>
            </a:pPr>
            <a:r>
              <a:rPr lang="en-US" sz="2400" dirty="0"/>
              <a:t>Application</a:t>
            </a:r>
          </a:p>
          <a:p>
            <a:pPr marL="342900" indent="-342900">
              <a:buFont typeface="Wingdings" pitchFamily="2" charset="2"/>
              <a:buChar char="v"/>
            </a:pPr>
            <a:r>
              <a:rPr lang="en-US" sz="2400" dirty="0"/>
              <a:t>Conclusions and Next Steps</a:t>
            </a:r>
          </a:p>
        </p:txBody>
      </p:sp>
      <p:pic>
        <p:nvPicPr>
          <p:cNvPr id="4" name="Picture 3">
            <a:extLst>
              <a:ext uri="{FF2B5EF4-FFF2-40B4-BE49-F238E27FC236}">
                <a16:creationId xmlns:a16="http://schemas.microsoft.com/office/drawing/2014/main" id="{FB985612-D30B-6475-D18F-FDBD8B8122EA}"/>
              </a:ext>
            </a:extLst>
          </p:cNvPr>
          <p:cNvPicPr>
            <a:picLocks noChangeAspect="1"/>
          </p:cNvPicPr>
          <p:nvPr/>
        </p:nvPicPr>
        <p:blipFill>
          <a:blip r:embed="rId3"/>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804278428"/>
      </p:ext>
    </p:extLst>
  </p:cSld>
  <p:clrMapOvr>
    <a:masterClrMapping/>
  </p:clrMapOvr>
  <mc:AlternateContent xmlns:mc="http://schemas.openxmlformats.org/markup-compatibility/2006" xmlns:p14="http://schemas.microsoft.com/office/powerpoint/2010/main">
    <mc:Choice Requires="p14">
      <p:transition spd="slow" p14:dur="2000" advTm="24181"/>
    </mc:Choice>
    <mc:Fallback xmlns="">
      <p:transition spd="slow" advTm="2418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9E6866-C4F7-279C-61BA-3580B7F17B54}"/>
              </a:ext>
            </a:extLst>
          </p:cNvPr>
          <p:cNvSpPr>
            <a:spLocks noGrp="1"/>
          </p:cNvSpPr>
          <p:nvPr>
            <p:ph type="title"/>
          </p:nvPr>
        </p:nvSpPr>
        <p:spPr>
          <a:xfrm>
            <a:off x="838200" y="861753"/>
            <a:ext cx="10515600" cy="1018699"/>
          </a:xfrm>
        </p:spPr>
        <p:txBody>
          <a:bodyPr>
            <a:normAutofit/>
          </a:bodyPr>
          <a:lstStyle/>
          <a:p>
            <a:r>
              <a:rPr lang="en-US" sz="3600" dirty="0"/>
              <a:t>Introduction: A/B Testing in Industry</a:t>
            </a:r>
          </a:p>
        </p:txBody>
      </p:sp>
      <p:sp>
        <p:nvSpPr>
          <p:cNvPr id="6" name="Content Placeholder 5">
            <a:extLst>
              <a:ext uri="{FF2B5EF4-FFF2-40B4-BE49-F238E27FC236}">
                <a16:creationId xmlns:a16="http://schemas.microsoft.com/office/drawing/2014/main" id="{5F76E258-F905-2F34-14AB-51D7350CC12B}"/>
              </a:ext>
            </a:extLst>
          </p:cNvPr>
          <p:cNvSpPr>
            <a:spLocks noGrp="1"/>
          </p:cNvSpPr>
          <p:nvPr>
            <p:ph idx="1"/>
          </p:nvPr>
        </p:nvSpPr>
        <p:spPr>
          <a:xfrm>
            <a:off x="838200" y="2084294"/>
            <a:ext cx="10515600" cy="4060569"/>
          </a:xfrm>
        </p:spPr>
        <p:txBody>
          <a:bodyPr>
            <a:normAutofit/>
          </a:bodyPr>
          <a:lstStyle/>
          <a:p>
            <a:pPr>
              <a:spcBef>
                <a:spcPts val="1600"/>
              </a:spcBef>
            </a:pPr>
            <a:r>
              <a:rPr lang="en-US" sz="2400" dirty="0"/>
              <a:t>Key strategy used to inform the business on how changes to a product impact function or customer experience</a:t>
            </a:r>
          </a:p>
          <a:p>
            <a:pPr>
              <a:spcBef>
                <a:spcPts val="1600"/>
              </a:spcBef>
            </a:pPr>
            <a:r>
              <a:rPr lang="en-US" sz="2400" dirty="0"/>
              <a:t>Design, implementation, and analysis techniques for A/B tests are often standardized to meet the needs for high-volume experimentation</a:t>
            </a:r>
          </a:p>
          <a:p>
            <a:pPr>
              <a:spcBef>
                <a:spcPts val="1600"/>
              </a:spcBef>
            </a:pPr>
            <a:r>
              <a:rPr lang="en-US" sz="2400" dirty="0"/>
              <a:t>Speed is of the essence and on-going monitoring is often used to facilitate rapid data-driven decision making</a:t>
            </a:r>
          </a:p>
        </p:txBody>
      </p:sp>
      <p:pic>
        <p:nvPicPr>
          <p:cNvPr id="7" name="Picture 2" descr="ab-testing">
            <a:extLst>
              <a:ext uri="{FF2B5EF4-FFF2-40B4-BE49-F238E27FC236}">
                <a16:creationId xmlns:a16="http://schemas.microsoft.com/office/drawing/2014/main" id="{770B3865-F901-9D9D-D49D-9371B70752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04" b="15931"/>
          <a:stretch/>
        </p:blipFill>
        <p:spPr bwMode="auto">
          <a:xfrm>
            <a:off x="7348039" y="4437728"/>
            <a:ext cx="4831442" cy="2366251"/>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5">
            <a:extLst>
              <a:ext uri="{FF2B5EF4-FFF2-40B4-BE49-F238E27FC236}">
                <a16:creationId xmlns:a16="http://schemas.microsoft.com/office/drawing/2014/main" id="{BF44F080-DE51-187F-A252-7BEB9B738C3C}"/>
              </a:ext>
            </a:extLst>
          </p:cNvPr>
          <p:cNvSpPr txBox="1">
            <a:spLocks/>
          </p:cNvSpPr>
          <p:nvPr/>
        </p:nvSpPr>
        <p:spPr>
          <a:xfrm>
            <a:off x="838200" y="4659166"/>
            <a:ext cx="6355080" cy="14488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Sophisticated approaches for experimental design with robust interim monitoring methodology are challenging to apply in a standardized or scalable manner</a:t>
            </a:r>
          </a:p>
        </p:txBody>
      </p:sp>
      <p:cxnSp>
        <p:nvCxnSpPr>
          <p:cNvPr id="3" name="Straight Connector 2">
            <a:extLst>
              <a:ext uri="{FF2B5EF4-FFF2-40B4-BE49-F238E27FC236}">
                <a16:creationId xmlns:a16="http://schemas.microsoft.com/office/drawing/2014/main" id="{7E72F6AA-C13B-8F41-96DA-735976E31A5F}"/>
              </a:ext>
            </a:extLst>
          </p:cNvPr>
          <p:cNvCxnSpPr>
            <a:cxnSpLocks/>
          </p:cNvCxnSpPr>
          <p:nvPr/>
        </p:nvCxnSpPr>
        <p:spPr>
          <a:xfrm>
            <a:off x="838200" y="1707732"/>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A6EC626-3853-C88D-28A1-9B8C7CD79F7E}"/>
              </a:ext>
            </a:extLst>
          </p:cNvPr>
          <p:cNvPicPr>
            <a:picLocks noChangeAspect="1"/>
          </p:cNvPicPr>
          <p:nvPr/>
        </p:nvPicPr>
        <p:blipFill>
          <a:blip r:embed="rId4"/>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2171840863"/>
      </p:ext>
    </p:extLst>
  </p:cSld>
  <p:clrMapOvr>
    <a:masterClrMapping/>
  </p:clrMapOvr>
  <mc:AlternateContent xmlns:mc="http://schemas.openxmlformats.org/markup-compatibility/2006" xmlns:p14="http://schemas.microsoft.com/office/powerpoint/2010/main">
    <mc:Choice Requires="p14">
      <p:transition spd="slow" p14:dur="2000" advTm="59801"/>
    </mc:Choice>
    <mc:Fallback xmlns="">
      <p:transition spd="slow" advTm="5980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77ECD-8812-0B6F-25F4-56CD749E4744}"/>
              </a:ext>
            </a:extLst>
          </p:cNvPr>
          <p:cNvSpPr>
            <a:spLocks noGrp="1"/>
          </p:cNvSpPr>
          <p:nvPr>
            <p:ph type="title"/>
          </p:nvPr>
        </p:nvSpPr>
        <p:spPr>
          <a:xfrm>
            <a:off x="838200" y="858930"/>
            <a:ext cx="10515600" cy="1018699"/>
          </a:xfrm>
        </p:spPr>
        <p:txBody>
          <a:bodyPr>
            <a:normAutofit/>
          </a:bodyPr>
          <a:lstStyle/>
          <a:p>
            <a:r>
              <a:rPr lang="en-US" sz="3600" dirty="0"/>
              <a:t>Introduction: Interim Monitoring </a:t>
            </a:r>
          </a:p>
        </p:txBody>
      </p:sp>
      <p:sp>
        <p:nvSpPr>
          <p:cNvPr id="3" name="Content Placeholder 2">
            <a:extLst>
              <a:ext uri="{FF2B5EF4-FFF2-40B4-BE49-F238E27FC236}">
                <a16:creationId xmlns:a16="http://schemas.microsoft.com/office/drawing/2014/main" id="{28757CF6-BA0D-9B29-685A-A07C9FA797D5}"/>
              </a:ext>
            </a:extLst>
          </p:cNvPr>
          <p:cNvSpPr>
            <a:spLocks noGrp="1"/>
          </p:cNvSpPr>
          <p:nvPr>
            <p:ph idx="1"/>
          </p:nvPr>
        </p:nvSpPr>
        <p:spPr>
          <a:xfrm>
            <a:off x="838200" y="2443607"/>
            <a:ext cx="5405120" cy="3837413"/>
          </a:xfrm>
        </p:spPr>
        <p:txBody>
          <a:bodyPr>
            <a:normAutofit/>
          </a:bodyPr>
          <a:lstStyle/>
          <a:p>
            <a:r>
              <a:rPr lang="en-US" sz="2400" dirty="0"/>
              <a:t>Interim monitoring allows us to analyze our data multiple without jeopardizing the Type I error rate</a:t>
            </a:r>
          </a:p>
          <a:p>
            <a:endParaRPr lang="en-US" sz="2400" dirty="0"/>
          </a:p>
          <a:p>
            <a:r>
              <a:rPr lang="en-US" sz="2400" dirty="0"/>
              <a:t>Looking at the data multiple times may allow us to end an experiment early if we have evidence to support a decision</a:t>
            </a:r>
          </a:p>
          <a:p>
            <a:endParaRPr lang="en-US" sz="2200" dirty="0"/>
          </a:p>
          <a:p>
            <a:pPr marL="0" indent="0">
              <a:buNone/>
            </a:pPr>
            <a:endParaRPr lang="en-US" sz="2200" dirty="0"/>
          </a:p>
        </p:txBody>
      </p:sp>
      <p:cxnSp>
        <p:nvCxnSpPr>
          <p:cNvPr id="4" name="Straight Connector 3">
            <a:extLst>
              <a:ext uri="{FF2B5EF4-FFF2-40B4-BE49-F238E27FC236}">
                <a16:creationId xmlns:a16="http://schemas.microsoft.com/office/drawing/2014/main" id="{81512B37-8C71-AAFF-695C-C70240E1977A}"/>
              </a:ext>
            </a:extLst>
          </p:cNvPr>
          <p:cNvCxnSpPr>
            <a:cxnSpLocks/>
          </p:cNvCxnSpPr>
          <p:nvPr/>
        </p:nvCxnSpPr>
        <p:spPr>
          <a:xfrm>
            <a:off x="838200" y="1707732"/>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A140F124-B30A-78A6-A9F4-595B89EC7623}"/>
              </a:ext>
            </a:extLst>
          </p:cNvPr>
          <p:cNvSpPr txBox="1">
            <a:spLocks/>
          </p:cNvSpPr>
          <p:nvPr/>
        </p:nvSpPr>
        <p:spPr>
          <a:xfrm>
            <a:off x="838200" y="2726431"/>
            <a:ext cx="10515600" cy="40605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marL="0" indent="0">
              <a:buFont typeface="Arial" panose="020B0604020202020204" pitchFamily="34" charset="0"/>
              <a:buNone/>
            </a:pPr>
            <a:endParaRPr lang="en-US" sz="2400" dirty="0"/>
          </a:p>
        </p:txBody>
      </p:sp>
      <p:pic>
        <p:nvPicPr>
          <p:cNvPr id="6" name="Picture 5">
            <a:extLst>
              <a:ext uri="{FF2B5EF4-FFF2-40B4-BE49-F238E27FC236}">
                <a16:creationId xmlns:a16="http://schemas.microsoft.com/office/drawing/2014/main" id="{1A5CB2FC-1004-5170-0A0F-01A3173428C3}"/>
              </a:ext>
            </a:extLst>
          </p:cNvPr>
          <p:cNvPicPr/>
          <p:nvPr/>
        </p:nvPicPr>
        <p:blipFill rotWithShape="1">
          <a:blip r:embed="rId3" r:link="rId4">
            <a:extLst>
              <a:ext uri="{28A0092B-C50C-407E-A947-70E740481C1C}">
                <a14:useLocalDpi xmlns:a14="http://schemas.microsoft.com/office/drawing/2010/main" val="0"/>
              </a:ext>
            </a:extLst>
          </a:blip>
          <a:srcRect l="2055" t="5135" r="8182" b="3455"/>
          <a:stretch>
            <a:fillRect/>
          </a:stretch>
        </p:blipFill>
        <p:spPr bwMode="auto">
          <a:xfrm>
            <a:off x="6243320" y="2362203"/>
            <a:ext cx="5884698" cy="3951071"/>
          </a:xfrm>
          <a:prstGeom prst="rect">
            <a:avLst/>
          </a:prstGeom>
          <a:noFill/>
          <a:ln>
            <a:noFill/>
          </a:ln>
        </p:spPr>
      </p:pic>
      <p:pic>
        <p:nvPicPr>
          <p:cNvPr id="7" name="Picture 6">
            <a:extLst>
              <a:ext uri="{FF2B5EF4-FFF2-40B4-BE49-F238E27FC236}">
                <a16:creationId xmlns:a16="http://schemas.microsoft.com/office/drawing/2014/main" id="{1BFF7BE1-8533-8F56-6B06-AFCAFAE2744A}"/>
              </a:ext>
            </a:extLst>
          </p:cNvPr>
          <p:cNvPicPr>
            <a:picLocks noChangeAspect="1"/>
          </p:cNvPicPr>
          <p:nvPr/>
        </p:nvPicPr>
        <p:blipFill>
          <a:blip r:embed="rId5"/>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2876769415"/>
      </p:ext>
    </p:extLst>
  </p:cSld>
  <p:clrMapOvr>
    <a:masterClrMapping/>
  </p:clrMapOvr>
  <mc:AlternateContent xmlns:mc="http://schemas.openxmlformats.org/markup-compatibility/2006" xmlns:p14="http://schemas.microsoft.com/office/powerpoint/2010/main">
    <mc:Choice Requires="p14">
      <p:transition spd="slow" p14:dur="2000" advTm="69135"/>
    </mc:Choice>
    <mc:Fallback xmlns="">
      <p:transition spd="slow" advTm="6913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77ECD-8812-0B6F-25F4-56CD749E4744}"/>
              </a:ext>
            </a:extLst>
          </p:cNvPr>
          <p:cNvSpPr>
            <a:spLocks noGrp="1"/>
          </p:cNvSpPr>
          <p:nvPr>
            <p:ph type="title"/>
          </p:nvPr>
        </p:nvSpPr>
        <p:spPr>
          <a:xfrm>
            <a:off x="838200" y="858930"/>
            <a:ext cx="10515600" cy="1018699"/>
          </a:xfrm>
        </p:spPr>
        <p:txBody>
          <a:bodyPr>
            <a:normAutofit/>
          </a:bodyPr>
          <a:lstStyle/>
          <a:p>
            <a:r>
              <a:rPr lang="en-US" sz="3600" dirty="0"/>
              <a:t>Introduction: Interim Monitoring </a:t>
            </a:r>
          </a:p>
        </p:txBody>
      </p:sp>
      <p:sp>
        <p:nvSpPr>
          <p:cNvPr id="3" name="Content Placeholder 2">
            <a:extLst>
              <a:ext uri="{FF2B5EF4-FFF2-40B4-BE49-F238E27FC236}">
                <a16:creationId xmlns:a16="http://schemas.microsoft.com/office/drawing/2014/main" id="{28757CF6-BA0D-9B29-685A-A07C9FA797D5}"/>
              </a:ext>
            </a:extLst>
          </p:cNvPr>
          <p:cNvSpPr>
            <a:spLocks noGrp="1"/>
          </p:cNvSpPr>
          <p:nvPr>
            <p:ph idx="1"/>
          </p:nvPr>
        </p:nvSpPr>
        <p:spPr>
          <a:xfrm>
            <a:off x="838200" y="2132316"/>
            <a:ext cx="10515600" cy="3772725"/>
          </a:xfrm>
        </p:spPr>
        <p:txBody>
          <a:bodyPr>
            <a:noAutofit/>
          </a:bodyPr>
          <a:lstStyle/>
          <a:p>
            <a:r>
              <a:rPr lang="en-US" sz="2400" dirty="0"/>
              <a:t>General Approach: adjust the alpha value threshold for each interim look</a:t>
            </a:r>
          </a:p>
          <a:p>
            <a:pPr lvl="1"/>
            <a:r>
              <a:rPr lang="en-US" dirty="0"/>
              <a:t>The threshold is a function of # of looks and reasons for stopping</a:t>
            </a:r>
          </a:p>
          <a:p>
            <a:pPr marL="0" indent="0">
              <a:buNone/>
            </a:pPr>
            <a:endParaRPr lang="en-US" sz="2400" dirty="0"/>
          </a:p>
          <a:p>
            <a:r>
              <a:rPr lang="en-US" sz="2400" dirty="0"/>
              <a:t>Interim monitoring (IM) approaches are designed around the reason(s) for stopping</a:t>
            </a:r>
          </a:p>
          <a:p>
            <a:pPr lvl="1">
              <a:spcBef>
                <a:spcPts val="1700"/>
              </a:spcBef>
            </a:pPr>
            <a:r>
              <a:rPr lang="en-US" b="1" dirty="0"/>
              <a:t>Stopping for Futility</a:t>
            </a:r>
            <a:r>
              <a:rPr lang="en-US" dirty="0"/>
              <a:t>: We have enough evidence to conclude the null cannot be rejected, and can stop the study early</a:t>
            </a:r>
          </a:p>
          <a:p>
            <a:pPr lvl="1">
              <a:spcBef>
                <a:spcPts val="1700"/>
              </a:spcBef>
            </a:pPr>
            <a:r>
              <a:rPr lang="en-US" b="1" dirty="0"/>
              <a:t>Stopping for Difference</a:t>
            </a:r>
            <a:r>
              <a:rPr lang="en-US" dirty="0"/>
              <a:t>: We have enough evidence to conclude the null can be rejected, and can stop the study early</a:t>
            </a:r>
          </a:p>
          <a:p>
            <a:pPr lvl="1">
              <a:spcBef>
                <a:spcPts val="1700"/>
              </a:spcBef>
            </a:pPr>
            <a:r>
              <a:rPr lang="en-US" b="1" dirty="0"/>
              <a:t>Stopping for Both</a:t>
            </a:r>
            <a:r>
              <a:rPr lang="en-US" dirty="0"/>
              <a:t>: We have evidence to either stop for futility or difference</a:t>
            </a:r>
          </a:p>
        </p:txBody>
      </p:sp>
      <p:cxnSp>
        <p:nvCxnSpPr>
          <p:cNvPr id="4" name="Straight Connector 3">
            <a:extLst>
              <a:ext uri="{FF2B5EF4-FFF2-40B4-BE49-F238E27FC236}">
                <a16:creationId xmlns:a16="http://schemas.microsoft.com/office/drawing/2014/main" id="{81512B37-8C71-AAFF-695C-C70240E1977A}"/>
              </a:ext>
            </a:extLst>
          </p:cNvPr>
          <p:cNvCxnSpPr>
            <a:cxnSpLocks/>
          </p:cNvCxnSpPr>
          <p:nvPr/>
        </p:nvCxnSpPr>
        <p:spPr>
          <a:xfrm>
            <a:off x="838200" y="1707732"/>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A140F124-B30A-78A6-A9F4-595B89EC7623}"/>
              </a:ext>
            </a:extLst>
          </p:cNvPr>
          <p:cNvSpPr txBox="1">
            <a:spLocks/>
          </p:cNvSpPr>
          <p:nvPr/>
        </p:nvSpPr>
        <p:spPr>
          <a:xfrm>
            <a:off x="838200" y="2726431"/>
            <a:ext cx="10515600" cy="40605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endParaRPr lang="en-US" sz="2400" dirty="0"/>
          </a:p>
          <a:p>
            <a:endParaRPr lang="en-US" sz="2000" dirty="0"/>
          </a:p>
        </p:txBody>
      </p:sp>
      <p:pic>
        <p:nvPicPr>
          <p:cNvPr id="6" name="Picture 5">
            <a:extLst>
              <a:ext uri="{FF2B5EF4-FFF2-40B4-BE49-F238E27FC236}">
                <a16:creationId xmlns:a16="http://schemas.microsoft.com/office/drawing/2014/main" id="{886686CE-E7AB-4F3A-BC4D-7730CE371CCD}"/>
              </a:ext>
            </a:extLst>
          </p:cNvPr>
          <p:cNvPicPr>
            <a:picLocks noChangeAspect="1"/>
          </p:cNvPicPr>
          <p:nvPr/>
        </p:nvPicPr>
        <p:blipFill>
          <a:blip r:embed="rId3"/>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1778204859"/>
      </p:ext>
    </p:extLst>
  </p:cSld>
  <p:clrMapOvr>
    <a:masterClrMapping/>
  </p:clrMapOvr>
  <mc:AlternateContent xmlns:mc="http://schemas.openxmlformats.org/markup-compatibility/2006" xmlns:p14="http://schemas.microsoft.com/office/powerpoint/2010/main">
    <mc:Choice Requires="p14">
      <p:transition spd="slow" p14:dur="2000" advTm="52845"/>
    </mc:Choice>
    <mc:Fallback xmlns="">
      <p:transition spd="slow" advTm="5284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57F3-00C5-5712-8AD3-6D87E9B455C3}"/>
              </a:ext>
            </a:extLst>
          </p:cNvPr>
          <p:cNvSpPr>
            <a:spLocks noGrp="1"/>
          </p:cNvSpPr>
          <p:nvPr>
            <p:ph type="title"/>
          </p:nvPr>
        </p:nvSpPr>
        <p:spPr>
          <a:xfrm>
            <a:off x="838200" y="860484"/>
            <a:ext cx="10515600" cy="1018699"/>
          </a:xfrm>
        </p:spPr>
        <p:txBody>
          <a:bodyPr>
            <a:normAutofit/>
          </a:bodyPr>
          <a:lstStyle/>
          <a:p>
            <a:r>
              <a:rPr lang="en-US" sz="3600" dirty="0"/>
              <a:t>Introduction: Error Spending Functions</a:t>
            </a:r>
          </a:p>
        </p:txBody>
      </p:sp>
      <p:sp>
        <p:nvSpPr>
          <p:cNvPr id="3" name="Content Placeholder 2">
            <a:extLst>
              <a:ext uri="{FF2B5EF4-FFF2-40B4-BE49-F238E27FC236}">
                <a16:creationId xmlns:a16="http://schemas.microsoft.com/office/drawing/2014/main" id="{CAF4D915-FD3A-2CBE-810B-4E0A335092F1}"/>
              </a:ext>
            </a:extLst>
          </p:cNvPr>
          <p:cNvSpPr>
            <a:spLocks noGrp="1"/>
          </p:cNvSpPr>
          <p:nvPr>
            <p:ph idx="1"/>
          </p:nvPr>
        </p:nvSpPr>
        <p:spPr>
          <a:xfrm>
            <a:off x="838200" y="1688652"/>
            <a:ext cx="10515600" cy="464585"/>
          </a:xfrm>
          <a:solidFill>
            <a:schemeClr val="accent2">
              <a:lumMod val="75000"/>
            </a:schemeClr>
          </a:solidFill>
        </p:spPr>
        <p:txBody>
          <a:bodyPr>
            <a:noAutofit/>
          </a:bodyPr>
          <a:lstStyle/>
          <a:p>
            <a:pPr marL="0" indent="0" algn="ctr">
              <a:buNone/>
            </a:pPr>
            <a:r>
              <a:rPr lang="en-US" sz="2400" dirty="0">
                <a:solidFill>
                  <a:schemeClr val="bg1"/>
                </a:solidFill>
              </a:rPr>
              <a:t>Example of Boundaries for 5 IM Approaches</a:t>
            </a:r>
          </a:p>
        </p:txBody>
      </p:sp>
      <p:sp>
        <p:nvSpPr>
          <p:cNvPr id="24" name="TextBox 23">
            <a:extLst>
              <a:ext uri="{FF2B5EF4-FFF2-40B4-BE49-F238E27FC236}">
                <a16:creationId xmlns:a16="http://schemas.microsoft.com/office/drawing/2014/main" id="{15D3C385-348B-7C0D-1305-DC6AEFA82CBA}"/>
              </a:ext>
            </a:extLst>
          </p:cNvPr>
          <p:cNvSpPr txBox="1"/>
          <p:nvPr/>
        </p:nvSpPr>
        <p:spPr>
          <a:xfrm>
            <a:off x="7802735" y="2707351"/>
            <a:ext cx="3639793" cy="830997"/>
          </a:xfrm>
          <a:prstGeom prst="rect">
            <a:avLst/>
          </a:prstGeom>
          <a:noFill/>
        </p:spPr>
        <p:txBody>
          <a:bodyPr wrap="square" rtlCol="0">
            <a:spAutoFit/>
          </a:bodyPr>
          <a:lstStyle/>
          <a:p>
            <a:pPr algn="ctr"/>
            <a:r>
              <a:rPr lang="en-US" sz="2400" b="1" dirty="0"/>
              <a:t>Assuming large Z prefers A</a:t>
            </a:r>
          </a:p>
        </p:txBody>
      </p:sp>
      <p:grpSp>
        <p:nvGrpSpPr>
          <p:cNvPr id="41" name="Group 40">
            <a:extLst>
              <a:ext uri="{FF2B5EF4-FFF2-40B4-BE49-F238E27FC236}">
                <a16:creationId xmlns:a16="http://schemas.microsoft.com/office/drawing/2014/main" id="{C07B27D4-7014-6763-E9E5-D3183C5FE182}"/>
              </a:ext>
            </a:extLst>
          </p:cNvPr>
          <p:cNvGrpSpPr/>
          <p:nvPr/>
        </p:nvGrpSpPr>
        <p:grpSpPr>
          <a:xfrm>
            <a:off x="8015372" y="3785756"/>
            <a:ext cx="3688037" cy="3046988"/>
            <a:chOff x="8937736" y="4265883"/>
            <a:chExt cx="2240897" cy="4384000"/>
          </a:xfrm>
        </p:grpSpPr>
        <p:sp>
          <p:nvSpPr>
            <p:cNvPr id="26" name="TextBox 25">
              <a:extLst>
                <a:ext uri="{FF2B5EF4-FFF2-40B4-BE49-F238E27FC236}">
                  <a16:creationId xmlns:a16="http://schemas.microsoft.com/office/drawing/2014/main" id="{4A945848-485B-13F5-D1ED-284D4E3660A7}"/>
                </a:ext>
              </a:extLst>
            </p:cNvPr>
            <p:cNvSpPr txBox="1"/>
            <p:nvPr/>
          </p:nvSpPr>
          <p:spPr>
            <a:xfrm>
              <a:off x="8937736" y="4265883"/>
              <a:ext cx="2211583" cy="4384000"/>
            </a:xfrm>
            <a:prstGeom prst="rect">
              <a:avLst/>
            </a:prstGeom>
            <a:solidFill>
              <a:schemeClr val="bg1">
                <a:lumMod val="95000"/>
              </a:schemeClr>
            </a:solidFill>
          </p:spPr>
          <p:txBody>
            <a:bodyPr wrap="square">
              <a:spAutoFit/>
            </a:bodyPr>
            <a:lstStyle/>
            <a:p>
              <a:r>
                <a:rPr lang="en-US" sz="2400" b="1" u="sng" dirty="0">
                  <a:effectLst/>
                  <a:latin typeface="Calibri" panose="020F0502020204030204" pitchFamily="34" charset="0"/>
                  <a:ea typeface="Calibri" panose="020F0502020204030204" pitchFamily="34" charset="0"/>
                  <a:cs typeface="Times New Roman" panose="02020603050405020304" pitchFamily="18" charset="0"/>
                </a:rPr>
                <a:t>IM Methods</a:t>
              </a:r>
            </a:p>
            <a:p>
              <a:r>
                <a:rPr lang="en-US"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O′Brien-Fleming (OBF)</a:t>
              </a:r>
            </a:p>
            <a:p>
              <a:r>
                <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Power (ρ=3)</a:t>
              </a:r>
            </a:p>
            <a:p>
              <a:r>
                <a:rPr lang="en-US" sz="24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Power (ρ=2)</a:t>
              </a:r>
              <a:endParaRPr lang="en-US" sz="2400" b="1"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Power (ρ=1)</a:t>
              </a:r>
              <a:endParaRPr lang="en-US"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Pocock</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Stop for Difference</a:t>
              </a:r>
            </a:p>
            <a:p>
              <a:r>
                <a:rPr lang="en-US" sz="2400" dirty="0">
                  <a:latin typeface="Calibri" panose="020F0502020204030204" pitchFamily="34" charset="0"/>
                  <a:ea typeface="Calibri" panose="020F0502020204030204" pitchFamily="34" charset="0"/>
                  <a:cs typeface="Times New Roman" panose="02020603050405020304" pitchFamily="18" charset="0"/>
                </a:rPr>
                <a:t>Stop for Futility</a:t>
              </a:r>
              <a:endParaRPr lang="en-US" sz="2400" dirty="0"/>
            </a:p>
          </p:txBody>
        </p:sp>
        <p:cxnSp>
          <p:nvCxnSpPr>
            <p:cNvPr id="28" name="Straight Connector 27">
              <a:extLst>
                <a:ext uri="{FF2B5EF4-FFF2-40B4-BE49-F238E27FC236}">
                  <a16:creationId xmlns:a16="http://schemas.microsoft.com/office/drawing/2014/main" id="{C6032295-8E42-3BA5-4890-276B0E3D2464}"/>
                </a:ext>
              </a:extLst>
            </p:cNvPr>
            <p:cNvCxnSpPr>
              <a:cxnSpLocks/>
            </p:cNvCxnSpPr>
            <p:nvPr/>
          </p:nvCxnSpPr>
          <p:spPr>
            <a:xfrm>
              <a:off x="10432986" y="7793710"/>
              <a:ext cx="716333"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AA63E55C-C544-DFB7-60D6-D1A090EE05CC}"/>
                </a:ext>
              </a:extLst>
            </p:cNvPr>
            <p:cNvCxnSpPr>
              <a:cxnSpLocks/>
            </p:cNvCxnSpPr>
            <p:nvPr/>
          </p:nvCxnSpPr>
          <p:spPr>
            <a:xfrm>
              <a:off x="10432986" y="8398299"/>
              <a:ext cx="745647" cy="0"/>
            </a:xfrm>
            <a:prstGeom prst="line">
              <a:avLst/>
            </a:prstGeom>
            <a:ln w="38100">
              <a:solidFill>
                <a:schemeClr val="tx1"/>
              </a:solidFill>
              <a:prstDash val="lgDash"/>
            </a:ln>
          </p:spPr>
          <p:style>
            <a:lnRef idx="1">
              <a:schemeClr val="dk1"/>
            </a:lnRef>
            <a:fillRef idx="0">
              <a:schemeClr val="dk1"/>
            </a:fillRef>
            <a:effectRef idx="0">
              <a:schemeClr val="dk1"/>
            </a:effectRef>
            <a:fontRef idx="minor">
              <a:schemeClr val="tx1"/>
            </a:fontRef>
          </p:style>
        </p:cxnSp>
      </p:grpSp>
      <p:pic>
        <p:nvPicPr>
          <p:cNvPr id="10" name="Picture 9">
            <a:extLst>
              <a:ext uri="{FF2B5EF4-FFF2-40B4-BE49-F238E27FC236}">
                <a16:creationId xmlns:a16="http://schemas.microsoft.com/office/drawing/2014/main" id="{A4FAA23A-F23D-9FA4-DD9C-B24D009EFA63}"/>
              </a:ext>
            </a:extLst>
          </p:cNvPr>
          <p:cNvPicPr>
            <a:picLocks noChangeAspect="1"/>
          </p:cNvPicPr>
          <p:nvPr/>
        </p:nvPicPr>
        <p:blipFill>
          <a:blip r:embed="rId4"/>
          <a:stretch>
            <a:fillRect/>
          </a:stretch>
        </p:blipFill>
        <p:spPr>
          <a:xfrm>
            <a:off x="9763760" y="319598"/>
            <a:ext cx="1625600" cy="393700"/>
          </a:xfrm>
          <a:prstGeom prst="rect">
            <a:avLst/>
          </a:prstGeom>
        </p:spPr>
      </p:pic>
      <p:pic>
        <p:nvPicPr>
          <p:cNvPr id="7" name="Picture 6" descr="Chart, line chart&#10;&#10;Description automatically generated">
            <a:extLst>
              <a:ext uri="{FF2B5EF4-FFF2-40B4-BE49-F238E27FC236}">
                <a16:creationId xmlns:a16="http://schemas.microsoft.com/office/drawing/2014/main" id="{E1F01134-4299-3CFB-BF87-F049D45094F9}"/>
              </a:ext>
            </a:extLst>
          </p:cNvPr>
          <p:cNvPicPr>
            <a:picLocks noChangeAspect="1"/>
          </p:cNvPicPr>
          <p:nvPr/>
        </p:nvPicPr>
        <p:blipFill rotWithShape="1">
          <a:blip r:embed="rId5">
            <a:extLst>
              <a:ext uri="{28A0092B-C50C-407E-A947-70E740481C1C}">
                <a14:useLocalDpi xmlns:a14="http://schemas.microsoft.com/office/drawing/2010/main" val="0"/>
              </a:ext>
            </a:extLst>
          </a:blip>
          <a:srcRect t="8458"/>
          <a:stretch/>
        </p:blipFill>
        <p:spPr>
          <a:xfrm>
            <a:off x="838200" y="2175938"/>
            <a:ext cx="6786880" cy="4659624"/>
          </a:xfrm>
          <a:prstGeom prst="rect">
            <a:avLst/>
          </a:prstGeom>
        </p:spPr>
      </p:pic>
      <p:sp>
        <p:nvSpPr>
          <p:cNvPr id="13" name="Star: 5 Points 12">
            <a:extLst>
              <a:ext uri="{FF2B5EF4-FFF2-40B4-BE49-F238E27FC236}">
                <a16:creationId xmlns:a16="http://schemas.microsoft.com/office/drawing/2014/main" id="{29C6BFE5-BC2E-5B02-33FF-D529D2B5FD14}"/>
              </a:ext>
            </a:extLst>
          </p:cNvPr>
          <p:cNvSpPr/>
          <p:nvPr/>
        </p:nvSpPr>
        <p:spPr>
          <a:xfrm>
            <a:off x="3266526" y="2153236"/>
            <a:ext cx="182880" cy="182880"/>
          </a:xfrm>
          <a:prstGeom prst="star5">
            <a:avLst/>
          </a:prstGeom>
          <a:solidFill>
            <a:schemeClr val="tx2">
              <a:lumMod val="75000"/>
              <a:lumOff val="25000"/>
            </a:schemeClr>
          </a:solidFill>
          <a:ln w="9525">
            <a:solidFill>
              <a:schemeClr val="bg2">
                <a:lumMod val="25000"/>
              </a:schemeClr>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solidFill>
                <a:schemeClr val="accent5"/>
              </a:solidFill>
            </a:endParaRPr>
          </a:p>
        </p:txBody>
      </p:sp>
      <p:sp>
        <p:nvSpPr>
          <p:cNvPr id="25" name="Star: 5 Points 24">
            <a:extLst>
              <a:ext uri="{FF2B5EF4-FFF2-40B4-BE49-F238E27FC236}">
                <a16:creationId xmlns:a16="http://schemas.microsoft.com/office/drawing/2014/main" id="{F1BB26EA-7156-E287-9599-A789CA23E55F}"/>
              </a:ext>
            </a:extLst>
          </p:cNvPr>
          <p:cNvSpPr/>
          <p:nvPr/>
        </p:nvSpPr>
        <p:spPr>
          <a:xfrm>
            <a:off x="3277810" y="4560048"/>
            <a:ext cx="111276" cy="96477"/>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Star: 5 Points 26">
            <a:extLst>
              <a:ext uri="{FF2B5EF4-FFF2-40B4-BE49-F238E27FC236}">
                <a16:creationId xmlns:a16="http://schemas.microsoft.com/office/drawing/2014/main" id="{72A20329-2FBF-784B-16C7-DF5379B6280C}"/>
              </a:ext>
            </a:extLst>
          </p:cNvPr>
          <p:cNvSpPr/>
          <p:nvPr/>
        </p:nvSpPr>
        <p:spPr>
          <a:xfrm>
            <a:off x="4654249" y="4505750"/>
            <a:ext cx="111276" cy="96477"/>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Star: 5 Points 29">
            <a:extLst>
              <a:ext uri="{FF2B5EF4-FFF2-40B4-BE49-F238E27FC236}">
                <a16:creationId xmlns:a16="http://schemas.microsoft.com/office/drawing/2014/main" id="{9CC6FC55-6713-0EB1-F984-47FC5356A713}"/>
              </a:ext>
            </a:extLst>
          </p:cNvPr>
          <p:cNvSpPr/>
          <p:nvPr/>
        </p:nvSpPr>
        <p:spPr>
          <a:xfrm>
            <a:off x="5984724" y="5235885"/>
            <a:ext cx="111276" cy="96477"/>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D05BC608-2F02-3DEB-6CFA-0F3BF4A6CDDD}"/>
              </a:ext>
            </a:extLst>
          </p:cNvPr>
          <p:cNvSpPr txBox="1"/>
          <p:nvPr/>
        </p:nvSpPr>
        <p:spPr>
          <a:xfrm>
            <a:off x="7802735" y="2400645"/>
            <a:ext cx="4188637" cy="830997"/>
          </a:xfrm>
          <a:prstGeom prst="rect">
            <a:avLst/>
          </a:prstGeom>
          <a:noFill/>
        </p:spPr>
        <p:txBody>
          <a:bodyPr wrap="square" rtlCol="0">
            <a:spAutoFit/>
          </a:bodyPr>
          <a:lstStyle/>
          <a:p>
            <a:r>
              <a:rPr lang="en-US" sz="2400" dirty="0"/>
              <a:t>Stop and Claim that A is significant superior to B</a:t>
            </a:r>
          </a:p>
        </p:txBody>
      </p:sp>
      <p:sp>
        <p:nvSpPr>
          <p:cNvPr id="16" name="TextBox 15">
            <a:extLst>
              <a:ext uri="{FF2B5EF4-FFF2-40B4-BE49-F238E27FC236}">
                <a16:creationId xmlns:a16="http://schemas.microsoft.com/office/drawing/2014/main" id="{5265DCAC-737B-60B5-9289-BA6547528AFE}"/>
              </a:ext>
            </a:extLst>
          </p:cNvPr>
          <p:cNvSpPr txBox="1"/>
          <p:nvPr/>
        </p:nvSpPr>
        <p:spPr>
          <a:xfrm>
            <a:off x="8062913" y="2573440"/>
            <a:ext cx="4188637" cy="830997"/>
          </a:xfrm>
          <a:prstGeom prst="rect">
            <a:avLst/>
          </a:prstGeom>
          <a:noFill/>
        </p:spPr>
        <p:txBody>
          <a:bodyPr wrap="square" rtlCol="0">
            <a:spAutoFit/>
          </a:bodyPr>
          <a:lstStyle/>
          <a:p>
            <a:r>
              <a:rPr lang="en-US" sz="2400" dirty="0"/>
              <a:t>Stop and Claim that A is significant inferior to B</a:t>
            </a:r>
          </a:p>
        </p:txBody>
      </p:sp>
      <p:sp>
        <p:nvSpPr>
          <p:cNvPr id="17" name="Star: 5 Points 16">
            <a:extLst>
              <a:ext uri="{FF2B5EF4-FFF2-40B4-BE49-F238E27FC236}">
                <a16:creationId xmlns:a16="http://schemas.microsoft.com/office/drawing/2014/main" id="{C8EDF401-8E01-C8FA-098B-072CF0028B27}"/>
              </a:ext>
            </a:extLst>
          </p:cNvPr>
          <p:cNvSpPr/>
          <p:nvPr/>
        </p:nvSpPr>
        <p:spPr>
          <a:xfrm>
            <a:off x="3299581" y="5509819"/>
            <a:ext cx="111276" cy="96477"/>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C841FC04-BCE4-6138-9014-4C772C98EC06}"/>
              </a:ext>
            </a:extLst>
          </p:cNvPr>
          <p:cNvSpPr txBox="1"/>
          <p:nvPr/>
        </p:nvSpPr>
        <p:spPr>
          <a:xfrm flipH="1">
            <a:off x="8081704" y="2600363"/>
            <a:ext cx="3507127" cy="646331"/>
          </a:xfrm>
          <a:prstGeom prst="rect">
            <a:avLst/>
          </a:prstGeom>
          <a:noFill/>
        </p:spPr>
        <p:txBody>
          <a:bodyPr wrap="square" rtlCol="0">
            <a:spAutoFit/>
          </a:bodyPr>
          <a:lstStyle/>
          <a:p>
            <a:r>
              <a:rPr lang="en-US" dirty="0"/>
              <a:t>Conservation at early stage: </a:t>
            </a:r>
          </a:p>
          <a:p>
            <a:r>
              <a:rPr lang="en-US" dirty="0"/>
              <a:t>OBF&gt;Power,</a:t>
            </a:r>
            <a:r>
              <a:rPr lang="el-GR" dirty="0"/>
              <a:t>ρ=3</a:t>
            </a:r>
            <a:r>
              <a:rPr lang="en-US" dirty="0"/>
              <a:t>&gt;2&gt;1&gt;Pocock</a:t>
            </a:r>
            <a:endParaRPr lang="el-GR" dirty="0"/>
          </a:p>
        </p:txBody>
      </p:sp>
      <p:sp>
        <p:nvSpPr>
          <p:cNvPr id="19" name="TextBox 18">
            <a:extLst>
              <a:ext uri="{FF2B5EF4-FFF2-40B4-BE49-F238E27FC236}">
                <a16:creationId xmlns:a16="http://schemas.microsoft.com/office/drawing/2014/main" id="{790B9E40-0ADE-AA51-2C30-1143D6ACC290}"/>
              </a:ext>
            </a:extLst>
          </p:cNvPr>
          <p:cNvSpPr txBox="1"/>
          <p:nvPr/>
        </p:nvSpPr>
        <p:spPr>
          <a:xfrm flipH="1">
            <a:off x="8148037" y="2710029"/>
            <a:ext cx="3507127" cy="646331"/>
          </a:xfrm>
          <a:prstGeom prst="rect">
            <a:avLst/>
          </a:prstGeom>
          <a:noFill/>
        </p:spPr>
        <p:txBody>
          <a:bodyPr wrap="square" rtlCol="0">
            <a:spAutoFit/>
          </a:bodyPr>
          <a:lstStyle/>
          <a:p>
            <a:r>
              <a:rPr lang="en-US" dirty="0"/>
              <a:t>Conservation at later stage: </a:t>
            </a:r>
          </a:p>
          <a:p>
            <a:r>
              <a:rPr lang="en-US" dirty="0"/>
              <a:t>OBF&lt;Power,</a:t>
            </a:r>
            <a:r>
              <a:rPr lang="el-GR" dirty="0"/>
              <a:t>ρ=3</a:t>
            </a:r>
            <a:r>
              <a:rPr lang="en-US" dirty="0"/>
              <a:t>&lt;2&lt;1&lt;Pocock</a:t>
            </a:r>
            <a:endParaRPr lang="el-GR" dirty="0"/>
          </a:p>
        </p:txBody>
      </p:sp>
      <p:sp>
        <p:nvSpPr>
          <p:cNvPr id="20" name="Star: 5 Points 19">
            <a:extLst>
              <a:ext uri="{FF2B5EF4-FFF2-40B4-BE49-F238E27FC236}">
                <a16:creationId xmlns:a16="http://schemas.microsoft.com/office/drawing/2014/main" id="{E6FCE97A-AA51-34C4-6E50-4E0ECB55B07B}"/>
              </a:ext>
            </a:extLst>
          </p:cNvPr>
          <p:cNvSpPr/>
          <p:nvPr/>
        </p:nvSpPr>
        <p:spPr>
          <a:xfrm>
            <a:off x="7458167" y="4765181"/>
            <a:ext cx="111276" cy="96477"/>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80764054"/>
      </p:ext>
    </p:extLst>
  </p:cSld>
  <p:clrMapOvr>
    <a:masterClrMapping/>
  </p:clrMapOvr>
  <mc:AlternateContent xmlns:mc="http://schemas.openxmlformats.org/markup-compatibility/2006" xmlns:p14="http://schemas.microsoft.com/office/powerpoint/2010/main">
    <mc:Choice Requires="p14">
      <p:transition spd="slow" p14:dur="2000" advTm="287152"/>
    </mc:Choice>
    <mc:Fallback xmlns="">
      <p:transition spd="slow" advTm="2871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1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16"/>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25"/>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27"/>
                                        </p:tgtEl>
                                        <p:attrNameLst>
                                          <p:attrName>style.visibility</p:attrName>
                                        </p:attrNameLst>
                                      </p:cBhvr>
                                      <p:to>
                                        <p:strVal val="hidden"/>
                                      </p:to>
                                    </p:set>
                                  </p:childTnLst>
                                </p:cTn>
                              </p:par>
                              <p:par>
                                <p:cTn id="52" presetID="1" presetClass="exit" presetSubtype="0" fill="hold" grpId="1" nodeType="withEffect">
                                  <p:stCondLst>
                                    <p:cond delay="0"/>
                                  </p:stCondLst>
                                  <p:childTnLst>
                                    <p:set>
                                      <p:cBhvr>
                                        <p:cTn id="53" dur="1" fill="hold">
                                          <p:stCondLst>
                                            <p:cond delay="0"/>
                                          </p:stCondLst>
                                        </p:cTn>
                                        <p:tgtEl>
                                          <p:spTgt spid="30"/>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grpId="1" nodeType="clickEffect">
                                  <p:stCondLst>
                                    <p:cond delay="0"/>
                                  </p:stCondLst>
                                  <p:childTnLst>
                                    <p:set>
                                      <p:cBhvr>
                                        <p:cTn id="65" dur="1" fill="hold">
                                          <p:stCondLst>
                                            <p:cond delay="0"/>
                                          </p:stCondLst>
                                        </p:cTn>
                                        <p:tgtEl>
                                          <p:spTgt spid="5"/>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17"/>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3" grpId="0" animBg="1"/>
      <p:bldP spid="13" grpId="1" animBg="1"/>
      <p:bldP spid="25" grpId="0" animBg="1"/>
      <p:bldP spid="25" grpId="1" animBg="1"/>
      <p:bldP spid="27" grpId="0" animBg="1"/>
      <p:bldP spid="27" grpId="1" animBg="1"/>
      <p:bldP spid="30" grpId="0" animBg="1"/>
      <p:bldP spid="30" grpId="1" animBg="1"/>
      <p:bldP spid="4" grpId="0"/>
      <p:bldP spid="4" grpId="1"/>
      <p:bldP spid="16" grpId="0"/>
      <p:bldP spid="16" grpId="1"/>
      <p:bldP spid="17" grpId="0" animBg="1"/>
      <p:bldP spid="17" grpId="1" animBg="1"/>
      <p:bldP spid="5" grpId="0"/>
      <p:bldP spid="5" grpId="1"/>
      <p:bldP spid="19" grpId="0"/>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15C4-DC37-E5D8-020E-6111E7DAA8FA}"/>
              </a:ext>
            </a:extLst>
          </p:cNvPr>
          <p:cNvSpPr>
            <a:spLocks noGrp="1"/>
          </p:cNvSpPr>
          <p:nvPr>
            <p:ph type="title"/>
          </p:nvPr>
        </p:nvSpPr>
        <p:spPr>
          <a:xfrm>
            <a:off x="838200" y="871705"/>
            <a:ext cx="10515600" cy="772382"/>
          </a:xfrm>
        </p:spPr>
        <p:txBody>
          <a:bodyPr>
            <a:noAutofit/>
          </a:bodyPr>
          <a:lstStyle/>
          <a:p>
            <a:r>
              <a:rPr lang="en-US" sz="3600" dirty="0"/>
              <a:t>Introduction: Interim Monitoring in Industry</a:t>
            </a:r>
          </a:p>
        </p:txBody>
      </p:sp>
      <p:sp>
        <p:nvSpPr>
          <p:cNvPr id="3" name="Content Placeholder 2">
            <a:extLst>
              <a:ext uri="{FF2B5EF4-FFF2-40B4-BE49-F238E27FC236}">
                <a16:creationId xmlns:a16="http://schemas.microsoft.com/office/drawing/2014/main" id="{61C74E6B-2174-57F7-E94C-9F69DAAD3D38}"/>
              </a:ext>
            </a:extLst>
          </p:cNvPr>
          <p:cNvSpPr>
            <a:spLocks noGrp="1"/>
          </p:cNvSpPr>
          <p:nvPr>
            <p:ph sz="half" idx="1"/>
          </p:nvPr>
        </p:nvSpPr>
        <p:spPr>
          <a:xfrm>
            <a:off x="487680" y="1685698"/>
            <a:ext cx="5425440" cy="4351338"/>
          </a:xfrm>
        </p:spPr>
        <p:txBody>
          <a:bodyPr>
            <a:normAutofit/>
          </a:bodyPr>
          <a:lstStyle/>
          <a:p>
            <a:pPr marL="0" indent="0">
              <a:buNone/>
            </a:pPr>
            <a:r>
              <a:rPr lang="en-US" sz="2400" u="sng" dirty="0"/>
              <a:t>Benefits</a:t>
            </a:r>
          </a:p>
          <a:p>
            <a:r>
              <a:rPr lang="en-US" sz="2400" dirty="0"/>
              <a:t>Reduce the number of customers exposed to a product change before it becomes standard practice</a:t>
            </a:r>
          </a:p>
          <a:p>
            <a:r>
              <a:rPr lang="en-US" sz="2400" dirty="0"/>
              <a:t>Reduce the time it takes to run an A/B test</a:t>
            </a:r>
          </a:p>
          <a:p>
            <a:r>
              <a:rPr lang="en-US" sz="2400" dirty="0"/>
              <a:t>Get product improvements out to our customers more quickly</a:t>
            </a:r>
          </a:p>
          <a:p>
            <a:pPr marL="0" indent="0">
              <a:buNone/>
            </a:pPr>
            <a:endParaRPr lang="en-US" sz="2400" dirty="0"/>
          </a:p>
        </p:txBody>
      </p:sp>
      <p:sp>
        <p:nvSpPr>
          <p:cNvPr id="4" name="Content Placeholder 3">
            <a:extLst>
              <a:ext uri="{FF2B5EF4-FFF2-40B4-BE49-F238E27FC236}">
                <a16:creationId xmlns:a16="http://schemas.microsoft.com/office/drawing/2014/main" id="{0AA7FC7D-07D1-1C44-17CB-10505381FE21}"/>
              </a:ext>
            </a:extLst>
          </p:cNvPr>
          <p:cNvSpPr>
            <a:spLocks noGrp="1"/>
          </p:cNvSpPr>
          <p:nvPr>
            <p:ph sz="half" idx="2"/>
          </p:nvPr>
        </p:nvSpPr>
        <p:spPr>
          <a:xfrm>
            <a:off x="5809149" y="1709660"/>
            <a:ext cx="6316811" cy="3060700"/>
          </a:xfrm>
        </p:spPr>
        <p:txBody>
          <a:bodyPr>
            <a:noAutofit/>
          </a:bodyPr>
          <a:lstStyle/>
          <a:p>
            <a:pPr marL="0" indent="0">
              <a:buNone/>
            </a:pPr>
            <a:r>
              <a:rPr lang="en-US" sz="2400" u="sng" dirty="0"/>
              <a:t>Drawbacks</a:t>
            </a:r>
          </a:p>
          <a:p>
            <a:r>
              <a:rPr lang="en-US" sz="2400" dirty="0"/>
              <a:t>If we do not have evidence to stop early, our maximum sample size will be larger than if we hadn’t looked at all</a:t>
            </a:r>
          </a:p>
          <a:p>
            <a:pPr lvl="1"/>
            <a:r>
              <a:rPr lang="en-US" dirty="0"/>
              <a:t>Larger N = Longer Trial</a:t>
            </a:r>
          </a:p>
          <a:p>
            <a:r>
              <a:rPr lang="en-US" sz="2400" dirty="0"/>
              <a:t>Most companies don’t have the bandwidth to do individual complex designs for each A/B test, and there is no existing guidance on an “optimal” design out of the many approaches</a:t>
            </a:r>
          </a:p>
        </p:txBody>
      </p:sp>
      <p:sp>
        <p:nvSpPr>
          <p:cNvPr id="5" name="TextBox 4">
            <a:extLst>
              <a:ext uri="{FF2B5EF4-FFF2-40B4-BE49-F238E27FC236}">
                <a16:creationId xmlns:a16="http://schemas.microsoft.com/office/drawing/2014/main" id="{AAFC4D3F-E569-E258-1DF8-C300D8850BE8}"/>
              </a:ext>
            </a:extLst>
          </p:cNvPr>
          <p:cNvSpPr txBox="1"/>
          <p:nvPr/>
        </p:nvSpPr>
        <p:spPr>
          <a:xfrm>
            <a:off x="771211" y="5352365"/>
            <a:ext cx="10513704" cy="1569660"/>
          </a:xfrm>
          <a:prstGeom prst="rect">
            <a:avLst/>
          </a:prstGeom>
          <a:solidFill>
            <a:schemeClr val="accent2">
              <a:lumMod val="75000"/>
            </a:schemeClr>
          </a:solidFill>
        </p:spPr>
        <p:txBody>
          <a:bodyPr wrap="square" rtlCol="0">
            <a:spAutoFit/>
          </a:bodyPr>
          <a:lstStyle/>
          <a:p>
            <a:pPr algn="ctr"/>
            <a:r>
              <a:rPr lang="en-US" sz="2400" dirty="0">
                <a:solidFill>
                  <a:schemeClr val="bg1"/>
                </a:solidFill>
              </a:rPr>
              <a:t>There are many benefits to interim monitoring; however, lack proper guidance on an optimal and scalable approach prevent most companies from using these methods.  Here, we set out to evaluate common approaches and determine if we could provide that guidance.</a:t>
            </a:r>
          </a:p>
        </p:txBody>
      </p:sp>
      <p:cxnSp>
        <p:nvCxnSpPr>
          <p:cNvPr id="6" name="Straight Connector 5">
            <a:extLst>
              <a:ext uri="{FF2B5EF4-FFF2-40B4-BE49-F238E27FC236}">
                <a16:creationId xmlns:a16="http://schemas.microsoft.com/office/drawing/2014/main" id="{A62A71F8-CF70-6983-997E-BE827C390251}"/>
              </a:ext>
            </a:extLst>
          </p:cNvPr>
          <p:cNvCxnSpPr>
            <a:cxnSpLocks/>
          </p:cNvCxnSpPr>
          <p:nvPr/>
        </p:nvCxnSpPr>
        <p:spPr>
          <a:xfrm>
            <a:off x="838200" y="1685698"/>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77EE501-CF96-4976-1F7D-5C7549517688}"/>
              </a:ext>
            </a:extLst>
          </p:cNvPr>
          <p:cNvPicPr>
            <a:picLocks noChangeAspect="1"/>
          </p:cNvPicPr>
          <p:nvPr/>
        </p:nvPicPr>
        <p:blipFill>
          <a:blip r:embed="rId3"/>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1277435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C0D2-DE8E-0C80-F177-3DC158844337}"/>
              </a:ext>
            </a:extLst>
          </p:cNvPr>
          <p:cNvSpPr>
            <a:spLocks noGrp="1"/>
          </p:cNvSpPr>
          <p:nvPr>
            <p:ph type="title"/>
          </p:nvPr>
        </p:nvSpPr>
        <p:spPr>
          <a:xfrm>
            <a:off x="838200" y="855814"/>
            <a:ext cx="10515600" cy="1018699"/>
          </a:xfrm>
        </p:spPr>
        <p:txBody>
          <a:bodyPr>
            <a:normAutofit/>
          </a:bodyPr>
          <a:lstStyle/>
          <a:p>
            <a:r>
              <a:rPr lang="en-US" sz="3600" dirty="0"/>
              <a:t>Simulation Study Design</a:t>
            </a:r>
          </a:p>
        </p:txBody>
      </p:sp>
      <p:grpSp>
        <p:nvGrpSpPr>
          <p:cNvPr id="5" name="Group 4">
            <a:extLst>
              <a:ext uri="{FF2B5EF4-FFF2-40B4-BE49-F238E27FC236}">
                <a16:creationId xmlns:a16="http://schemas.microsoft.com/office/drawing/2014/main" id="{6F4AF16A-BA40-8D68-CBD3-42F3678B332E}"/>
              </a:ext>
            </a:extLst>
          </p:cNvPr>
          <p:cNvGrpSpPr/>
          <p:nvPr/>
        </p:nvGrpSpPr>
        <p:grpSpPr>
          <a:xfrm>
            <a:off x="1745027" y="2940339"/>
            <a:ext cx="6750670" cy="3761071"/>
            <a:chOff x="89166" y="2351880"/>
            <a:chExt cx="6945260" cy="4114914"/>
          </a:xfrm>
        </p:grpSpPr>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A59D671-9B81-F669-670B-03F3C04B4FCE}"/>
                    </a:ext>
                  </a:extLst>
                </p:cNvPr>
                <p:cNvSpPr txBox="1"/>
                <p:nvPr/>
              </p:nvSpPr>
              <p:spPr>
                <a:xfrm>
                  <a:off x="89166" y="3097941"/>
                  <a:ext cx="1406559" cy="505099"/>
                </a:xfrm>
                <a:prstGeom prst="rect">
                  <a:avLst/>
                </a:prstGeom>
                <a:solidFill>
                  <a:schemeClr val="bg1"/>
                </a:solidFill>
                <a:ln w="15875" cap="flat" cmpd="sng" algn="ctr">
                  <a:solidFill>
                    <a:sysClr val="windowText" lastClr="000000"/>
                  </a:solidFill>
                  <a:prstDash val="solid"/>
                </a:ln>
                <a:effectLst/>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𝜃</m:t>
                          </m:r>
                        </m:e>
                        <m:sub>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𝐴</m:t>
                          </m:r>
                        </m:sub>
                      </m:sSub>
                    </m:oMath>
                  </a14:m>
                  <a:r>
                    <a:rPr kumimoji="0" lang="en-US" altLang="zh-CN" sz="2400" b="0" i="0" u="none" strike="noStrike" kern="0" cap="none" spc="0" normalizeH="0" baseline="0" noProof="0" dirty="0">
                      <a:ln>
                        <a:noFill/>
                      </a:ln>
                      <a:solidFill>
                        <a:prstClr val="black"/>
                      </a:solidFill>
                      <a:effectLst/>
                      <a:uLnTx/>
                      <a:uFillTx/>
                      <a:latin typeface="Tw Cen MT" panose="020B0602020104020603"/>
                      <a:ea typeface="华文仿宋" panose="02010600040101010101" pitchFamily="2" charset="-122"/>
                    </a:rPr>
                    <a:t>=0.5 </a:t>
                  </a:r>
                </a:p>
              </p:txBody>
            </p:sp>
          </mc:Choice>
          <mc:Fallback xmlns="">
            <p:sp>
              <p:nvSpPr>
                <p:cNvPr id="17" name="TextBox 16">
                  <a:extLst>
                    <a:ext uri="{FF2B5EF4-FFF2-40B4-BE49-F238E27FC236}">
                      <a16:creationId xmlns:a16="http://schemas.microsoft.com/office/drawing/2014/main" id="{BA59D671-9B81-F669-670B-03F3C04B4FCE}"/>
                    </a:ext>
                  </a:extLst>
                </p:cNvPr>
                <p:cNvSpPr txBox="1">
                  <a:spLocks noRot="1" noChangeAspect="1" noMove="1" noResize="1" noEditPoints="1" noAdjustHandles="1" noChangeArrowheads="1" noChangeShapeType="1" noTextEdit="1"/>
                </p:cNvSpPr>
                <p:nvPr/>
              </p:nvSpPr>
              <p:spPr>
                <a:xfrm>
                  <a:off x="89166" y="3097941"/>
                  <a:ext cx="1406559" cy="505099"/>
                </a:xfrm>
                <a:prstGeom prst="rect">
                  <a:avLst/>
                </a:prstGeom>
                <a:blipFill>
                  <a:blip r:embed="rId3"/>
                  <a:stretch>
                    <a:fillRect l="-439" t="-8861" b="-25316"/>
                  </a:stretch>
                </a:blipFill>
                <a:ln w="15875" cap="flat" cmpd="sng" algn="ctr">
                  <a:solidFill>
                    <a:sysClr val="windowText" lastClr="000000"/>
                  </a:solidFill>
                  <a:prstDash val="solid"/>
                </a:ln>
                <a:effectLst/>
              </p:spPr>
              <p:txBody>
                <a:bodyPr/>
                <a:lstStyle/>
                <a:p>
                  <a:r>
                    <a:rPr lang="en-US">
                      <a:noFill/>
                    </a:rPr>
                    <a:t> </a:t>
                  </a:r>
                </a:p>
              </p:txBody>
            </p:sp>
          </mc:Fallback>
        </mc:AlternateContent>
        <p:cxnSp>
          <p:nvCxnSpPr>
            <p:cNvPr id="18" name="Connector: Elbow 17">
              <a:extLst>
                <a:ext uri="{FF2B5EF4-FFF2-40B4-BE49-F238E27FC236}">
                  <a16:creationId xmlns:a16="http://schemas.microsoft.com/office/drawing/2014/main" id="{95FCC783-B3DC-3F83-D649-26FD23481604}"/>
                </a:ext>
              </a:extLst>
            </p:cNvPr>
            <p:cNvCxnSpPr>
              <a:cxnSpLocks/>
              <a:stCxn id="17" idx="3"/>
              <a:endCxn id="27" idx="1"/>
            </p:cNvCxnSpPr>
            <p:nvPr/>
          </p:nvCxnSpPr>
          <p:spPr>
            <a:xfrm flipV="1">
              <a:off x="1495724" y="2806790"/>
              <a:ext cx="3045165" cy="543701"/>
            </a:xfrm>
            <a:prstGeom prst="bentConnector3">
              <a:avLst>
                <a:gd name="adj1" fmla="val 50000"/>
              </a:avLst>
            </a:prstGeom>
            <a:noFill/>
            <a:ln w="15875" cap="flat" cmpd="sng" algn="ctr">
              <a:solidFill>
                <a:sysClr val="windowText" lastClr="000000"/>
              </a:solidFill>
              <a:prstDash val="solid"/>
              <a:tailEnd type="triangle"/>
            </a:ln>
            <a:effectLst/>
          </p:spPr>
        </p:cxnSp>
        <p:cxnSp>
          <p:nvCxnSpPr>
            <p:cNvPr id="19" name="Connector: Elbow 18">
              <a:extLst>
                <a:ext uri="{FF2B5EF4-FFF2-40B4-BE49-F238E27FC236}">
                  <a16:creationId xmlns:a16="http://schemas.microsoft.com/office/drawing/2014/main" id="{B7D2F812-20FD-7E56-20D2-A65C66F81C82}"/>
                </a:ext>
              </a:extLst>
            </p:cNvPr>
            <p:cNvCxnSpPr>
              <a:cxnSpLocks/>
              <a:stCxn id="17" idx="3"/>
              <a:endCxn id="25" idx="1"/>
            </p:cNvCxnSpPr>
            <p:nvPr/>
          </p:nvCxnSpPr>
          <p:spPr>
            <a:xfrm>
              <a:off x="1495724" y="3350491"/>
              <a:ext cx="2675630" cy="530209"/>
            </a:xfrm>
            <a:prstGeom prst="bentConnector3">
              <a:avLst>
                <a:gd name="adj1" fmla="val 56511"/>
              </a:avLst>
            </a:prstGeom>
            <a:noFill/>
            <a:ln w="15875" cap="flat" cmpd="sng" algn="ctr">
              <a:solidFill>
                <a:sysClr val="windowText" lastClr="000000"/>
              </a:solidFill>
              <a:prstDash val="solid"/>
              <a:tailEnd type="triangle"/>
            </a:ln>
            <a:effectLst/>
          </p:spPr>
        </p:cxnSp>
        <p:cxnSp>
          <p:nvCxnSpPr>
            <p:cNvPr id="20" name="Connector: Elbow 19">
              <a:extLst>
                <a:ext uri="{FF2B5EF4-FFF2-40B4-BE49-F238E27FC236}">
                  <a16:creationId xmlns:a16="http://schemas.microsoft.com/office/drawing/2014/main" id="{FC986B28-B7BE-BAAF-A50D-B6F7EC7738BD}"/>
                </a:ext>
              </a:extLst>
            </p:cNvPr>
            <p:cNvCxnSpPr>
              <a:cxnSpLocks/>
              <a:stCxn id="17" idx="3"/>
              <a:endCxn id="23" idx="1"/>
            </p:cNvCxnSpPr>
            <p:nvPr/>
          </p:nvCxnSpPr>
          <p:spPr>
            <a:xfrm>
              <a:off x="1495724" y="3350491"/>
              <a:ext cx="3022859" cy="1617363"/>
            </a:xfrm>
            <a:prstGeom prst="bentConnector3">
              <a:avLst>
                <a:gd name="adj1" fmla="val 50000"/>
              </a:avLst>
            </a:prstGeom>
            <a:noFill/>
            <a:ln w="15875" cap="flat" cmpd="sng" algn="ctr">
              <a:solidFill>
                <a:sysClr val="windowText" lastClr="000000"/>
              </a:solidFill>
              <a:prstDash val="solid"/>
              <a:tailEnd type="triangle"/>
            </a:ln>
            <a:effectLst/>
          </p:spPr>
        </p:cxnSp>
        <p:cxnSp>
          <p:nvCxnSpPr>
            <p:cNvPr id="21" name="Connector: Elbow 20">
              <a:extLst>
                <a:ext uri="{FF2B5EF4-FFF2-40B4-BE49-F238E27FC236}">
                  <a16:creationId xmlns:a16="http://schemas.microsoft.com/office/drawing/2014/main" id="{64522F1F-8B0F-FCD5-BFDC-BFEAEC4EDD0A}"/>
                </a:ext>
              </a:extLst>
            </p:cNvPr>
            <p:cNvCxnSpPr>
              <a:cxnSpLocks/>
              <a:stCxn id="17" idx="3"/>
              <a:endCxn id="29" idx="1"/>
            </p:cNvCxnSpPr>
            <p:nvPr/>
          </p:nvCxnSpPr>
          <p:spPr>
            <a:xfrm>
              <a:off x="1495724" y="3350491"/>
              <a:ext cx="3028435" cy="2648097"/>
            </a:xfrm>
            <a:prstGeom prst="bentConnector3">
              <a:avLst>
                <a:gd name="adj1" fmla="val 50000"/>
              </a:avLst>
            </a:prstGeom>
            <a:noFill/>
            <a:ln w="15875" cap="flat" cmpd="sng" algn="ctr">
              <a:solidFill>
                <a:sysClr val="windowText" lastClr="000000"/>
              </a:solidFill>
              <a:prstDash val="solid"/>
              <a:tailEnd type="triangle"/>
            </a:ln>
            <a:effectLst/>
          </p:spPr>
        </p:cxnSp>
        <p:sp>
          <p:nvSpPr>
            <p:cNvPr id="22" name="TextBox 21">
              <a:extLst>
                <a:ext uri="{FF2B5EF4-FFF2-40B4-BE49-F238E27FC236}">
                  <a16:creationId xmlns:a16="http://schemas.microsoft.com/office/drawing/2014/main" id="{4C009B49-D817-DB55-EDDE-79FD6199BC67}"/>
                </a:ext>
              </a:extLst>
            </p:cNvPr>
            <p:cNvSpPr txBox="1"/>
            <p:nvPr/>
          </p:nvSpPr>
          <p:spPr>
            <a:xfrm>
              <a:off x="2971558" y="4523250"/>
              <a:ext cx="2919655" cy="909178"/>
            </a:xfrm>
            <a:prstGeom prst="rect">
              <a:avLst/>
            </a:prstGeom>
            <a:noFill/>
          </p:spPr>
          <p:txBody>
            <a:bodyPr wrap="square">
              <a:spAutoFit/>
            </a:bodyPr>
            <a:lstStyle/>
            <a:p>
              <a:pPr defTabSz="457200"/>
              <a:r>
                <a:rPr lang="en-US" altLang="zh-CN" sz="2400" dirty="0">
                  <a:solidFill>
                    <a:prstClr val="black"/>
                  </a:solidFill>
                  <a:latin typeface="Tw Cen MT" panose="020B0602020104020603"/>
                  <a:ea typeface="华文仿宋" panose="02010600040101010101" pitchFamily="2" charset="-122"/>
                </a:rPr>
                <a:t>50,000 </a:t>
              </a:r>
            </a:p>
            <a:p>
              <a:pPr defTabSz="457200"/>
              <a:r>
                <a:rPr lang="en-US" altLang="zh-CN" sz="2400" dirty="0">
                  <a:solidFill>
                    <a:prstClr val="black"/>
                  </a:solidFill>
                  <a:latin typeface="Tw Cen MT" panose="020B0602020104020603"/>
                  <a:ea typeface="华文仿宋" panose="02010600040101010101" pitchFamily="2" charset="-122"/>
                </a:rPr>
                <a:t>per arm</a:t>
              </a:r>
              <a:endParaRPr lang="en-US" sz="2400" dirty="0">
                <a:solidFill>
                  <a:prstClr val="black"/>
                </a:solidFill>
                <a:latin typeface="Tw Cen MT" panose="020B0602020104020603"/>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20881BB-E244-9F15-1A8B-17E3573ABE15}"/>
                    </a:ext>
                  </a:extLst>
                </p:cNvPr>
                <p:cNvSpPr txBox="1"/>
                <p:nvPr/>
              </p:nvSpPr>
              <p:spPr>
                <a:xfrm>
                  <a:off x="4518584" y="4513264"/>
                  <a:ext cx="2515842" cy="909179"/>
                </a:xfrm>
                <a:prstGeom prst="rect">
                  <a:avLst/>
                </a:prstGeom>
                <a:solidFill>
                  <a:sysClr val="window" lastClr="FFFFFF"/>
                </a:solidFill>
                <a:ln w="15875" cap="flat" cmpd="sng" algn="ctr">
                  <a:solidFill>
                    <a:sysClr val="windowText" lastClr="000000"/>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𝜃</m:t>
                          </m:r>
                        </m:e>
                        <m:sub>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𝐵</m:t>
                          </m:r>
                        </m:sub>
                      </m:sSub>
                    </m:oMath>
                  </a14:m>
                  <a:r>
                    <a:rPr kumimoji="0" lang="en-US" sz="2400" b="0" i="0" u="none" strike="noStrike" kern="0" cap="none" spc="0" normalizeH="0" baseline="0" noProof="0" dirty="0">
                      <a:ln>
                        <a:noFill/>
                      </a:ln>
                      <a:solidFill>
                        <a:prstClr val="black"/>
                      </a:solidFill>
                      <a:effectLst/>
                      <a:uLnTx/>
                      <a:uFillTx/>
                      <a:latin typeface="Tw Cen MT" panose="020B0602020104020603"/>
                    </a:rPr>
                    <a:t>=</a:t>
                  </a: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0.509</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Small effect size </a:t>
                  </a:r>
                  <a:endParaRPr kumimoji="0" lang="en-US" sz="2400" b="0" i="0" u="none" strike="noStrike" kern="0" cap="none" spc="0" normalizeH="0" baseline="0" noProof="0" dirty="0">
                    <a:ln>
                      <a:noFill/>
                    </a:ln>
                    <a:solidFill>
                      <a:prstClr val="black"/>
                    </a:solidFill>
                    <a:effectLst/>
                    <a:uLnTx/>
                    <a:uFillTx/>
                    <a:latin typeface="Tw Cen MT" panose="020B0602020104020603"/>
                  </a:endParaRPr>
                </a:p>
              </p:txBody>
            </p:sp>
          </mc:Choice>
          <mc:Fallback xmlns="">
            <p:sp>
              <p:nvSpPr>
                <p:cNvPr id="23" name="TextBox 22">
                  <a:extLst>
                    <a:ext uri="{FF2B5EF4-FFF2-40B4-BE49-F238E27FC236}">
                      <a16:creationId xmlns:a16="http://schemas.microsoft.com/office/drawing/2014/main" id="{020881BB-E244-9F15-1A8B-17E3573ABE15}"/>
                    </a:ext>
                  </a:extLst>
                </p:cNvPr>
                <p:cNvSpPr txBox="1">
                  <a:spLocks noRot="1" noChangeAspect="1" noMove="1" noResize="1" noEditPoints="1" noAdjustHandles="1" noChangeArrowheads="1" noChangeShapeType="1" noTextEdit="1"/>
                </p:cNvSpPr>
                <p:nvPr/>
              </p:nvSpPr>
              <p:spPr>
                <a:xfrm>
                  <a:off x="4518584" y="4513264"/>
                  <a:ext cx="2515842" cy="909179"/>
                </a:xfrm>
                <a:prstGeom prst="rect">
                  <a:avLst/>
                </a:prstGeom>
                <a:blipFill>
                  <a:blip r:embed="rId4"/>
                  <a:stretch>
                    <a:fillRect l="-3713" t="-5000" b="-13571"/>
                  </a:stretch>
                </a:blipFill>
                <a:ln w="15875" cap="flat" cmpd="sng" algn="ctr">
                  <a:solidFill>
                    <a:sysClr val="windowText" lastClr="000000"/>
                  </a:solidFill>
                  <a:prstDash val="solid"/>
                </a:ln>
                <a:effectLst/>
              </p:spPr>
              <p:txBody>
                <a:bodyPr/>
                <a:lstStyle/>
                <a:p>
                  <a:r>
                    <a:rPr lang="en-US">
                      <a:noFill/>
                    </a:rPr>
                    <a:t> </a:t>
                  </a:r>
                </a:p>
              </p:txBody>
            </p:sp>
          </mc:Fallback>
        </mc:AlternateContent>
        <p:sp>
          <p:nvSpPr>
            <p:cNvPr id="24" name="TextBox 23">
              <a:extLst>
                <a:ext uri="{FF2B5EF4-FFF2-40B4-BE49-F238E27FC236}">
                  <a16:creationId xmlns:a16="http://schemas.microsoft.com/office/drawing/2014/main" id="{05F823F8-2351-5361-24D6-C62692E28B96}"/>
                </a:ext>
              </a:extLst>
            </p:cNvPr>
            <p:cNvSpPr txBox="1"/>
            <p:nvPr/>
          </p:nvSpPr>
          <p:spPr>
            <a:xfrm>
              <a:off x="2969821" y="3446078"/>
              <a:ext cx="1744875" cy="909178"/>
            </a:xfrm>
            <a:prstGeom prst="rect">
              <a:avLst/>
            </a:prstGeom>
            <a:noFill/>
            <a:ln w="15875" cap="flat" cmpd="sng" algn="ctr">
              <a:noFill/>
              <a:prstDash val="solid"/>
              <a:tailEnd type="triangle"/>
            </a:ln>
            <a:effectLst/>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Tw Cen MT" panose="020B0602020104020603"/>
                  <a:ea typeface="华文仿宋" panose="02010600040101010101" pitchFamily="2" charset="-122"/>
                  <a:cs typeface="+mn-cs"/>
                </a:rPr>
                <a:t>5000 </a:t>
              </a:r>
            </a:p>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Tw Cen MT" panose="020B0602020104020603"/>
                  <a:ea typeface="华文仿宋" panose="02010600040101010101" pitchFamily="2" charset="-122"/>
                  <a:cs typeface="+mn-cs"/>
                </a:rPr>
                <a:t>per arm</a:t>
              </a:r>
              <a:endParaRPr kumimoji="0" lang="en-US" sz="2400" b="0" i="0" u="none" strike="noStrike" kern="0" cap="none" spc="0" normalizeH="0" baseline="0" noProof="0" dirty="0">
                <a:ln>
                  <a:noFill/>
                </a:ln>
                <a:solidFill>
                  <a:prstClr val="black"/>
                </a:solidFill>
                <a:effectLst/>
                <a:uLnTx/>
                <a:uFillTx/>
                <a:latin typeface="Tw Cen MT" panose="020B0602020104020603"/>
                <a:cs typeface="+mn-cs"/>
              </a:endParaRP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06553A1-28A6-A3DA-E18E-D138649E08F7}"/>
                    </a:ext>
                  </a:extLst>
                </p:cNvPr>
                <p:cNvSpPr txBox="1"/>
                <p:nvPr/>
              </p:nvSpPr>
              <p:spPr>
                <a:xfrm>
                  <a:off x="4171354" y="3426110"/>
                  <a:ext cx="2863071" cy="909179"/>
                </a:xfrm>
                <a:prstGeom prst="rect">
                  <a:avLst/>
                </a:prstGeom>
                <a:solidFill>
                  <a:sysClr val="window" lastClr="FFFFFF"/>
                </a:solidFill>
                <a:ln w="15875" cap="flat" cmpd="sng" algn="ctr">
                  <a:solidFill>
                    <a:sysClr val="windowText" lastClr="000000"/>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𝜃</m:t>
                          </m:r>
                        </m:e>
                        <m:sub>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𝐵</m:t>
                          </m:r>
                        </m:sub>
                      </m:sSub>
                    </m:oMath>
                  </a14:m>
                  <a:r>
                    <a:rPr kumimoji="0" lang="en-US" sz="2400" b="0" i="0" u="none" strike="noStrike" kern="0" cap="none" spc="0" normalizeH="0" baseline="0" noProof="0" dirty="0">
                      <a:ln>
                        <a:noFill/>
                      </a:ln>
                      <a:solidFill>
                        <a:prstClr val="black"/>
                      </a:solidFill>
                      <a:effectLst/>
                      <a:uLnTx/>
                      <a:uFillTx/>
                      <a:latin typeface="Tw Cen MT" panose="020B0602020104020603"/>
                    </a:rPr>
                    <a:t>=</a:t>
                  </a: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0.528</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Moderate effect size </a:t>
                  </a:r>
                  <a:endParaRPr kumimoji="0" lang="en-US" sz="2400" b="0" i="0" u="none" strike="noStrike" kern="0" cap="none" spc="0" normalizeH="0" baseline="0" noProof="0" dirty="0">
                    <a:ln>
                      <a:noFill/>
                    </a:ln>
                    <a:solidFill>
                      <a:prstClr val="black"/>
                    </a:solidFill>
                    <a:effectLst/>
                    <a:uLnTx/>
                    <a:uFillTx/>
                    <a:latin typeface="Tw Cen MT" panose="020B0602020104020603"/>
                  </a:endParaRPr>
                </a:p>
              </p:txBody>
            </p:sp>
          </mc:Choice>
          <mc:Fallback xmlns="">
            <p:sp>
              <p:nvSpPr>
                <p:cNvPr id="25" name="TextBox 24">
                  <a:extLst>
                    <a:ext uri="{FF2B5EF4-FFF2-40B4-BE49-F238E27FC236}">
                      <a16:creationId xmlns:a16="http://schemas.microsoft.com/office/drawing/2014/main" id="{606553A1-28A6-A3DA-E18E-D138649E08F7}"/>
                    </a:ext>
                  </a:extLst>
                </p:cNvPr>
                <p:cNvSpPr txBox="1">
                  <a:spLocks noRot="1" noChangeAspect="1" noMove="1" noResize="1" noEditPoints="1" noAdjustHandles="1" noChangeArrowheads="1" noChangeShapeType="1" noTextEdit="1"/>
                </p:cNvSpPr>
                <p:nvPr/>
              </p:nvSpPr>
              <p:spPr>
                <a:xfrm>
                  <a:off x="4171354" y="3426110"/>
                  <a:ext cx="2863071" cy="909179"/>
                </a:xfrm>
                <a:prstGeom prst="rect">
                  <a:avLst/>
                </a:prstGeom>
                <a:blipFill>
                  <a:blip r:embed="rId5"/>
                  <a:stretch>
                    <a:fillRect l="-3043" t="-5000" r="-3913" b="-13571"/>
                  </a:stretch>
                </a:blipFill>
                <a:ln w="15875" cap="flat" cmpd="sng" algn="ctr">
                  <a:solidFill>
                    <a:sysClr val="windowText" lastClr="000000"/>
                  </a:solidFill>
                  <a:prstDash val="solid"/>
                </a:ln>
                <a:effectLst/>
              </p:spPr>
              <p:txBody>
                <a:bodyPr/>
                <a:lstStyle/>
                <a:p>
                  <a:r>
                    <a:rPr lang="en-US">
                      <a:noFill/>
                    </a:rPr>
                    <a:t> </a:t>
                  </a:r>
                </a:p>
              </p:txBody>
            </p:sp>
          </mc:Fallback>
        </mc:AlternateContent>
        <p:sp>
          <p:nvSpPr>
            <p:cNvPr id="26" name="TextBox 25">
              <a:extLst>
                <a:ext uri="{FF2B5EF4-FFF2-40B4-BE49-F238E27FC236}">
                  <a16:creationId xmlns:a16="http://schemas.microsoft.com/office/drawing/2014/main" id="{ACC3CCE5-4EDE-64EE-BB9F-FF561106EFE4}"/>
                </a:ext>
              </a:extLst>
            </p:cNvPr>
            <p:cNvSpPr txBox="1"/>
            <p:nvPr/>
          </p:nvSpPr>
          <p:spPr>
            <a:xfrm>
              <a:off x="2969821" y="2351880"/>
              <a:ext cx="1399349" cy="909178"/>
            </a:xfrm>
            <a:prstGeom prst="rect">
              <a:avLst/>
            </a:prstGeom>
            <a:noFill/>
          </p:spPr>
          <p:txBody>
            <a:bodyPr wrap="square">
              <a:spAutoFit/>
            </a:bodyPr>
            <a:lstStyle/>
            <a:p>
              <a:pPr defTabSz="457200"/>
              <a:r>
                <a:rPr lang="en-US" altLang="zh-CN" sz="2400" dirty="0">
                  <a:solidFill>
                    <a:prstClr val="black"/>
                  </a:solidFill>
                  <a:latin typeface="Tw Cen MT" panose="020B0602020104020603"/>
                  <a:ea typeface="华文仿宋" panose="02010600040101010101" pitchFamily="2" charset="-122"/>
                </a:rPr>
                <a:t>500 </a:t>
              </a:r>
            </a:p>
            <a:p>
              <a:pPr defTabSz="457200"/>
              <a:r>
                <a:rPr lang="en-US" altLang="zh-CN" sz="2400" dirty="0">
                  <a:solidFill>
                    <a:prstClr val="black"/>
                  </a:solidFill>
                  <a:latin typeface="Tw Cen MT" panose="020B0602020104020603"/>
                  <a:ea typeface="华文仿宋" panose="02010600040101010101" pitchFamily="2" charset="-122"/>
                </a:rPr>
                <a:t>per arm</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4192D64-2A62-2B76-16D1-F562A06A78A8}"/>
                    </a:ext>
                  </a:extLst>
                </p:cNvPr>
                <p:cNvSpPr txBox="1"/>
                <p:nvPr/>
              </p:nvSpPr>
              <p:spPr>
                <a:xfrm>
                  <a:off x="4540890" y="2352201"/>
                  <a:ext cx="2493535" cy="909178"/>
                </a:xfrm>
                <a:prstGeom prst="rect">
                  <a:avLst/>
                </a:prstGeom>
                <a:solidFill>
                  <a:sysClr val="window" lastClr="FFFFFF"/>
                </a:solidFill>
                <a:ln w="15875" cap="flat" cmpd="sng" algn="ctr">
                  <a:solidFill>
                    <a:sysClr val="windowText" lastClr="000000"/>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𝜃</m:t>
                          </m:r>
                        </m:e>
                        <m:sub>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𝐵</m:t>
                          </m:r>
                        </m:sub>
                      </m:sSub>
                    </m:oMath>
                  </a14:m>
                  <a:r>
                    <a:rPr kumimoji="0" lang="en-US" sz="2400" b="0" i="0" u="none" strike="noStrike" kern="0" cap="none" spc="0" normalizeH="0" baseline="0" noProof="0" dirty="0">
                      <a:ln>
                        <a:noFill/>
                      </a:ln>
                      <a:solidFill>
                        <a:prstClr val="black"/>
                      </a:solidFill>
                      <a:effectLst/>
                      <a:uLnTx/>
                      <a:uFillTx/>
                      <a:latin typeface="Tw Cen MT" panose="020B0602020104020603"/>
                    </a:rPr>
                    <a:t>=</a:t>
                  </a: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0.589</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Large effect size </a:t>
                  </a:r>
                  <a:endParaRPr kumimoji="0" lang="en-US" sz="2400" b="0" i="0" u="none" strike="noStrike" kern="0" cap="none" spc="0" normalizeH="0" baseline="0" noProof="0" dirty="0">
                    <a:ln>
                      <a:noFill/>
                    </a:ln>
                    <a:solidFill>
                      <a:prstClr val="black"/>
                    </a:solidFill>
                    <a:effectLst/>
                    <a:uLnTx/>
                    <a:uFillTx/>
                    <a:latin typeface="Tw Cen MT" panose="020B0602020104020603"/>
                  </a:endParaRPr>
                </a:p>
              </p:txBody>
            </p:sp>
          </mc:Choice>
          <mc:Fallback xmlns="">
            <p:sp>
              <p:nvSpPr>
                <p:cNvPr id="27" name="TextBox 26">
                  <a:extLst>
                    <a:ext uri="{FF2B5EF4-FFF2-40B4-BE49-F238E27FC236}">
                      <a16:creationId xmlns:a16="http://schemas.microsoft.com/office/drawing/2014/main" id="{C4192D64-2A62-2B76-16D1-F562A06A78A8}"/>
                    </a:ext>
                  </a:extLst>
                </p:cNvPr>
                <p:cNvSpPr txBox="1">
                  <a:spLocks noRot="1" noChangeAspect="1" noMove="1" noResize="1" noEditPoints="1" noAdjustHandles="1" noChangeArrowheads="1" noChangeShapeType="1" noTextEdit="1"/>
                </p:cNvSpPr>
                <p:nvPr/>
              </p:nvSpPr>
              <p:spPr>
                <a:xfrm>
                  <a:off x="4540890" y="2352201"/>
                  <a:ext cx="2493535" cy="909178"/>
                </a:xfrm>
                <a:prstGeom prst="rect">
                  <a:avLst/>
                </a:prstGeom>
                <a:blipFill>
                  <a:blip r:embed="rId6"/>
                  <a:stretch>
                    <a:fillRect l="-3491" t="-5000" b="-13571"/>
                  </a:stretch>
                </a:blipFill>
                <a:ln w="15875" cap="flat" cmpd="sng" algn="ctr">
                  <a:solidFill>
                    <a:sysClr val="windowText" lastClr="000000"/>
                  </a:solidFill>
                  <a:prstDash val="solid"/>
                </a:ln>
                <a:effectLst/>
              </p:spPr>
              <p:txBody>
                <a:bodyPr/>
                <a:lstStyle/>
                <a:p>
                  <a:r>
                    <a:rPr lang="en-US">
                      <a:noFill/>
                    </a:rPr>
                    <a:t> </a:t>
                  </a:r>
                </a:p>
              </p:txBody>
            </p:sp>
          </mc:Fallback>
        </mc:AlternateContent>
        <p:sp>
          <p:nvSpPr>
            <p:cNvPr id="28" name="TextBox 27">
              <a:extLst>
                <a:ext uri="{FF2B5EF4-FFF2-40B4-BE49-F238E27FC236}">
                  <a16:creationId xmlns:a16="http://schemas.microsoft.com/office/drawing/2014/main" id="{49F3F438-EDB7-D86F-3496-EEE3E7A24364}"/>
                </a:ext>
              </a:extLst>
            </p:cNvPr>
            <p:cNvSpPr txBox="1"/>
            <p:nvPr/>
          </p:nvSpPr>
          <p:spPr>
            <a:xfrm>
              <a:off x="2955747" y="5557616"/>
              <a:ext cx="1562836" cy="909178"/>
            </a:xfrm>
            <a:prstGeom prst="rect">
              <a:avLst/>
            </a:prstGeom>
            <a:noFill/>
          </p:spPr>
          <p:txBody>
            <a:bodyPr wrap="square">
              <a:spAutoFit/>
            </a:bodyPr>
            <a:lstStyle/>
            <a:p>
              <a:pPr defTabSz="457200"/>
              <a:r>
                <a:rPr lang="en-US" altLang="zh-CN" sz="2400" dirty="0">
                  <a:solidFill>
                    <a:prstClr val="black"/>
                  </a:solidFill>
                  <a:latin typeface="Tw Cen MT" panose="020B0602020104020603"/>
                  <a:ea typeface="华文仿宋" panose="02010600040101010101" pitchFamily="2" charset="-122"/>
                </a:rPr>
                <a:t>250,000 </a:t>
              </a:r>
            </a:p>
            <a:p>
              <a:pPr defTabSz="457200"/>
              <a:r>
                <a:rPr lang="en-US" altLang="zh-CN" sz="2400" dirty="0">
                  <a:solidFill>
                    <a:prstClr val="black"/>
                  </a:solidFill>
                  <a:latin typeface="Tw Cen MT" panose="020B0602020104020603"/>
                  <a:ea typeface="华文仿宋" panose="02010600040101010101" pitchFamily="2" charset="-122"/>
                </a:rPr>
                <a:t>per arm</a:t>
              </a:r>
              <a:endParaRPr lang="en-US" sz="2400" dirty="0">
                <a:solidFill>
                  <a:prstClr val="black"/>
                </a:solidFill>
                <a:latin typeface="Tw Cen MT" panose="020B0602020104020603"/>
              </a:endParaRP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6615CE2-6460-22E9-E6FF-531AA8B98A95}"/>
                    </a:ext>
                  </a:extLst>
                </p:cNvPr>
                <p:cNvSpPr txBox="1"/>
                <p:nvPr/>
              </p:nvSpPr>
              <p:spPr>
                <a:xfrm>
                  <a:off x="4524159" y="5543998"/>
                  <a:ext cx="2510265" cy="909179"/>
                </a:xfrm>
                <a:prstGeom prst="rect">
                  <a:avLst/>
                </a:prstGeom>
                <a:solidFill>
                  <a:sysClr val="window" lastClr="FFFFFF"/>
                </a:solidFill>
                <a:ln w="15875" cap="flat" cmpd="sng" algn="ctr">
                  <a:solidFill>
                    <a:sysClr val="windowText" lastClr="000000"/>
                  </a:solidFill>
                  <a:prstDash val="solid"/>
                </a:ln>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𝜃</m:t>
                          </m:r>
                        </m:e>
                        <m:sub>
                          <m:r>
                            <a:rPr kumimoji="0" lang="en-US" sz="2400" b="0" i="1" u="none" strike="noStrike" kern="0" cap="none" spc="0" normalizeH="0" baseline="0" noProof="0" smtClean="0">
                              <a:ln>
                                <a:noFill/>
                              </a:ln>
                              <a:solidFill>
                                <a:prstClr val="black"/>
                              </a:solidFill>
                              <a:effectLst/>
                              <a:uLnTx/>
                              <a:uFillTx/>
                              <a:latin typeface="Cambria Math" panose="02040503050406030204" pitchFamily="18" charset="0"/>
                              <a:ea typeface="DengXian" panose="02010600030101010101" pitchFamily="2" charset="-122"/>
                              <a:cs typeface="Times New Roman" panose="02020603050405020304" pitchFamily="18" charset="0"/>
                            </a:rPr>
                            <m:t>𝐵</m:t>
                          </m:r>
                        </m:sub>
                      </m:sSub>
                    </m:oMath>
                  </a14:m>
                  <a:r>
                    <a:rPr kumimoji="0" lang="en-US" sz="2400" b="0" i="0" u="none" strike="noStrike" kern="0" cap="none" spc="0" normalizeH="0" baseline="0" noProof="0" dirty="0">
                      <a:ln>
                        <a:noFill/>
                      </a:ln>
                      <a:solidFill>
                        <a:prstClr val="black"/>
                      </a:solidFill>
                      <a:effectLst/>
                      <a:uLnTx/>
                      <a:uFillTx/>
                      <a:latin typeface="Tw Cen MT" panose="020B0602020104020603"/>
                    </a:rPr>
                    <a:t>=</a:t>
                  </a: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0.504</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Tiny effect size </a:t>
                  </a:r>
                  <a:endParaRPr kumimoji="0" lang="en-US" sz="2400" b="0" i="0" u="none" strike="noStrike" kern="0" cap="none" spc="0" normalizeH="0" baseline="0" noProof="0" dirty="0">
                    <a:ln>
                      <a:noFill/>
                    </a:ln>
                    <a:solidFill>
                      <a:prstClr val="black"/>
                    </a:solidFill>
                    <a:effectLst/>
                    <a:uLnTx/>
                    <a:uFillTx/>
                    <a:latin typeface="Tw Cen MT" panose="020B0602020104020603"/>
                  </a:endParaRPr>
                </a:p>
              </p:txBody>
            </p:sp>
          </mc:Choice>
          <mc:Fallback xmlns="">
            <p:sp>
              <p:nvSpPr>
                <p:cNvPr id="29" name="TextBox 28">
                  <a:extLst>
                    <a:ext uri="{FF2B5EF4-FFF2-40B4-BE49-F238E27FC236}">
                      <a16:creationId xmlns:a16="http://schemas.microsoft.com/office/drawing/2014/main" id="{B6615CE2-6460-22E9-E6FF-531AA8B98A95}"/>
                    </a:ext>
                  </a:extLst>
                </p:cNvPr>
                <p:cNvSpPr txBox="1">
                  <a:spLocks noRot="1" noChangeAspect="1" noMove="1" noResize="1" noEditPoints="1" noAdjustHandles="1" noChangeArrowheads="1" noChangeShapeType="1" noTextEdit="1"/>
                </p:cNvSpPr>
                <p:nvPr/>
              </p:nvSpPr>
              <p:spPr>
                <a:xfrm>
                  <a:off x="4524159" y="5543998"/>
                  <a:ext cx="2510265" cy="909179"/>
                </a:xfrm>
                <a:prstGeom prst="rect">
                  <a:avLst/>
                </a:prstGeom>
                <a:blipFill>
                  <a:blip r:embed="rId7"/>
                  <a:stretch>
                    <a:fillRect l="-3465" t="-5036" b="-14388"/>
                  </a:stretch>
                </a:blipFill>
                <a:ln w="15875" cap="flat" cmpd="sng" algn="ctr">
                  <a:solidFill>
                    <a:sysClr val="windowText" lastClr="000000"/>
                  </a:solidFill>
                  <a:prstDash val="solid"/>
                </a:ln>
                <a:effectLst/>
              </p:spPr>
              <p:txBody>
                <a:bodyPr/>
                <a:lstStyle/>
                <a:p>
                  <a:r>
                    <a:rPr lang="en-US">
                      <a:noFill/>
                    </a:rPr>
                    <a:t> </a:t>
                  </a:r>
                </a:p>
              </p:txBody>
            </p:sp>
          </mc:Fallback>
        </mc:AlternateContent>
      </p:grpSp>
      <p:sp>
        <p:nvSpPr>
          <p:cNvPr id="31" name="Content Placeholder 2">
            <a:extLst>
              <a:ext uri="{FF2B5EF4-FFF2-40B4-BE49-F238E27FC236}">
                <a16:creationId xmlns:a16="http://schemas.microsoft.com/office/drawing/2014/main" id="{E7F82873-EDD3-388B-882E-9BA9A98389AC}"/>
              </a:ext>
            </a:extLst>
          </p:cNvPr>
          <p:cNvSpPr>
            <a:spLocks noGrp="1"/>
          </p:cNvSpPr>
          <p:nvPr>
            <p:ph idx="1"/>
          </p:nvPr>
        </p:nvSpPr>
        <p:spPr>
          <a:xfrm>
            <a:off x="838200" y="1688652"/>
            <a:ext cx="10515600" cy="767072"/>
          </a:xfrm>
          <a:solidFill>
            <a:schemeClr val="accent2">
              <a:lumMod val="75000"/>
            </a:schemeClr>
          </a:solidFill>
          <a:ln>
            <a:solidFill>
              <a:sysClr val="windowText" lastClr="000000"/>
            </a:solidFill>
          </a:ln>
        </p:spPr>
        <p:txBody>
          <a:bodyPr>
            <a:noAutofit/>
          </a:bodyPr>
          <a:lstStyle/>
          <a:p>
            <a:pPr marL="0" indent="0">
              <a:buNone/>
            </a:pPr>
            <a:r>
              <a:rPr lang="en-US" sz="2400" dirty="0">
                <a:solidFill>
                  <a:schemeClr val="bg1"/>
                </a:solidFill>
              </a:rPr>
              <a:t>We conducted a simulation study to compare different IM against a fixed sample approach under a set of scenarios common in A/B testing</a:t>
            </a:r>
          </a:p>
        </p:txBody>
      </p:sp>
      <p:pic>
        <p:nvPicPr>
          <p:cNvPr id="33" name="Picture 32">
            <a:extLst>
              <a:ext uri="{FF2B5EF4-FFF2-40B4-BE49-F238E27FC236}">
                <a16:creationId xmlns:a16="http://schemas.microsoft.com/office/drawing/2014/main" id="{170F66DA-47D9-C33A-B622-44486C7828B6}"/>
              </a:ext>
            </a:extLst>
          </p:cNvPr>
          <p:cNvPicPr>
            <a:picLocks noChangeAspect="1"/>
          </p:cNvPicPr>
          <p:nvPr/>
        </p:nvPicPr>
        <p:blipFill>
          <a:blip r:embed="rId8"/>
          <a:stretch>
            <a:fillRect/>
          </a:stretch>
        </p:blipFill>
        <p:spPr>
          <a:xfrm>
            <a:off x="9763760" y="319598"/>
            <a:ext cx="1625600" cy="393700"/>
          </a:xfrm>
          <a:prstGeom prst="rect">
            <a:avLst/>
          </a:prstGeom>
        </p:spPr>
      </p:pic>
      <p:sp>
        <p:nvSpPr>
          <p:cNvPr id="54" name="TextBox 53">
            <a:extLst>
              <a:ext uri="{FF2B5EF4-FFF2-40B4-BE49-F238E27FC236}">
                <a16:creationId xmlns:a16="http://schemas.microsoft.com/office/drawing/2014/main" id="{2B83AF40-307A-35AF-8ACF-8ED39A8DF2FF}"/>
              </a:ext>
            </a:extLst>
          </p:cNvPr>
          <p:cNvSpPr txBox="1"/>
          <p:nvPr/>
        </p:nvSpPr>
        <p:spPr>
          <a:xfrm>
            <a:off x="101228" y="4894385"/>
            <a:ext cx="4403039" cy="1938992"/>
          </a:xfrm>
          <a:prstGeom prst="rect">
            <a:avLst/>
          </a:prstGeom>
          <a:noFill/>
          <a:ln>
            <a:solidFill>
              <a:sysClr val="windowText" lastClr="000000"/>
            </a:solidFill>
          </a:ln>
        </p:spPr>
        <p:txBody>
          <a:bodyPr wrap="square">
            <a:spAutoFit/>
          </a:bodyPr>
          <a:lstStyle/>
          <a:p>
            <a:r>
              <a:rPr lang="en-US" sz="2400" b="1" dirty="0"/>
              <a:t>Simulation Study Conditions</a:t>
            </a:r>
          </a:p>
          <a:p>
            <a:r>
              <a:rPr lang="en-US" sz="2400" dirty="0"/>
              <a:t>Control Response Rate = 0.5</a:t>
            </a:r>
          </a:p>
          <a:p>
            <a:r>
              <a:rPr lang="en-US" sz="2400" dirty="0"/>
              <a:t>Type I error = 0.05</a:t>
            </a:r>
          </a:p>
          <a:p>
            <a:r>
              <a:rPr lang="en-US" sz="2400" dirty="0"/>
              <a:t>Power = 0.80</a:t>
            </a:r>
          </a:p>
          <a:p>
            <a:r>
              <a:rPr lang="en-US" sz="2400" dirty="0"/>
              <a:t>Two-sample T-test</a:t>
            </a:r>
          </a:p>
        </p:txBody>
      </p:sp>
      <p:sp>
        <p:nvSpPr>
          <p:cNvPr id="41" name="TextBox 40">
            <a:extLst>
              <a:ext uri="{FF2B5EF4-FFF2-40B4-BE49-F238E27FC236}">
                <a16:creationId xmlns:a16="http://schemas.microsoft.com/office/drawing/2014/main" id="{A2927A16-7FAD-6C83-6D72-B64CFFD05895}"/>
              </a:ext>
            </a:extLst>
          </p:cNvPr>
          <p:cNvSpPr txBox="1"/>
          <p:nvPr/>
        </p:nvSpPr>
        <p:spPr>
          <a:xfrm>
            <a:off x="8742280" y="4180344"/>
            <a:ext cx="3348492" cy="2677656"/>
          </a:xfrm>
          <a:prstGeom prst="rect">
            <a:avLst/>
          </a:prstGeom>
          <a:noFill/>
          <a:ln>
            <a:solidFill>
              <a:sysClr val="windowText" lastClr="000000"/>
            </a:solidFill>
          </a:ln>
        </p:spPr>
        <p:txBody>
          <a:bodyPr wrap="square">
            <a:spAutoFit/>
          </a:bodyPr>
          <a:lstStyle/>
          <a:p>
            <a:r>
              <a:rPr lang="en-US" sz="2400" b="1" dirty="0"/>
              <a:t>Interim Monitoring Methods</a:t>
            </a:r>
          </a:p>
          <a:p>
            <a:r>
              <a:rPr lang="en-US" sz="2400" dirty="0"/>
              <a:t>O’Brien-Fleming (OBF)</a:t>
            </a:r>
          </a:p>
          <a:p>
            <a:r>
              <a:rPr lang="en-US" sz="2400" dirty="0"/>
              <a:t>Pocock</a:t>
            </a:r>
          </a:p>
          <a:p>
            <a:r>
              <a:rPr lang="en-US" sz="2400" dirty="0"/>
              <a:t>Power, rho = 1</a:t>
            </a:r>
          </a:p>
          <a:p>
            <a:r>
              <a:rPr lang="en-US" sz="2400" dirty="0"/>
              <a:t>Power, rho = 2</a:t>
            </a:r>
          </a:p>
          <a:p>
            <a:r>
              <a:rPr lang="en-US" sz="2400" dirty="0"/>
              <a:t>Power, rho = 3</a:t>
            </a:r>
          </a:p>
        </p:txBody>
      </p:sp>
    </p:spTree>
    <p:extLst>
      <p:ext uri="{BB962C8B-B14F-4D97-AF65-F5344CB8AC3E}">
        <p14:creationId xmlns:p14="http://schemas.microsoft.com/office/powerpoint/2010/main" val="3637741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61617"/>
            <a:ext cx="10515600" cy="1018699"/>
          </a:xfrm>
        </p:spPr>
        <p:txBody>
          <a:bodyPr>
            <a:normAutofit/>
          </a:bodyPr>
          <a:lstStyle/>
          <a:p>
            <a:r>
              <a:rPr lang="en-US" sz="3600" dirty="0"/>
              <a:t>Simulation Study Evaluation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7D6634-B35D-236D-91A8-F46B2D86C466}"/>
                  </a:ext>
                </a:extLst>
              </p:cNvPr>
              <p:cNvSpPr>
                <a:spLocks noGrp="1"/>
              </p:cNvSpPr>
              <p:nvPr>
                <p:ph idx="1"/>
              </p:nvPr>
            </p:nvSpPr>
            <p:spPr>
              <a:xfrm>
                <a:off x="643161" y="2275596"/>
                <a:ext cx="10905678" cy="3901122"/>
              </a:xfrm>
            </p:spPr>
            <p:txBody>
              <a:bodyPr>
                <a:noAutofit/>
              </a:bodyPr>
              <a:lstStyle/>
              <a:p>
                <a:pPr marL="0" indent="0">
                  <a:buNone/>
                </a:pPr>
                <a:r>
                  <a:rPr lang="en-US" sz="2400" dirty="0"/>
                  <a:t>Calculated for each stopping boundary and simulation condition</a:t>
                </a:r>
              </a:p>
              <a:p>
                <a:pPr marL="457200" lvl="1">
                  <a:spcBef>
                    <a:spcPts val="0"/>
                  </a:spcBef>
                  <a:spcAft>
                    <a:spcPts val="750"/>
                  </a:spcAft>
                </a:pPr>
                <a:r>
                  <a:rPr lang="en-US" dirty="0"/>
                  <a:t>Maximum Sample Size (</a:t>
                </a:r>
                <a14:m>
                  <m:oMath xmlns:m="http://schemas.openxmlformats.org/officeDocument/2006/math">
                    <m:r>
                      <a:rPr lang="en-US" i="1">
                        <a:solidFill>
                          <a:srgbClr val="333333"/>
                        </a:solidFill>
                        <a:latin typeface="Cambria Math" panose="02040503050406030204" pitchFamily="18" charset="0"/>
                        <a:ea typeface="Times New Roman" panose="02020603050405020304" pitchFamily="18" charset="0"/>
                      </a:rPr>
                      <m:t>𝑀𝑆</m:t>
                    </m:r>
                    <m:sSub>
                      <m:sSubPr>
                        <m:ctrlPr>
                          <a:rPr lang="en-US" i="1">
                            <a:solidFill>
                              <a:srgbClr val="333333"/>
                            </a:solidFill>
                            <a:latin typeface="Cambria Math" panose="02040503050406030204" pitchFamily="18" charset="0"/>
                            <a:ea typeface="Times New Roman" panose="02020603050405020304" pitchFamily="18" charset="0"/>
                          </a:rPr>
                        </m:ctrlPr>
                      </m:sSubPr>
                      <m:e>
                        <m:r>
                          <a:rPr lang="en-US" i="1">
                            <a:solidFill>
                              <a:srgbClr val="333333"/>
                            </a:solidFill>
                            <a:latin typeface="Cambria Math" panose="02040503050406030204" pitchFamily="18" charset="0"/>
                            <a:ea typeface="Times New Roman" panose="02020603050405020304" pitchFamily="18" charset="0"/>
                          </a:rPr>
                          <m:t>𝑆</m:t>
                        </m:r>
                      </m:e>
                      <m:sub>
                        <m:r>
                          <a:rPr lang="en-US" i="1">
                            <a:solidFill>
                              <a:srgbClr val="333333"/>
                            </a:solidFill>
                            <a:latin typeface="Cambria Math" panose="02040503050406030204" pitchFamily="18" charset="0"/>
                            <a:ea typeface="Times New Roman" panose="02020603050405020304" pitchFamily="18" charset="0"/>
                          </a:rPr>
                          <m:t>𝐼𝑀</m:t>
                        </m:r>
                      </m:sub>
                    </m:sSub>
                  </m:oMath>
                </a14:m>
                <a:r>
                  <a:rPr lang="en-US" dirty="0"/>
                  <a:t>) = Total sample size required to run the study the entire duration for a given IM method</a:t>
                </a:r>
              </a:p>
              <a:p>
                <a:pPr marL="457200" lvl="1">
                  <a:spcBef>
                    <a:spcPts val="0"/>
                  </a:spcBef>
                  <a:spcAft>
                    <a:spcPts val="750"/>
                  </a:spcAft>
                </a:pPr>
                <a:r>
                  <a:rPr lang="en-US" dirty="0"/>
                  <a:t>Expected Sample Siz</a:t>
                </a:r>
                <a:r>
                  <a:rPr lang="en-US" altLang="zh-CN" dirty="0"/>
                  <a:t>e under the null (</a:t>
                </a:r>
                <a14:m>
                  <m:oMath xmlns:m="http://schemas.openxmlformats.org/officeDocument/2006/math">
                    <m:r>
                      <a:rPr lang="en-US" i="1">
                        <a:solidFill>
                          <a:srgbClr val="333333"/>
                        </a:solidFill>
                        <a:latin typeface="Cambria Math" panose="02040503050406030204" pitchFamily="18" charset="0"/>
                        <a:ea typeface="Times New Roman" panose="02020603050405020304" pitchFamily="18" charset="0"/>
                      </a:rPr>
                      <m:t>𝐸𝑆</m:t>
                    </m:r>
                    <m:sSub>
                      <m:sSubPr>
                        <m:ctrlPr>
                          <a:rPr lang="en-US" i="1">
                            <a:solidFill>
                              <a:srgbClr val="333333"/>
                            </a:solidFill>
                            <a:latin typeface="Cambria Math" panose="02040503050406030204" pitchFamily="18" charset="0"/>
                            <a:ea typeface="Times New Roman" panose="02020603050405020304" pitchFamily="18" charset="0"/>
                          </a:rPr>
                        </m:ctrlPr>
                      </m:sSubPr>
                      <m:e>
                        <m:r>
                          <a:rPr lang="en-US" i="1">
                            <a:solidFill>
                              <a:srgbClr val="333333"/>
                            </a:solidFill>
                            <a:latin typeface="Cambria Math" panose="02040503050406030204" pitchFamily="18" charset="0"/>
                            <a:ea typeface="Times New Roman" panose="02020603050405020304" pitchFamily="18" charset="0"/>
                          </a:rPr>
                          <m:t>𝑆</m:t>
                        </m:r>
                      </m:e>
                      <m:sub>
                        <m:r>
                          <a:rPr lang="en-US" i="1">
                            <a:solidFill>
                              <a:srgbClr val="333333"/>
                            </a:solidFill>
                            <a:latin typeface="Cambria Math" panose="02040503050406030204" pitchFamily="18" charset="0"/>
                            <a:ea typeface="Times New Roman" panose="02020603050405020304" pitchFamily="18" charset="0"/>
                          </a:rPr>
                          <m:t>𝑛𝑢𝑙𝑙</m:t>
                        </m:r>
                        <m:r>
                          <a:rPr lang="en-US" i="1">
                            <a:solidFill>
                              <a:srgbClr val="333333"/>
                            </a:solidFill>
                            <a:latin typeface="Cambria Math" panose="02040503050406030204" pitchFamily="18" charset="0"/>
                            <a:ea typeface="Times New Roman" panose="02020603050405020304" pitchFamily="18" charset="0"/>
                          </a:rPr>
                          <m:t>,</m:t>
                        </m:r>
                        <m:r>
                          <a:rPr lang="en-US" b="0" i="1" smtClean="0">
                            <a:solidFill>
                              <a:srgbClr val="333333"/>
                            </a:solidFill>
                            <a:latin typeface="Cambria Math" panose="02040503050406030204" pitchFamily="18" charset="0"/>
                            <a:ea typeface="Times New Roman" panose="02020603050405020304" pitchFamily="18" charset="0"/>
                          </a:rPr>
                          <m:t>𝐼𝑀</m:t>
                        </m:r>
                      </m:sub>
                    </m:sSub>
                  </m:oMath>
                </a14:m>
                <a:r>
                  <a:rPr lang="en-US" altLang="zh-CN" dirty="0"/>
                  <a:t>) = Anticipated sample size for a given IM at which the study would be ended under the null hypothesis</a:t>
                </a:r>
                <a:endParaRPr lang="en-US" dirty="0"/>
              </a:p>
              <a:p>
                <a:pPr marL="457200" lvl="1">
                  <a:spcBef>
                    <a:spcPts val="0"/>
                  </a:spcBef>
                  <a:spcAft>
                    <a:spcPts val="750"/>
                  </a:spcAft>
                </a:pPr>
                <a:r>
                  <a:rPr lang="en-US" dirty="0"/>
                  <a:t>Expected Sample Siz</a:t>
                </a:r>
                <a:r>
                  <a:rPr lang="en-US" altLang="zh-CN" dirty="0"/>
                  <a:t>e under the alternative (</a:t>
                </a:r>
                <a14:m>
                  <m:oMath xmlns:m="http://schemas.openxmlformats.org/officeDocument/2006/math">
                    <m:r>
                      <a:rPr lang="en-US" i="1">
                        <a:solidFill>
                          <a:srgbClr val="333333"/>
                        </a:solidFill>
                        <a:latin typeface="Cambria Math" panose="02040503050406030204" pitchFamily="18" charset="0"/>
                        <a:ea typeface="Times New Roman" panose="02020603050405020304" pitchFamily="18" charset="0"/>
                      </a:rPr>
                      <m:t>𝐸𝑆</m:t>
                    </m:r>
                    <m:sSub>
                      <m:sSubPr>
                        <m:ctrlPr>
                          <a:rPr lang="en-US" i="1">
                            <a:solidFill>
                              <a:srgbClr val="333333"/>
                            </a:solidFill>
                            <a:latin typeface="Cambria Math" panose="02040503050406030204" pitchFamily="18" charset="0"/>
                            <a:ea typeface="Times New Roman" panose="02020603050405020304" pitchFamily="18" charset="0"/>
                          </a:rPr>
                        </m:ctrlPr>
                      </m:sSubPr>
                      <m:e>
                        <m:r>
                          <a:rPr lang="en-US" i="1">
                            <a:solidFill>
                              <a:srgbClr val="333333"/>
                            </a:solidFill>
                            <a:latin typeface="Cambria Math" panose="02040503050406030204" pitchFamily="18" charset="0"/>
                            <a:ea typeface="Times New Roman" panose="02020603050405020304" pitchFamily="18" charset="0"/>
                          </a:rPr>
                          <m:t>𝑆</m:t>
                        </m:r>
                      </m:e>
                      <m:sub>
                        <m:r>
                          <a:rPr lang="en-US" b="0" i="1" smtClean="0">
                            <a:solidFill>
                              <a:srgbClr val="333333"/>
                            </a:solidFill>
                            <a:latin typeface="Cambria Math" panose="02040503050406030204" pitchFamily="18" charset="0"/>
                            <a:ea typeface="Times New Roman" panose="02020603050405020304" pitchFamily="18" charset="0"/>
                          </a:rPr>
                          <m:t>𝑎𝑙𝑡</m:t>
                        </m:r>
                        <m:r>
                          <a:rPr lang="en-US" i="1">
                            <a:solidFill>
                              <a:srgbClr val="333333"/>
                            </a:solidFill>
                            <a:latin typeface="Cambria Math" panose="02040503050406030204" pitchFamily="18" charset="0"/>
                            <a:ea typeface="Times New Roman" panose="02020603050405020304" pitchFamily="18" charset="0"/>
                          </a:rPr>
                          <m:t>,</m:t>
                        </m:r>
                        <m:r>
                          <a:rPr lang="en-US" i="1">
                            <a:solidFill>
                              <a:srgbClr val="333333"/>
                            </a:solidFill>
                            <a:latin typeface="Cambria Math" panose="02040503050406030204" pitchFamily="18" charset="0"/>
                            <a:ea typeface="Times New Roman" panose="02020603050405020304" pitchFamily="18" charset="0"/>
                          </a:rPr>
                          <m:t>𝐼𝑀</m:t>
                        </m:r>
                      </m:sub>
                    </m:sSub>
                  </m:oMath>
                </a14:m>
                <a:r>
                  <a:rPr lang="en-US" altLang="zh-CN" dirty="0"/>
                  <a:t>) = Anticipated sample size for a given IM at which the study would be ended under the alternative hypothesis</a:t>
                </a:r>
                <a:endParaRPr lang="en-US" dirty="0"/>
              </a:p>
            </p:txBody>
          </p:sp>
        </mc:Choice>
        <mc:Fallback xmlns="">
          <p:sp>
            <p:nvSpPr>
              <p:cNvPr id="5" name="Content Placeholder 4">
                <a:extLst>
                  <a:ext uri="{FF2B5EF4-FFF2-40B4-BE49-F238E27FC236}">
                    <a16:creationId xmlns:a16="http://schemas.microsoft.com/office/drawing/2014/main" id="{137D6634-B35D-236D-91A8-F46B2D86C466}"/>
                  </a:ext>
                </a:extLst>
              </p:cNvPr>
              <p:cNvSpPr>
                <a:spLocks noGrp="1" noRot="1" noChangeAspect="1" noMove="1" noResize="1" noEditPoints="1" noAdjustHandles="1" noChangeArrowheads="1" noChangeShapeType="1" noTextEdit="1"/>
              </p:cNvSpPr>
              <p:nvPr>
                <p:ph idx="1"/>
              </p:nvPr>
            </p:nvSpPr>
            <p:spPr>
              <a:xfrm>
                <a:off x="643161" y="2275596"/>
                <a:ext cx="10905678" cy="3901122"/>
              </a:xfrm>
              <a:blipFill>
                <a:blip r:embed="rId3"/>
                <a:stretch>
                  <a:fillRect l="-895" t="-2031" r="-39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A3753195-4BE6-337B-2F05-B941671D5531}"/>
              </a:ext>
            </a:extLst>
          </p:cNvPr>
          <p:cNvPicPr>
            <a:picLocks noChangeAspect="1"/>
          </p:cNvPicPr>
          <p:nvPr/>
        </p:nvPicPr>
        <p:blipFill>
          <a:blip r:embed="rId4"/>
          <a:stretch>
            <a:fillRect/>
          </a:stretch>
        </p:blipFill>
        <p:spPr>
          <a:xfrm>
            <a:off x="9763760" y="319598"/>
            <a:ext cx="1625600" cy="393700"/>
          </a:xfrm>
          <a:prstGeom prst="rect">
            <a:avLst/>
          </a:prstGeom>
        </p:spPr>
      </p:pic>
      <p:sp>
        <p:nvSpPr>
          <p:cNvPr id="8" name="Content Placeholder 2">
            <a:extLst>
              <a:ext uri="{FF2B5EF4-FFF2-40B4-BE49-F238E27FC236}">
                <a16:creationId xmlns:a16="http://schemas.microsoft.com/office/drawing/2014/main" id="{2745E953-9898-6018-76D7-CEBFCE689FD5}"/>
              </a:ext>
            </a:extLst>
          </p:cNvPr>
          <p:cNvSpPr txBox="1">
            <a:spLocks/>
          </p:cNvSpPr>
          <p:nvPr/>
        </p:nvSpPr>
        <p:spPr>
          <a:xfrm>
            <a:off x="838200" y="1688652"/>
            <a:ext cx="10515600" cy="424310"/>
          </a:xfrm>
          <a:prstGeom prst="rect">
            <a:avLst/>
          </a:prstGeom>
          <a:solidFill>
            <a:schemeClr val="accent2">
              <a:lumMod val="7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bg1"/>
                </a:solidFill>
              </a:rPr>
              <a:t>A total of 16 stopping boundaries were evaluated (5 IM approaches x 3+1)</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F31421D-30C2-1EE9-6F6F-6987E228D90E}"/>
                  </a:ext>
                </a:extLst>
              </p:cNvPr>
              <p:cNvSpPr txBox="1"/>
              <p:nvPr/>
            </p:nvSpPr>
            <p:spPr>
              <a:xfrm>
                <a:off x="82361" y="5393175"/>
                <a:ext cx="11661517" cy="1464825"/>
              </a:xfrm>
              <a:prstGeom prst="rect">
                <a:avLst/>
              </a:prstGeom>
              <a:noFill/>
            </p:spPr>
            <p:txBody>
              <a:bodyPr wrap="square">
                <a:spAutoFit/>
              </a:bodyPr>
              <a:lstStyle/>
              <a:p>
                <a:pPr marL="457200" lvl="1">
                  <a:spcBef>
                    <a:spcPts val="0"/>
                  </a:spcBef>
                  <a:spcAft>
                    <a:spcPts val="750"/>
                  </a:spcAft>
                </a:pPr>
                <a14:m>
                  <m:oMathPara xmlns:m="http://schemas.openxmlformats.org/officeDocument/2006/math">
                    <m:oMathParaPr>
                      <m:jc m:val="centerGroup"/>
                    </m:oMathParaPr>
                    <m:oMath xmlns:m="http://schemas.openxmlformats.org/officeDocument/2006/math">
                      <m:r>
                        <a:rPr lang="en-US" sz="2400" i="1" smtClean="0">
                          <a:solidFill>
                            <a:srgbClr val="333333"/>
                          </a:solidFill>
                          <a:effectLst/>
                          <a:latin typeface="Cambria Math" panose="02040503050406030204" pitchFamily="18" charset="0"/>
                          <a:ea typeface="Times New Roman" panose="02020603050405020304" pitchFamily="18" charset="0"/>
                        </a:rPr>
                        <m:t>𝑙𝑜𝑠𝑠</m:t>
                      </m:r>
                      <m:r>
                        <a:rPr lang="en-US" sz="2400" i="1" smtClean="0">
                          <a:solidFill>
                            <a:srgbClr val="333333"/>
                          </a:solidFill>
                          <a:effectLst/>
                          <a:latin typeface="Cambria Math" panose="02040503050406030204" pitchFamily="18" charset="0"/>
                          <a:ea typeface="Times New Roman" panose="02020603050405020304" pitchFamily="18" charset="0"/>
                        </a:rPr>
                        <m:t> </m:t>
                      </m:r>
                      <m:r>
                        <a:rPr lang="en-US" sz="2400" i="1" smtClean="0">
                          <a:solidFill>
                            <a:srgbClr val="333333"/>
                          </a:solidFill>
                          <a:effectLst/>
                          <a:latin typeface="Cambria Math" panose="02040503050406030204" pitchFamily="18" charset="0"/>
                          <a:ea typeface="Times New Roman" panose="02020603050405020304" pitchFamily="18" charset="0"/>
                        </a:rPr>
                        <m:t>𝑓𝑢𝑛𝑐𝑡𝑖𝑜𝑛</m:t>
                      </m:r>
                      <m:r>
                        <a:rPr lang="en-US" sz="2400" i="1" smtClean="0">
                          <a:solidFill>
                            <a:srgbClr val="333333"/>
                          </a:solidFill>
                          <a:effectLst/>
                          <a:latin typeface="Cambria Math" panose="02040503050406030204" pitchFamily="18" charset="0"/>
                          <a:ea typeface="Times New Roman" panose="02020603050405020304" pitchFamily="18" charset="0"/>
                        </a:rPr>
                        <m:t>=</m:t>
                      </m:r>
                      <m:r>
                        <a:rPr lang="en-US" sz="2400" i="1" smtClean="0">
                          <a:solidFill>
                            <a:srgbClr val="333333"/>
                          </a:solidFill>
                          <a:effectLst/>
                          <a:latin typeface="Cambria Math" panose="02040503050406030204" pitchFamily="18" charset="0"/>
                          <a:ea typeface="Times New Roman" panose="02020603050405020304" pitchFamily="18" charset="0"/>
                        </a:rPr>
                        <m:t>𝑤</m:t>
                      </m:r>
                      <m:r>
                        <a:rPr lang="en-US" sz="2400" i="1" smtClean="0">
                          <a:solidFill>
                            <a:srgbClr val="333333"/>
                          </a:solidFill>
                          <a:effectLst/>
                          <a:latin typeface="Cambria Math" panose="02040503050406030204" pitchFamily="18" charset="0"/>
                          <a:ea typeface="Times New Roman" panose="02020603050405020304" pitchFamily="18" charset="0"/>
                        </a:rPr>
                        <m:t>1</m:t>
                      </m:r>
                      <m:f>
                        <m:fPr>
                          <m:ctrlPr>
                            <a:rPr lang="en-US" sz="2400" i="1">
                              <a:solidFill>
                                <a:srgbClr val="333333"/>
                              </a:solidFill>
                              <a:effectLst/>
                              <a:latin typeface="Cambria Math" panose="02040503050406030204" pitchFamily="18" charset="0"/>
                              <a:ea typeface="Times New Roman" panose="02020603050405020304" pitchFamily="18" charset="0"/>
                            </a:rPr>
                          </m:ctrlPr>
                        </m:fPr>
                        <m:num>
                          <m:r>
                            <a:rPr lang="en-US" sz="2400" i="1">
                              <a:solidFill>
                                <a:srgbClr val="333333"/>
                              </a:solidFill>
                              <a:effectLst/>
                              <a:latin typeface="Cambria Math" panose="02040503050406030204" pitchFamily="18" charset="0"/>
                              <a:ea typeface="Times New Roman" panose="02020603050405020304" pitchFamily="18" charset="0"/>
                            </a:rPr>
                            <m:t>𝐸𝑆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𝑛𝑢𝑙𝑙</m:t>
                              </m:r>
                              <m:r>
                                <a:rPr lang="en-US" sz="2400" i="1">
                                  <a:solidFill>
                                    <a:srgbClr val="333333"/>
                                  </a:solidFill>
                                  <a:effectLst/>
                                  <a:latin typeface="Cambria Math" panose="02040503050406030204" pitchFamily="18" charset="0"/>
                                  <a:ea typeface="Times New Roman" panose="02020603050405020304" pitchFamily="18" charset="0"/>
                                </a:rPr>
                                <m:t>,</m:t>
                              </m:r>
                              <m:r>
                                <a:rPr lang="en-US" sz="2400" i="1">
                                  <a:solidFill>
                                    <a:srgbClr val="333333"/>
                                  </a:solidFill>
                                  <a:effectLst/>
                                  <a:latin typeface="Cambria Math" panose="02040503050406030204" pitchFamily="18" charset="0"/>
                                  <a:ea typeface="Times New Roman" panose="02020603050405020304" pitchFamily="18" charset="0"/>
                                </a:rPr>
                                <m:t>𝑖𝑛𝑡𝑒𝑟𝑖𝑚</m:t>
                              </m:r>
                            </m:sub>
                          </m:sSub>
                        </m:num>
                        <m:den>
                          <m:r>
                            <a:rPr lang="en-US" sz="2400" i="1">
                              <a:solidFill>
                                <a:srgbClr val="333333"/>
                              </a:solidFill>
                              <a:effectLst/>
                              <a:latin typeface="Cambria Math" panose="02040503050406030204" pitchFamily="18" charset="0"/>
                              <a:ea typeface="Times New Roman" panose="02020603050405020304" pitchFamily="18" charset="0"/>
                            </a:rPr>
                            <m:t>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𝑓𝑖𝑥𝑒𝑑</m:t>
                              </m:r>
                            </m:sub>
                          </m:sSub>
                        </m:den>
                      </m:f>
                      <m:r>
                        <a:rPr lang="en-US" sz="2400" i="1">
                          <a:solidFill>
                            <a:srgbClr val="333333"/>
                          </a:solidFill>
                          <a:effectLst/>
                          <a:latin typeface="Cambria Math" panose="02040503050406030204" pitchFamily="18" charset="0"/>
                          <a:ea typeface="Times New Roman" panose="02020603050405020304" pitchFamily="18" charset="0"/>
                        </a:rPr>
                        <m:t>+</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2</m:t>
                      </m:r>
                      <m:f>
                        <m:fPr>
                          <m:ctrlPr>
                            <a:rPr lang="en-US" sz="2400" i="1">
                              <a:solidFill>
                                <a:srgbClr val="333333"/>
                              </a:solidFill>
                              <a:effectLst/>
                              <a:latin typeface="Cambria Math" panose="02040503050406030204" pitchFamily="18" charset="0"/>
                              <a:ea typeface="Times New Roman" panose="02020603050405020304" pitchFamily="18" charset="0"/>
                            </a:rPr>
                          </m:ctrlPr>
                        </m:fPr>
                        <m:num>
                          <m:r>
                            <a:rPr lang="en-US" sz="2400" i="1">
                              <a:solidFill>
                                <a:srgbClr val="333333"/>
                              </a:solidFill>
                              <a:effectLst/>
                              <a:latin typeface="Cambria Math" panose="02040503050406030204" pitchFamily="18" charset="0"/>
                              <a:ea typeface="Times New Roman" panose="02020603050405020304" pitchFamily="18" charset="0"/>
                            </a:rPr>
                            <m:t>𝐸𝑆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𝑎𝑙𝑡</m:t>
                              </m:r>
                              <m:r>
                                <a:rPr lang="en-US" sz="2400" i="1">
                                  <a:solidFill>
                                    <a:srgbClr val="333333"/>
                                  </a:solidFill>
                                  <a:effectLst/>
                                  <a:latin typeface="Cambria Math" panose="02040503050406030204" pitchFamily="18" charset="0"/>
                                  <a:ea typeface="Times New Roman" panose="02020603050405020304" pitchFamily="18" charset="0"/>
                                </a:rPr>
                                <m:t>,</m:t>
                              </m:r>
                              <m:r>
                                <a:rPr lang="en-US" sz="2400" i="1">
                                  <a:solidFill>
                                    <a:srgbClr val="333333"/>
                                  </a:solidFill>
                                  <a:effectLst/>
                                  <a:latin typeface="Cambria Math" panose="02040503050406030204" pitchFamily="18" charset="0"/>
                                  <a:ea typeface="Times New Roman" panose="02020603050405020304" pitchFamily="18" charset="0"/>
                                </a:rPr>
                                <m:t>𝑖𝑛𝑡𝑒𝑟𝑖𝑚</m:t>
                              </m:r>
                            </m:sub>
                          </m:sSub>
                        </m:num>
                        <m:den>
                          <m:r>
                            <a:rPr lang="en-US" sz="2400" i="1">
                              <a:solidFill>
                                <a:srgbClr val="333333"/>
                              </a:solidFill>
                              <a:effectLst/>
                              <a:latin typeface="Cambria Math" panose="02040503050406030204" pitchFamily="18" charset="0"/>
                              <a:ea typeface="Times New Roman" panose="02020603050405020304" pitchFamily="18" charset="0"/>
                            </a:rPr>
                            <m:t>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𝑓𝑖𝑥𝑒𝑑</m:t>
                              </m:r>
                            </m:sub>
                          </m:sSub>
                        </m:den>
                      </m:f>
                      <m:r>
                        <a:rPr lang="en-US" sz="2400" i="1">
                          <a:solidFill>
                            <a:srgbClr val="333333"/>
                          </a:solidFill>
                          <a:effectLst/>
                          <a:latin typeface="Cambria Math" panose="02040503050406030204" pitchFamily="18" charset="0"/>
                          <a:ea typeface="Times New Roman" panose="02020603050405020304" pitchFamily="18" charset="0"/>
                        </a:rPr>
                        <m:t>+</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3</m:t>
                      </m:r>
                      <m:f>
                        <m:fPr>
                          <m:ctrlPr>
                            <a:rPr lang="en-US" sz="2400" i="1">
                              <a:solidFill>
                                <a:srgbClr val="333333"/>
                              </a:solidFill>
                              <a:effectLst/>
                              <a:latin typeface="Cambria Math" panose="02040503050406030204" pitchFamily="18" charset="0"/>
                              <a:ea typeface="Times New Roman" panose="02020603050405020304" pitchFamily="18" charset="0"/>
                            </a:rPr>
                          </m:ctrlPr>
                        </m:fPr>
                        <m:num>
                          <m:r>
                            <a:rPr lang="en-US" sz="2400" i="1">
                              <a:solidFill>
                                <a:srgbClr val="333333"/>
                              </a:solidFill>
                              <a:effectLst/>
                              <a:latin typeface="Cambria Math" panose="02040503050406030204" pitchFamily="18" charset="0"/>
                              <a:ea typeface="Times New Roman" panose="02020603050405020304" pitchFamily="18" charset="0"/>
                            </a:rPr>
                            <m:t>𝑀𝑆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b="0" i="1" smtClean="0">
                                  <a:solidFill>
                                    <a:srgbClr val="333333"/>
                                  </a:solidFill>
                                  <a:effectLst/>
                                  <a:latin typeface="Cambria Math" panose="02040503050406030204" pitchFamily="18" charset="0"/>
                                  <a:ea typeface="Times New Roman" panose="02020603050405020304" pitchFamily="18" charset="0"/>
                                </a:rPr>
                                <m:t>𝐼𝑀</m:t>
                              </m:r>
                            </m:sub>
                          </m:sSub>
                        </m:num>
                        <m:den>
                          <m:r>
                            <a:rPr lang="en-US" sz="2400" i="1">
                              <a:solidFill>
                                <a:srgbClr val="333333"/>
                              </a:solidFill>
                              <a:effectLst/>
                              <a:latin typeface="Cambria Math" panose="02040503050406030204" pitchFamily="18" charset="0"/>
                              <a:ea typeface="Times New Roman" panose="02020603050405020304" pitchFamily="18" charset="0"/>
                            </a:rPr>
                            <m:t>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𝑓𝑖𝑥𝑒𝑑</m:t>
                              </m:r>
                            </m:sub>
                          </m:sSub>
                        </m:den>
                      </m:f>
                    </m:oMath>
                  </m:oMathPara>
                </a14:m>
                <a:endParaRPr lang="en-US" sz="2400" i="1" dirty="0">
                  <a:solidFill>
                    <a:srgbClr val="333333"/>
                  </a:solidFill>
                  <a:effectLst/>
                  <a:latin typeface="Cambria Math" panose="02040503050406030204" pitchFamily="18" charset="0"/>
                  <a:ea typeface="Times New Roman" panose="02020603050405020304" pitchFamily="18" charset="0"/>
                </a:endParaRPr>
              </a:p>
              <a:p>
                <a:pPr marL="457200" lvl="1">
                  <a:spcBef>
                    <a:spcPts val="0"/>
                  </a:spcBef>
                  <a:spcAft>
                    <a:spcPts val="750"/>
                  </a:spcAft>
                </a:pPr>
                <a14:m>
                  <m:oMathPara xmlns:m="http://schemas.openxmlformats.org/officeDocument/2006/math">
                    <m:oMathParaPr>
                      <m:jc m:val="centerGroup"/>
                    </m:oMathParaPr>
                    <m:oMath xmlns:m="http://schemas.openxmlformats.org/officeDocument/2006/math">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1+</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2+</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3=1</m:t>
                      </m:r>
                    </m:oMath>
                  </m:oMathPara>
                </a14:m>
                <a:endParaRPr lang="en-US" sz="2400" i="1" dirty="0">
                  <a:solidFill>
                    <a:srgbClr val="333333"/>
                  </a:solidFill>
                  <a:effectLst/>
                  <a:latin typeface="Cambria Math" panose="02040503050406030204" pitchFamily="18" charset="0"/>
                  <a:ea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AF31421D-30C2-1EE9-6F6F-6987E228D90E}"/>
                  </a:ext>
                </a:extLst>
              </p:cNvPr>
              <p:cNvSpPr txBox="1">
                <a:spLocks noRot="1" noChangeAspect="1" noMove="1" noResize="1" noEditPoints="1" noAdjustHandles="1" noChangeArrowheads="1" noChangeShapeType="1" noTextEdit="1"/>
              </p:cNvSpPr>
              <p:nvPr/>
            </p:nvSpPr>
            <p:spPr>
              <a:xfrm>
                <a:off x="82361" y="5393175"/>
                <a:ext cx="11661517" cy="146482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46214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61617"/>
            <a:ext cx="10515600" cy="1018699"/>
          </a:xfrm>
        </p:spPr>
        <p:txBody>
          <a:bodyPr>
            <a:normAutofit/>
          </a:bodyPr>
          <a:lstStyle/>
          <a:p>
            <a:r>
              <a:rPr lang="en-US" sz="3600" dirty="0"/>
              <a:t>Simulation Study Evaluation</a:t>
            </a:r>
          </a:p>
        </p:txBody>
      </p:sp>
      <p:sp>
        <p:nvSpPr>
          <p:cNvPr id="5" name="Content Placeholder 4">
            <a:extLst>
              <a:ext uri="{FF2B5EF4-FFF2-40B4-BE49-F238E27FC236}">
                <a16:creationId xmlns:a16="http://schemas.microsoft.com/office/drawing/2014/main" id="{137D6634-B35D-236D-91A8-F46B2D86C466}"/>
              </a:ext>
            </a:extLst>
          </p:cNvPr>
          <p:cNvSpPr>
            <a:spLocks noGrp="1"/>
          </p:cNvSpPr>
          <p:nvPr>
            <p:ph idx="1"/>
          </p:nvPr>
        </p:nvSpPr>
        <p:spPr>
          <a:xfrm>
            <a:off x="838200" y="2275840"/>
            <a:ext cx="10515600" cy="3901122"/>
          </a:xfrm>
        </p:spPr>
        <p:txBody>
          <a:bodyPr>
            <a:noAutofit/>
          </a:bodyPr>
          <a:lstStyle/>
          <a:p>
            <a:pPr marL="283464">
              <a:spcBef>
                <a:spcPts val="1200"/>
              </a:spcBef>
              <a:spcAft>
                <a:spcPts val="750"/>
              </a:spcAft>
            </a:pPr>
            <a:r>
              <a:rPr lang="en-US" sz="2400" dirty="0"/>
              <a:t>A loss function was used to estimate the benefit of the IM approach compared to the Fixed design</a:t>
            </a:r>
          </a:p>
          <a:p>
            <a:pPr marL="740664" lvl="1">
              <a:spcBef>
                <a:spcPts val="0"/>
              </a:spcBef>
              <a:spcAft>
                <a:spcPts val="750"/>
              </a:spcAft>
            </a:pPr>
            <a:r>
              <a:rPr lang="en-US" dirty="0"/>
              <a:t>Smaller loss function value, smaller ESS, and smaller MSS is better</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B8B5479-3392-9566-C283-AF3DCFB79F61}"/>
                  </a:ext>
                </a:extLst>
              </p:cNvPr>
              <p:cNvSpPr txBox="1"/>
              <p:nvPr/>
            </p:nvSpPr>
            <p:spPr>
              <a:xfrm>
                <a:off x="265241" y="4160070"/>
                <a:ext cx="11661517" cy="1464825"/>
              </a:xfrm>
              <a:prstGeom prst="rect">
                <a:avLst/>
              </a:prstGeom>
              <a:noFill/>
            </p:spPr>
            <p:txBody>
              <a:bodyPr wrap="square">
                <a:spAutoFit/>
              </a:bodyPr>
              <a:lstStyle/>
              <a:p>
                <a:pPr marL="457200" lvl="1">
                  <a:spcBef>
                    <a:spcPts val="0"/>
                  </a:spcBef>
                  <a:spcAft>
                    <a:spcPts val="750"/>
                  </a:spcAft>
                </a:pPr>
                <a14:m>
                  <m:oMathPara xmlns:m="http://schemas.openxmlformats.org/officeDocument/2006/math">
                    <m:oMathParaPr>
                      <m:jc m:val="centerGroup"/>
                    </m:oMathParaPr>
                    <m:oMath xmlns:m="http://schemas.openxmlformats.org/officeDocument/2006/math">
                      <m:r>
                        <a:rPr lang="en-US" sz="2400" i="1" smtClean="0">
                          <a:solidFill>
                            <a:srgbClr val="333333"/>
                          </a:solidFill>
                          <a:effectLst/>
                          <a:latin typeface="Cambria Math" panose="02040503050406030204" pitchFamily="18" charset="0"/>
                          <a:ea typeface="Times New Roman" panose="02020603050405020304" pitchFamily="18" charset="0"/>
                        </a:rPr>
                        <m:t>𝑙𝑜𝑠𝑠</m:t>
                      </m:r>
                      <m:r>
                        <a:rPr lang="en-US" sz="2400" i="1" smtClean="0">
                          <a:solidFill>
                            <a:srgbClr val="333333"/>
                          </a:solidFill>
                          <a:effectLst/>
                          <a:latin typeface="Cambria Math" panose="02040503050406030204" pitchFamily="18" charset="0"/>
                          <a:ea typeface="Times New Roman" panose="02020603050405020304" pitchFamily="18" charset="0"/>
                        </a:rPr>
                        <m:t> </m:t>
                      </m:r>
                      <m:r>
                        <a:rPr lang="en-US" sz="2400" i="1" smtClean="0">
                          <a:solidFill>
                            <a:srgbClr val="333333"/>
                          </a:solidFill>
                          <a:effectLst/>
                          <a:latin typeface="Cambria Math" panose="02040503050406030204" pitchFamily="18" charset="0"/>
                          <a:ea typeface="Times New Roman" panose="02020603050405020304" pitchFamily="18" charset="0"/>
                        </a:rPr>
                        <m:t>𝑓𝑢𝑛𝑐𝑡𝑖𝑜𝑛</m:t>
                      </m:r>
                      <m:r>
                        <a:rPr lang="en-US" sz="2400" i="1" smtClean="0">
                          <a:solidFill>
                            <a:srgbClr val="333333"/>
                          </a:solidFill>
                          <a:effectLst/>
                          <a:latin typeface="Cambria Math" panose="02040503050406030204" pitchFamily="18" charset="0"/>
                          <a:ea typeface="Times New Roman" panose="02020603050405020304" pitchFamily="18" charset="0"/>
                        </a:rPr>
                        <m:t>=</m:t>
                      </m:r>
                      <m:r>
                        <a:rPr lang="en-US" sz="2400" i="1" smtClean="0">
                          <a:solidFill>
                            <a:srgbClr val="333333"/>
                          </a:solidFill>
                          <a:effectLst/>
                          <a:latin typeface="Cambria Math" panose="02040503050406030204" pitchFamily="18" charset="0"/>
                          <a:ea typeface="Times New Roman" panose="02020603050405020304" pitchFamily="18" charset="0"/>
                        </a:rPr>
                        <m:t>𝑤</m:t>
                      </m:r>
                      <m:r>
                        <a:rPr lang="en-US" sz="2400" i="1" smtClean="0">
                          <a:solidFill>
                            <a:srgbClr val="333333"/>
                          </a:solidFill>
                          <a:effectLst/>
                          <a:latin typeface="Cambria Math" panose="02040503050406030204" pitchFamily="18" charset="0"/>
                          <a:ea typeface="Times New Roman" panose="02020603050405020304" pitchFamily="18" charset="0"/>
                        </a:rPr>
                        <m:t>1</m:t>
                      </m:r>
                      <m:f>
                        <m:fPr>
                          <m:ctrlPr>
                            <a:rPr lang="en-US" sz="2400" i="1">
                              <a:solidFill>
                                <a:srgbClr val="333333"/>
                              </a:solidFill>
                              <a:effectLst/>
                              <a:latin typeface="Cambria Math" panose="02040503050406030204" pitchFamily="18" charset="0"/>
                              <a:ea typeface="Times New Roman" panose="02020603050405020304" pitchFamily="18" charset="0"/>
                            </a:rPr>
                          </m:ctrlPr>
                        </m:fPr>
                        <m:num>
                          <m:r>
                            <a:rPr lang="en-US" sz="2400" i="1">
                              <a:solidFill>
                                <a:srgbClr val="333333"/>
                              </a:solidFill>
                              <a:effectLst/>
                              <a:latin typeface="Cambria Math" panose="02040503050406030204" pitchFamily="18" charset="0"/>
                              <a:ea typeface="Times New Roman" panose="02020603050405020304" pitchFamily="18" charset="0"/>
                            </a:rPr>
                            <m:t>𝐸𝑆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𝑛𝑢𝑙𝑙</m:t>
                              </m:r>
                              <m:r>
                                <a:rPr lang="en-US" sz="2400" i="1">
                                  <a:solidFill>
                                    <a:srgbClr val="333333"/>
                                  </a:solidFill>
                                  <a:effectLst/>
                                  <a:latin typeface="Cambria Math" panose="02040503050406030204" pitchFamily="18" charset="0"/>
                                  <a:ea typeface="Times New Roman" panose="02020603050405020304" pitchFamily="18" charset="0"/>
                                </a:rPr>
                                <m:t>,</m:t>
                              </m:r>
                              <m:r>
                                <a:rPr lang="en-US" sz="2400" b="0" i="1" smtClean="0">
                                  <a:solidFill>
                                    <a:srgbClr val="333333"/>
                                  </a:solidFill>
                                  <a:effectLst/>
                                  <a:latin typeface="Cambria Math" panose="02040503050406030204" pitchFamily="18" charset="0"/>
                                  <a:ea typeface="Times New Roman" panose="02020603050405020304" pitchFamily="18" charset="0"/>
                                </a:rPr>
                                <m:t>𝐼𝑀</m:t>
                              </m:r>
                            </m:sub>
                          </m:sSub>
                        </m:num>
                        <m:den>
                          <m:r>
                            <a:rPr lang="en-US" sz="2400" i="1">
                              <a:solidFill>
                                <a:srgbClr val="333333"/>
                              </a:solidFill>
                              <a:effectLst/>
                              <a:latin typeface="Cambria Math" panose="02040503050406030204" pitchFamily="18" charset="0"/>
                              <a:ea typeface="Times New Roman" panose="02020603050405020304" pitchFamily="18" charset="0"/>
                            </a:rPr>
                            <m:t>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𝑓𝑖𝑥𝑒𝑑</m:t>
                              </m:r>
                            </m:sub>
                          </m:sSub>
                        </m:den>
                      </m:f>
                      <m:r>
                        <a:rPr lang="en-US" sz="2400" i="1">
                          <a:solidFill>
                            <a:srgbClr val="333333"/>
                          </a:solidFill>
                          <a:effectLst/>
                          <a:latin typeface="Cambria Math" panose="02040503050406030204" pitchFamily="18" charset="0"/>
                          <a:ea typeface="Times New Roman" panose="02020603050405020304" pitchFamily="18" charset="0"/>
                        </a:rPr>
                        <m:t>+</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2</m:t>
                      </m:r>
                      <m:f>
                        <m:fPr>
                          <m:ctrlPr>
                            <a:rPr lang="en-US" sz="2400" i="1">
                              <a:solidFill>
                                <a:srgbClr val="333333"/>
                              </a:solidFill>
                              <a:effectLst/>
                              <a:latin typeface="Cambria Math" panose="02040503050406030204" pitchFamily="18" charset="0"/>
                              <a:ea typeface="Times New Roman" panose="02020603050405020304" pitchFamily="18" charset="0"/>
                            </a:rPr>
                          </m:ctrlPr>
                        </m:fPr>
                        <m:num>
                          <m:r>
                            <a:rPr lang="en-US" sz="2400" i="1">
                              <a:solidFill>
                                <a:srgbClr val="333333"/>
                              </a:solidFill>
                              <a:effectLst/>
                              <a:latin typeface="Cambria Math" panose="02040503050406030204" pitchFamily="18" charset="0"/>
                              <a:ea typeface="Times New Roman" panose="02020603050405020304" pitchFamily="18" charset="0"/>
                            </a:rPr>
                            <m:t>𝐸𝑆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𝑎𝑙𝑡</m:t>
                              </m:r>
                              <m:r>
                                <a:rPr lang="en-US" sz="2400" b="0" i="1" smtClean="0">
                                  <a:solidFill>
                                    <a:srgbClr val="333333"/>
                                  </a:solidFill>
                                  <a:effectLst/>
                                  <a:latin typeface="Cambria Math" panose="02040503050406030204" pitchFamily="18" charset="0"/>
                                  <a:ea typeface="Times New Roman" panose="02020603050405020304" pitchFamily="18" charset="0"/>
                                </a:rPr>
                                <m:t>, </m:t>
                              </m:r>
                              <m:r>
                                <a:rPr lang="en-US" sz="2400" b="0" i="1" smtClean="0">
                                  <a:solidFill>
                                    <a:srgbClr val="333333"/>
                                  </a:solidFill>
                                  <a:effectLst/>
                                  <a:latin typeface="Cambria Math" panose="02040503050406030204" pitchFamily="18" charset="0"/>
                                  <a:ea typeface="Times New Roman" panose="02020603050405020304" pitchFamily="18" charset="0"/>
                                </a:rPr>
                                <m:t>𝐼𝑀</m:t>
                              </m:r>
                            </m:sub>
                          </m:sSub>
                        </m:num>
                        <m:den>
                          <m:r>
                            <a:rPr lang="en-US" sz="2400" i="1">
                              <a:solidFill>
                                <a:srgbClr val="333333"/>
                              </a:solidFill>
                              <a:effectLst/>
                              <a:latin typeface="Cambria Math" panose="02040503050406030204" pitchFamily="18" charset="0"/>
                              <a:ea typeface="Times New Roman" panose="02020603050405020304" pitchFamily="18" charset="0"/>
                            </a:rPr>
                            <m:t>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𝑓𝑖𝑥𝑒𝑑</m:t>
                              </m:r>
                            </m:sub>
                          </m:sSub>
                        </m:den>
                      </m:f>
                      <m:r>
                        <a:rPr lang="en-US" sz="2400" i="1">
                          <a:solidFill>
                            <a:srgbClr val="333333"/>
                          </a:solidFill>
                          <a:effectLst/>
                          <a:latin typeface="Cambria Math" panose="02040503050406030204" pitchFamily="18" charset="0"/>
                          <a:ea typeface="Times New Roman" panose="02020603050405020304" pitchFamily="18" charset="0"/>
                        </a:rPr>
                        <m:t>+</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3</m:t>
                      </m:r>
                      <m:f>
                        <m:fPr>
                          <m:ctrlPr>
                            <a:rPr lang="en-US" sz="2400" i="1">
                              <a:solidFill>
                                <a:srgbClr val="333333"/>
                              </a:solidFill>
                              <a:effectLst/>
                              <a:latin typeface="Cambria Math" panose="02040503050406030204" pitchFamily="18" charset="0"/>
                              <a:ea typeface="Times New Roman" panose="02020603050405020304" pitchFamily="18" charset="0"/>
                            </a:rPr>
                          </m:ctrlPr>
                        </m:fPr>
                        <m:num>
                          <m:r>
                            <a:rPr lang="en-US" sz="2400" i="1">
                              <a:solidFill>
                                <a:srgbClr val="333333"/>
                              </a:solidFill>
                              <a:effectLst/>
                              <a:latin typeface="Cambria Math" panose="02040503050406030204" pitchFamily="18" charset="0"/>
                              <a:ea typeface="Times New Roman" panose="02020603050405020304" pitchFamily="18" charset="0"/>
                            </a:rPr>
                            <m:t>𝑀𝑆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b="0" i="1" smtClean="0">
                                  <a:solidFill>
                                    <a:srgbClr val="333333"/>
                                  </a:solidFill>
                                  <a:effectLst/>
                                  <a:latin typeface="Cambria Math" panose="02040503050406030204" pitchFamily="18" charset="0"/>
                                  <a:ea typeface="Times New Roman" panose="02020603050405020304" pitchFamily="18" charset="0"/>
                                </a:rPr>
                                <m:t>𝐼𝑀</m:t>
                              </m:r>
                            </m:sub>
                          </m:sSub>
                        </m:num>
                        <m:den>
                          <m:r>
                            <a:rPr lang="en-US" sz="2400" i="1">
                              <a:solidFill>
                                <a:srgbClr val="333333"/>
                              </a:solidFill>
                              <a:effectLst/>
                              <a:latin typeface="Cambria Math" panose="02040503050406030204" pitchFamily="18" charset="0"/>
                              <a:ea typeface="Times New Roman" panose="02020603050405020304" pitchFamily="18" charset="0"/>
                            </a:rPr>
                            <m:t>𝑆</m:t>
                          </m:r>
                          <m:sSub>
                            <m:sSubPr>
                              <m:ctrlPr>
                                <a:rPr lang="en-US" sz="2400" i="1">
                                  <a:solidFill>
                                    <a:srgbClr val="333333"/>
                                  </a:solidFill>
                                  <a:effectLst/>
                                  <a:latin typeface="Cambria Math" panose="02040503050406030204" pitchFamily="18" charset="0"/>
                                  <a:ea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rPr>
                                <m:t>𝑆</m:t>
                              </m:r>
                            </m:e>
                            <m:sub>
                              <m:r>
                                <a:rPr lang="en-US" sz="2400" i="1">
                                  <a:solidFill>
                                    <a:srgbClr val="333333"/>
                                  </a:solidFill>
                                  <a:effectLst/>
                                  <a:latin typeface="Cambria Math" panose="02040503050406030204" pitchFamily="18" charset="0"/>
                                  <a:ea typeface="Times New Roman" panose="02020603050405020304" pitchFamily="18" charset="0"/>
                                </a:rPr>
                                <m:t>𝑓𝑖𝑥𝑒𝑑</m:t>
                              </m:r>
                            </m:sub>
                          </m:sSub>
                        </m:den>
                      </m:f>
                    </m:oMath>
                  </m:oMathPara>
                </a14:m>
                <a:endParaRPr lang="en-US" sz="2400" i="1" dirty="0">
                  <a:solidFill>
                    <a:srgbClr val="333333"/>
                  </a:solidFill>
                  <a:effectLst/>
                  <a:latin typeface="Cambria Math" panose="02040503050406030204" pitchFamily="18" charset="0"/>
                  <a:ea typeface="Times New Roman" panose="02020603050405020304" pitchFamily="18" charset="0"/>
                </a:endParaRPr>
              </a:p>
              <a:p>
                <a:pPr marL="457200" lvl="1">
                  <a:spcBef>
                    <a:spcPts val="0"/>
                  </a:spcBef>
                  <a:spcAft>
                    <a:spcPts val="750"/>
                  </a:spcAft>
                </a:pPr>
                <a14:m>
                  <m:oMathPara xmlns:m="http://schemas.openxmlformats.org/officeDocument/2006/math">
                    <m:oMathParaPr>
                      <m:jc m:val="centerGroup"/>
                    </m:oMathParaPr>
                    <m:oMath xmlns:m="http://schemas.openxmlformats.org/officeDocument/2006/math">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1+</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2+</m:t>
                      </m:r>
                      <m:r>
                        <a:rPr lang="en-US" sz="2400" i="1">
                          <a:solidFill>
                            <a:srgbClr val="333333"/>
                          </a:solidFill>
                          <a:effectLst/>
                          <a:latin typeface="Cambria Math" panose="02040503050406030204" pitchFamily="18" charset="0"/>
                          <a:ea typeface="Times New Roman" panose="02020603050405020304" pitchFamily="18" charset="0"/>
                        </a:rPr>
                        <m:t>𝑤</m:t>
                      </m:r>
                      <m:r>
                        <a:rPr lang="en-US" sz="2400" i="1">
                          <a:solidFill>
                            <a:srgbClr val="333333"/>
                          </a:solidFill>
                          <a:effectLst/>
                          <a:latin typeface="Cambria Math" panose="02040503050406030204" pitchFamily="18" charset="0"/>
                          <a:ea typeface="Times New Roman" panose="02020603050405020304" pitchFamily="18" charset="0"/>
                        </a:rPr>
                        <m:t>3=1</m:t>
                      </m:r>
                    </m:oMath>
                  </m:oMathPara>
                </a14:m>
                <a:endParaRPr lang="en-US" sz="2400" i="1" dirty="0">
                  <a:solidFill>
                    <a:srgbClr val="333333"/>
                  </a:solidFill>
                  <a:effectLst/>
                  <a:latin typeface="Cambria Math" panose="02040503050406030204" pitchFamily="18" charset="0"/>
                  <a:ea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AB8B5479-3392-9566-C283-AF3DCFB79F61}"/>
                  </a:ext>
                </a:extLst>
              </p:cNvPr>
              <p:cNvSpPr txBox="1">
                <a:spLocks noRot="1" noChangeAspect="1" noMove="1" noResize="1" noEditPoints="1" noAdjustHandles="1" noChangeArrowheads="1" noChangeShapeType="1" noTextEdit="1"/>
              </p:cNvSpPr>
              <p:nvPr/>
            </p:nvSpPr>
            <p:spPr>
              <a:xfrm>
                <a:off x="265241" y="4160070"/>
                <a:ext cx="11661517" cy="1464825"/>
              </a:xfrm>
              <a:prstGeom prst="rect">
                <a:avLst/>
              </a:prstGeom>
              <a:blipFill>
                <a:blip r:embed="rId3"/>
                <a:stretch>
                  <a:fillRect/>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A3753195-4BE6-337B-2F05-B941671D5531}"/>
              </a:ext>
            </a:extLst>
          </p:cNvPr>
          <p:cNvPicPr>
            <a:picLocks noChangeAspect="1"/>
          </p:cNvPicPr>
          <p:nvPr/>
        </p:nvPicPr>
        <p:blipFill>
          <a:blip r:embed="rId4"/>
          <a:stretch>
            <a:fillRect/>
          </a:stretch>
        </p:blipFill>
        <p:spPr>
          <a:xfrm>
            <a:off x="9763760" y="319598"/>
            <a:ext cx="1625600" cy="393700"/>
          </a:xfrm>
          <a:prstGeom prst="rect">
            <a:avLst/>
          </a:prstGeom>
        </p:spPr>
      </p:pic>
      <p:sp>
        <p:nvSpPr>
          <p:cNvPr id="8" name="Content Placeholder 2">
            <a:extLst>
              <a:ext uri="{FF2B5EF4-FFF2-40B4-BE49-F238E27FC236}">
                <a16:creationId xmlns:a16="http://schemas.microsoft.com/office/drawing/2014/main" id="{2745E953-9898-6018-76D7-CEBFCE689FD5}"/>
              </a:ext>
            </a:extLst>
          </p:cNvPr>
          <p:cNvSpPr txBox="1">
            <a:spLocks/>
          </p:cNvSpPr>
          <p:nvPr/>
        </p:nvSpPr>
        <p:spPr>
          <a:xfrm>
            <a:off x="838200" y="1688652"/>
            <a:ext cx="10515600" cy="424310"/>
          </a:xfrm>
          <a:prstGeom prst="rect">
            <a:avLst/>
          </a:prstGeom>
          <a:solidFill>
            <a:schemeClr val="accent2">
              <a:lumMod val="7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bg1"/>
                </a:solidFill>
              </a:rPr>
              <a:t>A total of 16 stopping boundaries were evaluated (5 IM approaches x 3+1)</a:t>
            </a:r>
          </a:p>
        </p:txBody>
      </p:sp>
    </p:spTree>
    <p:extLst>
      <p:ext uri="{BB962C8B-B14F-4D97-AF65-F5344CB8AC3E}">
        <p14:creationId xmlns:p14="http://schemas.microsoft.com/office/powerpoint/2010/main" val="638499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E5CFB-7D2F-D11C-3109-6B8734773EF3}"/>
              </a:ext>
            </a:extLst>
          </p:cNvPr>
          <p:cNvSpPr>
            <a:spLocks noGrp="1"/>
          </p:cNvSpPr>
          <p:nvPr>
            <p:ph type="title"/>
          </p:nvPr>
        </p:nvSpPr>
        <p:spPr>
          <a:xfrm>
            <a:off x="838200" y="850404"/>
            <a:ext cx="10515600" cy="1018699"/>
          </a:xfrm>
        </p:spPr>
        <p:txBody>
          <a:bodyPr>
            <a:normAutofit/>
          </a:bodyPr>
          <a:lstStyle/>
          <a:p>
            <a:r>
              <a:rPr lang="en-US" sz="3600" dirty="0"/>
              <a:t>Simulation Study Results </a:t>
            </a:r>
          </a:p>
        </p:txBody>
      </p:sp>
      <p:pic>
        <p:nvPicPr>
          <p:cNvPr id="4" name="Picture 3" descr="Chart&#10;&#10;Description automatically generated">
            <a:extLst>
              <a:ext uri="{FF2B5EF4-FFF2-40B4-BE49-F238E27FC236}">
                <a16:creationId xmlns:a16="http://schemas.microsoft.com/office/drawing/2014/main" id="{EFE75B01-1E14-E0E9-6BAA-A5B201326557}"/>
              </a:ext>
            </a:extLst>
          </p:cNvPr>
          <p:cNvPicPr>
            <a:picLocks noChangeAspect="1"/>
          </p:cNvPicPr>
          <p:nvPr/>
        </p:nvPicPr>
        <p:blipFill rotWithShape="1">
          <a:blip r:embed="rId3">
            <a:extLst>
              <a:ext uri="{28A0092B-C50C-407E-A947-70E740481C1C}">
                <a14:useLocalDpi xmlns:a14="http://schemas.microsoft.com/office/drawing/2010/main" val="0"/>
              </a:ext>
            </a:extLst>
          </a:blip>
          <a:srcRect l="1" t="9350" r="48469"/>
          <a:stretch/>
        </p:blipFill>
        <p:spPr>
          <a:xfrm>
            <a:off x="768709" y="2389641"/>
            <a:ext cx="4656731" cy="4468359"/>
          </a:xfrm>
          <a:prstGeom prst="rect">
            <a:avLst/>
          </a:prstGeom>
        </p:spPr>
      </p:pic>
      <p:grpSp>
        <p:nvGrpSpPr>
          <p:cNvPr id="3" name="Group 2">
            <a:extLst>
              <a:ext uri="{FF2B5EF4-FFF2-40B4-BE49-F238E27FC236}">
                <a16:creationId xmlns:a16="http://schemas.microsoft.com/office/drawing/2014/main" id="{F0128462-20C6-627F-B33C-F88CF1C2CF1D}"/>
              </a:ext>
            </a:extLst>
          </p:cNvPr>
          <p:cNvGrpSpPr/>
          <p:nvPr/>
        </p:nvGrpSpPr>
        <p:grpSpPr>
          <a:xfrm>
            <a:off x="5704608" y="2320898"/>
            <a:ext cx="6390871" cy="4464964"/>
            <a:chOff x="5608089" y="2554249"/>
            <a:chExt cx="5293472" cy="3698269"/>
          </a:xfrm>
        </p:grpSpPr>
        <p:pic>
          <p:nvPicPr>
            <p:cNvPr id="12" name="Picture 11" descr="Chart&#10;&#10;Description automatically generated">
              <a:extLst>
                <a:ext uri="{FF2B5EF4-FFF2-40B4-BE49-F238E27FC236}">
                  <a16:creationId xmlns:a16="http://schemas.microsoft.com/office/drawing/2014/main" id="{2FCD2280-7DEE-68F3-F32D-DDD88F100525}"/>
                </a:ext>
              </a:extLst>
            </p:cNvPr>
            <p:cNvPicPr>
              <a:picLocks noChangeAspect="1"/>
            </p:cNvPicPr>
            <p:nvPr/>
          </p:nvPicPr>
          <p:blipFill rotWithShape="1">
            <a:blip r:embed="rId3">
              <a:extLst>
                <a:ext uri="{28A0092B-C50C-407E-A947-70E740481C1C}">
                  <a14:useLocalDpi xmlns:a14="http://schemas.microsoft.com/office/drawing/2010/main" val="0"/>
                </a:ext>
              </a:extLst>
            </a:blip>
            <a:srcRect l="52800" t="14748" r="923" b="18155"/>
            <a:stretch/>
          </p:blipFill>
          <p:spPr>
            <a:xfrm>
              <a:off x="5608089" y="2554249"/>
              <a:ext cx="4676376" cy="3698269"/>
            </a:xfrm>
            <a:prstGeom prst="rect">
              <a:avLst/>
            </a:prstGeom>
          </p:spPr>
        </p:pic>
        <p:sp>
          <p:nvSpPr>
            <p:cNvPr id="9" name="Arrow: Down 8">
              <a:extLst>
                <a:ext uri="{FF2B5EF4-FFF2-40B4-BE49-F238E27FC236}">
                  <a16:creationId xmlns:a16="http://schemas.microsoft.com/office/drawing/2014/main" id="{57AFFCD3-548C-9FC4-AD0C-07943BF1E07B}"/>
                </a:ext>
              </a:extLst>
            </p:cNvPr>
            <p:cNvSpPr/>
            <p:nvPr/>
          </p:nvSpPr>
          <p:spPr>
            <a:xfrm rot="5400000">
              <a:off x="9918328" y="2320061"/>
              <a:ext cx="45719" cy="19207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E2B726B8-E39D-54CD-B6AD-B01FE38CA4CB}"/>
                </a:ext>
              </a:extLst>
            </p:cNvPr>
            <p:cNvSpPr/>
            <p:nvPr/>
          </p:nvSpPr>
          <p:spPr>
            <a:xfrm rot="5400000" flipH="1">
              <a:off x="10304721" y="3852261"/>
              <a:ext cx="45719" cy="11479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921C7292-51AC-722C-8AFB-E59054292B38}"/>
                </a:ext>
              </a:extLst>
            </p:cNvPr>
            <p:cNvSpPr/>
            <p:nvPr/>
          </p:nvSpPr>
          <p:spPr>
            <a:xfrm rot="5400000" flipH="1">
              <a:off x="10343948" y="4515090"/>
              <a:ext cx="45721" cy="1069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7D183EBC-8189-8874-1157-A8C952D2BB9A}"/>
                  </a:ext>
                </a:extLst>
              </p:cNvPr>
              <p:cNvSpPr>
                <a:spLocks noGrp="1"/>
              </p:cNvSpPr>
              <p:nvPr>
                <p:ph idx="1"/>
              </p:nvPr>
            </p:nvSpPr>
            <p:spPr>
              <a:xfrm>
                <a:off x="838200" y="1622777"/>
                <a:ext cx="10515600" cy="766864"/>
              </a:xfrm>
              <a:solidFill>
                <a:schemeClr val="accent2">
                  <a:lumMod val="75000"/>
                </a:schemeClr>
              </a:solidFill>
            </p:spPr>
            <p:txBody>
              <a:bodyPr>
                <a:noAutofit/>
              </a:bodyPr>
              <a:lstStyle/>
              <a:p>
                <a:pPr marL="0" indent="0">
                  <a:buNone/>
                </a:pPr>
                <a:r>
                  <a:rPr lang="en-US" sz="2400" dirty="0">
                    <a:solidFill>
                      <a:schemeClr val="bg1"/>
                    </a:solidFill>
                  </a:rPr>
                  <a:t>Results comparing the fixed design (</a:t>
                </a:r>
                <a14:m>
                  <m:oMath xmlns:m="http://schemas.openxmlformats.org/officeDocument/2006/math">
                    <m:sSub>
                      <m:sSubPr>
                        <m:ctrlPr>
                          <a:rPr lang="en-US" sz="2400" i="1" kern="0">
                            <a:solidFill>
                              <a:schemeClr val="bg1"/>
                            </a:solidFill>
                            <a:latin typeface="Cambria Math" panose="02040503050406030204" pitchFamily="18" charset="0"/>
                          </a:rPr>
                        </m:ctrlPr>
                      </m:sSubPr>
                      <m:e>
                        <m:r>
                          <a:rPr lang="en-US" sz="2400" i="1" kern="0">
                            <a:solidFill>
                              <a:schemeClr val="bg1"/>
                            </a:solidFill>
                            <a:latin typeface="Cambria Math" panose="02040503050406030204" pitchFamily="18" charset="0"/>
                            <a:ea typeface="DengXian" panose="02010600030101010101" pitchFamily="2" charset="-122"/>
                            <a:cs typeface="Times New Roman" panose="02020603050405020304" pitchFamily="18" charset="0"/>
                          </a:rPr>
                          <m:t>𝜃</m:t>
                        </m:r>
                      </m:e>
                      <m:sub>
                        <m:r>
                          <a:rPr lang="en-US" sz="2400" i="1" kern="0">
                            <a:solidFill>
                              <a:schemeClr val="bg1"/>
                            </a:solidFill>
                            <a:latin typeface="Cambria Math" panose="02040503050406030204" pitchFamily="18" charset="0"/>
                            <a:ea typeface="DengXian" panose="02010600030101010101" pitchFamily="2" charset="-122"/>
                            <a:cs typeface="Times New Roman" panose="02020603050405020304" pitchFamily="18" charset="0"/>
                          </a:rPr>
                          <m:t>𝐵</m:t>
                        </m:r>
                      </m:sub>
                    </m:sSub>
                  </m:oMath>
                </a14:m>
                <a:r>
                  <a:rPr lang="en-US" sz="2400" kern="0" dirty="0">
                    <a:solidFill>
                      <a:schemeClr val="bg1"/>
                    </a:solidFill>
                    <a:latin typeface="Tw Cen MT" panose="020B0602020104020603"/>
                  </a:rPr>
                  <a:t>=</a:t>
                </a:r>
                <a:r>
                  <a:rPr lang="en-US" sz="2400" kern="0" dirty="0">
                    <a:solidFill>
                      <a:schemeClr val="bg1"/>
                    </a:solidFill>
                    <a:latin typeface="Calibri" panose="020F0502020204030204" pitchFamily="34" charset="0"/>
                    <a:ea typeface="DengXian" panose="02010600030101010101" pitchFamily="2" charset="-122"/>
                    <a:cs typeface="Times New Roman" panose="02020603050405020304" pitchFamily="18" charset="0"/>
                  </a:rPr>
                  <a:t>0.509)</a:t>
                </a:r>
                <a:r>
                  <a:rPr lang="en-US" sz="2400" dirty="0">
                    <a:solidFill>
                      <a:schemeClr val="bg1"/>
                    </a:solidFill>
                  </a:rPr>
                  <a:t> with N=50,000 per arm to interim monitoring methods with 2 total analyses</a:t>
                </a:r>
              </a:p>
            </p:txBody>
          </p:sp>
        </mc:Choice>
        <mc:Fallback xmlns="">
          <p:sp>
            <p:nvSpPr>
              <p:cNvPr id="13" name="Content Placeholder 2">
                <a:extLst>
                  <a:ext uri="{FF2B5EF4-FFF2-40B4-BE49-F238E27FC236}">
                    <a16:creationId xmlns:a16="http://schemas.microsoft.com/office/drawing/2014/main" id="{7D183EBC-8189-8874-1157-A8C952D2BB9A}"/>
                  </a:ext>
                </a:extLst>
              </p:cNvPr>
              <p:cNvSpPr>
                <a:spLocks noGrp="1" noRot="1" noChangeAspect="1" noMove="1" noResize="1" noEditPoints="1" noAdjustHandles="1" noChangeArrowheads="1" noChangeShapeType="1" noTextEdit="1"/>
              </p:cNvSpPr>
              <p:nvPr>
                <p:ph idx="1"/>
              </p:nvPr>
            </p:nvSpPr>
            <p:spPr>
              <a:xfrm>
                <a:off x="838200" y="1622777"/>
                <a:ext cx="10515600" cy="766864"/>
              </a:xfrm>
              <a:blipFill>
                <a:blip r:embed="rId4"/>
                <a:stretch>
                  <a:fillRect l="-928" t="-11905" b="-16667"/>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C644584B-B13A-0D43-98B1-0E7FD4B30DED}"/>
              </a:ext>
            </a:extLst>
          </p:cNvPr>
          <p:cNvPicPr>
            <a:picLocks noChangeAspect="1"/>
          </p:cNvPicPr>
          <p:nvPr/>
        </p:nvPicPr>
        <p:blipFill>
          <a:blip r:embed="rId5"/>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1031920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hart&#10;&#10;Description automatically generated">
            <a:extLst>
              <a:ext uri="{FF2B5EF4-FFF2-40B4-BE49-F238E27FC236}">
                <a16:creationId xmlns:a16="http://schemas.microsoft.com/office/drawing/2014/main" id="{D50BB6FB-0462-D2FE-0164-AA428A7015F6}"/>
              </a:ext>
            </a:extLst>
          </p:cNvPr>
          <p:cNvPicPr>
            <a:picLocks noChangeAspect="1"/>
          </p:cNvPicPr>
          <p:nvPr/>
        </p:nvPicPr>
        <p:blipFill rotWithShape="1">
          <a:blip r:embed="rId3">
            <a:extLst>
              <a:ext uri="{28A0092B-C50C-407E-A947-70E740481C1C}">
                <a14:useLocalDpi xmlns:a14="http://schemas.microsoft.com/office/drawing/2010/main" val="0"/>
              </a:ext>
            </a:extLst>
          </a:blip>
          <a:srcRect l="126" t="9889" r="35819" b="-37"/>
          <a:stretch/>
        </p:blipFill>
        <p:spPr>
          <a:xfrm>
            <a:off x="976160" y="2646804"/>
            <a:ext cx="5383319" cy="4132473"/>
          </a:xfrm>
          <a:prstGeom prst="rect">
            <a:avLst/>
          </a:prstGeom>
        </p:spPr>
      </p:pic>
      <p:pic>
        <p:nvPicPr>
          <p:cNvPr id="8" name="Picture 7" descr="Chart&#10;&#10;Description automatically generated">
            <a:extLst>
              <a:ext uri="{FF2B5EF4-FFF2-40B4-BE49-F238E27FC236}">
                <a16:creationId xmlns:a16="http://schemas.microsoft.com/office/drawing/2014/main" id="{BCEEE994-6CF3-988D-1FC4-29C811ECC6A2}"/>
              </a:ext>
            </a:extLst>
          </p:cNvPr>
          <p:cNvPicPr>
            <a:picLocks noChangeAspect="1"/>
          </p:cNvPicPr>
          <p:nvPr/>
        </p:nvPicPr>
        <p:blipFill rotWithShape="1">
          <a:blip r:embed="rId3">
            <a:extLst>
              <a:ext uri="{28A0092B-C50C-407E-A947-70E740481C1C}">
                <a14:useLocalDpi xmlns:a14="http://schemas.microsoft.com/office/drawing/2010/main" val="0"/>
              </a:ext>
            </a:extLst>
          </a:blip>
          <a:srcRect l="65975" t="43607" r="3368" b="39608"/>
          <a:stretch/>
        </p:blipFill>
        <p:spPr>
          <a:xfrm>
            <a:off x="6612014" y="3534479"/>
            <a:ext cx="5117113" cy="1528189"/>
          </a:xfrm>
          <a:prstGeom prst="rect">
            <a:avLst/>
          </a:prstGeom>
        </p:spPr>
      </p:pic>
      <p:sp>
        <p:nvSpPr>
          <p:cNvPr id="11" name="Title 1">
            <a:extLst>
              <a:ext uri="{FF2B5EF4-FFF2-40B4-BE49-F238E27FC236}">
                <a16:creationId xmlns:a16="http://schemas.microsoft.com/office/drawing/2014/main" id="{5A2CDE5A-989D-7A4E-1091-D8BF2973A909}"/>
              </a:ext>
            </a:extLst>
          </p:cNvPr>
          <p:cNvSpPr txBox="1">
            <a:spLocks/>
          </p:cNvSpPr>
          <p:nvPr/>
        </p:nvSpPr>
        <p:spPr>
          <a:xfrm>
            <a:off x="838200" y="850404"/>
            <a:ext cx="10515600" cy="10186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Simulation Study Results  </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1DB10AB2-EC64-648A-0B2F-7F2CD686047F}"/>
                  </a:ext>
                </a:extLst>
              </p:cNvPr>
              <p:cNvSpPr>
                <a:spLocks noGrp="1"/>
              </p:cNvSpPr>
              <p:nvPr>
                <p:ph idx="1"/>
              </p:nvPr>
            </p:nvSpPr>
            <p:spPr>
              <a:xfrm>
                <a:off x="838200" y="1688651"/>
                <a:ext cx="10515600" cy="796704"/>
              </a:xfrm>
              <a:solidFill>
                <a:schemeClr val="accent2">
                  <a:lumMod val="75000"/>
                </a:schemeClr>
              </a:solidFill>
            </p:spPr>
            <p:txBody>
              <a:bodyPr>
                <a:noAutofit/>
              </a:bodyPr>
              <a:lstStyle/>
              <a:p>
                <a:pPr marL="0" indent="0">
                  <a:buNone/>
                </a:pPr>
                <a:r>
                  <a:rPr lang="en-US" sz="2400" dirty="0">
                    <a:solidFill>
                      <a:schemeClr val="bg1"/>
                    </a:solidFill>
                  </a:rPr>
                  <a:t>Results comparing the fixed design (</a:t>
                </a:r>
                <a14:m>
                  <m:oMath xmlns:m="http://schemas.openxmlformats.org/officeDocument/2006/math">
                    <m:sSub>
                      <m:sSubPr>
                        <m:ctrlPr>
                          <a:rPr lang="en-US" sz="2400" i="1" kern="0">
                            <a:solidFill>
                              <a:schemeClr val="bg1"/>
                            </a:solidFill>
                            <a:latin typeface="Cambria Math" panose="02040503050406030204" pitchFamily="18" charset="0"/>
                          </a:rPr>
                        </m:ctrlPr>
                      </m:sSubPr>
                      <m:e>
                        <m:r>
                          <a:rPr lang="en-US" sz="2400" i="1" kern="0">
                            <a:solidFill>
                              <a:schemeClr val="bg1"/>
                            </a:solidFill>
                            <a:latin typeface="Cambria Math" panose="02040503050406030204" pitchFamily="18" charset="0"/>
                            <a:ea typeface="DengXian" panose="02010600030101010101" pitchFamily="2" charset="-122"/>
                            <a:cs typeface="Times New Roman" panose="02020603050405020304" pitchFamily="18" charset="0"/>
                          </a:rPr>
                          <m:t>𝜃</m:t>
                        </m:r>
                      </m:e>
                      <m:sub>
                        <m:r>
                          <a:rPr lang="en-US" sz="2400" i="1" kern="0">
                            <a:solidFill>
                              <a:schemeClr val="bg1"/>
                            </a:solidFill>
                            <a:latin typeface="Cambria Math" panose="02040503050406030204" pitchFamily="18" charset="0"/>
                            <a:ea typeface="DengXian" panose="02010600030101010101" pitchFamily="2" charset="-122"/>
                            <a:cs typeface="Times New Roman" panose="02020603050405020304" pitchFamily="18" charset="0"/>
                          </a:rPr>
                          <m:t>𝐵</m:t>
                        </m:r>
                      </m:sub>
                    </m:sSub>
                  </m:oMath>
                </a14:m>
                <a:r>
                  <a:rPr lang="en-US" sz="2400" kern="0" dirty="0">
                    <a:solidFill>
                      <a:schemeClr val="bg1"/>
                    </a:solidFill>
                    <a:latin typeface="Tw Cen MT" panose="020B0602020104020603"/>
                  </a:rPr>
                  <a:t>=</a:t>
                </a:r>
                <a:r>
                  <a:rPr lang="en-US" sz="2400" kern="0" dirty="0">
                    <a:solidFill>
                      <a:schemeClr val="bg1"/>
                    </a:solidFill>
                    <a:latin typeface="Calibri" panose="020F0502020204030204" pitchFamily="34" charset="0"/>
                    <a:ea typeface="DengXian" panose="02010600030101010101" pitchFamily="2" charset="-122"/>
                    <a:cs typeface="Times New Roman" panose="02020603050405020304" pitchFamily="18" charset="0"/>
                  </a:rPr>
                  <a:t>0.509)</a:t>
                </a:r>
                <a:r>
                  <a:rPr lang="en-US" sz="2400" dirty="0">
                    <a:solidFill>
                      <a:schemeClr val="bg1"/>
                    </a:solidFill>
                  </a:rPr>
                  <a:t> with N=50,000 per arm to interim monitoring methods with 2 total analyses</a:t>
                </a:r>
              </a:p>
            </p:txBody>
          </p:sp>
        </mc:Choice>
        <mc:Fallback xmlns="">
          <p:sp>
            <p:nvSpPr>
              <p:cNvPr id="12" name="Content Placeholder 2">
                <a:extLst>
                  <a:ext uri="{FF2B5EF4-FFF2-40B4-BE49-F238E27FC236}">
                    <a16:creationId xmlns:a16="http://schemas.microsoft.com/office/drawing/2014/main" id="{1DB10AB2-EC64-648A-0B2F-7F2CD686047F}"/>
                  </a:ext>
                </a:extLst>
              </p:cNvPr>
              <p:cNvSpPr>
                <a:spLocks noGrp="1" noRot="1" noChangeAspect="1" noMove="1" noResize="1" noEditPoints="1" noAdjustHandles="1" noChangeArrowheads="1" noChangeShapeType="1" noTextEdit="1"/>
              </p:cNvSpPr>
              <p:nvPr>
                <p:ph idx="1"/>
              </p:nvPr>
            </p:nvSpPr>
            <p:spPr>
              <a:xfrm>
                <a:off x="838200" y="1688651"/>
                <a:ext cx="10515600" cy="796704"/>
              </a:xfrm>
              <a:blipFill>
                <a:blip r:embed="rId4"/>
                <a:stretch>
                  <a:fillRect l="-928" t="-11450" b="-12214"/>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F599B25D-26F8-9696-51EF-99611D3E1624}"/>
              </a:ext>
            </a:extLst>
          </p:cNvPr>
          <p:cNvPicPr>
            <a:picLocks noChangeAspect="1"/>
          </p:cNvPicPr>
          <p:nvPr/>
        </p:nvPicPr>
        <p:blipFill>
          <a:blip r:embed="rId5"/>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911828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FD843F-B277-D339-628D-FD2E8721E3E5}"/>
              </a:ext>
            </a:extLst>
          </p:cNvPr>
          <p:cNvSpPr>
            <a:spLocks noGrp="1"/>
          </p:cNvSpPr>
          <p:nvPr>
            <p:ph idx="1"/>
          </p:nvPr>
        </p:nvSpPr>
        <p:spPr>
          <a:xfrm>
            <a:off x="838200" y="2253755"/>
            <a:ext cx="10515600" cy="1407284"/>
          </a:xfrm>
        </p:spPr>
        <p:txBody>
          <a:bodyPr>
            <a:normAutofit/>
          </a:bodyPr>
          <a:lstStyle/>
          <a:p>
            <a:pPr marL="0" indent="0">
              <a:buNone/>
            </a:pPr>
            <a:r>
              <a:rPr lang="en-US" sz="2400" dirty="0"/>
              <a:t>Clear Guidelines can be Established</a:t>
            </a:r>
          </a:p>
          <a:p>
            <a:r>
              <a:rPr lang="en-US" sz="2400" dirty="0"/>
              <a:t>Regardless of IM approach, Stopping for Both is optimal</a:t>
            </a:r>
          </a:p>
          <a:p>
            <a:r>
              <a:rPr lang="en-US" sz="2400" dirty="0"/>
              <a:t>OBF and Power (rho=1 or 2) are most ideal for a wide range of conditions</a:t>
            </a:r>
          </a:p>
        </p:txBody>
      </p:sp>
      <p:grpSp>
        <p:nvGrpSpPr>
          <p:cNvPr id="8" name="Group 7">
            <a:extLst>
              <a:ext uri="{FF2B5EF4-FFF2-40B4-BE49-F238E27FC236}">
                <a16:creationId xmlns:a16="http://schemas.microsoft.com/office/drawing/2014/main" id="{41FF9A40-1B1D-C154-733D-A8A02BD45B76}"/>
              </a:ext>
            </a:extLst>
          </p:cNvPr>
          <p:cNvGrpSpPr>
            <a:grpSpLocks noChangeAspect="1"/>
          </p:cNvGrpSpPr>
          <p:nvPr/>
        </p:nvGrpSpPr>
        <p:grpSpPr>
          <a:xfrm>
            <a:off x="363403" y="3956311"/>
            <a:ext cx="2504695" cy="2761364"/>
            <a:chOff x="13829" y="6635"/>
            <a:chExt cx="3256899" cy="3569683"/>
          </a:xfrm>
        </p:grpSpPr>
        <p:pic>
          <p:nvPicPr>
            <p:cNvPr id="9" name="Picture 8" descr="Chart&#10;&#10;Description automatically generated">
              <a:extLst>
                <a:ext uri="{FF2B5EF4-FFF2-40B4-BE49-F238E27FC236}">
                  <a16:creationId xmlns:a16="http://schemas.microsoft.com/office/drawing/2014/main" id="{E2E49929-DF2C-885C-04BA-D8A4F93BCB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8711"/>
            <a:stretch/>
          </p:blipFill>
          <p:spPr>
            <a:xfrm>
              <a:off x="13829" y="145433"/>
              <a:ext cx="3226030" cy="3430885"/>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CC3F3C1-E9BE-16FD-64CE-015999A99A69}"/>
                    </a:ext>
                  </a:extLst>
                </p:cNvPr>
                <p:cNvSpPr txBox="1"/>
                <p:nvPr/>
              </p:nvSpPr>
              <p:spPr>
                <a:xfrm flipH="1">
                  <a:off x="510782" y="6635"/>
                  <a:ext cx="2759946" cy="755953"/>
                </a:xfrm>
                <a:prstGeom prst="rect">
                  <a:avLst/>
                </a:prstGeom>
                <a:solidFill>
                  <a:schemeClr val="bg1"/>
                </a:solidFill>
              </p:spPr>
              <p:txBody>
                <a:bodyPr wrap="square" rtlCol="0">
                  <a:spAutoFit/>
                </a:bodyPr>
                <a:lstStyle/>
                <a:p>
                  <a:pPr algn="ctr"/>
                  <a:r>
                    <a:rPr lang="en-US" sz="1600" dirty="0"/>
                    <a:t>Fixed N = 500 </a:t>
                  </a:r>
                  <a14:m>
                    <m:oMath xmlns:m="http://schemas.openxmlformats.org/officeDocument/2006/math">
                      <m:sSub>
                        <m:sSubPr>
                          <m:ctrlPr>
                            <a:rPr lang="en-US" sz="1600" i="1" kern="0">
                              <a:solidFill>
                                <a:prstClr val="black"/>
                              </a:solidFill>
                              <a:latin typeface="Cambria Math" panose="02040503050406030204" pitchFamily="18" charset="0"/>
                            </a:rPr>
                          </m:ctrlPr>
                        </m:sSubPr>
                        <m:e>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𝜃</m:t>
                          </m:r>
                        </m:e>
                        <m:sub>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𝐵</m:t>
                          </m:r>
                        </m:sub>
                      </m:sSub>
                    </m:oMath>
                  </a14:m>
                  <a:r>
                    <a:rPr lang="en-US" sz="1600" kern="0" dirty="0">
                      <a:solidFill>
                        <a:prstClr val="black"/>
                      </a:solidFill>
                      <a:latin typeface="Tw Cen MT" panose="020B0602020104020603"/>
                    </a:rPr>
                    <a:t>=</a:t>
                  </a:r>
                  <a:r>
                    <a:rPr lang="en-US" sz="1600" kern="0" dirty="0">
                      <a:solidFill>
                        <a:prstClr val="black"/>
                      </a:solidFill>
                      <a:latin typeface="Calibri" panose="020F0502020204030204" pitchFamily="34" charset="0"/>
                      <a:ea typeface="DengXian" panose="02010600030101010101" pitchFamily="2" charset="-122"/>
                      <a:cs typeface="Times New Roman" panose="02020603050405020304" pitchFamily="18" charset="0"/>
                    </a:rPr>
                    <a:t>0.589</a:t>
                  </a:r>
                  <a:endParaRPr lang="en-US" sz="1600" dirty="0"/>
                </a:p>
              </p:txBody>
            </p:sp>
          </mc:Choice>
          <mc:Fallback xmlns="">
            <p:sp>
              <p:nvSpPr>
                <p:cNvPr id="10" name="TextBox 9">
                  <a:extLst>
                    <a:ext uri="{FF2B5EF4-FFF2-40B4-BE49-F238E27FC236}">
                      <a16:creationId xmlns:a16="http://schemas.microsoft.com/office/drawing/2014/main" id="{1CC3F3C1-E9BE-16FD-64CE-015999A99A69}"/>
                    </a:ext>
                  </a:extLst>
                </p:cNvPr>
                <p:cNvSpPr txBox="1">
                  <a:spLocks noRot="1" noChangeAspect="1" noMove="1" noResize="1" noEditPoints="1" noAdjustHandles="1" noChangeArrowheads="1" noChangeShapeType="1" noTextEdit="1"/>
                </p:cNvSpPr>
                <p:nvPr/>
              </p:nvSpPr>
              <p:spPr>
                <a:xfrm flipH="1">
                  <a:off x="510782" y="6635"/>
                  <a:ext cx="2759946" cy="755953"/>
                </a:xfrm>
                <a:prstGeom prst="rect">
                  <a:avLst/>
                </a:prstGeom>
                <a:blipFill>
                  <a:blip r:embed="rId4"/>
                  <a:stretch>
                    <a:fillRect t="-3125" b="-12500"/>
                  </a:stretch>
                </a:blipFill>
              </p:spPr>
              <p:txBody>
                <a:bodyPr/>
                <a:lstStyle/>
                <a:p>
                  <a:r>
                    <a:rPr lang="en-US">
                      <a:noFill/>
                    </a:rPr>
                    <a:t> </a:t>
                  </a:r>
                </a:p>
              </p:txBody>
            </p:sp>
          </mc:Fallback>
        </mc:AlternateContent>
      </p:grpSp>
      <p:grpSp>
        <p:nvGrpSpPr>
          <p:cNvPr id="11" name="Group 10">
            <a:extLst>
              <a:ext uri="{FF2B5EF4-FFF2-40B4-BE49-F238E27FC236}">
                <a16:creationId xmlns:a16="http://schemas.microsoft.com/office/drawing/2014/main" id="{99C309DA-77E5-0E6F-01DC-5E9701C60729}"/>
              </a:ext>
            </a:extLst>
          </p:cNvPr>
          <p:cNvGrpSpPr>
            <a:grpSpLocks noChangeAspect="1"/>
          </p:cNvGrpSpPr>
          <p:nvPr/>
        </p:nvGrpSpPr>
        <p:grpSpPr>
          <a:xfrm>
            <a:off x="3044105" y="3970456"/>
            <a:ext cx="2312672" cy="2747219"/>
            <a:chOff x="3270728" y="6635"/>
            <a:chExt cx="3095286" cy="3566160"/>
          </a:xfrm>
        </p:grpSpPr>
        <p:pic>
          <p:nvPicPr>
            <p:cNvPr id="12" name="Picture 11" descr="Chart&#10;&#10;Description automatically generated">
              <a:extLst>
                <a:ext uri="{FF2B5EF4-FFF2-40B4-BE49-F238E27FC236}">
                  <a16:creationId xmlns:a16="http://schemas.microsoft.com/office/drawing/2014/main" id="{953EE39F-1086-FCD0-E6FE-F8FD1379011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8712"/>
            <a:stretch/>
          </p:blipFill>
          <p:spPr>
            <a:xfrm>
              <a:off x="3270728" y="110198"/>
              <a:ext cx="3095286" cy="3462597"/>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DE98779-985F-101A-3DDF-E7FAC61AFB04}"/>
                    </a:ext>
                  </a:extLst>
                </p:cNvPr>
                <p:cNvSpPr txBox="1"/>
                <p:nvPr/>
              </p:nvSpPr>
              <p:spPr>
                <a:xfrm flipH="1">
                  <a:off x="3678974" y="6635"/>
                  <a:ext cx="2683725" cy="759095"/>
                </a:xfrm>
                <a:prstGeom prst="rect">
                  <a:avLst/>
                </a:prstGeom>
                <a:solidFill>
                  <a:schemeClr val="bg1"/>
                </a:solidFill>
              </p:spPr>
              <p:txBody>
                <a:bodyPr wrap="square" rtlCol="0">
                  <a:spAutoFit/>
                </a:bodyPr>
                <a:lstStyle/>
                <a:p>
                  <a:pPr algn="ctr"/>
                  <a:r>
                    <a:rPr lang="en-US" sz="1600" dirty="0"/>
                    <a:t>Fixed N = 5,000 </a:t>
                  </a:r>
                  <a14:m>
                    <m:oMath xmlns:m="http://schemas.openxmlformats.org/officeDocument/2006/math">
                      <m:sSub>
                        <m:sSubPr>
                          <m:ctrlPr>
                            <a:rPr lang="en-US" sz="1600" i="1" kern="0">
                              <a:solidFill>
                                <a:prstClr val="black"/>
                              </a:solidFill>
                              <a:latin typeface="Cambria Math" panose="02040503050406030204" pitchFamily="18" charset="0"/>
                            </a:rPr>
                          </m:ctrlPr>
                        </m:sSubPr>
                        <m:e>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𝜃</m:t>
                          </m:r>
                        </m:e>
                        <m:sub>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𝐵</m:t>
                          </m:r>
                        </m:sub>
                      </m:sSub>
                    </m:oMath>
                  </a14:m>
                  <a:r>
                    <a:rPr lang="en-US" sz="1600" kern="0" dirty="0">
                      <a:solidFill>
                        <a:prstClr val="black"/>
                      </a:solidFill>
                      <a:latin typeface="Tw Cen MT" panose="020B0602020104020603"/>
                    </a:rPr>
                    <a:t>=</a:t>
                  </a:r>
                  <a:r>
                    <a:rPr lang="en-US" sz="1600" kern="0" dirty="0">
                      <a:solidFill>
                        <a:prstClr val="black"/>
                      </a:solidFill>
                      <a:latin typeface="Calibri" panose="020F0502020204030204" pitchFamily="34" charset="0"/>
                      <a:ea typeface="DengXian" panose="02010600030101010101" pitchFamily="2" charset="-122"/>
                      <a:cs typeface="Times New Roman" panose="02020603050405020304" pitchFamily="18" charset="0"/>
                    </a:rPr>
                    <a:t>0.528</a:t>
                  </a:r>
                  <a:endParaRPr lang="en-US" sz="1600" dirty="0"/>
                </a:p>
              </p:txBody>
            </p:sp>
          </mc:Choice>
          <mc:Fallback xmlns="">
            <p:sp>
              <p:nvSpPr>
                <p:cNvPr id="13" name="TextBox 12">
                  <a:extLst>
                    <a:ext uri="{FF2B5EF4-FFF2-40B4-BE49-F238E27FC236}">
                      <a16:creationId xmlns:a16="http://schemas.microsoft.com/office/drawing/2014/main" id="{2DE98779-985F-101A-3DDF-E7FAC61AFB04}"/>
                    </a:ext>
                  </a:extLst>
                </p:cNvPr>
                <p:cNvSpPr txBox="1">
                  <a:spLocks noRot="1" noChangeAspect="1" noMove="1" noResize="1" noEditPoints="1" noAdjustHandles="1" noChangeArrowheads="1" noChangeShapeType="1" noTextEdit="1"/>
                </p:cNvSpPr>
                <p:nvPr/>
              </p:nvSpPr>
              <p:spPr>
                <a:xfrm flipH="1">
                  <a:off x="3678974" y="6635"/>
                  <a:ext cx="2683725" cy="759095"/>
                </a:xfrm>
                <a:prstGeom prst="rect">
                  <a:avLst/>
                </a:prstGeom>
                <a:blipFill>
                  <a:blip r:embed="rId6"/>
                  <a:stretch>
                    <a:fillRect t="-3125" b="-12500"/>
                  </a:stretch>
                </a:blipFill>
              </p:spPr>
              <p:txBody>
                <a:bodyPr/>
                <a:lstStyle/>
                <a:p>
                  <a:r>
                    <a:rPr lang="en-US">
                      <a:noFill/>
                    </a:rPr>
                    <a:t> </a:t>
                  </a:r>
                </a:p>
              </p:txBody>
            </p:sp>
          </mc:Fallback>
        </mc:AlternateContent>
      </p:grpSp>
      <p:grpSp>
        <p:nvGrpSpPr>
          <p:cNvPr id="14" name="Group 13">
            <a:extLst>
              <a:ext uri="{FF2B5EF4-FFF2-40B4-BE49-F238E27FC236}">
                <a16:creationId xmlns:a16="http://schemas.microsoft.com/office/drawing/2014/main" id="{BC10358C-CDAD-8F5A-E19F-11D9A1FF7F4F}"/>
              </a:ext>
            </a:extLst>
          </p:cNvPr>
          <p:cNvGrpSpPr>
            <a:grpSpLocks noChangeAspect="1"/>
          </p:cNvGrpSpPr>
          <p:nvPr/>
        </p:nvGrpSpPr>
        <p:grpSpPr>
          <a:xfrm>
            <a:off x="5741244" y="3956311"/>
            <a:ext cx="2737201" cy="2922392"/>
            <a:chOff x="-2278" y="3488400"/>
            <a:chExt cx="3186130" cy="3480706"/>
          </a:xfrm>
        </p:grpSpPr>
        <p:pic>
          <p:nvPicPr>
            <p:cNvPr id="15" name="Picture 14" descr="Chart&#10;&#10;Description automatically generated">
              <a:extLst>
                <a:ext uri="{FF2B5EF4-FFF2-40B4-BE49-F238E27FC236}">
                  <a16:creationId xmlns:a16="http://schemas.microsoft.com/office/drawing/2014/main" id="{0401ABA1-032E-E8B7-E61A-770603C6827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48751"/>
            <a:stretch/>
          </p:blipFill>
          <p:spPr>
            <a:xfrm>
              <a:off x="-2278" y="3585826"/>
              <a:ext cx="3178849" cy="3383280"/>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A2C1ED4-C22F-8B04-554B-33E66F5CA5E0}"/>
                    </a:ext>
                  </a:extLst>
                </p:cNvPr>
                <p:cNvSpPr txBox="1"/>
                <p:nvPr/>
              </p:nvSpPr>
              <p:spPr>
                <a:xfrm flipH="1">
                  <a:off x="253447" y="3488400"/>
                  <a:ext cx="2930405" cy="696494"/>
                </a:xfrm>
                <a:prstGeom prst="rect">
                  <a:avLst/>
                </a:prstGeom>
                <a:solidFill>
                  <a:schemeClr val="bg1"/>
                </a:solidFill>
              </p:spPr>
              <p:txBody>
                <a:bodyPr wrap="square" rtlCol="0">
                  <a:spAutoFit/>
                </a:bodyPr>
                <a:lstStyle/>
                <a:p>
                  <a:pPr algn="ctr"/>
                  <a:r>
                    <a:rPr lang="en-US" sz="1600" dirty="0"/>
                    <a:t>Fixed N = 50,000 </a:t>
                  </a:r>
                  <a14:m>
                    <m:oMath xmlns:m="http://schemas.openxmlformats.org/officeDocument/2006/math">
                      <m:sSub>
                        <m:sSubPr>
                          <m:ctrlPr>
                            <a:rPr lang="en-US" sz="1600" i="1" kern="0">
                              <a:solidFill>
                                <a:prstClr val="black"/>
                              </a:solidFill>
                              <a:latin typeface="Cambria Math" panose="02040503050406030204" pitchFamily="18" charset="0"/>
                            </a:rPr>
                          </m:ctrlPr>
                        </m:sSubPr>
                        <m:e>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𝜃</m:t>
                          </m:r>
                        </m:e>
                        <m:sub>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𝐵</m:t>
                          </m:r>
                        </m:sub>
                      </m:sSub>
                    </m:oMath>
                  </a14:m>
                  <a:r>
                    <a:rPr lang="en-US" sz="1600" kern="0" dirty="0">
                      <a:solidFill>
                        <a:prstClr val="black"/>
                      </a:solidFill>
                      <a:latin typeface="Tw Cen MT" panose="020B0602020104020603"/>
                    </a:rPr>
                    <a:t>=</a:t>
                  </a:r>
                  <a:r>
                    <a:rPr lang="en-US" sz="1600" kern="0" dirty="0">
                      <a:solidFill>
                        <a:prstClr val="black"/>
                      </a:solidFill>
                      <a:latin typeface="Calibri" panose="020F0502020204030204" pitchFamily="34" charset="0"/>
                      <a:ea typeface="DengXian" panose="02010600030101010101" pitchFamily="2" charset="-122"/>
                      <a:cs typeface="Times New Roman" panose="02020603050405020304" pitchFamily="18" charset="0"/>
                    </a:rPr>
                    <a:t>0.509</a:t>
                  </a:r>
                  <a:endParaRPr lang="en-US" sz="1600" dirty="0"/>
                </a:p>
              </p:txBody>
            </p:sp>
          </mc:Choice>
          <mc:Fallback xmlns="">
            <p:sp>
              <p:nvSpPr>
                <p:cNvPr id="16" name="TextBox 15">
                  <a:extLst>
                    <a:ext uri="{FF2B5EF4-FFF2-40B4-BE49-F238E27FC236}">
                      <a16:creationId xmlns:a16="http://schemas.microsoft.com/office/drawing/2014/main" id="{8A2C1ED4-C22F-8B04-554B-33E66F5CA5E0}"/>
                    </a:ext>
                  </a:extLst>
                </p:cNvPr>
                <p:cNvSpPr txBox="1">
                  <a:spLocks noRot="1" noChangeAspect="1" noMove="1" noResize="1" noEditPoints="1" noAdjustHandles="1" noChangeArrowheads="1" noChangeShapeType="1" noTextEdit="1"/>
                </p:cNvSpPr>
                <p:nvPr/>
              </p:nvSpPr>
              <p:spPr>
                <a:xfrm flipH="1">
                  <a:off x="253447" y="3488400"/>
                  <a:ext cx="2930405" cy="696494"/>
                </a:xfrm>
                <a:prstGeom prst="rect">
                  <a:avLst/>
                </a:prstGeom>
                <a:blipFill>
                  <a:blip r:embed="rId8"/>
                  <a:stretch>
                    <a:fillRect t="-3125" b="-12500"/>
                  </a:stretch>
                </a:blipFill>
              </p:spPr>
              <p:txBody>
                <a:bodyPr/>
                <a:lstStyle/>
                <a:p>
                  <a:r>
                    <a:rPr lang="en-US">
                      <a:noFill/>
                    </a:rPr>
                    <a:t> </a:t>
                  </a:r>
                </a:p>
              </p:txBody>
            </p:sp>
          </mc:Fallback>
        </mc:AlternateContent>
      </p:grpSp>
      <p:pic>
        <p:nvPicPr>
          <p:cNvPr id="18" name="Picture 17" descr="Chart&#10;&#10;Description automatically generated">
            <a:extLst>
              <a:ext uri="{FF2B5EF4-FFF2-40B4-BE49-F238E27FC236}">
                <a16:creationId xmlns:a16="http://schemas.microsoft.com/office/drawing/2014/main" id="{8E602202-1B08-AA10-2D86-A16AE3A474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48751"/>
          <a:stretch/>
        </p:blipFill>
        <p:spPr>
          <a:xfrm>
            <a:off x="8940706" y="3980182"/>
            <a:ext cx="2624323" cy="2787730"/>
          </a:xfrm>
          <a:prstGeom prst="rect">
            <a:avLst/>
          </a:prstGeom>
        </p:spPr>
      </p:pic>
      <p:sp>
        <p:nvSpPr>
          <p:cNvPr id="20" name="Title 1">
            <a:extLst>
              <a:ext uri="{FF2B5EF4-FFF2-40B4-BE49-F238E27FC236}">
                <a16:creationId xmlns:a16="http://schemas.microsoft.com/office/drawing/2014/main" id="{0D83623B-B993-B071-D7BF-8DC752923B0E}"/>
              </a:ext>
            </a:extLst>
          </p:cNvPr>
          <p:cNvSpPr txBox="1">
            <a:spLocks/>
          </p:cNvSpPr>
          <p:nvPr/>
        </p:nvSpPr>
        <p:spPr>
          <a:xfrm>
            <a:off x="838200" y="850404"/>
            <a:ext cx="10515600" cy="10186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Simulation Study Results</a:t>
            </a:r>
          </a:p>
        </p:txBody>
      </p:sp>
      <p:sp>
        <p:nvSpPr>
          <p:cNvPr id="21" name="Content Placeholder 2">
            <a:extLst>
              <a:ext uri="{FF2B5EF4-FFF2-40B4-BE49-F238E27FC236}">
                <a16:creationId xmlns:a16="http://schemas.microsoft.com/office/drawing/2014/main" id="{78373C5C-151C-BD4C-0DA6-8878B27C6E52}"/>
              </a:ext>
            </a:extLst>
          </p:cNvPr>
          <p:cNvSpPr txBox="1">
            <a:spLocks/>
          </p:cNvSpPr>
          <p:nvPr/>
        </p:nvSpPr>
        <p:spPr>
          <a:xfrm>
            <a:off x="838200" y="1688652"/>
            <a:ext cx="10515600" cy="393806"/>
          </a:xfrm>
          <a:prstGeom prst="rect">
            <a:avLst/>
          </a:prstGeom>
          <a:solidFill>
            <a:schemeClr val="accent2">
              <a:lumMod val="7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rPr>
              <a:t>We see similar patterns when looking at different sample and effect sizes</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04DF0A5-D2EC-C8AB-0F38-B8B81D4EFAF6}"/>
                  </a:ext>
                </a:extLst>
              </p:cNvPr>
              <p:cNvSpPr txBox="1"/>
              <p:nvPr/>
            </p:nvSpPr>
            <p:spPr>
              <a:xfrm flipH="1">
                <a:off x="9147895" y="3956310"/>
                <a:ext cx="2517508" cy="584775"/>
              </a:xfrm>
              <a:prstGeom prst="rect">
                <a:avLst/>
              </a:prstGeom>
              <a:solidFill>
                <a:schemeClr val="bg1"/>
              </a:solidFill>
            </p:spPr>
            <p:txBody>
              <a:bodyPr wrap="square" rtlCol="0">
                <a:spAutoFit/>
              </a:bodyPr>
              <a:lstStyle/>
              <a:p>
                <a:pPr algn="ctr"/>
                <a:r>
                  <a:rPr lang="en-US" sz="1600" dirty="0"/>
                  <a:t>Fixed N = 250,000 </a:t>
                </a:r>
                <a14:m>
                  <m:oMath xmlns:m="http://schemas.openxmlformats.org/officeDocument/2006/math">
                    <m:sSub>
                      <m:sSubPr>
                        <m:ctrlPr>
                          <a:rPr lang="en-US" sz="1600" i="1" kern="0">
                            <a:solidFill>
                              <a:prstClr val="black"/>
                            </a:solidFill>
                            <a:latin typeface="Cambria Math" panose="02040503050406030204" pitchFamily="18" charset="0"/>
                          </a:rPr>
                        </m:ctrlPr>
                      </m:sSubPr>
                      <m:e>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𝜃</m:t>
                        </m:r>
                      </m:e>
                      <m:sub>
                        <m:r>
                          <a:rPr lang="en-US" sz="1600" i="1" kern="0">
                            <a:solidFill>
                              <a:prstClr val="black"/>
                            </a:solidFill>
                            <a:latin typeface="Cambria Math" panose="02040503050406030204" pitchFamily="18" charset="0"/>
                            <a:ea typeface="DengXian" panose="02010600030101010101" pitchFamily="2" charset="-122"/>
                            <a:cs typeface="Times New Roman" panose="02020603050405020304" pitchFamily="18" charset="0"/>
                          </a:rPr>
                          <m:t>𝐵</m:t>
                        </m:r>
                      </m:sub>
                    </m:sSub>
                  </m:oMath>
                </a14:m>
                <a:r>
                  <a:rPr lang="en-US" sz="1600" kern="0" dirty="0">
                    <a:solidFill>
                      <a:prstClr val="black"/>
                    </a:solidFill>
                    <a:latin typeface="Tw Cen MT" panose="020B0602020104020603"/>
                  </a:rPr>
                  <a:t>=</a:t>
                </a:r>
                <a:r>
                  <a:rPr lang="en-US" sz="1600" kern="0" dirty="0">
                    <a:solidFill>
                      <a:prstClr val="black"/>
                    </a:solidFill>
                    <a:latin typeface="Calibri" panose="020F0502020204030204" pitchFamily="34" charset="0"/>
                    <a:ea typeface="DengXian" panose="02010600030101010101" pitchFamily="2" charset="-122"/>
                    <a:cs typeface="Times New Roman" panose="02020603050405020304" pitchFamily="18" charset="0"/>
                  </a:rPr>
                  <a:t>0.504</a:t>
                </a:r>
                <a:endParaRPr lang="en-US" sz="1600" dirty="0"/>
              </a:p>
            </p:txBody>
          </p:sp>
        </mc:Choice>
        <mc:Fallback xmlns="">
          <p:sp>
            <p:nvSpPr>
              <p:cNvPr id="22" name="TextBox 21">
                <a:extLst>
                  <a:ext uri="{FF2B5EF4-FFF2-40B4-BE49-F238E27FC236}">
                    <a16:creationId xmlns:a16="http://schemas.microsoft.com/office/drawing/2014/main" id="{904DF0A5-D2EC-C8AB-0F38-B8B81D4EFAF6}"/>
                  </a:ext>
                </a:extLst>
              </p:cNvPr>
              <p:cNvSpPr txBox="1">
                <a:spLocks noRot="1" noChangeAspect="1" noMove="1" noResize="1" noEditPoints="1" noAdjustHandles="1" noChangeArrowheads="1" noChangeShapeType="1" noTextEdit="1"/>
              </p:cNvSpPr>
              <p:nvPr/>
            </p:nvSpPr>
            <p:spPr>
              <a:xfrm flipH="1">
                <a:off x="9147895" y="3956310"/>
                <a:ext cx="2517508" cy="584775"/>
              </a:xfrm>
              <a:prstGeom prst="rect">
                <a:avLst/>
              </a:prstGeom>
              <a:blipFill>
                <a:blip r:embed="rId10"/>
                <a:stretch>
                  <a:fillRect t="-3125" b="-12500"/>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063D1BFB-01DB-386A-5F71-59C5B656165B}"/>
              </a:ext>
            </a:extLst>
          </p:cNvPr>
          <p:cNvPicPr>
            <a:picLocks noChangeAspect="1"/>
          </p:cNvPicPr>
          <p:nvPr/>
        </p:nvPicPr>
        <p:blipFill>
          <a:blip r:embed="rId11"/>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2710322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7">
            <a:extLst>
              <a:ext uri="{FF2B5EF4-FFF2-40B4-BE49-F238E27FC236}">
                <a16:creationId xmlns:a16="http://schemas.microsoft.com/office/drawing/2014/main" id="{AB25BF90-453B-3B8D-FE2A-98D3BCB03744}"/>
              </a:ext>
            </a:extLst>
          </p:cNvPr>
          <p:cNvPicPr>
            <a:picLocks noChangeArrowheads="1"/>
          </p:cNvPicPr>
          <p:nvPr/>
        </p:nvPicPr>
        <p:blipFill rotWithShape="1">
          <a:blip r:embed="rId3">
            <a:extLst>
              <a:ext uri="{28A0092B-C50C-407E-A947-70E740481C1C}">
                <a14:useLocalDpi xmlns:a14="http://schemas.microsoft.com/office/drawing/2010/main" val="0"/>
              </a:ext>
            </a:extLst>
          </a:blip>
          <a:srcRect l="934" t="10289" r="57874" b="8156"/>
          <a:stretch/>
        </p:blipFill>
        <p:spPr bwMode="auto">
          <a:xfrm>
            <a:off x="1958023" y="2779400"/>
            <a:ext cx="1905202" cy="13123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8">
            <a:extLst>
              <a:ext uri="{FF2B5EF4-FFF2-40B4-BE49-F238E27FC236}">
                <a16:creationId xmlns:a16="http://schemas.microsoft.com/office/drawing/2014/main" id="{375841C0-93C5-63FE-2A46-A5736551E4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7" t="-468" r="52207" b="7880"/>
          <a:stretch/>
        </p:blipFill>
        <p:spPr bwMode="auto">
          <a:xfrm>
            <a:off x="4240148" y="2779401"/>
            <a:ext cx="1994954" cy="13592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9">
            <a:extLst>
              <a:ext uri="{FF2B5EF4-FFF2-40B4-BE49-F238E27FC236}">
                <a16:creationId xmlns:a16="http://schemas.microsoft.com/office/drawing/2014/main" id="{821301B2-498C-6E2B-5B69-8122F1B686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0" t="2554" r="57604" b="5111"/>
          <a:stretch/>
        </p:blipFill>
        <p:spPr bwMode="auto">
          <a:xfrm>
            <a:off x="6661062" y="2782385"/>
            <a:ext cx="2003668" cy="14749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0">
            <a:extLst>
              <a:ext uri="{FF2B5EF4-FFF2-40B4-BE49-F238E27FC236}">
                <a16:creationId xmlns:a16="http://schemas.microsoft.com/office/drawing/2014/main" id="{DA872F5F-0929-42E8-5B85-97B0B440976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59" t="7467" r="56079" b="6938"/>
          <a:stretch/>
        </p:blipFill>
        <p:spPr bwMode="auto">
          <a:xfrm>
            <a:off x="9213119" y="2693328"/>
            <a:ext cx="1847203" cy="18324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AB072B3-0DE1-2451-5D1A-93C23900B7ED}"/>
              </a:ext>
            </a:extLst>
          </p:cNvPr>
          <p:cNvPicPr>
            <a:picLocks noChangeAspect="1"/>
          </p:cNvPicPr>
          <p:nvPr/>
        </p:nvPicPr>
        <p:blipFill>
          <a:blip r:embed="rId7"/>
          <a:stretch>
            <a:fillRect/>
          </a:stretch>
        </p:blipFill>
        <p:spPr>
          <a:xfrm>
            <a:off x="9763760" y="375660"/>
            <a:ext cx="1394114" cy="337637"/>
          </a:xfrm>
          <a:prstGeom prst="rect">
            <a:avLst/>
          </a:prstGeom>
        </p:spPr>
      </p:pic>
      <p:sp>
        <p:nvSpPr>
          <p:cNvPr id="12" name="Title 1">
            <a:extLst>
              <a:ext uri="{FF2B5EF4-FFF2-40B4-BE49-F238E27FC236}">
                <a16:creationId xmlns:a16="http://schemas.microsoft.com/office/drawing/2014/main" id="{7D34A8F6-8F20-A68B-B6E7-CEFB8F94B366}"/>
              </a:ext>
            </a:extLst>
          </p:cNvPr>
          <p:cNvSpPr>
            <a:spLocks noGrp="1"/>
          </p:cNvSpPr>
          <p:nvPr>
            <p:ph type="title"/>
          </p:nvPr>
        </p:nvSpPr>
        <p:spPr>
          <a:xfrm>
            <a:off x="838200" y="873747"/>
            <a:ext cx="10515600" cy="709515"/>
          </a:xfrm>
        </p:spPr>
        <p:txBody>
          <a:bodyPr>
            <a:normAutofit/>
          </a:bodyPr>
          <a:lstStyle/>
          <a:p>
            <a:r>
              <a:rPr lang="en-US" sz="2200" dirty="0"/>
              <a:t>Application: Improving the One-Time-Payment Experience for Spectrum Customers</a:t>
            </a:r>
          </a:p>
        </p:txBody>
      </p:sp>
      <p:sp>
        <p:nvSpPr>
          <p:cNvPr id="6" name="TextBox 5">
            <a:extLst>
              <a:ext uri="{FF2B5EF4-FFF2-40B4-BE49-F238E27FC236}">
                <a16:creationId xmlns:a16="http://schemas.microsoft.com/office/drawing/2014/main" id="{C079A621-6271-61FB-021C-8AB69EF28C39}"/>
              </a:ext>
            </a:extLst>
          </p:cNvPr>
          <p:cNvSpPr txBox="1"/>
          <p:nvPr/>
        </p:nvSpPr>
        <p:spPr>
          <a:xfrm>
            <a:off x="812166" y="2398455"/>
            <a:ext cx="6086473" cy="369332"/>
          </a:xfrm>
          <a:prstGeom prst="rect">
            <a:avLst/>
          </a:prstGeom>
          <a:noFill/>
        </p:spPr>
        <p:txBody>
          <a:bodyPr wrap="square" rtlCol="0">
            <a:spAutoFit/>
          </a:bodyPr>
          <a:lstStyle/>
          <a:p>
            <a:r>
              <a:rPr lang="en-US" dirty="0"/>
              <a:t>One-time-payment with standard payment flow</a:t>
            </a:r>
          </a:p>
        </p:txBody>
      </p:sp>
      <p:sp>
        <p:nvSpPr>
          <p:cNvPr id="21" name="TextBox 20">
            <a:extLst>
              <a:ext uri="{FF2B5EF4-FFF2-40B4-BE49-F238E27FC236}">
                <a16:creationId xmlns:a16="http://schemas.microsoft.com/office/drawing/2014/main" id="{5A4DE83A-6408-3003-44AA-4036E682C452}"/>
              </a:ext>
            </a:extLst>
          </p:cNvPr>
          <p:cNvSpPr txBox="1"/>
          <p:nvPr/>
        </p:nvSpPr>
        <p:spPr>
          <a:xfrm>
            <a:off x="838200" y="4360826"/>
            <a:ext cx="5707608" cy="369332"/>
          </a:xfrm>
          <a:prstGeom prst="rect">
            <a:avLst/>
          </a:prstGeom>
          <a:noFill/>
        </p:spPr>
        <p:txBody>
          <a:bodyPr wrap="square" rtlCol="0">
            <a:spAutoFit/>
          </a:bodyPr>
          <a:lstStyle/>
          <a:p>
            <a:r>
              <a:rPr lang="en-US" dirty="0"/>
              <a:t>One-time-payment with improved “quick pay” flow</a:t>
            </a:r>
          </a:p>
        </p:txBody>
      </p:sp>
      <p:pic>
        <p:nvPicPr>
          <p:cNvPr id="22" name="Picture 21">
            <a:extLst>
              <a:ext uri="{FF2B5EF4-FFF2-40B4-BE49-F238E27FC236}">
                <a16:creationId xmlns:a16="http://schemas.microsoft.com/office/drawing/2014/main" id="{6D13AEAF-5599-0470-B94E-9ACF8C73E34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799" t="6140" r="52847" b="5460"/>
          <a:stretch/>
        </p:blipFill>
        <p:spPr>
          <a:xfrm>
            <a:off x="3429632" y="4812628"/>
            <a:ext cx="2052077" cy="1606909"/>
          </a:xfrm>
          <a:prstGeom prst="rect">
            <a:avLst/>
          </a:prstGeom>
        </p:spPr>
      </p:pic>
      <p:pic>
        <p:nvPicPr>
          <p:cNvPr id="23" name="Picture 22">
            <a:extLst>
              <a:ext uri="{FF2B5EF4-FFF2-40B4-BE49-F238E27FC236}">
                <a16:creationId xmlns:a16="http://schemas.microsoft.com/office/drawing/2014/main" id="{BDE781C8-40B9-B5F8-F246-B8FA36B93A0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 r="51115" b="8546"/>
          <a:stretch/>
        </p:blipFill>
        <p:spPr>
          <a:xfrm>
            <a:off x="6545808" y="4775056"/>
            <a:ext cx="1807462" cy="1682052"/>
          </a:xfrm>
          <a:prstGeom prst="rect">
            <a:avLst/>
          </a:prstGeom>
        </p:spPr>
      </p:pic>
      <p:cxnSp>
        <p:nvCxnSpPr>
          <p:cNvPr id="25" name="Straight Arrow Connector 24">
            <a:extLst>
              <a:ext uri="{FF2B5EF4-FFF2-40B4-BE49-F238E27FC236}">
                <a16:creationId xmlns:a16="http://schemas.microsoft.com/office/drawing/2014/main" id="{B12D9F56-3E13-EB20-7FA0-8AD85B3E85CD}"/>
              </a:ext>
            </a:extLst>
          </p:cNvPr>
          <p:cNvCxnSpPr>
            <a:cxnSpLocks/>
          </p:cNvCxnSpPr>
          <p:nvPr/>
        </p:nvCxnSpPr>
        <p:spPr>
          <a:xfrm flipV="1">
            <a:off x="3943091" y="3420398"/>
            <a:ext cx="195452" cy="1"/>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20B9A0A-B11B-5729-2BC0-2949A8AC261E}"/>
              </a:ext>
            </a:extLst>
          </p:cNvPr>
          <p:cNvCxnSpPr>
            <a:cxnSpLocks/>
          </p:cNvCxnSpPr>
          <p:nvPr/>
        </p:nvCxnSpPr>
        <p:spPr>
          <a:xfrm flipV="1">
            <a:off x="6350356" y="3420399"/>
            <a:ext cx="195452" cy="1"/>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FF40A5B-9F48-9764-2BC1-70D8A9752714}"/>
              </a:ext>
            </a:extLst>
          </p:cNvPr>
          <p:cNvCxnSpPr>
            <a:cxnSpLocks/>
          </p:cNvCxnSpPr>
          <p:nvPr/>
        </p:nvCxnSpPr>
        <p:spPr>
          <a:xfrm flipV="1">
            <a:off x="8841198" y="3491462"/>
            <a:ext cx="195452" cy="1"/>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BD67742-D4E9-F49A-6E92-FB013AD833D9}"/>
              </a:ext>
            </a:extLst>
          </p:cNvPr>
          <p:cNvCxnSpPr>
            <a:cxnSpLocks/>
          </p:cNvCxnSpPr>
          <p:nvPr/>
        </p:nvCxnSpPr>
        <p:spPr>
          <a:xfrm>
            <a:off x="5871521" y="5484004"/>
            <a:ext cx="363581" cy="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Content Placeholder 2">
            <a:extLst>
              <a:ext uri="{FF2B5EF4-FFF2-40B4-BE49-F238E27FC236}">
                <a16:creationId xmlns:a16="http://schemas.microsoft.com/office/drawing/2014/main" id="{7B75E3AA-0838-4BB4-F339-89A550A1F88F}"/>
              </a:ext>
            </a:extLst>
          </p:cNvPr>
          <p:cNvSpPr txBox="1">
            <a:spLocks/>
          </p:cNvSpPr>
          <p:nvPr/>
        </p:nvSpPr>
        <p:spPr>
          <a:xfrm>
            <a:off x="838201" y="1494635"/>
            <a:ext cx="10515600" cy="767224"/>
          </a:xfrm>
          <a:prstGeom prst="rect">
            <a:avLst/>
          </a:prstGeom>
          <a:solidFill>
            <a:schemeClr val="accent2">
              <a:lumMod val="7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rPr>
              <a:t>More than millions of Spectrum customers use the one-time-payment (OTP) feature each month.  An improved “quick-pay” flow would reduce the number of steps through the payment process and is hypothesized to reduce errors and improve the customer experience</a:t>
            </a:r>
          </a:p>
        </p:txBody>
      </p:sp>
    </p:spTree>
    <p:extLst>
      <p:ext uri="{BB962C8B-B14F-4D97-AF65-F5344CB8AC3E}">
        <p14:creationId xmlns:p14="http://schemas.microsoft.com/office/powerpoint/2010/main" val="1005298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1D161A9-4C60-7AC5-B5B9-0731131E4A94}"/>
              </a:ext>
            </a:extLst>
          </p:cNvPr>
          <p:cNvSpPr>
            <a:spLocks noGrp="1"/>
          </p:cNvSpPr>
          <p:nvPr>
            <p:ph idx="1"/>
          </p:nvPr>
        </p:nvSpPr>
        <p:spPr>
          <a:xfrm>
            <a:off x="838200" y="1948815"/>
            <a:ext cx="10515600" cy="2960369"/>
          </a:xfrm>
        </p:spPr>
        <p:txBody>
          <a:bodyPr>
            <a:noAutofit/>
          </a:bodyPr>
          <a:lstStyle/>
          <a:p>
            <a:endParaRPr lang="en-US" sz="2400" dirty="0"/>
          </a:p>
          <a:p>
            <a:r>
              <a:rPr lang="en-US" sz="2400" dirty="0"/>
              <a:t>Using standardized design plans, this experiment would run for a month</a:t>
            </a:r>
          </a:p>
          <a:p>
            <a:endParaRPr lang="en-US" sz="2400" dirty="0"/>
          </a:p>
          <a:p>
            <a:r>
              <a:rPr lang="en-US" sz="2400" dirty="0"/>
              <a:t>Getting this out to customers more quickly could improve the customer experience for many, and an applying interim monitoring would be beneficial</a:t>
            </a:r>
          </a:p>
          <a:p>
            <a:endParaRPr lang="en-US" sz="2400" dirty="0"/>
          </a:p>
          <a:p>
            <a:r>
              <a:rPr lang="en-US" sz="2400" dirty="0">
                <a:highlight>
                  <a:srgbClr val="FFFF00"/>
                </a:highlight>
              </a:rPr>
              <a:t>Based on our work, we would recommend OBF stopping for both since it has good performance across different loss function weights for the various sample sizes</a:t>
            </a:r>
          </a:p>
        </p:txBody>
      </p:sp>
      <p:pic>
        <p:nvPicPr>
          <p:cNvPr id="4" name="Picture 3">
            <a:extLst>
              <a:ext uri="{FF2B5EF4-FFF2-40B4-BE49-F238E27FC236}">
                <a16:creationId xmlns:a16="http://schemas.microsoft.com/office/drawing/2014/main" id="{7CDC7AFA-1F14-74F7-8956-F964890D2A7F}"/>
              </a:ext>
            </a:extLst>
          </p:cNvPr>
          <p:cNvPicPr>
            <a:picLocks noChangeAspect="1"/>
          </p:cNvPicPr>
          <p:nvPr/>
        </p:nvPicPr>
        <p:blipFill>
          <a:blip r:embed="rId3"/>
          <a:stretch>
            <a:fillRect/>
          </a:stretch>
        </p:blipFill>
        <p:spPr>
          <a:xfrm>
            <a:off x="9763760" y="319598"/>
            <a:ext cx="1625600" cy="393700"/>
          </a:xfrm>
          <a:prstGeom prst="rect">
            <a:avLst/>
          </a:prstGeom>
        </p:spPr>
      </p:pic>
      <p:sp>
        <p:nvSpPr>
          <p:cNvPr id="7" name="Title 1">
            <a:extLst>
              <a:ext uri="{FF2B5EF4-FFF2-40B4-BE49-F238E27FC236}">
                <a16:creationId xmlns:a16="http://schemas.microsoft.com/office/drawing/2014/main" id="{803E3B9F-1EF8-A0DA-7752-B349C01D226B}"/>
              </a:ext>
            </a:extLst>
          </p:cNvPr>
          <p:cNvSpPr>
            <a:spLocks noGrp="1"/>
          </p:cNvSpPr>
          <p:nvPr>
            <p:ph type="title"/>
          </p:nvPr>
        </p:nvSpPr>
        <p:spPr>
          <a:xfrm>
            <a:off x="838200" y="873747"/>
            <a:ext cx="10515600" cy="709515"/>
          </a:xfrm>
        </p:spPr>
        <p:txBody>
          <a:bodyPr>
            <a:noAutofit/>
          </a:bodyPr>
          <a:lstStyle/>
          <a:p>
            <a:r>
              <a:rPr lang="en-US" sz="2400" dirty="0"/>
              <a:t>Application: Improving the One-Time-Payment Experience for Spectrum Customers</a:t>
            </a:r>
          </a:p>
        </p:txBody>
      </p:sp>
      <p:cxnSp>
        <p:nvCxnSpPr>
          <p:cNvPr id="8" name="Straight Connector 7">
            <a:extLst>
              <a:ext uri="{FF2B5EF4-FFF2-40B4-BE49-F238E27FC236}">
                <a16:creationId xmlns:a16="http://schemas.microsoft.com/office/drawing/2014/main" id="{8502944F-C6E9-8AA6-7550-D66B138C9FA6}"/>
              </a:ext>
            </a:extLst>
          </p:cNvPr>
          <p:cNvCxnSpPr>
            <a:cxnSpLocks/>
          </p:cNvCxnSpPr>
          <p:nvPr/>
        </p:nvCxnSpPr>
        <p:spPr>
          <a:xfrm>
            <a:off x="838200" y="1545172"/>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557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E4D22F-E264-DB4D-9E76-A7AC704E8B18}"/>
              </a:ext>
            </a:extLst>
          </p:cNvPr>
          <p:cNvSpPr>
            <a:spLocks noGrp="1"/>
          </p:cNvSpPr>
          <p:nvPr>
            <p:ph type="title"/>
          </p:nvPr>
        </p:nvSpPr>
        <p:spPr/>
        <p:txBody>
          <a:bodyPr>
            <a:normAutofit/>
          </a:bodyPr>
          <a:lstStyle/>
          <a:p>
            <a:r>
              <a:rPr lang="en-US" sz="3600" dirty="0"/>
              <a:t>Conclusions        		</a:t>
            </a:r>
          </a:p>
        </p:txBody>
      </p:sp>
      <p:sp>
        <p:nvSpPr>
          <p:cNvPr id="10" name="Content Placeholder 9">
            <a:extLst>
              <a:ext uri="{FF2B5EF4-FFF2-40B4-BE49-F238E27FC236}">
                <a16:creationId xmlns:a16="http://schemas.microsoft.com/office/drawing/2014/main" id="{17D44167-AA94-07EA-E398-1C3107ABA21E}"/>
              </a:ext>
            </a:extLst>
          </p:cNvPr>
          <p:cNvSpPr>
            <a:spLocks noGrp="1"/>
          </p:cNvSpPr>
          <p:nvPr>
            <p:ph idx="1"/>
          </p:nvPr>
        </p:nvSpPr>
        <p:spPr>
          <a:xfrm>
            <a:off x="838200" y="1811593"/>
            <a:ext cx="10515600" cy="4060569"/>
          </a:xfrm>
        </p:spPr>
        <p:txBody>
          <a:bodyPr>
            <a:noAutofit/>
          </a:bodyPr>
          <a:lstStyle/>
          <a:p>
            <a:pPr marL="0" indent="0">
              <a:buNone/>
            </a:pPr>
            <a:r>
              <a:rPr lang="en-US" sz="2400" dirty="0"/>
              <a:t>We can provide the following guidelines for A/B test designs</a:t>
            </a:r>
          </a:p>
          <a:p>
            <a:pPr marL="342900" marR="0" lvl="0" indent="-342900">
              <a:spcBef>
                <a:spcPts val="0"/>
              </a:spcBef>
              <a:spcAft>
                <a:spcPts val="0"/>
              </a:spcAft>
              <a:buSzPts val="1000"/>
              <a:buFont typeface="Symbol" panose="05050102010706020507" pitchFamily="18" charset="2"/>
              <a:buChar char=""/>
              <a:tabLst>
                <a:tab pos="457200" algn="l"/>
              </a:tabLs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With our loss function, most weight combinations favor stopping for both difference and futility</a:t>
            </a:r>
            <a:endParaRPr lang="en-US" sz="2400"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endParaRPr>
          </a:p>
          <a:p>
            <a:pPr marL="800100" lvl="1" indent="-342900">
              <a:spcBef>
                <a:spcPts val="0"/>
              </a:spcBef>
              <a:buSzPts val="1000"/>
              <a:buFont typeface="Symbol" panose="05050102010706020507" pitchFamily="18" charset="2"/>
              <a:buChar char=""/>
              <a:tabLst>
                <a:tab pos="457200" algn="l"/>
              </a:tabLst>
            </a:pPr>
            <a:r>
              <a:rPr lang="en-US"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Stopping for difference is only optimal when strongly weighting one of the ESS weights</a:t>
            </a:r>
          </a:p>
          <a:p>
            <a:pPr marL="800100" lvl="1" indent="-342900">
              <a:spcBef>
                <a:spcPts val="0"/>
              </a:spcBef>
              <a:buSzPts val="1000"/>
              <a:buFont typeface="Symbol" panose="05050102010706020507" pitchFamily="18" charset="2"/>
              <a:buChar char=""/>
              <a:tabLst>
                <a:tab pos="457200" algn="l"/>
              </a:tabLst>
            </a:pPr>
            <a:endParaRPr lang="en-US"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OBF stopping is ideal for the presented 2-total analyses, as well as the 4- and 20-total analysis</a:t>
            </a:r>
          </a:p>
          <a:p>
            <a:pPr marL="342900" marR="0" lvl="0" indent="-342900">
              <a:spcBef>
                <a:spcPts val="0"/>
              </a:spcBef>
              <a:spcAft>
                <a:spcPts val="0"/>
              </a:spcAft>
              <a:buSzPts val="1000"/>
              <a:buFont typeface="Symbol" panose="05050102010706020507" pitchFamily="18" charset="2"/>
              <a:buChar char=""/>
              <a:tabLst>
                <a:tab pos="457200" algn="l"/>
              </a:tabLst>
            </a:pPr>
            <a:endParaRPr lang="en-US" sz="2400"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For intentionally under- and over-powered designs there are different recommendations</a:t>
            </a:r>
            <a:endParaRPr lang="en-US" sz="2400" dirty="0">
              <a:solidFill>
                <a:srgbClr val="000000"/>
              </a:solidFill>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5" name="Picture 4">
            <a:extLst>
              <a:ext uri="{FF2B5EF4-FFF2-40B4-BE49-F238E27FC236}">
                <a16:creationId xmlns:a16="http://schemas.microsoft.com/office/drawing/2014/main" id="{2F515C85-DBC9-9FEA-1D9D-C8B27B16C1C7}"/>
              </a:ext>
            </a:extLst>
          </p:cNvPr>
          <p:cNvPicPr>
            <a:picLocks noChangeAspect="1"/>
          </p:cNvPicPr>
          <p:nvPr/>
        </p:nvPicPr>
        <p:blipFill>
          <a:blip r:embed="rId3"/>
          <a:stretch>
            <a:fillRect/>
          </a:stretch>
        </p:blipFill>
        <p:spPr>
          <a:xfrm>
            <a:off x="9763760" y="319598"/>
            <a:ext cx="1625600" cy="393700"/>
          </a:xfrm>
          <a:prstGeom prst="rect">
            <a:avLst/>
          </a:prstGeom>
        </p:spPr>
      </p:pic>
      <p:cxnSp>
        <p:nvCxnSpPr>
          <p:cNvPr id="6" name="Straight Connector 5">
            <a:extLst>
              <a:ext uri="{FF2B5EF4-FFF2-40B4-BE49-F238E27FC236}">
                <a16:creationId xmlns:a16="http://schemas.microsoft.com/office/drawing/2014/main" id="{2DA7AFA7-15E9-4E09-10DA-B3428DD75295}"/>
              </a:ext>
            </a:extLst>
          </p:cNvPr>
          <p:cNvCxnSpPr>
            <a:cxnSpLocks/>
          </p:cNvCxnSpPr>
          <p:nvPr/>
        </p:nvCxnSpPr>
        <p:spPr>
          <a:xfrm>
            <a:off x="838200" y="1616292"/>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967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E4D22F-E264-DB4D-9E76-A7AC704E8B18}"/>
              </a:ext>
            </a:extLst>
          </p:cNvPr>
          <p:cNvSpPr>
            <a:spLocks noGrp="1"/>
          </p:cNvSpPr>
          <p:nvPr>
            <p:ph type="title"/>
          </p:nvPr>
        </p:nvSpPr>
        <p:spPr/>
        <p:txBody>
          <a:bodyPr>
            <a:normAutofit/>
          </a:bodyPr>
          <a:lstStyle/>
          <a:p>
            <a:r>
              <a:rPr lang="en-US" sz="3600" dirty="0"/>
              <a:t>Next Steps              </a:t>
            </a:r>
          </a:p>
        </p:txBody>
      </p:sp>
      <p:sp>
        <p:nvSpPr>
          <p:cNvPr id="11" name="Content Placeholder 10">
            <a:extLst>
              <a:ext uri="{FF2B5EF4-FFF2-40B4-BE49-F238E27FC236}">
                <a16:creationId xmlns:a16="http://schemas.microsoft.com/office/drawing/2014/main" id="{CCD2229E-CEBE-6396-5635-2295E86A1BB5}"/>
              </a:ext>
            </a:extLst>
          </p:cNvPr>
          <p:cNvSpPr>
            <a:spLocks noGrp="1"/>
          </p:cNvSpPr>
          <p:nvPr>
            <p:ph idx="1"/>
          </p:nvPr>
        </p:nvSpPr>
        <p:spPr/>
        <p:txBody>
          <a:bodyPr>
            <a:normAutofit/>
          </a:bodyPr>
          <a:lstStyle/>
          <a:p>
            <a:r>
              <a:rPr lang="en-US" sz="2400" dirty="0"/>
              <a:t>Extend to continuous outcome</a:t>
            </a:r>
          </a:p>
          <a:p>
            <a:r>
              <a:rPr lang="en-US" sz="2400" dirty="0"/>
              <a:t>Extend to bivariate or multivariate space</a:t>
            </a:r>
          </a:p>
        </p:txBody>
      </p:sp>
      <p:pic>
        <p:nvPicPr>
          <p:cNvPr id="5" name="Picture 4">
            <a:extLst>
              <a:ext uri="{FF2B5EF4-FFF2-40B4-BE49-F238E27FC236}">
                <a16:creationId xmlns:a16="http://schemas.microsoft.com/office/drawing/2014/main" id="{2F515C85-DBC9-9FEA-1D9D-C8B27B16C1C7}"/>
              </a:ext>
            </a:extLst>
          </p:cNvPr>
          <p:cNvPicPr>
            <a:picLocks noChangeAspect="1"/>
          </p:cNvPicPr>
          <p:nvPr/>
        </p:nvPicPr>
        <p:blipFill>
          <a:blip r:embed="rId3"/>
          <a:stretch>
            <a:fillRect/>
          </a:stretch>
        </p:blipFill>
        <p:spPr>
          <a:xfrm>
            <a:off x="9763760" y="319598"/>
            <a:ext cx="1625600" cy="393700"/>
          </a:xfrm>
          <a:prstGeom prst="rect">
            <a:avLst/>
          </a:prstGeom>
        </p:spPr>
      </p:pic>
      <p:cxnSp>
        <p:nvCxnSpPr>
          <p:cNvPr id="6" name="Straight Connector 5">
            <a:extLst>
              <a:ext uri="{FF2B5EF4-FFF2-40B4-BE49-F238E27FC236}">
                <a16:creationId xmlns:a16="http://schemas.microsoft.com/office/drawing/2014/main" id="{2DA7AFA7-15E9-4E09-10DA-B3428DD75295}"/>
              </a:ext>
            </a:extLst>
          </p:cNvPr>
          <p:cNvCxnSpPr>
            <a:cxnSpLocks/>
          </p:cNvCxnSpPr>
          <p:nvPr/>
        </p:nvCxnSpPr>
        <p:spPr>
          <a:xfrm>
            <a:off x="838200" y="1616292"/>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027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0A7BE8-4098-BD01-04D1-38539746B069}"/>
              </a:ext>
            </a:extLst>
          </p:cNvPr>
          <p:cNvSpPr>
            <a:spLocks noGrp="1"/>
          </p:cNvSpPr>
          <p:nvPr>
            <p:ph type="title"/>
          </p:nvPr>
        </p:nvSpPr>
        <p:spPr/>
        <p:txBody>
          <a:bodyPr/>
          <a:lstStyle/>
          <a:p>
            <a:r>
              <a:rPr lang="en-US" dirty="0"/>
              <a:t>Questions</a:t>
            </a:r>
          </a:p>
        </p:txBody>
      </p:sp>
      <p:pic>
        <p:nvPicPr>
          <p:cNvPr id="3" name="Picture 2">
            <a:extLst>
              <a:ext uri="{FF2B5EF4-FFF2-40B4-BE49-F238E27FC236}">
                <a16:creationId xmlns:a16="http://schemas.microsoft.com/office/drawing/2014/main" id="{C8D00A9B-B692-B105-3A77-A5664C92B423}"/>
              </a:ext>
            </a:extLst>
          </p:cNvPr>
          <p:cNvPicPr>
            <a:picLocks noChangeAspect="1"/>
          </p:cNvPicPr>
          <p:nvPr/>
        </p:nvPicPr>
        <p:blipFill>
          <a:blip r:embed="rId2"/>
          <a:stretch>
            <a:fillRect/>
          </a:stretch>
        </p:blipFill>
        <p:spPr>
          <a:xfrm>
            <a:off x="9763760" y="319598"/>
            <a:ext cx="1625600" cy="393700"/>
          </a:xfrm>
          <a:prstGeom prst="rect">
            <a:avLst/>
          </a:prstGeom>
        </p:spPr>
      </p:pic>
    </p:spTree>
    <p:extLst>
      <p:ext uri="{BB962C8B-B14F-4D97-AF65-F5344CB8AC3E}">
        <p14:creationId xmlns:p14="http://schemas.microsoft.com/office/powerpoint/2010/main" val="221195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EB59-1191-9304-4575-4DE5469CE72E}"/>
              </a:ext>
            </a:extLst>
          </p:cNvPr>
          <p:cNvSpPr>
            <a:spLocks noGrp="1"/>
          </p:cNvSpPr>
          <p:nvPr>
            <p:ph type="title"/>
          </p:nvPr>
        </p:nvSpPr>
        <p:spPr/>
        <p:txBody>
          <a:bodyPr/>
          <a:lstStyle/>
          <a:p>
            <a:r>
              <a:rPr lang="en-US" dirty="0"/>
              <a:t>Simulation study – Design</a:t>
            </a:r>
          </a:p>
        </p:txBody>
      </p:sp>
      <p:sp>
        <p:nvSpPr>
          <p:cNvPr id="3" name="Content Placeholder 2">
            <a:extLst>
              <a:ext uri="{FF2B5EF4-FFF2-40B4-BE49-F238E27FC236}">
                <a16:creationId xmlns:a16="http://schemas.microsoft.com/office/drawing/2014/main" id="{655387E3-9968-088F-C017-F62553A7EA40}"/>
              </a:ext>
            </a:extLst>
          </p:cNvPr>
          <p:cNvSpPr>
            <a:spLocks noGrp="1"/>
          </p:cNvSpPr>
          <p:nvPr>
            <p:ph idx="1"/>
          </p:nvPr>
        </p:nvSpPr>
        <p:spPr/>
        <p:txBody>
          <a:bodyPr/>
          <a:lstStyle/>
          <a:p>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25038AAE-67AA-780C-AD6F-6AFEBC8B81A9}"/>
                  </a:ext>
                </a:extLst>
              </p:cNvPr>
              <p:cNvGraphicFramePr>
                <a:graphicFrameLocks noGrp="1"/>
              </p:cNvGraphicFramePr>
              <p:nvPr>
                <p:extLst>
                  <p:ext uri="{D42A27DB-BD31-4B8C-83A1-F6EECF244321}">
                    <p14:modId xmlns:p14="http://schemas.microsoft.com/office/powerpoint/2010/main" val="1574056492"/>
                  </p:ext>
                </p:extLst>
              </p:nvPr>
            </p:nvGraphicFramePr>
            <p:xfrm>
              <a:off x="1" y="1738909"/>
              <a:ext cx="12191999" cy="5120640"/>
            </p:xfrm>
            <a:graphic>
              <a:graphicData uri="http://schemas.openxmlformats.org/drawingml/2006/table">
                <a:tbl>
                  <a:tblPr firstRow="1" firstCol="1" bandRow="1">
                    <a:tableStyleId>{5C22544A-7EE6-4342-B048-85BDC9FD1C3A}</a:tableStyleId>
                  </a:tblPr>
                  <a:tblGrid>
                    <a:gridCol w="2012898">
                      <a:extLst>
                        <a:ext uri="{9D8B030D-6E8A-4147-A177-3AD203B41FA5}">
                          <a16:colId xmlns:a16="http://schemas.microsoft.com/office/drawing/2014/main" val="4202485159"/>
                        </a:ext>
                      </a:extLst>
                    </a:gridCol>
                    <a:gridCol w="2016187">
                      <a:extLst>
                        <a:ext uri="{9D8B030D-6E8A-4147-A177-3AD203B41FA5}">
                          <a16:colId xmlns:a16="http://schemas.microsoft.com/office/drawing/2014/main" val="3684588958"/>
                        </a:ext>
                      </a:extLst>
                    </a:gridCol>
                    <a:gridCol w="1814565">
                      <a:extLst>
                        <a:ext uri="{9D8B030D-6E8A-4147-A177-3AD203B41FA5}">
                          <a16:colId xmlns:a16="http://schemas.microsoft.com/office/drawing/2014/main" val="556693988"/>
                        </a:ext>
                      </a:extLst>
                    </a:gridCol>
                    <a:gridCol w="2093325">
                      <a:extLst>
                        <a:ext uri="{9D8B030D-6E8A-4147-A177-3AD203B41FA5}">
                          <a16:colId xmlns:a16="http://schemas.microsoft.com/office/drawing/2014/main" val="861665000"/>
                        </a:ext>
                      </a:extLst>
                    </a:gridCol>
                    <a:gridCol w="1935536">
                      <a:extLst>
                        <a:ext uri="{9D8B030D-6E8A-4147-A177-3AD203B41FA5}">
                          <a16:colId xmlns:a16="http://schemas.microsoft.com/office/drawing/2014/main" val="3798332794"/>
                        </a:ext>
                      </a:extLst>
                    </a:gridCol>
                    <a:gridCol w="2319488">
                      <a:extLst>
                        <a:ext uri="{9D8B030D-6E8A-4147-A177-3AD203B41FA5}">
                          <a16:colId xmlns:a16="http://schemas.microsoft.com/office/drawing/2014/main" val="1019982226"/>
                        </a:ext>
                      </a:extLst>
                    </a:gridCol>
                  </a:tblGrid>
                  <a:tr h="0">
                    <a:tc>
                      <a:txBody>
                        <a:bodyPr/>
                        <a:lstStyle/>
                        <a:p>
                          <a:pPr marL="0" marR="0">
                            <a:spcBef>
                              <a:spcPts val="0"/>
                            </a:spcBef>
                            <a:spcAft>
                              <a:spcPts val="0"/>
                            </a:spcAft>
                          </a:pPr>
                          <a:r>
                            <a:rPr lang="en-US" sz="2400" dirty="0">
                              <a:effectLst/>
                            </a:rPr>
                            <a:t> </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gridSpan="4">
                      <a:txBody>
                        <a:bodyPr/>
                        <a:lstStyle/>
                        <a:p>
                          <a:pPr marL="0" marR="0" algn="ctr">
                            <a:spcBef>
                              <a:spcPts val="0"/>
                            </a:spcBef>
                            <a:spcAft>
                              <a:spcPts val="0"/>
                            </a:spcAft>
                          </a:pPr>
                          <a:r>
                            <a:rPr lang="en-US" sz="2400" dirty="0">
                              <a:effectLst/>
                            </a:rPr>
                            <a:t>Alternative scenarios: </a:t>
                          </a:r>
                          <a14:m>
                            <m:oMath xmlns:m="http://schemas.openxmlformats.org/officeDocument/2006/math">
                              <m:sSub>
                                <m:sSubPr>
                                  <m:ctrlPr>
                                    <a:rPr lang="en-US" sz="2400" i="1">
                                      <a:effectLst/>
                                      <a:latin typeface="Cambria Math" panose="02040503050406030204" pitchFamily="18" charset="0"/>
                                    </a:rPr>
                                  </m:ctrlPr>
                                </m:sSubPr>
                                <m:e>
                                  <m:r>
                                    <a:rPr lang="en-US" sz="2400">
                                      <a:effectLst/>
                                      <a:latin typeface="Cambria Math" panose="02040503050406030204" pitchFamily="18" charset="0"/>
                                    </a:rPr>
                                    <m:t>𝜃</m:t>
                                  </m:r>
                                </m:e>
                                <m:sub>
                                  <m:r>
                                    <a:rPr lang="en-US" sz="2400">
                                      <a:effectLst/>
                                      <a:latin typeface="Cambria Math" panose="02040503050406030204" pitchFamily="18" charset="0"/>
                                    </a:rPr>
                                    <m:t>𝐵</m:t>
                                  </m:r>
                                </m:sub>
                              </m:sSub>
                              <m:r>
                                <a:rPr lang="en-US" sz="2400">
                                  <a:effectLst/>
                                  <a:latin typeface="Cambria Math" panose="02040503050406030204" pitchFamily="18" charset="0"/>
                                </a:rPr>
                                <m:t>&gt;</m:t>
                              </m:r>
                              <m:sSub>
                                <m:sSubPr>
                                  <m:ctrlPr>
                                    <a:rPr lang="en-US" sz="2400" i="1">
                                      <a:effectLst/>
                                      <a:latin typeface="Cambria Math" panose="02040503050406030204" pitchFamily="18" charset="0"/>
                                    </a:rPr>
                                  </m:ctrlPr>
                                </m:sSubPr>
                                <m:e>
                                  <m:r>
                                    <a:rPr lang="en-US" sz="2400">
                                      <a:effectLst/>
                                      <a:latin typeface="Cambria Math" panose="02040503050406030204" pitchFamily="18" charset="0"/>
                                    </a:rPr>
                                    <m:t>𝜃</m:t>
                                  </m:r>
                                </m:e>
                                <m:sub>
                                  <m:r>
                                    <a:rPr lang="en-US" sz="2400">
                                      <a:effectLst/>
                                      <a:latin typeface="Cambria Math" panose="02040503050406030204" pitchFamily="18" charset="0"/>
                                    </a:rPr>
                                    <m:t>𝐴</m:t>
                                  </m:r>
                                </m:sub>
                              </m:sSub>
                              <m:r>
                                <a:rPr lang="en-US" sz="2400">
                                  <a:effectLst/>
                                  <a:latin typeface="Cambria Math" panose="02040503050406030204" pitchFamily="18" charset="0"/>
                                </a:rPr>
                                <m:t>=0.5</m:t>
                              </m:r>
                            </m:oMath>
                          </a14:m>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2400" dirty="0">
                              <a:effectLst/>
                            </a:rPr>
                            <a:t>Null scenarios: </a:t>
                          </a:r>
                          <a14:m>
                            <m:oMath xmlns:m="http://schemas.openxmlformats.org/officeDocument/2006/math">
                              <m:sSub>
                                <m:sSubPr>
                                  <m:ctrlPr>
                                    <a:rPr lang="en-US" sz="2400" i="1">
                                      <a:effectLst/>
                                      <a:latin typeface="Cambria Math" panose="02040503050406030204" pitchFamily="18" charset="0"/>
                                    </a:rPr>
                                  </m:ctrlPr>
                                </m:sSubPr>
                                <m:e>
                                  <m:r>
                                    <a:rPr lang="en-US" sz="2400">
                                      <a:effectLst/>
                                      <a:latin typeface="Cambria Math" panose="02040503050406030204" pitchFamily="18" charset="0"/>
                                    </a:rPr>
                                    <m:t>𝜃</m:t>
                                  </m:r>
                                </m:e>
                                <m:sub>
                                  <m:r>
                                    <a:rPr lang="en-US" sz="2400">
                                      <a:effectLst/>
                                      <a:latin typeface="Cambria Math" panose="02040503050406030204" pitchFamily="18" charset="0"/>
                                    </a:rPr>
                                    <m:t>𝐵</m:t>
                                  </m:r>
                                </m:sub>
                              </m:sSub>
                              <m:r>
                                <a:rPr lang="en-US" sz="2400">
                                  <a:effectLst/>
                                  <a:latin typeface="Cambria Math" panose="02040503050406030204" pitchFamily="18" charset="0"/>
                                </a:rPr>
                                <m:t>=</m:t>
                              </m:r>
                              <m:sSub>
                                <m:sSubPr>
                                  <m:ctrlPr>
                                    <a:rPr lang="en-US" sz="2400" i="1">
                                      <a:effectLst/>
                                      <a:latin typeface="Cambria Math" panose="02040503050406030204" pitchFamily="18" charset="0"/>
                                    </a:rPr>
                                  </m:ctrlPr>
                                </m:sSubPr>
                                <m:e>
                                  <m:r>
                                    <a:rPr lang="en-US" sz="2400">
                                      <a:effectLst/>
                                      <a:latin typeface="Cambria Math" panose="02040503050406030204" pitchFamily="18" charset="0"/>
                                    </a:rPr>
                                    <m:t>𝜃</m:t>
                                  </m:r>
                                </m:e>
                                <m:sub>
                                  <m:r>
                                    <a:rPr lang="en-US" sz="2400">
                                      <a:effectLst/>
                                      <a:latin typeface="Cambria Math" panose="02040503050406030204" pitchFamily="18" charset="0"/>
                                    </a:rPr>
                                    <m:t>𝐴</m:t>
                                  </m:r>
                                </m:sub>
                              </m:sSub>
                              <m:r>
                                <a:rPr lang="en-US" sz="2400">
                                  <a:effectLst/>
                                  <a:latin typeface="Cambria Math" panose="02040503050406030204" pitchFamily="18" charset="0"/>
                                </a:rPr>
                                <m:t>=0.5</m:t>
                              </m:r>
                            </m:oMath>
                          </a14:m>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479248449"/>
                      </a:ext>
                    </a:extLst>
                  </a:tr>
                  <a:tr h="0">
                    <a:tc>
                      <a:txBody>
                        <a:bodyPr/>
                        <a:lstStyle/>
                        <a:p>
                          <a:pPr marL="0" marR="0">
                            <a:spcBef>
                              <a:spcPts val="0"/>
                            </a:spcBef>
                            <a:spcAft>
                              <a:spcPts val="0"/>
                            </a:spcAft>
                          </a:pPr>
                          <a14:m>
                            <m:oMathPara xmlns:m="http://schemas.openxmlformats.org/officeDocument/2006/math">
                              <m:oMathParaPr>
                                <m:jc m:val="centerGroup"/>
                              </m:oMathParaPr>
                              <m:oMath xmlns:m="http://schemas.openxmlformats.org/officeDocument/2006/math">
                                <m:r>
                                  <a:rPr lang="en-US" sz="2400" smtClean="0">
                                    <a:effectLst/>
                                    <a:latin typeface="Cambria Math" panose="02040503050406030204" pitchFamily="18" charset="0"/>
                                  </a:rPr>
                                  <m:t>  </m:t>
                                </m:r>
                                <m:sSub>
                                  <m:sSubPr>
                                    <m:ctrlPr>
                                      <a:rPr lang="en-US" sz="2400" i="1">
                                        <a:effectLst/>
                                        <a:latin typeface="Cambria Math" panose="02040503050406030204" pitchFamily="18" charset="0"/>
                                      </a:rPr>
                                    </m:ctrlPr>
                                  </m:sSubPr>
                                  <m:e>
                                    <m:r>
                                      <a:rPr lang="en-US" sz="2400">
                                        <a:effectLst/>
                                        <a:latin typeface="Cambria Math" panose="02040503050406030204" pitchFamily="18" charset="0"/>
                                      </a:rPr>
                                      <m:t>𝜃</m:t>
                                    </m:r>
                                  </m:e>
                                  <m:sub>
                                    <m:r>
                                      <a:rPr lang="en-US" sz="2400" b="1" i="0" smtClean="0">
                                        <a:effectLst/>
                                        <a:latin typeface="Cambria Math" panose="02040503050406030204" pitchFamily="18" charset="0"/>
                                      </a:rPr>
                                      <m:t>𝐁</m:t>
                                    </m:r>
                                  </m:sub>
                                </m:sSub>
                                <m:r>
                                  <a:rPr lang="en-US" sz="2400">
                                    <a:effectLst/>
                                    <a:latin typeface="Cambria Math" panose="02040503050406030204" pitchFamily="18" charset="0"/>
                                  </a:rPr>
                                  <m:t>−</m:t>
                                </m:r>
                                <m:sSub>
                                  <m:sSubPr>
                                    <m:ctrlPr>
                                      <a:rPr lang="en-US" sz="2400" i="1">
                                        <a:effectLst/>
                                        <a:latin typeface="Cambria Math" panose="02040503050406030204" pitchFamily="18" charset="0"/>
                                      </a:rPr>
                                    </m:ctrlPr>
                                  </m:sSubPr>
                                  <m:e>
                                    <m:r>
                                      <a:rPr lang="en-US" sz="2400">
                                        <a:effectLst/>
                                        <a:latin typeface="Cambria Math" panose="02040503050406030204" pitchFamily="18" charset="0"/>
                                      </a:rPr>
                                      <m:t>𝜃</m:t>
                                    </m:r>
                                  </m:e>
                                  <m:sub>
                                    <m:r>
                                      <a:rPr lang="en-US" sz="2400" b="1" i="0" smtClean="0">
                                        <a:effectLst/>
                                        <a:latin typeface="Cambria Math" panose="02040503050406030204" pitchFamily="18" charset="0"/>
                                      </a:rPr>
                                      <m:t>𝐀</m:t>
                                    </m:r>
                                  </m:sub>
                                </m:sSub>
                                <m:r>
                                  <a:rPr lang="en-US" sz="2400">
                                    <a:effectLst/>
                                    <a:latin typeface="Cambria Math" panose="02040503050406030204" pitchFamily="18" charset="0"/>
                                  </a:rPr>
                                  <m:t>   </m:t>
                                </m:r>
                              </m:oMath>
                            </m:oMathPara>
                          </a14:m>
                          <a:endParaRPr lang="en-US" sz="2400" dirty="0">
                            <a:effectLst/>
                          </a:endParaRPr>
                        </a:p>
                        <a:p>
                          <a:pPr marL="0" marR="0">
                            <a:spcBef>
                              <a:spcPts val="0"/>
                            </a:spcBef>
                            <a:spcAft>
                              <a:spcPts val="0"/>
                            </a:spcAft>
                          </a:pPr>
                          <a:r>
                            <a:rPr lang="en-US" sz="2400" dirty="0">
                              <a:effectLst/>
                              <a:latin typeface="Calibri" panose="020F0502020204030204" pitchFamily="34" charset="0"/>
                              <a:ea typeface="SimSun" panose="02010600030101010101" pitchFamily="2" charset="-122"/>
                              <a:cs typeface="Times New Roman" panose="02020603050405020304" pitchFamily="18" charset="0"/>
                            </a:rPr>
                            <a:t>Fixed sample size per arm</a:t>
                          </a:r>
                        </a:p>
                      </a:txBody>
                      <a:tcPr marL="68580" marR="68580" marT="0" marB="0"/>
                    </a:tc>
                    <a:tc>
                      <a:txBody>
                        <a:bodyPr/>
                        <a:lstStyle/>
                        <a:p>
                          <a:pPr marL="0" marR="0">
                            <a:spcBef>
                              <a:spcPts val="0"/>
                            </a:spcBef>
                            <a:spcAft>
                              <a:spcPts val="0"/>
                            </a:spcAft>
                          </a:pPr>
                          <a:r>
                            <a:rPr lang="en-US" sz="2400" dirty="0">
                              <a:solidFill>
                                <a:schemeClr val="tx1"/>
                              </a:solidFill>
                              <a:effectLst/>
                            </a:rPr>
                            <a:t>0.089 </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0.028</a:t>
                          </a:r>
                        </a:p>
                        <a:p>
                          <a:pPr marL="0" marR="0">
                            <a:spcBef>
                              <a:spcPts val="0"/>
                            </a:spcBef>
                            <a:spcAft>
                              <a:spcPts val="0"/>
                            </a:spcAft>
                          </a:pPr>
                          <a:r>
                            <a:rPr lang="en-US" sz="2400" dirty="0">
                              <a:solidFill>
                                <a:schemeClr val="tx1"/>
                              </a:solidFill>
                              <a:effectLst/>
                            </a:rPr>
                            <a:t> </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0.009</a:t>
                          </a:r>
                        </a:p>
                        <a:p>
                          <a:pPr marL="0" marR="0">
                            <a:spcBef>
                              <a:spcPts val="0"/>
                            </a:spcBef>
                            <a:spcAft>
                              <a:spcPts val="0"/>
                            </a:spcAft>
                          </a:pPr>
                          <a:r>
                            <a:rPr lang="en-US" sz="2400" dirty="0">
                              <a:solidFill>
                                <a:schemeClr val="tx1"/>
                              </a:solidFill>
                              <a:effectLst/>
                            </a:rPr>
                            <a:t> </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0.004</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0</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373660509"/>
                      </a:ext>
                    </a:extLst>
                  </a:tr>
                  <a:tr h="0">
                    <a:tc>
                      <a:txBody>
                        <a:bodyPr/>
                        <a:lstStyle/>
                        <a:p>
                          <a:pPr marL="0" marR="0">
                            <a:spcBef>
                              <a:spcPts val="0"/>
                            </a:spcBef>
                            <a:spcAft>
                              <a:spcPts val="0"/>
                            </a:spcAft>
                          </a:pPr>
                          <a:r>
                            <a:rPr lang="en-US" sz="2400" dirty="0">
                              <a:effectLst/>
                            </a:rPr>
                            <a:t>500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Under-powered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661703745"/>
                      </a:ext>
                    </a:extLst>
                  </a:tr>
                  <a:tr h="0">
                    <a:tc>
                      <a:txBody>
                        <a:bodyPr/>
                        <a:lstStyle/>
                        <a:p>
                          <a:pPr marL="0" marR="0">
                            <a:spcBef>
                              <a:spcPts val="0"/>
                            </a:spcBef>
                            <a:spcAft>
                              <a:spcPts val="0"/>
                            </a:spcAft>
                          </a:pPr>
                          <a:r>
                            <a:rPr lang="en-US" sz="2400" dirty="0">
                              <a:effectLst/>
                            </a:rPr>
                            <a:t>5000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588611794"/>
                      </a:ext>
                    </a:extLst>
                  </a:tr>
                  <a:tr h="0">
                    <a:tc>
                      <a:txBody>
                        <a:bodyPr/>
                        <a:lstStyle/>
                        <a:p>
                          <a:pPr marL="0" marR="0">
                            <a:spcBef>
                              <a:spcPts val="0"/>
                            </a:spcBef>
                            <a:spcAft>
                              <a:spcPts val="0"/>
                            </a:spcAft>
                          </a:pPr>
                          <a:r>
                            <a:rPr lang="en-US" sz="2400" dirty="0">
                              <a:effectLst/>
                            </a:rPr>
                            <a:t>50000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Under-powered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204004679"/>
                      </a:ext>
                    </a:extLst>
                  </a:tr>
                  <a:tr h="0">
                    <a:tc>
                      <a:txBody>
                        <a:bodyPr/>
                        <a:lstStyle/>
                        <a:p>
                          <a:pPr marL="0" marR="0">
                            <a:spcBef>
                              <a:spcPts val="0"/>
                            </a:spcBef>
                            <a:spcAft>
                              <a:spcPts val="0"/>
                            </a:spcAft>
                          </a:pPr>
                          <a:r>
                            <a:rPr lang="en-US" sz="2400" dirty="0">
                              <a:effectLst/>
                            </a:rPr>
                            <a:t>250000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036331734"/>
                      </a:ext>
                    </a:extLst>
                  </a:tr>
                </a:tbl>
              </a:graphicData>
            </a:graphic>
          </p:graphicFrame>
        </mc:Choice>
        <mc:Fallback xmlns="">
          <p:graphicFrame>
            <p:nvGraphicFramePr>
              <p:cNvPr id="4" name="Table 3">
                <a:extLst>
                  <a:ext uri="{FF2B5EF4-FFF2-40B4-BE49-F238E27FC236}">
                    <a16:creationId xmlns:a16="http://schemas.microsoft.com/office/drawing/2014/main" id="{25038AAE-67AA-780C-AD6F-6AFEBC8B81A9}"/>
                  </a:ext>
                </a:extLst>
              </p:cNvPr>
              <p:cNvGraphicFramePr>
                <a:graphicFrameLocks noGrp="1"/>
              </p:cNvGraphicFramePr>
              <p:nvPr>
                <p:extLst>
                  <p:ext uri="{D42A27DB-BD31-4B8C-83A1-F6EECF244321}">
                    <p14:modId xmlns:p14="http://schemas.microsoft.com/office/powerpoint/2010/main" val="1574056492"/>
                  </p:ext>
                </p:extLst>
              </p:nvPr>
            </p:nvGraphicFramePr>
            <p:xfrm>
              <a:off x="1" y="1738909"/>
              <a:ext cx="12191999" cy="5120640"/>
            </p:xfrm>
            <a:graphic>
              <a:graphicData uri="http://schemas.openxmlformats.org/drawingml/2006/table">
                <a:tbl>
                  <a:tblPr firstRow="1" firstCol="1" bandRow="1">
                    <a:tableStyleId>{5C22544A-7EE6-4342-B048-85BDC9FD1C3A}</a:tableStyleId>
                  </a:tblPr>
                  <a:tblGrid>
                    <a:gridCol w="2012898">
                      <a:extLst>
                        <a:ext uri="{9D8B030D-6E8A-4147-A177-3AD203B41FA5}">
                          <a16:colId xmlns:a16="http://schemas.microsoft.com/office/drawing/2014/main" val="4202485159"/>
                        </a:ext>
                      </a:extLst>
                    </a:gridCol>
                    <a:gridCol w="2016187">
                      <a:extLst>
                        <a:ext uri="{9D8B030D-6E8A-4147-A177-3AD203B41FA5}">
                          <a16:colId xmlns:a16="http://schemas.microsoft.com/office/drawing/2014/main" val="3684588958"/>
                        </a:ext>
                      </a:extLst>
                    </a:gridCol>
                    <a:gridCol w="1814565">
                      <a:extLst>
                        <a:ext uri="{9D8B030D-6E8A-4147-A177-3AD203B41FA5}">
                          <a16:colId xmlns:a16="http://schemas.microsoft.com/office/drawing/2014/main" val="556693988"/>
                        </a:ext>
                      </a:extLst>
                    </a:gridCol>
                    <a:gridCol w="2093325">
                      <a:extLst>
                        <a:ext uri="{9D8B030D-6E8A-4147-A177-3AD203B41FA5}">
                          <a16:colId xmlns:a16="http://schemas.microsoft.com/office/drawing/2014/main" val="861665000"/>
                        </a:ext>
                      </a:extLst>
                    </a:gridCol>
                    <a:gridCol w="1935536">
                      <a:extLst>
                        <a:ext uri="{9D8B030D-6E8A-4147-A177-3AD203B41FA5}">
                          <a16:colId xmlns:a16="http://schemas.microsoft.com/office/drawing/2014/main" val="3798332794"/>
                        </a:ext>
                      </a:extLst>
                    </a:gridCol>
                    <a:gridCol w="2319488">
                      <a:extLst>
                        <a:ext uri="{9D8B030D-6E8A-4147-A177-3AD203B41FA5}">
                          <a16:colId xmlns:a16="http://schemas.microsoft.com/office/drawing/2014/main" val="1019982226"/>
                        </a:ext>
                      </a:extLst>
                    </a:gridCol>
                  </a:tblGrid>
                  <a:tr h="1097280">
                    <a:tc>
                      <a:txBody>
                        <a:bodyPr/>
                        <a:lstStyle/>
                        <a:p>
                          <a:pPr marL="0" marR="0">
                            <a:spcBef>
                              <a:spcPts val="0"/>
                            </a:spcBef>
                            <a:spcAft>
                              <a:spcPts val="0"/>
                            </a:spcAft>
                          </a:pPr>
                          <a:r>
                            <a:rPr lang="en-US" sz="2400" dirty="0">
                              <a:effectLst/>
                            </a:rPr>
                            <a:t> </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gridSpan="4">
                      <a:txBody>
                        <a:bodyPr/>
                        <a:lstStyle/>
                        <a:p>
                          <a:endParaRPr lang="en-US"/>
                        </a:p>
                      </a:txBody>
                      <a:tcPr marL="68580" marR="68580" marT="0" marB="0">
                        <a:blipFill>
                          <a:blip r:embed="rId3"/>
                          <a:stretch>
                            <a:fillRect l="-25736" t="-8889" r="-29845" b="-383333"/>
                          </a:stretch>
                        </a:blip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a:p>
                      </a:txBody>
                      <a:tcPr marL="68580" marR="68580" marT="0" marB="0">
                        <a:blipFill>
                          <a:blip r:embed="rId3"/>
                          <a:stretch>
                            <a:fillRect l="-426842" t="-8889" r="-1316" b="-383333"/>
                          </a:stretch>
                        </a:blipFill>
                      </a:tcPr>
                    </a:tc>
                    <a:extLst>
                      <a:ext uri="{0D108BD9-81ED-4DB2-BD59-A6C34878D82A}">
                        <a16:rowId xmlns:a16="http://schemas.microsoft.com/office/drawing/2014/main" val="3479248449"/>
                      </a:ext>
                    </a:extLst>
                  </a:tr>
                  <a:tr h="1097280">
                    <a:tc>
                      <a:txBody>
                        <a:bodyPr/>
                        <a:lstStyle/>
                        <a:p>
                          <a:endParaRPr lang="en-US"/>
                        </a:p>
                      </a:txBody>
                      <a:tcPr marL="68580" marR="68580" marT="0" marB="0">
                        <a:blipFill>
                          <a:blip r:embed="rId3"/>
                          <a:stretch>
                            <a:fillRect l="-606" t="-108889" r="-507576" b="-283333"/>
                          </a:stretch>
                        </a:blipFill>
                      </a:tcPr>
                    </a:tc>
                    <a:tc>
                      <a:txBody>
                        <a:bodyPr/>
                        <a:lstStyle/>
                        <a:p>
                          <a:pPr marL="0" marR="0">
                            <a:spcBef>
                              <a:spcPts val="0"/>
                            </a:spcBef>
                            <a:spcAft>
                              <a:spcPts val="0"/>
                            </a:spcAft>
                          </a:pPr>
                          <a:r>
                            <a:rPr lang="en-US" sz="2400" dirty="0">
                              <a:solidFill>
                                <a:schemeClr val="tx1"/>
                              </a:solidFill>
                              <a:effectLst/>
                            </a:rPr>
                            <a:t>0.089 </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0.028</a:t>
                          </a:r>
                        </a:p>
                        <a:p>
                          <a:pPr marL="0" marR="0">
                            <a:spcBef>
                              <a:spcPts val="0"/>
                            </a:spcBef>
                            <a:spcAft>
                              <a:spcPts val="0"/>
                            </a:spcAft>
                          </a:pPr>
                          <a:r>
                            <a:rPr lang="en-US" sz="2400" dirty="0">
                              <a:solidFill>
                                <a:schemeClr val="tx1"/>
                              </a:solidFill>
                              <a:effectLst/>
                            </a:rPr>
                            <a:t> </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0.009</a:t>
                          </a:r>
                        </a:p>
                        <a:p>
                          <a:pPr marL="0" marR="0">
                            <a:spcBef>
                              <a:spcPts val="0"/>
                            </a:spcBef>
                            <a:spcAft>
                              <a:spcPts val="0"/>
                            </a:spcAft>
                          </a:pPr>
                          <a:r>
                            <a:rPr lang="en-US" sz="2400" dirty="0">
                              <a:solidFill>
                                <a:schemeClr val="tx1"/>
                              </a:solidFill>
                              <a:effectLst/>
                            </a:rPr>
                            <a:t> </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0.004</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0</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373660509"/>
                      </a:ext>
                    </a:extLst>
                  </a:tr>
                  <a:tr h="731520">
                    <a:tc>
                      <a:txBody>
                        <a:bodyPr/>
                        <a:lstStyle/>
                        <a:p>
                          <a:pPr marL="0" marR="0">
                            <a:spcBef>
                              <a:spcPts val="0"/>
                            </a:spcBef>
                            <a:spcAft>
                              <a:spcPts val="0"/>
                            </a:spcAft>
                          </a:pPr>
                          <a:r>
                            <a:rPr lang="en-US" sz="2400" dirty="0">
                              <a:effectLst/>
                            </a:rPr>
                            <a:t>500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Under-powered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661703745"/>
                      </a:ext>
                    </a:extLst>
                  </a:tr>
                  <a:tr h="731520">
                    <a:tc>
                      <a:txBody>
                        <a:bodyPr/>
                        <a:lstStyle/>
                        <a:p>
                          <a:pPr marL="0" marR="0">
                            <a:spcBef>
                              <a:spcPts val="0"/>
                            </a:spcBef>
                            <a:spcAft>
                              <a:spcPts val="0"/>
                            </a:spcAft>
                          </a:pPr>
                          <a:r>
                            <a:rPr lang="en-US" sz="2400" dirty="0">
                              <a:effectLst/>
                            </a:rPr>
                            <a:t>5000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Under-powered</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588611794"/>
                      </a:ext>
                    </a:extLst>
                  </a:tr>
                  <a:tr h="731520">
                    <a:tc>
                      <a:txBody>
                        <a:bodyPr/>
                        <a:lstStyle/>
                        <a:p>
                          <a:pPr marL="0" marR="0">
                            <a:spcBef>
                              <a:spcPts val="0"/>
                            </a:spcBef>
                            <a:spcAft>
                              <a:spcPts val="0"/>
                            </a:spcAft>
                          </a:pPr>
                          <a:r>
                            <a:rPr lang="en-US" sz="2400" dirty="0">
                              <a:effectLst/>
                            </a:rPr>
                            <a:t>50000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Under-powered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204004679"/>
                      </a:ext>
                    </a:extLst>
                  </a:tr>
                  <a:tr h="731520">
                    <a:tc>
                      <a:txBody>
                        <a:bodyPr/>
                        <a:lstStyle/>
                        <a:p>
                          <a:pPr marL="0" marR="0">
                            <a:spcBef>
                              <a:spcPts val="0"/>
                            </a:spcBef>
                            <a:spcAft>
                              <a:spcPts val="0"/>
                            </a:spcAft>
                          </a:pPr>
                          <a:r>
                            <a:rPr lang="en-US" sz="2400" dirty="0">
                              <a:effectLst/>
                            </a:rPr>
                            <a:t>250000</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a:solidFill>
                                <a:schemeClr val="tx1"/>
                              </a:solidFill>
                              <a:effectLst/>
                            </a:rPr>
                            <a:t>Over-powered</a:t>
                          </a:r>
                          <a:endParaRPr lang="en-US"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b="1" dirty="0">
                              <a:solidFill>
                                <a:schemeClr val="tx1"/>
                              </a:solidFill>
                              <a:effectLst/>
                            </a:rPr>
                            <a:t>Adequately Powered</a:t>
                          </a:r>
                          <a:endParaRPr lang="en-US"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spcBef>
                              <a:spcPts val="0"/>
                            </a:spcBef>
                            <a:spcAft>
                              <a:spcPts val="0"/>
                            </a:spcAft>
                          </a:pPr>
                          <a:r>
                            <a:rPr lang="en-US" sz="2400" dirty="0">
                              <a:solidFill>
                                <a:schemeClr val="tx1"/>
                              </a:solidFill>
                              <a:effectLst/>
                            </a:rPr>
                            <a:t>For type I error</a:t>
                          </a:r>
                          <a:endParaRPr lang="en-US"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036331734"/>
                      </a:ext>
                    </a:extLst>
                  </a:tr>
                </a:tbl>
              </a:graphicData>
            </a:graphic>
          </p:graphicFrame>
        </mc:Fallback>
      </mc:AlternateContent>
    </p:spTree>
    <p:extLst>
      <p:ext uri="{BB962C8B-B14F-4D97-AF65-F5344CB8AC3E}">
        <p14:creationId xmlns:p14="http://schemas.microsoft.com/office/powerpoint/2010/main" val="950169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Chart&#10;&#10;Description automatically generated">
            <a:extLst>
              <a:ext uri="{FF2B5EF4-FFF2-40B4-BE49-F238E27FC236}">
                <a16:creationId xmlns:a16="http://schemas.microsoft.com/office/drawing/2014/main" id="{68D9AC20-151B-1C4D-7B1E-CD39373166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5657"/>
          <a:stretch/>
        </p:blipFill>
        <p:spPr>
          <a:xfrm>
            <a:off x="3277346" y="4123054"/>
            <a:ext cx="2599900" cy="2626114"/>
          </a:xfrm>
          <a:prstGeom prst="rect">
            <a:avLst/>
          </a:prstGeom>
        </p:spPr>
      </p:pic>
      <p:pic>
        <p:nvPicPr>
          <p:cNvPr id="20" name="Picture 19" descr="Chart&#10;&#10;Description automatically generated">
            <a:extLst>
              <a:ext uri="{FF2B5EF4-FFF2-40B4-BE49-F238E27FC236}">
                <a16:creationId xmlns:a16="http://schemas.microsoft.com/office/drawing/2014/main" id="{F9146B86-2F14-3B72-B9DC-B2AFC4B612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6161"/>
          <a:stretch/>
        </p:blipFill>
        <p:spPr>
          <a:xfrm>
            <a:off x="135256" y="4123054"/>
            <a:ext cx="2694418" cy="2626115"/>
          </a:xfrm>
          <a:prstGeom prst="rect">
            <a:avLst/>
          </a:prstGeom>
        </p:spPr>
      </p:pic>
      <p:sp>
        <p:nvSpPr>
          <p:cNvPr id="10" name="TextBox 9">
            <a:extLst>
              <a:ext uri="{FF2B5EF4-FFF2-40B4-BE49-F238E27FC236}">
                <a16:creationId xmlns:a16="http://schemas.microsoft.com/office/drawing/2014/main" id="{1CC3F3C1-E9BE-16FD-64CE-015999A99A69}"/>
              </a:ext>
            </a:extLst>
          </p:cNvPr>
          <p:cNvSpPr txBox="1"/>
          <p:nvPr/>
        </p:nvSpPr>
        <p:spPr>
          <a:xfrm flipH="1">
            <a:off x="429198" y="3568746"/>
            <a:ext cx="2559710" cy="461665"/>
          </a:xfrm>
          <a:prstGeom prst="rect">
            <a:avLst/>
          </a:prstGeom>
          <a:solidFill>
            <a:schemeClr val="bg1"/>
          </a:solidFill>
        </p:spPr>
        <p:txBody>
          <a:bodyPr wrap="square" rtlCol="0">
            <a:spAutoFit/>
          </a:bodyPr>
          <a:lstStyle/>
          <a:p>
            <a:pPr algn="ctr"/>
            <a:r>
              <a:rPr lang="en-US" sz="2400" dirty="0"/>
              <a:t>Large</a:t>
            </a:r>
          </a:p>
        </p:txBody>
      </p:sp>
      <p:sp>
        <p:nvSpPr>
          <p:cNvPr id="13" name="TextBox 12">
            <a:extLst>
              <a:ext uri="{FF2B5EF4-FFF2-40B4-BE49-F238E27FC236}">
                <a16:creationId xmlns:a16="http://schemas.microsoft.com/office/drawing/2014/main" id="{2DE98779-985F-101A-3DDF-E7FAC61AFB04}"/>
              </a:ext>
            </a:extLst>
          </p:cNvPr>
          <p:cNvSpPr txBox="1"/>
          <p:nvPr/>
        </p:nvSpPr>
        <p:spPr>
          <a:xfrm flipH="1">
            <a:off x="3577819" y="3568746"/>
            <a:ext cx="2702713" cy="463384"/>
          </a:xfrm>
          <a:prstGeom prst="rect">
            <a:avLst/>
          </a:prstGeom>
          <a:solidFill>
            <a:schemeClr val="bg1"/>
          </a:solidFill>
        </p:spPr>
        <p:txBody>
          <a:bodyPr wrap="square" rtlCol="0">
            <a:spAutoFit/>
          </a:bodyPr>
          <a:lstStyle/>
          <a:p>
            <a:pPr algn="ctr"/>
            <a:r>
              <a:rPr lang="en-US" sz="2400" dirty="0"/>
              <a:t>Moderate</a:t>
            </a:r>
          </a:p>
        </p:txBody>
      </p:sp>
      <p:pic>
        <p:nvPicPr>
          <p:cNvPr id="23" name="Picture 22" descr="Chart&#10;&#10;Description automatically generated">
            <a:extLst>
              <a:ext uri="{FF2B5EF4-FFF2-40B4-BE49-F238E27FC236}">
                <a16:creationId xmlns:a16="http://schemas.microsoft.com/office/drawing/2014/main" id="{B9547BB6-80B6-C93A-990A-3C723C4B3D8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36161"/>
          <a:stretch/>
        </p:blipFill>
        <p:spPr>
          <a:xfrm>
            <a:off x="6306742" y="4159897"/>
            <a:ext cx="2449439" cy="2589272"/>
          </a:xfrm>
          <a:prstGeom prst="rect">
            <a:avLst/>
          </a:prstGeom>
        </p:spPr>
      </p:pic>
      <p:pic>
        <p:nvPicPr>
          <p:cNvPr id="26" name="Picture 25" descr="Chart&#10;&#10;Description automatically generated">
            <a:extLst>
              <a:ext uri="{FF2B5EF4-FFF2-40B4-BE49-F238E27FC236}">
                <a16:creationId xmlns:a16="http://schemas.microsoft.com/office/drawing/2014/main" id="{E1663DF7-8795-364A-D248-1436AA6E731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6421"/>
          <a:stretch/>
        </p:blipFill>
        <p:spPr>
          <a:xfrm>
            <a:off x="9143434" y="4188848"/>
            <a:ext cx="2711452" cy="2542840"/>
          </a:xfrm>
          <a:prstGeom prst="rect">
            <a:avLst/>
          </a:prstGeom>
        </p:spPr>
      </p:pic>
      <p:sp>
        <p:nvSpPr>
          <p:cNvPr id="16" name="TextBox 15">
            <a:extLst>
              <a:ext uri="{FF2B5EF4-FFF2-40B4-BE49-F238E27FC236}">
                <a16:creationId xmlns:a16="http://schemas.microsoft.com/office/drawing/2014/main" id="{8A2C1ED4-C22F-8B04-554B-33E66F5CA5E0}"/>
              </a:ext>
            </a:extLst>
          </p:cNvPr>
          <p:cNvSpPr txBox="1"/>
          <p:nvPr/>
        </p:nvSpPr>
        <p:spPr>
          <a:xfrm flipH="1">
            <a:off x="6170269" y="3633985"/>
            <a:ext cx="2898083" cy="460673"/>
          </a:xfrm>
          <a:prstGeom prst="rect">
            <a:avLst/>
          </a:prstGeom>
          <a:solidFill>
            <a:schemeClr val="bg1"/>
          </a:solidFill>
        </p:spPr>
        <p:txBody>
          <a:bodyPr wrap="square" rtlCol="0">
            <a:spAutoFit/>
          </a:bodyPr>
          <a:lstStyle/>
          <a:p>
            <a:pPr algn="ctr"/>
            <a:r>
              <a:rPr lang="en-US" sz="2400" dirty="0"/>
              <a:t>Small</a:t>
            </a:r>
          </a:p>
        </p:txBody>
      </p:sp>
      <p:sp>
        <p:nvSpPr>
          <p:cNvPr id="19" name="TextBox 18">
            <a:extLst>
              <a:ext uri="{FF2B5EF4-FFF2-40B4-BE49-F238E27FC236}">
                <a16:creationId xmlns:a16="http://schemas.microsoft.com/office/drawing/2014/main" id="{4559EED1-0255-9EC4-E51A-F9885B14A563}"/>
              </a:ext>
            </a:extLst>
          </p:cNvPr>
          <p:cNvSpPr txBox="1"/>
          <p:nvPr/>
        </p:nvSpPr>
        <p:spPr>
          <a:xfrm flipH="1">
            <a:off x="9164093" y="3610017"/>
            <a:ext cx="2984905" cy="484641"/>
          </a:xfrm>
          <a:prstGeom prst="rect">
            <a:avLst/>
          </a:prstGeom>
          <a:solidFill>
            <a:schemeClr val="bg1"/>
          </a:solidFill>
        </p:spPr>
        <p:txBody>
          <a:bodyPr wrap="square" rtlCol="0">
            <a:spAutoFit/>
          </a:bodyPr>
          <a:lstStyle/>
          <a:p>
            <a:pPr algn="ctr"/>
            <a:r>
              <a:rPr lang="en-US" sz="2400" dirty="0"/>
              <a:t>Tiny</a:t>
            </a:r>
          </a:p>
        </p:txBody>
      </p:sp>
      <p:sp>
        <p:nvSpPr>
          <p:cNvPr id="15" name="Title 1">
            <a:extLst>
              <a:ext uri="{FF2B5EF4-FFF2-40B4-BE49-F238E27FC236}">
                <a16:creationId xmlns:a16="http://schemas.microsoft.com/office/drawing/2014/main" id="{95A1F039-F094-26F6-2D71-A59F3ACBB121}"/>
              </a:ext>
            </a:extLst>
          </p:cNvPr>
          <p:cNvSpPr txBox="1">
            <a:spLocks/>
          </p:cNvSpPr>
          <p:nvPr/>
        </p:nvSpPr>
        <p:spPr>
          <a:xfrm>
            <a:off x="838200" y="850404"/>
            <a:ext cx="10515600" cy="10186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Simulation Study Results</a:t>
            </a:r>
          </a:p>
        </p:txBody>
      </p:sp>
      <p:sp>
        <p:nvSpPr>
          <p:cNvPr id="17" name="Content Placeholder 2">
            <a:extLst>
              <a:ext uri="{FF2B5EF4-FFF2-40B4-BE49-F238E27FC236}">
                <a16:creationId xmlns:a16="http://schemas.microsoft.com/office/drawing/2014/main" id="{669F5E2F-97E6-6107-38BD-AAE0C7258C31}"/>
              </a:ext>
            </a:extLst>
          </p:cNvPr>
          <p:cNvSpPr>
            <a:spLocks noGrp="1"/>
          </p:cNvSpPr>
          <p:nvPr>
            <p:ph idx="1"/>
          </p:nvPr>
        </p:nvSpPr>
        <p:spPr>
          <a:xfrm>
            <a:off x="838200" y="2349818"/>
            <a:ext cx="10515600" cy="1407284"/>
          </a:xfrm>
        </p:spPr>
        <p:txBody>
          <a:bodyPr>
            <a:normAutofit/>
          </a:bodyPr>
          <a:lstStyle/>
          <a:p>
            <a:pPr marL="0" indent="0">
              <a:buNone/>
            </a:pPr>
            <a:r>
              <a:rPr lang="en-US" sz="2400" dirty="0"/>
              <a:t>Clear Guidelines can be Established</a:t>
            </a:r>
          </a:p>
          <a:p>
            <a:r>
              <a:rPr lang="en-US" sz="2400" dirty="0"/>
              <a:t>Regardless of IM approach, Stopping for Both is optimal</a:t>
            </a:r>
          </a:p>
        </p:txBody>
      </p:sp>
      <p:sp>
        <p:nvSpPr>
          <p:cNvPr id="18" name="Content Placeholder 2">
            <a:extLst>
              <a:ext uri="{FF2B5EF4-FFF2-40B4-BE49-F238E27FC236}">
                <a16:creationId xmlns:a16="http://schemas.microsoft.com/office/drawing/2014/main" id="{C3A95B3A-7FEF-67E2-019D-EEE0FC49977B}"/>
              </a:ext>
            </a:extLst>
          </p:cNvPr>
          <p:cNvSpPr txBox="1">
            <a:spLocks/>
          </p:cNvSpPr>
          <p:nvPr/>
        </p:nvSpPr>
        <p:spPr>
          <a:xfrm>
            <a:off x="838200" y="1688652"/>
            <a:ext cx="10515600" cy="393806"/>
          </a:xfrm>
          <a:prstGeom prst="rect">
            <a:avLst/>
          </a:prstGeom>
          <a:solidFill>
            <a:schemeClr val="accent2">
              <a:lumMod val="7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rPr>
              <a:t>We see similar patterns when looking at different sample and effect sizes</a:t>
            </a:r>
          </a:p>
        </p:txBody>
      </p:sp>
    </p:spTree>
    <p:extLst>
      <p:ext uri="{BB962C8B-B14F-4D97-AF65-F5344CB8AC3E}">
        <p14:creationId xmlns:p14="http://schemas.microsoft.com/office/powerpoint/2010/main" val="3251163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hart&#10;&#10;Description automatically generated">
            <a:extLst>
              <a:ext uri="{FF2B5EF4-FFF2-40B4-BE49-F238E27FC236}">
                <a16:creationId xmlns:a16="http://schemas.microsoft.com/office/drawing/2014/main" id="{347F84AC-A2C1-4910-8A59-11BF635018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48972"/>
          <a:stretch/>
        </p:blipFill>
        <p:spPr>
          <a:xfrm>
            <a:off x="0" y="4460361"/>
            <a:ext cx="2375466" cy="2407906"/>
          </a:xfrm>
          <a:prstGeom prst="rect">
            <a:avLst/>
          </a:prstGeom>
        </p:spPr>
      </p:pic>
      <p:pic>
        <p:nvPicPr>
          <p:cNvPr id="14" name="Picture 13" descr="Chart&#10;&#10;Description automatically generated">
            <a:extLst>
              <a:ext uri="{FF2B5EF4-FFF2-40B4-BE49-F238E27FC236}">
                <a16:creationId xmlns:a16="http://schemas.microsoft.com/office/drawing/2014/main" id="{55DB4D5A-704D-4AA4-9FDF-81710FE742A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8973"/>
          <a:stretch/>
        </p:blipFill>
        <p:spPr>
          <a:xfrm>
            <a:off x="2375342" y="4418843"/>
            <a:ext cx="2406296" cy="2439157"/>
          </a:xfrm>
          <a:prstGeom prst="rect">
            <a:avLst/>
          </a:prstGeom>
        </p:spPr>
      </p:pic>
      <p:grpSp>
        <p:nvGrpSpPr>
          <p:cNvPr id="8" name="Group 7">
            <a:extLst>
              <a:ext uri="{FF2B5EF4-FFF2-40B4-BE49-F238E27FC236}">
                <a16:creationId xmlns:a16="http://schemas.microsoft.com/office/drawing/2014/main" id="{20A5FC82-EE0B-1BCD-BD4B-E9E35917FAFE}"/>
              </a:ext>
            </a:extLst>
          </p:cNvPr>
          <p:cNvGrpSpPr/>
          <p:nvPr/>
        </p:nvGrpSpPr>
        <p:grpSpPr>
          <a:xfrm>
            <a:off x="4854121" y="4502992"/>
            <a:ext cx="4680591" cy="2365275"/>
            <a:chOff x="4657994" y="4501522"/>
            <a:chExt cx="4680591" cy="2365275"/>
          </a:xfrm>
        </p:grpSpPr>
        <p:pic>
          <p:nvPicPr>
            <p:cNvPr id="16" name="Picture 15" descr="Chart&#10;&#10;Description automatically generated with low confidence">
              <a:extLst>
                <a:ext uri="{FF2B5EF4-FFF2-40B4-BE49-F238E27FC236}">
                  <a16:creationId xmlns:a16="http://schemas.microsoft.com/office/drawing/2014/main" id="{FE779C4E-7E40-4888-9CD8-41793439AE5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6983"/>
            <a:stretch/>
          </p:blipFill>
          <p:spPr>
            <a:xfrm>
              <a:off x="4657994" y="4501522"/>
              <a:ext cx="2415393" cy="2356478"/>
            </a:xfrm>
            <a:prstGeom prst="rect">
              <a:avLst/>
            </a:prstGeom>
          </p:spPr>
        </p:pic>
        <p:pic>
          <p:nvPicPr>
            <p:cNvPr id="18" name="Picture 17" descr="Chart&#10;&#10;Description automatically generated">
              <a:extLst>
                <a:ext uri="{FF2B5EF4-FFF2-40B4-BE49-F238E27FC236}">
                  <a16:creationId xmlns:a16="http://schemas.microsoft.com/office/drawing/2014/main" id="{95FC2F23-D193-44D4-A1CE-D2D303886F2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49066"/>
            <a:stretch/>
          </p:blipFill>
          <p:spPr>
            <a:xfrm>
              <a:off x="7018128" y="4510319"/>
              <a:ext cx="2320457" cy="2356478"/>
            </a:xfrm>
            <a:prstGeom prst="rect">
              <a:avLst/>
            </a:prstGeom>
          </p:spPr>
        </p:pic>
      </p:grpSp>
      <p:grpSp>
        <p:nvGrpSpPr>
          <p:cNvPr id="29" name="Group 28">
            <a:extLst>
              <a:ext uri="{FF2B5EF4-FFF2-40B4-BE49-F238E27FC236}">
                <a16:creationId xmlns:a16="http://schemas.microsoft.com/office/drawing/2014/main" id="{5BF76571-BD57-D927-F293-A37ED40D70F8}"/>
              </a:ext>
            </a:extLst>
          </p:cNvPr>
          <p:cNvGrpSpPr/>
          <p:nvPr/>
        </p:nvGrpSpPr>
        <p:grpSpPr>
          <a:xfrm>
            <a:off x="-39962" y="2142360"/>
            <a:ext cx="2974738" cy="2584457"/>
            <a:chOff x="40512" y="-38463"/>
            <a:chExt cx="2974738" cy="2584457"/>
          </a:xfrm>
        </p:grpSpPr>
        <p:pic>
          <p:nvPicPr>
            <p:cNvPr id="3" name="Picture 2" descr="Chart&#10;&#10;Description automatically generated">
              <a:extLst>
                <a:ext uri="{FF2B5EF4-FFF2-40B4-BE49-F238E27FC236}">
                  <a16:creationId xmlns:a16="http://schemas.microsoft.com/office/drawing/2014/main" id="{B81EDD5F-2535-4913-B23F-2311788902E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46483"/>
            <a:stretch/>
          </p:blipFill>
          <p:spPr>
            <a:xfrm>
              <a:off x="40512" y="0"/>
              <a:ext cx="2512451" cy="2545994"/>
            </a:xfrm>
            <a:prstGeom prst="rect">
              <a:avLst/>
            </a:prstGeom>
          </p:spPr>
        </p:pic>
        <p:sp>
          <p:nvSpPr>
            <p:cNvPr id="13" name="TextBox 12">
              <a:extLst>
                <a:ext uri="{FF2B5EF4-FFF2-40B4-BE49-F238E27FC236}">
                  <a16:creationId xmlns:a16="http://schemas.microsoft.com/office/drawing/2014/main" id="{DCEB390B-F2AD-0A76-E5C2-657E53CAA498}"/>
                </a:ext>
              </a:extLst>
            </p:cNvPr>
            <p:cNvSpPr txBox="1"/>
            <p:nvPr/>
          </p:nvSpPr>
          <p:spPr>
            <a:xfrm flipH="1">
              <a:off x="442105" y="-38463"/>
              <a:ext cx="2573145" cy="400110"/>
            </a:xfrm>
            <a:prstGeom prst="rect">
              <a:avLst/>
            </a:prstGeom>
            <a:solidFill>
              <a:schemeClr val="bg1"/>
            </a:solidFill>
          </p:spPr>
          <p:txBody>
            <a:bodyPr wrap="square" rtlCol="0">
              <a:spAutoFit/>
            </a:bodyPr>
            <a:lstStyle/>
            <a:p>
              <a:r>
                <a:rPr lang="en-US" sz="2000" dirty="0"/>
                <a:t>large effect  </a:t>
              </a:r>
            </a:p>
          </p:txBody>
        </p:sp>
      </p:grpSp>
      <p:grpSp>
        <p:nvGrpSpPr>
          <p:cNvPr id="28" name="Group 27">
            <a:extLst>
              <a:ext uri="{FF2B5EF4-FFF2-40B4-BE49-F238E27FC236}">
                <a16:creationId xmlns:a16="http://schemas.microsoft.com/office/drawing/2014/main" id="{EBE8E400-3A3D-D8C9-A985-55816EC4BB9C}"/>
              </a:ext>
            </a:extLst>
          </p:cNvPr>
          <p:cNvGrpSpPr/>
          <p:nvPr/>
        </p:nvGrpSpPr>
        <p:grpSpPr>
          <a:xfrm>
            <a:off x="2269403" y="2142360"/>
            <a:ext cx="2660985" cy="2658248"/>
            <a:chOff x="2979419" y="-2422"/>
            <a:chExt cx="3114585" cy="3111382"/>
          </a:xfrm>
        </p:grpSpPr>
        <p:pic>
          <p:nvPicPr>
            <p:cNvPr id="5" name="Picture 4" descr="Chart&#10;&#10;Description automatically generated">
              <a:extLst>
                <a:ext uri="{FF2B5EF4-FFF2-40B4-BE49-F238E27FC236}">
                  <a16:creationId xmlns:a16="http://schemas.microsoft.com/office/drawing/2014/main" id="{8BB6434F-6907-48BF-875A-81C52B191A6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46189"/>
            <a:stretch/>
          </p:blipFill>
          <p:spPr>
            <a:xfrm>
              <a:off x="2979419" y="0"/>
              <a:ext cx="3067076" cy="3108960"/>
            </a:xfrm>
            <a:prstGeom prst="rect">
              <a:avLst/>
            </a:prstGeom>
          </p:spPr>
        </p:pic>
        <p:sp>
          <p:nvSpPr>
            <p:cNvPr id="15" name="TextBox 14">
              <a:extLst>
                <a:ext uri="{FF2B5EF4-FFF2-40B4-BE49-F238E27FC236}">
                  <a16:creationId xmlns:a16="http://schemas.microsoft.com/office/drawing/2014/main" id="{E9D2A83C-CE04-D261-9831-3DC84E4B3CFF}"/>
                </a:ext>
              </a:extLst>
            </p:cNvPr>
            <p:cNvSpPr txBox="1"/>
            <p:nvPr/>
          </p:nvSpPr>
          <p:spPr>
            <a:xfrm flipH="1">
              <a:off x="3160937" y="-2422"/>
              <a:ext cx="2933067" cy="400110"/>
            </a:xfrm>
            <a:prstGeom prst="rect">
              <a:avLst/>
            </a:prstGeom>
            <a:solidFill>
              <a:schemeClr val="bg1"/>
            </a:solidFill>
          </p:spPr>
          <p:txBody>
            <a:bodyPr wrap="square" rtlCol="0">
              <a:spAutoFit/>
            </a:bodyPr>
            <a:lstStyle/>
            <a:p>
              <a:r>
                <a:rPr lang="en-US" altLang="zh-CN" sz="2000" dirty="0"/>
                <a:t>moderate</a:t>
              </a:r>
              <a:r>
                <a:rPr lang="en-US" sz="2000" dirty="0"/>
                <a:t> effect</a:t>
              </a:r>
            </a:p>
          </p:txBody>
        </p:sp>
      </p:grpSp>
      <p:grpSp>
        <p:nvGrpSpPr>
          <p:cNvPr id="4" name="Group 3">
            <a:extLst>
              <a:ext uri="{FF2B5EF4-FFF2-40B4-BE49-F238E27FC236}">
                <a16:creationId xmlns:a16="http://schemas.microsoft.com/office/drawing/2014/main" id="{C4E1A3AA-86A6-6466-D2DD-641FF0024845}"/>
              </a:ext>
            </a:extLst>
          </p:cNvPr>
          <p:cNvGrpSpPr/>
          <p:nvPr/>
        </p:nvGrpSpPr>
        <p:grpSpPr>
          <a:xfrm>
            <a:off x="4853485" y="2142360"/>
            <a:ext cx="4681227" cy="2587922"/>
            <a:chOff x="1" y="4278874"/>
            <a:chExt cx="4681227" cy="2587922"/>
          </a:xfrm>
        </p:grpSpPr>
        <p:pic>
          <p:nvPicPr>
            <p:cNvPr id="7" name="Picture 6" descr="Chart&#10;&#10;Description automatically generated">
              <a:extLst>
                <a:ext uri="{FF2B5EF4-FFF2-40B4-BE49-F238E27FC236}">
                  <a16:creationId xmlns:a16="http://schemas.microsoft.com/office/drawing/2014/main" id="{386BDB1F-A054-45FD-BEF6-455648C8436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47727"/>
            <a:stretch/>
          </p:blipFill>
          <p:spPr>
            <a:xfrm>
              <a:off x="1" y="4411744"/>
              <a:ext cx="2344328" cy="2446256"/>
            </a:xfrm>
            <a:prstGeom prst="rect">
              <a:avLst/>
            </a:prstGeom>
          </p:spPr>
        </p:pic>
        <p:sp>
          <p:nvSpPr>
            <p:cNvPr id="17" name="TextBox 16">
              <a:extLst>
                <a:ext uri="{FF2B5EF4-FFF2-40B4-BE49-F238E27FC236}">
                  <a16:creationId xmlns:a16="http://schemas.microsoft.com/office/drawing/2014/main" id="{E7B537E0-8199-E1D0-485B-F810D2FEDF1A}"/>
                </a:ext>
              </a:extLst>
            </p:cNvPr>
            <p:cNvSpPr txBox="1"/>
            <p:nvPr/>
          </p:nvSpPr>
          <p:spPr>
            <a:xfrm flipH="1">
              <a:off x="268706" y="4278874"/>
              <a:ext cx="2068196" cy="400110"/>
            </a:xfrm>
            <a:prstGeom prst="rect">
              <a:avLst/>
            </a:prstGeom>
            <a:solidFill>
              <a:schemeClr val="bg1"/>
            </a:solidFill>
          </p:spPr>
          <p:txBody>
            <a:bodyPr wrap="square" rtlCol="0">
              <a:spAutoFit/>
            </a:bodyPr>
            <a:lstStyle/>
            <a:p>
              <a:r>
                <a:rPr lang="en-US" sz="2000" dirty="0"/>
                <a:t>small effect</a:t>
              </a:r>
            </a:p>
          </p:txBody>
        </p:sp>
        <p:grpSp>
          <p:nvGrpSpPr>
            <p:cNvPr id="2" name="Group 1">
              <a:extLst>
                <a:ext uri="{FF2B5EF4-FFF2-40B4-BE49-F238E27FC236}">
                  <a16:creationId xmlns:a16="http://schemas.microsoft.com/office/drawing/2014/main" id="{B42C226E-C72A-2F4E-131D-579C009DAC11}"/>
                </a:ext>
              </a:extLst>
            </p:cNvPr>
            <p:cNvGrpSpPr/>
            <p:nvPr/>
          </p:nvGrpSpPr>
          <p:grpSpPr>
            <a:xfrm>
              <a:off x="2336901" y="4316855"/>
              <a:ext cx="2344327" cy="2549941"/>
              <a:chOff x="2336901" y="4316855"/>
              <a:chExt cx="2344327" cy="2549941"/>
            </a:xfrm>
          </p:grpSpPr>
          <p:pic>
            <p:nvPicPr>
              <p:cNvPr id="9" name="Picture 8" descr="Chart&#10;&#10;Description automatically generated">
                <a:extLst>
                  <a:ext uri="{FF2B5EF4-FFF2-40B4-BE49-F238E27FC236}">
                    <a16:creationId xmlns:a16="http://schemas.microsoft.com/office/drawing/2014/main" id="{E372C0D6-5630-486C-8D80-8AFBCE14EBB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 r="47826"/>
              <a:stretch/>
            </p:blipFill>
            <p:spPr>
              <a:xfrm>
                <a:off x="2336901" y="4420541"/>
                <a:ext cx="2344327" cy="2446255"/>
              </a:xfrm>
              <a:prstGeom prst="rect">
                <a:avLst/>
              </a:prstGeom>
            </p:spPr>
          </p:pic>
          <p:sp>
            <p:nvSpPr>
              <p:cNvPr id="21" name="TextBox 20">
                <a:extLst>
                  <a:ext uri="{FF2B5EF4-FFF2-40B4-BE49-F238E27FC236}">
                    <a16:creationId xmlns:a16="http://schemas.microsoft.com/office/drawing/2014/main" id="{7771520F-F0E7-948A-7F67-143A4044F379}"/>
                  </a:ext>
                </a:extLst>
              </p:cNvPr>
              <p:cNvSpPr txBox="1"/>
              <p:nvPr/>
            </p:nvSpPr>
            <p:spPr>
              <a:xfrm flipH="1">
                <a:off x="2772536" y="4316855"/>
                <a:ext cx="1901265" cy="400110"/>
              </a:xfrm>
              <a:prstGeom prst="rect">
                <a:avLst/>
              </a:prstGeom>
              <a:solidFill>
                <a:schemeClr val="bg1"/>
              </a:solidFill>
            </p:spPr>
            <p:txBody>
              <a:bodyPr wrap="square" rtlCol="0">
                <a:spAutoFit/>
              </a:bodyPr>
              <a:lstStyle/>
              <a:p>
                <a:r>
                  <a:rPr lang="en-US" sz="2000" dirty="0"/>
                  <a:t>tiny effect</a:t>
                </a:r>
              </a:p>
            </p:txBody>
          </p:sp>
        </p:grpSp>
      </p:grpSp>
      <p:sp>
        <p:nvSpPr>
          <p:cNvPr id="10" name="TextBox 9">
            <a:extLst>
              <a:ext uri="{FF2B5EF4-FFF2-40B4-BE49-F238E27FC236}">
                <a16:creationId xmlns:a16="http://schemas.microsoft.com/office/drawing/2014/main" id="{66FB0320-E53E-4304-A82F-BBE7CBCE95B2}"/>
              </a:ext>
            </a:extLst>
          </p:cNvPr>
          <p:cNvSpPr txBox="1"/>
          <p:nvPr/>
        </p:nvSpPr>
        <p:spPr>
          <a:xfrm>
            <a:off x="9705385" y="3198167"/>
            <a:ext cx="2068195" cy="461665"/>
          </a:xfrm>
          <a:prstGeom prst="rect">
            <a:avLst/>
          </a:prstGeom>
          <a:noFill/>
        </p:spPr>
        <p:txBody>
          <a:bodyPr wrap="none" rtlCol="0">
            <a:spAutoFit/>
          </a:bodyPr>
          <a:lstStyle/>
          <a:p>
            <a:r>
              <a:rPr lang="en-US" sz="2400" dirty="0"/>
              <a:t>4-total analysis</a:t>
            </a:r>
          </a:p>
        </p:txBody>
      </p:sp>
      <p:sp>
        <p:nvSpPr>
          <p:cNvPr id="19" name="TextBox 18">
            <a:extLst>
              <a:ext uri="{FF2B5EF4-FFF2-40B4-BE49-F238E27FC236}">
                <a16:creationId xmlns:a16="http://schemas.microsoft.com/office/drawing/2014/main" id="{62667C8F-094F-4A85-8816-DA54C3341157}"/>
              </a:ext>
            </a:extLst>
          </p:cNvPr>
          <p:cNvSpPr txBox="1"/>
          <p:nvPr/>
        </p:nvSpPr>
        <p:spPr>
          <a:xfrm>
            <a:off x="9620427" y="5331685"/>
            <a:ext cx="2238113" cy="461665"/>
          </a:xfrm>
          <a:prstGeom prst="rect">
            <a:avLst/>
          </a:prstGeom>
          <a:noFill/>
        </p:spPr>
        <p:txBody>
          <a:bodyPr wrap="none" rtlCol="0">
            <a:spAutoFit/>
          </a:bodyPr>
          <a:lstStyle/>
          <a:p>
            <a:r>
              <a:rPr lang="en-US" sz="2400" dirty="0"/>
              <a:t>20-total analysis</a:t>
            </a:r>
          </a:p>
        </p:txBody>
      </p:sp>
      <p:sp>
        <p:nvSpPr>
          <p:cNvPr id="20" name="TextBox 19">
            <a:extLst>
              <a:ext uri="{FF2B5EF4-FFF2-40B4-BE49-F238E27FC236}">
                <a16:creationId xmlns:a16="http://schemas.microsoft.com/office/drawing/2014/main" id="{EEDA3A47-BEF8-41B8-89C3-7D729EC9EFF6}"/>
              </a:ext>
            </a:extLst>
          </p:cNvPr>
          <p:cNvSpPr txBox="1"/>
          <p:nvPr/>
        </p:nvSpPr>
        <p:spPr>
          <a:xfrm>
            <a:off x="-39961" y="1659865"/>
            <a:ext cx="9444392" cy="461665"/>
          </a:xfrm>
          <a:prstGeom prst="rect">
            <a:avLst/>
          </a:prstGeom>
          <a:solidFill>
            <a:schemeClr val="accent2">
              <a:lumMod val="75000"/>
            </a:schemeClr>
          </a:solidFill>
        </p:spPr>
        <p:txBody>
          <a:bodyPr wrap="square" rtlCol="0">
            <a:spAutoFit/>
          </a:bodyPr>
          <a:lstStyle/>
          <a:p>
            <a:pPr algn="ctr"/>
            <a:r>
              <a:rPr lang="en-US" sz="2400" b="1" dirty="0">
                <a:solidFill>
                  <a:schemeClr val="bg1"/>
                </a:solidFill>
              </a:rPr>
              <a:t>OBF stop for both remains the best</a:t>
            </a:r>
          </a:p>
        </p:txBody>
      </p:sp>
      <p:sp>
        <p:nvSpPr>
          <p:cNvPr id="30" name="Title 29">
            <a:extLst>
              <a:ext uri="{FF2B5EF4-FFF2-40B4-BE49-F238E27FC236}">
                <a16:creationId xmlns:a16="http://schemas.microsoft.com/office/drawing/2014/main" id="{D1A9A69A-A52A-0C3E-39CE-A468E82C9B39}"/>
              </a:ext>
            </a:extLst>
          </p:cNvPr>
          <p:cNvSpPr>
            <a:spLocks noGrp="1"/>
          </p:cNvSpPr>
          <p:nvPr>
            <p:ph type="title"/>
          </p:nvPr>
        </p:nvSpPr>
        <p:spPr/>
        <p:txBody>
          <a:bodyPr>
            <a:normAutofit/>
          </a:bodyPr>
          <a:lstStyle/>
          <a:p>
            <a:r>
              <a:rPr lang="en-US" sz="3600" dirty="0"/>
              <a:t>Further adequately powered results</a:t>
            </a:r>
          </a:p>
        </p:txBody>
      </p:sp>
      <p:sp>
        <p:nvSpPr>
          <p:cNvPr id="11" name="Star: 5 Points 10">
            <a:extLst>
              <a:ext uri="{FF2B5EF4-FFF2-40B4-BE49-F238E27FC236}">
                <a16:creationId xmlns:a16="http://schemas.microsoft.com/office/drawing/2014/main" id="{AF88194F-6CA9-E624-BD55-A494BD344C02}"/>
              </a:ext>
            </a:extLst>
          </p:cNvPr>
          <p:cNvSpPr/>
          <p:nvPr/>
        </p:nvSpPr>
        <p:spPr>
          <a:xfrm>
            <a:off x="1275325" y="3854897"/>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tar: 5 Points 30">
            <a:extLst>
              <a:ext uri="{FF2B5EF4-FFF2-40B4-BE49-F238E27FC236}">
                <a16:creationId xmlns:a16="http://schemas.microsoft.com/office/drawing/2014/main" id="{D681A349-BD37-A6EE-3FDC-2C7AA40B3F17}"/>
              </a:ext>
            </a:extLst>
          </p:cNvPr>
          <p:cNvSpPr/>
          <p:nvPr/>
        </p:nvSpPr>
        <p:spPr>
          <a:xfrm>
            <a:off x="1850436" y="1858599"/>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tar: 5 Points 31">
            <a:extLst>
              <a:ext uri="{FF2B5EF4-FFF2-40B4-BE49-F238E27FC236}">
                <a16:creationId xmlns:a16="http://schemas.microsoft.com/office/drawing/2014/main" id="{9040729E-E4BC-2C4A-8925-081DF55DBB8F}"/>
              </a:ext>
            </a:extLst>
          </p:cNvPr>
          <p:cNvSpPr/>
          <p:nvPr/>
        </p:nvSpPr>
        <p:spPr>
          <a:xfrm>
            <a:off x="3654138" y="3895558"/>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tar: 5 Points 32">
            <a:extLst>
              <a:ext uri="{FF2B5EF4-FFF2-40B4-BE49-F238E27FC236}">
                <a16:creationId xmlns:a16="http://schemas.microsoft.com/office/drawing/2014/main" id="{BB8EC38F-99F4-7621-A01D-F0AC086DC4FF}"/>
              </a:ext>
            </a:extLst>
          </p:cNvPr>
          <p:cNvSpPr/>
          <p:nvPr/>
        </p:nvSpPr>
        <p:spPr>
          <a:xfrm>
            <a:off x="6126859" y="3847029"/>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ar: 5 Points 33">
            <a:extLst>
              <a:ext uri="{FF2B5EF4-FFF2-40B4-BE49-F238E27FC236}">
                <a16:creationId xmlns:a16="http://schemas.microsoft.com/office/drawing/2014/main" id="{3085FF01-3DEA-8492-2605-BEB9512B3658}"/>
              </a:ext>
            </a:extLst>
          </p:cNvPr>
          <p:cNvSpPr/>
          <p:nvPr/>
        </p:nvSpPr>
        <p:spPr>
          <a:xfrm>
            <a:off x="8422285" y="3847029"/>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tar: 5 Points 38">
            <a:extLst>
              <a:ext uri="{FF2B5EF4-FFF2-40B4-BE49-F238E27FC236}">
                <a16:creationId xmlns:a16="http://schemas.microsoft.com/office/drawing/2014/main" id="{71413CEE-D689-418D-AAA9-D24D736EB6C5}"/>
              </a:ext>
            </a:extLst>
          </p:cNvPr>
          <p:cNvSpPr/>
          <p:nvPr/>
        </p:nvSpPr>
        <p:spPr>
          <a:xfrm>
            <a:off x="1248325" y="5992348"/>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tar: 5 Points 39">
            <a:extLst>
              <a:ext uri="{FF2B5EF4-FFF2-40B4-BE49-F238E27FC236}">
                <a16:creationId xmlns:a16="http://schemas.microsoft.com/office/drawing/2014/main" id="{695BB06E-37DE-F8CE-AB3A-0F676E985434}"/>
              </a:ext>
            </a:extLst>
          </p:cNvPr>
          <p:cNvSpPr/>
          <p:nvPr/>
        </p:nvSpPr>
        <p:spPr>
          <a:xfrm>
            <a:off x="3627138" y="6033009"/>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Star: 5 Points 40">
            <a:extLst>
              <a:ext uri="{FF2B5EF4-FFF2-40B4-BE49-F238E27FC236}">
                <a16:creationId xmlns:a16="http://schemas.microsoft.com/office/drawing/2014/main" id="{6CD19920-B80B-17B9-46E8-6E78771C0AB2}"/>
              </a:ext>
            </a:extLst>
          </p:cNvPr>
          <p:cNvSpPr/>
          <p:nvPr/>
        </p:nvSpPr>
        <p:spPr>
          <a:xfrm>
            <a:off x="6099859" y="5984480"/>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Star: 5 Points 41">
            <a:extLst>
              <a:ext uri="{FF2B5EF4-FFF2-40B4-BE49-F238E27FC236}">
                <a16:creationId xmlns:a16="http://schemas.microsoft.com/office/drawing/2014/main" id="{86729F7F-FF25-EAF2-FDEE-C1E88A4E594C}"/>
              </a:ext>
            </a:extLst>
          </p:cNvPr>
          <p:cNvSpPr/>
          <p:nvPr/>
        </p:nvSpPr>
        <p:spPr>
          <a:xfrm>
            <a:off x="8395285" y="5984480"/>
            <a:ext cx="69448" cy="77467"/>
          </a:xfrm>
          <a:prstGeom prst="star5">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986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Chart&#10;&#10;Description automatically generated">
            <a:extLst>
              <a:ext uri="{FF2B5EF4-FFF2-40B4-BE49-F238E27FC236}">
                <a16:creationId xmlns:a16="http://schemas.microsoft.com/office/drawing/2014/main" id="{58AB77A1-E4FE-1F06-4F2B-7A1783202CBB}"/>
              </a:ext>
            </a:extLst>
          </p:cNvPr>
          <p:cNvPicPr>
            <a:picLocks/>
          </p:cNvPicPr>
          <p:nvPr/>
        </p:nvPicPr>
        <p:blipFill rotWithShape="1">
          <a:blip r:embed="rId3" cstate="print">
            <a:extLst>
              <a:ext uri="{28A0092B-C50C-407E-A947-70E740481C1C}">
                <a14:useLocalDpi xmlns:a14="http://schemas.microsoft.com/office/drawing/2010/main" val="0"/>
              </a:ext>
            </a:extLst>
          </a:blip>
          <a:srcRect r="36710"/>
          <a:stretch/>
        </p:blipFill>
        <p:spPr>
          <a:xfrm>
            <a:off x="7180324" y="4408080"/>
            <a:ext cx="2327064" cy="2423559"/>
          </a:xfrm>
          <a:prstGeom prst="rect">
            <a:avLst/>
          </a:prstGeom>
        </p:spPr>
      </p:pic>
      <p:pic>
        <p:nvPicPr>
          <p:cNvPr id="38" name="Picture 37" descr="Chart&#10;&#10;Description automatically generated">
            <a:extLst>
              <a:ext uri="{FF2B5EF4-FFF2-40B4-BE49-F238E27FC236}">
                <a16:creationId xmlns:a16="http://schemas.microsoft.com/office/drawing/2014/main" id="{E43BD397-AD5F-8AB1-7285-14ABDC976006}"/>
              </a:ext>
            </a:extLst>
          </p:cNvPr>
          <p:cNvPicPr preferRelativeResize="0">
            <a:picLocks/>
          </p:cNvPicPr>
          <p:nvPr/>
        </p:nvPicPr>
        <p:blipFill rotWithShape="1">
          <a:blip r:embed="rId4" cstate="print">
            <a:extLst>
              <a:ext uri="{28A0092B-C50C-407E-A947-70E740481C1C}">
                <a14:useLocalDpi xmlns:a14="http://schemas.microsoft.com/office/drawing/2010/main" val="0"/>
              </a:ext>
            </a:extLst>
          </a:blip>
          <a:srcRect r="37787"/>
          <a:stretch/>
        </p:blipFill>
        <p:spPr>
          <a:xfrm>
            <a:off x="4695004" y="4434440"/>
            <a:ext cx="2460601" cy="2423559"/>
          </a:xfrm>
          <a:prstGeom prst="rect">
            <a:avLst/>
          </a:prstGeom>
        </p:spPr>
      </p:pic>
      <p:pic>
        <p:nvPicPr>
          <p:cNvPr id="37" name="Picture 36" descr="A screenshot of a computer&#10;&#10;Description automatically generated with low confidence">
            <a:extLst>
              <a:ext uri="{FF2B5EF4-FFF2-40B4-BE49-F238E27FC236}">
                <a16:creationId xmlns:a16="http://schemas.microsoft.com/office/drawing/2014/main" id="{CAAABF63-7D70-08B8-D8F6-8C99EBB592C1}"/>
              </a:ext>
            </a:extLst>
          </p:cNvPr>
          <p:cNvPicPr>
            <a:picLocks/>
          </p:cNvPicPr>
          <p:nvPr/>
        </p:nvPicPr>
        <p:blipFill rotWithShape="1">
          <a:blip r:embed="rId5" cstate="print">
            <a:extLst>
              <a:ext uri="{28A0092B-C50C-407E-A947-70E740481C1C}">
                <a14:useLocalDpi xmlns:a14="http://schemas.microsoft.com/office/drawing/2010/main" val="0"/>
              </a:ext>
            </a:extLst>
          </a:blip>
          <a:srcRect r="37874"/>
          <a:stretch/>
        </p:blipFill>
        <p:spPr>
          <a:xfrm>
            <a:off x="2437892" y="4423512"/>
            <a:ext cx="2257112" cy="2357303"/>
          </a:xfrm>
          <a:prstGeom prst="rect">
            <a:avLst/>
          </a:prstGeom>
        </p:spPr>
      </p:pic>
      <p:pic>
        <p:nvPicPr>
          <p:cNvPr id="35" name="Picture 34" descr="Chart&#10;&#10;Description automatically generated">
            <a:extLst>
              <a:ext uri="{FF2B5EF4-FFF2-40B4-BE49-F238E27FC236}">
                <a16:creationId xmlns:a16="http://schemas.microsoft.com/office/drawing/2014/main" id="{F23CBDD8-E0D8-ADEB-4BEB-3E4CC59481F0}"/>
              </a:ext>
            </a:extLst>
          </p:cNvPr>
          <p:cNvPicPr>
            <a:picLocks/>
          </p:cNvPicPr>
          <p:nvPr/>
        </p:nvPicPr>
        <p:blipFill rotWithShape="1">
          <a:blip r:embed="rId6" cstate="print">
            <a:extLst>
              <a:ext uri="{28A0092B-C50C-407E-A947-70E740481C1C}">
                <a14:useLocalDpi xmlns:a14="http://schemas.microsoft.com/office/drawing/2010/main" val="0"/>
              </a:ext>
            </a:extLst>
          </a:blip>
          <a:srcRect r="37874"/>
          <a:stretch/>
        </p:blipFill>
        <p:spPr>
          <a:xfrm>
            <a:off x="-27186" y="4447403"/>
            <a:ext cx="2478024" cy="2430476"/>
          </a:xfrm>
          <a:prstGeom prst="rect">
            <a:avLst/>
          </a:prstGeom>
        </p:spPr>
      </p:pic>
      <p:pic>
        <p:nvPicPr>
          <p:cNvPr id="34" name="Picture 33" descr="Chart&#10;&#10;Description automatically generated">
            <a:extLst>
              <a:ext uri="{FF2B5EF4-FFF2-40B4-BE49-F238E27FC236}">
                <a16:creationId xmlns:a16="http://schemas.microsoft.com/office/drawing/2014/main" id="{566110A7-5336-68F4-51D2-F6F973758C3A}"/>
              </a:ext>
            </a:extLst>
          </p:cNvPr>
          <p:cNvPicPr>
            <a:picLocks/>
          </p:cNvPicPr>
          <p:nvPr/>
        </p:nvPicPr>
        <p:blipFill rotWithShape="1">
          <a:blip r:embed="rId7" cstate="print">
            <a:extLst>
              <a:ext uri="{28A0092B-C50C-407E-A947-70E740481C1C}">
                <a14:useLocalDpi xmlns:a14="http://schemas.microsoft.com/office/drawing/2010/main" val="0"/>
              </a:ext>
            </a:extLst>
          </a:blip>
          <a:srcRect r="36666"/>
          <a:stretch/>
        </p:blipFill>
        <p:spPr>
          <a:xfrm>
            <a:off x="7155606" y="2212231"/>
            <a:ext cx="2264958" cy="2471862"/>
          </a:xfrm>
          <a:prstGeom prst="rect">
            <a:avLst/>
          </a:prstGeom>
        </p:spPr>
      </p:pic>
      <p:pic>
        <p:nvPicPr>
          <p:cNvPr id="33" name="Picture 32" descr="Chart&#10;&#10;Description automatically generated">
            <a:extLst>
              <a:ext uri="{FF2B5EF4-FFF2-40B4-BE49-F238E27FC236}">
                <a16:creationId xmlns:a16="http://schemas.microsoft.com/office/drawing/2014/main" id="{6F81F50D-DFE6-1E3A-5DBF-4DD1B51C6A18}"/>
              </a:ext>
            </a:extLst>
          </p:cNvPr>
          <p:cNvPicPr>
            <a:picLocks/>
          </p:cNvPicPr>
          <p:nvPr/>
        </p:nvPicPr>
        <p:blipFill rotWithShape="1">
          <a:blip r:embed="rId8" cstate="print">
            <a:extLst>
              <a:ext uri="{28A0092B-C50C-407E-A947-70E740481C1C}">
                <a14:useLocalDpi xmlns:a14="http://schemas.microsoft.com/office/drawing/2010/main" val="0"/>
              </a:ext>
            </a:extLst>
          </a:blip>
          <a:srcRect r="36666"/>
          <a:stretch/>
        </p:blipFill>
        <p:spPr>
          <a:xfrm>
            <a:off x="4880519" y="2183325"/>
            <a:ext cx="2170607" cy="2462975"/>
          </a:xfrm>
          <a:prstGeom prst="rect">
            <a:avLst/>
          </a:prstGeom>
        </p:spPr>
      </p:pic>
      <p:pic>
        <p:nvPicPr>
          <p:cNvPr id="32" name="Picture 31" descr="Chart&#10;&#10;Description automatically generated">
            <a:extLst>
              <a:ext uri="{FF2B5EF4-FFF2-40B4-BE49-F238E27FC236}">
                <a16:creationId xmlns:a16="http://schemas.microsoft.com/office/drawing/2014/main" id="{C82C2D97-6796-8662-0269-DEE019FD9B49}"/>
              </a:ext>
            </a:extLst>
          </p:cNvPr>
          <p:cNvPicPr>
            <a:picLocks/>
          </p:cNvPicPr>
          <p:nvPr/>
        </p:nvPicPr>
        <p:blipFill rotWithShape="1">
          <a:blip r:embed="rId9" cstate="print">
            <a:extLst>
              <a:ext uri="{28A0092B-C50C-407E-A947-70E740481C1C}">
                <a14:useLocalDpi xmlns:a14="http://schemas.microsoft.com/office/drawing/2010/main" val="0"/>
              </a:ext>
            </a:extLst>
          </a:blip>
          <a:srcRect r="36666"/>
          <a:stretch/>
        </p:blipFill>
        <p:spPr>
          <a:xfrm>
            <a:off x="2366697" y="2072726"/>
            <a:ext cx="2478024" cy="2624328"/>
          </a:xfrm>
          <a:prstGeom prst="rect">
            <a:avLst/>
          </a:prstGeom>
        </p:spPr>
      </p:pic>
      <p:pic>
        <p:nvPicPr>
          <p:cNvPr id="31" name="Picture 30" descr="Chart&#10;&#10;Description automatically generated">
            <a:extLst>
              <a:ext uri="{FF2B5EF4-FFF2-40B4-BE49-F238E27FC236}">
                <a16:creationId xmlns:a16="http://schemas.microsoft.com/office/drawing/2014/main" id="{58C18B38-379A-F54C-A1D5-CABFC2972DF7}"/>
              </a:ext>
            </a:extLst>
          </p:cNvPr>
          <p:cNvPicPr>
            <a:picLocks/>
          </p:cNvPicPr>
          <p:nvPr/>
        </p:nvPicPr>
        <p:blipFill rotWithShape="1">
          <a:blip r:embed="rId10" cstate="print">
            <a:extLst>
              <a:ext uri="{28A0092B-C50C-407E-A947-70E740481C1C}">
                <a14:useLocalDpi xmlns:a14="http://schemas.microsoft.com/office/drawing/2010/main" val="0"/>
              </a:ext>
            </a:extLst>
          </a:blip>
          <a:srcRect r="36666"/>
          <a:stretch/>
        </p:blipFill>
        <p:spPr>
          <a:xfrm>
            <a:off x="55813" y="2183324"/>
            <a:ext cx="2328307" cy="2500769"/>
          </a:xfrm>
          <a:prstGeom prst="rect">
            <a:avLst/>
          </a:prstGeom>
        </p:spPr>
      </p:pic>
      <p:sp>
        <p:nvSpPr>
          <p:cNvPr id="10" name="TextBox 9">
            <a:extLst>
              <a:ext uri="{FF2B5EF4-FFF2-40B4-BE49-F238E27FC236}">
                <a16:creationId xmlns:a16="http://schemas.microsoft.com/office/drawing/2014/main" id="{66FB0320-E53E-4304-A82F-BBE7CBCE95B2}"/>
              </a:ext>
            </a:extLst>
          </p:cNvPr>
          <p:cNvSpPr txBox="1"/>
          <p:nvPr/>
        </p:nvSpPr>
        <p:spPr>
          <a:xfrm>
            <a:off x="9705385" y="3198167"/>
            <a:ext cx="2068195" cy="461665"/>
          </a:xfrm>
          <a:prstGeom prst="rect">
            <a:avLst/>
          </a:prstGeom>
          <a:noFill/>
        </p:spPr>
        <p:txBody>
          <a:bodyPr wrap="none" rtlCol="0">
            <a:spAutoFit/>
          </a:bodyPr>
          <a:lstStyle/>
          <a:p>
            <a:r>
              <a:rPr lang="en-US" sz="2400" dirty="0"/>
              <a:t>4-total analysis</a:t>
            </a:r>
          </a:p>
        </p:txBody>
      </p:sp>
      <p:sp>
        <p:nvSpPr>
          <p:cNvPr id="19" name="TextBox 18">
            <a:extLst>
              <a:ext uri="{FF2B5EF4-FFF2-40B4-BE49-F238E27FC236}">
                <a16:creationId xmlns:a16="http://schemas.microsoft.com/office/drawing/2014/main" id="{62667C8F-094F-4A85-8816-DA54C3341157}"/>
              </a:ext>
            </a:extLst>
          </p:cNvPr>
          <p:cNvSpPr txBox="1"/>
          <p:nvPr/>
        </p:nvSpPr>
        <p:spPr>
          <a:xfrm>
            <a:off x="9620427" y="5331685"/>
            <a:ext cx="2238113" cy="461665"/>
          </a:xfrm>
          <a:prstGeom prst="rect">
            <a:avLst/>
          </a:prstGeom>
          <a:noFill/>
        </p:spPr>
        <p:txBody>
          <a:bodyPr wrap="none" rtlCol="0">
            <a:spAutoFit/>
          </a:bodyPr>
          <a:lstStyle/>
          <a:p>
            <a:r>
              <a:rPr lang="en-US" sz="2400" dirty="0"/>
              <a:t>20-total analysis</a:t>
            </a:r>
          </a:p>
        </p:txBody>
      </p:sp>
      <p:sp>
        <p:nvSpPr>
          <p:cNvPr id="20" name="TextBox 19">
            <a:extLst>
              <a:ext uri="{FF2B5EF4-FFF2-40B4-BE49-F238E27FC236}">
                <a16:creationId xmlns:a16="http://schemas.microsoft.com/office/drawing/2014/main" id="{EEDA3A47-BEF8-41B8-89C3-7D729EC9EFF6}"/>
              </a:ext>
            </a:extLst>
          </p:cNvPr>
          <p:cNvSpPr txBox="1"/>
          <p:nvPr/>
        </p:nvSpPr>
        <p:spPr>
          <a:xfrm>
            <a:off x="55814" y="1597709"/>
            <a:ext cx="9364750" cy="461665"/>
          </a:xfrm>
          <a:prstGeom prst="rect">
            <a:avLst/>
          </a:prstGeom>
          <a:solidFill>
            <a:schemeClr val="accent2">
              <a:lumMod val="75000"/>
            </a:schemeClr>
          </a:solidFill>
        </p:spPr>
        <p:txBody>
          <a:bodyPr wrap="square" rtlCol="0">
            <a:spAutoFit/>
          </a:bodyPr>
          <a:lstStyle/>
          <a:p>
            <a:pPr algn="ctr"/>
            <a:r>
              <a:rPr lang="en-US" sz="2400" b="1" dirty="0">
                <a:solidFill>
                  <a:schemeClr val="bg1"/>
                </a:solidFill>
              </a:rPr>
              <a:t>Stop for both remains the best</a:t>
            </a:r>
          </a:p>
        </p:txBody>
      </p:sp>
      <p:sp>
        <p:nvSpPr>
          <p:cNvPr id="13" name="TextBox 12">
            <a:extLst>
              <a:ext uri="{FF2B5EF4-FFF2-40B4-BE49-F238E27FC236}">
                <a16:creationId xmlns:a16="http://schemas.microsoft.com/office/drawing/2014/main" id="{DCEB390B-F2AD-0A76-E5C2-657E53CAA498}"/>
              </a:ext>
            </a:extLst>
          </p:cNvPr>
          <p:cNvSpPr txBox="1"/>
          <p:nvPr/>
        </p:nvSpPr>
        <p:spPr>
          <a:xfrm flipH="1">
            <a:off x="399631" y="2079639"/>
            <a:ext cx="1967065" cy="400110"/>
          </a:xfrm>
          <a:prstGeom prst="rect">
            <a:avLst/>
          </a:prstGeom>
          <a:solidFill>
            <a:schemeClr val="bg1"/>
          </a:solidFill>
        </p:spPr>
        <p:txBody>
          <a:bodyPr wrap="square" rtlCol="0">
            <a:spAutoFit/>
          </a:bodyPr>
          <a:lstStyle/>
          <a:p>
            <a:r>
              <a:rPr lang="en-US" sz="2000" dirty="0"/>
              <a:t>large effect  </a:t>
            </a:r>
          </a:p>
        </p:txBody>
      </p:sp>
      <p:sp>
        <p:nvSpPr>
          <p:cNvPr id="15" name="TextBox 14">
            <a:extLst>
              <a:ext uri="{FF2B5EF4-FFF2-40B4-BE49-F238E27FC236}">
                <a16:creationId xmlns:a16="http://schemas.microsoft.com/office/drawing/2014/main" id="{E9D2A83C-CE04-D261-9831-3DC84E4B3CFF}"/>
              </a:ext>
            </a:extLst>
          </p:cNvPr>
          <p:cNvSpPr txBox="1"/>
          <p:nvPr/>
        </p:nvSpPr>
        <p:spPr>
          <a:xfrm flipH="1">
            <a:off x="2682068" y="2059386"/>
            <a:ext cx="2505903" cy="341839"/>
          </a:xfrm>
          <a:prstGeom prst="rect">
            <a:avLst/>
          </a:prstGeom>
          <a:solidFill>
            <a:schemeClr val="bg1"/>
          </a:solidFill>
        </p:spPr>
        <p:txBody>
          <a:bodyPr wrap="square" rtlCol="0">
            <a:spAutoFit/>
          </a:bodyPr>
          <a:lstStyle/>
          <a:p>
            <a:r>
              <a:rPr lang="en-US" altLang="zh-CN" sz="2000" dirty="0"/>
              <a:t>moderate</a:t>
            </a:r>
            <a:r>
              <a:rPr lang="en-US" sz="2000" dirty="0"/>
              <a:t> effect</a:t>
            </a:r>
          </a:p>
        </p:txBody>
      </p:sp>
      <p:sp>
        <p:nvSpPr>
          <p:cNvPr id="17" name="TextBox 16">
            <a:extLst>
              <a:ext uri="{FF2B5EF4-FFF2-40B4-BE49-F238E27FC236}">
                <a16:creationId xmlns:a16="http://schemas.microsoft.com/office/drawing/2014/main" id="{E7B537E0-8199-E1D0-485B-F810D2FEDF1A}"/>
              </a:ext>
            </a:extLst>
          </p:cNvPr>
          <p:cNvSpPr txBox="1"/>
          <p:nvPr/>
        </p:nvSpPr>
        <p:spPr>
          <a:xfrm flipH="1">
            <a:off x="5102765" y="2059374"/>
            <a:ext cx="1901266" cy="400110"/>
          </a:xfrm>
          <a:prstGeom prst="rect">
            <a:avLst/>
          </a:prstGeom>
          <a:solidFill>
            <a:schemeClr val="bg1"/>
          </a:solidFill>
        </p:spPr>
        <p:txBody>
          <a:bodyPr wrap="square" rtlCol="0">
            <a:spAutoFit/>
          </a:bodyPr>
          <a:lstStyle/>
          <a:p>
            <a:r>
              <a:rPr lang="en-US" sz="2000" dirty="0"/>
              <a:t>small effect</a:t>
            </a:r>
          </a:p>
        </p:txBody>
      </p:sp>
      <p:sp>
        <p:nvSpPr>
          <p:cNvPr id="21" name="TextBox 20">
            <a:extLst>
              <a:ext uri="{FF2B5EF4-FFF2-40B4-BE49-F238E27FC236}">
                <a16:creationId xmlns:a16="http://schemas.microsoft.com/office/drawing/2014/main" id="{7771520F-F0E7-948A-7F67-143A4044F379}"/>
              </a:ext>
            </a:extLst>
          </p:cNvPr>
          <p:cNvSpPr txBox="1"/>
          <p:nvPr/>
        </p:nvSpPr>
        <p:spPr>
          <a:xfrm flipH="1">
            <a:off x="7425158" y="2079639"/>
            <a:ext cx="2082229" cy="400110"/>
          </a:xfrm>
          <a:prstGeom prst="rect">
            <a:avLst/>
          </a:prstGeom>
          <a:solidFill>
            <a:schemeClr val="bg1"/>
          </a:solidFill>
        </p:spPr>
        <p:txBody>
          <a:bodyPr wrap="square" rtlCol="0">
            <a:spAutoFit/>
          </a:bodyPr>
          <a:lstStyle/>
          <a:p>
            <a:r>
              <a:rPr lang="en-US" sz="2000" dirty="0"/>
              <a:t>tiny effect</a:t>
            </a:r>
          </a:p>
        </p:txBody>
      </p:sp>
      <p:sp>
        <p:nvSpPr>
          <p:cNvPr id="30" name="Title 29">
            <a:extLst>
              <a:ext uri="{FF2B5EF4-FFF2-40B4-BE49-F238E27FC236}">
                <a16:creationId xmlns:a16="http://schemas.microsoft.com/office/drawing/2014/main" id="{D1A9A69A-A52A-0C3E-39CE-A468E82C9B39}"/>
              </a:ext>
            </a:extLst>
          </p:cNvPr>
          <p:cNvSpPr>
            <a:spLocks noGrp="1"/>
          </p:cNvSpPr>
          <p:nvPr>
            <p:ph type="title"/>
          </p:nvPr>
        </p:nvSpPr>
        <p:spPr>
          <a:xfrm>
            <a:off x="838200" y="673939"/>
            <a:ext cx="10515600" cy="1018699"/>
          </a:xfrm>
        </p:spPr>
        <p:txBody>
          <a:bodyPr>
            <a:normAutofit/>
          </a:bodyPr>
          <a:lstStyle/>
          <a:p>
            <a:r>
              <a:rPr lang="en-US" sz="3600" dirty="0"/>
              <a:t>Further adequately powered results</a:t>
            </a:r>
          </a:p>
        </p:txBody>
      </p:sp>
    </p:spTree>
    <p:extLst>
      <p:ext uri="{BB962C8B-B14F-4D97-AF65-F5344CB8AC3E}">
        <p14:creationId xmlns:p14="http://schemas.microsoft.com/office/powerpoint/2010/main" val="2997695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1A9A69A-A52A-0C3E-39CE-A468E82C9B39}"/>
              </a:ext>
            </a:extLst>
          </p:cNvPr>
          <p:cNvSpPr>
            <a:spLocks noGrp="1"/>
          </p:cNvSpPr>
          <p:nvPr>
            <p:ph type="title"/>
          </p:nvPr>
        </p:nvSpPr>
        <p:spPr>
          <a:xfrm>
            <a:off x="838200" y="821346"/>
            <a:ext cx="10515600" cy="1018699"/>
          </a:xfrm>
        </p:spPr>
        <p:txBody>
          <a:bodyPr>
            <a:normAutofit/>
          </a:bodyPr>
          <a:lstStyle/>
          <a:p>
            <a:r>
              <a:rPr lang="en-US" sz="3600" dirty="0"/>
              <a:t>Over- &amp; Under-powered results</a:t>
            </a:r>
          </a:p>
        </p:txBody>
      </p:sp>
      <p:pic>
        <p:nvPicPr>
          <p:cNvPr id="46" name="Picture 45" descr="Chart&#10;&#10;Description automatically generated">
            <a:extLst>
              <a:ext uri="{FF2B5EF4-FFF2-40B4-BE49-F238E27FC236}">
                <a16:creationId xmlns:a16="http://schemas.microsoft.com/office/drawing/2014/main" id="{DAE052B1-8167-9A8D-601D-6AB9C168D0F1}"/>
              </a:ext>
            </a:extLst>
          </p:cNvPr>
          <p:cNvPicPr>
            <a:picLocks/>
          </p:cNvPicPr>
          <p:nvPr/>
        </p:nvPicPr>
        <p:blipFill rotWithShape="1">
          <a:blip r:embed="rId3" cstate="print">
            <a:extLst>
              <a:ext uri="{28A0092B-C50C-407E-A947-70E740481C1C}">
                <a14:useLocalDpi xmlns:a14="http://schemas.microsoft.com/office/drawing/2010/main" val="0"/>
              </a:ext>
            </a:extLst>
          </a:blip>
          <a:srcRect t="10525" r="37121"/>
          <a:stretch/>
        </p:blipFill>
        <p:spPr>
          <a:xfrm>
            <a:off x="0" y="1788126"/>
            <a:ext cx="2560320" cy="2560320"/>
          </a:xfrm>
          <a:prstGeom prst="rect">
            <a:avLst/>
          </a:prstGeom>
        </p:spPr>
      </p:pic>
      <p:pic>
        <p:nvPicPr>
          <p:cNvPr id="47" name="Picture 46" descr="Chart&#10;&#10;Description automatically generated">
            <a:extLst>
              <a:ext uri="{FF2B5EF4-FFF2-40B4-BE49-F238E27FC236}">
                <a16:creationId xmlns:a16="http://schemas.microsoft.com/office/drawing/2014/main" id="{847EB349-41D7-5704-1389-86F64C79DCB2}"/>
              </a:ext>
            </a:extLst>
          </p:cNvPr>
          <p:cNvPicPr>
            <a:picLocks/>
          </p:cNvPicPr>
          <p:nvPr/>
        </p:nvPicPr>
        <p:blipFill rotWithShape="1">
          <a:blip r:embed="rId4" cstate="print">
            <a:extLst>
              <a:ext uri="{28A0092B-C50C-407E-A947-70E740481C1C}">
                <a14:useLocalDpi xmlns:a14="http://schemas.microsoft.com/office/drawing/2010/main" val="0"/>
              </a:ext>
            </a:extLst>
          </a:blip>
          <a:srcRect t="10003" r="37121"/>
          <a:stretch/>
        </p:blipFill>
        <p:spPr>
          <a:xfrm>
            <a:off x="2873384" y="1737360"/>
            <a:ext cx="2560320" cy="2560320"/>
          </a:xfrm>
          <a:prstGeom prst="rect">
            <a:avLst/>
          </a:prstGeom>
        </p:spPr>
      </p:pic>
      <p:pic>
        <p:nvPicPr>
          <p:cNvPr id="48" name="Picture 47" descr="Chart&#10;&#10;Description automatically generated">
            <a:extLst>
              <a:ext uri="{FF2B5EF4-FFF2-40B4-BE49-F238E27FC236}">
                <a16:creationId xmlns:a16="http://schemas.microsoft.com/office/drawing/2014/main" id="{E67691ED-C6FE-9593-2BC4-D9E225F536DC}"/>
              </a:ext>
            </a:extLst>
          </p:cNvPr>
          <p:cNvPicPr>
            <a:picLocks/>
          </p:cNvPicPr>
          <p:nvPr/>
        </p:nvPicPr>
        <p:blipFill rotWithShape="1">
          <a:blip r:embed="rId5" cstate="print">
            <a:extLst>
              <a:ext uri="{28A0092B-C50C-407E-A947-70E740481C1C}">
                <a14:useLocalDpi xmlns:a14="http://schemas.microsoft.com/office/drawing/2010/main" val="0"/>
              </a:ext>
            </a:extLst>
          </a:blip>
          <a:srcRect t="10003" r="37787"/>
          <a:stretch/>
        </p:blipFill>
        <p:spPr>
          <a:xfrm>
            <a:off x="5708636" y="1737360"/>
            <a:ext cx="2560320" cy="2560320"/>
          </a:xfrm>
          <a:prstGeom prst="rect">
            <a:avLst/>
          </a:prstGeom>
        </p:spPr>
      </p:pic>
      <p:sp>
        <p:nvSpPr>
          <p:cNvPr id="49" name="TextBox 48">
            <a:extLst>
              <a:ext uri="{FF2B5EF4-FFF2-40B4-BE49-F238E27FC236}">
                <a16:creationId xmlns:a16="http://schemas.microsoft.com/office/drawing/2014/main" id="{F04AE436-C868-BBAA-2448-2FCC53C86E4D}"/>
              </a:ext>
            </a:extLst>
          </p:cNvPr>
          <p:cNvSpPr txBox="1"/>
          <p:nvPr/>
        </p:nvSpPr>
        <p:spPr>
          <a:xfrm>
            <a:off x="492125" y="1692468"/>
            <a:ext cx="2239716" cy="461665"/>
          </a:xfrm>
          <a:prstGeom prst="rect">
            <a:avLst/>
          </a:prstGeom>
          <a:noFill/>
        </p:spPr>
        <p:txBody>
          <a:bodyPr wrap="none" rtlCol="0">
            <a:spAutoFit/>
          </a:bodyPr>
          <a:lstStyle/>
          <a:p>
            <a:r>
              <a:rPr lang="en-US" sz="2400" dirty="0">
                <a:highlight>
                  <a:srgbClr val="FFFF00"/>
                </a:highlight>
              </a:rPr>
              <a:t>2-total analysis</a:t>
            </a:r>
          </a:p>
        </p:txBody>
      </p:sp>
      <p:sp>
        <p:nvSpPr>
          <p:cNvPr id="50" name="TextBox 49">
            <a:extLst>
              <a:ext uri="{FF2B5EF4-FFF2-40B4-BE49-F238E27FC236}">
                <a16:creationId xmlns:a16="http://schemas.microsoft.com/office/drawing/2014/main" id="{CAEAFDDC-6720-2DC2-575D-E426E7BF9B29}"/>
              </a:ext>
            </a:extLst>
          </p:cNvPr>
          <p:cNvSpPr txBox="1"/>
          <p:nvPr/>
        </p:nvSpPr>
        <p:spPr>
          <a:xfrm>
            <a:off x="3321831" y="1692467"/>
            <a:ext cx="2239716" cy="461665"/>
          </a:xfrm>
          <a:prstGeom prst="rect">
            <a:avLst/>
          </a:prstGeom>
          <a:noFill/>
        </p:spPr>
        <p:txBody>
          <a:bodyPr wrap="none" rtlCol="0">
            <a:spAutoFit/>
          </a:bodyPr>
          <a:lstStyle/>
          <a:p>
            <a:r>
              <a:rPr lang="en-US" sz="2400" dirty="0">
                <a:highlight>
                  <a:srgbClr val="FFFF00"/>
                </a:highlight>
              </a:rPr>
              <a:t>4-total analysis</a:t>
            </a:r>
          </a:p>
        </p:txBody>
      </p:sp>
      <p:sp>
        <p:nvSpPr>
          <p:cNvPr id="51" name="TextBox 50">
            <a:extLst>
              <a:ext uri="{FF2B5EF4-FFF2-40B4-BE49-F238E27FC236}">
                <a16:creationId xmlns:a16="http://schemas.microsoft.com/office/drawing/2014/main" id="{CC7F11EA-26C3-2721-AEDC-464689E73648}"/>
              </a:ext>
            </a:extLst>
          </p:cNvPr>
          <p:cNvSpPr txBox="1"/>
          <p:nvPr/>
        </p:nvSpPr>
        <p:spPr>
          <a:xfrm>
            <a:off x="6030841" y="1692466"/>
            <a:ext cx="2411238" cy="461665"/>
          </a:xfrm>
          <a:prstGeom prst="rect">
            <a:avLst/>
          </a:prstGeom>
          <a:noFill/>
        </p:spPr>
        <p:txBody>
          <a:bodyPr wrap="none" rtlCol="0">
            <a:spAutoFit/>
          </a:bodyPr>
          <a:lstStyle/>
          <a:p>
            <a:r>
              <a:rPr lang="en-US" sz="2400" dirty="0">
                <a:highlight>
                  <a:srgbClr val="FFFF00"/>
                </a:highlight>
              </a:rPr>
              <a:t>20-total analysis</a:t>
            </a:r>
          </a:p>
        </p:txBody>
      </p:sp>
      <p:sp>
        <p:nvSpPr>
          <p:cNvPr id="52" name="TextBox 51">
            <a:extLst>
              <a:ext uri="{FF2B5EF4-FFF2-40B4-BE49-F238E27FC236}">
                <a16:creationId xmlns:a16="http://schemas.microsoft.com/office/drawing/2014/main" id="{D6589E61-D5F0-012A-8CB2-AF142C86C531}"/>
              </a:ext>
            </a:extLst>
          </p:cNvPr>
          <p:cNvSpPr txBox="1"/>
          <p:nvPr/>
        </p:nvSpPr>
        <p:spPr>
          <a:xfrm flipH="1">
            <a:off x="8312393" y="2359797"/>
            <a:ext cx="3586381" cy="1569660"/>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400" dirty="0"/>
              <a:t>SS=250,000 per arm, large effect size, </a:t>
            </a:r>
          </a:p>
          <a:p>
            <a:pPr marL="342900" indent="-342900">
              <a:buFont typeface="Arial" panose="020B0604020202020204" pitchFamily="34" charset="0"/>
              <a:buChar char="•"/>
            </a:pPr>
            <a:r>
              <a:rPr lang="en-US" sz="2400" dirty="0"/>
              <a:t>Stopping for both is the optimal</a:t>
            </a:r>
          </a:p>
        </p:txBody>
      </p:sp>
      <p:sp>
        <p:nvSpPr>
          <p:cNvPr id="53" name="TextBox 52">
            <a:extLst>
              <a:ext uri="{FF2B5EF4-FFF2-40B4-BE49-F238E27FC236}">
                <a16:creationId xmlns:a16="http://schemas.microsoft.com/office/drawing/2014/main" id="{37D5D927-67E5-6DCE-39AD-EDEF05726865}"/>
              </a:ext>
            </a:extLst>
          </p:cNvPr>
          <p:cNvSpPr txBox="1"/>
          <p:nvPr/>
        </p:nvSpPr>
        <p:spPr>
          <a:xfrm flipH="1">
            <a:off x="8352904" y="4939103"/>
            <a:ext cx="3839096" cy="1569660"/>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400" dirty="0"/>
              <a:t>SS=500 per arm, </a:t>
            </a:r>
          </a:p>
          <a:p>
            <a:r>
              <a:rPr lang="en-US" altLang="zh-CN" sz="2400" dirty="0"/>
              <a:t>    tiny</a:t>
            </a:r>
            <a:r>
              <a:rPr lang="en-US" sz="2400" dirty="0"/>
              <a:t> effect size, </a:t>
            </a:r>
          </a:p>
          <a:p>
            <a:pPr marL="342900" indent="-342900">
              <a:buFont typeface="Arial" panose="020B0604020202020204" pitchFamily="34" charset="0"/>
              <a:buChar char="•"/>
            </a:pPr>
            <a:r>
              <a:rPr lang="en-US" sz="2400" dirty="0"/>
              <a:t>Stopping for futility is the optimal</a:t>
            </a:r>
          </a:p>
        </p:txBody>
      </p:sp>
      <p:pic>
        <p:nvPicPr>
          <p:cNvPr id="54" name="Picture 53" descr="Chart&#10;&#10;Description automatically generated">
            <a:extLst>
              <a:ext uri="{FF2B5EF4-FFF2-40B4-BE49-F238E27FC236}">
                <a16:creationId xmlns:a16="http://schemas.microsoft.com/office/drawing/2014/main" id="{6B3312AC-5D0C-263F-8EA1-7A6D880ED479}"/>
              </a:ext>
            </a:extLst>
          </p:cNvPr>
          <p:cNvPicPr>
            <a:picLocks/>
          </p:cNvPicPr>
          <p:nvPr/>
        </p:nvPicPr>
        <p:blipFill rotWithShape="1">
          <a:blip r:embed="rId6" cstate="print">
            <a:extLst>
              <a:ext uri="{28A0092B-C50C-407E-A947-70E740481C1C}">
                <a14:useLocalDpi xmlns:a14="http://schemas.microsoft.com/office/drawing/2010/main" val="0"/>
              </a:ext>
            </a:extLst>
          </a:blip>
          <a:srcRect t="9845" r="34280"/>
          <a:stretch/>
        </p:blipFill>
        <p:spPr>
          <a:xfrm>
            <a:off x="0" y="4245761"/>
            <a:ext cx="2560320" cy="2560320"/>
          </a:xfrm>
          <a:prstGeom prst="rect">
            <a:avLst/>
          </a:prstGeom>
        </p:spPr>
      </p:pic>
      <p:pic>
        <p:nvPicPr>
          <p:cNvPr id="55" name="Picture 54" descr="Chart&#10;&#10;Description automatically generated">
            <a:extLst>
              <a:ext uri="{FF2B5EF4-FFF2-40B4-BE49-F238E27FC236}">
                <a16:creationId xmlns:a16="http://schemas.microsoft.com/office/drawing/2014/main" id="{F78680EA-B9D3-FAF6-9871-8E03B5150686}"/>
              </a:ext>
            </a:extLst>
          </p:cNvPr>
          <p:cNvPicPr>
            <a:picLocks/>
          </p:cNvPicPr>
          <p:nvPr/>
        </p:nvPicPr>
        <p:blipFill rotWithShape="1">
          <a:blip r:embed="rId7" cstate="print">
            <a:extLst>
              <a:ext uri="{28A0092B-C50C-407E-A947-70E740481C1C}">
                <a14:useLocalDpi xmlns:a14="http://schemas.microsoft.com/office/drawing/2010/main" val="0"/>
              </a:ext>
            </a:extLst>
          </a:blip>
          <a:srcRect t="9844" r="34280" b="1"/>
          <a:stretch/>
        </p:blipFill>
        <p:spPr>
          <a:xfrm>
            <a:off x="2829706" y="4297680"/>
            <a:ext cx="2560320" cy="2560320"/>
          </a:xfrm>
          <a:prstGeom prst="rect">
            <a:avLst/>
          </a:prstGeom>
        </p:spPr>
      </p:pic>
      <p:pic>
        <p:nvPicPr>
          <p:cNvPr id="56" name="Picture 55" descr="Chart&#10;&#10;Description automatically generated">
            <a:extLst>
              <a:ext uri="{FF2B5EF4-FFF2-40B4-BE49-F238E27FC236}">
                <a16:creationId xmlns:a16="http://schemas.microsoft.com/office/drawing/2014/main" id="{A2E29F16-6AB9-579B-D5C6-00A5D086A528}"/>
              </a:ext>
            </a:extLst>
          </p:cNvPr>
          <p:cNvPicPr>
            <a:picLocks/>
          </p:cNvPicPr>
          <p:nvPr/>
        </p:nvPicPr>
        <p:blipFill rotWithShape="1">
          <a:blip r:embed="rId8" cstate="print">
            <a:extLst>
              <a:ext uri="{28A0092B-C50C-407E-A947-70E740481C1C}">
                <a14:useLocalDpi xmlns:a14="http://schemas.microsoft.com/office/drawing/2010/main" val="0"/>
              </a:ext>
            </a:extLst>
          </a:blip>
          <a:srcRect t="9165" r="34857"/>
          <a:stretch/>
        </p:blipFill>
        <p:spPr>
          <a:xfrm>
            <a:off x="5708636" y="4297680"/>
            <a:ext cx="2560320" cy="2560320"/>
          </a:xfrm>
          <a:prstGeom prst="rect">
            <a:avLst/>
          </a:prstGeom>
        </p:spPr>
      </p:pic>
      <p:sp>
        <p:nvSpPr>
          <p:cNvPr id="57" name="TextBox 56">
            <a:extLst>
              <a:ext uri="{FF2B5EF4-FFF2-40B4-BE49-F238E27FC236}">
                <a16:creationId xmlns:a16="http://schemas.microsoft.com/office/drawing/2014/main" id="{198E8C2C-81E1-C547-533B-9EF646855E1B}"/>
              </a:ext>
            </a:extLst>
          </p:cNvPr>
          <p:cNvSpPr txBox="1"/>
          <p:nvPr/>
        </p:nvSpPr>
        <p:spPr>
          <a:xfrm>
            <a:off x="442901" y="4199019"/>
            <a:ext cx="2239716" cy="461665"/>
          </a:xfrm>
          <a:prstGeom prst="rect">
            <a:avLst/>
          </a:prstGeom>
          <a:noFill/>
        </p:spPr>
        <p:txBody>
          <a:bodyPr wrap="none" rtlCol="0">
            <a:spAutoFit/>
          </a:bodyPr>
          <a:lstStyle/>
          <a:p>
            <a:r>
              <a:rPr lang="en-US" sz="2400" dirty="0">
                <a:highlight>
                  <a:srgbClr val="FFFF00"/>
                </a:highlight>
              </a:rPr>
              <a:t>2-total analysis</a:t>
            </a:r>
          </a:p>
        </p:txBody>
      </p:sp>
      <p:sp>
        <p:nvSpPr>
          <p:cNvPr id="58" name="TextBox 57">
            <a:extLst>
              <a:ext uri="{FF2B5EF4-FFF2-40B4-BE49-F238E27FC236}">
                <a16:creationId xmlns:a16="http://schemas.microsoft.com/office/drawing/2014/main" id="{1296CD6D-2E69-3B90-352F-072AE0D7E288}"/>
              </a:ext>
            </a:extLst>
          </p:cNvPr>
          <p:cNvSpPr txBox="1"/>
          <p:nvPr/>
        </p:nvSpPr>
        <p:spPr>
          <a:xfrm>
            <a:off x="3265887" y="4245761"/>
            <a:ext cx="2239716" cy="461665"/>
          </a:xfrm>
          <a:prstGeom prst="rect">
            <a:avLst/>
          </a:prstGeom>
          <a:noFill/>
        </p:spPr>
        <p:txBody>
          <a:bodyPr wrap="none" rtlCol="0">
            <a:spAutoFit/>
          </a:bodyPr>
          <a:lstStyle/>
          <a:p>
            <a:r>
              <a:rPr lang="en-US" sz="2400" dirty="0">
                <a:highlight>
                  <a:srgbClr val="FFFF00"/>
                </a:highlight>
              </a:rPr>
              <a:t>4-total analysis</a:t>
            </a:r>
          </a:p>
        </p:txBody>
      </p:sp>
      <p:sp>
        <p:nvSpPr>
          <p:cNvPr id="59" name="TextBox 58">
            <a:extLst>
              <a:ext uri="{FF2B5EF4-FFF2-40B4-BE49-F238E27FC236}">
                <a16:creationId xmlns:a16="http://schemas.microsoft.com/office/drawing/2014/main" id="{CF5E3EE1-73B1-F7BF-D90A-57AD8879713A}"/>
              </a:ext>
            </a:extLst>
          </p:cNvPr>
          <p:cNvSpPr txBox="1"/>
          <p:nvPr/>
        </p:nvSpPr>
        <p:spPr>
          <a:xfrm>
            <a:off x="6030842" y="4297680"/>
            <a:ext cx="2411238" cy="461665"/>
          </a:xfrm>
          <a:prstGeom prst="rect">
            <a:avLst/>
          </a:prstGeom>
          <a:noFill/>
        </p:spPr>
        <p:txBody>
          <a:bodyPr wrap="none" rtlCol="0">
            <a:spAutoFit/>
          </a:bodyPr>
          <a:lstStyle/>
          <a:p>
            <a:r>
              <a:rPr lang="en-US" sz="2400" dirty="0">
                <a:highlight>
                  <a:srgbClr val="FFFF00"/>
                </a:highlight>
              </a:rPr>
              <a:t>20-total analysis</a:t>
            </a:r>
          </a:p>
        </p:txBody>
      </p:sp>
      <p:sp>
        <p:nvSpPr>
          <p:cNvPr id="60" name="TextBox 59">
            <a:extLst>
              <a:ext uri="{FF2B5EF4-FFF2-40B4-BE49-F238E27FC236}">
                <a16:creationId xmlns:a16="http://schemas.microsoft.com/office/drawing/2014/main" id="{1291B314-02B5-B2AB-4EC5-068316BB1620}"/>
              </a:ext>
            </a:extLst>
          </p:cNvPr>
          <p:cNvSpPr txBox="1"/>
          <p:nvPr/>
        </p:nvSpPr>
        <p:spPr>
          <a:xfrm>
            <a:off x="8511019" y="1898132"/>
            <a:ext cx="3291228" cy="461665"/>
          </a:xfrm>
          <a:prstGeom prst="rect">
            <a:avLst/>
          </a:prstGeom>
          <a:solidFill>
            <a:schemeClr val="accent2">
              <a:lumMod val="75000"/>
            </a:schemeClr>
          </a:solidFill>
        </p:spPr>
        <p:txBody>
          <a:bodyPr wrap="square">
            <a:spAutoFit/>
          </a:bodyPr>
          <a:lstStyle/>
          <a:p>
            <a:r>
              <a:rPr lang="en-US" sz="2400" dirty="0">
                <a:solidFill>
                  <a:schemeClr val="bg1"/>
                </a:solidFill>
              </a:rPr>
              <a:t>Severely overpowered</a:t>
            </a:r>
          </a:p>
        </p:txBody>
      </p:sp>
      <p:sp>
        <p:nvSpPr>
          <p:cNvPr id="61" name="TextBox 60">
            <a:extLst>
              <a:ext uri="{FF2B5EF4-FFF2-40B4-BE49-F238E27FC236}">
                <a16:creationId xmlns:a16="http://schemas.microsoft.com/office/drawing/2014/main" id="{FEEAF6A8-77B7-A810-14E8-29BE1A68CBCE}"/>
              </a:ext>
            </a:extLst>
          </p:cNvPr>
          <p:cNvSpPr txBox="1"/>
          <p:nvPr/>
        </p:nvSpPr>
        <p:spPr>
          <a:xfrm>
            <a:off x="8424923" y="4280686"/>
            <a:ext cx="3525938" cy="461665"/>
          </a:xfrm>
          <a:prstGeom prst="rect">
            <a:avLst/>
          </a:prstGeom>
          <a:solidFill>
            <a:schemeClr val="accent2">
              <a:lumMod val="75000"/>
            </a:schemeClr>
          </a:solidFill>
        </p:spPr>
        <p:txBody>
          <a:bodyPr wrap="square">
            <a:spAutoFit/>
          </a:bodyPr>
          <a:lstStyle/>
          <a:p>
            <a:r>
              <a:rPr lang="en-US" sz="2400" dirty="0">
                <a:solidFill>
                  <a:schemeClr val="bg1"/>
                </a:solidFill>
              </a:rPr>
              <a:t>Severely under powered</a:t>
            </a:r>
          </a:p>
        </p:txBody>
      </p:sp>
      <p:cxnSp>
        <p:nvCxnSpPr>
          <p:cNvPr id="62" name="Straight Connector 61">
            <a:extLst>
              <a:ext uri="{FF2B5EF4-FFF2-40B4-BE49-F238E27FC236}">
                <a16:creationId xmlns:a16="http://schemas.microsoft.com/office/drawing/2014/main" id="{F675760B-C21B-4A9F-1D70-098AC959D66C}"/>
              </a:ext>
            </a:extLst>
          </p:cNvPr>
          <p:cNvCxnSpPr>
            <a:cxnSpLocks/>
          </p:cNvCxnSpPr>
          <p:nvPr/>
        </p:nvCxnSpPr>
        <p:spPr>
          <a:xfrm>
            <a:off x="838200" y="1545172"/>
            <a:ext cx="105156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6529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4.2|40.3|1.2|2.5|0.7|0.6|14.2|6.9|6.7|1.6|1|1.8|54.7|8.4|3.3|0.7|12.5"/>
</p:tagLst>
</file>

<file path=ppt/theme/theme1.xml><?xml version="1.0" encoding="utf-8"?>
<a:theme xmlns:a="http://schemas.openxmlformats.org/drawingml/2006/main" name="Office Theme">
  <a:themeElements>
    <a:clrScheme name="Generic Colorado School of Public Health">
      <a:dk1>
        <a:srgbClr val="FFFFFF"/>
      </a:dk1>
      <a:lt1>
        <a:srgbClr val="080808"/>
      </a:lt1>
      <a:dk2>
        <a:srgbClr val="D8D8D8"/>
      </a:dk2>
      <a:lt2>
        <a:srgbClr val="080808"/>
      </a:lt2>
      <a:accent1>
        <a:srgbClr val="008239"/>
      </a:accent1>
      <a:accent2>
        <a:srgbClr val="005390"/>
      </a:accent2>
      <a:accent3>
        <a:srgbClr val="542378"/>
      </a:accent3>
      <a:accent4>
        <a:srgbClr val="7F0000"/>
      </a:accent4>
      <a:accent5>
        <a:srgbClr val="FFC000"/>
      </a:accent5>
      <a:accent6>
        <a:srgbClr val="262627"/>
      </a:accent6>
      <a:hlink>
        <a:srgbClr val="080808"/>
      </a:hlink>
      <a:folHlink>
        <a:srgbClr val="08080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73514549E79E469481ABA850A14C33" ma:contentTypeVersion="11" ma:contentTypeDescription="Create a new document." ma:contentTypeScope="" ma:versionID="5f828bc26383185b39f82e4bef9cb20a">
  <xsd:schema xmlns:xsd="http://www.w3.org/2001/XMLSchema" xmlns:xs="http://www.w3.org/2001/XMLSchema" xmlns:p="http://schemas.microsoft.com/office/2006/metadata/properties" xmlns:ns3="8de26ba4-1218-45ab-897d-8fac19081e1c" xmlns:ns4="8fa1505d-9d25-4308-a76f-3d57da6b2e18" targetNamespace="http://schemas.microsoft.com/office/2006/metadata/properties" ma:root="true" ma:fieldsID="5f481554327ab69947f8b53c7f221825" ns3:_="" ns4:_="">
    <xsd:import namespace="8de26ba4-1218-45ab-897d-8fac19081e1c"/>
    <xsd:import namespace="8fa1505d-9d25-4308-a76f-3d57da6b2e1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e26ba4-1218-45ab-897d-8fac19081e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a1505d-9d25-4308-a76f-3d57da6b2e1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17DBAA6-95DC-4851-A021-4F3381AD85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e26ba4-1218-45ab-897d-8fac19081e1c"/>
    <ds:schemaRef ds:uri="8fa1505d-9d25-4308-a76f-3d57da6b2e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F204B0-09D3-41DC-ADBF-D1D093DFCD4C}">
  <ds:schemaRefs>
    <ds:schemaRef ds:uri="http://schemas.microsoft.com/sharepoint/v3/contenttype/forms"/>
  </ds:schemaRefs>
</ds:datastoreItem>
</file>

<file path=customXml/itemProps3.xml><?xml version="1.0" encoding="utf-8"?>
<ds:datastoreItem xmlns:ds="http://schemas.openxmlformats.org/officeDocument/2006/customXml" ds:itemID="{984BA9F6-3E3A-413C-969E-D6A9A8D50731}">
  <ds:schemaRefs>
    <ds:schemaRef ds:uri="http://schemas.microsoft.com/office/2006/documentManagement/types"/>
    <ds:schemaRef ds:uri="http://purl.org/dc/terms/"/>
    <ds:schemaRef ds:uri="http://schemas.microsoft.com/office/infopath/2007/PartnerControls"/>
    <ds:schemaRef ds:uri="http://purl.org/dc/elements/1.1/"/>
    <ds:schemaRef ds:uri="8de26ba4-1218-45ab-897d-8fac19081e1c"/>
    <ds:schemaRef ds:uri="http://schemas.openxmlformats.org/package/2006/metadata/core-properties"/>
    <ds:schemaRef ds:uri="8fa1505d-9d25-4308-a76f-3d57da6b2e18"/>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4698</TotalTime>
  <Words>4009</Words>
  <Application>Microsoft Office PowerPoint</Application>
  <PresentationFormat>Widescreen</PresentationFormat>
  <Paragraphs>299</Paragraphs>
  <Slides>23</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Arial Black</vt:lpstr>
      <vt:lpstr>Calibri</vt:lpstr>
      <vt:lpstr>Cambria Math</vt:lpstr>
      <vt:lpstr>Symbol</vt:lpstr>
      <vt:lpstr>Tw Cen MT</vt:lpstr>
      <vt:lpstr>Wingdings</vt:lpstr>
      <vt:lpstr>Office Theme</vt:lpstr>
      <vt:lpstr>Building the Foundation for More Flexible A/B Testing: Applications of Interim Monitoring to Large-Scale Data</vt:lpstr>
      <vt:lpstr>Outline</vt:lpstr>
      <vt:lpstr>Introduction: A/B Testing in Industry</vt:lpstr>
      <vt:lpstr>Introduction: Interim Monitoring </vt:lpstr>
      <vt:lpstr>Introduction: Interim Monitoring </vt:lpstr>
      <vt:lpstr>Introduction: Error Spending Functions</vt:lpstr>
      <vt:lpstr>Introduction: Interim Monitoring in Industry</vt:lpstr>
      <vt:lpstr>Simulation Study Design</vt:lpstr>
      <vt:lpstr>Simulation Study Evaluation</vt:lpstr>
      <vt:lpstr>Simulation Study Evaluation</vt:lpstr>
      <vt:lpstr>Simulation Study Results </vt:lpstr>
      <vt:lpstr>PowerPoint Presentation</vt:lpstr>
      <vt:lpstr>PowerPoint Presentation</vt:lpstr>
      <vt:lpstr>Application: Improving the One-Time-Payment Experience for Spectrum Customers</vt:lpstr>
      <vt:lpstr>Application: Improving the One-Time-Payment Experience for Spectrum Customers</vt:lpstr>
      <vt:lpstr>Conclusions          </vt:lpstr>
      <vt:lpstr>Next Steps              </vt:lpstr>
      <vt:lpstr>Questions</vt:lpstr>
      <vt:lpstr>Simulation study – Design</vt:lpstr>
      <vt:lpstr>PowerPoint Presentation</vt:lpstr>
      <vt:lpstr>Further adequately powered results</vt:lpstr>
      <vt:lpstr>Further adequately powered results</vt:lpstr>
      <vt:lpstr>Over- &amp; Under-powered 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Test Presentation</dc:title>
  <dc:creator>Price, Kara</dc:creator>
  <cp:lastModifiedBy>Zhou, Wenru</cp:lastModifiedBy>
  <cp:revision>218</cp:revision>
  <dcterms:created xsi:type="dcterms:W3CDTF">2015-07-27T20:53:12Z</dcterms:created>
  <dcterms:modified xsi:type="dcterms:W3CDTF">2022-06-09T00:39:22Z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0x0101009173514549E79E469481ABA850A14C33</vt:lpwstr>
  </property>
</Properties>
</file>