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2" r:id="rId3"/>
    <p:sldId id="257" r:id="rId4"/>
    <p:sldId id="275" r:id="rId5"/>
    <p:sldId id="274" r:id="rId6"/>
    <p:sldId id="273" r:id="rId7"/>
    <p:sldId id="288" r:id="rId8"/>
    <p:sldId id="286" r:id="rId9"/>
    <p:sldId id="278" r:id="rId10"/>
    <p:sldId id="279" r:id="rId11"/>
    <p:sldId id="280" r:id="rId12"/>
    <p:sldId id="262" r:id="rId13"/>
    <p:sldId id="285" r:id="rId14"/>
    <p:sldId id="261" r:id="rId15"/>
    <p:sldId id="287" r:id="rId16"/>
    <p:sldId id="2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B087B5-7D4E-44EE-9710-CFEACC22EBF6}" v="1" dt="2019-06-24T11:16:53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619" autoAdjust="0"/>
  </p:normalViewPr>
  <p:slideViewPr>
    <p:cSldViewPr snapToGrid="0">
      <p:cViewPr varScale="1">
        <p:scale>
          <a:sx n="85" d="100"/>
          <a:sy n="85" d="100"/>
        </p:scale>
        <p:origin x="15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Best performing networks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Vanilla CNN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Scattered light</c:v>
                </c:pt>
                <c:pt idx="1">
                  <c:v>Spectrum</c:v>
                </c:pt>
                <c:pt idx="2">
                  <c:v>Lifetime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43.9</c:v>
                </c:pt>
                <c:pt idx="1">
                  <c:v>43.43</c:v>
                </c:pt>
                <c:pt idx="2">
                  <c:v>47.12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47-4AF4-86BC-B0CD2F0C47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Best GoogleNet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Scattered light</c:v>
                </c:pt>
                <c:pt idx="1">
                  <c:v>Spectrum</c:v>
                </c:pt>
                <c:pt idx="2">
                  <c:v>Lifetime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42.8</c:v>
                </c:pt>
                <c:pt idx="1">
                  <c:v>44.71</c:v>
                </c:pt>
                <c:pt idx="2">
                  <c:v>39.85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47-4AF4-86BC-B0CD2F0C47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Best ResNet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Scattered light</c:v>
                </c:pt>
                <c:pt idx="1">
                  <c:v>Spectrum</c:v>
                </c:pt>
                <c:pt idx="2">
                  <c:v>Lifetime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47.8</c:v>
                </c:pt>
                <c:pt idx="1">
                  <c:v>46.76</c:v>
                </c:pt>
                <c:pt idx="2">
                  <c:v>49.21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47-4AF4-86BC-B0CD2F0C4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8168760"/>
        <c:axId val="698165152"/>
        <c:axId val="0"/>
      </c:bar3DChart>
      <c:catAx>
        <c:axId val="69816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165152"/>
        <c:crosses val="autoZero"/>
        <c:auto val="1"/>
        <c:lblAlgn val="ctr"/>
        <c:lblOffset val="100"/>
        <c:noMultiLvlLbl val="0"/>
      </c:catAx>
      <c:valAx>
        <c:axId val="698165152"/>
        <c:scaling>
          <c:orientation val="minMax"/>
          <c:min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16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Multi-modal networks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Vanilla CNN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Random conv weights</c:v>
                </c:pt>
                <c:pt idx="1">
                  <c:v>Pretrained conv weights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60.9</c:v>
                </c:pt>
                <c:pt idx="1">
                  <c:v>63.4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3-4D9A-A83C-B672755A25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ResNet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Random conv weights</c:v>
                </c:pt>
                <c:pt idx="1">
                  <c:v>Pretrained conv weights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55</c:v>
                </c:pt>
                <c:pt idx="1">
                  <c:v>68.900000000000006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3-4D9A-A83C-B672755A2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70338856"/>
        <c:axId val="670340496"/>
      </c:barChart>
      <c:catAx>
        <c:axId val="67033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340496"/>
        <c:crosses val="autoZero"/>
        <c:auto val="1"/>
        <c:lblAlgn val="ctr"/>
        <c:lblOffset val="100"/>
        <c:noMultiLvlLbl val="0"/>
      </c:catAx>
      <c:valAx>
        <c:axId val="670340496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33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2328-0721-4ECF-B076-6365B5A2A1F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1A514-D07C-40EE-8F50-5FD1B71CE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0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1A514-D07C-40EE-8F50-5FD1B71CE3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1A514-D07C-40EE-8F50-5FD1B71CE3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3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1A514-D07C-40EE-8F50-5FD1B71CE3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32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DE505-1BF2-41FC-845F-E1B7F38351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1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DE505-1BF2-41FC-845F-E1B7F38351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80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40FFC-CF6F-4B7A-B1D2-9BD8F30C34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18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40FFC-CF6F-4B7A-B1D2-9BD8F30C34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76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40FFC-CF6F-4B7A-B1D2-9BD8F30C34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18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DE505-1BF2-41FC-845F-E1B7F38351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10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1A514-D07C-40EE-8F50-5FD1B71CE3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81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1A514-D07C-40EE-8F50-5FD1B71CE3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8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C7A01-8017-456E-8E43-04E7EFDCFB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17AEA-C260-4C5A-8790-A5AB92481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364EE-1C57-416E-B03F-F01F483BF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7161F-FC2E-4179-833D-D5E606CD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417FC-830E-4929-8F3B-DEC92E96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0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45A2-00DB-417A-83D6-32CD290D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6CBA0-590F-4E2E-9201-4BD3DEA73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FA3A7-EF12-4783-B403-FA7759A34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378AA-674F-4819-9773-3E030143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322D-DDD8-409E-9E31-777062F9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3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2B27D-4198-4EF4-8787-BC39EEC88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EE4FA-A284-4562-8E12-C29B6585A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AD9A1-0587-463F-9981-ABC376C70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B0A5C-B734-4864-AF69-7CDC3EEF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4E5AC-3DC9-42DE-B912-6DFCF53FA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3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17B4-97D2-40D7-AE4F-5438160A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2EC9E-3D95-4942-B36F-7869A5540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41A02-8752-4EF3-801B-A5D8BD123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C9C5F-56CC-4FB5-B717-7838F8EBC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40DEF-0E69-4A0B-B270-1450FB01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00853E-63CE-4B8A-85E2-E0D44788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6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7D73C-E9C1-44EB-A329-FCF2D7B6B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5C0A0-98F8-48A6-B71B-CDAA5C501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1D0FF-6356-4BBC-B332-09A480D63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51942-76F6-4C7A-BDF0-52304A7D23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BD535C-4E30-4FFF-8502-F6065F52F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C1720-44E7-4925-9985-38BABDD8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BAC051-9433-4DB5-9525-8A9959E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C63928-2E82-43E1-88AC-F18114853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98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87CC1-AA9D-411E-9E89-1F80C4C4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676FBF-04A3-48FA-B143-AC75EDC66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CA8D6-D57E-4BA4-BA22-2CCF899D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EBADEC-C4F9-40DA-BB4F-0A021AF42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2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92E896-0C9A-43B4-B2C1-25265D36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F57380-861D-4023-A403-B1A394D3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01080-867F-44AB-AA98-C1C9BA90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6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A2BB-17FB-4013-930F-544DC36C7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94CA6-F304-4C4C-8622-D59930A0D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7AB1C-6982-4231-BA6E-D62CB85B5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D2447-6203-4DA6-93D0-241A3B65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AEACD-6BFC-4DD7-B395-1FE8C4BFD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BC2F7-9798-4250-8092-107BA5365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61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8D514-F1CA-46C3-827A-9DBB00C61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C89FEF-D1D5-4F31-81A0-82D206D64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BD32A-D5BB-4372-BD81-4F72A4335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52F1F-5635-4024-9332-DF72C71C7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4EA00-4FBA-4460-9A0A-868F3AE84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98F84-CE2C-4E5E-AC1F-36CB4A21B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5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3620-A437-481A-9A97-2BDD2FA2D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EC72A-8B71-4227-82DA-48A8E2CA4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3B21F-A3EC-41F3-AE38-0299B8BA1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29CD9-3509-48FE-A294-5009F8C7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14BC3-7987-425A-8344-BCD37D2F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5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5ED75F-BCBB-4B63-AC35-6BE4455E0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4074AD-BFB8-4372-8F6B-1B6A1A329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08573-FD50-4889-AC22-33FD948F8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DD2FF-5BFD-446F-90B2-44FA1371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2516B-A339-494E-A9FA-FBA363D83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44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CCD253-8745-4C80-9916-2CE7A65AC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65335-10B7-4B29-8932-74AC2F2A4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E1FCF-CAB3-4CAA-A6E1-1ED78D47C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1A953-813D-4E17-AE2F-B834BD87065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57AA6-DB28-46B7-87BD-FC4FCEF50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81D4F-8E2F-4B35-8EB4-BC8796367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3B12E-348F-4CF8-A925-27E27CAB9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1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E0150-F611-4FCA-B08A-234063591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6987"/>
            <a:ext cx="9144000" cy="2014135"/>
          </a:xfrm>
        </p:spPr>
        <p:txBody>
          <a:bodyPr>
            <a:normAutofit/>
          </a:bodyPr>
          <a:lstStyle/>
          <a:p>
            <a:r>
              <a:rPr lang="en-US" dirty="0"/>
              <a:t>Comprehensive Evaluation of CNNs for Pollen Classification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9E600-90F1-4D37-93FF-D84BD33F7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53867"/>
            <a:ext cx="9144000" cy="1655762"/>
          </a:xfrm>
        </p:spPr>
        <p:txBody>
          <a:bodyPr/>
          <a:lstStyle/>
          <a:p>
            <a:r>
              <a:rPr lang="en-US" dirty="0"/>
              <a:t>Predrag Matavulj, Sanja </a:t>
            </a:r>
            <a:r>
              <a:rPr lang="en-US" dirty="0" err="1"/>
              <a:t>Brdar</a:t>
            </a:r>
            <a:r>
              <a:rPr lang="en-US" dirty="0"/>
              <a:t>, Marko </a:t>
            </a:r>
            <a:r>
              <a:rPr lang="en-US" dirty="0" err="1"/>
              <a:t>Panić</a:t>
            </a:r>
            <a:r>
              <a:rPr lang="en-US" dirty="0"/>
              <a:t>, </a:t>
            </a:r>
            <a:r>
              <a:rPr lang="en-US" dirty="0" err="1"/>
              <a:t>Branko</a:t>
            </a:r>
            <a:r>
              <a:rPr lang="en-US" dirty="0"/>
              <a:t> </a:t>
            </a:r>
            <a:r>
              <a:rPr lang="en-US" dirty="0" err="1"/>
              <a:t>Šikoparija</a:t>
            </a:r>
            <a:endParaRPr lang="en-US" dirty="0"/>
          </a:p>
          <a:p>
            <a:r>
              <a:rPr lang="en-US" dirty="0"/>
              <a:t>BioSense Institute, Novi Sad, Serbia</a:t>
            </a:r>
          </a:p>
        </p:txBody>
      </p:sp>
    </p:spTree>
    <p:extLst>
      <p:ext uri="{BB962C8B-B14F-4D97-AF65-F5344CB8AC3E}">
        <p14:creationId xmlns:p14="http://schemas.microsoft.com/office/powerpoint/2010/main" val="303194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A34CE-5E73-44E4-A8D1-19F105DA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10" name="Google Shape;61;p14">
            <a:extLst>
              <a:ext uri="{FF2B5EF4-FFF2-40B4-BE49-F238E27FC236}">
                <a16:creationId xmlns:a16="http://schemas.microsoft.com/office/drawing/2014/main" id="{6101042B-E09C-E88D-7251-4C7720A2F60E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3839796" y="-1310909"/>
            <a:ext cx="4512404" cy="105155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699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37648-82EF-477E-B77B-0C87FC9DA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</a:t>
            </a:r>
          </a:p>
        </p:txBody>
      </p:sp>
      <p:sp>
        <p:nvSpPr>
          <p:cNvPr id="11" name="Google Shape;74;p15">
            <a:extLst>
              <a:ext uri="{FF2B5EF4-FFF2-40B4-BE49-F238E27FC236}">
                <a16:creationId xmlns:a16="http://schemas.microsoft.com/office/drawing/2014/main" id="{FD9DFA9F-F899-E25C-344E-D0D5793E8A1A}"/>
              </a:ext>
            </a:extLst>
          </p:cNvPr>
          <p:cNvSpPr txBox="1">
            <a:spLocks/>
          </p:cNvSpPr>
          <p:nvPr/>
        </p:nvSpPr>
        <p:spPr>
          <a:xfrm>
            <a:off x="8618249" y="5903048"/>
            <a:ext cx="1110600" cy="306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n-GB" sz="800"/>
              <a:t>Time</a:t>
            </a:r>
          </a:p>
        </p:txBody>
      </p:sp>
      <p:sp>
        <p:nvSpPr>
          <p:cNvPr id="12" name="Google Shape;79;p15">
            <a:extLst>
              <a:ext uri="{FF2B5EF4-FFF2-40B4-BE49-F238E27FC236}">
                <a16:creationId xmlns:a16="http://schemas.microsoft.com/office/drawing/2014/main" id="{2C1FD810-2ED7-5767-8C0B-7F12085ADAA3}"/>
              </a:ext>
            </a:extLst>
          </p:cNvPr>
          <p:cNvSpPr txBox="1">
            <a:spLocks/>
          </p:cNvSpPr>
          <p:nvPr/>
        </p:nvSpPr>
        <p:spPr>
          <a:xfrm rot="-5400000">
            <a:off x="5873353" y="4725504"/>
            <a:ext cx="1110600" cy="306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n-GB" sz="800" dirty="0"/>
              <a:t>Angles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3935BE1-684E-4549-1606-51354BE92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07" y="776742"/>
            <a:ext cx="6238001" cy="5540569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E91256AA-EE97-1295-7176-625F629F9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285" y="2258045"/>
            <a:ext cx="3960280" cy="277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00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4;p15">
            <a:extLst>
              <a:ext uri="{FF2B5EF4-FFF2-40B4-BE49-F238E27FC236}">
                <a16:creationId xmlns:a16="http://schemas.microsoft.com/office/drawing/2014/main" id="{E1EDF545-6F96-7DCE-870F-2E5B3F8579B7}"/>
              </a:ext>
            </a:extLst>
          </p:cNvPr>
          <p:cNvSpPr txBox="1">
            <a:spLocks/>
          </p:cNvSpPr>
          <p:nvPr/>
        </p:nvSpPr>
        <p:spPr>
          <a:xfrm>
            <a:off x="5444976" y="5957257"/>
            <a:ext cx="1302046" cy="40372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n-GB" sz="1200" dirty="0"/>
              <a:t>Time</a:t>
            </a:r>
          </a:p>
        </p:txBody>
      </p:sp>
      <p:sp>
        <p:nvSpPr>
          <p:cNvPr id="5" name="Google Shape;79;p15">
            <a:extLst>
              <a:ext uri="{FF2B5EF4-FFF2-40B4-BE49-F238E27FC236}">
                <a16:creationId xmlns:a16="http://schemas.microsoft.com/office/drawing/2014/main" id="{7F51AF09-583E-575C-BAB4-F99EF5F6D229}"/>
              </a:ext>
            </a:extLst>
          </p:cNvPr>
          <p:cNvSpPr txBox="1">
            <a:spLocks/>
          </p:cNvSpPr>
          <p:nvPr/>
        </p:nvSpPr>
        <p:spPr>
          <a:xfrm rot="-5400000">
            <a:off x="1789930" y="4618915"/>
            <a:ext cx="1462425" cy="3594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n-GB" sz="1200" dirty="0"/>
              <a:t>Angles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70777-76A5-7ECD-4F06-30F747771C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144" y="3044845"/>
            <a:ext cx="8569709" cy="350759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0E6CA9-F7CA-F831-9C61-A7202EA1B02C}"/>
              </a:ext>
            </a:extLst>
          </p:cNvPr>
          <p:cNvSpPr txBox="1">
            <a:spLocks/>
          </p:cNvSpPr>
          <p:nvPr/>
        </p:nvSpPr>
        <p:spPr>
          <a:xfrm>
            <a:off x="4096702" y="1690688"/>
            <a:ext cx="3998592" cy="16770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SCATTERED LIGHT IMAGE</a:t>
            </a:r>
          </a:p>
          <a:p>
            <a:r>
              <a:rPr lang="en-US" sz="1800" dirty="0">
                <a:solidFill>
                  <a:srgbClr val="262626"/>
                </a:solidFill>
                <a:cs typeface="Calibri"/>
              </a:rPr>
              <a:t>Dimensions: 24xn, where n is the number of acquisitions – the width of the image is not fixed</a:t>
            </a:r>
            <a:endParaRPr lang="en-US" sz="18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5A4ED83-67FC-822A-975E-F878D43AD7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6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1680-F6B6-0DD9-8206-C2C87C271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pic>
        <p:nvPicPr>
          <p:cNvPr id="4" name="Google Shape;68;p15">
            <a:extLst>
              <a:ext uri="{FF2B5EF4-FFF2-40B4-BE49-F238E27FC236}">
                <a16:creationId xmlns:a16="http://schemas.microsoft.com/office/drawing/2014/main" id="{F185DC7F-7A75-49D6-A89A-6CA8469DBC5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9159" y="4365518"/>
            <a:ext cx="5463613" cy="11262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5;p15">
            <a:extLst>
              <a:ext uri="{FF2B5EF4-FFF2-40B4-BE49-F238E27FC236}">
                <a16:creationId xmlns:a16="http://schemas.microsoft.com/office/drawing/2014/main" id="{304B322E-1C78-6342-65BB-CDD391A491C1}"/>
              </a:ext>
            </a:extLst>
          </p:cNvPr>
          <p:cNvSpPr txBox="1">
            <a:spLocks/>
          </p:cNvSpPr>
          <p:nvPr/>
        </p:nvSpPr>
        <p:spPr>
          <a:xfrm>
            <a:off x="7510801" y="5466790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Emission wavelength</a:t>
            </a:r>
          </a:p>
        </p:txBody>
      </p:sp>
      <p:sp>
        <p:nvSpPr>
          <p:cNvPr id="7" name="Google Shape;78;p15">
            <a:extLst>
              <a:ext uri="{FF2B5EF4-FFF2-40B4-BE49-F238E27FC236}">
                <a16:creationId xmlns:a16="http://schemas.microsoft.com/office/drawing/2014/main" id="{87764252-9645-648B-274C-9BE30DDB4C01}"/>
              </a:ext>
            </a:extLst>
          </p:cNvPr>
          <p:cNvSpPr txBox="1">
            <a:spLocks/>
          </p:cNvSpPr>
          <p:nvPr/>
        </p:nvSpPr>
        <p:spPr>
          <a:xfrm rot="-5400000">
            <a:off x="5058903" y="4714634"/>
            <a:ext cx="1589615" cy="427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213FCD-D93F-BA4B-1FBC-80C2BF3FA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13" y="1690688"/>
            <a:ext cx="4049889" cy="439873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C63E194-2029-668C-E82C-371B261CE796}"/>
              </a:ext>
            </a:extLst>
          </p:cNvPr>
          <p:cNvSpPr txBox="1">
            <a:spLocks/>
          </p:cNvSpPr>
          <p:nvPr/>
        </p:nvSpPr>
        <p:spPr>
          <a:xfrm>
            <a:off x="6772588" y="1709687"/>
            <a:ext cx="4181750" cy="19067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FLUORESCENCE SPECTRUM</a:t>
            </a:r>
          </a:p>
          <a:p>
            <a:r>
              <a:rPr lang="en-US" sz="1800" dirty="0"/>
              <a:t>Eight consecutive acquisitions distanced by 500 nanoseconds (ns) over 32 channels of the spectrometer unit.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Google Shape;75;p15">
            <a:extLst>
              <a:ext uri="{FF2B5EF4-FFF2-40B4-BE49-F238E27FC236}">
                <a16:creationId xmlns:a16="http://schemas.microsoft.com/office/drawing/2014/main" id="{FEE6A3A3-17D5-8757-3367-2F79B1D8B85C}"/>
              </a:ext>
            </a:extLst>
          </p:cNvPr>
          <p:cNvSpPr txBox="1">
            <a:spLocks/>
          </p:cNvSpPr>
          <p:nvPr/>
        </p:nvSpPr>
        <p:spPr>
          <a:xfrm>
            <a:off x="2097735" y="5905630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Emission wavelength</a:t>
            </a:r>
          </a:p>
        </p:txBody>
      </p:sp>
      <p:sp>
        <p:nvSpPr>
          <p:cNvPr id="11" name="Google Shape;78;p15">
            <a:extLst>
              <a:ext uri="{FF2B5EF4-FFF2-40B4-BE49-F238E27FC236}">
                <a16:creationId xmlns:a16="http://schemas.microsoft.com/office/drawing/2014/main" id="{65B00628-869E-8678-F721-73622D548DE2}"/>
              </a:ext>
            </a:extLst>
          </p:cNvPr>
          <p:cNvSpPr txBox="1">
            <a:spLocks/>
          </p:cNvSpPr>
          <p:nvPr/>
        </p:nvSpPr>
        <p:spPr>
          <a:xfrm rot="-5400000">
            <a:off x="238406" y="3676068"/>
            <a:ext cx="1589615" cy="427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Time</a:t>
            </a:r>
          </a:p>
        </p:txBody>
      </p: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33748D06-27FF-DA18-EA9C-283AF86FABF3}"/>
              </a:ext>
            </a:extLst>
          </p:cNvPr>
          <p:cNvCxnSpPr>
            <a:cxnSpLocks/>
          </p:cNvCxnSpPr>
          <p:nvPr/>
        </p:nvCxnSpPr>
        <p:spPr>
          <a:xfrm>
            <a:off x="4904213" y="3511377"/>
            <a:ext cx="3736752" cy="9365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75;p15">
            <a:extLst>
              <a:ext uri="{FF2B5EF4-FFF2-40B4-BE49-F238E27FC236}">
                <a16:creationId xmlns:a16="http://schemas.microsoft.com/office/drawing/2014/main" id="{E37E680E-0E52-B739-E644-707F866E0C1E}"/>
              </a:ext>
            </a:extLst>
          </p:cNvPr>
          <p:cNvSpPr txBox="1">
            <a:spLocks/>
          </p:cNvSpPr>
          <p:nvPr/>
        </p:nvSpPr>
        <p:spPr>
          <a:xfrm rot="511173">
            <a:off x="5812166" y="3353323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 err="1">
                <a:solidFill>
                  <a:schemeClr val="accent1"/>
                </a:solidFill>
              </a:rPr>
              <a:t>preprocessing</a:t>
            </a:r>
            <a:endParaRPr lang="en-GB" sz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5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F5167-26E6-6224-5264-8F659CFC4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pic>
        <p:nvPicPr>
          <p:cNvPr id="12" name="Google Shape;69;p15">
            <a:extLst>
              <a:ext uri="{FF2B5EF4-FFF2-40B4-BE49-F238E27FC236}">
                <a16:creationId xmlns:a16="http://schemas.microsoft.com/office/drawing/2014/main" id="{6F6305F4-CF6B-9599-F619-EF05962A146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9156" y="4478699"/>
            <a:ext cx="5576935" cy="122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E2DAEA-679D-C4E5-2F51-FDC45E8A26C4}"/>
              </a:ext>
            </a:extLst>
          </p:cNvPr>
          <p:cNvSpPr txBox="1">
            <a:spLocks/>
          </p:cNvSpPr>
          <p:nvPr/>
        </p:nvSpPr>
        <p:spPr>
          <a:xfrm>
            <a:off x="1306050" y="2092070"/>
            <a:ext cx="3898128" cy="2260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FLUORESCENCE LIFETIME</a:t>
            </a:r>
          </a:p>
          <a:p>
            <a:r>
              <a:rPr lang="en-US" sz="1800" dirty="0"/>
              <a:t>By simultaneous acquisition over four separated bands the fluorescence lifetime is measured.</a:t>
            </a:r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E05B3DF-EC1C-D3C3-E49C-9B2BA3544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74372"/>
            <a:ext cx="5257800" cy="3358818"/>
          </a:xfrm>
          <a:prstGeom prst="rect">
            <a:avLst/>
          </a:prstGeom>
        </p:spPr>
      </p:pic>
      <p:sp>
        <p:nvSpPr>
          <p:cNvPr id="18" name="Google Shape;75;p15">
            <a:extLst>
              <a:ext uri="{FF2B5EF4-FFF2-40B4-BE49-F238E27FC236}">
                <a16:creationId xmlns:a16="http://schemas.microsoft.com/office/drawing/2014/main" id="{8595D7AF-D504-7671-BC95-6BA67F113BA2}"/>
              </a:ext>
            </a:extLst>
          </p:cNvPr>
          <p:cNvSpPr txBox="1">
            <a:spLocks/>
          </p:cNvSpPr>
          <p:nvPr/>
        </p:nvSpPr>
        <p:spPr>
          <a:xfrm rot="16200000">
            <a:off x="-10686" y="4874193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Emission wavelength</a:t>
            </a:r>
          </a:p>
        </p:txBody>
      </p:sp>
      <p:sp>
        <p:nvSpPr>
          <p:cNvPr id="19" name="Google Shape;75;p15">
            <a:extLst>
              <a:ext uri="{FF2B5EF4-FFF2-40B4-BE49-F238E27FC236}">
                <a16:creationId xmlns:a16="http://schemas.microsoft.com/office/drawing/2014/main" id="{CC9BFF2F-4C74-9F60-0B91-3DDB4968A94C}"/>
              </a:ext>
            </a:extLst>
          </p:cNvPr>
          <p:cNvSpPr txBox="1">
            <a:spLocks/>
          </p:cNvSpPr>
          <p:nvPr/>
        </p:nvSpPr>
        <p:spPr>
          <a:xfrm>
            <a:off x="2997201" y="5708526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Time</a:t>
            </a:r>
          </a:p>
        </p:txBody>
      </p:sp>
      <p:sp>
        <p:nvSpPr>
          <p:cNvPr id="13" name="Google Shape;75;p15">
            <a:extLst>
              <a:ext uri="{FF2B5EF4-FFF2-40B4-BE49-F238E27FC236}">
                <a16:creationId xmlns:a16="http://schemas.microsoft.com/office/drawing/2014/main" id="{9F38EA91-1770-856A-24BD-559A9F3007D8}"/>
              </a:ext>
            </a:extLst>
          </p:cNvPr>
          <p:cNvSpPr txBox="1">
            <a:spLocks/>
          </p:cNvSpPr>
          <p:nvPr/>
        </p:nvSpPr>
        <p:spPr>
          <a:xfrm>
            <a:off x="7764478" y="4066740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Time</a:t>
            </a:r>
          </a:p>
        </p:txBody>
      </p:sp>
      <p:sp>
        <p:nvSpPr>
          <p:cNvPr id="14" name="Google Shape;75;p15">
            <a:extLst>
              <a:ext uri="{FF2B5EF4-FFF2-40B4-BE49-F238E27FC236}">
                <a16:creationId xmlns:a16="http://schemas.microsoft.com/office/drawing/2014/main" id="{E4C1AF99-2961-18D2-A00D-DEC84C2A13DC}"/>
              </a:ext>
            </a:extLst>
          </p:cNvPr>
          <p:cNvSpPr txBox="1">
            <a:spLocks/>
          </p:cNvSpPr>
          <p:nvPr/>
        </p:nvSpPr>
        <p:spPr>
          <a:xfrm rot="16200000">
            <a:off x="5135578" y="2234361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/>
              <a:t>Emission wavelength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F2258A66-44B4-F829-CA47-631668232A3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746091" y="3959895"/>
            <a:ext cx="2465642" cy="1165080"/>
          </a:xfrm>
          <a:prstGeom prst="curvedConnector3">
            <a:avLst>
              <a:gd name="adj1" fmla="val -5164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Google Shape;75;p15">
            <a:extLst>
              <a:ext uri="{FF2B5EF4-FFF2-40B4-BE49-F238E27FC236}">
                <a16:creationId xmlns:a16="http://schemas.microsoft.com/office/drawing/2014/main" id="{3BCD2A01-EDC5-B47E-28D2-FE37AD22B0F9}"/>
              </a:ext>
            </a:extLst>
          </p:cNvPr>
          <p:cNvSpPr txBox="1">
            <a:spLocks/>
          </p:cNvSpPr>
          <p:nvPr/>
        </p:nvSpPr>
        <p:spPr>
          <a:xfrm rot="21165115">
            <a:off x="7998921" y="4661855"/>
            <a:ext cx="1920844" cy="43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en-GB" sz="1200" dirty="0" err="1">
                <a:solidFill>
                  <a:schemeClr val="accent1"/>
                </a:solidFill>
              </a:rPr>
              <a:t>preprocessing</a:t>
            </a:r>
            <a:endParaRPr lang="en-GB" sz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06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78DFF-5C32-A07A-7123-99D18EFD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COLLECTING LABELED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B102-FB19-BC9A-F5DD-EC475D000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39" y="2063663"/>
            <a:ext cx="3225800" cy="3875263"/>
          </a:xfrm>
        </p:spPr>
        <p:txBody>
          <a:bodyPr/>
          <a:lstStyle/>
          <a:p>
            <a:r>
              <a:rPr lang="en-US" dirty="0"/>
              <a:t>Collecting pollen samples</a:t>
            </a:r>
          </a:p>
          <a:p>
            <a:endParaRPr lang="en-US" sz="100" dirty="0"/>
          </a:p>
          <a:p>
            <a:r>
              <a:rPr lang="en-US" dirty="0"/>
              <a:t>Calibration events: exposing the device with collected samples in a controlled environment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BC93F95-C8F9-6DE5-7B56-468EA37F4E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7" r="14704"/>
          <a:stretch/>
        </p:blipFill>
        <p:spPr>
          <a:xfrm rot="5400000">
            <a:off x="5443934" y="1959032"/>
            <a:ext cx="4351337" cy="408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4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FD31-FB96-4620-98DC-FEB7BB96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2647D1-FABB-4B9C-B420-8662458734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90" y="1825625"/>
            <a:ext cx="6424219" cy="4351338"/>
          </a:xfrm>
        </p:spPr>
      </p:pic>
    </p:spTree>
    <p:extLst>
      <p:ext uri="{BB962C8B-B14F-4D97-AF65-F5344CB8AC3E}">
        <p14:creationId xmlns:p14="http://schemas.microsoft.com/office/powerpoint/2010/main" val="2667553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993D-927E-4E53-AC5B-7781CF29A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VANILLA CNNS</a:t>
            </a:r>
          </a:p>
        </p:txBody>
      </p:sp>
      <p:sp>
        <p:nvSpPr>
          <p:cNvPr id="50" name="Google Shape;90;p16">
            <a:extLst>
              <a:ext uri="{FF2B5EF4-FFF2-40B4-BE49-F238E27FC236}">
                <a16:creationId xmlns:a16="http://schemas.microsoft.com/office/drawing/2014/main" id="{042A0BB9-1C7E-0A72-6AF5-01DB7452ACB7}"/>
              </a:ext>
            </a:extLst>
          </p:cNvPr>
          <p:cNvSpPr/>
          <p:nvPr/>
        </p:nvSpPr>
        <p:spPr>
          <a:xfrm>
            <a:off x="6414923" y="2257761"/>
            <a:ext cx="2803623" cy="19829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200" dirty="0"/>
              <a:t>Feature</a:t>
            </a:r>
          </a:p>
          <a:p>
            <a:pPr algn="ctr"/>
            <a:r>
              <a:rPr lang="en-US" sz="2200" dirty="0"/>
              <a:t>extraction</a:t>
            </a:r>
          </a:p>
        </p:txBody>
      </p:sp>
      <p:sp>
        <p:nvSpPr>
          <p:cNvPr id="53" name="Google Shape;93;p16">
            <a:extLst>
              <a:ext uri="{FF2B5EF4-FFF2-40B4-BE49-F238E27FC236}">
                <a16:creationId xmlns:a16="http://schemas.microsoft.com/office/drawing/2014/main" id="{9CA22A16-28DB-C170-D268-AA5E93E19788}"/>
              </a:ext>
            </a:extLst>
          </p:cNvPr>
          <p:cNvSpPr/>
          <p:nvPr/>
        </p:nvSpPr>
        <p:spPr>
          <a:xfrm>
            <a:off x="6514672" y="4688060"/>
            <a:ext cx="2803623" cy="483615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FC(x)</a:t>
            </a:r>
            <a:endParaRPr sz="1600" dirty="0"/>
          </a:p>
        </p:txBody>
      </p:sp>
      <p:sp>
        <p:nvSpPr>
          <p:cNvPr id="57" name="Google Shape;98;p16">
            <a:extLst>
              <a:ext uri="{FF2B5EF4-FFF2-40B4-BE49-F238E27FC236}">
                <a16:creationId xmlns:a16="http://schemas.microsoft.com/office/drawing/2014/main" id="{96DE49AC-7B56-4C79-3C77-CEA6313924F2}"/>
              </a:ext>
            </a:extLst>
          </p:cNvPr>
          <p:cNvSpPr/>
          <p:nvPr/>
        </p:nvSpPr>
        <p:spPr>
          <a:xfrm>
            <a:off x="6514671" y="5575629"/>
            <a:ext cx="2803623" cy="483615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Classification</a:t>
            </a:r>
            <a:endParaRPr sz="1600" dirty="0"/>
          </a:p>
        </p:txBody>
      </p:sp>
      <p:cxnSp>
        <p:nvCxnSpPr>
          <p:cNvPr id="59" name="Google Shape;100;p16">
            <a:extLst>
              <a:ext uri="{FF2B5EF4-FFF2-40B4-BE49-F238E27FC236}">
                <a16:creationId xmlns:a16="http://schemas.microsoft.com/office/drawing/2014/main" id="{986806FE-C65A-44E4-28E6-A1460A04DC51}"/>
              </a:ext>
            </a:extLst>
          </p:cNvPr>
          <p:cNvCxnSpPr>
            <a:cxnSpLocks/>
          </p:cNvCxnSpPr>
          <p:nvPr/>
        </p:nvCxnSpPr>
        <p:spPr>
          <a:xfrm>
            <a:off x="7862615" y="1686325"/>
            <a:ext cx="0" cy="59188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" name="Google Shape;103;p16">
            <a:extLst>
              <a:ext uri="{FF2B5EF4-FFF2-40B4-BE49-F238E27FC236}">
                <a16:creationId xmlns:a16="http://schemas.microsoft.com/office/drawing/2014/main" id="{F525E6BA-DD5B-9359-EDEE-6D6AABBE5133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7916484" y="4240701"/>
            <a:ext cx="0" cy="44735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5" name="Google Shape;106;p16">
            <a:extLst>
              <a:ext uri="{FF2B5EF4-FFF2-40B4-BE49-F238E27FC236}">
                <a16:creationId xmlns:a16="http://schemas.microsoft.com/office/drawing/2014/main" id="{57AFF467-81D6-12A6-99E6-70E173718DDA}"/>
              </a:ext>
            </a:extLst>
          </p:cNvPr>
          <p:cNvCxnSpPr>
            <a:cxnSpLocks/>
            <a:stCxn id="53" idx="2"/>
            <a:endCxn id="57" idx="0"/>
          </p:cNvCxnSpPr>
          <p:nvPr/>
        </p:nvCxnSpPr>
        <p:spPr>
          <a:xfrm flipH="1">
            <a:off x="7916483" y="5171675"/>
            <a:ext cx="1" cy="40395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DEB2550F-BBF9-B77F-B5A6-941A4F7F9B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65" y="212912"/>
            <a:ext cx="4686100" cy="1918026"/>
          </a:xfrm>
          <a:prstGeom prst="rect">
            <a:avLst/>
          </a:prstGeom>
        </p:spPr>
      </p:pic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FBD244B2-DDE6-7EF9-704D-E3ED3DD86B7A}"/>
              </a:ext>
            </a:extLst>
          </p:cNvPr>
          <p:cNvSpPr/>
          <p:nvPr/>
        </p:nvSpPr>
        <p:spPr>
          <a:xfrm rot="16200000">
            <a:off x="2235041" y="2228465"/>
            <a:ext cx="3499554" cy="3558147"/>
          </a:xfrm>
          <a:prstGeom prst="wedgeRoundRectCallout">
            <a:avLst>
              <a:gd name="adj1" fmla="val 21103"/>
              <a:gd name="adj2" fmla="val 673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005FB2E2-926F-A142-A906-C8FD9AA894DF}"/>
              </a:ext>
            </a:extLst>
          </p:cNvPr>
          <p:cNvSpPr txBox="1">
            <a:spLocks/>
          </p:cNvSpPr>
          <p:nvPr/>
        </p:nvSpPr>
        <p:spPr>
          <a:xfrm>
            <a:off x="2554735" y="2560806"/>
            <a:ext cx="3109408" cy="2893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None/>
            </a:pPr>
            <a:r>
              <a:rPr lang="en-US" sz="3600" b="1" dirty="0">
                <a:solidFill>
                  <a:schemeClr val="bg1"/>
                </a:solidFill>
                <a:latin typeface="Arial"/>
              </a:rPr>
              <a:t>Convolutional blocks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/>
              </a:rPr>
              <a:t>Convolution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/>
              </a:rPr>
              <a:t>Batch normalization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/>
              </a:rPr>
              <a:t>Padding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/>
              </a:rPr>
              <a:t>Dropout</a:t>
            </a: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Arial"/>
              </a:rPr>
              <a:t>Maxpool</a:t>
            </a:r>
            <a:endParaRPr lang="en-US" sz="2800" dirty="0">
              <a:solidFill>
                <a:schemeClr val="bg1"/>
              </a:solidFill>
              <a:latin typeface="Arial"/>
            </a:endParaRPr>
          </a:p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Arial"/>
              </a:rPr>
              <a:t>ReLU</a:t>
            </a:r>
            <a:endParaRPr lang="en-US" sz="2800" dirty="0">
              <a:solidFill>
                <a:schemeClr val="bg1"/>
              </a:solidFill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036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32466-9E73-42A2-A631-F37CFC39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VGG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8D2EB23-214D-4E18-BCCB-10BF8CDD8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690688"/>
            <a:ext cx="85725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1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F3F07-866B-471E-94F2-12E673B04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RESNET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B13D0-D74D-477D-9785-47AE6922CBFC}"/>
              </a:ext>
            </a:extLst>
          </p:cNvPr>
          <p:cNvPicPr/>
          <p:nvPr/>
        </p:nvPicPr>
        <p:blipFill rotWithShape="1">
          <a:blip r:embed="rId3"/>
          <a:srcRect b="1260"/>
          <a:stretch/>
        </p:blipFill>
        <p:spPr bwMode="auto">
          <a:xfrm>
            <a:off x="1924685" y="2235199"/>
            <a:ext cx="4171315" cy="2387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1997CCD-1E7A-4C7D-BF5B-CB066FA27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668" y="182561"/>
            <a:ext cx="1677758" cy="6492875"/>
          </a:xfrm>
        </p:spPr>
      </p:pic>
    </p:spTree>
    <p:extLst>
      <p:ext uri="{BB962C8B-B14F-4D97-AF65-F5344CB8AC3E}">
        <p14:creationId xmlns:p14="http://schemas.microsoft.com/office/powerpoint/2010/main" val="2898522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AEEFF-6DA4-4A13-B7FD-F72485A4F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INCEPTION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C467B-2BFF-439F-9220-58ADE73AB56E}"/>
              </a:ext>
            </a:extLst>
          </p:cNvPr>
          <p:cNvPicPr/>
          <p:nvPr/>
        </p:nvPicPr>
        <p:blipFill rotWithShape="1">
          <a:blip r:embed="rId3"/>
          <a:srcRect t="9506" b="15804"/>
          <a:stretch/>
        </p:blipFill>
        <p:spPr bwMode="auto">
          <a:xfrm>
            <a:off x="3738341" y="1785106"/>
            <a:ext cx="4715312" cy="2235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3F06509-9222-40B9-9CB0-B03858C328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2" b="10073"/>
          <a:stretch/>
        </p:blipFill>
        <p:spPr>
          <a:xfrm rot="10800000">
            <a:off x="838201" y="3971696"/>
            <a:ext cx="10515599" cy="23482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1D3162-12BF-474C-9983-42D267093B40}"/>
              </a:ext>
            </a:extLst>
          </p:cNvPr>
          <p:cNvSpPr/>
          <p:nvPr/>
        </p:nvSpPr>
        <p:spPr>
          <a:xfrm>
            <a:off x="1145693" y="5069205"/>
            <a:ext cx="1528927" cy="522561"/>
          </a:xfrm>
          <a:prstGeom prst="rect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ADD64E-BAC9-4D06-AF02-BEA642012E57}"/>
              </a:ext>
            </a:extLst>
          </p:cNvPr>
          <p:cNvSpPr/>
          <p:nvPr/>
        </p:nvSpPr>
        <p:spPr>
          <a:xfrm>
            <a:off x="5433060" y="5784895"/>
            <a:ext cx="1577340" cy="463506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E81AB6-DBAA-4A8D-8A24-A617D955ECB7}"/>
              </a:ext>
            </a:extLst>
          </p:cNvPr>
          <p:cNvSpPr/>
          <p:nvPr/>
        </p:nvSpPr>
        <p:spPr>
          <a:xfrm>
            <a:off x="7719060" y="5426755"/>
            <a:ext cx="1577340" cy="463506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14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1B57-A1CC-4CB6-8BAC-4623130AF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42ACA7C-1F12-4E43-AE46-70EBE6F81A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3328331"/>
              </p:ext>
            </p:extLst>
          </p:nvPr>
        </p:nvGraphicFramePr>
        <p:xfrm>
          <a:off x="2280355" y="1320800"/>
          <a:ext cx="7631289" cy="4806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5839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993D-927E-4E53-AC5B-7781CF29A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MULTI-MODAL MODELS</a:t>
            </a:r>
          </a:p>
        </p:txBody>
      </p:sp>
      <p:sp>
        <p:nvSpPr>
          <p:cNvPr id="60" name="Google Shape;90;p16">
            <a:extLst>
              <a:ext uri="{FF2B5EF4-FFF2-40B4-BE49-F238E27FC236}">
                <a16:creationId xmlns:a16="http://schemas.microsoft.com/office/drawing/2014/main" id="{C85CFE78-E41B-F9BE-506C-B1322BADFD7D}"/>
              </a:ext>
            </a:extLst>
          </p:cNvPr>
          <p:cNvSpPr/>
          <p:nvPr/>
        </p:nvSpPr>
        <p:spPr>
          <a:xfrm>
            <a:off x="2113844" y="3038830"/>
            <a:ext cx="2368125" cy="116660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/>
              <a:t>Neural Network Framework 1</a:t>
            </a:r>
          </a:p>
        </p:txBody>
      </p:sp>
      <p:sp>
        <p:nvSpPr>
          <p:cNvPr id="61" name="Google Shape;91;p16">
            <a:extLst>
              <a:ext uri="{FF2B5EF4-FFF2-40B4-BE49-F238E27FC236}">
                <a16:creationId xmlns:a16="http://schemas.microsoft.com/office/drawing/2014/main" id="{089AA28F-7013-AD09-D3C4-EE8C91027BD7}"/>
              </a:ext>
            </a:extLst>
          </p:cNvPr>
          <p:cNvSpPr/>
          <p:nvPr/>
        </p:nvSpPr>
        <p:spPr>
          <a:xfrm>
            <a:off x="4843344" y="3026319"/>
            <a:ext cx="2368125" cy="119162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/>
              <a:t>Neural Network Framework 2</a:t>
            </a:r>
          </a:p>
        </p:txBody>
      </p:sp>
      <p:sp>
        <p:nvSpPr>
          <p:cNvPr id="62" name="Google Shape;92;p16">
            <a:extLst>
              <a:ext uri="{FF2B5EF4-FFF2-40B4-BE49-F238E27FC236}">
                <a16:creationId xmlns:a16="http://schemas.microsoft.com/office/drawing/2014/main" id="{234E704B-D104-01FD-267D-999B38E33BCA}"/>
              </a:ext>
            </a:extLst>
          </p:cNvPr>
          <p:cNvSpPr/>
          <p:nvPr/>
        </p:nvSpPr>
        <p:spPr>
          <a:xfrm>
            <a:off x="7572842" y="3026319"/>
            <a:ext cx="2368125" cy="116660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dirty="0"/>
              <a:t>Neural Network Framework 3</a:t>
            </a:r>
          </a:p>
        </p:txBody>
      </p:sp>
      <p:sp>
        <p:nvSpPr>
          <p:cNvPr id="63" name="Google Shape;93;p16">
            <a:extLst>
              <a:ext uri="{FF2B5EF4-FFF2-40B4-BE49-F238E27FC236}">
                <a16:creationId xmlns:a16="http://schemas.microsoft.com/office/drawing/2014/main" id="{B2444A7D-3D76-27B8-D910-84111E6565F9}"/>
              </a:ext>
            </a:extLst>
          </p:cNvPr>
          <p:cNvSpPr/>
          <p:nvPr/>
        </p:nvSpPr>
        <p:spPr>
          <a:xfrm>
            <a:off x="2113844" y="4411660"/>
            <a:ext cx="2368125" cy="284521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FC(x)</a:t>
            </a:r>
            <a:endParaRPr sz="1200"/>
          </a:p>
        </p:txBody>
      </p:sp>
      <p:sp>
        <p:nvSpPr>
          <p:cNvPr id="64" name="Google Shape;94;p16">
            <a:extLst>
              <a:ext uri="{FF2B5EF4-FFF2-40B4-BE49-F238E27FC236}">
                <a16:creationId xmlns:a16="http://schemas.microsoft.com/office/drawing/2014/main" id="{B77B5EF9-C5AB-A53B-2BB4-C081735EE8C2}"/>
              </a:ext>
            </a:extLst>
          </p:cNvPr>
          <p:cNvSpPr/>
          <p:nvPr/>
        </p:nvSpPr>
        <p:spPr>
          <a:xfrm>
            <a:off x="7572856" y="4421641"/>
            <a:ext cx="2368125" cy="284521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</a:rPr>
              <a:t>FC(x)</a:t>
            </a:r>
            <a:endParaRPr/>
          </a:p>
        </p:txBody>
      </p:sp>
      <p:sp>
        <p:nvSpPr>
          <p:cNvPr id="65" name="Google Shape;95;p16">
            <a:extLst>
              <a:ext uri="{FF2B5EF4-FFF2-40B4-BE49-F238E27FC236}">
                <a16:creationId xmlns:a16="http://schemas.microsoft.com/office/drawing/2014/main" id="{E87EF000-C5B2-C750-F186-301F253F9862}"/>
              </a:ext>
            </a:extLst>
          </p:cNvPr>
          <p:cNvSpPr/>
          <p:nvPr/>
        </p:nvSpPr>
        <p:spPr>
          <a:xfrm>
            <a:off x="4843358" y="4410660"/>
            <a:ext cx="2368125" cy="284521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</a:rPr>
              <a:t>FC(x)</a:t>
            </a:r>
            <a:endParaRPr/>
          </a:p>
        </p:txBody>
      </p:sp>
      <p:sp>
        <p:nvSpPr>
          <p:cNvPr id="66" name="Google Shape;96;p16">
            <a:extLst>
              <a:ext uri="{FF2B5EF4-FFF2-40B4-BE49-F238E27FC236}">
                <a16:creationId xmlns:a16="http://schemas.microsoft.com/office/drawing/2014/main" id="{FAC6167E-0FE5-50D7-343C-1826DFC9EBEB}"/>
              </a:ext>
            </a:extLst>
          </p:cNvPr>
          <p:cNvSpPr/>
          <p:nvPr/>
        </p:nvSpPr>
        <p:spPr>
          <a:xfrm>
            <a:off x="4843357" y="5490004"/>
            <a:ext cx="2368125" cy="284521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Concatenation</a:t>
            </a:r>
            <a:endParaRPr sz="1000" dirty="0"/>
          </a:p>
        </p:txBody>
      </p:sp>
      <p:sp>
        <p:nvSpPr>
          <p:cNvPr id="68" name="Google Shape;98;p16">
            <a:extLst>
              <a:ext uri="{FF2B5EF4-FFF2-40B4-BE49-F238E27FC236}">
                <a16:creationId xmlns:a16="http://schemas.microsoft.com/office/drawing/2014/main" id="{76D50202-6819-D1A0-3632-9799B35D439E}"/>
              </a:ext>
            </a:extLst>
          </p:cNvPr>
          <p:cNvSpPr/>
          <p:nvPr/>
        </p:nvSpPr>
        <p:spPr>
          <a:xfrm>
            <a:off x="4843356" y="5942124"/>
            <a:ext cx="2368125" cy="284521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Classification</a:t>
            </a:r>
            <a:endParaRPr sz="1100"/>
          </a:p>
        </p:txBody>
      </p:sp>
      <p:cxnSp>
        <p:nvCxnSpPr>
          <p:cNvPr id="69" name="Google Shape;99;p16">
            <a:extLst>
              <a:ext uri="{FF2B5EF4-FFF2-40B4-BE49-F238E27FC236}">
                <a16:creationId xmlns:a16="http://schemas.microsoft.com/office/drawing/2014/main" id="{6967468D-74CB-7079-A509-2F279BF754A9}"/>
              </a:ext>
            </a:extLst>
          </p:cNvPr>
          <p:cNvCxnSpPr>
            <a:cxnSpLocks/>
            <a:endCxn id="60" idx="0"/>
          </p:cNvCxnSpPr>
          <p:nvPr/>
        </p:nvCxnSpPr>
        <p:spPr>
          <a:xfrm flipH="1">
            <a:off x="3297907" y="2586051"/>
            <a:ext cx="1" cy="45277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100;p16">
            <a:extLst>
              <a:ext uri="{FF2B5EF4-FFF2-40B4-BE49-F238E27FC236}">
                <a16:creationId xmlns:a16="http://schemas.microsoft.com/office/drawing/2014/main" id="{FDC743AB-B4CA-8A70-2C06-6A256F3EC71E}"/>
              </a:ext>
            </a:extLst>
          </p:cNvPr>
          <p:cNvCxnSpPr>
            <a:cxnSpLocks/>
            <a:endCxn id="60" idx="0"/>
          </p:cNvCxnSpPr>
          <p:nvPr/>
        </p:nvCxnSpPr>
        <p:spPr>
          <a:xfrm flipH="1">
            <a:off x="3297907" y="2586051"/>
            <a:ext cx="1" cy="45277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" name="Google Shape;101;p16">
            <a:extLst>
              <a:ext uri="{FF2B5EF4-FFF2-40B4-BE49-F238E27FC236}">
                <a16:creationId xmlns:a16="http://schemas.microsoft.com/office/drawing/2014/main" id="{08F82473-5A36-27E1-B554-10D7BD98D3CC}"/>
              </a:ext>
            </a:extLst>
          </p:cNvPr>
          <p:cNvCxnSpPr>
            <a:cxnSpLocks/>
            <a:endCxn id="61" idx="0"/>
          </p:cNvCxnSpPr>
          <p:nvPr/>
        </p:nvCxnSpPr>
        <p:spPr>
          <a:xfrm>
            <a:off x="6027389" y="2500163"/>
            <a:ext cx="18" cy="52615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" name="Google Shape;102;p16">
            <a:extLst>
              <a:ext uri="{FF2B5EF4-FFF2-40B4-BE49-F238E27FC236}">
                <a16:creationId xmlns:a16="http://schemas.microsoft.com/office/drawing/2014/main" id="{02164A4B-2DFE-EDB7-DBB6-E8045044A7C8}"/>
              </a:ext>
            </a:extLst>
          </p:cNvPr>
          <p:cNvCxnSpPr>
            <a:cxnSpLocks/>
            <a:endCxn id="62" idx="0"/>
          </p:cNvCxnSpPr>
          <p:nvPr/>
        </p:nvCxnSpPr>
        <p:spPr>
          <a:xfrm flipH="1">
            <a:off x="8756905" y="2572301"/>
            <a:ext cx="4" cy="45401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" name="Google Shape;103;p16">
            <a:extLst>
              <a:ext uri="{FF2B5EF4-FFF2-40B4-BE49-F238E27FC236}">
                <a16:creationId xmlns:a16="http://schemas.microsoft.com/office/drawing/2014/main" id="{3DA87194-766C-9FC3-38DA-346A41EF1500}"/>
              </a:ext>
            </a:extLst>
          </p:cNvPr>
          <p:cNvCxnSpPr>
            <a:cxnSpLocks/>
            <a:endCxn id="63" idx="0"/>
          </p:cNvCxnSpPr>
          <p:nvPr/>
        </p:nvCxnSpPr>
        <p:spPr>
          <a:xfrm flipH="1">
            <a:off x="3297907" y="4217947"/>
            <a:ext cx="14" cy="1937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" name="Google Shape;104;p16">
            <a:extLst>
              <a:ext uri="{FF2B5EF4-FFF2-40B4-BE49-F238E27FC236}">
                <a16:creationId xmlns:a16="http://schemas.microsoft.com/office/drawing/2014/main" id="{F5C8C2FA-8B22-CD5D-A556-305BC1E0DCEB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027421" y="4205437"/>
            <a:ext cx="0" cy="20522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" name="Google Shape;105;p16">
            <a:extLst>
              <a:ext uri="{FF2B5EF4-FFF2-40B4-BE49-F238E27FC236}">
                <a16:creationId xmlns:a16="http://schemas.microsoft.com/office/drawing/2014/main" id="{7179A896-C66A-A5D2-C946-4003C7722347}"/>
              </a:ext>
            </a:extLst>
          </p:cNvPr>
          <p:cNvCxnSpPr>
            <a:cxnSpLocks/>
            <a:endCxn id="64" idx="0"/>
          </p:cNvCxnSpPr>
          <p:nvPr/>
        </p:nvCxnSpPr>
        <p:spPr>
          <a:xfrm>
            <a:off x="8756919" y="4205436"/>
            <a:ext cx="0" cy="21620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" name="Google Shape;106;p16">
            <a:extLst>
              <a:ext uri="{FF2B5EF4-FFF2-40B4-BE49-F238E27FC236}">
                <a16:creationId xmlns:a16="http://schemas.microsoft.com/office/drawing/2014/main" id="{55B33C10-F5F5-4104-0CDA-29E8952CC70D}"/>
              </a:ext>
            </a:extLst>
          </p:cNvPr>
          <p:cNvCxnSpPr>
            <a:stCxn id="63" idx="2"/>
            <a:endCxn id="66" idx="0"/>
          </p:cNvCxnSpPr>
          <p:nvPr/>
        </p:nvCxnSpPr>
        <p:spPr>
          <a:xfrm>
            <a:off x="3297907" y="4696181"/>
            <a:ext cx="2729513" cy="79382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" name="Google Shape;107;p16">
            <a:extLst>
              <a:ext uri="{FF2B5EF4-FFF2-40B4-BE49-F238E27FC236}">
                <a16:creationId xmlns:a16="http://schemas.microsoft.com/office/drawing/2014/main" id="{616063F1-BE5F-0705-64DB-BAD969D8D180}"/>
              </a:ext>
            </a:extLst>
          </p:cNvPr>
          <p:cNvCxnSpPr>
            <a:stCxn id="65" idx="2"/>
            <a:endCxn id="66" idx="0"/>
          </p:cNvCxnSpPr>
          <p:nvPr/>
        </p:nvCxnSpPr>
        <p:spPr>
          <a:xfrm flipH="1">
            <a:off x="6027420" y="4695181"/>
            <a:ext cx="1" cy="79482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8" name="Google Shape;108;p16">
            <a:extLst>
              <a:ext uri="{FF2B5EF4-FFF2-40B4-BE49-F238E27FC236}">
                <a16:creationId xmlns:a16="http://schemas.microsoft.com/office/drawing/2014/main" id="{6CF88A10-0D72-54CD-7249-B3391FCAD753}"/>
              </a:ext>
            </a:extLst>
          </p:cNvPr>
          <p:cNvCxnSpPr>
            <a:stCxn id="64" idx="2"/>
            <a:endCxn id="66" idx="0"/>
          </p:cNvCxnSpPr>
          <p:nvPr/>
        </p:nvCxnSpPr>
        <p:spPr>
          <a:xfrm flipH="1">
            <a:off x="6027420" y="4706162"/>
            <a:ext cx="2729499" cy="78384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" name="Google Shape;110;p16">
            <a:extLst>
              <a:ext uri="{FF2B5EF4-FFF2-40B4-BE49-F238E27FC236}">
                <a16:creationId xmlns:a16="http://schemas.microsoft.com/office/drawing/2014/main" id="{7B77C1DC-89DD-29C3-87E0-1B2DBA03D13D}"/>
              </a:ext>
            </a:extLst>
          </p:cNvPr>
          <p:cNvCxnSpPr>
            <a:stCxn id="66" idx="2"/>
            <a:endCxn id="68" idx="0"/>
          </p:cNvCxnSpPr>
          <p:nvPr/>
        </p:nvCxnSpPr>
        <p:spPr>
          <a:xfrm flipH="1">
            <a:off x="6027419" y="5774525"/>
            <a:ext cx="1" cy="1675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1" name="Picture 80">
            <a:extLst>
              <a:ext uri="{FF2B5EF4-FFF2-40B4-BE49-F238E27FC236}">
                <a16:creationId xmlns:a16="http://schemas.microsoft.com/office/drawing/2014/main" id="{9A672FCF-9F14-3FF6-89CB-ACF144F9769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456" y="1589954"/>
            <a:ext cx="3090871" cy="1265097"/>
          </a:xfrm>
          <a:prstGeom prst="rect">
            <a:avLst/>
          </a:prstGeom>
        </p:spPr>
      </p:pic>
      <p:pic>
        <p:nvPicPr>
          <p:cNvPr id="82" name="Google Shape;68;p15">
            <a:extLst>
              <a:ext uri="{FF2B5EF4-FFF2-40B4-BE49-F238E27FC236}">
                <a16:creationId xmlns:a16="http://schemas.microsoft.com/office/drawing/2014/main" id="{64D49CA2-1BF5-24CA-B402-AD12F91C6835}"/>
              </a:ext>
            </a:extLst>
          </p:cNvPr>
          <p:cNvPicPr preferRelativeResize="0"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790452" y="2074639"/>
            <a:ext cx="2473873" cy="644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69;p15">
            <a:extLst>
              <a:ext uri="{FF2B5EF4-FFF2-40B4-BE49-F238E27FC236}">
                <a16:creationId xmlns:a16="http://schemas.microsoft.com/office/drawing/2014/main" id="{704BCA5D-BAA9-3AEE-4641-528B307E0C03}"/>
              </a:ext>
            </a:extLst>
          </p:cNvPr>
          <p:cNvPicPr preferRelativeResize="0"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7478965" y="2074639"/>
            <a:ext cx="2462002" cy="591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4851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001F-9726-DBA9-1FEE-52F62D19B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41FABA6-B940-BA8F-12DA-B81D52178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368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3034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5C15-4474-4103-8426-39C49BD37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 for your attention!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D1C2E-7D40-3101-82FD-F1A87A5FE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356" y="5068711"/>
            <a:ext cx="6683022" cy="1164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latin typeface="+mj-lt"/>
                <a:ea typeface="+mj-ea"/>
                <a:cs typeface="+mj-cs"/>
              </a:rPr>
              <a:t>This research was funded by the BREATHE project from the Science Fund of the Republic of Serbia PROMIS program, under grant agreement no. 6039613</a:t>
            </a:r>
          </a:p>
        </p:txBody>
      </p:sp>
    </p:spTree>
    <p:extLst>
      <p:ext uri="{BB962C8B-B14F-4D97-AF65-F5344CB8AC3E}">
        <p14:creationId xmlns:p14="http://schemas.microsoft.com/office/powerpoint/2010/main" val="1838835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226</Words>
  <Application>Microsoft Office PowerPoint</Application>
  <PresentationFormat>Widescreen</PresentationFormat>
  <Paragraphs>74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Comprehensive Evaluation of CNNs for Pollen Classification</vt:lpstr>
      <vt:lpstr>MOTIVATION</vt:lpstr>
      <vt:lpstr>TECHNOLOGY</vt:lpstr>
      <vt:lpstr>PowerPoint Presentation</vt:lpstr>
      <vt:lpstr>DATA</vt:lpstr>
      <vt:lpstr>DATA</vt:lpstr>
      <vt:lpstr>COLLECTING LABELED DATA</vt:lpstr>
      <vt:lpstr>MODELS</vt:lpstr>
      <vt:lpstr>VANILLA CNNS</vt:lpstr>
      <vt:lpstr>VGG</vt:lpstr>
      <vt:lpstr>RESNET</vt:lpstr>
      <vt:lpstr>INCEPTION</vt:lpstr>
      <vt:lpstr>RESULTS</vt:lpstr>
      <vt:lpstr>CREATING MULTI-MODAL MODELS</vt:lpstr>
      <vt:lpstr>RESULTS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Aerosol classification for Real-time pollen measurements</dc:title>
  <dc:creator>Predrag Matavulj</dc:creator>
  <cp:lastModifiedBy>Predrag Matavulj</cp:lastModifiedBy>
  <cp:revision>363</cp:revision>
  <dcterms:created xsi:type="dcterms:W3CDTF">2019-05-29T12:45:56Z</dcterms:created>
  <dcterms:modified xsi:type="dcterms:W3CDTF">2022-06-09T21:41:23Z</dcterms:modified>
</cp:coreProperties>
</file>