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Lato" panose="020F0502020204030203" pitchFamily="34" charset="0"/>
      <p:regular r:id="rId17"/>
      <p:bold r:id="rId18"/>
      <p:italic r:id="rId19"/>
      <p:boldItalic r:id="rId20"/>
    </p:embeddedFont>
    <p:embeddedFont>
      <p:font typeface="Montserrat" pitchFamily="2" charset="77"/>
      <p:regular r:id="rId21"/>
      <p:bold r:id="rId22"/>
      <p:italic r:id="rId23"/>
      <p:boldItalic r:id="rId24"/>
    </p:embeddedFont>
    <p:embeddedFont>
      <p:font typeface="Nunito ExtraBold" panose="020F0502020204030204" pitchFamily="34" charset="0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lémentine C.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56" d="100"/>
          <a:sy n="156" d="100"/>
        </p:scale>
        <p:origin x="808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2-05-23T14:34:34.062" idx="1">
    <p:pos x="817" y="870"/>
    <p:text>À retirer? Trop long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2-05-23T14:36:08.895" idx="2">
    <p:pos x="778" y="2112"/>
    <p:text>À retirer/diminuer ?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1c58ad2bc1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1c58ad2bc1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1c58ad2bc1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11c58ad2bc1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2cb92101d2_2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2cb92101d2_2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1c58ad2bc1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1c58ad2bc1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1c58ad2bc1_0_4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1c58ad2bc1_0_4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1c58ad2bc1_0_4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11c58ad2bc1_0_4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11c58ad2bc1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11c58ad2bc1_0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11c58ad2bc1_0_4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11c58ad2bc1_0_4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fr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beyond individual characteristics, adherence to measures is highly influenced by the knowledge of those measures, as it is impossible for individuals to follow guidelines they do not know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11c58ad2bc1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11c58ad2bc1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name="adj" fmla="val 0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name="adj" fmla="val 58774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Google Shape;39;p3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" name="Google Shape;89;p8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9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" name="Google Shape;96;p9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10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4" name="Google Shape;10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" name="Google Shape;125;p11"/>
          <p:cNvSpPr txBox="1">
            <a:spLocks noGrp="1"/>
          </p:cNvSpPr>
          <p:nvPr>
            <p:ph type="title" hasCustomPrompt="1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27">
    <p:bg>
      <p:bgPr>
        <a:solidFill>
          <a:schemeClr val="lt1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3"/>
          <p:cNvSpPr txBox="1">
            <a:spLocks noGrp="1"/>
          </p:cNvSpPr>
          <p:nvPr>
            <p:ph type="ctrTitle"/>
          </p:nvPr>
        </p:nvSpPr>
        <p:spPr>
          <a:xfrm>
            <a:off x="713225" y="716100"/>
            <a:ext cx="77409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 b="0">
                <a:latin typeface="Nunito ExtraBold"/>
                <a:ea typeface="Nunito ExtraBold"/>
                <a:cs typeface="Nunito ExtraBold"/>
                <a:sym typeface="Nunito ExtraBold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32" name="Google Shape;132;p1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/>
            </a:lvl1pPr>
            <a:lvl2pPr lvl="1">
              <a:buNone/>
              <a:defRPr sz="1300"/>
            </a:lvl2pPr>
            <a:lvl3pPr lvl="2">
              <a:buNone/>
              <a:defRPr sz="1300"/>
            </a:lvl3pPr>
            <a:lvl4pPr lvl="3">
              <a:buNone/>
              <a:defRPr sz="1300"/>
            </a:lvl4pPr>
            <a:lvl5pPr lvl="4">
              <a:buNone/>
              <a:defRPr sz="1300"/>
            </a:lvl5pPr>
            <a:lvl6pPr lvl="5">
              <a:buNone/>
              <a:defRPr sz="1300"/>
            </a:lvl6pPr>
            <a:lvl7pPr lvl="6">
              <a:buNone/>
              <a:defRPr sz="1300"/>
            </a:lvl7pPr>
            <a:lvl8pPr lvl="7">
              <a:buNone/>
              <a:defRPr sz="1300"/>
            </a:lvl8pPr>
            <a:lvl9pPr lvl="8">
              <a:buNone/>
              <a:defRPr sz="13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focus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comments" Target="../comments/commen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comments" Target="../comments/commen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clementine.courdi@umontreal.ca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hyperlink" Target="https://csdc-cecd.wixsite.com/covid19cs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4"/>
          <p:cNvSpPr txBox="1">
            <a:spLocks noGrp="1"/>
          </p:cNvSpPr>
          <p:nvPr>
            <p:ph type="ctrTitle"/>
          </p:nvPr>
        </p:nvSpPr>
        <p:spPr>
          <a:xfrm>
            <a:off x="3160575" y="297750"/>
            <a:ext cx="5507100" cy="36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latin typeface="Arial"/>
                <a:ea typeface="Arial"/>
                <a:cs typeface="Arial"/>
                <a:sym typeface="Arial"/>
              </a:rPr>
              <a:t>Understanding information about COVID-19: how reliability of favored sources and level of understanding influenced adherence to sanitary measures in Canada during the first year of the pandemic</a:t>
            </a:r>
            <a:endParaRPr sz="3000"/>
          </a:p>
        </p:txBody>
      </p:sp>
      <p:sp>
        <p:nvSpPr>
          <p:cNvPr id="138" name="Google Shape;138;p14"/>
          <p:cNvSpPr txBox="1">
            <a:spLocks noGrp="1"/>
          </p:cNvSpPr>
          <p:nvPr>
            <p:ph type="subTitle" idx="1"/>
          </p:nvPr>
        </p:nvSpPr>
        <p:spPr>
          <a:xfrm>
            <a:off x="4381500" y="3924925"/>
            <a:ext cx="41730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dirty="0">
                <a:latin typeface="Arial"/>
                <a:ea typeface="Arial"/>
                <a:cs typeface="Arial"/>
                <a:sym typeface="Arial"/>
              </a:rPr>
              <a:t>Clémentine Courdi, </a:t>
            </a:r>
            <a:r>
              <a:rPr lang="fr" sz="1600" dirty="0" err="1">
                <a:latin typeface="Arial"/>
                <a:ea typeface="Arial"/>
                <a:cs typeface="Arial"/>
                <a:sym typeface="Arial"/>
              </a:rPr>
              <a:t>University</a:t>
            </a:r>
            <a:r>
              <a:rPr lang="fr" sz="1600" dirty="0">
                <a:latin typeface="Arial"/>
                <a:ea typeface="Arial"/>
                <a:cs typeface="Arial"/>
                <a:sym typeface="Arial"/>
              </a:rPr>
              <a:t> of </a:t>
            </a:r>
            <a:r>
              <a:rPr lang="fr" sz="1600" dirty="0" err="1">
                <a:latin typeface="Arial"/>
                <a:ea typeface="Arial"/>
                <a:cs typeface="Arial"/>
                <a:sym typeface="Arial"/>
              </a:rPr>
              <a:t>Montreal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dirty="0" err="1">
                <a:latin typeface="Arial"/>
                <a:ea typeface="Arial"/>
                <a:cs typeface="Arial"/>
                <a:sym typeface="Arial"/>
              </a:rPr>
              <a:t>Sahar</a:t>
            </a:r>
            <a:r>
              <a:rPr lang="fr" sz="1600" dirty="0">
                <a:latin typeface="Arial"/>
                <a:ea typeface="Arial"/>
                <a:cs typeface="Arial"/>
                <a:sym typeface="Arial"/>
              </a:rPr>
              <a:t> Ramazan Ali, </a:t>
            </a:r>
            <a:r>
              <a:rPr lang="fr" sz="1600" dirty="0" err="1">
                <a:latin typeface="Arial"/>
                <a:ea typeface="Arial"/>
                <a:cs typeface="Arial"/>
                <a:sym typeface="Arial"/>
              </a:rPr>
              <a:t>University</a:t>
            </a:r>
            <a:r>
              <a:rPr lang="fr" sz="1600" dirty="0">
                <a:latin typeface="Arial"/>
                <a:ea typeface="Arial"/>
                <a:cs typeface="Arial"/>
                <a:sym typeface="Arial"/>
              </a:rPr>
              <a:t> of </a:t>
            </a:r>
            <a:r>
              <a:rPr lang="fr" sz="1600" dirty="0" err="1">
                <a:latin typeface="Arial"/>
                <a:ea typeface="Arial"/>
                <a:cs typeface="Arial"/>
                <a:sym typeface="Arial"/>
              </a:rPr>
              <a:t>Montreal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9" name="Google Shape;13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11375"/>
            <a:ext cx="2754025" cy="213212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1</a:t>
            </a:fld>
            <a:r>
              <a:rPr lang="fr"/>
              <a:t> of 10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4400">
                <a:latin typeface="Arial"/>
                <a:ea typeface="Arial"/>
                <a:cs typeface="Arial"/>
                <a:sym typeface="Arial"/>
              </a:rPr>
              <a:t>Introduction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5"/>
          <p:cNvSpPr txBox="1">
            <a:spLocks noGrp="1"/>
          </p:cNvSpPr>
          <p:nvPr>
            <p:ph type="body" idx="1"/>
          </p:nvPr>
        </p:nvSpPr>
        <p:spPr>
          <a:xfrm>
            <a:off x="1297500" y="1382325"/>
            <a:ext cx="7038900" cy="33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b="1">
                <a:latin typeface="Arial"/>
                <a:ea typeface="Arial"/>
                <a:cs typeface="Arial"/>
                <a:sym typeface="Arial"/>
              </a:rPr>
              <a:t>Goal: </a:t>
            </a:r>
            <a:r>
              <a:rPr lang="fr" sz="1600">
                <a:latin typeface="Arial"/>
                <a:ea typeface="Arial"/>
                <a:cs typeface="Arial"/>
                <a:sym typeface="Arial"/>
              </a:rPr>
              <a:t>Explore how understanding of information and sources’ reliability can influence adherence to health measures implemented by Canadian federal and provincial governments.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fr" sz="1400">
                <a:latin typeface="Arial"/>
                <a:ea typeface="Arial"/>
                <a:cs typeface="Arial"/>
                <a:sym typeface="Arial"/>
              </a:rPr>
              <a:t>Context: COVID-19 pandemic and heterogeneity in adherence 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fr" sz="1400">
                <a:latin typeface="Arial"/>
                <a:ea typeface="Arial"/>
                <a:cs typeface="Arial"/>
                <a:sym typeface="Arial"/>
              </a:rPr>
              <a:t>Sanitary measures: social distancing, contacts’ limitation and mask wearing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fr" sz="1400">
                <a:latin typeface="Arial"/>
                <a:ea typeface="Arial"/>
                <a:cs typeface="Arial"/>
                <a:sym typeface="Arial"/>
              </a:rPr>
              <a:t>Impacts of knowledge level and reliability of sources on adherence = not well explored in COVID-19 literature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fr" sz="1400">
                <a:latin typeface="Arial"/>
                <a:ea typeface="Arial"/>
                <a:cs typeface="Arial"/>
                <a:sym typeface="Arial"/>
              </a:rPr>
              <a:t>Explore factors beyond conspiracy theories issues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 sz="1600" b="1">
                <a:latin typeface="Arial"/>
                <a:ea typeface="Arial"/>
                <a:cs typeface="Arial"/>
                <a:sym typeface="Arial"/>
              </a:rPr>
              <a:t>What hinders adherence?</a:t>
            </a:r>
            <a:endParaRPr sz="160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2</a:t>
            </a:fld>
            <a:r>
              <a:rPr lang="fr"/>
              <a:t> of 10</a:t>
            </a:r>
            <a:endParaRPr/>
          </a:p>
        </p:txBody>
      </p:sp>
      <p:pic>
        <p:nvPicPr>
          <p:cNvPr id="148" name="Google Shape;14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166650"/>
            <a:ext cx="1261774" cy="97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4400">
                <a:latin typeface="Arial"/>
                <a:ea typeface="Arial"/>
                <a:cs typeface="Arial"/>
                <a:sym typeface="Arial"/>
              </a:rPr>
              <a:t>Survey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6"/>
          <p:cNvSpPr txBox="1"/>
          <p:nvPr/>
        </p:nvSpPr>
        <p:spPr>
          <a:xfrm>
            <a:off x="1613488" y="2297350"/>
            <a:ext cx="1510800" cy="1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b="1">
                <a:solidFill>
                  <a:schemeClr val="lt1"/>
                </a:solidFill>
              </a:rPr>
              <a:t>April 6th, 2020</a:t>
            </a:r>
            <a:endParaRPr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55" name="Google Shape;155;p16"/>
          <p:cNvSpPr txBox="1"/>
          <p:nvPr/>
        </p:nvSpPr>
        <p:spPr>
          <a:xfrm>
            <a:off x="1565288" y="1853963"/>
            <a:ext cx="3675000" cy="1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fr">
                <a:solidFill>
                  <a:schemeClr val="lt1"/>
                </a:solidFill>
              </a:rPr>
              <a:t>Launch of the canadian survey</a:t>
            </a:r>
            <a:br>
              <a:rPr lang="fr">
                <a:solidFill>
                  <a:schemeClr val="lt1"/>
                </a:solidFill>
              </a:rPr>
            </a:br>
            <a:r>
              <a:rPr lang="fr" i="0" u="none" strike="noStrike" cap="none">
                <a:solidFill>
                  <a:schemeClr val="lt1"/>
                </a:solidFill>
              </a:rPr>
              <a:t> </a:t>
            </a:r>
            <a:r>
              <a:rPr lang="fr">
                <a:solidFill>
                  <a:schemeClr val="lt1"/>
                </a:solidFill>
              </a:rPr>
              <a:t>(1st measurement time</a:t>
            </a:r>
            <a:r>
              <a:rPr lang="fr" i="0" u="none" strike="noStrike" cap="none">
                <a:solidFill>
                  <a:schemeClr val="lt1"/>
                </a:solidFill>
              </a:rPr>
              <a:t>)</a:t>
            </a:r>
            <a:endParaRPr i="0" u="none" strike="noStrike" cap="none">
              <a:solidFill>
                <a:schemeClr val="lt1"/>
              </a:solidFill>
            </a:endParaRPr>
          </a:p>
        </p:txBody>
      </p:sp>
      <p:sp>
        <p:nvSpPr>
          <p:cNvPr id="156" name="Google Shape;156;p16"/>
          <p:cNvSpPr txBox="1"/>
          <p:nvPr/>
        </p:nvSpPr>
        <p:spPr>
          <a:xfrm>
            <a:off x="6435100" y="2790050"/>
            <a:ext cx="1510800" cy="1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b="1">
                <a:solidFill>
                  <a:schemeClr val="lt1"/>
                </a:solidFill>
              </a:rPr>
              <a:t>April </a:t>
            </a:r>
            <a:r>
              <a:rPr lang="fr" b="1" i="0" u="none" strike="noStrike" cap="none">
                <a:solidFill>
                  <a:schemeClr val="lt1"/>
                </a:solidFill>
              </a:rPr>
              <a:t>202</a:t>
            </a:r>
            <a:r>
              <a:rPr lang="fr" b="1">
                <a:solidFill>
                  <a:schemeClr val="lt1"/>
                </a:solidFill>
              </a:rPr>
              <a:t>2</a:t>
            </a:r>
            <a:endParaRPr b="1" i="0" u="none" strike="noStrike" cap="none">
              <a:solidFill>
                <a:schemeClr val="lt1"/>
              </a:solidFill>
            </a:endParaRPr>
          </a:p>
        </p:txBody>
      </p:sp>
      <p:sp>
        <p:nvSpPr>
          <p:cNvPr id="157" name="Google Shape;157;p16"/>
          <p:cNvSpPr txBox="1"/>
          <p:nvPr/>
        </p:nvSpPr>
        <p:spPr>
          <a:xfrm>
            <a:off x="5141463" y="3011750"/>
            <a:ext cx="2442000" cy="1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fr">
                <a:solidFill>
                  <a:schemeClr val="lt1"/>
                </a:solidFill>
              </a:rPr>
              <a:t>(12th measurement time)</a:t>
            </a:r>
            <a:endParaRPr i="0" u="none" strike="noStrike" cap="none">
              <a:solidFill>
                <a:schemeClr val="lt1"/>
              </a:solidFill>
            </a:endParaRPr>
          </a:p>
        </p:txBody>
      </p:sp>
      <p:cxnSp>
        <p:nvCxnSpPr>
          <p:cNvPr id="158" name="Google Shape;158;p16"/>
          <p:cNvCxnSpPr/>
          <p:nvPr/>
        </p:nvCxnSpPr>
        <p:spPr>
          <a:xfrm>
            <a:off x="1814975" y="2611400"/>
            <a:ext cx="5634300" cy="0"/>
          </a:xfrm>
          <a:prstGeom prst="straightConnector1">
            <a:avLst/>
          </a:prstGeom>
          <a:noFill/>
          <a:ln w="38100" cap="flat" cmpd="sng">
            <a:solidFill>
              <a:srgbClr val="4372C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9" name="Google Shape;15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3</a:t>
            </a:fld>
            <a:r>
              <a:rPr lang="fr"/>
              <a:t> of 10</a:t>
            </a:r>
            <a:endParaRPr/>
          </a:p>
        </p:txBody>
      </p:sp>
      <p:sp>
        <p:nvSpPr>
          <p:cNvPr id="160" name="Google Shape;160;p16"/>
          <p:cNvSpPr txBox="1"/>
          <p:nvPr/>
        </p:nvSpPr>
        <p:spPr>
          <a:xfrm>
            <a:off x="1236150" y="3353525"/>
            <a:ext cx="7038900" cy="10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60000" marR="0" lvl="0" indent="-268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Char char="●"/>
            </a:pPr>
            <a:r>
              <a:rPr lang="fr" b="1" i="0" u="none" strike="noStrike" cap="none">
                <a:solidFill>
                  <a:schemeClr val="lt1"/>
                </a:solidFill>
              </a:rPr>
              <a:t>3617</a:t>
            </a:r>
            <a:r>
              <a:rPr lang="fr" i="0" u="none" strike="noStrike" cap="none">
                <a:solidFill>
                  <a:schemeClr val="lt1"/>
                </a:solidFill>
              </a:rPr>
              <a:t> Canadi</a:t>
            </a:r>
            <a:r>
              <a:rPr lang="fr">
                <a:solidFill>
                  <a:schemeClr val="lt1"/>
                </a:solidFill>
              </a:rPr>
              <a:t>a</a:t>
            </a:r>
            <a:r>
              <a:rPr lang="fr" i="0" u="none" strike="noStrike" cap="none">
                <a:solidFill>
                  <a:schemeClr val="lt1"/>
                </a:solidFill>
              </a:rPr>
              <a:t>n</a:t>
            </a:r>
            <a:r>
              <a:rPr lang="fr">
                <a:solidFill>
                  <a:schemeClr val="lt1"/>
                </a:solidFill>
              </a:rPr>
              <a:t>s</a:t>
            </a:r>
            <a:r>
              <a:rPr lang="fr" i="0" u="none" strike="noStrike" cap="none">
                <a:solidFill>
                  <a:schemeClr val="lt1"/>
                </a:solidFill>
              </a:rPr>
              <a:t> </a:t>
            </a:r>
            <a:r>
              <a:rPr lang="fr">
                <a:solidFill>
                  <a:schemeClr val="lt1"/>
                </a:solidFill>
              </a:rPr>
              <a:t>answered the first wave of the survey</a:t>
            </a:r>
            <a:endParaRPr>
              <a:solidFill>
                <a:schemeClr val="lt1"/>
              </a:solidFill>
            </a:endParaRPr>
          </a:p>
          <a:p>
            <a:pPr marL="360000" lvl="0" indent="-268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fr">
                <a:solidFill>
                  <a:schemeClr val="lt1"/>
                </a:solidFill>
              </a:rPr>
              <a:t>Representativeness of the Canadian population has been established for age, gender identity, and province of residence for the first wave </a:t>
            </a:r>
            <a:endParaRPr>
              <a:solidFill>
                <a:schemeClr val="lt1"/>
              </a:solidFill>
            </a:endParaRPr>
          </a:p>
          <a:p>
            <a:pPr marL="360000" lvl="0" indent="-268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fr">
                <a:solidFill>
                  <a:schemeClr val="lt1"/>
                </a:solidFill>
              </a:rPr>
              <a:t>For measurement times 2 to 11, the average participation rate is 57%.</a:t>
            </a:r>
            <a:endParaRPr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(de la Sablonnière &amp; al., 2020)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61" name="Google Shape;16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166650"/>
            <a:ext cx="1261774" cy="97685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6"/>
          <p:cNvSpPr txBox="1"/>
          <p:nvPr/>
        </p:nvSpPr>
        <p:spPr>
          <a:xfrm>
            <a:off x="1297500" y="1251700"/>
            <a:ext cx="6916200" cy="5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chemeClr val="lt1"/>
                </a:solidFill>
              </a:rPr>
              <a:t>Longitudinal survey of the Canadian population during the COVID-19 pandemic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8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4400">
                <a:latin typeface="Arial"/>
                <a:ea typeface="Arial"/>
                <a:cs typeface="Arial"/>
                <a:sym typeface="Arial"/>
              </a:rPr>
              <a:t>Methodology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8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321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fr" sz="1400" b="1">
                <a:latin typeface="Arial"/>
                <a:ea typeface="Arial"/>
                <a:cs typeface="Arial"/>
                <a:sym typeface="Arial"/>
              </a:rPr>
              <a:t>Group-based trajectory models </a:t>
            </a:r>
            <a:r>
              <a:rPr lang="fr" sz="1400">
                <a:latin typeface="Arial"/>
                <a:ea typeface="Arial"/>
                <a:cs typeface="Arial"/>
                <a:sym typeface="Arial"/>
              </a:rPr>
              <a:t>created for each sanitary measure </a:t>
            </a:r>
            <a:br>
              <a:rPr lang="fr" sz="1400">
                <a:latin typeface="Arial"/>
                <a:ea typeface="Arial"/>
                <a:cs typeface="Arial"/>
                <a:sym typeface="Arial"/>
              </a:rPr>
            </a:br>
            <a:r>
              <a:rPr lang="fr" sz="1400">
                <a:latin typeface="Arial"/>
                <a:ea typeface="Arial"/>
                <a:cs typeface="Arial"/>
                <a:sym typeface="Arial"/>
              </a:rPr>
              <a:t>(social distancing, staying home, mask wearing)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○"/>
            </a:pPr>
            <a:r>
              <a:rPr lang="fr" sz="1200">
                <a:latin typeface="Arial"/>
                <a:ea typeface="Arial"/>
                <a:cs typeface="Arial"/>
                <a:sym typeface="Arial"/>
              </a:rPr>
              <a:t>Software: SAS, PROC TRAJ package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fr" sz="1400" b="1">
                <a:latin typeface="Arial"/>
                <a:ea typeface="Arial"/>
                <a:cs typeface="Arial"/>
                <a:sym typeface="Arial"/>
              </a:rPr>
              <a:t>Multinomial logistic regression</a:t>
            </a:r>
            <a:r>
              <a:rPr lang="fr" sz="1400">
                <a:latin typeface="Arial"/>
                <a:ea typeface="Arial"/>
                <a:cs typeface="Arial"/>
                <a:sym typeface="Arial"/>
              </a:rPr>
              <a:t> for prediction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○"/>
            </a:pPr>
            <a:r>
              <a:rPr lang="fr" sz="1200">
                <a:latin typeface="Arial"/>
                <a:ea typeface="Arial"/>
                <a:cs typeface="Arial"/>
                <a:sym typeface="Arial"/>
              </a:rPr>
              <a:t>Software: SAS, PROC TRAJ package, RISK argument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fr" sz="1400">
                <a:latin typeface="Arial"/>
                <a:ea typeface="Arial"/>
                <a:cs typeface="Arial"/>
                <a:sym typeface="Arial"/>
              </a:rPr>
              <a:t>2 main predictors: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</a:pPr>
            <a:r>
              <a:rPr lang="fr" sz="1400" b="1">
                <a:latin typeface="Arial"/>
                <a:ea typeface="Arial"/>
                <a:cs typeface="Arial"/>
                <a:sym typeface="Arial"/>
              </a:rPr>
              <a:t>Level of understanding</a:t>
            </a:r>
            <a:r>
              <a:rPr lang="fr" sz="1400">
                <a:latin typeface="Arial"/>
                <a:ea typeface="Arial"/>
                <a:cs typeface="Arial"/>
                <a:sym typeface="Arial"/>
              </a:rPr>
              <a:t> (low, medium, high)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</a:pPr>
            <a:r>
              <a:rPr lang="fr" sz="1400" b="1">
                <a:latin typeface="Arial"/>
                <a:ea typeface="Arial"/>
                <a:cs typeface="Arial"/>
                <a:sym typeface="Arial"/>
              </a:rPr>
              <a:t>Use of reliable sources</a:t>
            </a:r>
            <a:r>
              <a:rPr lang="fr" sz="1400">
                <a:latin typeface="Arial"/>
                <a:ea typeface="Arial"/>
                <a:cs typeface="Arial"/>
                <a:sym typeface="Arial"/>
              </a:rPr>
              <a:t> (yes or no)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fr" sz="1400">
                <a:latin typeface="Arial"/>
                <a:ea typeface="Arial"/>
                <a:cs typeface="Arial"/>
                <a:sym typeface="Arial"/>
              </a:rPr>
              <a:t>Control factors: level of education, age, gender, province of residence, immigration status, political identity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○"/>
            </a:pPr>
            <a:r>
              <a:rPr lang="fr" sz="1200">
                <a:latin typeface="Arial"/>
                <a:ea typeface="Arial"/>
                <a:cs typeface="Arial"/>
                <a:sym typeface="Arial"/>
              </a:rPr>
              <a:t>Pre-treatment of data and visualization realized in R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>
                <a:latin typeface="Arial"/>
                <a:ea typeface="Arial"/>
                <a:cs typeface="Arial"/>
                <a:sym typeface="Arial"/>
              </a:rPr>
              <a:t>(Nagin, 1999)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4</a:t>
            </a:fld>
            <a:r>
              <a:rPr lang="fr"/>
              <a:t> of 10</a:t>
            </a:r>
            <a:endParaRPr/>
          </a:p>
        </p:txBody>
      </p:sp>
      <p:pic>
        <p:nvPicPr>
          <p:cNvPr id="178" name="Google Shape;17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166650"/>
            <a:ext cx="1261774" cy="97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9"/>
          <p:cNvSpPr txBox="1">
            <a:spLocks noGrp="1"/>
          </p:cNvSpPr>
          <p:nvPr>
            <p:ph type="title"/>
          </p:nvPr>
        </p:nvSpPr>
        <p:spPr>
          <a:xfrm>
            <a:off x="150" y="0"/>
            <a:ext cx="91440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4000">
                <a:latin typeface="Arial"/>
                <a:ea typeface="Arial"/>
                <a:cs typeface="Arial"/>
                <a:sym typeface="Arial"/>
              </a:rPr>
              <a:t>Results</a:t>
            </a:r>
            <a:r>
              <a:rPr lang="fr" sz="44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3300"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fr" sz="3000">
                <a:latin typeface="Arial"/>
                <a:ea typeface="Arial"/>
                <a:cs typeface="Arial"/>
                <a:sym typeface="Arial"/>
              </a:rPr>
              <a:t>Adherence to social distancing</a:t>
            </a: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5</a:t>
            </a:fld>
            <a:r>
              <a:rPr lang="fr"/>
              <a:t> of 10</a:t>
            </a:r>
            <a:endParaRPr/>
          </a:p>
        </p:txBody>
      </p:sp>
      <p:pic>
        <p:nvPicPr>
          <p:cNvPr id="185" name="Google Shape;1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166650"/>
            <a:ext cx="1261774" cy="97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575" y="770300"/>
            <a:ext cx="5400000" cy="30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5">
            <a:alphaModFix/>
          </a:blip>
          <a:srcRect r="20792"/>
          <a:stretch/>
        </p:blipFill>
        <p:spPr>
          <a:xfrm>
            <a:off x="5718650" y="2236650"/>
            <a:ext cx="3240001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9"/>
          <p:cNvSpPr txBox="1"/>
          <p:nvPr/>
        </p:nvSpPr>
        <p:spPr>
          <a:xfrm>
            <a:off x="2181675" y="3751000"/>
            <a:ext cx="126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chemeClr val="lt1"/>
                </a:solidFill>
              </a:rPr>
              <a:t>Trajectories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89" name="Google Shape;189;p19"/>
          <p:cNvSpPr txBox="1"/>
          <p:nvPr/>
        </p:nvSpPr>
        <p:spPr>
          <a:xfrm>
            <a:off x="5656250" y="1621050"/>
            <a:ext cx="3364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chemeClr val="lt1"/>
                </a:solidFill>
              </a:rPr>
              <a:t>Predictors of adherence trajectories</a:t>
            </a:r>
            <a:endParaRPr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Adjusted Odds Ratio (95% CI)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0"/>
          <p:cNvSpPr txBox="1">
            <a:spLocks noGrp="1"/>
          </p:cNvSpPr>
          <p:nvPr>
            <p:ph type="title"/>
          </p:nvPr>
        </p:nvSpPr>
        <p:spPr>
          <a:xfrm>
            <a:off x="150" y="0"/>
            <a:ext cx="91440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4400">
                <a:latin typeface="Arial"/>
                <a:ea typeface="Arial"/>
                <a:cs typeface="Arial"/>
                <a:sym typeface="Arial"/>
              </a:rPr>
              <a:t>Results</a:t>
            </a:r>
            <a:r>
              <a:rPr lang="fr" sz="485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3300">
                <a:latin typeface="Arial"/>
                <a:ea typeface="Arial"/>
                <a:cs typeface="Arial"/>
                <a:sym typeface="Arial"/>
              </a:rPr>
              <a:t>- Adherence to contacts limitation</a:t>
            </a:r>
            <a:endParaRPr sz="33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6</a:t>
            </a:fld>
            <a:r>
              <a:rPr lang="fr"/>
              <a:t> of 10</a:t>
            </a:r>
            <a:endParaRPr/>
          </a:p>
        </p:txBody>
      </p:sp>
      <p:pic>
        <p:nvPicPr>
          <p:cNvPr id="196" name="Google Shape;19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166650"/>
            <a:ext cx="1261774" cy="97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0"/>
          <p:cNvPicPr preferRelativeResize="0"/>
          <p:nvPr/>
        </p:nvPicPr>
        <p:blipFill rotWithShape="1">
          <a:blip r:embed="rId4">
            <a:alphaModFix/>
          </a:blip>
          <a:srcRect r="20992"/>
          <a:stretch/>
        </p:blipFill>
        <p:spPr>
          <a:xfrm>
            <a:off x="5718650" y="2236650"/>
            <a:ext cx="3240000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2573" y="727000"/>
            <a:ext cx="5400000" cy="30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0"/>
          <p:cNvSpPr txBox="1"/>
          <p:nvPr/>
        </p:nvSpPr>
        <p:spPr>
          <a:xfrm>
            <a:off x="2181675" y="3751000"/>
            <a:ext cx="126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chemeClr val="lt1"/>
                </a:solidFill>
              </a:rPr>
              <a:t>Trajectories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00" name="Google Shape;200;p20"/>
          <p:cNvSpPr txBox="1"/>
          <p:nvPr/>
        </p:nvSpPr>
        <p:spPr>
          <a:xfrm>
            <a:off x="5656250" y="1621050"/>
            <a:ext cx="3364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chemeClr val="lt1"/>
                </a:solidFill>
              </a:rPr>
              <a:t>Predictors of adherence trajectories</a:t>
            </a:r>
            <a:endParaRPr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Adjusted Odds Ratio (95% CI)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4000">
                <a:latin typeface="Arial"/>
                <a:ea typeface="Arial"/>
                <a:cs typeface="Arial"/>
                <a:sym typeface="Arial"/>
              </a:rPr>
              <a:t>Results</a:t>
            </a:r>
            <a:r>
              <a:rPr lang="fr" sz="44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3300"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fr" sz="3000">
                <a:latin typeface="Arial"/>
                <a:ea typeface="Arial"/>
                <a:cs typeface="Arial"/>
                <a:sym typeface="Arial"/>
              </a:rPr>
              <a:t>Adherence to mask wearing</a:t>
            </a: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7</a:t>
            </a:fld>
            <a:r>
              <a:rPr lang="fr"/>
              <a:t> of 10</a:t>
            </a:r>
            <a:endParaRPr/>
          </a:p>
        </p:txBody>
      </p:sp>
      <p:pic>
        <p:nvPicPr>
          <p:cNvPr id="207" name="Google Shape;20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166650"/>
            <a:ext cx="1261774" cy="97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18650" y="2236650"/>
            <a:ext cx="3240000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2575" y="727000"/>
            <a:ext cx="5400003" cy="3023999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1"/>
          <p:cNvSpPr txBox="1"/>
          <p:nvPr/>
        </p:nvSpPr>
        <p:spPr>
          <a:xfrm>
            <a:off x="2181675" y="3751000"/>
            <a:ext cx="126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chemeClr val="lt1"/>
                </a:solidFill>
              </a:rPr>
              <a:t>Trajectories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11" name="Google Shape;211;p21"/>
          <p:cNvSpPr txBox="1"/>
          <p:nvPr/>
        </p:nvSpPr>
        <p:spPr>
          <a:xfrm>
            <a:off x="5656250" y="1621050"/>
            <a:ext cx="3364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chemeClr val="lt1"/>
                </a:solidFill>
              </a:rPr>
              <a:t>Predictors of adherence trajectories</a:t>
            </a:r>
            <a:endParaRPr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Adjusted Odds Ratio (95% CI)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2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4400">
                <a:latin typeface="Arial"/>
                <a:ea typeface="Arial"/>
                <a:cs typeface="Arial"/>
                <a:sym typeface="Arial"/>
              </a:rPr>
              <a:t>Key findings</a:t>
            </a:r>
            <a:endParaRPr sz="4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2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fr" sz="1400">
                <a:latin typeface="Arial"/>
                <a:ea typeface="Arial"/>
                <a:cs typeface="Arial"/>
                <a:sym typeface="Arial"/>
              </a:rPr>
              <a:t>The group with the lowest adherence represents around 5% of the population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just" rtl="0">
              <a:spcBef>
                <a:spcPts val="100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fr" sz="1400">
                <a:latin typeface="Arial"/>
                <a:ea typeface="Arial"/>
                <a:cs typeface="Arial"/>
                <a:sym typeface="Arial"/>
              </a:rPr>
              <a:t>Participants with a </a:t>
            </a:r>
            <a:r>
              <a:rPr lang="fr" sz="1400" b="1">
                <a:latin typeface="Arial"/>
                <a:ea typeface="Arial"/>
                <a:cs typeface="Arial"/>
                <a:sym typeface="Arial"/>
              </a:rPr>
              <a:t>low level of understanding</a:t>
            </a:r>
            <a:r>
              <a:rPr lang="fr" sz="1400">
                <a:latin typeface="Arial"/>
                <a:ea typeface="Arial"/>
                <a:cs typeface="Arial"/>
                <a:sym typeface="Arial"/>
              </a:rPr>
              <a:t> are </a:t>
            </a:r>
            <a:r>
              <a:rPr lang="fr" sz="1400" b="1">
                <a:latin typeface="Arial"/>
                <a:ea typeface="Arial"/>
                <a:cs typeface="Arial"/>
                <a:sym typeface="Arial"/>
              </a:rPr>
              <a:t>3 to 33 times more likely</a:t>
            </a:r>
            <a:r>
              <a:rPr lang="fr" sz="1400">
                <a:latin typeface="Arial"/>
                <a:ea typeface="Arial"/>
                <a:cs typeface="Arial"/>
                <a:sym typeface="Arial"/>
              </a:rPr>
              <a:t> to follow a </a:t>
            </a:r>
            <a:r>
              <a:rPr lang="fr" sz="1400" b="1">
                <a:latin typeface="Arial"/>
                <a:ea typeface="Arial"/>
                <a:cs typeface="Arial"/>
                <a:sym typeface="Arial"/>
              </a:rPr>
              <a:t>low adherence</a:t>
            </a:r>
            <a:r>
              <a:rPr lang="fr" sz="1400">
                <a:latin typeface="Arial"/>
                <a:ea typeface="Arial"/>
                <a:cs typeface="Arial"/>
                <a:sym typeface="Arial"/>
              </a:rPr>
              <a:t> trajectory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just" rtl="0">
              <a:spcBef>
                <a:spcPts val="100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fr" sz="1400">
                <a:latin typeface="Arial"/>
                <a:ea typeface="Arial"/>
                <a:cs typeface="Arial"/>
                <a:sym typeface="Arial"/>
              </a:rPr>
              <a:t>Participants who</a:t>
            </a:r>
            <a:r>
              <a:rPr lang="fr" sz="1400" b="1">
                <a:latin typeface="Arial"/>
                <a:ea typeface="Arial"/>
                <a:cs typeface="Arial"/>
                <a:sym typeface="Arial"/>
              </a:rPr>
              <a:t> use unreliable sources</a:t>
            </a:r>
            <a:r>
              <a:rPr lang="fr" sz="1400">
                <a:latin typeface="Arial"/>
                <a:ea typeface="Arial"/>
                <a:cs typeface="Arial"/>
                <a:sym typeface="Arial"/>
              </a:rPr>
              <a:t> are </a:t>
            </a:r>
            <a:r>
              <a:rPr lang="fr" sz="1400" b="1">
                <a:latin typeface="Arial"/>
                <a:ea typeface="Arial"/>
                <a:cs typeface="Arial"/>
                <a:sym typeface="Arial"/>
              </a:rPr>
              <a:t>2 to 3 times more likely</a:t>
            </a:r>
            <a:r>
              <a:rPr lang="fr" sz="1400">
                <a:latin typeface="Arial"/>
                <a:ea typeface="Arial"/>
                <a:cs typeface="Arial"/>
                <a:sym typeface="Arial"/>
              </a:rPr>
              <a:t> to follow a </a:t>
            </a:r>
            <a:r>
              <a:rPr lang="fr" sz="1400" b="1">
                <a:latin typeface="Arial"/>
                <a:ea typeface="Arial"/>
                <a:cs typeface="Arial"/>
                <a:sym typeface="Arial"/>
              </a:rPr>
              <a:t>low adherence</a:t>
            </a:r>
            <a:r>
              <a:rPr lang="fr" sz="1400">
                <a:latin typeface="Arial"/>
                <a:ea typeface="Arial"/>
                <a:cs typeface="Arial"/>
                <a:sym typeface="Arial"/>
              </a:rPr>
              <a:t> trajectory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just" rtl="0">
              <a:spcBef>
                <a:spcPts val="100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fr" sz="1400">
                <a:latin typeface="Arial"/>
                <a:ea typeface="Arial"/>
                <a:cs typeface="Arial"/>
                <a:sym typeface="Arial"/>
              </a:rPr>
              <a:t>Being a </a:t>
            </a:r>
            <a:r>
              <a:rPr lang="fr" sz="1400" b="1">
                <a:latin typeface="Arial"/>
                <a:ea typeface="Arial"/>
                <a:cs typeface="Arial"/>
                <a:sym typeface="Arial"/>
              </a:rPr>
              <a:t>man</a:t>
            </a:r>
            <a:r>
              <a:rPr lang="fr" sz="1400">
                <a:latin typeface="Arial"/>
                <a:ea typeface="Arial"/>
                <a:cs typeface="Arial"/>
                <a:sym typeface="Arial"/>
              </a:rPr>
              <a:t>, being </a:t>
            </a:r>
            <a:r>
              <a:rPr lang="fr" sz="1400" b="1">
                <a:latin typeface="Arial"/>
                <a:ea typeface="Arial"/>
                <a:cs typeface="Arial"/>
                <a:sym typeface="Arial"/>
              </a:rPr>
              <a:t>younger</a:t>
            </a:r>
            <a:r>
              <a:rPr lang="fr" sz="1400">
                <a:latin typeface="Arial"/>
                <a:ea typeface="Arial"/>
                <a:cs typeface="Arial"/>
                <a:sym typeface="Arial"/>
              </a:rPr>
              <a:t>, and being more to the </a:t>
            </a:r>
            <a:r>
              <a:rPr lang="fr" sz="1400" b="1">
                <a:latin typeface="Arial"/>
                <a:ea typeface="Arial"/>
                <a:cs typeface="Arial"/>
                <a:sym typeface="Arial"/>
              </a:rPr>
              <a:t>right</a:t>
            </a:r>
            <a:r>
              <a:rPr lang="fr" sz="1400">
                <a:latin typeface="Arial"/>
                <a:ea typeface="Arial"/>
                <a:cs typeface="Arial"/>
                <a:sym typeface="Arial"/>
              </a:rPr>
              <a:t> on the political spectrum increases the odds of following a </a:t>
            </a:r>
            <a:r>
              <a:rPr lang="fr" sz="1400" b="1">
                <a:latin typeface="Arial"/>
                <a:ea typeface="Arial"/>
                <a:cs typeface="Arial"/>
                <a:sym typeface="Arial"/>
              </a:rPr>
              <a:t>low adherence </a:t>
            </a:r>
            <a:r>
              <a:rPr lang="fr" sz="1400">
                <a:latin typeface="Arial"/>
                <a:ea typeface="Arial"/>
                <a:cs typeface="Arial"/>
                <a:sym typeface="Arial"/>
              </a:rPr>
              <a:t>trajectory 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just" rtl="0">
              <a:spcBef>
                <a:spcPts val="1000"/>
              </a:spcBef>
              <a:spcAft>
                <a:spcPts val="1000"/>
              </a:spcAft>
              <a:buSzPts val="1400"/>
              <a:buFont typeface="Arial"/>
              <a:buChar char="●"/>
            </a:pPr>
            <a:r>
              <a:rPr lang="fr" sz="1400">
                <a:latin typeface="Arial"/>
                <a:ea typeface="Arial"/>
                <a:cs typeface="Arial"/>
                <a:sym typeface="Arial"/>
              </a:rPr>
              <a:t>Adherence to </a:t>
            </a:r>
            <a:r>
              <a:rPr lang="fr" sz="1400" b="1">
                <a:latin typeface="Arial"/>
                <a:ea typeface="Arial"/>
                <a:cs typeface="Arial"/>
                <a:sym typeface="Arial"/>
              </a:rPr>
              <a:t>mask wearing is less influenced by use of reliable sources</a:t>
            </a:r>
            <a:r>
              <a:rPr lang="fr" sz="1400">
                <a:latin typeface="Arial"/>
                <a:ea typeface="Arial"/>
                <a:cs typeface="Arial"/>
                <a:sym typeface="Arial"/>
              </a:rPr>
              <a:t> and depends on province of residence 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8</a:t>
            </a:fld>
            <a:r>
              <a:rPr lang="fr"/>
              <a:t> of 10</a:t>
            </a:r>
            <a:endParaRPr/>
          </a:p>
        </p:txBody>
      </p:sp>
      <p:pic>
        <p:nvPicPr>
          <p:cNvPr id="219" name="Google Shape;21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166650"/>
            <a:ext cx="1261774" cy="97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3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4400">
                <a:latin typeface="Arial"/>
                <a:ea typeface="Arial"/>
                <a:cs typeface="Arial"/>
                <a:sym typeface="Arial"/>
              </a:rPr>
              <a:t>Conclusion</a:t>
            </a:r>
            <a:endParaRPr sz="4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23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fr" sz="1400">
                <a:latin typeface="Arial"/>
                <a:ea typeface="Arial"/>
                <a:cs typeface="Arial"/>
                <a:sym typeface="Arial"/>
              </a:rPr>
              <a:t>Confirms that beyond individual characteristics, adherence to sanitary measures is highly influenced by the knowledge of those measures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just" rtl="0">
              <a:spcBef>
                <a:spcPts val="100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fr" sz="1400" b="1">
                <a:latin typeface="Arial"/>
                <a:ea typeface="Arial"/>
                <a:cs typeface="Arial"/>
                <a:sym typeface="Arial"/>
              </a:rPr>
              <a:t>Understanding is the most important predictor</a:t>
            </a:r>
            <a:r>
              <a:rPr lang="fr" sz="1400">
                <a:latin typeface="Arial"/>
                <a:ea typeface="Arial"/>
                <a:cs typeface="Arial"/>
                <a:sym typeface="Arial"/>
              </a:rPr>
              <a:t> of adherence, even when considering reliability of sources and education level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just" rtl="0">
              <a:spcBef>
                <a:spcPts val="100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fr" sz="1400">
                <a:latin typeface="Arial"/>
                <a:ea typeface="Arial"/>
                <a:cs typeface="Arial"/>
                <a:sym typeface="Arial"/>
              </a:rPr>
              <a:t>Promoting better </a:t>
            </a:r>
            <a:r>
              <a:rPr lang="fr" sz="1400" b="1">
                <a:latin typeface="Arial"/>
                <a:ea typeface="Arial"/>
                <a:cs typeface="Arial"/>
                <a:sym typeface="Arial"/>
              </a:rPr>
              <a:t>health literacy</a:t>
            </a:r>
            <a:r>
              <a:rPr lang="fr" sz="1400">
                <a:latin typeface="Arial"/>
                <a:ea typeface="Arial"/>
                <a:cs typeface="Arial"/>
                <a:sym typeface="Arial"/>
              </a:rPr>
              <a:t> (capacity to </a:t>
            </a:r>
            <a:r>
              <a:rPr lang="fr" sz="1400" b="1">
                <a:latin typeface="Arial"/>
                <a:ea typeface="Arial"/>
                <a:cs typeface="Arial"/>
                <a:sym typeface="Arial"/>
              </a:rPr>
              <a:t>understand</a:t>
            </a:r>
            <a:r>
              <a:rPr lang="fr" sz="1400">
                <a:latin typeface="Arial"/>
                <a:ea typeface="Arial"/>
                <a:cs typeface="Arial"/>
                <a:sym typeface="Arial"/>
              </a:rPr>
              <a:t>, access and use health-related information) should be a priority to increase adherence to sanitary measures in the event of another future global health crisis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 sz="1200">
                <a:latin typeface="Arial"/>
                <a:ea typeface="Arial"/>
                <a:cs typeface="Arial"/>
                <a:sym typeface="Arial"/>
              </a:rPr>
              <a:t>(Abel &amp; McQueen, 2020; Abdel-Latif, 2020; Agley et Xiao, 2021;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latin typeface="Arial"/>
                <a:ea typeface="Arial"/>
                <a:cs typeface="Arial"/>
                <a:sym typeface="Arial"/>
              </a:rPr>
              <a:t> Enticott et al., 2021; Gerosa et al., 2021; Webster, 2020)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9</a:t>
            </a:fld>
            <a:r>
              <a:rPr lang="fr"/>
              <a:t> of 10</a:t>
            </a:r>
            <a:endParaRPr/>
          </a:p>
        </p:txBody>
      </p:sp>
      <p:pic>
        <p:nvPicPr>
          <p:cNvPr id="227" name="Google Shape;22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166650"/>
            <a:ext cx="1261774" cy="97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4"/>
          <p:cNvSpPr txBox="1">
            <a:spLocks noGrp="1"/>
          </p:cNvSpPr>
          <p:nvPr>
            <p:ph type="title"/>
          </p:nvPr>
        </p:nvSpPr>
        <p:spPr>
          <a:xfrm>
            <a:off x="1091050" y="393750"/>
            <a:ext cx="7929948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4400" dirty="0" err="1">
                <a:latin typeface="Arial"/>
                <a:ea typeface="Arial"/>
                <a:cs typeface="Arial"/>
                <a:sym typeface="Arial"/>
              </a:rPr>
              <a:t>References</a:t>
            </a:r>
            <a:r>
              <a:rPr lang="fr" sz="4400" dirty="0">
                <a:latin typeface="Arial"/>
                <a:ea typeface="Arial"/>
                <a:cs typeface="Arial"/>
                <a:sym typeface="Arial"/>
              </a:rPr>
              <a:t> &amp; </a:t>
            </a:r>
            <a:r>
              <a:rPr lang="fr" sz="4400" dirty="0" err="1">
                <a:latin typeface="Arial"/>
                <a:ea typeface="Arial"/>
                <a:cs typeface="Arial"/>
                <a:sym typeface="Arial"/>
              </a:rPr>
              <a:t>Acknowledgements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4"/>
          <p:cNvSpPr txBox="1">
            <a:spLocks noGrp="1"/>
          </p:cNvSpPr>
          <p:nvPr>
            <p:ph type="body" idx="1"/>
          </p:nvPr>
        </p:nvSpPr>
        <p:spPr>
          <a:xfrm>
            <a:off x="1000725" y="1338950"/>
            <a:ext cx="4677300" cy="309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 u="sng" dirty="0" err="1">
                <a:latin typeface="Arial"/>
                <a:ea typeface="Arial"/>
                <a:cs typeface="Arial"/>
                <a:sym typeface="Arial"/>
              </a:rPr>
              <a:t>Researchers</a:t>
            </a:r>
            <a:endParaRPr sz="1400" u="sng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fr" sz="1400" dirty="0">
                <a:latin typeface="Arial"/>
                <a:ea typeface="Arial"/>
                <a:cs typeface="Arial"/>
                <a:sym typeface="Arial"/>
              </a:rPr>
              <a:t>Roxane de la Sablonnière (Professor, Psychology)</a:t>
            </a:r>
            <a:endParaRPr sz="14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fr" sz="1400" dirty="0">
                <a:latin typeface="Arial"/>
                <a:ea typeface="Arial"/>
                <a:cs typeface="Arial"/>
                <a:sym typeface="Arial"/>
              </a:rPr>
              <a:t>Éric Lacourse (Professor, </a:t>
            </a:r>
            <a:r>
              <a:rPr lang="fr" sz="1400" dirty="0" err="1">
                <a:latin typeface="Arial"/>
                <a:ea typeface="Arial"/>
                <a:cs typeface="Arial"/>
                <a:sym typeface="Arial"/>
              </a:rPr>
              <a:t>Sociology</a:t>
            </a:r>
            <a:r>
              <a:rPr lang="fr" sz="1400" dirty="0">
                <a:latin typeface="Arial"/>
                <a:ea typeface="Arial"/>
                <a:cs typeface="Arial"/>
                <a:sym typeface="Arial"/>
              </a:rPr>
              <a:t>)</a:t>
            </a:r>
            <a:endParaRPr sz="14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fr" sz="1400" dirty="0">
                <a:latin typeface="Arial"/>
                <a:ea typeface="Arial"/>
                <a:cs typeface="Arial"/>
                <a:sym typeface="Arial"/>
              </a:rPr>
              <a:t>Jean-Marc Lina (Professor, </a:t>
            </a:r>
            <a:r>
              <a:rPr lang="fr" sz="1400" dirty="0" err="1">
                <a:latin typeface="Arial"/>
                <a:ea typeface="Arial"/>
                <a:cs typeface="Arial"/>
                <a:sym typeface="Arial"/>
              </a:rPr>
              <a:t>Electrical</a:t>
            </a:r>
            <a:r>
              <a:rPr lang="fr" sz="1400" dirty="0">
                <a:latin typeface="Arial"/>
                <a:ea typeface="Arial"/>
                <a:cs typeface="Arial"/>
                <a:sym typeface="Arial"/>
              </a:rPr>
              <a:t> Engineering)</a:t>
            </a:r>
            <a:endParaRPr sz="14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fr" sz="1400" dirty="0" err="1">
                <a:latin typeface="Arial"/>
                <a:ea typeface="Arial"/>
                <a:cs typeface="Arial"/>
                <a:sym typeface="Arial"/>
              </a:rPr>
              <a:t>Dietlind</a:t>
            </a:r>
            <a:r>
              <a:rPr lang="fr" sz="1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400" dirty="0" err="1">
                <a:latin typeface="Arial"/>
                <a:ea typeface="Arial"/>
                <a:cs typeface="Arial"/>
                <a:sym typeface="Arial"/>
              </a:rPr>
              <a:t>Stolle</a:t>
            </a:r>
            <a:r>
              <a:rPr lang="fr" sz="1400" dirty="0">
                <a:latin typeface="Arial"/>
                <a:ea typeface="Arial"/>
                <a:cs typeface="Arial"/>
                <a:sym typeface="Arial"/>
              </a:rPr>
              <a:t> (Professor, </a:t>
            </a:r>
            <a:r>
              <a:rPr lang="fr" sz="1400" dirty="0" err="1">
                <a:latin typeface="Arial"/>
                <a:ea typeface="Arial"/>
                <a:cs typeface="Arial"/>
                <a:sym typeface="Arial"/>
              </a:rPr>
              <a:t>Political</a:t>
            </a:r>
            <a:r>
              <a:rPr lang="fr" sz="1400" dirty="0">
                <a:latin typeface="Arial"/>
                <a:ea typeface="Arial"/>
                <a:cs typeface="Arial"/>
                <a:sym typeface="Arial"/>
              </a:rPr>
              <a:t> Sciences)</a:t>
            </a:r>
            <a:endParaRPr sz="14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fr" sz="1400" dirty="0">
                <a:latin typeface="Arial"/>
                <a:ea typeface="Arial"/>
                <a:cs typeface="Arial"/>
                <a:sym typeface="Arial"/>
              </a:rPr>
              <a:t>Anna </a:t>
            </a:r>
            <a:r>
              <a:rPr lang="fr" sz="1400" dirty="0" err="1">
                <a:latin typeface="Arial"/>
                <a:ea typeface="Arial"/>
                <a:cs typeface="Arial"/>
                <a:sym typeface="Arial"/>
              </a:rPr>
              <a:t>Dorfman</a:t>
            </a:r>
            <a:r>
              <a:rPr lang="fr" sz="1400" dirty="0">
                <a:latin typeface="Arial"/>
                <a:ea typeface="Arial"/>
                <a:cs typeface="Arial"/>
                <a:sym typeface="Arial"/>
              </a:rPr>
              <a:t> (Professor, Psychology)</a:t>
            </a:r>
            <a:endParaRPr sz="14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fr" sz="1400" dirty="0">
                <a:latin typeface="Arial"/>
                <a:ea typeface="Arial"/>
                <a:cs typeface="Arial"/>
                <a:sym typeface="Arial"/>
              </a:rPr>
              <a:t>Mathieu Pelletier-Dumas (</a:t>
            </a:r>
            <a:r>
              <a:rPr lang="fr" sz="1400" dirty="0" err="1">
                <a:latin typeface="Arial"/>
                <a:ea typeface="Arial"/>
                <a:cs typeface="Arial"/>
                <a:sym typeface="Arial"/>
              </a:rPr>
              <a:t>Post-doctoral</a:t>
            </a:r>
            <a:r>
              <a:rPr lang="fr" sz="1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400" dirty="0" err="1">
                <a:latin typeface="Arial"/>
                <a:ea typeface="Arial"/>
                <a:cs typeface="Arial"/>
                <a:sym typeface="Arial"/>
              </a:rPr>
              <a:t>Fellow</a:t>
            </a:r>
            <a:r>
              <a:rPr lang="fr" sz="1400" dirty="0">
                <a:latin typeface="Arial"/>
                <a:ea typeface="Arial"/>
                <a:cs typeface="Arial"/>
                <a:sym typeface="Arial"/>
              </a:rPr>
              <a:t>, Psychology)</a:t>
            </a:r>
            <a:endParaRPr sz="14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1400" u="sng" dirty="0">
                <a:latin typeface="Arial"/>
                <a:ea typeface="Arial"/>
                <a:cs typeface="Arial"/>
                <a:sym typeface="Arial"/>
              </a:rPr>
              <a:t>Contact information</a:t>
            </a:r>
            <a:endParaRPr sz="1400" u="sng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1400"/>
              <a:buFont typeface="Arial"/>
              <a:buChar char="●"/>
            </a:pPr>
            <a:r>
              <a:rPr lang="fr" sz="1400" u="sng" dirty="0">
                <a:solidFill>
                  <a:srgbClr val="C9DAF8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clementine.courdi@umontreal.ca</a:t>
            </a:r>
            <a:endParaRPr sz="1400" dirty="0">
              <a:solidFill>
                <a:srgbClr val="C9DAF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1400"/>
              <a:buFont typeface="Arial"/>
              <a:buChar char="●"/>
            </a:pPr>
            <a:r>
              <a:rPr lang="fr" sz="1400" u="sng" dirty="0">
                <a:solidFill>
                  <a:srgbClr val="C9DAF8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https://csdc-cecd.wixsite.com/covid19csi</a:t>
            </a:r>
            <a:r>
              <a:rPr lang="fr" sz="1400" dirty="0">
                <a:solidFill>
                  <a:srgbClr val="C9DAF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dirty="0">
              <a:solidFill>
                <a:srgbClr val="C9DA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4"/>
          <p:cNvSpPr txBox="1">
            <a:spLocks noGrp="1"/>
          </p:cNvSpPr>
          <p:nvPr>
            <p:ph type="sldNum" idx="12"/>
          </p:nvPr>
        </p:nvSpPr>
        <p:spPr>
          <a:xfrm>
            <a:off x="8336398" y="4663225"/>
            <a:ext cx="684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10</a:t>
            </a:fld>
            <a:r>
              <a:rPr lang="fr"/>
              <a:t> of 10</a:t>
            </a:r>
            <a:endParaRPr/>
          </a:p>
        </p:txBody>
      </p:sp>
      <p:sp>
        <p:nvSpPr>
          <p:cNvPr id="235" name="Google Shape;235;p24"/>
          <p:cNvSpPr txBox="1">
            <a:spLocks noGrp="1"/>
          </p:cNvSpPr>
          <p:nvPr>
            <p:ph type="body" idx="2"/>
          </p:nvPr>
        </p:nvSpPr>
        <p:spPr>
          <a:xfrm>
            <a:off x="5678025" y="1651400"/>
            <a:ext cx="3148500" cy="32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-899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latin typeface="Arial"/>
                <a:ea typeface="Arial"/>
                <a:cs typeface="Arial"/>
                <a:sym typeface="Arial"/>
              </a:rPr>
              <a:t>Abdel-Latif, M. (2020). The enigma of health literacy and COVID-19 pandemic. </a:t>
            </a:r>
            <a:r>
              <a:rPr lang="fr" sz="700" i="1">
                <a:latin typeface="Arial"/>
                <a:ea typeface="Arial"/>
                <a:cs typeface="Arial"/>
                <a:sym typeface="Arial"/>
              </a:rPr>
              <a:t>Public Health, 185</a:t>
            </a:r>
            <a:r>
              <a:rPr lang="fr" sz="700">
                <a:latin typeface="Arial"/>
                <a:ea typeface="Arial"/>
                <a:cs typeface="Arial"/>
                <a:sym typeface="Arial"/>
              </a:rPr>
              <a:t>, 95-96. doi: 10.1016/j.puhe.2020.06.030</a:t>
            </a:r>
            <a:endParaRPr sz="700">
              <a:latin typeface="Arial"/>
              <a:ea typeface="Arial"/>
              <a:cs typeface="Arial"/>
              <a:sym typeface="Arial"/>
            </a:endParaRPr>
          </a:p>
          <a:p>
            <a:pPr marL="89999" lvl="0" indent="-899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latin typeface="Arial"/>
                <a:ea typeface="Arial"/>
                <a:cs typeface="Arial"/>
                <a:sym typeface="Arial"/>
              </a:rPr>
              <a:t>Abel, T. &amp; McQueen, D. (2020). Critical health literacy and the COVID-19 crisis. </a:t>
            </a:r>
            <a:r>
              <a:rPr lang="fr" sz="700" i="1">
                <a:latin typeface="Arial"/>
                <a:ea typeface="Arial"/>
                <a:cs typeface="Arial"/>
                <a:sym typeface="Arial"/>
              </a:rPr>
              <a:t>Health Promotion International, 35</a:t>
            </a:r>
            <a:r>
              <a:rPr lang="fr" sz="700">
                <a:latin typeface="Arial"/>
                <a:ea typeface="Arial"/>
                <a:cs typeface="Arial"/>
                <a:sym typeface="Arial"/>
              </a:rPr>
              <a:t>(6), 1612-1613. doi: 10.1093/heapro/daaa040</a:t>
            </a:r>
            <a:endParaRPr sz="700">
              <a:latin typeface="Arial"/>
              <a:ea typeface="Arial"/>
              <a:cs typeface="Arial"/>
              <a:sym typeface="Arial"/>
            </a:endParaRPr>
          </a:p>
          <a:p>
            <a:pPr marL="89999" lvl="0" indent="-899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latin typeface="Arial"/>
                <a:ea typeface="Arial"/>
                <a:cs typeface="Arial"/>
                <a:sym typeface="Arial"/>
              </a:rPr>
              <a:t>Agley, J. &amp; Xiao, Y. (2021). Misinformation about COVID-19: evidence for differential latent profiles and a strong association with trust in science. </a:t>
            </a:r>
            <a:r>
              <a:rPr lang="fr" sz="700" i="1">
                <a:latin typeface="Arial"/>
                <a:ea typeface="Arial"/>
                <a:cs typeface="Arial"/>
                <a:sym typeface="Arial"/>
              </a:rPr>
              <a:t>BMC Public Health, 21</a:t>
            </a:r>
            <a:r>
              <a:rPr lang="fr" sz="700">
                <a:latin typeface="Arial"/>
                <a:ea typeface="Arial"/>
                <a:cs typeface="Arial"/>
                <a:sym typeface="Arial"/>
              </a:rPr>
              <a:t>(1), 12 p. doi: 10.1186/s12889-020-10103-x</a:t>
            </a:r>
            <a:endParaRPr sz="700">
              <a:latin typeface="Arial"/>
              <a:ea typeface="Arial"/>
              <a:cs typeface="Arial"/>
              <a:sym typeface="Arial"/>
            </a:endParaRPr>
          </a:p>
          <a:p>
            <a:pPr marL="89999" lvl="0" indent="-899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latin typeface="Arial"/>
                <a:ea typeface="Arial"/>
                <a:cs typeface="Arial"/>
                <a:sym typeface="Arial"/>
              </a:rPr>
              <a:t>de la Sablonnière, R., Dorfman, A., Pelletier-Dumas, M., Lacourse, É., Lina, J. M., Stolle, D., Taylor, D. M., Benoit, Z., Boulanger, A., Caron-Diotte, M., Mérineau, S., &amp; Nadeau, A. (2020). COVID-19 Canada : La fin du monde tel qu’on le connaît ?  (Rapport technique N° 1). Présentation de l’enquête COVID-19. Université de Montréal.</a:t>
            </a:r>
            <a:endParaRPr sz="700">
              <a:latin typeface="Arial"/>
              <a:ea typeface="Arial"/>
              <a:cs typeface="Arial"/>
              <a:sym typeface="Arial"/>
            </a:endParaRPr>
          </a:p>
          <a:p>
            <a:pPr marL="89999" lvl="0" indent="-899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latin typeface="Arial"/>
                <a:ea typeface="Arial"/>
                <a:cs typeface="Arial"/>
                <a:sym typeface="Arial"/>
              </a:rPr>
              <a:t>Enticott, J., Slifirski, W., Lavoie, K. L., Bacon, S. L., Teede, H. J. &amp; Boyle, J. A. (2021). Knowledge, Attitude, and Self-Reported Practice Towards Measures for Prevention of the Spread of COVID-19 Among Australians: A Nationwide Online Longitudinal Representative Survey. Frontiers in Public Health, 9, 17 p. doi: 10.3389/fpubh.2021.630189</a:t>
            </a:r>
            <a:endParaRPr sz="700">
              <a:latin typeface="Arial"/>
              <a:ea typeface="Arial"/>
              <a:cs typeface="Arial"/>
              <a:sym typeface="Arial"/>
            </a:endParaRPr>
          </a:p>
          <a:p>
            <a:pPr marL="89999" lvl="0" indent="-899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latin typeface="Arial"/>
                <a:ea typeface="Arial"/>
                <a:cs typeface="Arial"/>
                <a:sym typeface="Arial"/>
              </a:rPr>
              <a:t>Gerosa, T., Gui, M., Hargittai, E. &amp; Nguyen, M. H. (2021). (Mis)informed During COVID-19: How Education Level and Information Sources Contribute to Knowledge Gaps. I</a:t>
            </a:r>
            <a:r>
              <a:rPr lang="fr" sz="700" i="1">
                <a:latin typeface="Arial"/>
                <a:ea typeface="Arial"/>
                <a:cs typeface="Arial"/>
                <a:sym typeface="Arial"/>
              </a:rPr>
              <a:t>nternational Journal of Communication, 15, </a:t>
            </a:r>
            <a:r>
              <a:rPr lang="fr" sz="700">
                <a:latin typeface="Arial"/>
                <a:ea typeface="Arial"/>
                <a:cs typeface="Arial"/>
                <a:sym typeface="Arial"/>
              </a:rPr>
              <a:t>2196-2217.</a:t>
            </a:r>
            <a:endParaRPr sz="700">
              <a:latin typeface="Arial"/>
              <a:ea typeface="Arial"/>
              <a:cs typeface="Arial"/>
              <a:sym typeface="Arial"/>
            </a:endParaRPr>
          </a:p>
          <a:p>
            <a:pPr marL="89999" lvl="0" indent="-899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latin typeface="Arial"/>
                <a:ea typeface="Arial"/>
                <a:cs typeface="Arial"/>
                <a:sym typeface="Arial"/>
              </a:rPr>
              <a:t>Nagin, D. S. (1999). Analyzing developmental trajectories: A semiparametric, group-based approach. </a:t>
            </a:r>
            <a:r>
              <a:rPr lang="fr" sz="700" i="1">
                <a:latin typeface="Arial"/>
                <a:ea typeface="Arial"/>
                <a:cs typeface="Arial"/>
                <a:sym typeface="Arial"/>
              </a:rPr>
              <a:t>Psychological Methods, 4</a:t>
            </a:r>
            <a:r>
              <a:rPr lang="fr" sz="700">
                <a:latin typeface="Arial"/>
                <a:ea typeface="Arial"/>
                <a:cs typeface="Arial"/>
                <a:sym typeface="Arial"/>
              </a:rPr>
              <a:t>(2), 139-157. doi:10.1037/1082-989X.4.2.139</a:t>
            </a:r>
            <a:endParaRPr sz="700">
              <a:latin typeface="Arial"/>
              <a:ea typeface="Arial"/>
              <a:cs typeface="Arial"/>
              <a:sym typeface="Arial"/>
            </a:endParaRPr>
          </a:p>
          <a:p>
            <a:pPr marL="89999" lvl="0" indent="-899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latin typeface="Arial"/>
                <a:ea typeface="Arial"/>
                <a:cs typeface="Arial"/>
                <a:sym typeface="Arial"/>
              </a:rPr>
              <a:t>Webster, R. K., Brooks, S. K., Smith, L. E., Woodland, L., Wessely, S., &amp; Rubin, G. J. (2020). How to improve adherence with quarantine: Rapid review of the evidence. </a:t>
            </a:r>
            <a:r>
              <a:rPr lang="fr" sz="700" i="1">
                <a:latin typeface="Arial"/>
                <a:ea typeface="Arial"/>
                <a:cs typeface="Arial"/>
                <a:sym typeface="Arial"/>
              </a:rPr>
              <a:t>Public Health, 182,</a:t>
            </a:r>
            <a:r>
              <a:rPr lang="fr" sz="700">
                <a:latin typeface="Arial"/>
                <a:ea typeface="Arial"/>
                <a:cs typeface="Arial"/>
                <a:sym typeface="Arial"/>
              </a:rPr>
              <a:t> 163–169. https://doi.org/10.1016/j.puhe.2020.03.007</a:t>
            </a:r>
            <a:endParaRPr sz="7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166650"/>
            <a:ext cx="1261774" cy="97685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4"/>
          <p:cNvSpPr txBox="1"/>
          <p:nvPr/>
        </p:nvSpPr>
        <p:spPr>
          <a:xfrm>
            <a:off x="5678025" y="13389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9999" lvl="0" indent="-89999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fr" u="sng">
                <a:solidFill>
                  <a:schemeClr val="lt1"/>
                </a:solidFill>
              </a:rPr>
              <a:t>References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1115</Words>
  <Application>Microsoft Macintosh PowerPoint</Application>
  <PresentationFormat>Affichage à l'écran (16:9)</PresentationFormat>
  <Paragraphs>88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Nunito ExtraBold</vt:lpstr>
      <vt:lpstr>Calibri</vt:lpstr>
      <vt:lpstr>Arial</vt:lpstr>
      <vt:lpstr>Montserrat</vt:lpstr>
      <vt:lpstr>Lato</vt:lpstr>
      <vt:lpstr>Times New Roman</vt:lpstr>
      <vt:lpstr>Focus</vt:lpstr>
      <vt:lpstr>Understanding information about COVID-19: how reliability of favored sources and level of understanding influenced adherence to sanitary measures in Canada during the first year of the pandemic</vt:lpstr>
      <vt:lpstr>Introduction</vt:lpstr>
      <vt:lpstr>Survey</vt:lpstr>
      <vt:lpstr>Methodology</vt:lpstr>
      <vt:lpstr>Results - Adherence to social distancing</vt:lpstr>
      <vt:lpstr>Results - Adherence to contacts limitation</vt:lpstr>
      <vt:lpstr>Results - Adherence to mask wearing</vt:lpstr>
      <vt:lpstr>Key findings</vt:lpstr>
      <vt:lpstr>Conclusion</vt:lpstr>
      <vt:lpstr>References &amp; 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information about COVID-19: how reliability of favored sources and level of understanding influenced adherence to sanitary measures in Canada during the first year of the pandemic</dc:title>
  <cp:lastModifiedBy>Clémentine Courdi</cp:lastModifiedBy>
  <cp:revision>1</cp:revision>
  <dcterms:modified xsi:type="dcterms:W3CDTF">2022-05-23T15:34:17Z</dcterms:modified>
</cp:coreProperties>
</file>