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43"/>
    <p:restoredTop sz="94689"/>
  </p:normalViewPr>
  <p:slideViewPr>
    <p:cSldViewPr snapToGrid="0" snapToObjects="1">
      <p:cViewPr varScale="1">
        <p:scale>
          <a:sx n="108" d="100"/>
          <a:sy n="108" d="100"/>
        </p:scale>
        <p:origin x="9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7" name="Google Shape;9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11a8f46263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11a8f46263_0_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g111a8f46263_0_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11a8f46263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11a8f46263_0_10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26;g111a8f46263_0_10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11a8f46263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11a8f46263_0_1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2" name="Google Shape;142;g111a8f46263_0_1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11a8f46263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g111a8f46263_0_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4" name="Google Shape;154;g111a8f46263_0_1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11a8f46263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g111a8f46263_0_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4" name="Google Shape;154;g111a8f46263_0_1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8012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2578669c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12578669c9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3" name="Google Shape;163;g112578669c9_0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12578669c9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12578669c9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1" name="Google Shape;171;g112578669c9_0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d1cf201efd_0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0" name="Google Shape;180;gd1cf201efd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1161bd838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7" name="Google Shape;187;g11161bd838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12578669c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12578669c9_0_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g112578669c9_0_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4" name="Google Shape;20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12578669c9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12578669c9_0_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2" name="Google Shape;212;g112578669c9_0_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onsolas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Clr>
                <a:schemeClr val="dk1"/>
              </a:buClr>
              <a:buSzPts val="1200"/>
              <a:buFont typeface="Arial"/>
              <a:buNone/>
              <a:defRPr/>
            </a:lvl1pPr>
            <a:lvl2pPr lvl="1" rtl="0">
              <a:buClr>
                <a:schemeClr val="dk1"/>
              </a:buClr>
              <a:buSzPts val="1200"/>
              <a:buFont typeface="Arial"/>
              <a:buNone/>
              <a:defRPr/>
            </a:lvl2pPr>
            <a:lvl3pPr lvl="2" rtl="0">
              <a:buClr>
                <a:schemeClr val="dk1"/>
              </a:buClr>
              <a:buSzPts val="1200"/>
              <a:buFont typeface="Arial"/>
              <a:buNone/>
              <a:defRPr/>
            </a:lvl3pPr>
            <a:lvl4pPr lvl="3" rtl="0">
              <a:buClr>
                <a:schemeClr val="dk1"/>
              </a:buClr>
              <a:buSzPts val="1200"/>
              <a:buFont typeface="Arial"/>
              <a:buNone/>
              <a:defRPr/>
            </a:lvl4pPr>
            <a:lvl5pPr lvl="4" rtl="0">
              <a:buClr>
                <a:schemeClr val="dk1"/>
              </a:buClr>
              <a:buSzPts val="1200"/>
              <a:buFont typeface="Arial"/>
              <a:buNone/>
              <a:defRPr/>
            </a:lvl5pPr>
            <a:lvl6pPr lvl="5" rtl="0">
              <a:buClr>
                <a:schemeClr val="dk1"/>
              </a:buClr>
              <a:buSzPts val="1200"/>
              <a:buFont typeface="Arial"/>
              <a:buNone/>
              <a:defRPr/>
            </a:lvl6pPr>
            <a:lvl7pPr lvl="6" rtl="0">
              <a:buClr>
                <a:schemeClr val="dk1"/>
              </a:buClr>
              <a:buSzPts val="1200"/>
              <a:buFont typeface="Arial"/>
              <a:buNone/>
              <a:defRPr/>
            </a:lvl7pPr>
            <a:lvl8pPr lvl="7" rtl="0">
              <a:buClr>
                <a:schemeClr val="dk1"/>
              </a:buClr>
              <a:buSzPts val="1200"/>
              <a:buFont typeface="Arial"/>
              <a:buNone/>
              <a:defRPr/>
            </a:lvl8pPr>
            <a:lvl9pPr lvl="8" rtl="0">
              <a:buClr>
                <a:schemeClr val="dk1"/>
              </a:buClr>
              <a:buSzPts val="12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21" name="Google Shape;21;p2"/>
          <p:cNvSpPr txBox="1"/>
          <p:nvPr/>
        </p:nvSpPr>
        <p:spPr>
          <a:xfrm>
            <a:off x="3126450" y="6338813"/>
            <a:ext cx="593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Ⓒ BayesRx Research Group, 2022 | Rupam Bhattacharyya</a:t>
            </a:r>
            <a:endParaRPr sz="12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" name="Google Shape;2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095275" cy="10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96725" y="0"/>
            <a:ext cx="1095275" cy="109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438450" y="4272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Clr>
                <a:schemeClr val="dk1"/>
              </a:buClr>
              <a:buSzPts val="1200"/>
              <a:buFont typeface="Arial"/>
              <a:buNone/>
              <a:defRPr/>
            </a:lvl1pPr>
            <a:lvl2pPr lvl="1" rtl="0">
              <a:buClr>
                <a:schemeClr val="dk1"/>
              </a:buClr>
              <a:buSzPts val="1200"/>
              <a:buFont typeface="Arial"/>
              <a:buNone/>
              <a:defRPr/>
            </a:lvl2pPr>
            <a:lvl3pPr lvl="2" rtl="0">
              <a:buClr>
                <a:schemeClr val="dk1"/>
              </a:buClr>
              <a:buSzPts val="1200"/>
              <a:buFont typeface="Arial"/>
              <a:buNone/>
              <a:defRPr/>
            </a:lvl3pPr>
            <a:lvl4pPr lvl="3" rtl="0">
              <a:buClr>
                <a:schemeClr val="dk1"/>
              </a:buClr>
              <a:buSzPts val="1200"/>
              <a:buFont typeface="Arial"/>
              <a:buNone/>
              <a:defRPr/>
            </a:lvl4pPr>
            <a:lvl5pPr lvl="4" rtl="0">
              <a:buClr>
                <a:schemeClr val="dk1"/>
              </a:buClr>
              <a:buSzPts val="1200"/>
              <a:buFont typeface="Arial"/>
              <a:buNone/>
              <a:defRPr/>
            </a:lvl5pPr>
            <a:lvl6pPr lvl="5" rtl="0">
              <a:buClr>
                <a:schemeClr val="dk1"/>
              </a:buClr>
              <a:buSzPts val="1200"/>
              <a:buFont typeface="Arial"/>
              <a:buNone/>
              <a:defRPr/>
            </a:lvl6pPr>
            <a:lvl7pPr lvl="6" rtl="0">
              <a:buClr>
                <a:schemeClr val="dk1"/>
              </a:buClr>
              <a:buSzPts val="1200"/>
              <a:buFont typeface="Arial"/>
              <a:buNone/>
              <a:defRPr/>
            </a:lvl7pPr>
            <a:lvl8pPr lvl="7" rtl="0">
              <a:buClr>
                <a:schemeClr val="dk1"/>
              </a:buClr>
              <a:buSzPts val="1200"/>
              <a:buFont typeface="Arial"/>
              <a:buNone/>
              <a:defRPr/>
            </a:lvl8pPr>
            <a:lvl9pPr lvl="8" rtl="0">
              <a:buClr>
                <a:schemeClr val="dk1"/>
              </a:buClr>
              <a:buSzPts val="12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onsolas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438450" y="4272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438450" y="4272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438450" y="4272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dt" idx="10"/>
          </p:nvPr>
        </p:nvSpPr>
        <p:spPr>
          <a:xfrm>
            <a:off x="438450" y="4272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438450" y="4272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onsolas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438450" y="4272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onsolas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438450" y="4272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438450" y="4272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438450" y="4272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nsolas"/>
              <a:buNone/>
              <a:defRPr sz="4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fiBAG | </a:t>
            </a:r>
            <a:fld id="{00000000-1234-1234-1234-123412341234}" type="slidenum">
              <a:rPr lang="en-US" i="0" u="none" strike="noStrike" cap="none"/>
              <a:t>‹#›</a:t>
            </a:fld>
            <a:endParaRPr i="0" u="none" strike="noStrike" cap="none" dirty="0"/>
          </a:p>
        </p:txBody>
      </p:sp>
      <p:pic>
        <p:nvPicPr>
          <p:cNvPr id="13" name="Google Shape;13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1096725" y="0"/>
            <a:ext cx="1095275" cy="10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0"/>
            <a:ext cx="1095275" cy="10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"/>
          <p:cNvSpPr txBox="1"/>
          <p:nvPr/>
        </p:nvSpPr>
        <p:spPr>
          <a:xfrm>
            <a:off x="838200" y="6356363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SDSS 2022, June 9</a:t>
            </a:r>
            <a:endParaRPr sz="12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" name="Google Shape;16;p1"/>
          <p:cNvSpPr txBox="1"/>
          <p:nvPr/>
        </p:nvSpPr>
        <p:spPr>
          <a:xfrm>
            <a:off x="3126450" y="6338813"/>
            <a:ext cx="593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Ⓒ BayesRx Research Group, 2022 | Rupam Bhattacharyya</a:t>
            </a:r>
            <a:endParaRPr sz="12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ayesrx.shinyapps.io/Functional_iBAG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pamb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onsolas"/>
              <a:buNone/>
            </a:pPr>
            <a:r>
              <a:rPr lang="en-US" sz="3600" b="1" dirty="0"/>
              <a:t>Functional Integrative Bayesian Analysis of High-dimensional Multiplatform Genomic Data</a:t>
            </a:r>
            <a:endParaRPr sz="3600" dirty="0"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None/>
            </a:pPr>
            <a:r>
              <a:rPr lang="en-US" sz="1800" b="1" dirty="0">
                <a:solidFill>
                  <a:srgbClr val="4A86E8"/>
                </a:solidFill>
              </a:rPr>
              <a:t>CS17 - Data-driven Healthcare</a:t>
            </a:r>
            <a:endParaRPr sz="1800" b="1" dirty="0">
              <a:solidFill>
                <a:srgbClr val="4A86E8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None/>
            </a:pPr>
            <a:r>
              <a:rPr lang="en-US" sz="1800" b="1" dirty="0">
                <a:solidFill>
                  <a:srgbClr val="4A86E8"/>
                </a:solidFill>
              </a:rPr>
              <a:t>ASA SDSS 2022</a:t>
            </a:r>
            <a:endParaRPr sz="1800" b="1" dirty="0">
              <a:solidFill>
                <a:srgbClr val="4A86E8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None/>
            </a:pPr>
            <a:endParaRPr sz="1800" b="1" dirty="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None/>
            </a:pPr>
            <a:r>
              <a:rPr lang="en-US" sz="1800" b="1" dirty="0">
                <a:solidFill>
                  <a:srgbClr val="00B050"/>
                </a:solidFill>
              </a:rPr>
              <a:t>Rupam Bhattacharyya</a:t>
            </a:r>
            <a:endParaRPr sz="1800" b="1" dirty="0">
              <a:solidFill>
                <a:srgbClr val="00B050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None/>
            </a:pPr>
            <a:r>
              <a:rPr lang="en-US" sz="1800" b="1" dirty="0">
                <a:solidFill>
                  <a:srgbClr val="00B050"/>
                </a:solidFill>
              </a:rPr>
              <a:t>June 9, 2022</a:t>
            </a:r>
            <a:endParaRPr sz="1800" b="1" dirty="0">
              <a:solidFill>
                <a:srgbClr val="0000FF"/>
              </a:solidFill>
            </a:endParaRPr>
          </a:p>
        </p:txBody>
      </p:sp>
      <p:sp>
        <p:nvSpPr>
          <p:cNvPr id="93" name="Google Shape;9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Biological Background</a:t>
            </a:r>
            <a:endParaRPr dirty="0"/>
          </a:p>
        </p:txBody>
      </p:sp>
      <p:sp>
        <p:nvSpPr>
          <p:cNvPr id="100" name="Google Shape;10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2</a:t>
            </a:fld>
            <a:endParaRPr dirty="0"/>
          </a:p>
        </p:txBody>
      </p:sp>
      <p:pic>
        <p:nvPicPr>
          <p:cNvPr id="101" name="Google Shape;10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5109" y="1564780"/>
            <a:ext cx="8961781" cy="452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nsolas"/>
              <a:buNone/>
            </a:pPr>
            <a:r>
              <a:rPr lang="en-US" b="1" dirty="0"/>
              <a:t>Modeling Idea</a:t>
            </a:r>
            <a:endParaRPr dirty="0"/>
          </a:p>
        </p:txBody>
      </p:sp>
      <p:sp>
        <p:nvSpPr>
          <p:cNvPr id="107" name="Google Shape;10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66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en-US" sz="3600" dirty="0"/>
              <a:t>Multilevel modeling approach.</a:t>
            </a:r>
            <a:endParaRPr sz="3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3600" dirty="0"/>
          </a:p>
          <a:p>
            <a:pPr marL="3429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onsolas"/>
              <a:buAutoNum type="arabicPeriod"/>
            </a:pPr>
            <a:r>
              <a:rPr lang="en-US" sz="3600" b="1" dirty="0"/>
              <a:t>Mechanistic models</a:t>
            </a:r>
            <a:r>
              <a:rPr lang="en-US" sz="3600" dirty="0"/>
              <a:t> that learn about ‘importance’ of genes/proteins.</a:t>
            </a:r>
            <a:endParaRPr sz="3600" dirty="0"/>
          </a:p>
          <a:p>
            <a:pPr marL="3429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onsolas"/>
              <a:buAutoNum type="arabicPeriod"/>
            </a:pPr>
            <a:r>
              <a:rPr lang="en-US" sz="3600" dirty="0"/>
              <a:t>An </a:t>
            </a:r>
            <a:r>
              <a:rPr lang="en-US" sz="3600" b="1" dirty="0"/>
              <a:t>outcome model</a:t>
            </a:r>
            <a:r>
              <a:rPr lang="en-US" sz="3600" dirty="0"/>
              <a:t> that incorporates such knowledge to improve selection.</a:t>
            </a:r>
            <a:endParaRPr sz="3600" dirty="0"/>
          </a:p>
        </p:txBody>
      </p:sp>
      <p:sp>
        <p:nvSpPr>
          <p:cNvPr id="108" name="Google Shape;10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Mechanistic Models</a:t>
            </a:r>
            <a:endParaRPr dirty="0"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/>
              <a:t>Notations:</a:t>
            </a:r>
            <a:r>
              <a:rPr lang="en-US" dirty="0"/>
              <a:t> C - copy number alteration, M - DNA methylation, G - mRNA expression, P - proteomics.</a:t>
            </a:r>
            <a:endParaRPr dirty="0"/>
          </a:p>
        </p:txBody>
      </p:sp>
      <p:sp>
        <p:nvSpPr>
          <p:cNvPr id="116" name="Google Shape;11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4</a:t>
            </a:fld>
            <a:endParaRPr dirty="0"/>
          </a:p>
        </p:txBody>
      </p:sp>
      <p:pic>
        <p:nvPicPr>
          <p:cNvPr id="117" name="Google Shape;117;p16" descr="\mathbf{G}_{j_g} = f_{j_g1}([\mathbf{C}_{j_g} | \mathbf{M}_{j_g}]) + \mathbf{e}_{j_g1}" title="MathEquation,#fffff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7650" y="3111500"/>
            <a:ext cx="5644444" cy="63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 txBox="1"/>
          <p:nvPr/>
        </p:nvSpPr>
        <p:spPr>
          <a:xfrm>
            <a:off x="508976" y="3143850"/>
            <a:ext cx="4128600" cy="57030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A86E8"/>
                </a:solidFill>
                <a:latin typeface="Verdana"/>
                <a:ea typeface="Verdana"/>
                <a:cs typeface="Verdana"/>
                <a:sym typeface="Verdana"/>
              </a:rPr>
              <a:t>Driver Gene</a:t>
            </a:r>
            <a:endParaRPr sz="2400" b="1" dirty="0">
              <a:solidFill>
                <a:srgbClr val="4A86E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9" name="Google Shape;119;p16" descr="\mathbf{P}_{j_p} = f_{j_p2}([\mathbf{C}_{j_p} | \mathbf{M}_{j_p}]) + \mathbf{e}_{j_p2}" title="MathEquation,#fffff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0337" y="4080400"/>
            <a:ext cx="5839080" cy="6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\mathbf{P}_{j_p} = f_{j_p3}([\mathbf{G}_{j_p} | \mathbf{C}_{j_p} | \mathbf{M}_{j_p}]) + \mathbf{e}_{j_p3}" title="MathEquation,#fffff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3213" y="5049300"/>
            <a:ext cx="6773334" cy="63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 txBox="1"/>
          <p:nvPr/>
        </p:nvSpPr>
        <p:spPr>
          <a:xfrm>
            <a:off x="508976" y="4112750"/>
            <a:ext cx="4128600" cy="57030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A86E8"/>
                </a:solidFill>
                <a:latin typeface="Verdana"/>
                <a:ea typeface="Verdana"/>
                <a:cs typeface="Verdana"/>
                <a:sym typeface="Verdana"/>
              </a:rPr>
              <a:t>Driver Protein</a:t>
            </a:r>
            <a:endParaRPr sz="2400" b="1" dirty="0">
              <a:solidFill>
                <a:srgbClr val="4A86E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508976" y="5081650"/>
            <a:ext cx="4128600" cy="57030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A86E8"/>
                </a:solidFill>
                <a:latin typeface="Verdana"/>
                <a:ea typeface="Verdana"/>
                <a:cs typeface="Verdana"/>
                <a:sym typeface="Verdana"/>
              </a:rPr>
              <a:t>Cascading Protein</a:t>
            </a:r>
            <a:endParaRPr sz="2400" b="1" dirty="0">
              <a:solidFill>
                <a:srgbClr val="4A86E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Outcome Model</a:t>
            </a:r>
            <a:endParaRPr dirty="0"/>
          </a:p>
        </p:txBody>
      </p:sp>
      <p:sp>
        <p:nvSpPr>
          <p:cNvPr id="129" name="Google Shape;12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3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5</a:t>
            </a:fld>
            <a:endParaRPr dirty="0"/>
          </a:p>
        </p:txBody>
      </p:sp>
      <p:pic>
        <p:nvPicPr>
          <p:cNvPr id="131" name="Google Shape;131;p17" descr="Y_{i} = \beta_{0} + \mathbf{G}_{i}^{T}\boldsymbol\beta_{G} + \mathbf{P}_{i}^{T}\boldsymbol\beta_{P} + \epsilon_{i}, \forall i \in \{1,...,n\}" title="MathEquation,#fffff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7813" y="1825625"/>
            <a:ext cx="9236364" cy="63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/>
          <p:nvPr/>
        </p:nvSpPr>
        <p:spPr>
          <a:xfrm>
            <a:off x="4353050" y="2595425"/>
            <a:ext cx="361800" cy="3651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33;p17"/>
          <p:cNvSpPr/>
          <p:nvPr/>
        </p:nvSpPr>
        <p:spPr>
          <a:xfrm>
            <a:off x="6062225" y="2595425"/>
            <a:ext cx="361800" cy="3651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4" name="Google Shape;134;p17"/>
          <p:cNvSpPr txBox="1"/>
          <p:nvPr/>
        </p:nvSpPr>
        <p:spPr>
          <a:xfrm>
            <a:off x="3327550" y="3171525"/>
            <a:ext cx="4128600" cy="63510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4A86E8"/>
                </a:solidFill>
                <a:latin typeface="Verdana"/>
                <a:ea typeface="Verdana"/>
                <a:cs typeface="Verdana"/>
                <a:sym typeface="Verdana"/>
              </a:rPr>
              <a:t>Evidences go into the priors for these parameters</a:t>
            </a:r>
            <a:endParaRPr sz="1500" b="1" dirty="0">
              <a:solidFill>
                <a:srgbClr val="4A86E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5" name="Google Shape;135;p17" descr="(\beta_{0}, \boldsymbol\beta_{B}^{T}, \boldsymbol\beta_{G}^{T}, \boldsymbol\beta_{P}^{T})^{T} = \boldsymbol\beta | \boldsymbol\gamma, \sigma \sim \textrm{Normal}( \mathbf{0}, \mathbf{D}_{\boldsymbol\gamma, \sigma})" title="MathEquation,#fffff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0288" y="4340938"/>
            <a:ext cx="9071428" cy="6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 descr="\mathbf{D}_{\boldsymbol\gamma, \sigma} = \sigma^{2}\mathbf{A}_{\boldsymbol\gamma}, \mathbf{A}_{\boldsymbol\gamma} = \textrm{diag}\{v_{1}, \gamma_{1}v_{1} + (1 - \gamma_{1})v_{0}, \ldots, \gamma_{q_{g} + q_{p}}v_{1} + (1 - \gamma_{q_{g} + q_{p}})v_{0}\}" title="MathEquation,#fffff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3125" y="5287325"/>
            <a:ext cx="10160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/>
          <p:nvPr/>
        </p:nvSpPr>
        <p:spPr>
          <a:xfrm>
            <a:off x="1416725" y="4187525"/>
            <a:ext cx="1780200" cy="92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38" name="Google Shape;13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54905" y="4194487"/>
            <a:ext cx="1142020" cy="92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Outcome Model</a:t>
            </a:r>
            <a:endParaRPr dirty="0"/>
          </a:p>
        </p:txBody>
      </p:sp>
      <p:sp>
        <p:nvSpPr>
          <p:cNvPr id="145" name="Google Shape;145;p18"/>
          <p:cNvSpPr txBox="1">
            <a:spLocks noGrp="1"/>
          </p:cNvSpPr>
          <p:nvPr>
            <p:ph type="body" idx="1"/>
          </p:nvPr>
        </p:nvSpPr>
        <p:spPr>
          <a:xfrm>
            <a:off x="838200" y="4583925"/>
            <a:ext cx="10515600" cy="1592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/>
              <a:t>Advantages:</a:t>
            </a:r>
            <a:endParaRPr b="1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Allows the user to incorporate any form of evidence.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Only requires some summary statistics.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Can control the impact of evidence.</a:t>
            </a:r>
            <a:endParaRPr dirty="0"/>
          </a:p>
        </p:txBody>
      </p:sp>
      <p:sp>
        <p:nvSpPr>
          <p:cNvPr id="146" name="Google Shape;14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6</a:t>
            </a:fld>
            <a:endParaRPr dirty="0"/>
          </a:p>
        </p:txBody>
      </p:sp>
      <p:pic>
        <p:nvPicPr>
          <p:cNvPr id="147" name="Google Shape;147;p18" descr="\gamma_{j}|\omega_{j} \sim \textrm{Bernoulli}(\omega_{j})" title="MathEquation,#fffff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8213" y="1825625"/>
            <a:ext cx="4495576" cy="6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 descr="\omega_{j} \sim \textrm{Beta}\Big( \mathcal{F}(\mathcal{E}_j), \frac{1}{\mathcal{F}(\mathcal{E}_j)} \Big)" title="MathEquation,#fffff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7914" y="2660975"/>
            <a:ext cx="3976176" cy="78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/>
          <p:nvPr/>
        </p:nvSpPr>
        <p:spPr>
          <a:xfrm>
            <a:off x="6072000" y="3339725"/>
            <a:ext cx="361800" cy="3651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0" name="Google Shape;150;p18"/>
          <p:cNvSpPr txBox="1"/>
          <p:nvPr/>
        </p:nvSpPr>
        <p:spPr>
          <a:xfrm>
            <a:off x="4188600" y="3948825"/>
            <a:ext cx="4128600" cy="63510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4A86E8"/>
                </a:solidFill>
                <a:latin typeface="Verdana"/>
                <a:ea typeface="Verdana"/>
                <a:cs typeface="Verdana"/>
                <a:sym typeface="Verdana"/>
              </a:rPr>
              <a:t>Comes from mechanistic models</a:t>
            </a:r>
            <a:endParaRPr sz="1500" b="1" dirty="0">
              <a:solidFill>
                <a:srgbClr val="4A86E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52800" y="1371600"/>
            <a:ext cx="5486400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nsolas"/>
              <a:buNone/>
            </a:pPr>
            <a:r>
              <a:rPr lang="en-US" dirty="0"/>
              <a:t>Calibration Map</a:t>
            </a:r>
            <a:endParaRPr dirty="0"/>
          </a:p>
        </p:txBody>
      </p:sp>
      <p:sp>
        <p:nvSpPr>
          <p:cNvPr id="158" name="Google Shape;15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7</a:t>
            </a:fld>
            <a:endParaRPr dirty="0"/>
          </a:p>
        </p:txBody>
      </p:sp>
      <p:sp>
        <p:nvSpPr>
          <p:cNvPr id="159" name="Google Shape;159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nsolas"/>
              <a:buNone/>
            </a:pPr>
            <a:r>
              <a:rPr lang="en-US" dirty="0"/>
              <a:t>Model Fitting</a:t>
            </a:r>
            <a:endParaRPr dirty="0"/>
          </a:p>
        </p:txBody>
      </p:sp>
      <p:sp>
        <p:nvSpPr>
          <p:cNvPr id="158" name="Google Shape;15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8</a:t>
            </a:fld>
            <a:endParaRPr dirty="0"/>
          </a:p>
        </p:txBody>
      </p:sp>
      <p:sp>
        <p:nvSpPr>
          <p:cNvPr id="159" name="Google Shape;159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118;p16">
            <a:extLst>
              <a:ext uri="{FF2B5EF4-FFF2-40B4-BE49-F238E27FC236}">
                <a16:creationId xmlns:a16="http://schemas.microsoft.com/office/drawing/2014/main" id="{F943740B-F5CC-B5A1-09B3-9A39D44A69A0}"/>
              </a:ext>
            </a:extLst>
          </p:cNvPr>
          <p:cNvSpPr txBox="1"/>
          <p:nvPr/>
        </p:nvSpPr>
        <p:spPr>
          <a:xfrm>
            <a:off x="4107935" y="2149374"/>
            <a:ext cx="4128600" cy="57030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A86E8"/>
                </a:solidFill>
                <a:latin typeface="Verdana"/>
                <a:ea typeface="Verdana"/>
                <a:cs typeface="Verdana"/>
                <a:sym typeface="Verdana"/>
              </a:rPr>
              <a:t>Full MCMC</a:t>
            </a:r>
            <a:endParaRPr sz="2400" b="1" dirty="0">
              <a:solidFill>
                <a:srgbClr val="4A86E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" name="Google Shape;118;p16">
            <a:extLst>
              <a:ext uri="{FF2B5EF4-FFF2-40B4-BE49-F238E27FC236}">
                <a16:creationId xmlns:a16="http://schemas.microsoft.com/office/drawing/2014/main" id="{6AF7136D-196F-3592-FE29-8FEF16170D49}"/>
              </a:ext>
            </a:extLst>
          </p:cNvPr>
          <p:cNvSpPr txBox="1"/>
          <p:nvPr/>
        </p:nvSpPr>
        <p:spPr>
          <a:xfrm>
            <a:off x="4107935" y="3657888"/>
            <a:ext cx="4128600" cy="57030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A86E8"/>
                </a:solidFill>
                <a:latin typeface="Verdana"/>
                <a:ea typeface="Verdana"/>
                <a:cs typeface="Verdana"/>
                <a:sym typeface="Verdana"/>
              </a:rPr>
              <a:t>Selection-only MCMC</a:t>
            </a:r>
            <a:endParaRPr sz="2400" b="1" dirty="0">
              <a:solidFill>
                <a:srgbClr val="4A86E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" name="Google Shape;118;p16">
            <a:extLst>
              <a:ext uri="{FF2B5EF4-FFF2-40B4-BE49-F238E27FC236}">
                <a16:creationId xmlns:a16="http://schemas.microsoft.com/office/drawing/2014/main" id="{BEB16DEE-0A1B-112A-A16E-7C009789D65B}"/>
              </a:ext>
            </a:extLst>
          </p:cNvPr>
          <p:cNvSpPr txBox="1"/>
          <p:nvPr/>
        </p:nvSpPr>
        <p:spPr>
          <a:xfrm>
            <a:off x="4107935" y="5166403"/>
            <a:ext cx="4128600" cy="57030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A86E8"/>
                </a:solidFill>
                <a:latin typeface="Verdana"/>
                <a:ea typeface="Verdana"/>
                <a:cs typeface="Verdana"/>
                <a:sym typeface="Verdana"/>
              </a:rPr>
              <a:t>E-M based BVS</a:t>
            </a:r>
            <a:endParaRPr sz="2400" b="1" dirty="0">
              <a:solidFill>
                <a:srgbClr val="4A86E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3C64CF9-2944-F6A2-5FC5-C7DC68A98127}"/>
              </a:ext>
            </a:extLst>
          </p:cNvPr>
          <p:cNvCxnSpPr>
            <a:cxnSpLocks/>
          </p:cNvCxnSpPr>
          <p:nvPr/>
        </p:nvCxnSpPr>
        <p:spPr>
          <a:xfrm rot="10800000">
            <a:off x="3889169" y="2149374"/>
            <a:ext cx="0" cy="3587329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5B5BBC5-1BE7-5E22-CC6D-705065E2BF91}"/>
              </a:ext>
            </a:extLst>
          </p:cNvPr>
          <p:cNvCxnSpPr>
            <a:cxnSpLocks/>
          </p:cNvCxnSpPr>
          <p:nvPr/>
        </p:nvCxnSpPr>
        <p:spPr>
          <a:xfrm>
            <a:off x="8419676" y="2149374"/>
            <a:ext cx="0" cy="3587329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118;p16">
            <a:extLst>
              <a:ext uri="{FF2B5EF4-FFF2-40B4-BE49-F238E27FC236}">
                <a16:creationId xmlns:a16="http://schemas.microsoft.com/office/drawing/2014/main" id="{AF34DAD5-9666-2712-7EAB-D92CB44D451B}"/>
              </a:ext>
            </a:extLst>
          </p:cNvPr>
          <p:cNvSpPr txBox="1"/>
          <p:nvPr/>
        </p:nvSpPr>
        <p:spPr>
          <a:xfrm rot="16200000">
            <a:off x="1289521" y="3659574"/>
            <a:ext cx="4128600" cy="566928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A86E8"/>
                </a:solidFill>
                <a:latin typeface="Verdana"/>
                <a:ea typeface="Verdana"/>
                <a:cs typeface="Verdana"/>
                <a:sym typeface="Verdana"/>
              </a:rPr>
              <a:t>Exact Posterior</a:t>
            </a:r>
            <a:endParaRPr sz="2400" b="1" dirty="0">
              <a:solidFill>
                <a:srgbClr val="4A86E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" name="Google Shape;118;p16">
            <a:extLst>
              <a:ext uri="{FF2B5EF4-FFF2-40B4-BE49-F238E27FC236}">
                <a16:creationId xmlns:a16="http://schemas.microsoft.com/office/drawing/2014/main" id="{2AE5253F-086F-63D6-0547-3D53FF9C8ECD}"/>
              </a:ext>
            </a:extLst>
          </p:cNvPr>
          <p:cNvSpPr txBox="1"/>
          <p:nvPr/>
        </p:nvSpPr>
        <p:spPr>
          <a:xfrm rot="16200000">
            <a:off x="6844774" y="3659573"/>
            <a:ext cx="4128600" cy="566928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A86E8"/>
                </a:solidFill>
                <a:latin typeface="Verdana"/>
                <a:ea typeface="Verdana"/>
                <a:cs typeface="Verdana"/>
                <a:sym typeface="Verdana"/>
              </a:rPr>
              <a:t>Faster Computation</a:t>
            </a:r>
            <a:endParaRPr sz="2400" b="1" dirty="0">
              <a:solidFill>
                <a:srgbClr val="4A86E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111C5B-1FEA-8F0A-4877-E9C24B676D59}"/>
              </a:ext>
            </a:extLst>
          </p:cNvPr>
          <p:cNvSpPr/>
          <p:nvPr/>
        </p:nvSpPr>
        <p:spPr>
          <a:xfrm>
            <a:off x="2832265" y="1457779"/>
            <a:ext cx="6527470" cy="489857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175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Simulation</a:t>
            </a:r>
            <a:endParaRPr dirty="0"/>
          </a:p>
        </p:txBody>
      </p:sp>
      <p:sp>
        <p:nvSpPr>
          <p:cNvPr id="166" name="Google Shape;166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Continuous outcome.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Selection-only MCMC version.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Covariates picked up from TCGA cancers.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Fix a TCGA cancer.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Fix covariate matrix from real data.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Pick up effect sizes from an uncalibrated variable selection model.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Generate outcome based on it.</a:t>
            </a:r>
            <a:endParaRPr dirty="0"/>
          </a:p>
        </p:txBody>
      </p:sp>
      <p:sp>
        <p:nvSpPr>
          <p:cNvPr id="167" name="Google Shape;1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Simulation</a:t>
            </a:r>
            <a:endParaRPr dirty="0"/>
          </a:p>
        </p:txBody>
      </p:sp>
      <p:sp>
        <p:nvSpPr>
          <p:cNvPr id="174" name="Google Shape;174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10</a:t>
            </a:fld>
            <a:endParaRPr dirty="0"/>
          </a:p>
        </p:txBody>
      </p:sp>
      <p:pic>
        <p:nvPicPr>
          <p:cNvPr id="176" name="Google Shape;17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7250" y="1461950"/>
            <a:ext cx="7229475" cy="479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1"/>
          <p:cNvSpPr txBox="1">
            <a:spLocks noGrp="1"/>
          </p:cNvSpPr>
          <p:nvPr>
            <p:ph type="body" idx="1"/>
          </p:nvPr>
        </p:nvSpPr>
        <p:spPr>
          <a:xfrm>
            <a:off x="8610600" y="1461950"/>
            <a:ext cx="3244800" cy="47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2400" dirty="0"/>
              <a:t>Calibrated methods mostly do well.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2400" dirty="0"/>
              <a:t>cBVS does well across all metrics.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2400" dirty="0"/>
              <a:t>Performance preserved in other small-sample scenarios.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nsolas"/>
              <a:buNone/>
            </a:pPr>
            <a:r>
              <a:rPr lang="en-US" b="1" dirty="0"/>
              <a:t>Pan-cancer Analysis</a:t>
            </a:r>
            <a:endParaRPr dirty="0"/>
          </a:p>
        </p:txBody>
      </p:sp>
      <p:sp>
        <p:nvSpPr>
          <p:cNvPr id="183" name="Google Shape;183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83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en-US" sz="2200" dirty="0"/>
              <a:t>14 TCGA cancers classified into four groups.</a:t>
            </a:r>
            <a:endParaRPr sz="2200" dirty="0"/>
          </a:p>
          <a:p>
            <a:pPr marL="457200" lvl="0" indent="-3683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en-US" sz="2200" b="1" dirty="0"/>
              <a:t>Pan-gynae</a:t>
            </a:r>
            <a:r>
              <a:rPr lang="en-US" sz="2200" dirty="0"/>
              <a:t>: breast invasive carcinoma (BRCA), cervical squamous cell carcinoma and endocervical adenocarcinoma (CESC), ovarian serous cystadenocarcinoma (OV), uterine corpus endometrial carcinoma (UCEC), uterine carcinosarcoma (UCS).</a:t>
            </a:r>
            <a:endParaRPr sz="2200" dirty="0"/>
          </a:p>
          <a:p>
            <a:pPr marL="457200" lvl="0" indent="-3683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en-US" sz="2200" b="1" dirty="0"/>
              <a:t>Pan-kidney</a:t>
            </a:r>
            <a:r>
              <a:rPr lang="en-US" sz="2200" dirty="0"/>
              <a:t>: kidney chromophobe (KICH), kidney renal clear cell carcinoma (KIRC), kidney renal papillary cell carcinoma (KIRP).</a:t>
            </a:r>
            <a:endParaRPr sz="2200" dirty="0"/>
          </a:p>
          <a:p>
            <a:pPr marL="457200" lvl="0" indent="-3683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en-US" sz="2200" b="1" dirty="0"/>
              <a:t>Pan-squamous</a:t>
            </a:r>
            <a:r>
              <a:rPr lang="en-US" sz="2200" dirty="0"/>
              <a:t>: esophageal carcinoma (ESCA, squamous), head and neck squamous cell carcinoma (HNSC), lung squamous cell carcinoma (LUSC).</a:t>
            </a:r>
            <a:endParaRPr sz="2200" dirty="0"/>
          </a:p>
          <a:p>
            <a:pPr marL="457200" lvl="0" indent="-3683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en-US" sz="2200" b="1" dirty="0"/>
              <a:t>Pan-GI</a:t>
            </a:r>
            <a:r>
              <a:rPr lang="en-US" sz="2200" dirty="0"/>
              <a:t>: colon and rectum adenocarcinoma (CORE), esophageal carcinoma (ESCA, adeno), stomach adenocarcinoma (STAD).</a:t>
            </a:r>
            <a:endParaRPr sz="2200" dirty="0"/>
          </a:p>
        </p:txBody>
      </p:sp>
      <p:sp>
        <p:nvSpPr>
          <p:cNvPr id="184" name="Google Shape;18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11</a:t>
            </a:fld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nsolas"/>
              <a:buNone/>
            </a:pPr>
            <a:r>
              <a:rPr lang="en-US" b="1" dirty="0"/>
              <a:t>Shiny App</a:t>
            </a:r>
            <a:endParaRPr dirty="0"/>
          </a:p>
        </p:txBody>
      </p:sp>
      <p:sp>
        <p:nvSpPr>
          <p:cNvPr id="190" name="Google Shape;19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12</a:t>
            </a:fld>
            <a:endParaRPr dirty="0"/>
          </a:p>
        </p:txBody>
      </p:sp>
      <p:pic>
        <p:nvPicPr>
          <p:cNvPr id="191" name="Google Shape;19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6100" y="1560100"/>
            <a:ext cx="7779802" cy="48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3"/>
          <p:cNvSpPr txBox="1"/>
          <p:nvPr/>
        </p:nvSpPr>
        <p:spPr>
          <a:xfrm>
            <a:off x="5614350" y="4218563"/>
            <a:ext cx="4232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u="sng" dirty="0">
                <a:solidFill>
                  <a:srgbClr val="4A86E8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https://bayesrx.shinyapps.io/Functional_iBAG/</a:t>
            </a:r>
            <a:endParaRPr sz="1800" b="1" dirty="0">
              <a:solidFill>
                <a:srgbClr val="4A86E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Wrap-up</a:t>
            </a:r>
            <a:endParaRPr dirty="0"/>
          </a:p>
        </p:txBody>
      </p:sp>
      <p:sp>
        <p:nvSpPr>
          <p:cNvPr id="199" name="Google Shape;199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/>
              <a:t>Summary:</a:t>
            </a:r>
            <a:endParaRPr b="1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Calibration has benefits.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MCMC computation is the only bottleneck.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/>
              <a:t>Future steps?</a:t>
            </a:r>
            <a:endParaRPr b="1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Expand the proteomics panel.</a:t>
            </a:r>
            <a:endParaRPr dirty="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Clinical Proteomic Tumor Analysis Consortium (CPTAC).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Incorporate tumor heterogeneity information.</a:t>
            </a:r>
            <a:endParaRPr dirty="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Varying-coefficient models?</a:t>
            </a:r>
            <a:endParaRPr dirty="0"/>
          </a:p>
          <a:p>
            <a:pPr marL="1828800" lvl="3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>
                <a:solidFill>
                  <a:srgbClr val="4A86E8"/>
                </a:solidFill>
              </a:rPr>
              <a:t>Hastie and Tibshirani, 1993</a:t>
            </a:r>
            <a:r>
              <a:rPr lang="en-US" dirty="0"/>
              <a:t>.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Precision oncology direction?</a:t>
            </a:r>
            <a:endParaRPr dirty="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Cell lines - drug response data in a third layer.</a:t>
            </a:r>
            <a:endParaRPr dirty="0"/>
          </a:p>
        </p:txBody>
      </p:sp>
      <p:sp>
        <p:nvSpPr>
          <p:cNvPr id="200" name="Google Shape;20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13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nsolas"/>
              <a:buNone/>
            </a:pPr>
            <a:r>
              <a:rPr lang="en-US" b="1" dirty="0"/>
              <a:t>References</a:t>
            </a:r>
            <a:endParaRPr dirty="0"/>
          </a:p>
        </p:txBody>
      </p:sp>
      <p:sp>
        <p:nvSpPr>
          <p:cNvPr id="207" name="Google Shape;20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905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1800" dirty="0"/>
              <a:t>Gevaert, O., Villalobos, V., Sikic, B. I., &amp; Plevritis, S. K. (2013). Identification of ovarian cancer driver genes by using module network integration of multi-omics data. </a:t>
            </a:r>
            <a:r>
              <a:rPr lang="en-US" sz="1800" i="1" dirty="0"/>
              <a:t>Interface focus</a:t>
            </a:r>
            <a:r>
              <a:rPr lang="en-US" sz="1800" dirty="0"/>
              <a:t>, </a:t>
            </a:r>
            <a:r>
              <a:rPr lang="en-US" sz="1800" i="1" dirty="0"/>
              <a:t>3</a:t>
            </a:r>
            <a:r>
              <a:rPr lang="en-US" sz="1800" dirty="0"/>
              <a:t>(4), 20130013.</a:t>
            </a:r>
            <a:endParaRPr sz="1800" dirty="0"/>
          </a:p>
          <a:p>
            <a:pPr marL="228600" lvl="0" indent="-1905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Hastie, T., &amp; Tibshirani, R. (1993). Varying‐coefficient models. </a:t>
            </a:r>
            <a:r>
              <a:rPr lang="en-US" sz="1800" i="1" dirty="0"/>
              <a:t>Journal of the Royal Statistical Society: Series B (Methodological), 55</a:t>
            </a:r>
            <a:r>
              <a:rPr lang="en-US" sz="1800" dirty="0"/>
              <a:t>(4), 757-779.</a:t>
            </a:r>
            <a:endParaRPr sz="1800" dirty="0"/>
          </a:p>
          <a:p>
            <a:pPr marL="228600" lvl="0" indent="-190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Malta, T. M., Sokolov, A., Gentles, A. J., Burzykowski, T., Poisson, L., Weinstein, J. N., ... &amp; Schumacher, S. E. (2018). Machine learning identifies stemness features associated with oncogenic dedifferentiation. </a:t>
            </a:r>
            <a:r>
              <a:rPr lang="en-US" sz="1800" i="1" dirty="0"/>
              <a:t>Cell, 173</a:t>
            </a:r>
            <a:r>
              <a:rPr lang="en-US" sz="1800" dirty="0"/>
              <a:t>(2), 338-354.</a:t>
            </a:r>
            <a:endParaRPr sz="1800" dirty="0"/>
          </a:p>
          <a:p>
            <a:pPr marL="228600" lvl="0" indent="-190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Ročková, V., &amp; George, E. I. (2014). EMVS: The EM approach to Bayesian variable selection. </a:t>
            </a:r>
            <a:r>
              <a:rPr lang="en-US" sz="1800" i="1" dirty="0"/>
              <a:t>Journal of the American Statistical Association, 109</a:t>
            </a:r>
            <a:r>
              <a:rPr lang="en-US" sz="1800" dirty="0"/>
              <a:t>(506), 828-846.</a:t>
            </a:r>
            <a:endParaRPr sz="1800" dirty="0"/>
          </a:p>
          <a:p>
            <a:pPr marL="228600" lvl="0" indent="-190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1800" dirty="0"/>
              <a:t>Song, X., Ji, J., Gleason, K. J., Yang, F., Martignetti, J. A., Chen, L. S., &amp; Wang, P. (2019). Insights into impact of DNA copy number alteration and methylation on the proteogenomic landscape of human ovarian cancer via a multi-omics integrative analysis. </a:t>
            </a:r>
            <a:r>
              <a:rPr lang="en-US" sz="1800" i="1" dirty="0"/>
              <a:t>Molecular &amp; Cellular Proteomics</a:t>
            </a:r>
            <a:r>
              <a:rPr lang="en-US" sz="1800" dirty="0"/>
              <a:t>, </a:t>
            </a:r>
            <a:r>
              <a:rPr lang="en-US" sz="1800" i="1" dirty="0"/>
              <a:t>18</a:t>
            </a:r>
            <a:r>
              <a:rPr lang="en-US" sz="1800" dirty="0"/>
              <a:t>(8), S52-S65.</a:t>
            </a:r>
            <a:endParaRPr sz="1800" dirty="0"/>
          </a:p>
        </p:txBody>
      </p:sp>
      <p:sp>
        <p:nvSpPr>
          <p:cNvPr id="208" name="Google Shape;208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Thanks for your attention!</a:t>
            </a:r>
            <a:endParaRPr dirty="0"/>
          </a:p>
        </p:txBody>
      </p:sp>
      <p:sp>
        <p:nvSpPr>
          <p:cNvPr id="215" name="Google Shape;215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 dirty="0"/>
              <a:t>Questions/Feedbacks/Comments?</a:t>
            </a: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Poster 3 | Allegheny I | 2:45 – 3:40 Today</a:t>
            </a: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4A86E8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www.rupamb.com</a:t>
            </a:r>
            <a:r>
              <a:rPr lang="en-US" b="1" dirty="0">
                <a:solidFill>
                  <a:srgbClr val="4A86E8"/>
                </a:solidFill>
                <a:uFill>
                  <a:noFill/>
                </a:uFill>
              </a:rPr>
              <a:t> | </a:t>
            </a:r>
            <a:r>
              <a:rPr lang="en-US" b="1" dirty="0">
                <a:solidFill>
                  <a:srgbClr val="4A86E8"/>
                </a:solidFill>
              </a:rPr>
              <a:t>rupamb@umich.edu</a:t>
            </a:r>
            <a:endParaRPr b="1" dirty="0">
              <a:solidFill>
                <a:srgbClr val="4A86E8"/>
              </a:solidFill>
            </a:endParaRPr>
          </a:p>
        </p:txBody>
      </p:sp>
      <p:sp>
        <p:nvSpPr>
          <p:cNvPr id="216" name="Google Shape;2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fiBAG | </a:t>
            </a:r>
            <a:fld id="{00000000-1234-1234-1234-123412341234}" type="slidenum">
              <a:rPr lang="en-US"/>
              <a:t>15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Green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724</Words>
  <Application>Microsoft Macintosh PowerPoint</Application>
  <PresentationFormat>Widescreen</PresentationFormat>
  <Paragraphs>114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Consolas</vt:lpstr>
      <vt:lpstr>Verdana</vt:lpstr>
      <vt:lpstr>Office Theme</vt:lpstr>
      <vt:lpstr>Functional Integrative Bayesian Analysis of High-dimensional Multiplatform Genomic Data</vt:lpstr>
      <vt:lpstr>Biological Background</vt:lpstr>
      <vt:lpstr>Modeling Idea</vt:lpstr>
      <vt:lpstr>Mechanistic Models</vt:lpstr>
      <vt:lpstr>Outcome Model</vt:lpstr>
      <vt:lpstr>Outcome Model</vt:lpstr>
      <vt:lpstr>Calibration Map</vt:lpstr>
      <vt:lpstr>Model Fitting</vt:lpstr>
      <vt:lpstr>Simulation</vt:lpstr>
      <vt:lpstr>Simulation</vt:lpstr>
      <vt:lpstr>Pan-cancer Analysis</vt:lpstr>
      <vt:lpstr>Shiny App</vt:lpstr>
      <vt:lpstr>Wrap-up</vt:lpstr>
      <vt:lpstr>References</vt:lpstr>
      <vt:lpstr>Thanks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Functional Integrative Bayesian Analysis of High-dimensional Multiplatform Genomic Data</dc:title>
  <cp:lastModifiedBy>Bhattacharyya, Rupam</cp:lastModifiedBy>
  <cp:revision>5</cp:revision>
  <dcterms:modified xsi:type="dcterms:W3CDTF">2022-06-09T16:27:20Z</dcterms:modified>
</cp:coreProperties>
</file>