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13" r:id="rId1"/>
  </p:sldMasterIdLst>
  <p:notesMasterIdLst>
    <p:notesMasterId r:id="rId39"/>
  </p:notesMasterIdLst>
  <p:handoutMasterIdLst>
    <p:handoutMasterId r:id="rId40"/>
  </p:handoutMasterIdLst>
  <p:sldIdLst>
    <p:sldId id="264" r:id="rId2"/>
    <p:sldId id="258" r:id="rId3"/>
    <p:sldId id="276" r:id="rId4"/>
    <p:sldId id="292" r:id="rId5"/>
    <p:sldId id="287" r:id="rId6"/>
    <p:sldId id="277" r:id="rId7"/>
    <p:sldId id="319" r:id="rId8"/>
    <p:sldId id="286" r:id="rId9"/>
    <p:sldId id="293" r:id="rId10"/>
    <p:sldId id="321" r:id="rId11"/>
    <p:sldId id="304" r:id="rId12"/>
    <p:sldId id="294" r:id="rId13"/>
    <p:sldId id="309" r:id="rId14"/>
    <p:sldId id="305" r:id="rId15"/>
    <p:sldId id="312" r:id="rId16"/>
    <p:sldId id="306" r:id="rId17"/>
    <p:sldId id="313" r:id="rId18"/>
    <p:sldId id="307" r:id="rId19"/>
    <p:sldId id="310" r:id="rId20"/>
    <p:sldId id="308" r:id="rId21"/>
    <p:sldId id="320" r:id="rId22"/>
    <p:sldId id="314" r:id="rId23"/>
    <p:sldId id="296" r:id="rId24"/>
    <p:sldId id="315" r:id="rId25"/>
    <p:sldId id="295" r:id="rId26"/>
    <p:sldId id="316" r:id="rId27"/>
    <p:sldId id="297" r:id="rId28"/>
    <p:sldId id="317" r:id="rId29"/>
    <p:sldId id="298" r:id="rId30"/>
    <p:sldId id="318" r:id="rId31"/>
    <p:sldId id="303" r:id="rId32"/>
    <p:sldId id="283" r:id="rId33"/>
    <p:sldId id="284" r:id="rId34"/>
    <p:sldId id="281" r:id="rId35"/>
    <p:sldId id="282" r:id="rId36"/>
    <p:sldId id="322" r:id="rId37"/>
    <p:sldId id="263" r:id="rId38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Myriad Web Pro" panose="020B0604020202020204" charset="0"/>
      <p:regular r:id="rId45"/>
      <p:bold r:id="rId46"/>
      <p: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llman, Alexander J. (CDC/OID/NCIRD)" initials="MAJ(" lastIdx="12" clrIdx="0">
    <p:extLst>
      <p:ext uri="{19B8F6BF-5375-455C-9EA6-DF929625EA0E}">
        <p15:presenceInfo xmlns:p15="http://schemas.microsoft.com/office/powerpoint/2012/main" userId="S-1-5-21-1207783550-2075000910-922709458-2761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69070" autoAdjust="0"/>
  </p:normalViewPr>
  <p:slideViewPr>
    <p:cSldViewPr>
      <p:cViewPr varScale="1">
        <p:scale>
          <a:sx n="77" d="100"/>
          <a:sy n="77" d="100"/>
        </p:scale>
        <p:origin x="1506" y="78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12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-2460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0CF5D873-2948-4177-A5C5-4AA89C5643FE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34810F11-6620-4378-8BA2-F7798D8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027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89D8F3C2-1545-407C-9696-9FBD8A87D061}" type="datetimeFigureOut">
              <a:rPr lang="en-US" smtClean="0"/>
              <a:pPr/>
              <a:t>5/23/2018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7E82054C-5FFB-4925-88B8-34BFE4476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4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390"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09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92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78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9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35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630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19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62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828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42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84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510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487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041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856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Treatment Algorithm </a:t>
            </a:r>
            <a:r>
              <a:rPr lang="en-US" b="0" dirty="0" smtClean="0">
                <a:solidFill>
                  <a:srgbClr val="FFC000"/>
                </a:solidFill>
              </a:rPr>
              <a:t>4</a:t>
            </a:r>
            <a:br>
              <a:rPr lang="en-US" b="0" dirty="0" smtClean="0">
                <a:solidFill>
                  <a:srgbClr val="FFC000"/>
                </a:solidFill>
              </a:rPr>
            </a:br>
            <a:r>
              <a:rPr lang="en-US" sz="1200" b="0" dirty="0" smtClean="0">
                <a:solidFill>
                  <a:schemeClr val="tx2"/>
                </a:solidFill>
              </a:rPr>
              <a:t>An initial detectable HCV RNA test result followed by two sequential HCV RNA test results &gt; 6 weeks apart from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4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766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410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06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3547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898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048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79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7675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84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682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068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42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056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626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512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0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48000"/>
            <a:ext cx="8229600" cy="16764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4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800" b="1" baseline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Saving Lives. Protecting People.</a:t>
            </a:r>
            <a:br>
              <a:rPr lang="en-US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Saving Money through Prevention.</a:t>
            </a:r>
            <a:endParaRPr lang="en-US" b="1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419600"/>
            <a:ext cx="6400800" cy="838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rgbClr val="FFC000"/>
                </a:solidFill>
                <a:effectLst/>
                <a:latin typeface="Calibri" pitchFamily="34" charset="0"/>
                <a:cs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Title of Presentation or Event</a:t>
            </a:r>
          </a:p>
          <a:p>
            <a:r>
              <a:rPr lang="en-US" dirty="0" smtClean="0"/>
              <a:t>Your name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5410200"/>
            <a:ext cx="6400800" cy="533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rgbClr val="FFC000"/>
                </a:solidFill>
                <a:latin typeface="Calibri" pitchFamily="34" charset="0"/>
                <a:cs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 dirty="0" smtClean="0"/>
              <a:t>Date of Event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828800" y="6263640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U.S. Department of Health and Human Services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28800" y="6464808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Centers for Disease Control and Prevention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4745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685800"/>
            <a:ext cx="8229600" cy="1295400"/>
          </a:xfrm>
          <a:prstGeom prst="rect">
            <a:avLst/>
          </a:prstGeom>
        </p:spPr>
        <p:txBody>
          <a:bodyPr/>
          <a:lstStyle>
            <a:lvl1pPr>
              <a:lnSpc>
                <a:spcPts val="4200"/>
              </a:lnSpc>
              <a:defRPr sz="3800" b="1" baseline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Saving Lives. Protecting People.</a:t>
            </a:r>
            <a:br>
              <a:rPr lang="en-US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Saving Money through Prevention.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828800" y="6263640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U.S. Department of Health and Human Services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28800" y="6464808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Centers for Disease Control and Prevention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2148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3200" b="1" baseline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  <a:latin typeface="Calibri" pitchFamily="34" charset="0"/>
                <a:cs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Presenter’s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 dirty="0" smtClean="0"/>
              <a:t>Title of Presenter</a:t>
            </a:r>
          </a:p>
          <a:p>
            <a:pPr lvl="0"/>
            <a:r>
              <a:rPr lang="en-US" sz="1800" dirty="0" smtClean="0"/>
              <a:t>Title of Event</a:t>
            </a:r>
          </a:p>
          <a:p>
            <a:pPr lvl="0"/>
            <a:r>
              <a:rPr lang="en-US" sz="1800" dirty="0" smtClean="0"/>
              <a:t>Date of Event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828800" y="6263640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Office of the Director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28800" y="6464808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Place Office Title Here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3200" b="1" baseline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bg1"/>
              </a:buClr>
              <a:buSzPct val="100000"/>
              <a:buFont typeface="Wingdings" pitchFamily="2" charset="2"/>
              <a:buChar char="§"/>
              <a:defRPr sz="2400" b="1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1pPr>
            <a:lvl2pPr>
              <a:buClr>
                <a:schemeClr val="bg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2pPr>
            <a:lvl3pPr>
              <a:buClr>
                <a:schemeClr val="bg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	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3200" b="1" baseline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bg1"/>
              </a:buClr>
              <a:buSzPct val="100000"/>
              <a:buFont typeface="Wingdings" pitchFamily="2" charset="2"/>
              <a:buChar char="§"/>
              <a:defRPr sz="2400" b="1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1pPr>
            <a:lvl2pPr>
              <a:buClr>
                <a:schemeClr val="bg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2pPr>
            <a:lvl3pPr>
              <a:buClr>
                <a:schemeClr val="bg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	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3200" b="1" baseline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  <a:latin typeface="Calibri" pitchFamily="34" charset="0"/>
                <a:cs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Presenter’s Name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 dirty="0" smtClean="0"/>
              <a:t>Title of Presenter</a:t>
            </a:r>
          </a:p>
          <a:p>
            <a:pPr lvl="0"/>
            <a:r>
              <a:rPr lang="en-US" sz="1800" dirty="0" smtClean="0"/>
              <a:t>Title of Event</a:t>
            </a:r>
          </a:p>
          <a:p>
            <a:pPr lvl="0"/>
            <a:r>
              <a:rPr lang="en-US" sz="1800" dirty="0" smtClean="0"/>
              <a:t>Date of Event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3200" b="1" baseline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bg1"/>
              </a:buClr>
              <a:buSzPct val="100000"/>
              <a:buFont typeface="Wingdings" pitchFamily="2" charset="2"/>
              <a:buChar char="§"/>
              <a:defRPr sz="2400" b="1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1pPr>
            <a:lvl2pPr>
              <a:buClr>
                <a:schemeClr val="bg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2pPr>
            <a:lvl3pPr>
              <a:buClr>
                <a:schemeClr val="bg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	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438400" y="5791200"/>
            <a:ext cx="62484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Section Header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Subhead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800" b="1" baseline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1"/>
            <a:ext cx="3008313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Paragraph of type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 – Myriad Pro, 11pt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05200" y="1447800"/>
            <a:ext cx="5181600" cy="434340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bg1"/>
              </a:buClr>
              <a:buSzPct val="100000"/>
              <a:buFont typeface="Wingdings" pitchFamily="2" charset="2"/>
              <a:buChar char="§"/>
              <a:defRPr sz="2400" b="1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1pPr>
            <a:lvl2pPr>
              <a:buClr>
                <a:schemeClr val="bg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2pPr>
            <a:lvl3pPr>
              <a:buClr>
                <a:schemeClr val="bg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	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Photo Title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66800"/>
            <a:ext cx="5486400" cy="3581400"/>
          </a:xfrm>
          <a:prstGeom prst="rect">
            <a:avLst/>
          </a:prstGeom>
          <a:ln w="25400">
            <a:solidFill>
              <a:schemeClr val="bg2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Caption or credits for photo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685800"/>
            <a:ext cx="5486400" cy="68580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Photo Title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447800"/>
            <a:ext cx="5486400" cy="3200400"/>
          </a:xfrm>
          <a:prstGeom prst="rect">
            <a:avLst/>
          </a:prstGeom>
          <a:ln w="25400">
            <a:solidFill>
              <a:schemeClr val="bg2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4876800"/>
            <a:ext cx="7391400" cy="1313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Caption or credits for photo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207" y="5867400"/>
            <a:ext cx="1768475" cy="64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672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1981200"/>
            <a:ext cx="64008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 baseline="0">
                <a:solidFill>
                  <a:schemeClr val="bg2"/>
                </a:solidFill>
                <a:effectLst/>
                <a:latin typeface="Calibri" pitchFamily="34" charset="0"/>
                <a:cs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Closing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828800" y="6263640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Office of the Director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28800" y="6464808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Place Office Title Here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1"/>
            <a:ext cx="5111750" cy="5518150"/>
          </a:xfrm>
          <a:prstGeom prst="rect">
            <a:avLst/>
          </a:prstGeom>
        </p:spPr>
        <p:txBody>
          <a:bodyPr anchor="ctr" anchorCtr="0"/>
          <a:lstStyle>
            <a:lvl1pPr marL="342900" indent="-342900">
              <a:buClr>
                <a:schemeClr val="bg1"/>
              </a:buClr>
              <a:buSzPct val="100000"/>
              <a:buFont typeface="Wingdings" pitchFamily="2" charset="2"/>
              <a:buChar char="§"/>
              <a:defRPr sz="2400" b="1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1pPr>
            <a:lvl2pPr>
              <a:buClr>
                <a:schemeClr val="bg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2pPr>
            <a:lvl3pPr>
              <a:buClr>
                <a:schemeClr val="bg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	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1"/>
            <a:ext cx="3008313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Paragraph of type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057400"/>
            <a:ext cx="64008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  <a:latin typeface="Calibri" pitchFamily="34" charset="0"/>
                <a:cs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Closing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828800" y="6263640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Office of the Director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828800" y="6464808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Place Office Title Here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8" r:id="rId11"/>
    <p:sldLayoutId id="2147483722" r:id="rId12"/>
    <p:sldLayoutId id="2147483724" r:id="rId13"/>
    <p:sldLayoutId id="2147483725" r:id="rId14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subTitle" idx="1"/>
          </p:nvPr>
        </p:nvSpPr>
        <p:spPr>
          <a:xfrm>
            <a:off x="533400" y="2667000"/>
            <a:ext cx="7848600" cy="3352800"/>
          </a:xfrm>
        </p:spPr>
        <p:txBody>
          <a:bodyPr/>
          <a:lstStyle/>
          <a:p>
            <a:r>
              <a:rPr lang="en-US" sz="2800" dirty="0"/>
              <a:t>Performance of Algorithms </a:t>
            </a:r>
            <a:r>
              <a:rPr lang="en-US" sz="2800" dirty="0" smtClean="0"/>
              <a:t>Using Serial Hepatitis </a:t>
            </a:r>
            <a:r>
              <a:rPr lang="en-US" sz="2800" dirty="0"/>
              <a:t>C RNA </a:t>
            </a:r>
            <a:r>
              <a:rPr lang="en-US" sz="2800" dirty="0" smtClean="0"/>
              <a:t>Tests </a:t>
            </a:r>
            <a:r>
              <a:rPr lang="en-US" sz="2800" dirty="0"/>
              <a:t>to </a:t>
            </a:r>
            <a:r>
              <a:rPr lang="en-US" sz="2800" dirty="0" smtClean="0"/>
              <a:t>Predict Treatment </a:t>
            </a:r>
            <a:r>
              <a:rPr lang="en-US" sz="2800" dirty="0"/>
              <a:t>and </a:t>
            </a:r>
            <a:r>
              <a:rPr lang="en-US" sz="2800" dirty="0" smtClean="0"/>
              <a:t>Cure Among Patients Infected </a:t>
            </a:r>
            <a:r>
              <a:rPr lang="en-US" sz="2800" dirty="0"/>
              <a:t>with </a:t>
            </a:r>
            <a:r>
              <a:rPr lang="en-US" sz="2800" dirty="0" smtClean="0"/>
              <a:t>Chronic Hepatitis C </a:t>
            </a:r>
          </a:p>
          <a:p>
            <a:r>
              <a:rPr lang="en-US" sz="2800" dirty="0" smtClean="0"/>
              <a:t>Ademola Osinubi, MS </a:t>
            </a:r>
          </a:p>
          <a:p>
            <a:r>
              <a:rPr lang="en-US" sz="1800" dirty="0" smtClean="0"/>
              <a:t>Division of Viral Hepatitis, CDC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9600" dirty="0"/>
          </a:p>
          <a:p>
            <a:pPr>
              <a:lnSpc>
                <a:spcPts val="24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371600" y="4953000"/>
            <a:ext cx="6400800" cy="1292352"/>
          </a:xfrm>
        </p:spPr>
        <p:txBody>
          <a:bodyPr/>
          <a:lstStyle/>
          <a:p>
            <a:r>
              <a:rPr lang="en-US" dirty="0" smtClean="0"/>
              <a:t>MAY 19, 2018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9135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Background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72000"/>
          </a:xfrm>
          <a:prstGeom prst="rect">
            <a:avLst/>
          </a:prstGeom>
        </p:spPr>
        <p:txBody>
          <a:bodyPr/>
          <a:lstStyle/>
          <a:p>
            <a:pPr lvl="1" indent="-342900"/>
            <a:r>
              <a:rPr lang="en-US" sz="2400" dirty="0" smtClean="0"/>
              <a:t>~3 million with chronic hepatitis C virus (HCV) infection</a:t>
            </a:r>
          </a:p>
          <a:p>
            <a:pPr lvl="1" indent="-342900"/>
            <a:r>
              <a:rPr lang="en-US" sz="2400" dirty="0" smtClean="0"/>
              <a:t>HCV is a leading cause of l</a:t>
            </a:r>
            <a:r>
              <a:rPr lang="en-US" sz="2400" b="0" dirty="0" smtClean="0"/>
              <a:t>iver </a:t>
            </a:r>
            <a:r>
              <a:rPr lang="en-US" sz="2400" b="0" dirty="0"/>
              <a:t>related deaths </a:t>
            </a:r>
            <a:endParaRPr lang="en-US" sz="2400" b="0" dirty="0" smtClean="0"/>
          </a:p>
          <a:p>
            <a:pPr lvl="2" indent="-342900"/>
            <a:r>
              <a:rPr lang="en-US" sz="2400" dirty="0" smtClean="0"/>
              <a:t>Liver cirrhosis</a:t>
            </a:r>
          </a:p>
          <a:p>
            <a:pPr lvl="2" indent="-342900"/>
            <a:r>
              <a:rPr lang="en-US" sz="2400" b="0" dirty="0" smtClean="0"/>
              <a:t>Liver cancer</a:t>
            </a:r>
          </a:p>
          <a:p>
            <a:pPr lvl="2" indent="-342900"/>
            <a:r>
              <a:rPr lang="en-US" sz="2400" b="0" dirty="0" smtClean="0"/>
              <a:t>End stage liver disease</a:t>
            </a:r>
            <a:endParaRPr lang="en-US" sz="2400" dirty="0" smtClean="0"/>
          </a:p>
          <a:p>
            <a:pPr lvl="1"/>
            <a:r>
              <a:rPr lang="en-US" sz="2400" dirty="0" smtClean="0"/>
              <a:t>Chronic HCV infection is curable</a:t>
            </a:r>
          </a:p>
          <a:p>
            <a:pPr lvl="2"/>
            <a:r>
              <a:rPr lang="en-US" sz="2200" dirty="0" smtClean="0"/>
              <a:t>Interferon-based therapy (1991-2013) –&gt; 50% cure rates</a:t>
            </a:r>
          </a:p>
          <a:p>
            <a:pPr lvl="2"/>
            <a:r>
              <a:rPr lang="en-US" sz="2200" dirty="0" smtClean="0"/>
              <a:t>Direct Acting Antivirals (2013-present) – &gt; 90% cure rates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200" dirty="0" smtClean="0"/>
              <a:t>Highly effective across all HCV genotypes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200" dirty="0" smtClean="0"/>
              <a:t>Minimal adverse effects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200" dirty="0" smtClean="0"/>
              <a:t>High cost of treatment is a barrier to access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marL="914400" lvl="2" indent="0">
              <a:buNone/>
            </a:pPr>
            <a:endParaRPr lang="en-US" sz="2400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Allison.2015.J Hepatol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Electronic Medical Record (EMR)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39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b="0" dirty="0" smtClean="0"/>
          </a:p>
          <a:p>
            <a:r>
              <a:rPr lang="en-US" b="0" dirty="0" smtClean="0"/>
              <a:t>EMR has been used to monitor HCV patients from diagnosis </a:t>
            </a:r>
            <a:r>
              <a:rPr lang="en-US" b="0" dirty="0"/>
              <a:t>to cure, but required manual chart </a:t>
            </a:r>
            <a:r>
              <a:rPr lang="en-US" b="0" dirty="0" smtClean="0"/>
              <a:t>review</a:t>
            </a:r>
          </a:p>
          <a:p>
            <a:pPr marL="0" indent="0">
              <a:buNone/>
            </a:pPr>
            <a:endParaRPr lang="en-US" b="0" dirty="0"/>
          </a:p>
          <a:p>
            <a:r>
              <a:rPr lang="en-US" b="0" dirty="0" smtClean="0"/>
              <a:t>We created a HCV registry from EMR data abstraction to assess HCV treatment and cure rates </a:t>
            </a:r>
            <a:endParaRPr lang="en-US" b="0" dirty="0"/>
          </a:p>
          <a:p>
            <a:pPr marL="0" indent="0">
              <a:buNone/>
            </a:pPr>
            <a:endParaRPr lang="en-US" b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* Friedman.2013.Am J Pub Health 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59014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7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Grady Health System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200" y="4813994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Grady Memorial Hospital is public safety net hospital for the city of Atlanta and the largest hospital in the state of Georgia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71600"/>
            <a:ext cx="5791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39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200" dirty="0" smtClean="0">
                <a:solidFill>
                  <a:srgbClr val="FFC000"/>
                </a:solidFill>
              </a:rPr>
              <a:t>Objectives 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762000" y="1143000"/>
            <a:ext cx="7924800" cy="4191000"/>
          </a:xfrm>
          <a:prstGeom prst="rect">
            <a:avLst/>
          </a:prstGeom>
        </p:spPr>
        <p:txBody>
          <a:bodyPr/>
          <a:lstStyle/>
          <a:p>
            <a:pPr lvl="1"/>
            <a:r>
              <a:rPr lang="en-US" sz="2400" dirty="0" smtClean="0"/>
              <a:t>Using  HCV RNA test results to assess the sensitivity and positive predictive value for various algorithms to determine: 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sz="2200" dirty="0"/>
              <a:t>T</a:t>
            </a:r>
            <a:r>
              <a:rPr lang="en-US" sz="2200" dirty="0" smtClean="0"/>
              <a:t>reatment initiation with direct acting antivirals 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sz="2200" dirty="0" smtClean="0"/>
              <a:t>Cure measured by sustained virologic response</a:t>
            </a:r>
          </a:p>
          <a:p>
            <a:pPr marL="914400" lvl="1" indent="-457200">
              <a:buFont typeface="+mj-lt"/>
              <a:buAutoNum type="arabicPeriod"/>
            </a:pPr>
            <a:endParaRPr lang="en-US" sz="2400" dirty="0" smtClean="0"/>
          </a:p>
          <a:p>
            <a:pPr marL="1371600" lvl="3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3565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3526"/>
            <a:ext cx="8229600" cy="944562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Methods: Data source 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71999"/>
          </a:xfrm>
          <a:prstGeom prst="rect">
            <a:avLst/>
          </a:prstGeom>
        </p:spPr>
        <p:txBody>
          <a:bodyPr/>
          <a:lstStyle/>
          <a:p>
            <a:r>
              <a:rPr lang="en-US" b="0" dirty="0" smtClean="0"/>
              <a:t>Patient-level data </a:t>
            </a:r>
            <a:r>
              <a:rPr lang="en-US" b="0" dirty="0"/>
              <a:t>was extracted </a:t>
            </a:r>
            <a:r>
              <a:rPr lang="en-US" b="0" dirty="0" smtClean="0"/>
              <a:t>from Grady’s EMR </a:t>
            </a:r>
          </a:p>
          <a:p>
            <a:r>
              <a:rPr lang="en-US" b="0" dirty="0" smtClean="0"/>
              <a:t>Data used to create HCV registry of HCV-infected patients </a:t>
            </a:r>
          </a:p>
          <a:p>
            <a:r>
              <a:rPr lang="en-US" b="0" dirty="0" smtClean="0"/>
              <a:t>HCV-related laboratory data included:  </a:t>
            </a:r>
          </a:p>
          <a:p>
            <a:pPr lvl="2"/>
            <a:r>
              <a:rPr lang="en-US" sz="2000" dirty="0"/>
              <a:t>A</a:t>
            </a:r>
            <a:r>
              <a:rPr lang="en-US" sz="2000" dirty="0" smtClean="0"/>
              <a:t>nti-HCV </a:t>
            </a:r>
            <a:r>
              <a:rPr lang="en-US" sz="2000" dirty="0"/>
              <a:t>antibody results </a:t>
            </a:r>
            <a:endParaRPr lang="en-US" sz="2000" dirty="0" smtClean="0"/>
          </a:p>
          <a:p>
            <a:pPr lvl="2"/>
            <a:r>
              <a:rPr lang="en-US" sz="2000" dirty="0"/>
              <a:t>HCV RNA test results </a:t>
            </a:r>
            <a:endParaRPr lang="en-US" sz="2000" dirty="0" smtClean="0"/>
          </a:p>
          <a:p>
            <a:pPr lvl="2"/>
            <a:r>
              <a:rPr lang="en-US" sz="2000" dirty="0"/>
              <a:t>G</a:t>
            </a:r>
            <a:r>
              <a:rPr lang="en-US" sz="2000" dirty="0" smtClean="0"/>
              <a:t>enotype </a:t>
            </a:r>
            <a:r>
              <a:rPr lang="en-US" sz="2000" dirty="0"/>
              <a:t>test results </a:t>
            </a:r>
            <a:endParaRPr lang="en-US" sz="2000" dirty="0" smtClean="0"/>
          </a:p>
          <a:p>
            <a:pPr lvl="2"/>
            <a:r>
              <a:rPr lang="en-US" sz="2000" dirty="0"/>
              <a:t>HCV antiviral treatment </a:t>
            </a:r>
            <a:r>
              <a:rPr lang="en-US" sz="2000" dirty="0" smtClean="0"/>
              <a:t>regimens</a:t>
            </a:r>
          </a:p>
          <a:p>
            <a:r>
              <a:rPr lang="en-US" sz="2600" b="0" dirty="0" smtClean="0"/>
              <a:t>HCV-related treatment information included: </a:t>
            </a:r>
          </a:p>
          <a:p>
            <a:pPr lvl="2"/>
            <a:r>
              <a:rPr lang="en-US" sz="2000" dirty="0" smtClean="0"/>
              <a:t>Direct acting antiviral regimen</a:t>
            </a:r>
          </a:p>
          <a:p>
            <a:pPr lvl="2"/>
            <a:r>
              <a:rPr lang="en-US" sz="2000" b="0" dirty="0" smtClean="0"/>
              <a:t>Date of treatment initiation/completion </a:t>
            </a:r>
          </a:p>
        </p:txBody>
      </p:sp>
    </p:spTree>
    <p:extLst>
      <p:ext uri="{BB962C8B-B14F-4D97-AF65-F5344CB8AC3E}">
        <p14:creationId xmlns:p14="http://schemas.microsoft.com/office/powerpoint/2010/main" val="23962126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3526"/>
            <a:ext cx="8229600" cy="944562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 smtClean="0"/>
              <a:t>Analytic methods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71999"/>
          </a:xfrm>
          <a:prstGeom prst="rect">
            <a:avLst/>
          </a:prstGeom>
        </p:spPr>
        <p:txBody>
          <a:bodyPr/>
          <a:lstStyle/>
          <a:p>
            <a:r>
              <a:rPr lang="en-US" b="0" dirty="0" smtClean="0"/>
              <a:t>Included patients with HCV RNA test date or treatment start date after 1 Dec 2013</a:t>
            </a:r>
          </a:p>
          <a:p>
            <a:r>
              <a:rPr lang="en-US" b="0" dirty="0" smtClean="0"/>
              <a:t>Developed 5 algorithms as a proxy: </a:t>
            </a:r>
          </a:p>
          <a:p>
            <a:pPr lvl="1"/>
            <a:r>
              <a:rPr lang="en-US" dirty="0" smtClean="0"/>
              <a:t>Treatment with direct acting antivirals (DAA)</a:t>
            </a:r>
          </a:p>
          <a:p>
            <a:pPr lvl="1"/>
            <a:r>
              <a:rPr lang="en-US" b="0" dirty="0" smtClean="0"/>
              <a:t>Cure measured by sustained virologic response (SVR)</a:t>
            </a:r>
          </a:p>
          <a:p>
            <a:r>
              <a:rPr lang="en-US" b="0" dirty="0" smtClean="0"/>
              <a:t>Calculated sensitivity and positive predictive value for each algorithm</a:t>
            </a:r>
          </a:p>
          <a:p>
            <a:pPr lvl="1"/>
            <a:endParaRPr lang="en-US" sz="1600" b="0" dirty="0" smtClean="0"/>
          </a:p>
        </p:txBody>
      </p:sp>
    </p:spTree>
    <p:extLst>
      <p:ext uri="{BB962C8B-B14F-4D97-AF65-F5344CB8AC3E}">
        <p14:creationId xmlns:p14="http://schemas.microsoft.com/office/powerpoint/2010/main" val="21668510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38200" y="409575"/>
            <a:ext cx="9044609" cy="1162050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FFC000"/>
                </a:solidFill>
              </a:rPr>
              <a:t>Sensitivity and Positive Predictive Value Definitions</a:t>
            </a:r>
            <a:br>
              <a:rPr lang="en-US" sz="2800" dirty="0" smtClean="0">
                <a:solidFill>
                  <a:srgbClr val="FFC000"/>
                </a:solidFill>
              </a:rPr>
            </a:b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245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b="0" dirty="0" smtClean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r>
              <a:rPr lang="en-US" b="0" dirty="0" smtClean="0"/>
              <a:t>                                                         </a:t>
            </a:r>
          </a:p>
          <a:p>
            <a:pPr marL="0" indent="0">
              <a:buNone/>
            </a:pPr>
            <a:r>
              <a:rPr lang="en-US" b="0" dirty="0" smtClean="0"/>
              <a:t>                        treated/cured   not treated/cured</a:t>
            </a:r>
            <a:endParaRPr lang="en-US" b="0" dirty="0"/>
          </a:p>
          <a:p>
            <a:pPr marL="0" indent="0">
              <a:buNone/>
            </a:pPr>
            <a:r>
              <a:rPr lang="en-US" b="0" dirty="0" smtClean="0"/>
              <a:t>algorithm</a:t>
            </a:r>
          </a:p>
          <a:p>
            <a:pPr marL="0" indent="0">
              <a:buNone/>
            </a:pPr>
            <a:r>
              <a:rPr lang="en-US" b="0" dirty="0" smtClean="0"/>
              <a:t> true                                                                          Sensitivity=a/a + c</a:t>
            </a:r>
          </a:p>
          <a:p>
            <a:pPr marL="0" indent="0">
              <a:buNone/>
            </a:pPr>
            <a:r>
              <a:rPr lang="en-US" b="0" dirty="0" smtClean="0"/>
              <a:t>                                                                                        PPV =  a/a + b</a:t>
            </a:r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r>
              <a:rPr lang="en-US" b="0" dirty="0" smtClean="0"/>
              <a:t> algorithm</a:t>
            </a:r>
          </a:p>
          <a:p>
            <a:pPr marL="0" indent="0">
              <a:buNone/>
            </a:pPr>
            <a:r>
              <a:rPr lang="en-US" b="0" dirty="0" smtClean="0"/>
              <a:t>  false                                                                        </a:t>
            </a:r>
          </a:p>
          <a:p>
            <a:pPr marL="0" indent="0">
              <a:buNone/>
            </a:pPr>
            <a:endParaRPr lang="en-US" b="0" dirty="0" smtClean="0"/>
          </a:p>
          <a:p>
            <a:r>
              <a:rPr lang="en-US" b="0" dirty="0" smtClean="0"/>
              <a:t>Gold </a:t>
            </a:r>
            <a:r>
              <a:rPr lang="en-US" b="0" dirty="0"/>
              <a:t>standards to compare serial HCV RNA algorithms</a:t>
            </a:r>
          </a:p>
          <a:p>
            <a:pPr lvl="1"/>
            <a:r>
              <a:rPr lang="en-US" b="0" dirty="0"/>
              <a:t>Treatment: DAA </a:t>
            </a:r>
            <a:r>
              <a:rPr lang="en-US" b="0" dirty="0" smtClean="0"/>
              <a:t>regimen with </a:t>
            </a:r>
            <a:r>
              <a:rPr lang="en-US" b="0" dirty="0"/>
              <a:t>start date or completion date</a:t>
            </a:r>
          </a:p>
          <a:p>
            <a:pPr lvl="1"/>
            <a:r>
              <a:rPr lang="en-US" b="0" dirty="0"/>
              <a:t>SVR (cure): HCV RNA undetectable &gt;24 weeks after treatment start date or &gt;12 weeks after treatment completion date</a:t>
            </a:r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657113"/>
              </p:ext>
            </p:extLst>
          </p:nvPr>
        </p:nvGraphicFramePr>
        <p:xfrm>
          <a:off x="1752600" y="1571624"/>
          <a:ext cx="4191000" cy="2619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118123154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3966988459"/>
                    </a:ext>
                  </a:extLst>
                </a:gridCol>
              </a:tblGrid>
              <a:tr h="130968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/>
                          </a:solidFill>
                        </a:rPr>
                        <a:t>True</a:t>
                      </a:r>
                      <a:r>
                        <a:rPr lang="en-US" baseline="0" dirty="0" smtClean="0">
                          <a:solidFill>
                            <a:schemeClr val="accent3"/>
                          </a:solidFill>
                        </a:rPr>
                        <a:t> positives</a:t>
                      </a: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3"/>
                          </a:solidFill>
                        </a:rPr>
                        <a:t>False positives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618484"/>
                  </a:ext>
                </a:extLst>
              </a:tr>
              <a:tr h="130968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3"/>
                          </a:solidFill>
                        </a:rPr>
                        <a:t>False negatives 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3"/>
                          </a:solidFill>
                        </a:rPr>
                        <a:t>True negatives 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b="1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01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6502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04801"/>
            <a:ext cx="8458200" cy="12954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Treatment </a:t>
            </a:r>
            <a:r>
              <a:rPr lang="en-US" dirty="0"/>
              <a:t>Path for a Typical Patient </a:t>
            </a:r>
            <a:r>
              <a:rPr lang="en-US" dirty="0" smtClean="0"/>
              <a:t>with </a:t>
            </a:r>
            <a:r>
              <a:rPr lang="en-US" dirty="0"/>
              <a:t>Chronic HCV-infection Receiving Care at Grady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257797"/>
            <a:ext cx="8229600" cy="5334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5300244"/>
            <a:ext cx="8229600" cy="1100556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* </a:t>
            </a:r>
            <a:r>
              <a:rPr lang="en-US" dirty="0">
                <a:solidFill>
                  <a:schemeClr val="bg2"/>
                </a:solidFill>
              </a:rPr>
              <a:t>Rx: Prescription; RVR: Rapid Virologic Response; SVR: sustained virologic resonse=cure</a:t>
            </a:r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14400" y="2558291"/>
            <a:ext cx="75438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1122" y="2219737"/>
            <a:ext cx="954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Time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14400" y="2558291"/>
            <a:ext cx="0" cy="304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2558292"/>
            <a:ext cx="0" cy="30479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24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578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8580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458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28800" y="2209800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19400" y="22098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6800" y="2209800"/>
            <a:ext cx="168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12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59826" y="2209800"/>
            <a:ext cx="128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24799" y="2209800"/>
            <a:ext cx="1143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weeks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33400" y="2819399"/>
            <a:ext cx="838201" cy="7620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HCV RNA+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587499" y="2791599"/>
            <a:ext cx="840957" cy="762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START</a:t>
            </a:r>
            <a:endParaRPr lang="en-US" sz="1200" dirty="0"/>
          </a:p>
        </p:txBody>
      </p:sp>
      <p:sp>
        <p:nvSpPr>
          <p:cNvPr id="42" name="Oval 41"/>
          <p:cNvSpPr/>
          <p:nvPr/>
        </p:nvSpPr>
        <p:spPr>
          <a:xfrm>
            <a:off x="2736574" y="2829277"/>
            <a:ext cx="763654" cy="724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RVR</a:t>
            </a:r>
            <a:endParaRPr lang="en-US" sz="1200" dirty="0"/>
          </a:p>
        </p:txBody>
      </p:sp>
      <p:sp>
        <p:nvSpPr>
          <p:cNvPr id="43" name="Oval 42"/>
          <p:cNvSpPr/>
          <p:nvPr/>
        </p:nvSpPr>
        <p:spPr>
          <a:xfrm>
            <a:off x="4876800" y="2829277"/>
            <a:ext cx="833230" cy="752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ENDS</a:t>
            </a:r>
            <a:endParaRPr lang="en-US" sz="1200" dirty="0"/>
          </a:p>
        </p:txBody>
      </p:sp>
      <p:sp>
        <p:nvSpPr>
          <p:cNvPr id="44" name="Oval 43"/>
          <p:cNvSpPr/>
          <p:nvPr/>
        </p:nvSpPr>
        <p:spPr>
          <a:xfrm>
            <a:off x="6559826" y="2838889"/>
            <a:ext cx="750402" cy="73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12</a:t>
            </a:r>
            <a:endParaRPr lang="en-US" sz="1200" dirty="0"/>
          </a:p>
        </p:txBody>
      </p:sp>
      <p:sp>
        <p:nvSpPr>
          <p:cNvPr id="45" name="Oval 44"/>
          <p:cNvSpPr/>
          <p:nvPr/>
        </p:nvSpPr>
        <p:spPr>
          <a:xfrm>
            <a:off x="8005971" y="2780938"/>
            <a:ext cx="757029" cy="734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24</a:t>
            </a:r>
            <a:endParaRPr lang="en-US" sz="1200" dirty="0"/>
          </a:p>
        </p:txBody>
      </p:sp>
      <p:sp>
        <p:nvSpPr>
          <p:cNvPr id="46" name="Rectangle 45"/>
          <p:cNvSpPr/>
          <p:nvPr/>
        </p:nvSpPr>
        <p:spPr>
          <a:xfrm>
            <a:off x="495300" y="3886200"/>
            <a:ext cx="8382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HCVRNA TESTING </a:t>
            </a:r>
            <a:endParaRPr lang="en-US" sz="1200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371600" y="4343400"/>
            <a:ext cx="1302027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673627" y="3886200"/>
            <a:ext cx="838199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49" name="Straight Arrow Connector 48"/>
          <p:cNvCxnSpPr>
            <a:endCxn id="50" idx="1"/>
          </p:cNvCxnSpPr>
          <p:nvPr/>
        </p:nvCxnSpPr>
        <p:spPr>
          <a:xfrm flipV="1">
            <a:off x="3511826" y="4343399"/>
            <a:ext cx="1543326" cy="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055152" y="3886199"/>
            <a:ext cx="774424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51" name="Straight Arrow Connector 50"/>
          <p:cNvCxnSpPr>
            <a:stCxn id="50" idx="3"/>
            <a:endCxn id="54" idx="1"/>
          </p:cNvCxnSpPr>
          <p:nvPr/>
        </p:nvCxnSpPr>
        <p:spPr>
          <a:xfrm>
            <a:off x="5829576" y="4343399"/>
            <a:ext cx="730250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559826" y="3886199"/>
            <a:ext cx="813076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HCVRNA TESTING</a:t>
            </a:r>
            <a:endParaRPr lang="en-US" sz="1200" dirty="0"/>
          </a:p>
        </p:txBody>
      </p:sp>
      <p:sp>
        <p:nvSpPr>
          <p:cNvPr id="56" name="Rectangle 55"/>
          <p:cNvSpPr/>
          <p:nvPr/>
        </p:nvSpPr>
        <p:spPr>
          <a:xfrm>
            <a:off x="8005970" y="3876264"/>
            <a:ext cx="77083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</a:t>
            </a:r>
            <a:r>
              <a:rPr lang="en-US" sz="1200" baseline="30000" dirty="0" smtClean="0"/>
              <a:t>TH</a:t>
            </a:r>
            <a:endParaRPr lang="en-US" sz="1200" dirty="0" smtClean="0"/>
          </a:p>
          <a:p>
            <a:pPr algn="ctr"/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69" name="Straight Arrow Connector 68"/>
          <p:cNvCxnSpPr>
            <a:stCxn id="54" idx="3"/>
            <a:endCxn id="56" idx="1"/>
          </p:cNvCxnSpPr>
          <p:nvPr/>
        </p:nvCxnSpPr>
        <p:spPr>
          <a:xfrm flipV="1">
            <a:off x="7372902" y="4333464"/>
            <a:ext cx="633068" cy="99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762000" y="4909307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registry was designed to capture five most recent HCV RNA test results in order to capture all these HCV RNA testing events </a:t>
            </a:r>
          </a:p>
        </p:txBody>
      </p:sp>
    </p:spTree>
    <p:extLst>
      <p:ext uri="{BB962C8B-B14F-4D97-AF65-F5344CB8AC3E}">
        <p14:creationId xmlns:p14="http://schemas.microsoft.com/office/powerpoint/2010/main" val="37907073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Algorithms as a proxy to determine Treatment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53617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04801"/>
            <a:ext cx="8458200" cy="149149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 smtClean="0">
                <a:solidFill>
                  <a:srgbClr val="FFC000"/>
                </a:solidFill>
              </a:rPr>
              <a:t>Treatment Algorithm 1</a:t>
            </a:r>
            <a:r>
              <a:rPr lang="en-US" sz="2400" dirty="0" smtClean="0">
                <a:solidFill>
                  <a:srgbClr val="FFC000"/>
                </a:solidFill>
              </a:rPr>
              <a:t/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b="0" dirty="0" smtClean="0">
                <a:solidFill>
                  <a:schemeClr val="bg2"/>
                </a:solidFill>
              </a:rPr>
              <a:t>An </a:t>
            </a:r>
            <a:r>
              <a:rPr lang="en-US" sz="2400" b="0" dirty="0">
                <a:solidFill>
                  <a:schemeClr val="bg2"/>
                </a:solidFill>
              </a:rPr>
              <a:t>initial detectable HCV RNA test result followed by one sequential HCV RNA test </a:t>
            </a:r>
            <a:r>
              <a:rPr lang="en-US" sz="2400" b="0" dirty="0" smtClean="0">
                <a:solidFill>
                  <a:schemeClr val="bg2"/>
                </a:solidFill>
              </a:rPr>
              <a:t>result</a:t>
            </a:r>
            <a:endParaRPr lang="en-US" sz="2400" b="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295747"/>
            <a:ext cx="8229600" cy="5334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762000" y="5355645"/>
            <a:ext cx="8229600" cy="111049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* </a:t>
            </a:r>
            <a:r>
              <a:rPr lang="en-US" dirty="0">
                <a:solidFill>
                  <a:schemeClr val="bg2"/>
                </a:solidFill>
              </a:rPr>
              <a:t>Rx: Prescription; RVR: Rapid Virologic Response; SVR: sustained virologic resonse=cure</a:t>
            </a:r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14400" y="2558291"/>
            <a:ext cx="75438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1122" y="2219737"/>
            <a:ext cx="954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Time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14400" y="2558291"/>
            <a:ext cx="0" cy="304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2558292"/>
            <a:ext cx="0" cy="30479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24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578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8580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458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28800" y="2209800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19400" y="22098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6800" y="2209800"/>
            <a:ext cx="168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12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59826" y="2209800"/>
            <a:ext cx="128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24799" y="2209800"/>
            <a:ext cx="1143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weeks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33400" y="2819399"/>
            <a:ext cx="838201" cy="7620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HCV RNA+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587499" y="2802335"/>
            <a:ext cx="840957" cy="762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START</a:t>
            </a:r>
            <a:endParaRPr lang="en-US" sz="1200" dirty="0"/>
          </a:p>
        </p:txBody>
      </p:sp>
      <p:sp>
        <p:nvSpPr>
          <p:cNvPr id="42" name="Oval 41"/>
          <p:cNvSpPr/>
          <p:nvPr/>
        </p:nvSpPr>
        <p:spPr>
          <a:xfrm>
            <a:off x="2736574" y="2829277"/>
            <a:ext cx="763654" cy="724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RVR</a:t>
            </a:r>
            <a:endParaRPr lang="en-US" sz="1200" dirty="0"/>
          </a:p>
        </p:txBody>
      </p:sp>
      <p:sp>
        <p:nvSpPr>
          <p:cNvPr id="43" name="Oval 42"/>
          <p:cNvSpPr/>
          <p:nvPr/>
        </p:nvSpPr>
        <p:spPr>
          <a:xfrm>
            <a:off x="4876800" y="2829277"/>
            <a:ext cx="833227" cy="752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ENDS</a:t>
            </a:r>
            <a:endParaRPr lang="en-US" sz="1200" dirty="0"/>
          </a:p>
        </p:txBody>
      </p:sp>
      <p:sp>
        <p:nvSpPr>
          <p:cNvPr id="44" name="Oval 43"/>
          <p:cNvSpPr/>
          <p:nvPr/>
        </p:nvSpPr>
        <p:spPr>
          <a:xfrm>
            <a:off x="6559826" y="2838889"/>
            <a:ext cx="750402" cy="73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12</a:t>
            </a:r>
            <a:endParaRPr lang="en-US" sz="1200" dirty="0"/>
          </a:p>
        </p:txBody>
      </p:sp>
      <p:sp>
        <p:nvSpPr>
          <p:cNvPr id="45" name="Oval 44"/>
          <p:cNvSpPr/>
          <p:nvPr/>
        </p:nvSpPr>
        <p:spPr>
          <a:xfrm>
            <a:off x="8005971" y="2780938"/>
            <a:ext cx="757029" cy="734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24</a:t>
            </a:r>
            <a:endParaRPr lang="en-US" sz="1200" dirty="0"/>
          </a:p>
        </p:txBody>
      </p:sp>
      <p:sp>
        <p:nvSpPr>
          <p:cNvPr id="46" name="Rectangle 45"/>
          <p:cNvSpPr/>
          <p:nvPr/>
        </p:nvSpPr>
        <p:spPr>
          <a:xfrm>
            <a:off x="477077" y="3921981"/>
            <a:ext cx="8382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2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1200" dirty="0" smtClean="0"/>
              <a:t> HCV</a:t>
            </a:r>
          </a:p>
          <a:p>
            <a:pPr algn="ctr"/>
            <a:r>
              <a:rPr lang="en-US" sz="1200" dirty="0" smtClean="0"/>
              <a:t>RNA TESTING </a:t>
            </a:r>
            <a:endParaRPr lang="en-US" sz="1200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371600" y="4343400"/>
            <a:ext cx="1302027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673627" y="3876264"/>
            <a:ext cx="838199" cy="9243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49" name="Straight Arrow Connector 48"/>
          <p:cNvCxnSpPr>
            <a:endCxn id="50" idx="1"/>
          </p:cNvCxnSpPr>
          <p:nvPr/>
        </p:nvCxnSpPr>
        <p:spPr>
          <a:xfrm flipV="1">
            <a:off x="3511826" y="4343399"/>
            <a:ext cx="1543326" cy="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055152" y="3886199"/>
            <a:ext cx="774424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51" name="Straight Arrow Connector 50"/>
          <p:cNvCxnSpPr>
            <a:stCxn id="50" idx="3"/>
            <a:endCxn id="54" idx="1"/>
          </p:cNvCxnSpPr>
          <p:nvPr/>
        </p:nvCxnSpPr>
        <p:spPr>
          <a:xfrm>
            <a:off x="5829576" y="4343399"/>
            <a:ext cx="799824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629400" y="3886199"/>
            <a:ext cx="7620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HCVRNA TESTING</a:t>
            </a:r>
            <a:endParaRPr lang="en-US" sz="1200" dirty="0"/>
          </a:p>
        </p:txBody>
      </p:sp>
      <p:sp>
        <p:nvSpPr>
          <p:cNvPr id="56" name="Rectangle 55"/>
          <p:cNvSpPr/>
          <p:nvPr/>
        </p:nvSpPr>
        <p:spPr>
          <a:xfrm>
            <a:off x="8005970" y="3876264"/>
            <a:ext cx="77083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</a:t>
            </a:r>
            <a:r>
              <a:rPr lang="en-US" sz="1200" baseline="30000" dirty="0" smtClean="0"/>
              <a:t>TH</a:t>
            </a:r>
            <a:endParaRPr lang="en-US" sz="1200" dirty="0" smtClean="0"/>
          </a:p>
          <a:p>
            <a:pPr algn="ctr"/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69" name="Straight Arrow Connector 68"/>
          <p:cNvCxnSpPr>
            <a:endCxn id="56" idx="1"/>
          </p:cNvCxnSpPr>
          <p:nvPr/>
        </p:nvCxnSpPr>
        <p:spPr>
          <a:xfrm flipV="1">
            <a:off x="7391400" y="4333464"/>
            <a:ext cx="614570" cy="99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662375" y="5403777"/>
            <a:ext cx="6111875" cy="71373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Any one of these 4 results reported 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77411" y="5295747"/>
            <a:ext cx="1359345" cy="784206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shade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HCV  RNA + </a:t>
            </a:r>
            <a:endParaRPr lang="en-US" sz="2000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3012183" y="4800599"/>
            <a:ext cx="1801670" cy="5649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442364" y="4790664"/>
            <a:ext cx="0" cy="56498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7090189" y="4800600"/>
            <a:ext cx="1368011" cy="5649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endCxn id="54" idx="2"/>
          </p:cNvCxnSpPr>
          <p:nvPr/>
        </p:nvCxnSpPr>
        <p:spPr>
          <a:xfrm flipV="1">
            <a:off x="6089280" y="4800598"/>
            <a:ext cx="921120" cy="5550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endCxn id="46" idx="2"/>
          </p:cNvCxnSpPr>
          <p:nvPr/>
        </p:nvCxnSpPr>
        <p:spPr>
          <a:xfrm flipV="1">
            <a:off x="896177" y="4836380"/>
            <a:ext cx="0" cy="4593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4564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954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Results: </a:t>
            </a:r>
            <a:r>
              <a:rPr lang="en-US" dirty="0" smtClean="0">
                <a:solidFill>
                  <a:srgbClr val="FFC000"/>
                </a:solidFill>
              </a:rPr>
              <a:t>Treatment Algorithm 1 (</a:t>
            </a:r>
            <a:r>
              <a:rPr lang="en-US" dirty="0">
                <a:solidFill>
                  <a:srgbClr val="FFC000"/>
                </a:solidFill>
              </a:rPr>
              <a:t>N=1807)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800" b="1" dirty="0"/>
              <a:t>Total treated  with DAA in HCV registry by gold standard: 698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78928"/>
              </p:ext>
            </p:extLst>
          </p:nvPr>
        </p:nvGraphicFramePr>
        <p:xfrm>
          <a:off x="1066800" y="1447800"/>
          <a:ext cx="70104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33146017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776644649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06202604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36299966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7533053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324694393"/>
                    </a:ext>
                  </a:extLst>
                </a:gridCol>
              </a:tblGrid>
              <a:tr h="58268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algorithm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outcome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 treated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treated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Sens %</a:t>
                      </a:r>
                      <a:endParaRPr lang="en-US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baseline="0" dirty="0" smtClean="0"/>
                        <a:t>PPV %</a:t>
                      </a:r>
                      <a:endParaRPr lang="en-US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400823993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Yes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667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475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96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58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64053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No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  31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634</a:t>
                      </a:r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221699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644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278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92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70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393090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54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831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199362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608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154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87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80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90553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90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955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72163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596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134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85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82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01064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975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509071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50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74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91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424807"/>
                  </a:ext>
                </a:extLst>
              </a:tr>
              <a:tr h="2851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1059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98238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66800" y="2819400"/>
            <a:ext cx="7010400" cy="266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2819400"/>
            <a:ext cx="7010400" cy="268224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8112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2482089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>
                <a:solidFill>
                  <a:srgbClr val="FFC000"/>
                </a:solidFill>
              </a:rPr>
              <a:t/>
            </a:r>
            <a:br>
              <a:rPr lang="en-US" dirty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Treatment Algorithm 2 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sz="2400" b="0" dirty="0">
                <a:solidFill>
                  <a:schemeClr val="tx2"/>
                </a:solidFill>
              </a:rPr>
              <a:t>An initial detectable HCV RNA test result </a:t>
            </a:r>
            <a:r>
              <a:rPr lang="en-US" sz="2400" b="0" dirty="0">
                <a:solidFill>
                  <a:schemeClr val="bg2"/>
                </a:solidFill>
              </a:rPr>
              <a:t>followed by one sequential  HCV RNA test result that indicated at least 10–fold decrease in viral load compared to the initial test</a:t>
            </a:r>
            <a:br>
              <a:rPr lang="en-US" sz="2400" b="0" dirty="0">
                <a:solidFill>
                  <a:schemeClr val="bg2"/>
                </a:solidFill>
              </a:rPr>
            </a:br>
            <a:r>
              <a:rPr lang="en-US" sz="2400" b="0" dirty="0">
                <a:solidFill>
                  <a:schemeClr val="bg2"/>
                </a:solidFill>
              </a:rPr>
              <a:t/>
            </a:r>
            <a:br>
              <a:rPr lang="en-US" sz="2400" b="0" dirty="0">
                <a:solidFill>
                  <a:schemeClr val="bg2"/>
                </a:solidFill>
              </a:rPr>
            </a:br>
            <a:endParaRPr lang="en-US" sz="2400" b="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257797"/>
            <a:ext cx="8229600" cy="5334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5300244"/>
            <a:ext cx="8229600" cy="1100556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* </a:t>
            </a:r>
            <a:r>
              <a:rPr lang="en-US" dirty="0">
                <a:solidFill>
                  <a:schemeClr val="bg2"/>
                </a:solidFill>
              </a:rPr>
              <a:t>Rx: Prescription; RVR: Rapid Virologic Response; SVR: sustained virologic resonse=cure</a:t>
            </a:r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14400" y="2558291"/>
            <a:ext cx="75438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1122" y="2219737"/>
            <a:ext cx="954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Time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14400" y="2558291"/>
            <a:ext cx="0" cy="304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2558292"/>
            <a:ext cx="0" cy="30479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24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578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8580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458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28800" y="2209800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19400" y="22098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6800" y="2209800"/>
            <a:ext cx="168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12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59826" y="2209800"/>
            <a:ext cx="128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24799" y="2209800"/>
            <a:ext cx="1143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weeks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33400" y="2819399"/>
            <a:ext cx="838201" cy="7620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HCV RNA+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587499" y="2791599"/>
            <a:ext cx="840957" cy="762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START</a:t>
            </a:r>
            <a:endParaRPr lang="en-US" sz="1200" dirty="0"/>
          </a:p>
        </p:txBody>
      </p:sp>
      <p:sp>
        <p:nvSpPr>
          <p:cNvPr id="42" name="Oval 41"/>
          <p:cNvSpPr/>
          <p:nvPr/>
        </p:nvSpPr>
        <p:spPr>
          <a:xfrm>
            <a:off x="2736574" y="2829277"/>
            <a:ext cx="763654" cy="724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RVR</a:t>
            </a:r>
            <a:endParaRPr lang="en-US" sz="1200" dirty="0"/>
          </a:p>
        </p:txBody>
      </p:sp>
      <p:sp>
        <p:nvSpPr>
          <p:cNvPr id="43" name="Oval 42"/>
          <p:cNvSpPr/>
          <p:nvPr/>
        </p:nvSpPr>
        <p:spPr>
          <a:xfrm>
            <a:off x="4876800" y="2829277"/>
            <a:ext cx="833230" cy="752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ENDS</a:t>
            </a:r>
            <a:endParaRPr lang="en-US" sz="1200" dirty="0"/>
          </a:p>
        </p:txBody>
      </p:sp>
      <p:sp>
        <p:nvSpPr>
          <p:cNvPr id="44" name="Oval 43"/>
          <p:cNvSpPr/>
          <p:nvPr/>
        </p:nvSpPr>
        <p:spPr>
          <a:xfrm>
            <a:off x="6559826" y="2838889"/>
            <a:ext cx="750402" cy="73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12</a:t>
            </a:r>
            <a:endParaRPr lang="en-US" sz="1200" dirty="0"/>
          </a:p>
        </p:txBody>
      </p:sp>
      <p:sp>
        <p:nvSpPr>
          <p:cNvPr id="45" name="Oval 44"/>
          <p:cNvSpPr/>
          <p:nvPr/>
        </p:nvSpPr>
        <p:spPr>
          <a:xfrm>
            <a:off x="8005971" y="2780938"/>
            <a:ext cx="757029" cy="734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24</a:t>
            </a:r>
            <a:endParaRPr lang="en-US" sz="1200" dirty="0"/>
          </a:p>
        </p:txBody>
      </p:sp>
      <p:sp>
        <p:nvSpPr>
          <p:cNvPr id="46" name="Rectangle 45"/>
          <p:cNvSpPr/>
          <p:nvPr/>
        </p:nvSpPr>
        <p:spPr>
          <a:xfrm>
            <a:off x="495300" y="3886200"/>
            <a:ext cx="8382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HCVRNA TESTING </a:t>
            </a:r>
            <a:endParaRPr lang="en-US" sz="1200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371600" y="4343400"/>
            <a:ext cx="1302027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673627" y="3886200"/>
            <a:ext cx="838199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49" name="Straight Arrow Connector 48"/>
          <p:cNvCxnSpPr>
            <a:endCxn id="50" idx="1"/>
          </p:cNvCxnSpPr>
          <p:nvPr/>
        </p:nvCxnSpPr>
        <p:spPr>
          <a:xfrm flipV="1">
            <a:off x="3511826" y="4343399"/>
            <a:ext cx="1543326" cy="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055152" y="3886199"/>
            <a:ext cx="774424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51" name="Straight Arrow Connector 50"/>
          <p:cNvCxnSpPr>
            <a:stCxn id="50" idx="3"/>
            <a:endCxn id="54" idx="1"/>
          </p:cNvCxnSpPr>
          <p:nvPr/>
        </p:nvCxnSpPr>
        <p:spPr>
          <a:xfrm>
            <a:off x="5829576" y="4343399"/>
            <a:ext cx="799824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629400" y="3886199"/>
            <a:ext cx="7620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HCVRNA TESTING</a:t>
            </a:r>
            <a:endParaRPr lang="en-US" sz="1200" dirty="0"/>
          </a:p>
        </p:txBody>
      </p:sp>
      <p:sp>
        <p:nvSpPr>
          <p:cNvPr id="56" name="Rectangle 55"/>
          <p:cNvSpPr/>
          <p:nvPr/>
        </p:nvSpPr>
        <p:spPr>
          <a:xfrm>
            <a:off x="8005970" y="3876264"/>
            <a:ext cx="77083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</a:t>
            </a:r>
            <a:r>
              <a:rPr lang="en-US" sz="1200" baseline="30000" dirty="0" smtClean="0"/>
              <a:t>TH</a:t>
            </a:r>
            <a:endParaRPr lang="en-US" sz="1200" dirty="0" smtClean="0"/>
          </a:p>
          <a:p>
            <a:pPr algn="ctr"/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69" name="Straight Arrow Connector 68"/>
          <p:cNvCxnSpPr>
            <a:endCxn id="56" idx="1"/>
          </p:cNvCxnSpPr>
          <p:nvPr/>
        </p:nvCxnSpPr>
        <p:spPr>
          <a:xfrm flipV="1">
            <a:off x="7391400" y="4333464"/>
            <a:ext cx="614570" cy="99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750378" y="5420137"/>
            <a:ext cx="6026426" cy="675863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Any one of these test results is 10-fold less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61122" y="5248650"/>
            <a:ext cx="1391480" cy="90446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HCV RNA+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/>
          <p:cNvCxnSpPr>
            <a:endCxn id="46" idx="2"/>
          </p:cNvCxnSpPr>
          <p:nvPr/>
        </p:nvCxnSpPr>
        <p:spPr>
          <a:xfrm flipV="1">
            <a:off x="914400" y="4800599"/>
            <a:ext cx="0" cy="4480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48" idx="2"/>
          </p:cNvCxnSpPr>
          <p:nvPr/>
        </p:nvCxnSpPr>
        <p:spPr>
          <a:xfrm flipH="1" flipV="1">
            <a:off x="3092727" y="4800599"/>
            <a:ext cx="1962425" cy="6195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flipV="1">
            <a:off x="5442364" y="4781813"/>
            <a:ext cx="4352" cy="638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2" idx="0"/>
          </p:cNvCxnSpPr>
          <p:nvPr/>
        </p:nvCxnSpPr>
        <p:spPr>
          <a:xfrm flipV="1">
            <a:off x="5763591" y="4791900"/>
            <a:ext cx="1236572" cy="6282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endCxn id="56" idx="2"/>
          </p:cNvCxnSpPr>
          <p:nvPr/>
        </p:nvCxnSpPr>
        <p:spPr>
          <a:xfrm flipV="1">
            <a:off x="6246746" y="4790664"/>
            <a:ext cx="2144641" cy="6294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5394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954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Results: </a:t>
            </a:r>
            <a:r>
              <a:rPr lang="en-US" dirty="0" smtClean="0">
                <a:solidFill>
                  <a:srgbClr val="FFC000"/>
                </a:solidFill>
              </a:rPr>
              <a:t>Treatment Algorithm </a:t>
            </a:r>
            <a:r>
              <a:rPr lang="en-US" dirty="0">
                <a:solidFill>
                  <a:srgbClr val="FFC000"/>
                </a:solidFill>
              </a:rPr>
              <a:t>2</a:t>
            </a:r>
            <a:r>
              <a:rPr lang="en-US" dirty="0" smtClean="0">
                <a:solidFill>
                  <a:srgbClr val="FFC000"/>
                </a:solidFill>
              </a:rPr>
              <a:t> (</a:t>
            </a:r>
            <a:r>
              <a:rPr lang="en-US" dirty="0">
                <a:solidFill>
                  <a:srgbClr val="FFC000"/>
                </a:solidFill>
              </a:rPr>
              <a:t>N=1807)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800" b="1" dirty="0"/>
              <a:t>Total treated  with DAA in HCV registry by gold standard: 698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397799"/>
              </p:ext>
            </p:extLst>
          </p:nvPr>
        </p:nvGraphicFramePr>
        <p:xfrm>
          <a:off x="1066800" y="1447800"/>
          <a:ext cx="70104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33146017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77664464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06202604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3629996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7533053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324694393"/>
                    </a:ext>
                  </a:extLst>
                </a:gridCol>
              </a:tblGrid>
              <a:tr h="58268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algorithm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outcome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 treated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treated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Sens %</a:t>
                      </a:r>
                      <a:endParaRPr lang="en-US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baseline="0" dirty="0" smtClean="0"/>
                        <a:t>PPV %</a:t>
                      </a:r>
                      <a:endParaRPr lang="en-US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400823993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667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475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96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58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64053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  31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634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221699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Yes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644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278</a:t>
                      </a:r>
                      <a:endParaRPr lang="en-US" sz="16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92</a:t>
                      </a:r>
                      <a:endParaRPr lang="en-US" sz="16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70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393090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No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  54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831</a:t>
                      </a:r>
                      <a:endParaRPr lang="en-US" sz="1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199362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608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154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87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80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90553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90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955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72163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596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134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85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82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01064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975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509071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50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74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91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424807"/>
                  </a:ext>
                </a:extLst>
              </a:tr>
              <a:tr h="2851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1059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98238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66800" y="4800600"/>
            <a:ext cx="6248400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3505200"/>
            <a:ext cx="7010400" cy="1981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066800" y="2034541"/>
            <a:ext cx="7010400" cy="77723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4836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192449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 smtClean="0">
                <a:solidFill>
                  <a:srgbClr val="FFC000"/>
                </a:solidFill>
              </a:rPr>
              <a:t>Treatment Algorithm 3 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sz="2400" b="0" dirty="0">
                <a:solidFill>
                  <a:schemeClr val="tx2"/>
                </a:solidFill>
              </a:rPr>
              <a:t>An initial detectable HCV RNA test result followed by two sequential HCV RNA test results</a:t>
            </a:r>
            <a:br>
              <a:rPr lang="en-US" sz="2400" b="0" dirty="0">
                <a:solidFill>
                  <a:schemeClr val="tx2"/>
                </a:solidFill>
              </a:rPr>
            </a:br>
            <a:endParaRPr lang="en-US" sz="2400" b="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2900" y="5304206"/>
            <a:ext cx="8229600" cy="5334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293941" y="5376444"/>
            <a:ext cx="8229600" cy="1100556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* </a:t>
            </a:r>
            <a:r>
              <a:rPr lang="en-US" dirty="0">
                <a:solidFill>
                  <a:schemeClr val="bg2"/>
                </a:solidFill>
              </a:rPr>
              <a:t>Rx: Prescription; RVR: Rapid Virologic Response; SVR: sustained virologic resonse=cure</a:t>
            </a:r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14400" y="2558291"/>
            <a:ext cx="75438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1122" y="2219737"/>
            <a:ext cx="954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Time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14400" y="2558291"/>
            <a:ext cx="0" cy="304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2558292"/>
            <a:ext cx="0" cy="30479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24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578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8580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458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28800" y="2209800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19400" y="22098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6800" y="2209800"/>
            <a:ext cx="168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12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59826" y="2209800"/>
            <a:ext cx="128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24799" y="2209800"/>
            <a:ext cx="1143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weeks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33400" y="2819399"/>
            <a:ext cx="838201" cy="7620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HCV RNA+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587499" y="2791599"/>
            <a:ext cx="840957" cy="762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START</a:t>
            </a:r>
            <a:endParaRPr lang="en-US" sz="1200" dirty="0"/>
          </a:p>
        </p:txBody>
      </p:sp>
      <p:sp>
        <p:nvSpPr>
          <p:cNvPr id="42" name="Oval 41"/>
          <p:cNvSpPr/>
          <p:nvPr/>
        </p:nvSpPr>
        <p:spPr>
          <a:xfrm>
            <a:off x="2736574" y="2829277"/>
            <a:ext cx="763654" cy="724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RVR</a:t>
            </a:r>
            <a:endParaRPr lang="en-US" sz="1200" dirty="0"/>
          </a:p>
        </p:txBody>
      </p:sp>
      <p:sp>
        <p:nvSpPr>
          <p:cNvPr id="43" name="Oval 42"/>
          <p:cNvSpPr/>
          <p:nvPr/>
        </p:nvSpPr>
        <p:spPr>
          <a:xfrm>
            <a:off x="4876800" y="2829277"/>
            <a:ext cx="833230" cy="752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ENDS</a:t>
            </a:r>
            <a:endParaRPr lang="en-US" sz="1200" dirty="0"/>
          </a:p>
        </p:txBody>
      </p:sp>
      <p:sp>
        <p:nvSpPr>
          <p:cNvPr id="44" name="Oval 43"/>
          <p:cNvSpPr/>
          <p:nvPr/>
        </p:nvSpPr>
        <p:spPr>
          <a:xfrm>
            <a:off x="6559826" y="2838889"/>
            <a:ext cx="750402" cy="73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12</a:t>
            </a:r>
            <a:endParaRPr lang="en-US" sz="1200" dirty="0"/>
          </a:p>
        </p:txBody>
      </p:sp>
      <p:sp>
        <p:nvSpPr>
          <p:cNvPr id="45" name="Oval 44"/>
          <p:cNvSpPr/>
          <p:nvPr/>
        </p:nvSpPr>
        <p:spPr>
          <a:xfrm>
            <a:off x="8005971" y="2780938"/>
            <a:ext cx="757029" cy="734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24</a:t>
            </a:r>
            <a:endParaRPr lang="en-US" sz="1200" dirty="0"/>
          </a:p>
        </p:txBody>
      </p:sp>
      <p:sp>
        <p:nvSpPr>
          <p:cNvPr id="46" name="Rectangle 45"/>
          <p:cNvSpPr/>
          <p:nvPr/>
        </p:nvSpPr>
        <p:spPr>
          <a:xfrm>
            <a:off x="495300" y="3886200"/>
            <a:ext cx="8382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HCVRNA TESTING </a:t>
            </a:r>
            <a:endParaRPr lang="en-US" sz="1200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371600" y="4343400"/>
            <a:ext cx="1302027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673627" y="3886200"/>
            <a:ext cx="838199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49" name="Straight Arrow Connector 48"/>
          <p:cNvCxnSpPr>
            <a:endCxn id="50" idx="1"/>
          </p:cNvCxnSpPr>
          <p:nvPr/>
        </p:nvCxnSpPr>
        <p:spPr>
          <a:xfrm flipV="1">
            <a:off x="3511826" y="4343399"/>
            <a:ext cx="1543326" cy="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055152" y="3886199"/>
            <a:ext cx="774424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51" name="Straight Arrow Connector 50"/>
          <p:cNvCxnSpPr>
            <a:stCxn id="50" idx="3"/>
            <a:endCxn id="54" idx="1"/>
          </p:cNvCxnSpPr>
          <p:nvPr/>
        </p:nvCxnSpPr>
        <p:spPr>
          <a:xfrm>
            <a:off x="5829576" y="4343399"/>
            <a:ext cx="799824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629400" y="3886199"/>
            <a:ext cx="7620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HCVRNA TESTING</a:t>
            </a:r>
            <a:endParaRPr lang="en-US" sz="1200" dirty="0"/>
          </a:p>
        </p:txBody>
      </p:sp>
      <p:sp>
        <p:nvSpPr>
          <p:cNvPr id="56" name="Rectangle 55"/>
          <p:cNvSpPr/>
          <p:nvPr/>
        </p:nvSpPr>
        <p:spPr>
          <a:xfrm>
            <a:off x="8005970" y="3876264"/>
            <a:ext cx="77083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</a:t>
            </a:r>
            <a:r>
              <a:rPr lang="en-US" sz="1200" baseline="30000" dirty="0" smtClean="0"/>
              <a:t>TH</a:t>
            </a:r>
            <a:endParaRPr lang="en-US" sz="1200" dirty="0" smtClean="0"/>
          </a:p>
          <a:p>
            <a:pPr algn="ctr"/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69" name="Straight Arrow Connector 68"/>
          <p:cNvCxnSpPr>
            <a:endCxn id="56" idx="1"/>
          </p:cNvCxnSpPr>
          <p:nvPr/>
        </p:nvCxnSpPr>
        <p:spPr>
          <a:xfrm flipV="1">
            <a:off x="7391400" y="4333464"/>
            <a:ext cx="614570" cy="99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256761" y="5233554"/>
            <a:ext cx="1391478" cy="87070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HCV RNA+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30478" y="5424461"/>
            <a:ext cx="6081841" cy="56120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Any two of these test results reported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/>
          <p:cNvCxnSpPr>
            <a:endCxn id="46" idx="2"/>
          </p:cNvCxnSpPr>
          <p:nvPr/>
        </p:nvCxnSpPr>
        <p:spPr>
          <a:xfrm flipV="1">
            <a:off x="914400" y="4800599"/>
            <a:ext cx="0" cy="4329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7" idx="0"/>
          </p:cNvCxnSpPr>
          <p:nvPr/>
        </p:nvCxnSpPr>
        <p:spPr>
          <a:xfrm flipH="1" flipV="1">
            <a:off x="3130296" y="4790664"/>
            <a:ext cx="2278445" cy="5857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5486400" y="4779262"/>
            <a:ext cx="0" cy="6072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3" idx="0"/>
          </p:cNvCxnSpPr>
          <p:nvPr/>
        </p:nvCxnSpPr>
        <p:spPr>
          <a:xfrm flipV="1">
            <a:off x="5771399" y="4779263"/>
            <a:ext cx="1239001" cy="6451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6444146" y="4730538"/>
            <a:ext cx="1980983" cy="6558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7298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954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Results: </a:t>
            </a:r>
            <a:r>
              <a:rPr lang="en-US" dirty="0" smtClean="0">
                <a:solidFill>
                  <a:srgbClr val="FFC000"/>
                </a:solidFill>
              </a:rPr>
              <a:t>Treatment Algorithm </a:t>
            </a:r>
            <a:r>
              <a:rPr lang="en-US" dirty="0">
                <a:solidFill>
                  <a:srgbClr val="FFC000"/>
                </a:solidFill>
              </a:rPr>
              <a:t>3</a:t>
            </a:r>
            <a:r>
              <a:rPr lang="en-US" dirty="0" smtClean="0">
                <a:solidFill>
                  <a:srgbClr val="FFC000"/>
                </a:solidFill>
              </a:rPr>
              <a:t> (</a:t>
            </a:r>
            <a:r>
              <a:rPr lang="en-US" dirty="0">
                <a:solidFill>
                  <a:srgbClr val="FFC000"/>
                </a:solidFill>
              </a:rPr>
              <a:t>N=1807)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800" b="1" dirty="0"/>
              <a:t>Total treated  with DAA in HCV registry by gold standard: 698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626587"/>
              </p:ext>
            </p:extLst>
          </p:nvPr>
        </p:nvGraphicFramePr>
        <p:xfrm>
          <a:off x="1066800" y="1447800"/>
          <a:ext cx="7467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391">
                  <a:extLst>
                    <a:ext uri="{9D8B030D-6E8A-4147-A177-3AD203B41FA5}">
                      <a16:colId xmlns:a16="http://schemas.microsoft.com/office/drawing/2014/main" val="2331460173"/>
                    </a:ext>
                  </a:extLst>
                </a:gridCol>
                <a:gridCol w="1119809">
                  <a:extLst>
                    <a:ext uri="{9D8B030D-6E8A-4147-A177-3AD203B41FA5}">
                      <a16:colId xmlns:a16="http://schemas.microsoft.com/office/drawing/2014/main" val="77664464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062026041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36299966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175330537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1324694393"/>
                    </a:ext>
                  </a:extLst>
                </a:gridCol>
              </a:tblGrid>
              <a:tr h="58268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algorithm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outcome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 treated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treated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Sens %</a:t>
                      </a:r>
                      <a:endParaRPr lang="en-US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baseline="0" dirty="0" smtClean="0"/>
                        <a:t>PPV %</a:t>
                      </a:r>
                      <a:endParaRPr lang="en-US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400823993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667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475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96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58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64053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  31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634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221699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644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278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92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70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393090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54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831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199362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Yes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608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154</a:t>
                      </a:r>
                      <a:endParaRPr lang="en-US" sz="16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87</a:t>
                      </a:r>
                      <a:endParaRPr lang="en-US" sz="16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80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90553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No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  90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955</a:t>
                      </a:r>
                      <a:endParaRPr lang="en-US" sz="1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72163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596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134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85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82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01064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975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509071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50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74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91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424807"/>
                  </a:ext>
                </a:extLst>
              </a:tr>
              <a:tr h="2851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1059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982385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66800" y="2057400"/>
            <a:ext cx="7467600" cy="1447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066800" y="4114800"/>
            <a:ext cx="7467600" cy="138684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1749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609600"/>
            <a:ext cx="8458200" cy="1887078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 smtClean="0">
                <a:solidFill>
                  <a:srgbClr val="FFC000"/>
                </a:solidFill>
              </a:rPr>
              <a:t>Treatment Algorithm </a:t>
            </a:r>
            <a:r>
              <a:rPr lang="en-US" b="0" dirty="0" smtClean="0">
                <a:solidFill>
                  <a:srgbClr val="FFC000"/>
                </a:solidFill>
              </a:rPr>
              <a:t>4</a:t>
            </a:r>
            <a:br>
              <a:rPr lang="en-US" b="0" dirty="0" smtClean="0">
                <a:solidFill>
                  <a:srgbClr val="FFC000"/>
                </a:solidFill>
              </a:rPr>
            </a:br>
            <a:r>
              <a:rPr lang="en-US" sz="2400" b="0" dirty="0" smtClean="0">
                <a:solidFill>
                  <a:schemeClr val="tx2"/>
                </a:solidFill>
              </a:rPr>
              <a:t>An </a:t>
            </a:r>
            <a:r>
              <a:rPr lang="en-US" sz="2400" b="0" dirty="0">
                <a:solidFill>
                  <a:schemeClr val="tx2"/>
                </a:solidFill>
              </a:rPr>
              <a:t>initial detectable HCV RNA test result followed by two sequential HCV RNA test results &gt; 6 weeks apart from each </a:t>
            </a:r>
            <a:r>
              <a:rPr lang="en-US" sz="2400" b="0" dirty="0" smtClean="0">
                <a:solidFill>
                  <a:schemeClr val="tx2"/>
                </a:solidFill>
              </a:rPr>
              <a:t>other</a:t>
            </a:r>
            <a:r>
              <a:rPr lang="en-US" b="0" dirty="0" smtClean="0">
                <a:solidFill>
                  <a:srgbClr val="FFC000"/>
                </a:solidFill>
              </a:rPr>
              <a:t/>
            </a:r>
            <a:br>
              <a:rPr lang="en-US" b="0" dirty="0" smtClean="0">
                <a:solidFill>
                  <a:srgbClr val="FFC000"/>
                </a:solidFill>
              </a:rPr>
            </a:br>
            <a:endParaRPr lang="en-US" b="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257797"/>
            <a:ext cx="8229600" cy="5334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5300244"/>
            <a:ext cx="8229600" cy="1100556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* </a:t>
            </a:r>
            <a:r>
              <a:rPr lang="en-US" dirty="0">
                <a:solidFill>
                  <a:schemeClr val="bg2"/>
                </a:solidFill>
              </a:rPr>
              <a:t>Rx: Prescription; RVR: Rapid Virologic Response; SVR: sustained virologic resonse=cure</a:t>
            </a:r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14400" y="2558291"/>
            <a:ext cx="75438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1122" y="2219737"/>
            <a:ext cx="954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Time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14400" y="2558291"/>
            <a:ext cx="0" cy="304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2558292"/>
            <a:ext cx="0" cy="30479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24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578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8580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458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28800" y="2209800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19400" y="22098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6800" y="2209800"/>
            <a:ext cx="168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12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59826" y="2209800"/>
            <a:ext cx="128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24799" y="2209800"/>
            <a:ext cx="1143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weeks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33400" y="2819399"/>
            <a:ext cx="838201" cy="7620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HCV RNA+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587499" y="2791599"/>
            <a:ext cx="840957" cy="762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START</a:t>
            </a:r>
            <a:endParaRPr lang="en-US" sz="1200" dirty="0"/>
          </a:p>
        </p:txBody>
      </p:sp>
      <p:sp>
        <p:nvSpPr>
          <p:cNvPr id="42" name="Oval 41"/>
          <p:cNvSpPr/>
          <p:nvPr/>
        </p:nvSpPr>
        <p:spPr>
          <a:xfrm>
            <a:off x="2736574" y="2829277"/>
            <a:ext cx="763654" cy="724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RVR</a:t>
            </a:r>
            <a:endParaRPr lang="en-US" sz="1200" dirty="0"/>
          </a:p>
        </p:txBody>
      </p:sp>
      <p:sp>
        <p:nvSpPr>
          <p:cNvPr id="43" name="Oval 42"/>
          <p:cNvSpPr/>
          <p:nvPr/>
        </p:nvSpPr>
        <p:spPr>
          <a:xfrm>
            <a:off x="4876800" y="2829277"/>
            <a:ext cx="833230" cy="752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ENDS</a:t>
            </a:r>
            <a:endParaRPr lang="en-US" sz="1200" dirty="0"/>
          </a:p>
        </p:txBody>
      </p:sp>
      <p:sp>
        <p:nvSpPr>
          <p:cNvPr id="44" name="Oval 43"/>
          <p:cNvSpPr/>
          <p:nvPr/>
        </p:nvSpPr>
        <p:spPr>
          <a:xfrm>
            <a:off x="6559826" y="2838889"/>
            <a:ext cx="750402" cy="73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12</a:t>
            </a:r>
            <a:endParaRPr lang="en-US" sz="1200" dirty="0"/>
          </a:p>
        </p:txBody>
      </p:sp>
      <p:sp>
        <p:nvSpPr>
          <p:cNvPr id="45" name="Oval 44"/>
          <p:cNvSpPr/>
          <p:nvPr/>
        </p:nvSpPr>
        <p:spPr>
          <a:xfrm>
            <a:off x="8005971" y="2780938"/>
            <a:ext cx="757029" cy="734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24</a:t>
            </a:r>
            <a:endParaRPr lang="en-US" sz="1200" dirty="0"/>
          </a:p>
        </p:txBody>
      </p:sp>
      <p:sp>
        <p:nvSpPr>
          <p:cNvPr id="46" name="Rectangle 45"/>
          <p:cNvSpPr/>
          <p:nvPr/>
        </p:nvSpPr>
        <p:spPr>
          <a:xfrm>
            <a:off x="495300" y="3886200"/>
            <a:ext cx="8382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HCVRNA TESTING </a:t>
            </a:r>
            <a:endParaRPr lang="en-US" sz="1200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371600" y="4343400"/>
            <a:ext cx="1302027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673627" y="3886200"/>
            <a:ext cx="838199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49" name="Straight Arrow Connector 48"/>
          <p:cNvCxnSpPr>
            <a:endCxn id="50" idx="1"/>
          </p:cNvCxnSpPr>
          <p:nvPr/>
        </p:nvCxnSpPr>
        <p:spPr>
          <a:xfrm flipV="1">
            <a:off x="3511826" y="4343399"/>
            <a:ext cx="1543326" cy="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055152" y="3886199"/>
            <a:ext cx="774424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51" name="Straight Arrow Connector 50"/>
          <p:cNvCxnSpPr>
            <a:stCxn id="50" idx="3"/>
            <a:endCxn id="54" idx="1"/>
          </p:cNvCxnSpPr>
          <p:nvPr/>
        </p:nvCxnSpPr>
        <p:spPr>
          <a:xfrm>
            <a:off x="5829576" y="4343399"/>
            <a:ext cx="799824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629400" y="3886199"/>
            <a:ext cx="7620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HCVRNA TESTING</a:t>
            </a:r>
            <a:endParaRPr lang="en-US" sz="1200" dirty="0"/>
          </a:p>
        </p:txBody>
      </p:sp>
      <p:sp>
        <p:nvSpPr>
          <p:cNvPr id="56" name="Rectangle 55"/>
          <p:cNvSpPr/>
          <p:nvPr/>
        </p:nvSpPr>
        <p:spPr>
          <a:xfrm>
            <a:off x="8005970" y="3876264"/>
            <a:ext cx="77083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</a:t>
            </a:r>
            <a:r>
              <a:rPr lang="en-US" sz="1200" baseline="30000" dirty="0" smtClean="0"/>
              <a:t>TH</a:t>
            </a:r>
            <a:endParaRPr lang="en-US" sz="1200" dirty="0" smtClean="0"/>
          </a:p>
          <a:p>
            <a:pPr algn="ctr"/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69" name="Straight Arrow Connector 68"/>
          <p:cNvCxnSpPr>
            <a:endCxn id="56" idx="1"/>
          </p:cNvCxnSpPr>
          <p:nvPr/>
        </p:nvCxnSpPr>
        <p:spPr>
          <a:xfrm flipV="1">
            <a:off x="7391400" y="4333464"/>
            <a:ext cx="614570" cy="99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736574" y="5444515"/>
            <a:ext cx="6000118" cy="599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Any two of these test results &gt; 6 weeks apart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61123" y="5257797"/>
            <a:ext cx="1391478" cy="88857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HCV     RNA +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964692" y="4800599"/>
            <a:ext cx="0" cy="4571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 flipV="1">
            <a:off x="3068734" y="4815105"/>
            <a:ext cx="1986418" cy="6294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5442364" y="4790664"/>
            <a:ext cx="0" cy="6538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2" idx="0"/>
          </p:cNvCxnSpPr>
          <p:nvPr/>
        </p:nvCxnSpPr>
        <p:spPr>
          <a:xfrm flipV="1">
            <a:off x="5736633" y="4800599"/>
            <a:ext cx="1219730" cy="6439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6629400" y="4800299"/>
            <a:ext cx="1866899" cy="6442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6261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954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Results: </a:t>
            </a:r>
            <a:r>
              <a:rPr lang="en-US" dirty="0" smtClean="0">
                <a:solidFill>
                  <a:srgbClr val="FFC000"/>
                </a:solidFill>
              </a:rPr>
              <a:t>Treatment Algorithm 4 (</a:t>
            </a:r>
            <a:r>
              <a:rPr lang="en-US" dirty="0">
                <a:solidFill>
                  <a:srgbClr val="FFC000"/>
                </a:solidFill>
              </a:rPr>
              <a:t>N=1807)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800" b="1" dirty="0"/>
              <a:t>Total treated  with DAA in HCV registry by gold standard: 698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777673"/>
              </p:ext>
            </p:extLst>
          </p:nvPr>
        </p:nvGraphicFramePr>
        <p:xfrm>
          <a:off x="1066800" y="1447800"/>
          <a:ext cx="70104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33146017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776644649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06202604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36299966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7533053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324694393"/>
                    </a:ext>
                  </a:extLst>
                </a:gridCol>
              </a:tblGrid>
              <a:tr h="58268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algorithm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 treated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treated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Sens %</a:t>
                      </a:r>
                      <a:endParaRPr lang="en-US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baseline="0" dirty="0" smtClean="0"/>
                        <a:t>PPV %</a:t>
                      </a:r>
                      <a:endParaRPr lang="en-US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400823993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667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475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96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58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64053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  31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634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221699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644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278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92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70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393090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54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831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199362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608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154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87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80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90553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90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955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72163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4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Yes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596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134</a:t>
                      </a:r>
                      <a:endParaRPr lang="en-US" sz="16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85</a:t>
                      </a:r>
                      <a:endParaRPr lang="en-US" sz="16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82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01064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No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102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975</a:t>
                      </a:r>
                      <a:endParaRPr lang="en-US" sz="1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509071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/>
                        <a:t>Y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515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50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74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91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424807"/>
                  </a:ext>
                </a:extLst>
              </a:tr>
              <a:tr h="2851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/>
                        <a:t>N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183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1059</a:t>
                      </a:r>
                      <a:endParaRPr lang="en-US" sz="1600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982385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66800" y="2057400"/>
            <a:ext cx="7010400" cy="21336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066800" y="4800600"/>
            <a:ext cx="7010400" cy="70104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3795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04801"/>
            <a:ext cx="8458200" cy="2296198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 smtClean="0">
                <a:solidFill>
                  <a:srgbClr val="FFC000"/>
                </a:solidFill>
              </a:rPr>
              <a:t>Treatment Algorithm 5 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sz="2400" b="0" dirty="0">
                <a:solidFill>
                  <a:schemeClr val="tx2"/>
                </a:solidFill>
              </a:rPr>
              <a:t>An initial detectable HCV RNA test result followed by three sequential HCV RNA test results</a:t>
            </a: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257797"/>
            <a:ext cx="8229600" cy="5334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93736" y="5228388"/>
            <a:ext cx="8229600" cy="1100556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* </a:t>
            </a:r>
            <a:r>
              <a:rPr lang="en-US" dirty="0">
                <a:solidFill>
                  <a:schemeClr val="bg2"/>
                </a:solidFill>
              </a:rPr>
              <a:t>Rx: Prescription; RVR: Rapid Virologic Response; SVR: sustained virologic resonse=cure</a:t>
            </a:r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14400" y="2558291"/>
            <a:ext cx="75438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1122" y="2219737"/>
            <a:ext cx="954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Time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14400" y="2558291"/>
            <a:ext cx="0" cy="304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2558292"/>
            <a:ext cx="0" cy="30479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24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578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8580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458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28800" y="2209800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19400" y="22098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6800" y="2209800"/>
            <a:ext cx="168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12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59826" y="2209800"/>
            <a:ext cx="128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24799" y="2209800"/>
            <a:ext cx="1143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weeks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33400" y="2819399"/>
            <a:ext cx="838201" cy="7620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HCV RNA+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587499" y="2791599"/>
            <a:ext cx="840957" cy="762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START</a:t>
            </a:r>
            <a:endParaRPr lang="en-US" sz="1200" dirty="0"/>
          </a:p>
        </p:txBody>
      </p:sp>
      <p:sp>
        <p:nvSpPr>
          <p:cNvPr id="42" name="Oval 41"/>
          <p:cNvSpPr/>
          <p:nvPr/>
        </p:nvSpPr>
        <p:spPr>
          <a:xfrm>
            <a:off x="2736574" y="2829277"/>
            <a:ext cx="763654" cy="724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RVR</a:t>
            </a:r>
            <a:endParaRPr lang="en-US" sz="1200" dirty="0"/>
          </a:p>
        </p:txBody>
      </p:sp>
      <p:sp>
        <p:nvSpPr>
          <p:cNvPr id="43" name="Oval 42"/>
          <p:cNvSpPr/>
          <p:nvPr/>
        </p:nvSpPr>
        <p:spPr>
          <a:xfrm>
            <a:off x="4876800" y="2829277"/>
            <a:ext cx="833230" cy="752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ENDS</a:t>
            </a:r>
            <a:endParaRPr lang="en-US" sz="1200" dirty="0"/>
          </a:p>
        </p:txBody>
      </p:sp>
      <p:sp>
        <p:nvSpPr>
          <p:cNvPr id="44" name="Oval 43"/>
          <p:cNvSpPr/>
          <p:nvPr/>
        </p:nvSpPr>
        <p:spPr>
          <a:xfrm>
            <a:off x="6559826" y="2838889"/>
            <a:ext cx="750402" cy="73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12</a:t>
            </a:r>
            <a:endParaRPr lang="en-US" sz="1200" dirty="0"/>
          </a:p>
        </p:txBody>
      </p:sp>
      <p:sp>
        <p:nvSpPr>
          <p:cNvPr id="45" name="Oval 44"/>
          <p:cNvSpPr/>
          <p:nvPr/>
        </p:nvSpPr>
        <p:spPr>
          <a:xfrm>
            <a:off x="8005971" y="2780938"/>
            <a:ext cx="757029" cy="734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24</a:t>
            </a:r>
            <a:endParaRPr lang="en-US" sz="1200" dirty="0"/>
          </a:p>
        </p:txBody>
      </p:sp>
      <p:sp>
        <p:nvSpPr>
          <p:cNvPr id="46" name="Rectangle 45"/>
          <p:cNvSpPr/>
          <p:nvPr/>
        </p:nvSpPr>
        <p:spPr>
          <a:xfrm>
            <a:off x="495300" y="3886200"/>
            <a:ext cx="8382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HCVRNA TESTING </a:t>
            </a:r>
            <a:endParaRPr lang="en-US" sz="1200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371600" y="4343400"/>
            <a:ext cx="1302027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673627" y="3886200"/>
            <a:ext cx="838199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49" name="Straight Arrow Connector 48"/>
          <p:cNvCxnSpPr>
            <a:endCxn id="50" idx="1"/>
          </p:cNvCxnSpPr>
          <p:nvPr/>
        </p:nvCxnSpPr>
        <p:spPr>
          <a:xfrm flipV="1">
            <a:off x="3511826" y="4343399"/>
            <a:ext cx="1543326" cy="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055152" y="3886199"/>
            <a:ext cx="774424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51" name="Straight Arrow Connector 50"/>
          <p:cNvCxnSpPr>
            <a:stCxn id="50" idx="3"/>
            <a:endCxn id="54" idx="1"/>
          </p:cNvCxnSpPr>
          <p:nvPr/>
        </p:nvCxnSpPr>
        <p:spPr>
          <a:xfrm>
            <a:off x="5829576" y="4343399"/>
            <a:ext cx="799824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629400" y="3886199"/>
            <a:ext cx="7620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HCVRNA TESTING</a:t>
            </a:r>
            <a:endParaRPr lang="en-US" sz="1200" dirty="0"/>
          </a:p>
        </p:txBody>
      </p:sp>
      <p:sp>
        <p:nvSpPr>
          <p:cNvPr id="56" name="Rectangle 55"/>
          <p:cNvSpPr/>
          <p:nvPr/>
        </p:nvSpPr>
        <p:spPr>
          <a:xfrm>
            <a:off x="8005970" y="3876264"/>
            <a:ext cx="77083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</a:t>
            </a:r>
            <a:r>
              <a:rPr lang="en-US" sz="1200" baseline="30000" dirty="0" smtClean="0"/>
              <a:t>TH</a:t>
            </a:r>
            <a:endParaRPr lang="en-US" sz="1200" dirty="0" smtClean="0"/>
          </a:p>
          <a:p>
            <a:pPr algn="ctr"/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69" name="Straight Arrow Connector 68"/>
          <p:cNvCxnSpPr>
            <a:endCxn id="56" idx="1"/>
          </p:cNvCxnSpPr>
          <p:nvPr/>
        </p:nvCxnSpPr>
        <p:spPr>
          <a:xfrm flipV="1">
            <a:off x="7391400" y="4333464"/>
            <a:ext cx="614570" cy="99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266700" y="5257797"/>
            <a:ext cx="1371600" cy="799477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HCV RNA +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61664" y="5343933"/>
            <a:ext cx="5992192" cy="67586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Any three of these test result reported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/>
          <p:cNvCxnSpPr>
            <a:endCxn id="54" idx="2"/>
          </p:cNvCxnSpPr>
          <p:nvPr/>
        </p:nvCxnSpPr>
        <p:spPr>
          <a:xfrm flipV="1">
            <a:off x="5710030" y="4800598"/>
            <a:ext cx="1300370" cy="4950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 flipV="1">
            <a:off x="3097188" y="4768167"/>
            <a:ext cx="2235227" cy="5757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5442364" y="4768143"/>
            <a:ext cx="0" cy="5413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914400" y="4800599"/>
            <a:ext cx="0" cy="348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V="1">
            <a:off x="6096000" y="4768143"/>
            <a:ext cx="2288485" cy="5757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65244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954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Results: </a:t>
            </a:r>
            <a:r>
              <a:rPr lang="en-US" dirty="0" smtClean="0">
                <a:solidFill>
                  <a:srgbClr val="FFC000"/>
                </a:solidFill>
              </a:rPr>
              <a:t>Treatment Algorithm </a:t>
            </a:r>
            <a:r>
              <a:rPr lang="en-US" dirty="0">
                <a:solidFill>
                  <a:srgbClr val="FFC000"/>
                </a:solidFill>
              </a:rPr>
              <a:t>5</a:t>
            </a:r>
            <a:r>
              <a:rPr lang="en-US" dirty="0" smtClean="0">
                <a:solidFill>
                  <a:srgbClr val="FFC000"/>
                </a:solidFill>
              </a:rPr>
              <a:t> (</a:t>
            </a:r>
            <a:r>
              <a:rPr lang="en-US" dirty="0">
                <a:solidFill>
                  <a:srgbClr val="FFC000"/>
                </a:solidFill>
              </a:rPr>
              <a:t>N=1807)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800" b="1" dirty="0"/>
              <a:t>Total treated  with DAA in HCV registry by gold standard: 698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384982"/>
              </p:ext>
            </p:extLst>
          </p:nvPr>
        </p:nvGraphicFramePr>
        <p:xfrm>
          <a:off x="1066800" y="1421130"/>
          <a:ext cx="76200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522">
                  <a:extLst>
                    <a:ext uri="{9D8B030D-6E8A-4147-A177-3AD203B41FA5}">
                      <a16:colId xmlns:a16="http://schemas.microsoft.com/office/drawing/2014/main" val="2331460173"/>
                    </a:ext>
                  </a:extLst>
                </a:gridCol>
                <a:gridCol w="1162878">
                  <a:extLst>
                    <a:ext uri="{9D8B030D-6E8A-4147-A177-3AD203B41FA5}">
                      <a16:colId xmlns:a16="http://schemas.microsoft.com/office/drawing/2014/main" val="77664464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06202604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36299966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175330537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1324694393"/>
                    </a:ext>
                  </a:extLst>
                </a:gridCol>
              </a:tblGrid>
              <a:tr h="58268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algorithm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outcome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 treated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treated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Sens %</a:t>
                      </a:r>
                      <a:endParaRPr lang="en-US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baseline="0" dirty="0" smtClean="0"/>
                        <a:t>PPV %</a:t>
                      </a:r>
                      <a:endParaRPr lang="en-US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400823993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667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475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96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58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64053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  31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634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221699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644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278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92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70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393090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54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831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199362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608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154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87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80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90553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90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955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72163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596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134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85</a:t>
                      </a:r>
                      <a:endParaRPr lang="en-US" sz="16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82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01064"/>
                  </a:ext>
                </a:extLst>
              </a:tr>
              <a:tr h="33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975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509071"/>
                  </a:ext>
                </a:extLst>
              </a:tr>
              <a:tr h="3329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Yes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515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50</a:t>
                      </a:r>
                      <a:endParaRPr lang="en-US" sz="16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74</a:t>
                      </a:r>
                      <a:endParaRPr lang="en-US" sz="16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91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424807"/>
                  </a:ext>
                </a:extLst>
              </a:tr>
              <a:tr h="2851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No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183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1059</a:t>
                      </a:r>
                      <a:endParaRPr lang="en-US" sz="1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982385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66800" y="2095500"/>
            <a:ext cx="7620000" cy="27051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2071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Algorithms as a proxy to determine cure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9651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04801"/>
            <a:ext cx="8458200" cy="1854057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 smtClean="0">
                <a:solidFill>
                  <a:srgbClr val="FFC000"/>
                </a:solidFill>
              </a:rPr>
              <a:t>SVR Algorithm 1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sz="2400" b="0" dirty="0">
                <a:solidFill>
                  <a:schemeClr val="tx2"/>
                </a:solidFill>
              </a:rPr>
              <a:t>An Undetectable HCV RNA test result ≥ 6 months (24 weeks) after the first detectable HCV RNA test result</a:t>
            </a:r>
            <a:br>
              <a:rPr lang="en-US" sz="2400" b="0" dirty="0">
                <a:solidFill>
                  <a:schemeClr val="tx2"/>
                </a:solidFill>
              </a:rPr>
            </a:br>
            <a:endParaRPr lang="en-US" sz="2400" b="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257797"/>
            <a:ext cx="8229600" cy="5334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5300244"/>
            <a:ext cx="8229600" cy="1100556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* </a:t>
            </a:r>
            <a:r>
              <a:rPr lang="en-US" dirty="0">
                <a:solidFill>
                  <a:schemeClr val="bg2"/>
                </a:solidFill>
              </a:rPr>
              <a:t>Rx: Prescription; RVR: Rapid Virologic Response; SVR: sustained virologic resonse=cure</a:t>
            </a:r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14400" y="2558291"/>
            <a:ext cx="75438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1122" y="2219737"/>
            <a:ext cx="954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Time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14400" y="2558291"/>
            <a:ext cx="0" cy="304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2558292"/>
            <a:ext cx="0" cy="30479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24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578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8580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458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28800" y="2209800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19400" y="22098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6800" y="2209800"/>
            <a:ext cx="168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12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59826" y="2209800"/>
            <a:ext cx="128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24799" y="2209800"/>
            <a:ext cx="1143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weeks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33400" y="2819399"/>
            <a:ext cx="838201" cy="7620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HCV RNA+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587499" y="2791599"/>
            <a:ext cx="840957" cy="762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START</a:t>
            </a:r>
            <a:endParaRPr lang="en-US" sz="1200" dirty="0"/>
          </a:p>
        </p:txBody>
      </p:sp>
      <p:sp>
        <p:nvSpPr>
          <p:cNvPr id="42" name="Oval 41"/>
          <p:cNvSpPr/>
          <p:nvPr/>
        </p:nvSpPr>
        <p:spPr>
          <a:xfrm>
            <a:off x="2736574" y="2829277"/>
            <a:ext cx="763654" cy="724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RVR</a:t>
            </a:r>
            <a:endParaRPr lang="en-US" sz="1200" dirty="0"/>
          </a:p>
        </p:txBody>
      </p:sp>
      <p:sp>
        <p:nvSpPr>
          <p:cNvPr id="43" name="Oval 42"/>
          <p:cNvSpPr/>
          <p:nvPr/>
        </p:nvSpPr>
        <p:spPr>
          <a:xfrm>
            <a:off x="4876800" y="2829277"/>
            <a:ext cx="833230" cy="752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ENDS</a:t>
            </a:r>
            <a:endParaRPr lang="en-US" sz="1200" dirty="0"/>
          </a:p>
        </p:txBody>
      </p:sp>
      <p:sp>
        <p:nvSpPr>
          <p:cNvPr id="44" name="Oval 43"/>
          <p:cNvSpPr/>
          <p:nvPr/>
        </p:nvSpPr>
        <p:spPr>
          <a:xfrm>
            <a:off x="6559826" y="2838889"/>
            <a:ext cx="750402" cy="73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12</a:t>
            </a:r>
            <a:endParaRPr lang="en-US" sz="1200" dirty="0"/>
          </a:p>
        </p:txBody>
      </p:sp>
      <p:sp>
        <p:nvSpPr>
          <p:cNvPr id="45" name="Oval 44"/>
          <p:cNvSpPr/>
          <p:nvPr/>
        </p:nvSpPr>
        <p:spPr>
          <a:xfrm>
            <a:off x="8005971" y="2780938"/>
            <a:ext cx="757029" cy="734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24</a:t>
            </a:r>
            <a:endParaRPr lang="en-US" sz="1200" dirty="0"/>
          </a:p>
        </p:txBody>
      </p:sp>
      <p:sp>
        <p:nvSpPr>
          <p:cNvPr id="46" name="Rectangle 45"/>
          <p:cNvSpPr/>
          <p:nvPr/>
        </p:nvSpPr>
        <p:spPr>
          <a:xfrm>
            <a:off x="495300" y="3886200"/>
            <a:ext cx="8382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HCVRNA TESTING </a:t>
            </a:r>
            <a:endParaRPr lang="en-US" sz="1200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371600" y="4343400"/>
            <a:ext cx="1302027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673627" y="3886200"/>
            <a:ext cx="838199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49" name="Straight Arrow Connector 48"/>
          <p:cNvCxnSpPr>
            <a:endCxn id="50" idx="1"/>
          </p:cNvCxnSpPr>
          <p:nvPr/>
        </p:nvCxnSpPr>
        <p:spPr>
          <a:xfrm flipV="1">
            <a:off x="3511826" y="4343399"/>
            <a:ext cx="1543326" cy="2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055152" y="3886199"/>
            <a:ext cx="774424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51" name="Straight Arrow Connector 50"/>
          <p:cNvCxnSpPr>
            <a:stCxn id="50" idx="3"/>
            <a:endCxn id="54" idx="1"/>
          </p:cNvCxnSpPr>
          <p:nvPr/>
        </p:nvCxnSpPr>
        <p:spPr>
          <a:xfrm flipV="1">
            <a:off x="5829576" y="4333464"/>
            <a:ext cx="799824" cy="99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629400" y="3876264"/>
            <a:ext cx="7620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HCV RNA TESTING</a:t>
            </a:r>
            <a:endParaRPr lang="en-US" sz="1200" dirty="0"/>
          </a:p>
        </p:txBody>
      </p:sp>
      <p:sp>
        <p:nvSpPr>
          <p:cNvPr id="56" name="Rectangle 55"/>
          <p:cNvSpPr/>
          <p:nvPr/>
        </p:nvSpPr>
        <p:spPr>
          <a:xfrm>
            <a:off x="8005970" y="3876264"/>
            <a:ext cx="77083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HCVRNA TESTING</a:t>
            </a:r>
            <a:endParaRPr lang="en-US" sz="1200" dirty="0"/>
          </a:p>
        </p:txBody>
      </p:sp>
      <p:cxnSp>
        <p:nvCxnSpPr>
          <p:cNvPr id="69" name="Straight Arrow Connector 68"/>
          <p:cNvCxnSpPr>
            <a:endCxn id="56" idx="1"/>
          </p:cNvCxnSpPr>
          <p:nvPr/>
        </p:nvCxnSpPr>
        <p:spPr>
          <a:xfrm flipV="1">
            <a:off x="7391400" y="4333464"/>
            <a:ext cx="614570" cy="99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61122" y="5356344"/>
            <a:ext cx="1620078" cy="637399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Detectable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29400" y="5151790"/>
            <a:ext cx="2147405" cy="124901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 of these two test results Undetectable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874775" y="4800599"/>
            <a:ext cx="0" cy="4996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 flipV="1">
            <a:off x="7010400" y="4795291"/>
            <a:ext cx="533400" cy="3936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56" idx="2"/>
          </p:cNvCxnSpPr>
          <p:nvPr/>
        </p:nvCxnSpPr>
        <p:spPr>
          <a:xfrm flipV="1">
            <a:off x="7841973" y="4790664"/>
            <a:ext cx="549414" cy="3611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3041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Results: </a:t>
            </a:r>
            <a:r>
              <a:rPr lang="en-US" dirty="0" smtClean="0">
                <a:solidFill>
                  <a:srgbClr val="FFC000"/>
                </a:solidFill>
              </a:rPr>
              <a:t>SVR Algorithm 1 (</a:t>
            </a:r>
            <a:r>
              <a:rPr lang="en-US" dirty="0">
                <a:solidFill>
                  <a:srgbClr val="FFC000"/>
                </a:solidFill>
              </a:rPr>
              <a:t>N=442)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1800" b="1" dirty="0"/>
              <a:t>Total Cured in the HCV registry by gold standard :314  </a:t>
            </a:r>
          </a:p>
          <a:p>
            <a:endParaRPr lang="en-US" sz="18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902715"/>
              </p:ext>
            </p:extLst>
          </p:nvPr>
        </p:nvGraphicFramePr>
        <p:xfrm>
          <a:off x="1219200" y="1447800"/>
          <a:ext cx="6781801" cy="4255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5983">
                  <a:extLst>
                    <a:ext uri="{9D8B030D-6E8A-4147-A177-3AD203B41FA5}">
                      <a16:colId xmlns:a16="http://schemas.microsoft.com/office/drawing/2014/main" val="3897170539"/>
                    </a:ext>
                  </a:extLst>
                </a:gridCol>
                <a:gridCol w="1184817">
                  <a:extLst>
                    <a:ext uri="{9D8B030D-6E8A-4147-A177-3AD203B41FA5}">
                      <a16:colId xmlns:a16="http://schemas.microsoft.com/office/drawing/2014/main" val="371621786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9138198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12003618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442148994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val="3490819202"/>
                    </a:ext>
                  </a:extLst>
                </a:gridCol>
              </a:tblGrid>
              <a:tr h="597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algorithm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outcome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cured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Sens %</a:t>
                      </a:r>
                      <a:endParaRPr lang="en-US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PPV %</a:t>
                      </a:r>
                      <a:endParaRPr lang="en-US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05822821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Yes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261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46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83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573207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No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82</a:t>
                      </a:r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71475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92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490858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105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250290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92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938562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105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199185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93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82947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20492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93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32551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89853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219199" y="2743199"/>
            <a:ext cx="6781801" cy="295991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9927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2342709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 smtClean="0">
                <a:solidFill>
                  <a:srgbClr val="FFC000"/>
                </a:solidFill>
              </a:rPr>
              <a:t>SVR Algorithm 2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sz="2400" b="0" dirty="0">
                <a:solidFill>
                  <a:schemeClr val="tx2"/>
                </a:solidFill>
              </a:rPr>
              <a:t>Treated initiation algorithm 1 and an undetectable HCV RNA test result ≥ 12 weeks after the last HCV RNA test result</a:t>
            </a:r>
            <a:br>
              <a:rPr lang="en-US" sz="2400" b="0" dirty="0">
                <a:solidFill>
                  <a:schemeClr val="tx2"/>
                </a:solidFill>
              </a:rPr>
            </a:br>
            <a:r>
              <a:rPr lang="en-US" sz="2400" b="0" dirty="0" smtClean="0">
                <a:solidFill>
                  <a:srgbClr val="FFC000"/>
                </a:solidFill>
              </a:rPr>
              <a:t/>
            </a:r>
            <a:br>
              <a:rPr lang="en-US" sz="2400" b="0" dirty="0" smtClean="0">
                <a:solidFill>
                  <a:srgbClr val="FFC000"/>
                </a:solidFill>
              </a:rPr>
            </a:br>
            <a:endParaRPr lang="en-US" sz="2400" b="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257797"/>
            <a:ext cx="8229600" cy="5334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5300244"/>
            <a:ext cx="8229600" cy="1100556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* </a:t>
            </a:r>
            <a:r>
              <a:rPr lang="en-US" dirty="0">
                <a:solidFill>
                  <a:schemeClr val="bg2"/>
                </a:solidFill>
              </a:rPr>
              <a:t>Rx: Prescription; RVR: Rapid Virologic Response; SVR: sustained virologic resonse=cure</a:t>
            </a:r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14400" y="2558291"/>
            <a:ext cx="75438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1122" y="2219737"/>
            <a:ext cx="954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Time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14400" y="2558291"/>
            <a:ext cx="0" cy="304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2558292"/>
            <a:ext cx="0" cy="30479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24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578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8580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458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28800" y="2209800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19400" y="22098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6800" y="2209800"/>
            <a:ext cx="168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12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59826" y="2209800"/>
            <a:ext cx="128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24799" y="2209800"/>
            <a:ext cx="1143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weeks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33400" y="2819399"/>
            <a:ext cx="838201" cy="7620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HCV RNA+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587499" y="2791599"/>
            <a:ext cx="840957" cy="762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START</a:t>
            </a:r>
            <a:endParaRPr lang="en-US" sz="1200" dirty="0"/>
          </a:p>
        </p:txBody>
      </p:sp>
      <p:sp>
        <p:nvSpPr>
          <p:cNvPr id="42" name="Oval 41"/>
          <p:cNvSpPr/>
          <p:nvPr/>
        </p:nvSpPr>
        <p:spPr>
          <a:xfrm>
            <a:off x="2736574" y="2829277"/>
            <a:ext cx="763654" cy="724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RVR</a:t>
            </a:r>
            <a:endParaRPr lang="en-US" sz="1200" dirty="0"/>
          </a:p>
        </p:txBody>
      </p:sp>
      <p:sp>
        <p:nvSpPr>
          <p:cNvPr id="43" name="Oval 42"/>
          <p:cNvSpPr/>
          <p:nvPr/>
        </p:nvSpPr>
        <p:spPr>
          <a:xfrm>
            <a:off x="4876800" y="2829277"/>
            <a:ext cx="833230" cy="752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ENDS</a:t>
            </a:r>
            <a:endParaRPr lang="en-US" sz="1200" dirty="0"/>
          </a:p>
        </p:txBody>
      </p:sp>
      <p:sp>
        <p:nvSpPr>
          <p:cNvPr id="44" name="Oval 43"/>
          <p:cNvSpPr/>
          <p:nvPr/>
        </p:nvSpPr>
        <p:spPr>
          <a:xfrm>
            <a:off x="6559826" y="2838889"/>
            <a:ext cx="750402" cy="73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12</a:t>
            </a:r>
            <a:endParaRPr lang="en-US" sz="1200" dirty="0"/>
          </a:p>
        </p:txBody>
      </p:sp>
      <p:sp>
        <p:nvSpPr>
          <p:cNvPr id="45" name="Oval 44"/>
          <p:cNvSpPr/>
          <p:nvPr/>
        </p:nvSpPr>
        <p:spPr>
          <a:xfrm>
            <a:off x="8005971" y="2780938"/>
            <a:ext cx="757029" cy="734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24</a:t>
            </a:r>
            <a:endParaRPr lang="en-US" sz="1200" dirty="0"/>
          </a:p>
        </p:txBody>
      </p:sp>
      <p:sp>
        <p:nvSpPr>
          <p:cNvPr id="46" name="Rectangle 45"/>
          <p:cNvSpPr/>
          <p:nvPr/>
        </p:nvSpPr>
        <p:spPr>
          <a:xfrm>
            <a:off x="495300" y="3886200"/>
            <a:ext cx="8382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HCVRNA TESTING </a:t>
            </a:r>
            <a:endParaRPr lang="en-US" sz="1200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371600" y="4343400"/>
            <a:ext cx="130202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673627" y="3886200"/>
            <a:ext cx="838199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49" name="Straight Arrow Connector 48"/>
          <p:cNvCxnSpPr>
            <a:endCxn id="50" idx="1"/>
          </p:cNvCxnSpPr>
          <p:nvPr/>
        </p:nvCxnSpPr>
        <p:spPr>
          <a:xfrm flipV="1">
            <a:off x="3511826" y="4343399"/>
            <a:ext cx="1543326" cy="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055152" y="3886199"/>
            <a:ext cx="774424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51" name="Straight Arrow Connector 50"/>
          <p:cNvCxnSpPr>
            <a:stCxn id="50" idx="3"/>
            <a:endCxn id="54" idx="1"/>
          </p:cNvCxnSpPr>
          <p:nvPr/>
        </p:nvCxnSpPr>
        <p:spPr>
          <a:xfrm>
            <a:off x="5829576" y="4343399"/>
            <a:ext cx="799824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629400" y="3886199"/>
            <a:ext cx="7620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4</a:t>
            </a:r>
            <a:r>
              <a:rPr lang="en-US" sz="1200" baseline="30000" dirty="0"/>
              <a:t>TH</a:t>
            </a:r>
            <a:r>
              <a:rPr lang="en-US" sz="1200" dirty="0"/>
              <a:t> HCV RNA TESTING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005970" y="3876264"/>
            <a:ext cx="77083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5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</a:t>
            </a:r>
            <a:r>
              <a:rPr lang="en-US" sz="1200" dirty="0"/>
              <a:t>HCV RNA TESTING</a:t>
            </a:r>
          </a:p>
        </p:txBody>
      </p:sp>
      <p:cxnSp>
        <p:nvCxnSpPr>
          <p:cNvPr id="69" name="Straight Arrow Connector 68"/>
          <p:cNvCxnSpPr>
            <a:endCxn id="56" idx="1"/>
          </p:cNvCxnSpPr>
          <p:nvPr/>
        </p:nvCxnSpPr>
        <p:spPr>
          <a:xfrm flipV="1">
            <a:off x="7391400" y="4333464"/>
            <a:ext cx="614570" cy="99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4495800" y="5487087"/>
            <a:ext cx="1867316" cy="637399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HCV RNA test reported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629400" y="5168580"/>
            <a:ext cx="2147405" cy="123222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 of these two test results Undetectable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 flipV="1">
            <a:off x="7010400" y="4795291"/>
            <a:ext cx="533400" cy="3936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5442364" y="4790664"/>
            <a:ext cx="0" cy="6759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7924799" y="4850948"/>
            <a:ext cx="528265" cy="3176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6383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Results: SVR Algorithm </a:t>
            </a:r>
            <a:r>
              <a:rPr lang="en-US" dirty="0" smtClean="0">
                <a:solidFill>
                  <a:srgbClr val="FFC000"/>
                </a:solidFill>
              </a:rPr>
              <a:t>2 </a:t>
            </a:r>
            <a:r>
              <a:rPr lang="en-US" dirty="0">
                <a:solidFill>
                  <a:srgbClr val="FFC000"/>
                </a:solidFill>
              </a:rPr>
              <a:t>(N=442)</a:t>
            </a:r>
            <a:br>
              <a:rPr lang="en-US" dirty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800" b="1" dirty="0"/>
              <a:t>Total Cured in the HCV registry by gold standard :314</a:t>
            </a:r>
            <a:endParaRPr lang="en-US" sz="18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955861"/>
              </p:ext>
            </p:extLst>
          </p:nvPr>
        </p:nvGraphicFramePr>
        <p:xfrm>
          <a:off x="1219200" y="1447800"/>
          <a:ext cx="6781801" cy="4255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5983">
                  <a:extLst>
                    <a:ext uri="{9D8B030D-6E8A-4147-A177-3AD203B41FA5}">
                      <a16:colId xmlns:a16="http://schemas.microsoft.com/office/drawing/2014/main" val="3897170539"/>
                    </a:ext>
                  </a:extLst>
                </a:gridCol>
                <a:gridCol w="1184817">
                  <a:extLst>
                    <a:ext uri="{9D8B030D-6E8A-4147-A177-3AD203B41FA5}">
                      <a16:colId xmlns:a16="http://schemas.microsoft.com/office/drawing/2014/main" val="371621786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9138198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12003618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442148994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val="3490819202"/>
                    </a:ext>
                  </a:extLst>
                </a:gridCol>
              </a:tblGrid>
              <a:tr h="597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algorithm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outcome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cured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Sens %</a:t>
                      </a:r>
                      <a:endParaRPr lang="en-US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PPV %</a:t>
                      </a:r>
                      <a:endParaRPr lang="en-US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05822821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261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46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83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85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573207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53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82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71475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Yes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249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79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92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490858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No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105</a:t>
                      </a:r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250290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92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938562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105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199185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93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82947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20492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93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32551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89853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 flipH="1">
            <a:off x="1219200" y="2057400"/>
            <a:ext cx="6781798" cy="7620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3505200"/>
            <a:ext cx="6781798" cy="219791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5883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2046147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 smtClean="0">
                <a:solidFill>
                  <a:srgbClr val="FFC000"/>
                </a:solidFill>
              </a:rPr>
              <a:t>SVR Algorithm </a:t>
            </a:r>
            <a:r>
              <a:rPr lang="en-US" dirty="0">
                <a:solidFill>
                  <a:srgbClr val="FFC000"/>
                </a:solidFill>
              </a:rPr>
              <a:t>3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sz="2400" b="0" dirty="0">
                <a:solidFill>
                  <a:schemeClr val="tx2"/>
                </a:solidFill>
              </a:rPr>
              <a:t>Treated initiation algorithm 2 and an undetectable HCV RNA test result ≥12 weeks after the last HCV RNA test result</a:t>
            </a: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257797"/>
            <a:ext cx="8229600" cy="5334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79345" y="4952426"/>
            <a:ext cx="8576641" cy="1448374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* </a:t>
            </a:r>
            <a:r>
              <a:rPr lang="en-US" dirty="0">
                <a:solidFill>
                  <a:schemeClr val="bg2"/>
                </a:solidFill>
              </a:rPr>
              <a:t>Rx: Prescription; RVR: Rapid Virologic Response; SVR: sustained virologic resonse=cure</a:t>
            </a:r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52500" y="2310863"/>
            <a:ext cx="75438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9345" y="1914937"/>
            <a:ext cx="954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Time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52500" y="2310863"/>
            <a:ext cx="0" cy="304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73331" y="2291055"/>
            <a:ext cx="0" cy="30479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18401" y="2319819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93415" y="2319819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858000" y="2334745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496300" y="2310863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59031" y="1974768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36574" y="1955809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93974" y="1972628"/>
            <a:ext cx="168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12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29594" y="1972309"/>
            <a:ext cx="128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886699" y="1981265"/>
            <a:ext cx="1143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weeks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58798" y="2616668"/>
            <a:ext cx="838201" cy="7620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HCV RNA+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575629" y="2567587"/>
            <a:ext cx="840957" cy="762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START</a:t>
            </a:r>
            <a:endParaRPr lang="en-US" sz="1200" dirty="0"/>
          </a:p>
        </p:txBody>
      </p:sp>
      <p:sp>
        <p:nvSpPr>
          <p:cNvPr id="42" name="Oval 41"/>
          <p:cNvSpPr/>
          <p:nvPr/>
        </p:nvSpPr>
        <p:spPr>
          <a:xfrm>
            <a:off x="2736574" y="2615663"/>
            <a:ext cx="763654" cy="724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RVR</a:t>
            </a:r>
            <a:endParaRPr lang="en-US" sz="1200" dirty="0"/>
          </a:p>
        </p:txBody>
      </p:sp>
      <p:sp>
        <p:nvSpPr>
          <p:cNvPr id="43" name="Oval 42"/>
          <p:cNvSpPr/>
          <p:nvPr/>
        </p:nvSpPr>
        <p:spPr>
          <a:xfrm>
            <a:off x="4841186" y="2597161"/>
            <a:ext cx="833230" cy="752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ENDS</a:t>
            </a:r>
            <a:endParaRPr lang="en-US" sz="1200" dirty="0"/>
          </a:p>
        </p:txBody>
      </p:sp>
      <p:sp>
        <p:nvSpPr>
          <p:cNvPr id="44" name="Oval 43"/>
          <p:cNvSpPr/>
          <p:nvPr/>
        </p:nvSpPr>
        <p:spPr>
          <a:xfrm>
            <a:off x="6498813" y="2586092"/>
            <a:ext cx="750402" cy="73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12</a:t>
            </a:r>
            <a:endParaRPr lang="en-US" sz="1200" dirty="0"/>
          </a:p>
        </p:txBody>
      </p:sp>
      <p:sp>
        <p:nvSpPr>
          <p:cNvPr id="45" name="Oval 44"/>
          <p:cNvSpPr/>
          <p:nvPr/>
        </p:nvSpPr>
        <p:spPr>
          <a:xfrm>
            <a:off x="8073612" y="2602598"/>
            <a:ext cx="757029" cy="734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24</a:t>
            </a:r>
            <a:endParaRPr lang="en-US" sz="1200" dirty="0"/>
          </a:p>
        </p:txBody>
      </p:sp>
      <p:sp>
        <p:nvSpPr>
          <p:cNvPr id="46" name="Rectangle 45"/>
          <p:cNvSpPr/>
          <p:nvPr/>
        </p:nvSpPr>
        <p:spPr>
          <a:xfrm>
            <a:off x="495300" y="3621483"/>
            <a:ext cx="8382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HCVRNA TESTING </a:t>
            </a:r>
            <a:endParaRPr lang="en-US" sz="1200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371600" y="4078682"/>
            <a:ext cx="1302027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673627" y="3604702"/>
            <a:ext cx="838199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3511826" y="4078680"/>
            <a:ext cx="1543326" cy="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016777" y="3604701"/>
            <a:ext cx="774424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5791477" y="4061900"/>
            <a:ext cx="799824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591301" y="3606415"/>
            <a:ext cx="7620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4</a:t>
            </a:r>
            <a:r>
              <a:rPr lang="en-US" sz="1200" baseline="30000" dirty="0"/>
              <a:t>TH</a:t>
            </a:r>
            <a:r>
              <a:rPr lang="en-US" sz="1200" dirty="0"/>
              <a:t> HCV RNA TESTING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031369" y="3609454"/>
            <a:ext cx="77083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</a:t>
            </a:r>
            <a:r>
              <a:rPr lang="en-US" sz="1200" dirty="0"/>
              <a:t>HCV RNA TESTING</a:t>
            </a:r>
          </a:p>
        </p:txBody>
      </p:sp>
      <p:cxnSp>
        <p:nvCxnSpPr>
          <p:cNvPr id="8" name="Straight Arrow Connector 7"/>
          <p:cNvCxnSpPr>
            <a:stCxn id="54" idx="3"/>
            <a:endCxn id="56" idx="1"/>
          </p:cNvCxnSpPr>
          <p:nvPr/>
        </p:nvCxnSpPr>
        <p:spPr>
          <a:xfrm>
            <a:off x="7353301" y="4063615"/>
            <a:ext cx="678068" cy="303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4545219" y="5270794"/>
            <a:ext cx="1905000" cy="67775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HCV RNA test reported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629400" y="5168580"/>
            <a:ext cx="2147405" cy="123222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 of these two test results Undetectable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5410200" y="4581835"/>
            <a:ext cx="0" cy="6759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52" idx="0"/>
          </p:cNvCxnSpPr>
          <p:nvPr/>
        </p:nvCxnSpPr>
        <p:spPr>
          <a:xfrm flipH="1" flipV="1">
            <a:off x="7010400" y="4519100"/>
            <a:ext cx="692703" cy="6494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8031369" y="4519100"/>
            <a:ext cx="350631" cy="6494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5118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Results: SVR Algorithm </a:t>
            </a:r>
            <a:r>
              <a:rPr lang="en-US" dirty="0" smtClean="0">
                <a:solidFill>
                  <a:srgbClr val="FFC000"/>
                </a:solidFill>
              </a:rPr>
              <a:t>3 </a:t>
            </a:r>
            <a:r>
              <a:rPr lang="en-US" dirty="0">
                <a:solidFill>
                  <a:srgbClr val="FFC000"/>
                </a:solidFill>
              </a:rPr>
              <a:t>(N=442)</a:t>
            </a:r>
            <a:br>
              <a:rPr lang="en-US" dirty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800" b="1" dirty="0" smtClean="0"/>
              <a:t>Total </a:t>
            </a:r>
            <a:r>
              <a:rPr lang="en-US" sz="1800" b="1" dirty="0"/>
              <a:t>Cured in the HCV registry by gold standard :314 </a:t>
            </a:r>
            <a:endParaRPr lang="en-US" sz="18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217773"/>
              </p:ext>
            </p:extLst>
          </p:nvPr>
        </p:nvGraphicFramePr>
        <p:xfrm>
          <a:off x="1219200" y="1447800"/>
          <a:ext cx="6781801" cy="4255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5983">
                  <a:extLst>
                    <a:ext uri="{9D8B030D-6E8A-4147-A177-3AD203B41FA5}">
                      <a16:colId xmlns:a16="http://schemas.microsoft.com/office/drawing/2014/main" val="3897170539"/>
                    </a:ext>
                  </a:extLst>
                </a:gridCol>
                <a:gridCol w="1184817">
                  <a:extLst>
                    <a:ext uri="{9D8B030D-6E8A-4147-A177-3AD203B41FA5}">
                      <a16:colId xmlns:a16="http://schemas.microsoft.com/office/drawing/2014/main" val="371621786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9138198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12003618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442148994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val="3490819202"/>
                    </a:ext>
                  </a:extLst>
                </a:gridCol>
              </a:tblGrid>
              <a:tr h="597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algorithm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outcome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cured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Sens %</a:t>
                      </a:r>
                      <a:endParaRPr lang="en-US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PPV %</a:t>
                      </a:r>
                      <a:endParaRPr lang="en-US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05822821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261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46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83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85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573207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53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82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71475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249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23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92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490858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65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105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250290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Yes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249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79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92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938562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No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105</a:t>
                      </a:r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199185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93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82947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20492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93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32551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89853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199" y="2046654"/>
            <a:ext cx="6781801" cy="1447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19199" y="4267200"/>
            <a:ext cx="6781801" cy="143591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100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235074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 smtClean="0">
                <a:solidFill>
                  <a:srgbClr val="FFC000"/>
                </a:solidFill>
              </a:rPr>
              <a:t>SVR Algorithm 4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sz="2400" b="0" dirty="0">
                <a:solidFill>
                  <a:schemeClr val="tx2"/>
                </a:solidFill>
              </a:rPr>
              <a:t>Treated initiation algorithm 3 and an undetectable HCV RNA test result ≥ 12 weeks after the last HCV RNA test result</a:t>
            </a:r>
            <a:br>
              <a:rPr lang="en-US" sz="2400" b="0" dirty="0">
                <a:solidFill>
                  <a:schemeClr val="tx2"/>
                </a:solidFill>
              </a:rPr>
            </a:br>
            <a:r>
              <a:rPr lang="en-US" sz="2400" b="0" dirty="0" smtClean="0">
                <a:solidFill>
                  <a:srgbClr val="FFC000"/>
                </a:solidFill>
              </a:rPr>
              <a:t/>
            </a:r>
            <a:br>
              <a:rPr lang="en-US" sz="2400" b="0" dirty="0" smtClean="0">
                <a:solidFill>
                  <a:srgbClr val="FFC000"/>
                </a:solidFill>
              </a:rPr>
            </a:br>
            <a:endParaRPr lang="en-US" sz="2400" b="0" dirty="0">
              <a:solidFill>
                <a:srgbClr val="FFC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5300244"/>
            <a:ext cx="8229600" cy="1100556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* </a:t>
            </a:r>
            <a:r>
              <a:rPr lang="en-US" dirty="0">
                <a:solidFill>
                  <a:schemeClr val="bg2"/>
                </a:solidFill>
              </a:rPr>
              <a:t>Rx: Prescription; RVR: Rapid Virologic Response; SVR: sustained virologic resonse=cure</a:t>
            </a:r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14400" y="2558291"/>
            <a:ext cx="75438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1122" y="2219737"/>
            <a:ext cx="954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Time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14400" y="2558291"/>
            <a:ext cx="0" cy="304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2558292"/>
            <a:ext cx="0" cy="30479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24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578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8580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458200" y="25582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28800" y="2209800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19400" y="22098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6800" y="2209800"/>
            <a:ext cx="168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12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59826" y="2209800"/>
            <a:ext cx="128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533400" y="2819399"/>
            <a:ext cx="838201" cy="7620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HCV RNA+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587499" y="2791599"/>
            <a:ext cx="840957" cy="762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START</a:t>
            </a:r>
            <a:endParaRPr lang="en-US" sz="1200" dirty="0"/>
          </a:p>
        </p:txBody>
      </p:sp>
      <p:sp>
        <p:nvSpPr>
          <p:cNvPr id="42" name="Oval 41"/>
          <p:cNvSpPr/>
          <p:nvPr/>
        </p:nvSpPr>
        <p:spPr>
          <a:xfrm>
            <a:off x="2736574" y="2829277"/>
            <a:ext cx="763654" cy="724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RVR</a:t>
            </a:r>
            <a:endParaRPr lang="en-US" sz="1200" dirty="0"/>
          </a:p>
        </p:txBody>
      </p:sp>
      <p:sp>
        <p:nvSpPr>
          <p:cNvPr id="43" name="Oval 42"/>
          <p:cNvSpPr/>
          <p:nvPr/>
        </p:nvSpPr>
        <p:spPr>
          <a:xfrm>
            <a:off x="4876800" y="2829277"/>
            <a:ext cx="833230" cy="752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ENDS</a:t>
            </a:r>
            <a:endParaRPr lang="en-US" sz="1200" dirty="0"/>
          </a:p>
        </p:txBody>
      </p:sp>
      <p:sp>
        <p:nvSpPr>
          <p:cNvPr id="44" name="Oval 43"/>
          <p:cNvSpPr/>
          <p:nvPr/>
        </p:nvSpPr>
        <p:spPr>
          <a:xfrm>
            <a:off x="6559826" y="2838889"/>
            <a:ext cx="750402" cy="73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12</a:t>
            </a:r>
            <a:endParaRPr lang="en-US" sz="1200" dirty="0"/>
          </a:p>
        </p:txBody>
      </p:sp>
      <p:sp>
        <p:nvSpPr>
          <p:cNvPr id="45" name="Oval 44"/>
          <p:cNvSpPr/>
          <p:nvPr/>
        </p:nvSpPr>
        <p:spPr>
          <a:xfrm>
            <a:off x="8005971" y="2780938"/>
            <a:ext cx="757029" cy="734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24</a:t>
            </a:r>
            <a:endParaRPr lang="en-US" sz="1200" dirty="0"/>
          </a:p>
        </p:txBody>
      </p:sp>
      <p:sp>
        <p:nvSpPr>
          <p:cNvPr id="46" name="Rectangle 45"/>
          <p:cNvSpPr/>
          <p:nvPr/>
        </p:nvSpPr>
        <p:spPr>
          <a:xfrm>
            <a:off x="495300" y="3886200"/>
            <a:ext cx="8382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HCVRNA TESTING </a:t>
            </a:r>
            <a:endParaRPr lang="en-US" sz="1200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371600" y="4343400"/>
            <a:ext cx="1302027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673627" y="3886200"/>
            <a:ext cx="838199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49" name="Straight Arrow Connector 48"/>
          <p:cNvCxnSpPr>
            <a:endCxn id="50" idx="1"/>
          </p:cNvCxnSpPr>
          <p:nvPr/>
        </p:nvCxnSpPr>
        <p:spPr>
          <a:xfrm flipV="1">
            <a:off x="3511826" y="4343399"/>
            <a:ext cx="1543326" cy="2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055152" y="3886199"/>
            <a:ext cx="774424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51" name="Straight Arrow Connector 50"/>
          <p:cNvCxnSpPr>
            <a:stCxn id="50" idx="3"/>
            <a:endCxn id="54" idx="1"/>
          </p:cNvCxnSpPr>
          <p:nvPr/>
        </p:nvCxnSpPr>
        <p:spPr>
          <a:xfrm>
            <a:off x="5829576" y="4343399"/>
            <a:ext cx="799824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629400" y="3886199"/>
            <a:ext cx="7620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2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HCV RNA TESTING 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8005970" y="3876264"/>
            <a:ext cx="77083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12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HCV RNA TESTING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9" name="Straight Arrow Connector 68"/>
          <p:cNvCxnSpPr>
            <a:stCxn id="54" idx="3"/>
          </p:cNvCxnSpPr>
          <p:nvPr/>
        </p:nvCxnSpPr>
        <p:spPr>
          <a:xfrm flipV="1">
            <a:off x="7391400" y="4343398"/>
            <a:ext cx="614570" cy="1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404139" y="5429721"/>
            <a:ext cx="2041742" cy="71461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HCV RNA test reported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667982" y="5136323"/>
            <a:ext cx="2147405" cy="123222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 of these two test results Undetectable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 flipV="1">
            <a:off x="5425010" y="4764979"/>
            <a:ext cx="17354" cy="6647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8077200" y="4789379"/>
            <a:ext cx="304800" cy="3469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52" idx="0"/>
          </p:cNvCxnSpPr>
          <p:nvPr/>
        </p:nvCxnSpPr>
        <p:spPr>
          <a:xfrm flipH="1" flipV="1">
            <a:off x="7032739" y="4811784"/>
            <a:ext cx="708946" cy="3245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841973" y="2219737"/>
            <a:ext cx="1169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36 weeks</a:t>
            </a:r>
            <a:endParaRPr lang="en-US" sz="1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0658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Results: SVR Algorithm </a:t>
            </a:r>
            <a:r>
              <a:rPr lang="en-US" dirty="0" smtClean="0">
                <a:solidFill>
                  <a:srgbClr val="FFC000"/>
                </a:solidFill>
              </a:rPr>
              <a:t>4 </a:t>
            </a:r>
            <a:r>
              <a:rPr lang="en-US" dirty="0">
                <a:solidFill>
                  <a:srgbClr val="FFC000"/>
                </a:solidFill>
              </a:rPr>
              <a:t>(N=442)</a:t>
            </a:r>
            <a:br>
              <a:rPr lang="en-US" dirty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600" b="1" dirty="0"/>
              <a:t>Total Cured in the HCV registry by gold standard :314</a:t>
            </a:r>
            <a:endParaRPr lang="en-US" sz="1600" b="1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382106"/>
              </p:ext>
            </p:extLst>
          </p:nvPr>
        </p:nvGraphicFramePr>
        <p:xfrm>
          <a:off x="1295400" y="1447800"/>
          <a:ext cx="6781801" cy="4255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5983">
                  <a:extLst>
                    <a:ext uri="{9D8B030D-6E8A-4147-A177-3AD203B41FA5}">
                      <a16:colId xmlns:a16="http://schemas.microsoft.com/office/drawing/2014/main" val="3897170539"/>
                    </a:ext>
                  </a:extLst>
                </a:gridCol>
                <a:gridCol w="1184817">
                  <a:extLst>
                    <a:ext uri="{9D8B030D-6E8A-4147-A177-3AD203B41FA5}">
                      <a16:colId xmlns:a16="http://schemas.microsoft.com/office/drawing/2014/main" val="371621786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9138198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12003618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442148994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val="3490819202"/>
                    </a:ext>
                  </a:extLst>
                </a:gridCol>
              </a:tblGrid>
              <a:tr h="597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algorithm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outcome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cured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Sens %</a:t>
                      </a:r>
                      <a:endParaRPr lang="en-US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PPV %</a:t>
                      </a:r>
                      <a:endParaRPr lang="en-US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05822821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261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46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83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85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573207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53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82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71475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249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23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92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490858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65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105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250290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249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23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92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938562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65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105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199185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Yes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247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79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93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82947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No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109</a:t>
                      </a:r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20492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93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32551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89853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95399" y="2057400"/>
            <a:ext cx="6781801" cy="2209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5399" y="4953000"/>
            <a:ext cx="6781801" cy="75011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8638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2684491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 smtClean="0">
                <a:solidFill>
                  <a:srgbClr val="FFC000"/>
                </a:solidFill>
              </a:rPr>
              <a:t>SVR Algorithm 5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sz="2400" b="0" dirty="0">
                <a:solidFill>
                  <a:schemeClr val="tx2"/>
                </a:solidFill>
              </a:rPr>
              <a:t>Treated initiation algorithm 4 and an undetectable HCV RNA test result ≥ 12 weeks after the last HCV RNA test result</a:t>
            </a:r>
            <a:br>
              <a:rPr lang="en-US" sz="2400" b="0" dirty="0">
                <a:solidFill>
                  <a:schemeClr val="tx2"/>
                </a:solidFill>
              </a:rPr>
            </a:br>
            <a:r>
              <a:rPr lang="en-US" dirty="0"/>
              <a:t> </a:t>
            </a:r>
            <a:br>
              <a:rPr lang="en-US" dirty="0"/>
            </a:b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257797"/>
            <a:ext cx="8229600" cy="5334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5308972"/>
            <a:ext cx="8249478" cy="109182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* </a:t>
            </a:r>
            <a:r>
              <a:rPr lang="en-US" dirty="0">
                <a:solidFill>
                  <a:schemeClr val="bg2"/>
                </a:solidFill>
              </a:rPr>
              <a:t>Rx: Prescription; RVR: Rapid Virologic Response; SVR: sustained virologic resonse=cure</a:t>
            </a:r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14400" y="2225328"/>
            <a:ext cx="75438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7322" y="1914937"/>
            <a:ext cx="954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Time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911644" y="2209800"/>
            <a:ext cx="0" cy="304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007977" y="2226677"/>
            <a:ext cx="0" cy="30479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18401" y="2226678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93415" y="2243556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935027" y="2253491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458200" y="2217565"/>
            <a:ext cx="0" cy="30479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93677" y="1879011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16087" y="1888122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01428" y="1890995"/>
            <a:ext cx="1683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12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84454" y="1879634"/>
            <a:ext cx="128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24 weeks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31699" y="1879011"/>
            <a:ext cx="1143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 weeks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467144" y="2553322"/>
            <a:ext cx="838201" cy="7620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HCV RNA+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610144" y="2548354"/>
            <a:ext cx="840957" cy="762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START</a:t>
            </a:r>
            <a:endParaRPr lang="en-US" sz="1200" dirty="0"/>
          </a:p>
        </p:txBody>
      </p:sp>
      <p:sp>
        <p:nvSpPr>
          <p:cNvPr id="42" name="Oval 41"/>
          <p:cNvSpPr/>
          <p:nvPr/>
        </p:nvSpPr>
        <p:spPr>
          <a:xfrm>
            <a:off x="2736573" y="2535400"/>
            <a:ext cx="810859" cy="7749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RVR</a:t>
            </a:r>
            <a:endParaRPr lang="en-US" sz="1200" dirty="0"/>
          </a:p>
        </p:txBody>
      </p:sp>
      <p:sp>
        <p:nvSpPr>
          <p:cNvPr id="43" name="Oval 42"/>
          <p:cNvSpPr/>
          <p:nvPr/>
        </p:nvSpPr>
        <p:spPr>
          <a:xfrm>
            <a:off x="4852782" y="2524477"/>
            <a:ext cx="833230" cy="8120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RX ENDS</a:t>
            </a:r>
            <a:endParaRPr lang="en-US" sz="1200" dirty="0"/>
          </a:p>
        </p:txBody>
      </p:sp>
      <p:sp>
        <p:nvSpPr>
          <p:cNvPr id="44" name="Oval 43"/>
          <p:cNvSpPr/>
          <p:nvPr/>
        </p:nvSpPr>
        <p:spPr>
          <a:xfrm>
            <a:off x="6559826" y="2561011"/>
            <a:ext cx="750402" cy="734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12</a:t>
            </a:r>
            <a:endParaRPr lang="en-US" sz="1200" dirty="0"/>
          </a:p>
        </p:txBody>
      </p:sp>
      <p:sp>
        <p:nvSpPr>
          <p:cNvPr id="45" name="Oval 44"/>
          <p:cNvSpPr/>
          <p:nvPr/>
        </p:nvSpPr>
        <p:spPr>
          <a:xfrm>
            <a:off x="8037717" y="2525112"/>
            <a:ext cx="757029" cy="734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SVR 24</a:t>
            </a:r>
            <a:endParaRPr lang="en-US" sz="1200" dirty="0"/>
          </a:p>
        </p:txBody>
      </p:sp>
      <p:sp>
        <p:nvSpPr>
          <p:cNvPr id="46" name="Rectangle 45"/>
          <p:cNvSpPr/>
          <p:nvPr/>
        </p:nvSpPr>
        <p:spPr>
          <a:xfrm>
            <a:off x="492544" y="3586469"/>
            <a:ext cx="8382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HCVRNA TESTING </a:t>
            </a:r>
            <a:endParaRPr lang="en-US" sz="1200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330744" y="4056368"/>
            <a:ext cx="1302027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632771" y="3611932"/>
            <a:ext cx="838199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3470970" y="4067280"/>
            <a:ext cx="1543326" cy="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4984202" y="3619564"/>
            <a:ext cx="774424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</a:t>
            </a:r>
            <a:r>
              <a:rPr lang="en-US" sz="1200" baseline="30000" dirty="0" smtClean="0"/>
              <a:t>RD</a:t>
            </a:r>
            <a:r>
              <a:rPr lang="en-US" sz="1200" dirty="0" smtClean="0"/>
              <a:t>  HCV RNA TESTING</a:t>
            </a:r>
            <a:endParaRPr lang="en-US" sz="1200" dirty="0"/>
          </a:p>
        </p:txBody>
      </p:sp>
      <p:cxnSp>
        <p:nvCxnSpPr>
          <p:cNvPr id="51" name="Straight Arrow Connector 50"/>
          <p:cNvCxnSpPr>
            <a:stCxn id="50" idx="3"/>
            <a:endCxn id="54" idx="1"/>
          </p:cNvCxnSpPr>
          <p:nvPr/>
        </p:nvCxnSpPr>
        <p:spPr>
          <a:xfrm flipV="1">
            <a:off x="5758626" y="4070220"/>
            <a:ext cx="802027" cy="654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560653" y="3619564"/>
            <a:ext cx="762000" cy="9013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HCV RNA TESTING</a:t>
            </a:r>
            <a:endParaRPr lang="en-US" sz="1200" dirty="0"/>
          </a:p>
        </p:txBody>
      </p:sp>
      <p:sp>
        <p:nvSpPr>
          <p:cNvPr id="56" name="Rectangle 55"/>
          <p:cNvSpPr/>
          <p:nvPr/>
        </p:nvSpPr>
        <p:spPr>
          <a:xfrm>
            <a:off x="7931700" y="3610080"/>
            <a:ext cx="762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HCV RNA TESTING</a:t>
            </a:r>
            <a:endParaRPr lang="en-US" sz="1200" dirty="0"/>
          </a:p>
        </p:txBody>
      </p:sp>
      <p:cxnSp>
        <p:nvCxnSpPr>
          <p:cNvPr id="69" name="Straight Arrow Connector 68"/>
          <p:cNvCxnSpPr>
            <a:stCxn id="54" idx="3"/>
          </p:cNvCxnSpPr>
          <p:nvPr/>
        </p:nvCxnSpPr>
        <p:spPr>
          <a:xfrm>
            <a:off x="7322653" y="4070220"/>
            <a:ext cx="609046" cy="654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343400" y="5357690"/>
            <a:ext cx="2057400" cy="71461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HCV RNA test reported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667982" y="5136323"/>
            <a:ext cx="2147405" cy="123222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ne of these two test results Undetectable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H="1" flipV="1">
            <a:off x="5371414" y="4508375"/>
            <a:ext cx="686" cy="8237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7931699" y="4500868"/>
            <a:ext cx="422399" cy="64321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52" idx="0"/>
          </p:cNvCxnSpPr>
          <p:nvPr/>
        </p:nvCxnSpPr>
        <p:spPr>
          <a:xfrm flipH="1" flipV="1">
            <a:off x="6981334" y="4485726"/>
            <a:ext cx="760351" cy="6505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0381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Results: SVR Algorithm </a:t>
            </a:r>
            <a:r>
              <a:rPr lang="en-US" dirty="0" smtClean="0">
                <a:solidFill>
                  <a:srgbClr val="FFC000"/>
                </a:solidFill>
              </a:rPr>
              <a:t>5 </a:t>
            </a:r>
            <a:r>
              <a:rPr lang="en-US" dirty="0">
                <a:solidFill>
                  <a:srgbClr val="FFC000"/>
                </a:solidFill>
              </a:rPr>
              <a:t>(N=442)</a:t>
            </a:r>
            <a:br>
              <a:rPr lang="en-US" dirty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800" b="1" dirty="0" smtClean="0"/>
              <a:t>Total </a:t>
            </a:r>
            <a:r>
              <a:rPr lang="en-US" sz="1800" b="1" dirty="0"/>
              <a:t>Cured in the HCV registry by gold standard :314</a:t>
            </a:r>
          </a:p>
          <a:p>
            <a:endParaRPr lang="en-US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810740"/>
              </p:ext>
            </p:extLst>
          </p:nvPr>
        </p:nvGraphicFramePr>
        <p:xfrm>
          <a:off x="1295400" y="1447800"/>
          <a:ext cx="6781801" cy="4255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5983">
                  <a:extLst>
                    <a:ext uri="{9D8B030D-6E8A-4147-A177-3AD203B41FA5}">
                      <a16:colId xmlns:a16="http://schemas.microsoft.com/office/drawing/2014/main" val="3897170539"/>
                    </a:ext>
                  </a:extLst>
                </a:gridCol>
                <a:gridCol w="1184817">
                  <a:extLst>
                    <a:ext uri="{9D8B030D-6E8A-4147-A177-3AD203B41FA5}">
                      <a16:colId xmlns:a16="http://schemas.microsoft.com/office/drawing/2014/main" val="371621786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9138198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12003618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442148994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val="3490819202"/>
                    </a:ext>
                  </a:extLst>
                </a:gridCol>
              </a:tblGrid>
              <a:tr h="597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algorithm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outcome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 cured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Sens %</a:t>
                      </a:r>
                      <a:endParaRPr lang="en-US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PPV %</a:t>
                      </a:r>
                      <a:endParaRPr lang="en-US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05822821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261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46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83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85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573207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53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82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71475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249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23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92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490858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65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105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250290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249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23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92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938562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65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105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199185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4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247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79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93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82947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 smtClean="0"/>
                        <a:t>N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67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109</a:t>
                      </a:r>
                      <a:endParaRPr 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20492"/>
                  </a:ext>
                </a:extLst>
              </a:tr>
              <a:tr h="341549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Yes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247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79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93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32551"/>
                  </a:ext>
                </a:extLst>
              </a:tr>
              <a:tr h="341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No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109</a:t>
                      </a:r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89853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95399" y="2057400"/>
            <a:ext cx="6781801" cy="28956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7514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85750" y="438151"/>
            <a:ext cx="8572500" cy="1162050"/>
          </a:xfrm>
          <a:prstGeom prst="rect">
            <a:avLst/>
          </a:prstGeom>
        </p:spPr>
        <p:txBody>
          <a:bodyPr/>
          <a:lstStyle/>
          <a:p>
            <a:r>
              <a:rPr lang="en-US" sz="3200" dirty="0"/>
              <a:t>Summary of Key </a:t>
            </a:r>
            <a:r>
              <a:rPr lang="en-US" sz="3200" dirty="0" smtClean="0"/>
              <a:t>Results for Treatment Algorithm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4219470"/>
          </a:xfrm>
          <a:prstGeom prst="rect">
            <a:avLst/>
          </a:prstGeom>
        </p:spPr>
        <p:txBody>
          <a:bodyPr/>
          <a:lstStyle/>
          <a:p>
            <a:r>
              <a:rPr lang="en-US" b="0" dirty="0" smtClean="0"/>
              <a:t>Sensitivities ranged from 74-96% and PPV ranged from 58-91%</a:t>
            </a:r>
          </a:p>
          <a:p>
            <a:r>
              <a:rPr lang="en-US" b="0" dirty="0"/>
              <a:t>Algorithms </a:t>
            </a:r>
            <a:r>
              <a:rPr lang="en-US" b="0" dirty="0" smtClean="0"/>
              <a:t>3 </a:t>
            </a:r>
            <a:r>
              <a:rPr lang="en-US" b="0" dirty="0"/>
              <a:t>and 4 had the best combination of sensitivity (87% and 85% respectively) and </a:t>
            </a:r>
            <a:r>
              <a:rPr lang="en-US" b="0" dirty="0" smtClean="0"/>
              <a:t>PPV </a:t>
            </a:r>
            <a:r>
              <a:rPr lang="en-US" b="0" dirty="0"/>
              <a:t>(80% and 82% respectively</a:t>
            </a:r>
            <a:r>
              <a:rPr lang="en-US" b="0" dirty="0" smtClean="0"/>
              <a:t>)</a:t>
            </a:r>
          </a:p>
          <a:p>
            <a:pPr lvl="1"/>
            <a:r>
              <a:rPr lang="en-US" dirty="0" smtClean="0"/>
              <a:t>Likely because it follows a typical patient treatment path: sequential HCV RNA measurements after a detectable HCV RNA indicating that a patient is being monitored </a:t>
            </a:r>
            <a:endParaRPr lang="en-US" b="0" dirty="0"/>
          </a:p>
          <a:p>
            <a:endParaRPr lang="en-US" b="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1783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05800" cy="1162050"/>
          </a:xfrm>
          <a:prstGeom prst="rect">
            <a:avLst/>
          </a:prstGeom>
        </p:spPr>
        <p:txBody>
          <a:bodyPr/>
          <a:lstStyle/>
          <a:p>
            <a:r>
              <a:rPr lang="en-US" sz="3200" dirty="0"/>
              <a:t>Summary of Key </a:t>
            </a:r>
            <a:r>
              <a:rPr lang="en-US" sz="3200" dirty="0" smtClean="0"/>
              <a:t>Results for SVR algorithm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4419600"/>
          </a:xfrm>
          <a:prstGeom prst="rect">
            <a:avLst/>
          </a:prstGeom>
        </p:spPr>
        <p:txBody>
          <a:bodyPr/>
          <a:lstStyle/>
          <a:p>
            <a:r>
              <a:rPr lang="en-US" b="0" dirty="0" smtClean="0"/>
              <a:t>Sensitivities </a:t>
            </a:r>
            <a:r>
              <a:rPr lang="en-US" b="0" dirty="0"/>
              <a:t>ranged from </a:t>
            </a:r>
            <a:r>
              <a:rPr lang="en-US" b="0" dirty="0" smtClean="0"/>
              <a:t>79–83% </a:t>
            </a:r>
            <a:r>
              <a:rPr lang="en-US" b="0" dirty="0"/>
              <a:t>and </a:t>
            </a:r>
            <a:r>
              <a:rPr lang="en-US" b="0" dirty="0" smtClean="0"/>
              <a:t>PPV </a:t>
            </a:r>
            <a:r>
              <a:rPr lang="en-US" b="0" dirty="0"/>
              <a:t>ranged from </a:t>
            </a:r>
            <a:r>
              <a:rPr lang="en-US" b="0" dirty="0" smtClean="0"/>
              <a:t>85–93%</a:t>
            </a:r>
          </a:p>
          <a:p>
            <a:r>
              <a:rPr lang="en-US" b="0" dirty="0" smtClean="0"/>
              <a:t>Algorithms all had similar performance 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A </a:t>
            </a:r>
            <a:r>
              <a:rPr lang="en-US" dirty="0"/>
              <a:t>high </a:t>
            </a:r>
            <a:r>
              <a:rPr lang="en-US" dirty="0" smtClean="0"/>
              <a:t>PPV </a:t>
            </a:r>
            <a:r>
              <a:rPr lang="en-US" dirty="0"/>
              <a:t>(92-93%)  was found for each SVR algorithm based on the presence of undetectable HCV RNA test result 12 </a:t>
            </a:r>
            <a:r>
              <a:rPr lang="en-US" dirty="0" smtClean="0"/>
              <a:t>weeks after </a:t>
            </a:r>
            <a:r>
              <a:rPr lang="en-US" dirty="0"/>
              <a:t>the last HCV RNA test result regardless which treatment algorithm was applied to the SVR </a:t>
            </a:r>
            <a:r>
              <a:rPr lang="en-US" dirty="0" smtClean="0"/>
              <a:t>algorithm</a:t>
            </a:r>
          </a:p>
          <a:p>
            <a:pPr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lvl="1" indent="-342900">
              <a:buFont typeface="Arial" panose="020B0604020202020204" pitchFamily="34" charset="0"/>
              <a:buChar char="•"/>
            </a:pPr>
            <a:endParaRPr lang="en-US" b="0" dirty="0" smtClean="0"/>
          </a:p>
          <a:p>
            <a:endParaRPr lang="en-US" b="0" dirty="0"/>
          </a:p>
          <a:p>
            <a:endParaRPr lang="en-US" b="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8510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33400" y="304800"/>
            <a:ext cx="3008313" cy="1098550"/>
          </a:xfrm>
          <a:prstGeom prst="rect">
            <a:avLst/>
          </a:prstGeom>
        </p:spPr>
        <p:txBody>
          <a:bodyPr/>
          <a:lstStyle/>
          <a:p>
            <a:r>
              <a:rPr lang="en-US" sz="3200" dirty="0" smtClean="0">
                <a:solidFill>
                  <a:srgbClr val="FFC000"/>
                </a:solidFill>
              </a:rPr>
              <a:t>Limitations </a:t>
            </a:r>
            <a:br>
              <a:rPr lang="en-US" sz="3200" dirty="0" smtClean="0">
                <a:solidFill>
                  <a:srgbClr val="FFC000"/>
                </a:solidFill>
              </a:rPr>
            </a:b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04800" y="2286000"/>
            <a:ext cx="8534400" cy="2667000"/>
          </a:xfrm>
          <a:prstGeom prst="rect">
            <a:avLst/>
          </a:prstGeom>
        </p:spPr>
        <p:txBody>
          <a:bodyPr/>
          <a:lstStyle/>
          <a:p>
            <a:r>
              <a:rPr lang="en-US" b="0" dirty="0" smtClean="0"/>
              <a:t>Missing treatment starts and end dates on a subset of patients </a:t>
            </a:r>
          </a:p>
          <a:p>
            <a:r>
              <a:rPr lang="en-US" b="0" dirty="0" smtClean="0"/>
              <a:t>HCV registry abstracted only up to five HCV RNA test results</a:t>
            </a:r>
          </a:p>
          <a:p>
            <a:pPr lvl="1"/>
            <a:r>
              <a:rPr lang="en-US" dirty="0" smtClean="0"/>
              <a:t>May have misclassify patients with  &gt; 12 weeks regimen </a:t>
            </a:r>
            <a:endParaRPr lang="en-US" b="0" dirty="0" smtClean="0"/>
          </a:p>
          <a:p>
            <a:r>
              <a:rPr lang="en-US" b="0" dirty="0" smtClean="0"/>
              <a:t>May not be generalizable because limited to one health system</a:t>
            </a:r>
          </a:p>
          <a:p>
            <a:r>
              <a:rPr lang="en-US" b="0" dirty="0" smtClean="0"/>
              <a:t>Algorithms were not validated on external cohort </a:t>
            </a:r>
          </a:p>
          <a:p>
            <a:endParaRPr lang="en-US" b="0" dirty="0" smtClean="0"/>
          </a:p>
          <a:p>
            <a:endParaRPr lang="en-US" b="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3040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96200" cy="1066800"/>
          </a:xfrm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Conclusions &amp; Recommendations</a:t>
            </a:r>
            <a:r>
              <a:rPr lang="en-US" sz="3200" dirty="0" smtClean="0">
                <a:solidFill>
                  <a:srgbClr val="FFC000"/>
                </a:solidFill>
              </a:rPr>
              <a:t/>
            </a:r>
            <a:br>
              <a:rPr lang="en-US" sz="3200" dirty="0" smtClean="0">
                <a:solidFill>
                  <a:srgbClr val="FFC000"/>
                </a:solidFill>
              </a:rPr>
            </a:b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105400"/>
          </a:xfrm>
          <a:prstGeom prst="rect">
            <a:avLst/>
          </a:prstGeom>
        </p:spPr>
        <p:txBody>
          <a:bodyPr/>
          <a:lstStyle/>
          <a:p>
            <a:r>
              <a:rPr lang="en-US" b="0" dirty="0" smtClean="0"/>
              <a:t>Algorithms relying Serial HCV RNA tests can be used as a proxy for determining DAA treatment initiation and achievement of SVR on longitudinal data from an HCV registry where treatment data are unavailable</a:t>
            </a:r>
          </a:p>
          <a:p>
            <a:pPr marL="0" indent="0">
              <a:buNone/>
            </a:pPr>
            <a:endParaRPr lang="en-US" b="0" dirty="0" smtClean="0"/>
          </a:p>
          <a:p>
            <a:r>
              <a:rPr lang="en-US" b="0" dirty="0" smtClean="0"/>
              <a:t>Algorithms have the potential to be a powerful tool in monitoring trends in HCV treatment and cure in large data sets when treatment information is unavailable, though additional validation is needed</a:t>
            </a:r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6871385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Acknowledgement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1443841"/>
            <a:ext cx="7924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Special Thanks to :</a:t>
            </a:r>
          </a:p>
          <a:p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Alexander J Millman, MD</a:t>
            </a:r>
            <a:r>
              <a:rPr lang="en-US" sz="2400" baseline="30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  <a:p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Aaron M. Harris, MD, MPH</a:t>
            </a:r>
            <a:r>
              <a:rPr lang="en-US" sz="2400" baseline="30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  <a:p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Claudia Vellozzi, MD,  MPH</a:t>
            </a:r>
            <a:r>
              <a:rPr lang="en-US" sz="2400" baseline="30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  <a:p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Lesley Miller, MD</a:t>
            </a:r>
            <a:r>
              <a:rPr lang="en-US" sz="2400" baseline="30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Jennifer Lom, MD</a:t>
            </a:r>
            <a:r>
              <a:rPr lang="en-US" sz="2400" baseline="30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  <a:p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 Division of Viral Hepatitis, Centers for Disease Control and                    </a:t>
            </a:r>
          </a:p>
          <a:p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Prevention, Atlanta ,GA USA</a:t>
            </a:r>
          </a:p>
          <a:p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Emory University School of Medicine, Department of </a:t>
            </a:r>
          </a:p>
          <a:p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medicine, Division of General Medicine and Geriatrics,    </a:t>
            </a:r>
          </a:p>
          <a:p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Atlanta, GA </a:t>
            </a:r>
          </a:p>
        </p:txBody>
      </p:sp>
    </p:spTree>
    <p:extLst>
      <p:ext uri="{BB962C8B-B14F-4D97-AF65-F5344CB8AC3E}">
        <p14:creationId xmlns:p14="http://schemas.microsoft.com/office/powerpoint/2010/main" val="20910525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l" rtl="0" eaLnBrk="1" latinLnBrk="0" hangingPunct="1"/>
            <a:r>
              <a:rPr lang="en-US" sz="3200" dirty="0" smtClean="0"/>
              <a:t>Thank you!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mtClean="0"/>
              <a:t>Office of the Director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Place Office Title Here</a:t>
            </a:r>
            <a:endParaRPr lang="en-US" dirty="0"/>
          </a:p>
        </p:txBody>
      </p:sp>
      <p:pic>
        <p:nvPicPr>
          <p:cNvPr id="8" name="Picture 7" descr="Logos of the United States Department of Health and Human Services and Centers for Disease Control and Prevention&#10;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6515100"/>
            <a:ext cx="190500" cy="1905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524000" y="3962400"/>
            <a:ext cx="5791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For more information please contact Centers for Disease Control and Prevention</a:t>
            </a:r>
          </a:p>
          <a:p>
            <a:pPr lvl="0"/>
            <a:endParaRPr lang="en-US" sz="1200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en-US" sz="1200" dirty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1600 Clifton Road NE,  Atlanta,  GA  30333</a:t>
            </a:r>
          </a:p>
          <a:p>
            <a:pPr lvl="0"/>
            <a:r>
              <a:rPr lang="en-US" sz="1200" dirty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Telephone: 1-800-CDC-INFO (232-4636)/TTY: 1-888-232-6348</a:t>
            </a:r>
          </a:p>
          <a:p>
            <a:pPr lvl="0"/>
            <a:r>
              <a:rPr lang="en-US" sz="1200" dirty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E-mail:  cdcinfo@cdc.gov 	Web:  http://www.cdc.gov</a:t>
            </a:r>
          </a:p>
          <a:p>
            <a:pPr lvl="0"/>
            <a:endParaRPr lang="en-US" sz="1200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en-US" sz="900" dirty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The findings and conclusions in this report are those of the authors and do not necessarily represent the official position of the Centers for Disease Control and Prevention</a:t>
            </a:r>
            <a:r>
              <a:rPr lang="en-US" sz="900" dirty="0">
                <a:solidFill>
                  <a:schemeClr val="bg2"/>
                </a:solidFill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CDC OD Dark PPT Colors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6506</TotalTime>
  <Words>2371</Words>
  <Application>Microsoft Office PowerPoint</Application>
  <PresentationFormat>On-screen Show (4:3)</PresentationFormat>
  <Paragraphs>948</Paragraphs>
  <Slides>37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Courier New</vt:lpstr>
      <vt:lpstr>Calibri</vt:lpstr>
      <vt:lpstr>Myriad Web Pro</vt:lpstr>
      <vt:lpstr>Wingdings</vt:lpstr>
      <vt:lpstr>Arial</vt:lpstr>
      <vt:lpstr>Theme1</vt:lpstr>
      <vt:lpstr>PowerPoint Presentation</vt:lpstr>
      <vt:lpstr>Background</vt:lpstr>
      <vt:lpstr>Electronic Medical Record (EMR)</vt:lpstr>
      <vt:lpstr>Grady Health System</vt:lpstr>
      <vt:lpstr>Objectives  </vt:lpstr>
      <vt:lpstr>Methods: Data source </vt:lpstr>
      <vt:lpstr>Analytic methods</vt:lpstr>
      <vt:lpstr>Sensitivity and Positive Predictive Value Definitions </vt:lpstr>
      <vt:lpstr>Treatment Path for a Typical Patient with Chronic HCV-infection Receiving Care at Grady </vt:lpstr>
      <vt:lpstr>Algorithms as a proxy to determine Treatment</vt:lpstr>
      <vt:lpstr>Treatment Algorithm 1 An initial detectable HCV RNA test result followed by one sequential HCV RNA test result</vt:lpstr>
      <vt:lpstr>Results: Treatment Algorithm 1 (N=1807) </vt:lpstr>
      <vt:lpstr>   Treatment Algorithm 2  An initial detectable HCV RNA test result followed by one sequential  HCV RNA test result that indicated at least 10–fold decrease in viral load compared to the initial test  </vt:lpstr>
      <vt:lpstr>Results: Treatment Algorithm 2 (N=1807) </vt:lpstr>
      <vt:lpstr>Treatment Algorithm 3  An initial detectable HCV RNA test result followed by two sequential HCV RNA test results </vt:lpstr>
      <vt:lpstr>Results: Treatment Algorithm 3 (N=1807) </vt:lpstr>
      <vt:lpstr>Treatment Algorithm 4 An initial detectable HCV RNA test result followed by two sequential HCV RNA test results &gt; 6 weeks apart from each other </vt:lpstr>
      <vt:lpstr>Results: Treatment Algorithm 4 (N=1807) </vt:lpstr>
      <vt:lpstr>Treatment Algorithm 5  An initial detectable HCV RNA test result followed by three sequential HCV RNA test results  </vt:lpstr>
      <vt:lpstr>Results: Treatment Algorithm 5 (N=1807) </vt:lpstr>
      <vt:lpstr>Algorithms as a proxy to determine cure</vt:lpstr>
      <vt:lpstr>SVR Algorithm 1 An Undetectable HCV RNA test result ≥ 6 months (24 weeks) after the first detectable HCV RNA test result </vt:lpstr>
      <vt:lpstr>Results: SVR Algorithm 1 (N=442) </vt:lpstr>
      <vt:lpstr>SVR Algorithm 2 Treated initiation algorithm 1 and an undetectable HCV RNA test result ≥ 12 weeks after the last HCV RNA test result  </vt:lpstr>
      <vt:lpstr>Results: SVR Algorithm 2 (N=442)  </vt:lpstr>
      <vt:lpstr>SVR Algorithm 3 Treated initiation algorithm 2 and an undetectable HCV RNA test result ≥12 weeks after the last HCV RNA test result </vt:lpstr>
      <vt:lpstr>Results: SVR Algorithm 3 (N=442)  </vt:lpstr>
      <vt:lpstr>SVR Algorithm 4 Treated initiation algorithm 3 and an undetectable HCV RNA test result ≥ 12 weeks after the last HCV RNA test result  </vt:lpstr>
      <vt:lpstr>Results: SVR Algorithm 4 (N=442)  </vt:lpstr>
      <vt:lpstr>SVR Algorithm 5 Treated initiation algorithm 4 and an undetectable HCV RNA test result ≥ 12 weeks after the last HCV RNA test result    </vt:lpstr>
      <vt:lpstr>Results: SVR Algorithm 5 (N=442)  </vt:lpstr>
      <vt:lpstr>Summary of Key Results for Treatment Algorithm </vt:lpstr>
      <vt:lpstr>Summary of Key Results for SVR algorithm </vt:lpstr>
      <vt:lpstr>Limitations  </vt:lpstr>
      <vt:lpstr>Conclusions &amp; Recommendations </vt:lpstr>
      <vt:lpstr>Acknowledgement  </vt:lpstr>
      <vt:lpstr>Thank you!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Osinubi, Ademola (CDC/OID/NCHHSTP)</cp:lastModifiedBy>
  <cp:revision>406</cp:revision>
  <cp:lastPrinted>2018-05-07T13:16:02Z</cp:lastPrinted>
  <dcterms:created xsi:type="dcterms:W3CDTF">2011-03-17T17:43:16Z</dcterms:created>
  <dcterms:modified xsi:type="dcterms:W3CDTF">2018-05-23T18:59:24Z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