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05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58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5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inda Huffm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CC0000"/>
    <a:srgbClr val="FF6600"/>
    <a:srgbClr val="339900"/>
    <a:srgbClr val="6699CC"/>
    <a:srgbClr val="666666"/>
    <a:srgbClr val="0099FF"/>
    <a:srgbClr val="3399FF"/>
    <a:srgbClr val="3F80CD"/>
    <a:srgbClr val="33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55" autoAdjust="0"/>
    <p:restoredTop sz="94778" autoAdjust="0"/>
  </p:normalViewPr>
  <p:slideViewPr>
    <p:cSldViewPr snapToObjects="1">
      <p:cViewPr varScale="1">
        <p:scale>
          <a:sx n="63" d="100"/>
          <a:sy n="63" d="100"/>
        </p:scale>
        <p:origin x="1356" y="48"/>
      </p:cViewPr>
      <p:guideLst>
        <p:guide orient="horz"/>
        <p:guide pos="55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115" d="100"/>
          <a:sy n="115" d="100"/>
        </p:scale>
        <p:origin x="-4960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97DBA00-F214-E949-AEF6-2A9E3CD6D127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7EB2F9-9A32-4E4D-8013-119884625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868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347510B-4C94-8D4F-97A6-E3641EED48EC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F89D06-CCB1-EA4E-A77E-5885D99D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8436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F89D06-CCB1-EA4E-A77E-5885D99DA34A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70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0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0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8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solidFill>
                  <a:srgbClr val="FF6600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solidFill>
                  <a:srgbClr val="FF6600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5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solidFill>
                  <a:srgbClr val="FF6600"/>
                </a:solidFill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18"/>
          <p:cNvSpPr>
            <a:spLocks noGrp="1"/>
          </p:cNvSpPr>
          <p:nvPr>
            <p:ph type="sldNum" sz="quarter" idx="10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3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0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0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1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04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C996-EDA9-4EC9-AEDF-F9E9122F6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4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262007"/>
            <a:ext cx="2216604" cy="595993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350721" y="6459855"/>
            <a:ext cx="2632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Collaborate. Innovate. Transform.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99138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24629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2667000" y="64402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ECC996-EDA9-4EC9-AEDF-F9E9122F6D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2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jpg"/><Relationship Id="rId7" Type="http://schemas.openxmlformats.org/officeDocument/2006/relationships/image" Target="../media/image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12.jp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" dirty="0" smtClean="0"/>
              <a:t>Partnering for Data Science:</a:t>
            </a:r>
            <a:br>
              <a:rPr lang="en" dirty="0" smtClean="0"/>
            </a:br>
            <a:r>
              <a:rPr lang="en" dirty="0" smtClean="0"/>
              <a:t>The Laboratory for Analytic Sciences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4191000"/>
            <a:ext cx="4042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Alyson Wilson, Ph.D.</a:t>
            </a:r>
          </a:p>
          <a:p>
            <a:pPr algn="ctr"/>
            <a:r>
              <a:rPr lang="en-US" sz="2400" dirty="0" smtClean="0"/>
              <a:t>North Carolina State University</a:t>
            </a:r>
          </a:p>
          <a:p>
            <a:pPr algn="ctr"/>
            <a:r>
              <a:rPr lang="en-US" sz="2400" dirty="0" smtClean="0"/>
              <a:t>agwilso2@ncsu.edu</a:t>
            </a:r>
          </a:p>
          <a:p>
            <a:pPr algn="ctr"/>
            <a:r>
              <a:rPr lang="en-US" sz="2400" dirty="0" smtClean="0"/>
              <a:t>https://ncsu-las.org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81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184" y="152400"/>
            <a:ext cx="6989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Laboratory for Analytic Sciences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3817" y="1403478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is LAS?</a:t>
            </a:r>
          </a:p>
          <a:p>
            <a:endParaRPr lang="en-US" sz="2400" dirty="0" smtClean="0"/>
          </a:p>
          <a:p>
            <a:r>
              <a:rPr lang="en-US" sz="2800" dirty="0" smtClean="0"/>
              <a:t>LAS is an academic-industry-government translational research partnership that works at the intersection of technology and tradecraft.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1"/>
          <a:stretch/>
        </p:blipFill>
        <p:spPr>
          <a:xfrm>
            <a:off x="4299559" y="4591138"/>
            <a:ext cx="4572000" cy="12920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0247" y="5652372"/>
            <a:ext cx="2766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https://ncsu-las.org/</a:t>
            </a:r>
          </a:p>
        </p:txBody>
      </p:sp>
    </p:spTree>
    <p:extLst>
      <p:ext uri="{BB962C8B-B14F-4D97-AF65-F5344CB8AC3E}">
        <p14:creationId xmlns:p14="http://schemas.microsoft.com/office/powerpoint/2010/main" val="298557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76400"/>
            <a:ext cx="4022087" cy="32733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627" y="120679"/>
            <a:ext cx="27122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32"/>
            <a:r>
              <a:rPr lang="en-US" sz="4000" b="1" dirty="0" smtClean="0"/>
              <a:t>Participants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51680" y="1828800"/>
            <a:ext cx="426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29 faculty at 9 universities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12 NCSU full-time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9 industry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~40 government staff, including other IC partners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5165938"/>
            <a:ext cx="5580759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60% STEM faculty</a:t>
            </a:r>
          </a:p>
          <a:p>
            <a:r>
              <a:rPr lang="en-US" sz="2400" dirty="0" smtClean="0"/>
              <a:t>40% Humanities and Social Sciences faculty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266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4</a:t>
            </a:fld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95149" y="1980044"/>
            <a:ext cx="2639947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Ø"/>
              <a:defRPr sz="3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800" kern="1200">
                <a:solidFill>
                  <a:srgbClr val="0099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6699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Mostly unclassified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Visible </a:t>
            </a:r>
            <a:r>
              <a:rPr lang="en-US" sz="2000" dirty="0" smtClean="0">
                <a:solidFill>
                  <a:srgbClr val="002060"/>
                </a:solidFill>
              </a:rPr>
              <a:t>partnership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Translational research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Technology and tradecraft</a:t>
            </a:r>
          </a:p>
          <a:p>
            <a:pPr marL="742950" lvl="2" indent="-342900">
              <a:buFont typeface="Wingdings" charset="2"/>
              <a:buChar char="Ø"/>
            </a:pPr>
            <a:endParaRPr lang="en-US" dirty="0" smtClean="0">
              <a:solidFill>
                <a:srgbClr val="666666"/>
              </a:solidFill>
            </a:endParaRPr>
          </a:p>
          <a:p>
            <a:pPr marL="742950" lvl="2" indent="-342900">
              <a:buFont typeface="Wingdings" charset="2"/>
              <a:buChar char="Ø"/>
            </a:pP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800600" y="3836287"/>
            <a:ext cx="2060575" cy="3951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Ø"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rgbClr val="0099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6699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Wingdings" charset="2"/>
              <a:buChar char="Ø"/>
            </a:pPr>
            <a:endParaRPr lang="en-US" dirty="0" smtClean="0">
              <a:solidFill>
                <a:srgbClr val="666666"/>
              </a:solidFill>
            </a:endParaRPr>
          </a:p>
          <a:p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12644" y="2014636"/>
            <a:ext cx="2642928" cy="3195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Ø"/>
              <a:defRPr sz="3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800" kern="1200">
                <a:solidFill>
                  <a:srgbClr val="0099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6699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Establish a joint vision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Team-based approach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Immersive collaboration</a:t>
            </a:r>
            <a:endParaRPr lang="en-US" sz="2000" dirty="0">
              <a:solidFill>
                <a:srgbClr val="002060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Little </a:t>
            </a:r>
            <a:r>
              <a:rPr lang="en-US" sz="2000" dirty="0">
                <a:solidFill>
                  <a:srgbClr val="002060"/>
                </a:solidFill>
              </a:rPr>
              <a:t>pieces of lots of </a:t>
            </a:r>
            <a:r>
              <a:rPr lang="en-US" sz="2000" dirty="0" smtClean="0">
                <a:solidFill>
                  <a:srgbClr val="002060"/>
                </a:solidFill>
              </a:rPr>
              <a:t>people</a:t>
            </a:r>
            <a:endParaRPr lang="en-US" sz="2000" dirty="0">
              <a:solidFill>
                <a:srgbClr val="002060"/>
              </a:solidFill>
            </a:endParaRPr>
          </a:p>
          <a:p>
            <a:pPr marL="342900" lvl="1" indent="-342900">
              <a:buFont typeface="Wingdings" charset="2"/>
              <a:buChar char="Ø"/>
            </a:pPr>
            <a:endParaRPr lang="en-US" dirty="0" smtClean="0">
              <a:solidFill>
                <a:srgbClr val="002060"/>
              </a:solidFill>
            </a:endParaRPr>
          </a:p>
          <a:p>
            <a:pPr marL="742950" lvl="2" indent="-342900" algn="ctr">
              <a:buFont typeface="Wingdings" charset="2"/>
              <a:buChar char="Ø"/>
            </a:pPr>
            <a:endParaRPr lang="en-US" dirty="0" smtClean="0">
              <a:solidFill>
                <a:srgbClr val="6666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5277" y="1371600"/>
            <a:ext cx="2819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/>
              <a:t>What we do</a:t>
            </a:r>
          </a:p>
          <a:p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58194" y="1400607"/>
            <a:ext cx="2819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smtClean="0"/>
              <a:t>How we do it</a:t>
            </a:r>
            <a:endParaRPr lang="en-US" sz="3200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40506" y="120679"/>
            <a:ext cx="24545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32"/>
            <a:r>
              <a:rPr lang="en-US" sz="4000" b="1" dirty="0"/>
              <a:t>LAS Model</a:t>
            </a:r>
          </a:p>
        </p:txBody>
      </p:sp>
    </p:spTree>
    <p:extLst>
      <p:ext uri="{BB962C8B-B14F-4D97-AF65-F5344CB8AC3E}">
        <p14:creationId xmlns:p14="http://schemas.microsoft.com/office/powerpoint/2010/main" val="166577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179457"/>
            <a:ext cx="1896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Projects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2954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During 2017, LAS has about 70 projects. We group the projects into </a:t>
            </a:r>
            <a:r>
              <a:rPr lang="en-US" sz="3200" i="1" dirty="0" smtClean="0"/>
              <a:t>exemplars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27" y="2689002"/>
            <a:ext cx="2822693" cy="14448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63" y="2133600"/>
            <a:ext cx="2670048" cy="155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360112"/>
            <a:ext cx="2438400" cy="1627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71" y="2615184"/>
            <a:ext cx="2554445" cy="12924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42816"/>
            <a:ext cx="2476942" cy="160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827794"/>
            <a:ext cx="5085513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277" y="1158240"/>
            <a:ext cx="3556423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Five Data Science Skills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Technical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Subject Matter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03717" y="103257"/>
            <a:ext cx="2888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Data Science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437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152400"/>
            <a:ext cx="4753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Anticipatory Thinking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376680"/>
            <a:ext cx="3167410" cy="1844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3886200"/>
            <a:ext cx="7224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deliberately divergent exploration and analysis of relevant futures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1263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152400"/>
            <a:ext cx="54634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Collaborative Computing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58" y="1645765"/>
            <a:ext cx="8809484" cy="356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5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103257"/>
            <a:ext cx="3094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Cybersecurity</a:t>
            </a:r>
            <a:endParaRPr lang="en-US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1361440"/>
            <a:ext cx="754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Can we use anticipatory analytic tradecraft to anticipate or predict a cyber event or adversary action? 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Can </a:t>
            </a:r>
            <a:r>
              <a:rPr lang="en-US" sz="2400" dirty="0"/>
              <a:t>we move beyond anomaly detection</a:t>
            </a:r>
            <a:r>
              <a:rPr lang="en-US" sz="24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Can </a:t>
            </a:r>
            <a:r>
              <a:rPr lang="en-US" sz="2400" dirty="0"/>
              <a:t>we anticipate or predict notable events in noisy environments without reliance on hard signatures or pattern matching schemes</a:t>
            </a:r>
            <a:r>
              <a:rPr lang="en-US" sz="24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Can </a:t>
            </a:r>
            <a:r>
              <a:rPr lang="en-US" sz="2400" dirty="0"/>
              <a:t>we devise methods to steer adversarial actions away from their strength and toward ours?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408428"/>
            <a:ext cx="3200400" cy="161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103257"/>
            <a:ext cx="3961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Internet of Things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9560" y="1447800"/>
            <a:ext cx="8549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dirty="0" err="1" smtClean="0"/>
              <a:t>IoT</a:t>
            </a:r>
            <a:r>
              <a:rPr lang="en-US" sz="2400" dirty="0" smtClean="0"/>
              <a:t> </a:t>
            </a:r>
            <a:r>
              <a:rPr lang="en-US" sz="2400" dirty="0"/>
              <a:t>effort focuses on low power, wide area </a:t>
            </a:r>
            <a:r>
              <a:rPr lang="en-US" sz="2400" dirty="0" smtClean="0"/>
              <a:t>networks and industrial </a:t>
            </a:r>
            <a:r>
              <a:rPr lang="en-US" sz="2400" dirty="0" err="1" smtClean="0"/>
              <a:t>IoT</a:t>
            </a:r>
            <a:r>
              <a:rPr lang="en-US" sz="2400" dirty="0" smtClean="0"/>
              <a:t> devices. 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IoT</a:t>
            </a:r>
            <a:r>
              <a:rPr lang="en-US" sz="2400" dirty="0" smtClean="0"/>
              <a:t> Lab with Software Defined Radio to collect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Analytics development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80" y="3581400"/>
            <a:ext cx="3733800" cy="242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11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" y="-76200"/>
            <a:ext cx="617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Resisting Influence and Supporting Stability Campaign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95400"/>
            <a:ext cx="3870446" cy="198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5960" y="1676400"/>
            <a:ext cx="449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Failing States </a:t>
            </a:r>
            <a:r>
              <a:rPr lang="en-US" sz="2400" dirty="0" smtClean="0"/>
              <a:t>Index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Radicalization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Machine </a:t>
            </a:r>
            <a:r>
              <a:rPr lang="en-US" sz="2400" dirty="0"/>
              <a:t>Translation of North Korean </a:t>
            </a:r>
            <a:r>
              <a:rPr lang="en-US" sz="2400" dirty="0" smtClean="0"/>
              <a:t>Propaganda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Automatic </a:t>
            </a:r>
            <a:r>
              <a:rPr lang="en-US" sz="2400" dirty="0"/>
              <a:t>Detection of </a:t>
            </a:r>
            <a:r>
              <a:rPr lang="en-US" sz="2400" dirty="0" smtClean="0"/>
              <a:t>Propaganda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Analytic </a:t>
            </a:r>
            <a:r>
              <a:rPr lang="en-US" sz="2400" dirty="0"/>
              <a:t>Integrity for Machine </a:t>
            </a:r>
            <a:r>
              <a:rPr lang="en-US" sz="2400" dirty="0" smtClean="0"/>
              <a:t>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Media </a:t>
            </a:r>
            <a:r>
              <a:rPr lang="en-US" sz="2400" dirty="0"/>
              <a:t>Veracity</a:t>
            </a:r>
          </a:p>
        </p:txBody>
      </p:sp>
    </p:spTree>
    <p:extLst>
      <p:ext uri="{BB962C8B-B14F-4D97-AF65-F5344CB8AC3E}">
        <p14:creationId xmlns:p14="http://schemas.microsoft.com/office/powerpoint/2010/main" val="364870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152400"/>
            <a:ext cx="33057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2019 Activities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223" y="2995689"/>
            <a:ext cx="1921847" cy="1246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508" y="4285145"/>
            <a:ext cx="2321321" cy="1544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70" y="1171857"/>
            <a:ext cx="2285895" cy="15155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145852"/>
            <a:ext cx="2225708" cy="11392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591273"/>
            <a:ext cx="2670048" cy="1554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71" y="1509091"/>
            <a:ext cx="2155467" cy="14387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98" y="1260977"/>
            <a:ext cx="2472822" cy="17145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08" y="4498940"/>
            <a:ext cx="2554445" cy="12924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91" y="2267194"/>
            <a:ext cx="2603218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71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CECC996-EDA9-4EC9-AEDF-F9E9122F6D25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62200"/>
            <a:ext cx="6072728" cy="211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41997"/>
      </p:ext>
    </p:extLst>
  </p:cSld>
  <p:clrMapOvr>
    <a:masterClrMapping/>
  </p:clrMapOvr>
</p:sld>
</file>

<file path=ppt/theme/theme1.xml><?xml version="1.0" encoding="utf-8"?>
<a:theme xmlns:a="http://schemas.openxmlformats.org/drawingml/2006/main" name="MS Quarterly 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7704</TotalTime>
  <Words>289</Words>
  <Application>Microsoft Office PowerPoint</Application>
  <PresentationFormat>On-screen Show (4:3)</PresentationFormat>
  <Paragraphs>73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Wingdings</vt:lpstr>
      <vt:lpstr>MS Quarterly Review</vt:lpstr>
      <vt:lpstr>Partnering for Data Science: The Laboratory for Analytic Sciences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NC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Budget Review for Delivery Orders 1-4</dc:title>
  <dc:creator>Forrest Allen</dc:creator>
  <cp:lastModifiedBy>Alyson Wilson</cp:lastModifiedBy>
  <cp:revision>771</cp:revision>
  <cp:lastPrinted>2015-03-03T19:05:32Z</cp:lastPrinted>
  <dcterms:created xsi:type="dcterms:W3CDTF">2014-07-28T13:46:36Z</dcterms:created>
  <dcterms:modified xsi:type="dcterms:W3CDTF">2018-05-18T12:46:57Z</dcterms:modified>
</cp:coreProperties>
</file>