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60" r:id="rId2"/>
    <p:sldId id="289" r:id="rId3"/>
    <p:sldId id="261" r:id="rId4"/>
    <p:sldId id="273" r:id="rId5"/>
    <p:sldId id="276" r:id="rId6"/>
    <p:sldId id="274" r:id="rId7"/>
    <p:sldId id="275" r:id="rId8"/>
    <p:sldId id="277" r:id="rId9"/>
    <p:sldId id="278" r:id="rId10"/>
    <p:sldId id="279" r:id="rId11"/>
    <p:sldId id="264" r:id="rId12"/>
    <p:sldId id="280" r:id="rId13"/>
    <p:sldId id="281" r:id="rId14"/>
    <p:sldId id="263" r:id="rId15"/>
    <p:sldId id="284" r:id="rId16"/>
    <p:sldId id="282" r:id="rId17"/>
    <p:sldId id="283" r:id="rId18"/>
    <p:sldId id="287" r:id="rId19"/>
    <p:sldId id="288" r:id="rId20"/>
    <p:sldId id="286" r:id="rId21"/>
    <p:sldId id="270" r:id="rId22"/>
    <p:sldId id="29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4" d="100"/>
          <a:sy n="94" d="100"/>
        </p:scale>
        <p:origin x="518"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4F1F9-670B-4BD8-A79A-22FF1A005646}" type="datetimeFigureOut">
              <a:rPr lang="en-US" smtClean="0"/>
              <a:t>5/16/2018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488F4B-C8AB-4DED-82A3-6F6C06D43A36}" type="slidenum">
              <a:rPr lang="en-US" smtClean="0"/>
              <a:t>‹#›</a:t>
            </a:fld>
            <a:endParaRPr lang="en-US"/>
          </a:p>
        </p:txBody>
      </p:sp>
    </p:spTree>
    <p:extLst>
      <p:ext uri="{BB962C8B-B14F-4D97-AF65-F5344CB8AC3E}">
        <p14:creationId xmlns:p14="http://schemas.microsoft.com/office/powerpoint/2010/main" val="294365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a:t>
            </a:r>
            <a:r>
              <a:rPr lang="en-US" baseline="0" dirty="0"/>
              <a:t> confounding by indication?</a:t>
            </a:r>
            <a:endParaRPr lang="en-US" dirty="0"/>
          </a:p>
        </p:txBody>
      </p:sp>
      <p:sp>
        <p:nvSpPr>
          <p:cNvPr id="4" name="Slide Number Placeholder 3"/>
          <p:cNvSpPr>
            <a:spLocks noGrp="1"/>
          </p:cNvSpPr>
          <p:nvPr>
            <p:ph type="sldNum" sz="quarter" idx="10"/>
          </p:nvPr>
        </p:nvSpPr>
        <p:spPr/>
        <p:txBody>
          <a:bodyPr/>
          <a:lstStyle/>
          <a:p>
            <a:fld id="{70488F4B-C8AB-4DED-82A3-6F6C06D43A36}" type="slidenum">
              <a:rPr lang="en-US" smtClean="0"/>
              <a:t>17</a:t>
            </a:fld>
            <a:endParaRPr lang="en-US"/>
          </a:p>
        </p:txBody>
      </p:sp>
    </p:spTree>
    <p:extLst>
      <p:ext uri="{BB962C8B-B14F-4D97-AF65-F5344CB8AC3E}">
        <p14:creationId xmlns:p14="http://schemas.microsoft.com/office/powerpoint/2010/main" val="23628374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0"/>
            <a:ext cx="2133600" cy="365125"/>
          </a:xfrm>
        </p:spPr>
        <p:txBody>
          <a:bodyPr/>
          <a:lstStyle/>
          <a:p>
            <a:fld id="{A349544A-F1CD-3844-BFB3-6D230A0137DD}" type="datetimeFigureOut">
              <a:rPr lang="en-US" smtClean="0"/>
              <a:t>5/16/2018</a:t>
            </a:fld>
            <a:endParaRPr lang="en-US" dirty="0"/>
          </a:p>
        </p:txBody>
      </p:sp>
      <p:pic>
        <p:nvPicPr>
          <p:cNvPr id="8" name="Picture 7"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0947" y="261425"/>
            <a:ext cx="2703422" cy="563312"/>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07369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49"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0" y="2009775"/>
            <a:ext cx="8509103"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676650" y="6375400"/>
            <a:ext cx="2133600" cy="365125"/>
          </a:xfrm>
        </p:spPr>
        <p:txBody>
          <a:bodyPr/>
          <a:lstStyle>
            <a:lvl1pPr algn="ctr">
              <a:defRPr/>
            </a:lvl1pPr>
          </a:lstStyle>
          <a:p>
            <a:fld id="{A349544A-F1CD-3844-BFB3-6D230A0137DD}" type="datetimeFigureOut">
              <a:rPr lang="en-US" smtClean="0"/>
              <a:pPr/>
              <a:t>5/16/2018</a:t>
            </a:fld>
            <a:endParaRPr lang="en-US" dirty="0"/>
          </a:p>
        </p:txBody>
      </p:sp>
      <p:sp>
        <p:nvSpPr>
          <p:cNvPr id="5" name="Footer Placeholder 4"/>
          <p:cNvSpPr>
            <a:spLocks noGrp="1"/>
          </p:cNvSpPr>
          <p:nvPr>
            <p:ph type="ftr" sz="quarter" idx="11"/>
          </p:nvPr>
        </p:nvSpPr>
        <p:spPr>
          <a:xfrm>
            <a:off x="24765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22954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5"/>
            <a:ext cx="2133600" cy="365125"/>
          </a:xfrm>
        </p:spPr>
        <p:txBody>
          <a:bodyPr/>
          <a:lstStyle/>
          <a:p>
            <a:fld id="{A349544A-F1CD-3844-BFB3-6D230A0137DD}" type="datetimeFigureOut">
              <a:rPr lang="en-US" smtClean="0"/>
              <a:t>5/16/2018</a:t>
            </a:fld>
            <a:endParaRPr lang="en-US"/>
          </a:p>
        </p:txBody>
      </p:sp>
      <p:sp>
        <p:nvSpPr>
          <p:cNvPr id="6"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9358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6"/>
            <a:ext cx="2133600" cy="365125"/>
          </a:xfrm>
        </p:spPr>
        <p:txBody>
          <a:bodyPr/>
          <a:lstStyle/>
          <a:p>
            <a:fld id="{A349544A-F1CD-3844-BFB3-6D230A0137DD}" type="datetimeFigureOut">
              <a:rPr lang="en-US" smtClean="0"/>
              <a:t>5/16/2018</a:t>
            </a:fld>
            <a:endParaRPr lang="en-US"/>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69796"/>
            <a:ext cx="620543" cy="743080"/>
          </a:xfrm>
          <a:prstGeom prst="rect">
            <a:avLst/>
          </a:prstGeom>
        </p:spPr>
      </p:pic>
      <p:sp>
        <p:nvSpPr>
          <p:cNvPr id="8"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24981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6"/>
            <a:ext cx="2133600" cy="365125"/>
          </a:xfrm>
        </p:spPr>
        <p:txBody>
          <a:bodyPr/>
          <a:lstStyle/>
          <a:p>
            <a:fld id="{A349544A-F1CD-3844-BFB3-6D230A0137DD}" type="datetimeFigureOut">
              <a:rPr lang="en-US" smtClean="0"/>
              <a:t>5/16/2018</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18117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5"/>
            <a:ext cx="2133600" cy="365125"/>
          </a:xfrm>
        </p:spPr>
        <p:txBody>
          <a:bodyPr/>
          <a:lstStyle/>
          <a:p>
            <a:fld id="{A349544A-F1CD-3844-BFB3-6D230A0137DD}" type="datetimeFigureOut">
              <a:rPr lang="en-US" smtClean="0"/>
              <a:t>5/16/2018</a:t>
            </a:fld>
            <a:endParaRPr lang="en-US" dirty="0"/>
          </a:p>
        </p:txBody>
      </p:sp>
      <p:pic>
        <p:nvPicPr>
          <p:cNvPr id="10" name="Picture 9"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11"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3" name="TextBox 12"/>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5045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49"/>
            <a:ext cx="2133600" cy="365125"/>
          </a:xfrm>
        </p:spPr>
        <p:txBody>
          <a:bodyPr/>
          <a:lstStyle/>
          <a:p>
            <a:fld id="{A349544A-F1CD-3844-BFB3-6D230A0137DD}" type="datetimeFigureOut">
              <a:rPr lang="en-US" smtClean="0"/>
              <a:t>5/16/2018</a:t>
            </a:fld>
            <a:endParaRPr lang="en-US"/>
          </a:p>
        </p:txBody>
      </p:sp>
      <p:pic>
        <p:nvPicPr>
          <p:cNvPr id="6" name="Picture 5"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950559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65513" y="6349337"/>
            <a:ext cx="2133600" cy="365125"/>
          </a:xfrm>
        </p:spPr>
        <p:txBody>
          <a:bodyPr/>
          <a:lstStyle/>
          <a:p>
            <a:fld id="{A349544A-F1CD-3844-BFB3-6D230A0137DD}" type="datetimeFigureOut">
              <a:rPr lang="en-US" smtClean="0"/>
              <a:t>5/16/2018</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85013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719014" y="6384925"/>
            <a:ext cx="2133600" cy="365125"/>
          </a:xfrm>
        </p:spPr>
        <p:txBody>
          <a:bodyPr/>
          <a:lstStyle/>
          <a:p>
            <a:fld id="{A349544A-F1CD-3844-BFB3-6D230A0137DD}" type="datetimeFigureOut">
              <a:rPr lang="en-US" smtClean="0"/>
              <a:t>5/16/2018</a:t>
            </a:fld>
            <a:endParaRPr lang="en-US"/>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25104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0"/>
            <a:ext cx="2133600" cy="365125"/>
          </a:xfrm>
        </p:spPr>
        <p:txBody>
          <a:bodyPr/>
          <a:lstStyle/>
          <a:p>
            <a:fld id="{A349544A-F1CD-3844-BFB3-6D230A0137DD}" type="datetimeFigureOut">
              <a:rPr lang="en-US" smtClean="0"/>
              <a:t>5/16/2018</a:t>
            </a:fld>
            <a:endParaRPr lang="en-US"/>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31470" y="5291167"/>
            <a:ext cx="620543" cy="743080"/>
          </a:xfrm>
          <a:prstGeom prst="rect">
            <a:avLst/>
          </a:prstGeom>
        </p:spPr>
      </p:pic>
      <p:sp>
        <p:nvSpPr>
          <p:cNvPr id="9" name="Footer Placeholder 4"/>
          <p:cNvSpPr>
            <a:spLocks noGrp="1"/>
          </p:cNvSpPr>
          <p:nvPr>
            <p:ph type="ftr" sz="quarter" idx="11"/>
          </p:nvPr>
        </p:nvSpPr>
        <p:spPr>
          <a:xfrm rot="5400000">
            <a:off x="-1161972" y="1451193"/>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8" name="TextBox 7"/>
          <p:cNvSpPr txBox="1"/>
          <p:nvPr userDrawn="1"/>
        </p:nvSpPr>
        <p:spPr>
          <a:xfrm rot="5400000">
            <a:off x="117044"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63844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3"/>
            <a:ext cx="2133600" cy="365125"/>
          </a:xfrm>
        </p:spPr>
        <p:txBody>
          <a:bodyPr/>
          <a:lstStyle/>
          <a:p>
            <a:fld id="{A349544A-F1CD-3844-BFB3-6D230A0137DD}" type="datetimeFigureOut">
              <a:rPr lang="en-US" smtClean="0"/>
              <a:t>5/16/2018</a:t>
            </a:fld>
            <a:endParaRPr lang="en-US"/>
          </a:p>
        </p:txBody>
      </p:sp>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9" name="Picture 8"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18888" y="5307876"/>
            <a:ext cx="620543" cy="743080"/>
          </a:xfrm>
          <a:prstGeom prst="rect">
            <a:avLst/>
          </a:prstGeom>
        </p:spPr>
      </p:pic>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10432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4236" y="2648601"/>
            <a:ext cx="4198518" cy="874845"/>
          </a:xfrm>
          <a:prstGeom prst="rect">
            <a:avLst/>
          </a:prstGeom>
        </p:spPr>
      </p:pic>
    </p:spTree>
    <p:extLst>
      <p:ext uri="{BB962C8B-B14F-4D97-AF65-F5344CB8AC3E}">
        <p14:creationId xmlns:p14="http://schemas.microsoft.com/office/powerpoint/2010/main" val="60914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9544A-F1CD-3844-BFB3-6D230A0137DD}" type="datetimeFigureOut">
              <a:rPr lang="en-US" smtClean="0"/>
              <a:t>5/16/2018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71F5F-C8AF-484B-B19A-A0CBCE8C7764}" type="slidenum">
              <a:rPr lang="en-US" smtClean="0"/>
              <a:t>‹#›</a:t>
            </a:fld>
            <a:endParaRPr lang="en-US"/>
          </a:p>
        </p:txBody>
      </p:sp>
    </p:spTree>
    <p:extLst>
      <p:ext uri="{BB962C8B-B14F-4D97-AF65-F5344CB8AC3E}">
        <p14:creationId xmlns:p14="http://schemas.microsoft.com/office/powerpoint/2010/main" val="112630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fda.gov/AboutFDA/WhatWeD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fda.gov/downloads/AboutFDA/CentersOffices/OfficeofMedicalProductsandTobacco/CDER/UCM376545.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accessdata.fda.gov/drugsatfda_docs/label/2016/208073s000lbl.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accessdata.fda.gov/drugsatfda_docs/label/2017/208254lbl.pdf"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openfda.shinyapps.io/LRTes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48657" y="1199698"/>
            <a:ext cx="7772400" cy="1470025"/>
          </a:xfrm>
        </p:spPr>
        <p:txBody>
          <a:bodyPr/>
          <a:lstStyle/>
          <a:p>
            <a:r>
              <a:rPr lang="en-US" dirty="0"/>
              <a:t>Visualization Using Open-Source Tools: some FDA perspectives</a:t>
            </a:r>
          </a:p>
        </p:txBody>
      </p:sp>
      <p:sp>
        <p:nvSpPr>
          <p:cNvPr id="4" name="Subtitle 3"/>
          <p:cNvSpPr>
            <a:spLocks noGrp="1"/>
          </p:cNvSpPr>
          <p:nvPr>
            <p:ph type="subTitle" idx="1"/>
          </p:nvPr>
        </p:nvSpPr>
        <p:spPr>
          <a:xfrm>
            <a:off x="1371600" y="3792311"/>
            <a:ext cx="6400800" cy="2521403"/>
          </a:xfrm>
        </p:spPr>
        <p:txBody>
          <a:bodyPr>
            <a:normAutofit fontScale="70000" lnSpcReduction="20000"/>
          </a:bodyPr>
          <a:lstStyle/>
          <a:p>
            <a:r>
              <a:rPr lang="en-US" dirty="0">
                <a:solidFill>
                  <a:schemeClr val="tx1"/>
                </a:solidFill>
              </a:rPr>
              <a:t>Paul Schuette</a:t>
            </a:r>
          </a:p>
          <a:p>
            <a:r>
              <a:rPr lang="en-US" dirty="0">
                <a:solidFill>
                  <a:schemeClr val="tx1"/>
                </a:solidFill>
              </a:rPr>
              <a:t>Scientiﬁc Computing Coordinator</a:t>
            </a:r>
          </a:p>
          <a:p>
            <a:r>
              <a:rPr lang="en-US" dirty="0">
                <a:solidFill>
                  <a:schemeClr val="tx1"/>
                </a:solidFill>
              </a:rPr>
              <a:t>Food and Drug Administration</a:t>
            </a:r>
          </a:p>
          <a:p>
            <a:r>
              <a:rPr lang="en-US" dirty="0">
                <a:solidFill>
                  <a:schemeClr val="tx1"/>
                </a:solidFill>
              </a:rPr>
              <a:t>Center for Drug Evaluation and Research </a:t>
            </a:r>
          </a:p>
          <a:p>
            <a:r>
              <a:rPr lang="en-US" dirty="0">
                <a:solidFill>
                  <a:schemeClr val="tx1"/>
                </a:solidFill>
              </a:rPr>
              <a:t>Oﬃce of Translational Sciences</a:t>
            </a:r>
          </a:p>
          <a:p>
            <a:r>
              <a:rPr lang="en-US" dirty="0">
                <a:solidFill>
                  <a:schemeClr val="tx1"/>
                </a:solidFill>
              </a:rPr>
              <a:t>Oﬃce of Biostatistics </a:t>
            </a:r>
          </a:p>
          <a:p>
            <a:r>
              <a:rPr lang="en-US" dirty="0">
                <a:solidFill>
                  <a:schemeClr val="tx1"/>
                </a:solidFill>
              </a:rPr>
              <a:t>Paul.Schuette@fda.hhs.gov</a:t>
            </a:r>
          </a:p>
        </p:txBody>
      </p:sp>
      <p:sp>
        <p:nvSpPr>
          <p:cNvPr id="2" name="Footer Placeholder 1"/>
          <p:cNvSpPr>
            <a:spLocks noGrp="1"/>
          </p:cNvSpPr>
          <p:nvPr>
            <p:ph type="ftr" sz="quarter" idx="11"/>
          </p:nvPr>
        </p:nvSpPr>
        <p:spPr/>
        <p:txBody>
          <a:bodyPr/>
          <a:lstStyle/>
          <a:p>
            <a:pPr algn="l"/>
            <a:r>
              <a:rPr lang="en-US" b="1">
                <a:solidFill>
                  <a:schemeClr val="tx2">
                    <a:lumMod val="60000"/>
                    <a:lumOff val="40000"/>
                  </a:schemeClr>
                </a:solidFill>
                <a:latin typeface="Helvetica"/>
                <a:cs typeface="Helvetica"/>
              </a:rPr>
              <a:t>www.fda.gov</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97894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4DB6EB-CDB0-4B25-8AE5-FD2A54818EEF}"/>
              </a:ext>
            </a:extLst>
          </p:cNvPr>
          <p:cNvSpPr>
            <a:spLocks noGrp="1"/>
          </p:cNvSpPr>
          <p:nvPr/>
        </p:nvSpPr>
        <p:spPr>
          <a:xfrm>
            <a:off x="534594" y="391651"/>
            <a:ext cx="8509103" cy="92602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Disclaimer</a:t>
            </a:r>
          </a:p>
        </p:txBody>
      </p:sp>
      <p:sp>
        <p:nvSpPr>
          <p:cNvPr id="5" name="Content Placeholder 2">
            <a:extLst>
              <a:ext uri="{FF2B5EF4-FFF2-40B4-BE49-F238E27FC236}">
                <a16:creationId xmlns:a16="http://schemas.microsoft.com/office/drawing/2014/main" id="{B809BE0F-64E8-43FC-AE33-D0047CCA046A}"/>
              </a:ext>
            </a:extLst>
          </p:cNvPr>
          <p:cNvSpPr>
            <a:spLocks noGrp="1"/>
          </p:cNvSpPr>
          <p:nvPr/>
        </p:nvSpPr>
        <p:spPr>
          <a:xfrm>
            <a:off x="296055" y="1785618"/>
            <a:ext cx="8509103" cy="428604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4000" dirty="0"/>
          </a:p>
          <a:p>
            <a:pPr marL="0" indent="0">
              <a:buNone/>
            </a:pPr>
            <a:r>
              <a:rPr lang="en-US" sz="4000" dirty="0"/>
              <a:t>This presentation reflects the views of the author and should not be construed to represent the FDA's views or policies.</a:t>
            </a:r>
          </a:p>
        </p:txBody>
      </p:sp>
    </p:spTree>
    <p:extLst>
      <p:ext uri="{BB962C8B-B14F-4D97-AF65-F5344CB8AC3E}">
        <p14:creationId xmlns:p14="http://schemas.microsoft.com/office/powerpoint/2010/main" val="205668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196364"/>
            <a:ext cx="8509103" cy="926020"/>
          </a:xfrm>
        </p:spPr>
        <p:txBody>
          <a:bodyPr/>
          <a:lstStyle/>
          <a:p>
            <a:r>
              <a:rPr lang="en-US" dirty="0"/>
              <a:t>What does the FDA do?</a:t>
            </a:r>
          </a:p>
        </p:txBody>
      </p:sp>
      <p:sp>
        <p:nvSpPr>
          <p:cNvPr id="3" name="Content Placeholder 2"/>
          <p:cNvSpPr>
            <a:spLocks noGrp="1"/>
          </p:cNvSpPr>
          <p:nvPr>
            <p:ph idx="1"/>
          </p:nvPr>
        </p:nvSpPr>
        <p:spPr>
          <a:xfrm>
            <a:off x="374650" y="1443717"/>
            <a:ext cx="8509103" cy="4286043"/>
          </a:xfrm>
        </p:spPr>
        <p:txBody>
          <a:bodyPr>
            <a:normAutofit fontScale="92500" lnSpcReduction="10000"/>
          </a:bodyPr>
          <a:lstStyle/>
          <a:p>
            <a:pPr marL="0" indent="0">
              <a:buNone/>
            </a:pPr>
            <a:r>
              <a:rPr lang="en-US" dirty="0"/>
              <a:t>FDA is responsible for protecting the public health by assuring the safety, efficacy and security of human and veterinary drugs, biological products, medical devices, our nation’s food supply, cosmetics, and products that emit radiation.</a:t>
            </a:r>
          </a:p>
          <a:p>
            <a:pPr marL="0" indent="0">
              <a:buNone/>
            </a:pPr>
            <a:r>
              <a:rPr lang="en-US" dirty="0"/>
              <a:t>See </a:t>
            </a:r>
            <a:r>
              <a:rPr lang="en-US" dirty="0">
                <a:hlinkClick r:id="rId2"/>
              </a:rPr>
              <a:t>https://www.fda.gov/AboutFDA/WhatWeDo/</a:t>
            </a:r>
            <a:endParaRPr lang="en-US" dirty="0"/>
          </a:p>
          <a:p>
            <a:pPr marL="0" indent="0">
              <a:buNone/>
            </a:pPr>
            <a:endParaRPr lang="en-US" dirty="0"/>
          </a:p>
          <a:p>
            <a:pPr marL="0" indent="0">
              <a:buNone/>
            </a:pPr>
            <a:r>
              <a:rPr lang="en-US" dirty="0"/>
              <a:t>FDA regulated products comprise approximately 20% − 25% of consumer spending in the United States.</a:t>
            </a:r>
          </a:p>
        </p:txBody>
      </p:sp>
      <p:sp>
        <p:nvSpPr>
          <p:cNvPr id="4" name="Footer Placeholder 3"/>
          <p:cNvSpPr>
            <a:spLocks noGrp="1"/>
          </p:cNvSpPr>
          <p:nvPr>
            <p:ph type="ftr" sz="quarter" idx="11"/>
          </p:nvPr>
        </p:nvSpPr>
        <p:spPr/>
        <p:txBody>
          <a:bodyPr/>
          <a:lstStyle/>
          <a:p>
            <a:pPr algn="l"/>
            <a:r>
              <a:rPr lang="en-US" b="1">
                <a:solidFill>
                  <a:schemeClr val="tx2">
                    <a:lumMod val="60000"/>
                    <a:lumOff val="40000"/>
                  </a:schemeClr>
                </a:solidFill>
                <a:latin typeface="Helvetica"/>
                <a:cs typeface="Helvetica"/>
              </a:rPr>
              <a:t>www.fda.gov</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494640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81850"/>
            <a:ext cx="8509103" cy="926020"/>
          </a:xfrm>
        </p:spPr>
        <p:txBody>
          <a:bodyPr>
            <a:normAutofit/>
          </a:bodyPr>
          <a:lstStyle/>
          <a:p>
            <a:r>
              <a:rPr lang="en-US" sz="3200" dirty="0"/>
              <a:t>FDA Organization</a:t>
            </a:r>
          </a:p>
        </p:txBody>
      </p:sp>
      <p:sp>
        <p:nvSpPr>
          <p:cNvPr id="3" name="Content Placeholder 2"/>
          <p:cNvSpPr>
            <a:spLocks noGrp="1"/>
          </p:cNvSpPr>
          <p:nvPr>
            <p:ph idx="1"/>
          </p:nvPr>
        </p:nvSpPr>
        <p:spPr>
          <a:xfrm>
            <a:off x="323850" y="1378403"/>
            <a:ext cx="8566150" cy="4978854"/>
          </a:xfrm>
        </p:spPr>
        <p:txBody>
          <a:bodyPr>
            <a:normAutofit fontScale="92500" lnSpcReduction="20000"/>
          </a:bodyPr>
          <a:lstStyle/>
          <a:p>
            <a:pPr marL="0" indent="0">
              <a:buNone/>
            </a:pPr>
            <a:r>
              <a:rPr lang="en-US" dirty="0"/>
              <a:t>The US FDA is organized by centers:</a:t>
            </a:r>
          </a:p>
          <a:p>
            <a:pPr marL="0" indent="0">
              <a:buNone/>
            </a:pPr>
            <a:endParaRPr lang="en-US" dirty="0"/>
          </a:p>
          <a:p>
            <a:r>
              <a:rPr lang="en-US" dirty="0"/>
              <a:t>Center for Biologics Evaluation and Research (CBER) </a:t>
            </a:r>
          </a:p>
          <a:p>
            <a:r>
              <a:rPr lang="en-US" dirty="0"/>
              <a:t>Center for Drug Evaluation and Research (CDER)</a:t>
            </a:r>
          </a:p>
          <a:p>
            <a:r>
              <a:rPr lang="en-US" dirty="0"/>
              <a:t>Center for Devices and Radiological Health (CDRH)</a:t>
            </a:r>
          </a:p>
          <a:p>
            <a:r>
              <a:rPr lang="en-US" dirty="0"/>
              <a:t>Center for Food Safety and Applied Nutrition (CFSAN) </a:t>
            </a:r>
          </a:p>
          <a:p>
            <a:r>
              <a:rPr lang="en-US" dirty="0"/>
              <a:t>Center for Tobacco Products (CTP)</a:t>
            </a:r>
          </a:p>
          <a:p>
            <a:r>
              <a:rPr lang="en-US" dirty="0"/>
              <a:t>Center for Veterinary Medicine (CVM)</a:t>
            </a:r>
          </a:p>
          <a:p>
            <a:r>
              <a:rPr lang="en-US" dirty="0"/>
              <a:t>National Center for Toxicological Research (NCTR)</a:t>
            </a:r>
          </a:p>
          <a:p>
            <a:r>
              <a:rPr lang="en-US" dirty="0"/>
              <a:t>Office of Regulatory Affairs</a:t>
            </a:r>
          </a:p>
          <a:p>
            <a:pPr marL="0" indent="0">
              <a:buNone/>
            </a:pPr>
            <a:endParaRPr lang="en-US" dirty="0"/>
          </a:p>
        </p:txBody>
      </p:sp>
    </p:spTree>
    <p:extLst>
      <p:ext uri="{BB962C8B-B14F-4D97-AF65-F5344CB8AC3E}">
        <p14:creationId xmlns:p14="http://schemas.microsoft.com/office/powerpoint/2010/main" val="380346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164" y="196364"/>
            <a:ext cx="8509103" cy="926020"/>
          </a:xfrm>
        </p:spPr>
        <p:txBody>
          <a:bodyPr>
            <a:normAutofit/>
          </a:bodyPr>
          <a:lstStyle/>
          <a:p>
            <a:r>
              <a:rPr lang="en-US" sz="3200" dirty="0"/>
              <a:t>What does CDER do? </a:t>
            </a:r>
          </a:p>
        </p:txBody>
      </p:sp>
      <p:sp>
        <p:nvSpPr>
          <p:cNvPr id="3" name="Content Placeholder 2"/>
          <p:cNvSpPr>
            <a:spLocks noGrp="1"/>
          </p:cNvSpPr>
          <p:nvPr>
            <p:ph idx="1"/>
          </p:nvPr>
        </p:nvSpPr>
        <p:spPr>
          <a:xfrm>
            <a:off x="454478" y="1281588"/>
            <a:ext cx="8443789" cy="4850698"/>
          </a:xfrm>
        </p:spPr>
        <p:txBody>
          <a:bodyPr>
            <a:noAutofit/>
          </a:bodyPr>
          <a:lstStyle/>
          <a:p>
            <a:pPr marL="0" indent="0">
              <a:buNone/>
            </a:pPr>
            <a:r>
              <a:rPr lang="en-US" sz="2700" dirty="0"/>
              <a:t>Promote public health by ensuring the availability of safe and effective drugs</a:t>
            </a:r>
          </a:p>
          <a:p>
            <a:pPr marL="514350" indent="-514350">
              <a:buFont typeface="+mj-lt"/>
              <a:buAutoNum type="arabicPeriod"/>
            </a:pPr>
            <a:r>
              <a:rPr lang="en-US" sz="2700" dirty="0"/>
              <a:t>Conduct rigorous science-based premarket review to help ensure that drugs that will be marketed to the public are safe and effective</a:t>
            </a:r>
          </a:p>
          <a:p>
            <a:pPr marL="514350" indent="-514350">
              <a:buFont typeface="+mj-lt"/>
              <a:buAutoNum type="arabicPeriod"/>
            </a:pPr>
            <a:r>
              <a:rPr lang="en-US" sz="2700" dirty="0"/>
              <a:t>Identify and develop new scientific methods, models, and tools to improve the quality, safety, predictability and efficiency of new drug development</a:t>
            </a:r>
          </a:p>
          <a:p>
            <a:pPr marL="514350" indent="-514350">
              <a:buFont typeface="+mj-lt"/>
              <a:buAutoNum type="arabicPeriod"/>
            </a:pPr>
            <a:r>
              <a:rPr lang="en-US" sz="2700" u="sng" dirty="0"/>
              <a:t>Promote patient and health professional awareness of drug benefits and risks through effective communication of drug information</a:t>
            </a:r>
          </a:p>
          <a:p>
            <a:pPr marL="0" indent="0">
              <a:buNone/>
            </a:pPr>
            <a:endParaRPr lang="en-US" sz="2000" dirty="0"/>
          </a:p>
        </p:txBody>
      </p:sp>
    </p:spTree>
    <p:extLst>
      <p:ext uri="{BB962C8B-B14F-4D97-AF65-F5344CB8AC3E}">
        <p14:creationId xmlns:p14="http://schemas.microsoft.com/office/powerpoint/2010/main" val="9855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134367"/>
            <a:ext cx="8509103" cy="926020"/>
          </a:xfrm>
        </p:spPr>
        <p:txBody>
          <a:bodyPr>
            <a:normAutofit/>
          </a:bodyPr>
          <a:lstStyle/>
          <a:p>
            <a:r>
              <a:rPr lang="en-US" sz="3200" dirty="0"/>
              <a:t>CDER Responsibilities, post market</a:t>
            </a:r>
          </a:p>
        </p:txBody>
      </p:sp>
      <p:sp>
        <p:nvSpPr>
          <p:cNvPr id="3" name="Content Placeholder 2"/>
          <p:cNvSpPr>
            <a:spLocks noGrp="1"/>
          </p:cNvSpPr>
          <p:nvPr>
            <p:ph idx="1"/>
          </p:nvPr>
        </p:nvSpPr>
        <p:spPr>
          <a:xfrm>
            <a:off x="265793" y="1078777"/>
            <a:ext cx="8509103" cy="4286043"/>
          </a:xfrm>
        </p:spPr>
        <p:txBody>
          <a:bodyPr>
            <a:normAutofit fontScale="85000" lnSpcReduction="20000"/>
          </a:bodyPr>
          <a:lstStyle/>
          <a:p>
            <a:pPr marL="0" indent="0">
              <a:buNone/>
            </a:pPr>
            <a:r>
              <a:rPr lang="en-US" dirty="0"/>
              <a:t>Protect public health by promoting the safe use of marketed drugs</a:t>
            </a:r>
          </a:p>
          <a:p>
            <a:pPr marL="514350" indent="-514350">
              <a:buFont typeface="+mj-lt"/>
              <a:buAutoNum type="arabicPeriod"/>
            </a:pPr>
            <a:r>
              <a:rPr lang="en-US" dirty="0"/>
              <a:t>Conduct post-market surveillance to enable early detection of new safety signals</a:t>
            </a:r>
          </a:p>
          <a:p>
            <a:pPr marL="514350" indent="-514350">
              <a:buFont typeface="+mj-lt"/>
              <a:buAutoNum type="arabicPeriod"/>
            </a:pPr>
            <a:r>
              <a:rPr lang="en-US" dirty="0"/>
              <a:t>Conduct rigorous studies to understand emerging drug safety signals and effectively manage those signals</a:t>
            </a:r>
          </a:p>
          <a:p>
            <a:pPr marL="514350" indent="-514350">
              <a:buFont typeface="+mj-lt"/>
              <a:buAutoNum type="arabicPeriod"/>
            </a:pPr>
            <a:r>
              <a:rPr lang="en-US" u="sng" dirty="0"/>
              <a:t>Promote patient and health professional awareness of drug risks and safe use</a:t>
            </a:r>
          </a:p>
          <a:p>
            <a:pPr marL="514350" indent="-514350">
              <a:buFont typeface="+mj-lt"/>
              <a:buAutoNum type="arabicPeriod"/>
            </a:pPr>
            <a:r>
              <a:rPr lang="en-US" dirty="0"/>
              <a:t>Oversee drug promotion and marketing to help ensure that marketed drug labeling and advertising are truthful and not misleading</a:t>
            </a:r>
          </a:p>
          <a:p>
            <a:pPr marL="0" indent="0">
              <a:buNone/>
            </a:pPr>
            <a:endParaRPr lang="en-US" dirty="0"/>
          </a:p>
        </p:txBody>
      </p:sp>
    </p:spTree>
    <p:extLst>
      <p:ext uri="{BB962C8B-B14F-4D97-AF65-F5344CB8AC3E}">
        <p14:creationId xmlns:p14="http://schemas.microsoft.com/office/powerpoint/2010/main" val="2548362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534" y="210879"/>
            <a:ext cx="8509103" cy="926020"/>
          </a:xfrm>
        </p:spPr>
        <p:txBody>
          <a:bodyPr>
            <a:normAutofit/>
          </a:bodyPr>
          <a:lstStyle/>
          <a:p>
            <a:r>
              <a:rPr lang="en-US" sz="3200" dirty="0"/>
              <a:t>CDER Responsibilities, continued</a:t>
            </a:r>
          </a:p>
        </p:txBody>
      </p:sp>
      <p:sp>
        <p:nvSpPr>
          <p:cNvPr id="3" name="Content Placeholder 2"/>
          <p:cNvSpPr>
            <a:spLocks noGrp="1"/>
          </p:cNvSpPr>
          <p:nvPr>
            <p:ph idx="1"/>
          </p:nvPr>
        </p:nvSpPr>
        <p:spPr>
          <a:xfrm>
            <a:off x="323850" y="1233261"/>
            <a:ext cx="8509103" cy="5189310"/>
          </a:xfrm>
        </p:spPr>
        <p:txBody>
          <a:bodyPr>
            <a:normAutofit fontScale="85000" lnSpcReduction="20000"/>
          </a:bodyPr>
          <a:lstStyle/>
          <a:p>
            <a:pPr marL="0" indent="0">
              <a:buNone/>
            </a:pPr>
            <a:r>
              <a:rPr lang="en-US" dirty="0"/>
              <a:t>Protect public health by ensuring the quality and integrity of marketed drug products</a:t>
            </a:r>
          </a:p>
          <a:p>
            <a:pPr marL="514350" indent="-514350">
              <a:buFont typeface="+mj-lt"/>
              <a:buAutoNum type="arabicPeriod"/>
            </a:pPr>
            <a:r>
              <a:rPr lang="en-US" dirty="0"/>
              <a:t>Secure the global supply chain to help ensure that drug integrity is maintained and that drugs are being manufactured and distributed to conform to established quality standards</a:t>
            </a:r>
          </a:p>
          <a:p>
            <a:pPr marL="514350" indent="-514350">
              <a:buFont typeface="+mj-lt"/>
              <a:buAutoNum type="arabicPeriod"/>
            </a:pPr>
            <a:r>
              <a:rPr lang="en-US" dirty="0"/>
              <a:t>Improve drug quality oversight capacity through expanded use of risk-based methods</a:t>
            </a:r>
          </a:p>
          <a:p>
            <a:pPr marL="514350" indent="-514350">
              <a:buFont typeface="+mj-lt"/>
              <a:buAutoNum type="arabicPeriod"/>
            </a:pPr>
            <a:r>
              <a:rPr lang="en-US" u="sng" dirty="0"/>
              <a:t>Promote public and stakeholder awareness of drug quality and integrity issues through effective consumer communications</a:t>
            </a:r>
          </a:p>
          <a:p>
            <a:pPr marL="0" indent="0">
              <a:buNone/>
            </a:pPr>
            <a:endParaRPr lang="en-US" u="sng" dirty="0"/>
          </a:p>
          <a:p>
            <a:pPr marL="0" indent="0">
              <a:buNone/>
            </a:pPr>
            <a:r>
              <a:rPr lang="en-US" u="sng" dirty="0">
                <a:hlinkClick r:id="rId2"/>
              </a:rPr>
              <a:t>FDA Center for Drug Evaluation and Research (CDER) Strategic Plan 2013-2017</a:t>
            </a:r>
            <a:endParaRPr lang="en-US" u="sng" dirty="0"/>
          </a:p>
        </p:txBody>
      </p:sp>
    </p:spTree>
    <p:extLst>
      <p:ext uri="{BB962C8B-B14F-4D97-AF65-F5344CB8AC3E}">
        <p14:creationId xmlns:p14="http://schemas.microsoft.com/office/powerpoint/2010/main" val="3489433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49" y="119852"/>
            <a:ext cx="8509103" cy="926020"/>
          </a:xfrm>
        </p:spPr>
        <p:txBody>
          <a:bodyPr/>
          <a:lstStyle/>
          <a:p>
            <a:r>
              <a:rPr lang="en-US" dirty="0"/>
              <a:t>Graphics</a:t>
            </a:r>
          </a:p>
        </p:txBody>
      </p:sp>
      <p:sp>
        <p:nvSpPr>
          <p:cNvPr id="3" name="Content Placeholder 2"/>
          <p:cNvSpPr>
            <a:spLocks noGrp="1"/>
          </p:cNvSpPr>
          <p:nvPr>
            <p:ph idx="1"/>
          </p:nvPr>
        </p:nvSpPr>
        <p:spPr>
          <a:xfrm>
            <a:off x="403363" y="1143083"/>
            <a:ext cx="8509103" cy="4286043"/>
          </a:xfrm>
        </p:spPr>
        <p:txBody>
          <a:bodyPr>
            <a:normAutofit fontScale="92500" lnSpcReduction="10000"/>
          </a:bodyPr>
          <a:lstStyle/>
          <a:p>
            <a:pPr marL="0" indent="0">
              <a:buNone/>
            </a:pPr>
            <a:r>
              <a:rPr lang="en-US" dirty="0"/>
              <a:t>Graphics are used across the entire medical product cycle:</a:t>
            </a:r>
          </a:p>
          <a:p>
            <a:pPr lvl="1">
              <a:buFont typeface="Arial" panose="020B0604020202020204" pitchFamily="34" charset="0"/>
              <a:buChar char="•"/>
            </a:pPr>
            <a:r>
              <a:rPr lang="en-US" dirty="0"/>
              <a:t>Premarket Review</a:t>
            </a:r>
          </a:p>
          <a:p>
            <a:pPr lvl="1">
              <a:buFont typeface="Arial" panose="020B0604020202020204" pitchFamily="34" charset="0"/>
              <a:buChar char="•"/>
            </a:pPr>
            <a:r>
              <a:rPr lang="en-US" dirty="0"/>
              <a:t>Postmarket Review</a:t>
            </a:r>
          </a:p>
          <a:p>
            <a:pPr lvl="1">
              <a:buFont typeface="Arial" panose="020B0604020202020204" pitchFamily="34" charset="0"/>
              <a:buChar char="•"/>
            </a:pPr>
            <a:r>
              <a:rPr lang="en-US" dirty="0"/>
              <a:t>Communications with patients and health care providers</a:t>
            </a:r>
          </a:p>
          <a:p>
            <a:pPr lvl="1">
              <a:buFont typeface="Arial" panose="020B0604020202020204" pitchFamily="34" charset="0"/>
              <a:buChar char="•"/>
            </a:pPr>
            <a:r>
              <a:rPr lang="en-US" dirty="0"/>
              <a:t>Research</a:t>
            </a:r>
          </a:p>
          <a:p>
            <a:pPr marL="457200" lvl="1" indent="0">
              <a:buNone/>
            </a:pPr>
            <a:endParaRPr lang="en-US" dirty="0"/>
          </a:p>
          <a:p>
            <a:pPr marL="57150" indent="0">
              <a:buNone/>
            </a:pPr>
            <a:r>
              <a:rPr lang="en-US" dirty="0"/>
              <a:t>R and Python are the principle open source software packages used.</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114131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535" y="141624"/>
            <a:ext cx="8142515" cy="926020"/>
          </a:xfrm>
        </p:spPr>
        <p:txBody>
          <a:bodyPr>
            <a:normAutofit fontScale="90000"/>
          </a:bodyPr>
          <a:lstStyle/>
          <a:p>
            <a:r>
              <a:rPr lang="en-US" sz="2400" dirty="0"/>
              <a:t>Product Label </a:t>
            </a:r>
            <a:r>
              <a:rPr lang="en-US" sz="2000" dirty="0">
                <a:hlinkClick r:id="rId2"/>
              </a:rPr>
              <a:t>https://www.accessdata.fda.gov/drugsatfda_docs/label/2016/208073s000lbl.pdf</a:t>
            </a:r>
            <a:r>
              <a:rPr lang="en-US" sz="2000" dirty="0"/>
              <a:t>             </a:t>
            </a:r>
          </a:p>
        </p:txBody>
      </p:sp>
      <p:pic>
        <p:nvPicPr>
          <p:cNvPr id="4" name="Content Placeholder 3">
            <a:extLst>
              <a:ext uri="{FF2B5EF4-FFF2-40B4-BE49-F238E27FC236}">
                <a16:creationId xmlns:a16="http://schemas.microsoft.com/office/drawing/2014/main" id="{0B09F10C-B58F-49BE-B614-99219253BEFF}"/>
              </a:ext>
            </a:extLst>
          </p:cNvPr>
          <p:cNvPicPr>
            <a:picLocks noGrp="1" noChangeAspect="1"/>
          </p:cNvPicPr>
          <p:nvPr>
            <p:ph idx="1"/>
          </p:nvPr>
        </p:nvPicPr>
        <p:blipFill>
          <a:blip r:embed="rId3"/>
          <a:stretch>
            <a:fillRect/>
          </a:stretch>
        </p:blipFill>
        <p:spPr>
          <a:xfrm>
            <a:off x="404813" y="1562774"/>
            <a:ext cx="8509000" cy="4335702"/>
          </a:xfrm>
          <a:prstGeom prst="rect">
            <a:avLst/>
          </a:prstGeom>
        </p:spPr>
      </p:pic>
    </p:spTree>
    <p:extLst>
      <p:ext uri="{BB962C8B-B14F-4D97-AF65-F5344CB8AC3E}">
        <p14:creationId xmlns:p14="http://schemas.microsoft.com/office/powerpoint/2010/main" val="374936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206" y="149788"/>
            <a:ext cx="8509103" cy="926020"/>
          </a:xfrm>
        </p:spPr>
        <p:txBody>
          <a:bodyPr>
            <a:normAutofit fontScale="90000"/>
          </a:bodyPr>
          <a:lstStyle/>
          <a:p>
            <a:r>
              <a:rPr lang="en-US" dirty="0"/>
              <a:t>Another Product Label</a:t>
            </a:r>
            <a:br>
              <a:rPr lang="en-US" dirty="0"/>
            </a:br>
            <a:endParaRPr lang="en-US" dirty="0"/>
          </a:p>
        </p:txBody>
      </p:sp>
      <p:pic>
        <p:nvPicPr>
          <p:cNvPr id="4" name="Content Placeholder 3">
            <a:extLst>
              <a:ext uri="{FF2B5EF4-FFF2-40B4-BE49-F238E27FC236}">
                <a16:creationId xmlns:a16="http://schemas.microsoft.com/office/drawing/2014/main" id="{748FDBF9-A741-494D-B009-6C00A7E976BC}"/>
              </a:ext>
            </a:extLst>
          </p:cNvPr>
          <p:cNvPicPr>
            <a:picLocks noGrp="1" noChangeAspect="1"/>
          </p:cNvPicPr>
          <p:nvPr>
            <p:ph idx="1"/>
          </p:nvPr>
        </p:nvPicPr>
        <p:blipFill>
          <a:blip r:embed="rId2"/>
          <a:stretch>
            <a:fillRect/>
          </a:stretch>
        </p:blipFill>
        <p:spPr>
          <a:xfrm>
            <a:off x="242309" y="2156546"/>
            <a:ext cx="8707806" cy="4064640"/>
          </a:xfrm>
          <a:prstGeom prst="rect">
            <a:avLst/>
          </a:prstGeom>
        </p:spPr>
      </p:pic>
      <p:sp>
        <p:nvSpPr>
          <p:cNvPr id="5" name="TextBox 4">
            <a:extLst>
              <a:ext uri="{FF2B5EF4-FFF2-40B4-BE49-F238E27FC236}">
                <a16:creationId xmlns:a16="http://schemas.microsoft.com/office/drawing/2014/main" id="{1D039E9D-2F70-4932-8CA2-1191D320CCF9}"/>
              </a:ext>
            </a:extLst>
          </p:cNvPr>
          <p:cNvSpPr txBox="1"/>
          <p:nvPr/>
        </p:nvSpPr>
        <p:spPr>
          <a:xfrm>
            <a:off x="408214" y="808265"/>
            <a:ext cx="7796893" cy="923330"/>
          </a:xfrm>
          <a:prstGeom prst="rect">
            <a:avLst/>
          </a:prstGeom>
          <a:noFill/>
        </p:spPr>
        <p:txBody>
          <a:bodyPr wrap="square" rtlCol="0">
            <a:spAutoFit/>
          </a:bodyPr>
          <a:lstStyle/>
          <a:p>
            <a:r>
              <a:rPr lang="en-US" dirty="0"/>
              <a:t>R Graphic.  Drug for the reduction of elevated intraocular pressure (IOP) in patients with open-angle glaucoma or ocular hypertension </a:t>
            </a:r>
            <a:r>
              <a:rPr lang="en-US" dirty="0">
                <a:hlinkClick r:id="rId3"/>
              </a:rPr>
              <a:t>https://www.accessdata.fda.gov/drugsatfda_docs/label/2017/208254lbl.pdf</a:t>
            </a:r>
            <a:endParaRPr lang="en-US" dirty="0"/>
          </a:p>
        </p:txBody>
      </p:sp>
    </p:spTree>
    <p:extLst>
      <p:ext uri="{BB962C8B-B14F-4D97-AF65-F5344CB8AC3E}">
        <p14:creationId xmlns:p14="http://schemas.microsoft.com/office/powerpoint/2010/main" val="1711596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7926"/>
          </a:xfrm>
        </p:spPr>
        <p:txBody>
          <a:bodyPr>
            <a:normAutofit fontScale="90000"/>
          </a:bodyPr>
          <a:lstStyle/>
          <a:p>
            <a:r>
              <a:rPr lang="en-US" dirty="0"/>
              <a:t>Data Anomaly Detection</a:t>
            </a:r>
          </a:p>
        </p:txBody>
      </p:sp>
      <p:sp>
        <p:nvSpPr>
          <p:cNvPr id="3" name="Text Placeholder 2"/>
          <p:cNvSpPr>
            <a:spLocks noGrp="1"/>
          </p:cNvSpPr>
          <p:nvPr>
            <p:ph type="body" idx="1"/>
          </p:nvPr>
        </p:nvSpPr>
        <p:spPr>
          <a:xfrm>
            <a:off x="457200" y="1197544"/>
            <a:ext cx="4040188" cy="639762"/>
          </a:xfrm>
        </p:spPr>
        <p:txBody>
          <a:bodyPr>
            <a:normAutofit fontScale="92500" lnSpcReduction="20000"/>
          </a:bodyPr>
          <a:lstStyle/>
          <a:p>
            <a:r>
              <a:rPr lang="en-US" dirty="0"/>
              <a:t>Use open source software to detect potential data problems</a:t>
            </a:r>
          </a:p>
        </p:txBody>
      </p:sp>
      <p:sp>
        <p:nvSpPr>
          <p:cNvPr id="4" name="Content Placeholder 3"/>
          <p:cNvSpPr>
            <a:spLocks noGrp="1"/>
          </p:cNvSpPr>
          <p:nvPr>
            <p:ph sz="half" idx="2"/>
          </p:nvPr>
        </p:nvSpPr>
        <p:spPr>
          <a:xfrm>
            <a:off x="457200" y="1825570"/>
            <a:ext cx="4040188" cy="3951288"/>
          </a:xfrm>
        </p:spPr>
        <p:txBody>
          <a:bodyPr>
            <a:normAutofit lnSpcReduction="10000"/>
          </a:bodyPr>
          <a:lstStyle/>
          <a:p>
            <a:pPr marL="457200" indent="-457200">
              <a:buAutoNum type="arabicPeriod"/>
            </a:pPr>
            <a:r>
              <a:rPr lang="en-US" dirty="0"/>
              <a:t>Sage, Python tool for inspectors for PK/PD profiles</a:t>
            </a:r>
          </a:p>
          <a:p>
            <a:pPr marL="457200" indent="-457200">
              <a:buAutoNum type="arabicPeriod"/>
            </a:pPr>
            <a:r>
              <a:rPr lang="en-US" dirty="0"/>
              <a:t>R Shiny app for data anomaly detection for PK/PD profiles</a:t>
            </a:r>
          </a:p>
          <a:p>
            <a:pPr marL="457200" indent="-457200">
              <a:buAutoNum type="arabicPeriod"/>
            </a:pPr>
            <a:r>
              <a:rPr lang="en-US" dirty="0"/>
              <a:t>Cooperative Research and Development Agreement with </a:t>
            </a:r>
            <a:r>
              <a:rPr lang="en-US" dirty="0" err="1"/>
              <a:t>CluePoints</a:t>
            </a:r>
            <a:r>
              <a:rPr lang="en-US" dirty="0"/>
              <a:t> for detecting anomalous clinical trial sites.</a:t>
            </a:r>
          </a:p>
        </p:txBody>
      </p:sp>
      <p:sp>
        <p:nvSpPr>
          <p:cNvPr id="5" name="Text Placeholder 4"/>
          <p:cNvSpPr>
            <a:spLocks noGrp="1"/>
          </p:cNvSpPr>
          <p:nvPr>
            <p:ph type="body" sz="quarter" idx="3"/>
          </p:nvPr>
        </p:nvSpPr>
        <p:spPr>
          <a:xfrm>
            <a:off x="4645024" y="1197544"/>
            <a:ext cx="4041775" cy="639762"/>
          </a:xfrm>
        </p:spPr>
        <p:txBody>
          <a:bodyPr>
            <a:normAutofit fontScale="92500" lnSpcReduction="20000"/>
          </a:bodyPr>
          <a:lstStyle/>
          <a:p>
            <a:r>
              <a:rPr lang="en-US" dirty="0"/>
              <a:t>Example of CRADA software output</a:t>
            </a:r>
          </a:p>
        </p:txBody>
      </p:sp>
      <p:pic>
        <p:nvPicPr>
          <p:cNvPr id="8" name="Content Placeholder 7">
            <a:extLst>
              <a:ext uri="{FF2B5EF4-FFF2-40B4-BE49-F238E27FC236}">
                <a16:creationId xmlns:a16="http://schemas.microsoft.com/office/drawing/2014/main" id="{D8FA374D-3D1A-475B-B92C-39CBA131308A}"/>
              </a:ext>
            </a:extLst>
          </p:cNvPr>
          <p:cNvPicPr>
            <a:picLocks noGrp="1" noChangeAspect="1"/>
          </p:cNvPicPr>
          <p:nvPr>
            <p:ph sz="quarter" idx="4"/>
          </p:nvPr>
        </p:nvPicPr>
        <p:blipFill>
          <a:blip r:embed="rId2"/>
          <a:stretch>
            <a:fillRect/>
          </a:stretch>
        </p:blipFill>
        <p:spPr>
          <a:xfrm>
            <a:off x="4572000" y="1982841"/>
            <a:ext cx="4320213" cy="3887279"/>
          </a:xfrm>
          <a:prstGeom prst="rect">
            <a:avLst/>
          </a:prstGeom>
        </p:spPr>
      </p:pic>
      <p:sp>
        <p:nvSpPr>
          <p:cNvPr id="7" name="Footer Placeholder 6"/>
          <p:cNvSpPr>
            <a:spLocks noGrp="1"/>
          </p:cNvSpPr>
          <p:nvPr>
            <p:ph type="ftr" sz="quarter" idx="11"/>
          </p:nvPr>
        </p:nvSpPr>
        <p:spPr/>
        <p:txBody>
          <a:bodyPr/>
          <a:lstStyle/>
          <a:p>
            <a:pPr algn="l"/>
            <a:r>
              <a:rPr lang="en-US" b="1">
                <a:solidFill>
                  <a:schemeClr val="tx2">
                    <a:lumMod val="60000"/>
                    <a:lumOff val="40000"/>
                  </a:schemeClr>
                </a:solidFill>
                <a:latin typeface="Helvetica"/>
                <a:cs typeface="Helvetica"/>
              </a:rPr>
              <a:t>www.fda.gov</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362086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79DBF-F65E-4801-B714-E819E7C2233F}"/>
              </a:ext>
            </a:extLst>
          </p:cNvPr>
          <p:cNvSpPr>
            <a:spLocks noGrp="1"/>
          </p:cNvSpPr>
          <p:nvPr>
            <p:ph type="title"/>
          </p:nvPr>
        </p:nvSpPr>
        <p:spPr>
          <a:xfrm>
            <a:off x="225878" y="272566"/>
            <a:ext cx="7922080" cy="926020"/>
          </a:xfrm>
        </p:spPr>
        <p:txBody>
          <a:bodyPr/>
          <a:lstStyle/>
          <a:p>
            <a:r>
              <a:rPr lang="en-US" dirty="0"/>
              <a:t>R Shiny Apps</a:t>
            </a:r>
          </a:p>
        </p:txBody>
      </p:sp>
      <p:sp>
        <p:nvSpPr>
          <p:cNvPr id="3" name="Content Placeholder 2">
            <a:extLst>
              <a:ext uri="{FF2B5EF4-FFF2-40B4-BE49-F238E27FC236}">
                <a16:creationId xmlns:a16="http://schemas.microsoft.com/office/drawing/2014/main" id="{2DD91A06-9223-4A4C-A47E-72CFAC07F005}"/>
              </a:ext>
            </a:extLst>
          </p:cNvPr>
          <p:cNvSpPr>
            <a:spLocks noGrp="1"/>
          </p:cNvSpPr>
          <p:nvPr>
            <p:ph idx="1"/>
          </p:nvPr>
        </p:nvSpPr>
        <p:spPr>
          <a:xfrm>
            <a:off x="381000" y="1232604"/>
            <a:ext cx="8509103" cy="4286043"/>
          </a:xfrm>
        </p:spPr>
        <p:txBody>
          <a:bodyPr/>
          <a:lstStyle/>
          <a:p>
            <a:pPr marL="0" indent="0">
              <a:buNone/>
            </a:pPr>
            <a:r>
              <a:rPr lang="en-US" dirty="0"/>
              <a:t>Internal to FDA</a:t>
            </a:r>
          </a:p>
          <a:p>
            <a:r>
              <a:rPr lang="en-US" dirty="0"/>
              <a:t>Waterfall Plot</a:t>
            </a:r>
          </a:p>
          <a:p>
            <a:r>
              <a:rPr lang="en-US" dirty="0"/>
              <a:t>Hepatotoxicity</a:t>
            </a:r>
          </a:p>
          <a:p>
            <a:r>
              <a:rPr lang="en-US" dirty="0"/>
              <a:t>Demographics</a:t>
            </a:r>
          </a:p>
          <a:p>
            <a:r>
              <a:rPr lang="en-US" dirty="0"/>
              <a:t>PRO</a:t>
            </a:r>
          </a:p>
          <a:p>
            <a:pPr marL="0" indent="0">
              <a:buNone/>
            </a:pPr>
            <a:r>
              <a:rPr lang="en-US" dirty="0"/>
              <a:t>External to FDA (</a:t>
            </a:r>
            <a:r>
              <a:rPr lang="en-US" dirty="0" err="1"/>
              <a:t>openFDA</a:t>
            </a:r>
            <a:r>
              <a:rPr lang="en-US" dirty="0"/>
              <a:t>)</a:t>
            </a:r>
          </a:p>
          <a:p>
            <a:r>
              <a:rPr lang="en-US" dirty="0"/>
              <a:t>LRT app for Adverse Event analyses</a:t>
            </a:r>
          </a:p>
          <a:p>
            <a:endParaRPr lang="en-US" dirty="0"/>
          </a:p>
        </p:txBody>
      </p:sp>
    </p:spTree>
    <p:extLst>
      <p:ext uri="{BB962C8B-B14F-4D97-AF65-F5344CB8AC3E}">
        <p14:creationId xmlns:p14="http://schemas.microsoft.com/office/powerpoint/2010/main" val="3070624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1" y="203622"/>
            <a:ext cx="7840436" cy="926020"/>
          </a:xfrm>
        </p:spPr>
        <p:txBody>
          <a:bodyPr>
            <a:normAutofit/>
          </a:bodyPr>
          <a:lstStyle/>
          <a:p>
            <a:r>
              <a:rPr lang="en-US" sz="3600" dirty="0"/>
              <a:t>Waterfall Plot</a:t>
            </a:r>
          </a:p>
        </p:txBody>
      </p:sp>
      <p:pic>
        <p:nvPicPr>
          <p:cNvPr id="4" name="Content Placeholder 3" descr="M:\OB\Conferences\FDA Scientific Computing Days 090717\FDA Scientific Computing Days 090717-figure\colo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7943" y="1422400"/>
            <a:ext cx="7380799" cy="4521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51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Hepatotoxicity</a:t>
            </a:r>
            <a:r>
              <a:rPr lang="en-US" dirty="0"/>
              <a:t> </a:t>
            </a:r>
          </a:p>
        </p:txBody>
      </p:sp>
      <p:sp>
        <p:nvSpPr>
          <p:cNvPr id="3" name="Content Placeholder 2"/>
          <p:cNvSpPr>
            <a:spLocks noGrp="1"/>
          </p:cNvSpPr>
          <p:nvPr>
            <p:ph sz="half" idx="1"/>
          </p:nvPr>
        </p:nvSpPr>
        <p:spPr>
          <a:xfrm>
            <a:off x="457200" y="1600200"/>
            <a:ext cx="3381829" cy="4525963"/>
          </a:xfrm>
        </p:spPr>
        <p:txBody>
          <a:bodyPr>
            <a:normAutofit fontScale="62500" lnSpcReduction="20000"/>
          </a:bodyPr>
          <a:lstStyle/>
          <a:p>
            <a:pPr marL="0" indent="0">
              <a:buNone/>
            </a:pPr>
            <a:r>
              <a:rPr lang="en-US" altLang="en-US" dirty="0"/>
              <a:t>The Hepatotoxicity tool bolsters analysis of Drug Induced Liver Injury (DILI) through a composite visualization that includes both pre-treatment and on-treatment prevalence of ALT and BILI in terms of </a:t>
            </a:r>
            <a:r>
              <a:rPr lang="en-US" altLang="en-US" dirty="0" err="1"/>
              <a:t>Hy’s</a:t>
            </a:r>
            <a:r>
              <a:rPr lang="en-US" altLang="en-US" dirty="0"/>
              <a:t> Law candidate laboratory Upper Limit Normal (ULN) thresholds as well as the magnitude of these elevations normalized by respective baseline test results.  This analysis is particularly useful for studies in which subjects have elevated liver enzyme test results at baseline (e.g., subjects with Chronic Hepatitis C).</a:t>
            </a:r>
          </a:p>
          <a:p>
            <a:pPr marL="0" indent="0">
              <a:buNone/>
            </a:pPr>
            <a:endParaRPr lang="en-US" dirty="0"/>
          </a:p>
        </p:txBody>
      </p:sp>
      <p:pic>
        <p:nvPicPr>
          <p:cNvPr id="6" name="Content Placeholder 5"/>
          <p:cNvPicPr>
            <a:picLocks noGrp="1" noChangeAspect="1"/>
          </p:cNvPicPr>
          <p:nvPr>
            <p:ph sz="half" idx="2"/>
          </p:nvPr>
        </p:nvPicPr>
        <p:blipFill>
          <a:blip r:embed="rId2"/>
          <a:stretch>
            <a:fillRect/>
          </a:stretch>
        </p:blipFill>
        <p:spPr>
          <a:xfrm>
            <a:off x="3839029" y="1341438"/>
            <a:ext cx="4923570" cy="4383179"/>
          </a:xfrm>
          <a:prstGeom prst="rect">
            <a:avLst/>
          </a:prstGeom>
        </p:spPr>
      </p:pic>
      <p:sp>
        <p:nvSpPr>
          <p:cNvPr id="5" name="Footer Placeholder 4"/>
          <p:cNvSpPr>
            <a:spLocks noGrp="1"/>
          </p:cNvSpPr>
          <p:nvPr>
            <p:ph type="ftr" sz="quarter" idx="11"/>
          </p:nvPr>
        </p:nvSpPr>
        <p:spPr/>
        <p:txBody>
          <a:bodyPr/>
          <a:lstStyle/>
          <a:p>
            <a:pPr algn="l"/>
            <a:r>
              <a:rPr lang="en-US" b="1">
                <a:solidFill>
                  <a:schemeClr val="tx2">
                    <a:lumMod val="60000"/>
                    <a:lumOff val="40000"/>
                  </a:schemeClr>
                </a:solidFill>
                <a:latin typeface="Helvetica"/>
                <a:cs typeface="Helvetica"/>
              </a:rPr>
              <a:t>www.fda.gov</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15459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Demographic Tool</a:t>
            </a:r>
          </a:p>
        </p:txBody>
      </p:sp>
      <p:sp>
        <p:nvSpPr>
          <p:cNvPr id="3" name="Content Placeholder 2"/>
          <p:cNvSpPr>
            <a:spLocks noGrp="1"/>
          </p:cNvSpPr>
          <p:nvPr>
            <p:ph sz="half" idx="1"/>
          </p:nvPr>
        </p:nvSpPr>
        <p:spPr>
          <a:xfrm>
            <a:off x="457201" y="1600200"/>
            <a:ext cx="2627086" cy="3871685"/>
          </a:xfrm>
        </p:spPr>
        <p:txBody>
          <a:bodyPr>
            <a:normAutofit fontScale="62500" lnSpcReduction="20000"/>
          </a:bodyPr>
          <a:lstStyle/>
          <a:p>
            <a:pPr marL="0" indent="0">
              <a:buNone/>
            </a:pPr>
            <a:r>
              <a:rPr lang="en-US" altLang="en-US" dirty="0"/>
              <a:t>The Demographic Tool provides targeted descriptive statistics and safety endpoint analysis for demographic subgroups, including age, sex, race, and ethnicity. The tool has a simple user interface that dynamically walks end-users through the process of executing the analysis.  The example deals with a safety endpoint analysis.</a:t>
            </a:r>
          </a:p>
          <a:p>
            <a:pPr marL="0" indent="0">
              <a:buNone/>
            </a:pPr>
            <a:endParaRPr lang="en-US" dirty="0"/>
          </a:p>
        </p:txBody>
      </p:sp>
      <p:pic>
        <p:nvPicPr>
          <p:cNvPr id="5" name="Picture 8"/>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359377" y="1428000"/>
            <a:ext cx="5327423" cy="46614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902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220" y="179378"/>
            <a:ext cx="8509103" cy="662451"/>
          </a:xfrm>
        </p:spPr>
        <p:txBody>
          <a:bodyPr>
            <a:noAutofit/>
          </a:bodyPr>
          <a:lstStyle/>
          <a:p>
            <a:r>
              <a:rPr lang="en-US" sz="2400" dirty="0"/>
              <a:t>FAERS data, OpenFDA</a:t>
            </a:r>
            <a:br>
              <a:rPr lang="en-US" sz="2400" dirty="0"/>
            </a:br>
            <a:r>
              <a:rPr lang="en-US" sz="2400" dirty="0">
                <a:hlinkClick r:id="rId2"/>
              </a:rPr>
              <a:t>https://openfda.shinyapps.io/LRTest/</a:t>
            </a:r>
            <a:endParaRPr lang="en-US" sz="2400"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9053" y="864674"/>
            <a:ext cx="7012524" cy="5993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617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78" y="218135"/>
            <a:ext cx="8413752" cy="790608"/>
          </a:xfrm>
        </p:spPr>
        <p:txBody>
          <a:bodyPr>
            <a:normAutofit fontScale="90000"/>
          </a:bodyPr>
          <a:lstStyle/>
          <a:p>
            <a:r>
              <a:rPr lang="en-US" sz="3600" dirty="0"/>
              <a:t>Text Plot from LRT app,</a:t>
            </a:r>
            <a:br>
              <a:rPr lang="en-US" sz="3600" dirty="0"/>
            </a:br>
            <a:r>
              <a:rPr lang="en-US" sz="2700" dirty="0"/>
              <a:t>Drug: aspirin </a:t>
            </a:r>
          </a:p>
        </p:txBody>
      </p:sp>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494" y="1307106"/>
            <a:ext cx="9116506" cy="3931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3740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506" y="181850"/>
            <a:ext cx="8509103" cy="926020"/>
          </a:xfrm>
        </p:spPr>
        <p:txBody>
          <a:bodyPr>
            <a:normAutofit/>
          </a:bodyPr>
          <a:lstStyle/>
          <a:p>
            <a:r>
              <a:rPr lang="en-US" sz="3600" dirty="0"/>
              <a:t>Research, Pediatric vs Adult ADRs</a:t>
            </a:r>
          </a:p>
        </p:txBody>
      </p:sp>
      <p:pic>
        <p:nvPicPr>
          <p:cNvPr id="4" name="Content Placeholder 3"/>
          <p:cNvPicPr>
            <a:picLocks noGrp="1"/>
          </p:cNvPicPr>
          <p:nvPr>
            <p:ph idx="1"/>
          </p:nvPr>
        </p:nvPicPr>
        <p:blipFill>
          <a:blip r:embed="rId2"/>
          <a:stretch>
            <a:fillRect/>
          </a:stretch>
        </p:blipFill>
        <p:spPr>
          <a:xfrm>
            <a:off x="1088571" y="907143"/>
            <a:ext cx="5632904" cy="5388882"/>
          </a:xfrm>
          <a:prstGeom prst="rect">
            <a:avLst/>
          </a:prstGeom>
        </p:spPr>
      </p:pic>
    </p:spTree>
    <p:extLst>
      <p:ext uri="{BB962C8B-B14F-4D97-AF65-F5344CB8AC3E}">
        <p14:creationId xmlns:p14="http://schemas.microsoft.com/office/powerpoint/2010/main" val="2195607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650" y="268936"/>
            <a:ext cx="7151008" cy="926020"/>
          </a:xfrm>
        </p:spPr>
        <p:txBody>
          <a:bodyPr/>
          <a:lstStyle/>
          <a:p>
            <a:r>
              <a:rPr lang="en-US" dirty="0"/>
              <a:t>Conclusions</a:t>
            </a:r>
          </a:p>
        </p:txBody>
      </p:sp>
      <p:sp>
        <p:nvSpPr>
          <p:cNvPr id="3" name="Content Placeholder 2"/>
          <p:cNvSpPr>
            <a:spLocks noGrp="1"/>
          </p:cNvSpPr>
          <p:nvPr>
            <p:ph idx="1"/>
          </p:nvPr>
        </p:nvSpPr>
        <p:spPr/>
        <p:txBody>
          <a:bodyPr/>
          <a:lstStyle/>
          <a:p>
            <a:r>
              <a:rPr lang="en-US" dirty="0"/>
              <a:t>Open Source tools such as R offer cost effective ways for FDA to communicate with the public, health care providers and regulated industry.  </a:t>
            </a:r>
          </a:p>
          <a:p>
            <a:r>
              <a:rPr lang="en-US" dirty="0"/>
              <a:t>Interactive tools such as R Shiny can enhance  users’ experience and understanding. </a:t>
            </a:r>
          </a:p>
          <a:p>
            <a:r>
              <a:rPr lang="en-US" dirty="0"/>
              <a:t>However, we still need subject matter experts to help frame questions and draw appropriate conclusions.</a:t>
            </a:r>
          </a:p>
          <a:p>
            <a:endParaRPr lang="en-US" dirty="0"/>
          </a:p>
        </p:txBody>
      </p:sp>
    </p:spTree>
    <p:extLst>
      <p:ext uri="{BB962C8B-B14F-4D97-AF65-F5344CB8AC3E}">
        <p14:creationId xmlns:p14="http://schemas.microsoft.com/office/powerpoint/2010/main" val="4076164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078" y="239908"/>
            <a:ext cx="8509103" cy="926020"/>
          </a:xfrm>
        </p:spPr>
        <p:txBody>
          <a:bodyPr/>
          <a:lstStyle/>
          <a:p>
            <a:r>
              <a:rPr lang="en-US" dirty="0"/>
              <a:t>Acknowledgements</a:t>
            </a:r>
          </a:p>
        </p:txBody>
      </p:sp>
      <p:sp>
        <p:nvSpPr>
          <p:cNvPr id="3" name="Content Placeholder 2"/>
          <p:cNvSpPr>
            <a:spLocks noGrp="1"/>
          </p:cNvSpPr>
          <p:nvPr>
            <p:ph idx="1"/>
          </p:nvPr>
        </p:nvSpPr>
        <p:spPr>
          <a:xfrm>
            <a:off x="447222" y="1458232"/>
            <a:ext cx="8509103" cy="4286043"/>
          </a:xfrm>
        </p:spPr>
        <p:txBody>
          <a:bodyPr/>
          <a:lstStyle/>
          <a:p>
            <a:r>
              <a:rPr lang="en-US" dirty="0"/>
              <a:t>Yan Wang</a:t>
            </a:r>
          </a:p>
          <a:p>
            <a:r>
              <a:rPr lang="en-US" dirty="0"/>
              <a:t>Jimmy Wong</a:t>
            </a:r>
          </a:p>
          <a:p>
            <a:r>
              <a:rPr lang="en-US" dirty="0"/>
              <a:t>Daniel Choi</a:t>
            </a:r>
          </a:p>
          <a:p>
            <a:r>
              <a:rPr lang="en-US" dirty="0"/>
              <a:t>Austin Taylor</a:t>
            </a:r>
          </a:p>
          <a:p>
            <a:r>
              <a:rPr lang="en-US" dirty="0"/>
              <a:t>Xiaomei Liu</a:t>
            </a:r>
          </a:p>
          <a:p>
            <a:endParaRPr lang="en-US" dirty="0"/>
          </a:p>
          <a:p>
            <a:pPr marL="0" indent="0">
              <a:buNone/>
            </a:pPr>
            <a:endParaRPr lang="en-US" dirty="0"/>
          </a:p>
        </p:txBody>
      </p:sp>
    </p:spTree>
    <p:extLst>
      <p:ext uri="{BB962C8B-B14F-4D97-AF65-F5344CB8AC3E}">
        <p14:creationId xmlns:p14="http://schemas.microsoft.com/office/powerpoint/2010/main" val="1194315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78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01C55-193C-4F6C-83B0-F2D5B3342356}"/>
              </a:ext>
            </a:extLst>
          </p:cNvPr>
          <p:cNvSpPr>
            <a:spLocks noGrp="1"/>
          </p:cNvSpPr>
          <p:nvPr>
            <p:ph type="title"/>
          </p:nvPr>
        </p:nvSpPr>
        <p:spPr>
          <a:xfrm>
            <a:off x="405493" y="213848"/>
            <a:ext cx="7815944" cy="1035287"/>
          </a:xfrm>
        </p:spPr>
        <p:txBody>
          <a:bodyPr>
            <a:normAutofit/>
          </a:bodyPr>
          <a:lstStyle/>
          <a:p>
            <a:r>
              <a:rPr lang="en-US" sz="3200" dirty="0"/>
              <a:t>Statistical Software Clarifying Statement</a:t>
            </a:r>
          </a:p>
        </p:txBody>
      </p:sp>
      <p:sp>
        <p:nvSpPr>
          <p:cNvPr id="3" name="Content Placeholder 2">
            <a:extLst>
              <a:ext uri="{FF2B5EF4-FFF2-40B4-BE49-F238E27FC236}">
                <a16:creationId xmlns:a16="http://schemas.microsoft.com/office/drawing/2014/main" id="{D44B1084-AC0D-463A-8E11-1370A76F1C5F}"/>
              </a:ext>
            </a:extLst>
          </p:cNvPr>
          <p:cNvSpPr>
            <a:spLocks noGrp="1"/>
          </p:cNvSpPr>
          <p:nvPr>
            <p:ph idx="1"/>
          </p:nvPr>
        </p:nvSpPr>
        <p:spPr>
          <a:xfrm>
            <a:off x="405493" y="1249135"/>
            <a:ext cx="8509103" cy="4286043"/>
          </a:xfrm>
        </p:spPr>
        <p:txBody>
          <a:bodyPr>
            <a:normAutofit fontScale="85000" lnSpcReduction="10000"/>
          </a:bodyPr>
          <a:lstStyle/>
          <a:p>
            <a:pPr marL="0" indent="0">
              <a:buNone/>
            </a:pPr>
            <a:r>
              <a:rPr lang="en-US" dirty="0"/>
              <a:t>“FDA does not require use of any specific software for statistical analyses, and statistical software is not explicitly discussed in Title 21 of the Code of Federal Regulations [e.g., in 21CFR part 11]. However, the software package(s) used for statistical analyses should be fully documented in the submission, including version and build identification. …</a:t>
            </a:r>
          </a:p>
          <a:p>
            <a:pPr marL="0" indent="0">
              <a:buNone/>
            </a:pPr>
            <a:r>
              <a:rPr lang="en-US" dirty="0"/>
              <a:t>Sponsors are encouraged to consult with FDA review teams and especially with FDA statisticians regarding the choice and suitability of statistical software packages at an early stage in the product development process”</a:t>
            </a:r>
          </a:p>
        </p:txBody>
      </p:sp>
    </p:spTree>
    <p:extLst>
      <p:ext uri="{BB962C8B-B14F-4D97-AF65-F5344CB8AC3E}">
        <p14:creationId xmlns:p14="http://schemas.microsoft.com/office/powerpoint/2010/main" val="2288382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11877</TotalTime>
  <Words>953</Words>
  <Application>Microsoft Office PowerPoint</Application>
  <PresentationFormat>On-screen Show (4:3)</PresentationFormat>
  <Paragraphs>97</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Helvetica</vt:lpstr>
      <vt:lpstr>Office Theme</vt:lpstr>
      <vt:lpstr>Visualization Using Open-Source Tools: some FDA perspectives</vt:lpstr>
      <vt:lpstr>PowerPoint Presentation</vt:lpstr>
      <vt:lpstr>What does the FDA do?</vt:lpstr>
      <vt:lpstr>FDA Organization</vt:lpstr>
      <vt:lpstr>What does CDER do? </vt:lpstr>
      <vt:lpstr>CDER Responsibilities, post market</vt:lpstr>
      <vt:lpstr>CDER Responsibilities, continued</vt:lpstr>
      <vt:lpstr>Graphics</vt:lpstr>
      <vt:lpstr>Product Label https://www.accessdata.fda.gov/drugsatfda_docs/label/2016/208073s000lbl.pdf             </vt:lpstr>
      <vt:lpstr>Another Product Label </vt:lpstr>
      <vt:lpstr>Data Anomaly Detection</vt:lpstr>
      <vt:lpstr>R Shiny Apps</vt:lpstr>
      <vt:lpstr>Waterfall Plot</vt:lpstr>
      <vt:lpstr>Hepatotoxicity </vt:lpstr>
      <vt:lpstr>Demographic Tool</vt:lpstr>
      <vt:lpstr>FAERS data, OpenFDA https://openfda.shinyapps.io/LRTest/</vt:lpstr>
      <vt:lpstr>Text Plot from LRT app, Drug: aspirin </vt:lpstr>
      <vt:lpstr>Research, Pediatric vs Adult ADRs</vt:lpstr>
      <vt:lpstr>Conclusions</vt:lpstr>
      <vt:lpstr>Acknowledgements</vt:lpstr>
      <vt:lpstr>PowerPoint Presentation</vt:lpstr>
      <vt:lpstr>Statistical Software Clarifying Statement</vt:lpstr>
    </vt:vector>
  </TitlesOfParts>
  <Company>Sensis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Cory Grabow</dc:creator>
  <cp:lastModifiedBy>Schuette, Paul</cp:lastModifiedBy>
  <cp:revision>67</cp:revision>
  <dcterms:created xsi:type="dcterms:W3CDTF">2015-10-02T20:33:31Z</dcterms:created>
  <dcterms:modified xsi:type="dcterms:W3CDTF">2018-05-16T22:05:52Z</dcterms:modified>
</cp:coreProperties>
</file>