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88" r:id="rId4"/>
    <p:sldId id="283" r:id="rId5"/>
    <p:sldId id="328" r:id="rId6"/>
    <p:sldId id="290" r:id="rId7"/>
    <p:sldId id="333" r:id="rId8"/>
    <p:sldId id="329" r:id="rId9"/>
    <p:sldId id="336" r:id="rId10"/>
    <p:sldId id="330" r:id="rId11"/>
    <p:sldId id="332" r:id="rId12"/>
    <p:sldId id="331" r:id="rId13"/>
    <p:sldId id="289" r:id="rId14"/>
    <p:sldId id="337" r:id="rId15"/>
    <p:sldId id="297" r:id="rId16"/>
    <p:sldId id="335" r:id="rId17"/>
    <p:sldId id="296" r:id="rId18"/>
    <p:sldId id="263" r:id="rId19"/>
    <p:sldId id="343" r:id="rId20"/>
    <p:sldId id="291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9000"/>
    <a:srgbClr val="009051"/>
    <a:srgbClr val="FF7E79"/>
    <a:srgbClr val="115740"/>
    <a:srgbClr val="8EFA00"/>
    <a:srgbClr val="EBEBEB"/>
    <a:srgbClr val="FFFFFF"/>
    <a:srgbClr val="FFFF00"/>
    <a:srgbClr val="0070C0"/>
    <a:srgbClr val="D0D3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36"/>
    <p:restoredTop sz="87091"/>
  </p:normalViewPr>
  <p:slideViewPr>
    <p:cSldViewPr snapToGrid="0" snapToObjects="1">
      <p:cViewPr varScale="1">
        <p:scale>
          <a:sx n="175" d="100"/>
          <a:sy n="175" d="100"/>
        </p:scale>
        <p:origin x="210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70" d="100"/>
        <a:sy n="170" d="100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notesViewPr>
    <p:cSldViewPr snapToGrid="0" snapToObjects="1">
      <p:cViewPr varScale="1">
        <p:scale>
          <a:sx n="105" d="100"/>
          <a:sy n="105" d="100"/>
        </p:scale>
        <p:origin x="3264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19860-AA21-8A47-AC14-AB4252DD0498}" type="datetimeFigureOut">
              <a:rPr lang="en-US" smtClean="0"/>
              <a:t>5/23/18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10BDEB-2791-2C4B-80D8-3971D8317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5789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2DC813-4721-CB4E-9F72-79A6D81E6F1B}" type="datetimeFigureOut">
              <a:rPr lang="en-US" smtClean="0"/>
              <a:t>5/23/18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AB06BA-C476-2545-986C-9554F6626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9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70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Unearth interesting</a:t>
            </a:r>
            <a:r>
              <a:rPr lang="en-US" baseline="0" dirty="0"/>
              <a:t> paradigm plotting MRV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216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Typical approach to </a:t>
            </a:r>
            <a:r>
              <a:rPr lang="en-US" baseline="0" dirty="0"/>
              <a:t>plot data leads to:</a:t>
            </a:r>
          </a:p>
          <a:p>
            <a:r>
              <a:rPr lang="en-US" baseline="0" dirty="0"/>
              <a:t>Kernel Density Function</a:t>
            </a:r>
          </a:p>
          <a:p>
            <a:r>
              <a:rPr lang="en-US" baseline="0" dirty="0"/>
              <a:t>or Normalized Histogram</a:t>
            </a:r>
          </a:p>
          <a:p>
            <a:r>
              <a:rPr lang="mr-IN" baseline="0" dirty="0"/>
              <a:t>…</a:t>
            </a:r>
            <a:r>
              <a:rPr lang="en-US" baseline="0" dirty="0"/>
              <a:t>both </a:t>
            </a:r>
            <a:r>
              <a:rPr lang="en-US" baseline="0" dirty="0" err="1"/>
              <a:t>Distn</a:t>
            </a:r>
            <a:r>
              <a:rPr lang="en-US" baseline="0" dirty="0"/>
              <a:t> approximations use data values to generate their respective plots</a:t>
            </a:r>
          </a:p>
          <a:p>
            <a:r>
              <a:rPr lang="mr-IN" baseline="0" dirty="0"/>
              <a:t>…</a:t>
            </a:r>
            <a:r>
              <a:rPr lang="en-US" baseline="0" dirty="0"/>
              <a:t>lost in both illustrations are the distinction between C &amp; D components</a:t>
            </a:r>
          </a:p>
          <a:p>
            <a:endParaRPr lang="en-US" baseline="0" dirty="0"/>
          </a:p>
          <a:p>
            <a:r>
              <a:rPr lang="en-US" baseline="0" dirty="0"/>
              <a:t>Reference notes:</a:t>
            </a:r>
          </a:p>
          <a:p>
            <a:r>
              <a:rPr lang="en-US" baseline="0" dirty="0"/>
              <a:t>Kernel used to ”smooth” plot (i.e. Gaussian kernel gives bell-curve at data points for summation in Kernel density </a:t>
            </a:r>
            <a:r>
              <a:rPr lang="en-US" baseline="0" dirty="0" err="1"/>
              <a:t>fn</a:t>
            </a:r>
            <a:r>
              <a:rPr lang="en-US" baseline="0" dirty="0"/>
              <a:t>)</a:t>
            </a:r>
          </a:p>
          <a:p>
            <a:r>
              <a:rPr lang="en-US" baseline="0" dirty="0"/>
              <a:t>BANDWIDTH: the standard deviation of the kernel used (BIGGER = SMOOTHER)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221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(starting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field position discussion)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45,736 entries, 2,593 of which are kickoffs with implications to our model.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Separate into its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continuous outcomes, and categorical outcomes (touchbacks, touchdowns, OB, safeties)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End-zone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results (touchdowns or safeties) in either direction are assigned to those respective goal-lines.</a:t>
            </a:r>
          </a:p>
          <a:p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 starting point for analysis is to plot results</a:t>
            </a:r>
            <a:r>
              <a:rPr lang="mr-IN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507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Mixed type random variables.  </a:t>
            </a:r>
          </a:p>
          <a:p>
            <a:endParaRPr lang="en-US" dirty="0"/>
          </a:p>
          <a:p>
            <a:r>
              <a:rPr lang="en-US" dirty="0"/>
              <a:t>Seldom</a:t>
            </a:r>
            <a:r>
              <a:rPr lang="en-US" baseline="0" dirty="0"/>
              <a:t> represented graphically; </a:t>
            </a:r>
          </a:p>
          <a:p>
            <a:r>
              <a:rPr lang="en-US" baseline="0" dirty="0"/>
              <a:t>few times seen, given simply as illustrated here</a:t>
            </a:r>
          </a:p>
          <a:p>
            <a:endParaRPr lang="en-US" baseline="0" dirty="0"/>
          </a:p>
          <a:p>
            <a:r>
              <a:rPr lang="en-US" baseline="0" dirty="0"/>
              <a:t>isolate continuous component to see what's going on...</a:t>
            </a:r>
          </a:p>
          <a:p>
            <a:endParaRPr lang="en-US" baseline="0" dirty="0"/>
          </a:p>
          <a:p>
            <a:r>
              <a:rPr lang="en-US" baseline="0" dirty="0"/>
              <a:t>...NOT often seen in print; (</a:t>
            </a:r>
            <a:r>
              <a:rPr lang="en-US" baseline="0" dirty="0" err="1"/>
              <a:t>Joegerson</a:t>
            </a:r>
            <a:r>
              <a:rPr lang="en-US" baseline="0" dirty="0"/>
              <a:t> Tweedie Models </a:t>
            </a:r>
            <a:r>
              <a:rPr lang="en-US" baseline="0" dirty="0" err="1"/>
              <a:t>pg</a:t>
            </a:r>
            <a:r>
              <a:rPr lang="en-US" baseline="0" dirty="0"/>
              <a:t> 142)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353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Rich</a:t>
            </a:r>
            <a:r>
              <a:rPr lang="en-US" baseline="0" dirty="0"/>
              <a:t> landscape of peaks and troughs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8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a</a:t>
            </a:r>
            <a:r>
              <a:rPr lang="en-US" baseline="0" dirty="0"/>
              <a:t> simple, analogous distribution...</a:t>
            </a:r>
          </a:p>
          <a:p>
            <a:endParaRPr lang="en-US" baseline="0" dirty="0"/>
          </a:p>
          <a:p>
            <a:r>
              <a:rPr lang="en-US" baseline="0" dirty="0"/>
              <a:t>mixed type (D portion; C portion)</a:t>
            </a:r>
          </a:p>
          <a:p>
            <a:endParaRPr lang="en-US" baseline="0" dirty="0"/>
          </a:p>
          <a:p>
            <a:r>
              <a:rPr lang="en-US" baseline="0" dirty="0"/>
              <a:t>...when undergoes transformation Y = 10 X</a:t>
            </a:r>
          </a:p>
          <a:p>
            <a:endParaRPr lang="en-US" baseline="0" dirty="0"/>
          </a:p>
          <a:p>
            <a:r>
              <a:rPr lang="en-US" baseline="0" dirty="0"/>
              <a:t>continuous </a:t>
            </a:r>
            <a:r>
              <a:rPr lang="en-US" baseline="0" dirty="0" err="1"/>
              <a:t>prob</a:t>
            </a:r>
            <a:r>
              <a:rPr lang="en-US" baseline="0" dirty="0"/>
              <a:t> is diluted over greater distance, whereas probability mass at discrete locations remain identical (albeit with different </a:t>
            </a:r>
            <a:r>
              <a:rPr lang="en-US" baseline="0" dirty="0" err="1"/>
              <a:t>spt</a:t>
            </a:r>
            <a:r>
              <a:rPr lang="en-US" baseline="0" dirty="0"/>
              <a:t>)</a:t>
            </a:r>
          </a:p>
          <a:p>
            <a:r>
              <a:rPr lang="en-US" baseline="0" dirty="0"/>
              <a:t>- CAN DECEIVE: comparing 2: BOTH account for same C &amp; D contribution (50% D, 50% C)</a:t>
            </a:r>
          </a:p>
          <a:p>
            <a:r>
              <a:rPr lang="en-US" baseline="0" dirty="0"/>
              <a:t>- Looking at another example... SEEMINGLY IDENTICAL plots represent VASTLY DIFFERENT CONTRIBUTIONS OF C &amp; D </a:t>
            </a:r>
            <a:r>
              <a:rPr lang="en-US" baseline="0" dirty="0" err="1"/>
              <a:t>distn</a:t>
            </a:r>
            <a:r>
              <a:rPr lang="en-US" baseline="0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334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probability</a:t>
            </a:r>
            <a:r>
              <a:rPr lang="en-US" baseline="0" dirty="0"/>
              <a:t> plot deceives, how about another approach</a:t>
            </a:r>
            <a:r>
              <a:rPr lang="mr-IN" baseline="0" dirty="0"/>
              <a:t>…</a:t>
            </a:r>
            <a:r>
              <a:rPr lang="en-US" baseline="0" dirty="0"/>
              <a:t> CDF</a:t>
            </a:r>
          </a:p>
          <a:p>
            <a:r>
              <a:rPr lang="mr-IN" baseline="0" dirty="0"/>
              <a:t>…</a:t>
            </a:r>
            <a:r>
              <a:rPr lang="en-US" baseline="0" dirty="0"/>
              <a:t>lacks insights and intuition of PDF</a:t>
            </a:r>
          </a:p>
          <a:p>
            <a:r>
              <a:rPr lang="mr-IN" baseline="0" dirty="0"/>
              <a:t>…</a:t>
            </a:r>
            <a:r>
              <a:rPr lang="en-US" baseline="0" dirty="0"/>
              <a:t>smaller PMF points nearly indistinguishable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5545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...what to do?  </a:t>
            </a:r>
          </a:p>
          <a:p>
            <a:r>
              <a:rPr lang="en-US" dirty="0"/>
              <a:t>...develop</a:t>
            </a:r>
            <a:r>
              <a:rPr lang="en-US" baseline="0" dirty="0"/>
              <a:t> CONSISTENT METHODOLOGY to better illustrate so that plot ALLIGNS W INTUITION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7647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466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...</a:t>
            </a:r>
            <a:r>
              <a:rPr lang="en-US" baseline="0" dirty="0"/>
              <a:t>CONSISTENT METHODOLOGY to better illustrate so that plot ALLIGNS W INTUITION</a:t>
            </a:r>
          </a:p>
          <a:p>
            <a:endParaRPr lang="en-US" baseline="0" dirty="0"/>
          </a:p>
          <a:p>
            <a:r>
              <a:rPr lang="en-US" baseline="0" dirty="0"/>
              <a:t>Detailed heuristic included in Information Visualization publication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20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</a:t>
            </a:r>
            <a:r>
              <a:rPr lang="en-US" baseline="0" dirty="0"/>
              <a:t> of C curve 2/3 height of max D spike</a:t>
            </a:r>
          </a:p>
          <a:p>
            <a:endParaRPr lang="en-US" baseline="0" dirty="0"/>
          </a:p>
          <a:p>
            <a:r>
              <a:rPr lang="en-US" baseline="0" dirty="0" err="1"/>
              <a:t>Sq</a:t>
            </a:r>
            <a:r>
              <a:rPr lang="en-US" baseline="0" dirty="0"/>
              <a:t> </a:t>
            </a:r>
            <a:r>
              <a:rPr lang="en-US" baseline="0" dirty="0" err="1"/>
              <a:t>Rt</a:t>
            </a:r>
            <a:r>
              <a:rPr lang="en-US" baseline="0" dirty="0"/>
              <a:t> scale to help distinguish between small D spikes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836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Caveat: last step is to assess if:</a:t>
            </a:r>
          </a:p>
          <a:p>
            <a:r>
              <a:rPr lang="en-US" dirty="0"/>
              <a:t>1) intuition</a:t>
            </a:r>
            <a:r>
              <a:rPr lang="en-US" baseline="0" dirty="0"/>
              <a:t> roughly aligns with plot (SUBJECTIVE)</a:t>
            </a:r>
          </a:p>
          <a:p>
            <a:r>
              <a:rPr lang="en-US" baseline="0" dirty="0"/>
              <a:t>2) introducing 2ndary axis worth its "price" (SUBJECTIVE)</a:t>
            </a:r>
          </a:p>
          <a:p>
            <a:r>
              <a:rPr lang="en-US" baseline="0" dirty="0"/>
              <a:t>Two SUBJECTIVE measures; </a:t>
            </a:r>
          </a:p>
          <a:p>
            <a:r>
              <a:rPr lang="en-US" baseline="0" dirty="0"/>
              <a:t>INEXACT science; none-the-less, BIG IMPROVEMENT</a:t>
            </a:r>
          </a:p>
          <a:p>
            <a:endParaRPr lang="en-US" baseline="0" dirty="0"/>
          </a:p>
          <a:p>
            <a:r>
              <a:rPr lang="en-US" baseline="0" dirty="0"/>
              <a:t>w Introduction Mixed RVs, revisit GOAL statement...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7219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82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459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</a:t>
            </a:r>
            <a:r>
              <a:rPr lang="en-US" baseline="0" dirty="0"/>
              <a:t> of C curve 2/3 height of max D spike</a:t>
            </a:r>
          </a:p>
          <a:p>
            <a:endParaRPr lang="en-US" baseline="0" dirty="0"/>
          </a:p>
          <a:p>
            <a:r>
              <a:rPr lang="en-US" baseline="0" dirty="0" err="1"/>
              <a:t>Sq</a:t>
            </a:r>
            <a:r>
              <a:rPr lang="en-US" baseline="0" dirty="0"/>
              <a:t> </a:t>
            </a:r>
            <a:r>
              <a:rPr lang="en-US" baseline="0" dirty="0" err="1"/>
              <a:t>Rt</a:t>
            </a:r>
            <a:r>
              <a:rPr lang="en-US" baseline="0" dirty="0"/>
              <a:t> scale to help distinguish between small D spikes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851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</a:t>
            </a:r>
            <a:r>
              <a:rPr lang="en-US" baseline="0" dirty="0"/>
              <a:t> of C curve 2/3 height of max D spike</a:t>
            </a:r>
          </a:p>
          <a:p>
            <a:endParaRPr lang="en-US" baseline="0" dirty="0"/>
          </a:p>
          <a:p>
            <a:r>
              <a:rPr lang="en-US" baseline="0" dirty="0" err="1"/>
              <a:t>Sq</a:t>
            </a:r>
            <a:r>
              <a:rPr lang="en-US" baseline="0" dirty="0"/>
              <a:t> </a:t>
            </a:r>
            <a:r>
              <a:rPr lang="en-US" baseline="0" dirty="0" err="1"/>
              <a:t>Rt</a:t>
            </a:r>
            <a:r>
              <a:rPr lang="en-US" baseline="0" dirty="0"/>
              <a:t> scale to help distinguish between small D spikes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B06BA-C476-2545-986C-9554F6626CF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203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31B5-E506-4941-9C45-4B546E2D9B04}" type="datetimeFigureOut">
              <a:rPr lang="en-US" smtClean="0"/>
              <a:t>5/23/18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4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2655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31B5-E506-4941-9C45-4B546E2D9B04}" type="datetimeFigureOut">
              <a:rPr lang="en-US" smtClean="0"/>
              <a:t>5/23/18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687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31B5-E506-4941-9C45-4B546E2D9B04}" type="datetimeFigureOut">
              <a:rPr lang="en-US" smtClean="0"/>
              <a:t>5/23/18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890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31B5-E506-4941-9C45-4B546E2D9B04}" type="datetimeFigureOut">
              <a:rPr lang="en-US" smtClean="0"/>
              <a:t>5/23/18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1062615" y="2423138"/>
            <a:ext cx="6855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0" i="0" dirty="0">
                <a:latin typeface="Avenir Next Regular"/>
                <a:cs typeface="Avenir Next Regular"/>
              </a:rPr>
              <a:t>“Type a quote here.”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1069096" y="3757808"/>
            <a:ext cx="6842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i="0" dirty="0">
                <a:latin typeface="Avenir Next Regular"/>
                <a:cs typeface="Avenir Next Regular"/>
              </a:rPr>
              <a:t>-Johnny Appleseed</a:t>
            </a:r>
          </a:p>
        </p:txBody>
      </p:sp>
    </p:spTree>
    <p:extLst>
      <p:ext uri="{BB962C8B-B14F-4D97-AF65-F5344CB8AC3E}">
        <p14:creationId xmlns:p14="http://schemas.microsoft.com/office/powerpoint/2010/main" val="492192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62050"/>
          </a:xfrm>
        </p:spPr>
        <p:txBody>
          <a:bodyPr anchor="b">
            <a:normAutofit/>
          </a:bodyPr>
          <a:lstStyle>
            <a:lvl1pPr algn="ctr">
              <a:defRPr sz="44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35102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31B5-E506-4941-9C45-4B546E2D9B04}" type="datetimeFigureOut">
              <a:rPr lang="en-US" smtClean="0"/>
              <a:t>5/23/18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381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31B5-E506-4941-9C45-4B546E2D9B04}" type="datetimeFigureOut">
              <a:rPr lang="en-US" smtClean="0"/>
              <a:t>5/23/18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11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56879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85800" y="2360615"/>
            <a:ext cx="7772400" cy="40782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16241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fld id="{B8C431B5-E506-4941-9C45-4B546E2D9B04}" type="datetimeFigureOut">
              <a:rPr lang="en-US" smtClean="0"/>
              <a:pPr/>
              <a:t>5/23/18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fld id="{3CD5B470-24F1-6744-BE88-730898E97D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842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4" r:id="rId4"/>
    <p:sldLayoutId id="2147483655" r:id="rId5"/>
    <p:sldLayoutId id="2147483656" r:id="rId6"/>
    <p:sldLayoutId id="2147483657" r:id="rId7"/>
    <p:sldLayoutId id="2147483649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Avenir Next Demi Bold"/>
          <a:ea typeface="+mj-ea"/>
          <a:cs typeface="Avenir Next Demi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venir Next Regular"/>
          <a:ea typeface="+mn-ea"/>
          <a:cs typeface="Avenir Next Regular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venir Next Regular"/>
          <a:ea typeface="+mn-ea"/>
          <a:cs typeface="Avenir Next Regular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venir Next Regular"/>
          <a:ea typeface="+mn-ea"/>
          <a:cs typeface="Avenir Next Regular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venir Next Regular"/>
          <a:ea typeface="+mn-ea"/>
          <a:cs typeface="Avenir Next Regular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venir Next Regular"/>
          <a:ea typeface="+mn-ea"/>
          <a:cs typeface="Avenir Next Regular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50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png"/><Relationship Id="rId5" Type="http://schemas.openxmlformats.org/officeDocument/2006/relationships/image" Target="../media/image11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9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" y="445218"/>
            <a:ext cx="9144001" cy="1470025"/>
          </a:xfrm>
        </p:spPr>
        <p:txBody>
          <a:bodyPr>
            <a:noAutofit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Mixed Type Distribution Plots</a:t>
            </a:r>
            <a:endParaRPr lang="en-US" sz="30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29168" y="3134021"/>
            <a:ext cx="8085665" cy="923330"/>
            <a:chOff x="524935" y="3358143"/>
            <a:chExt cx="8085665" cy="923330"/>
          </a:xfrm>
        </p:grpSpPr>
        <p:sp>
          <p:nvSpPr>
            <p:cNvPr id="7" name="TextBox 6"/>
            <p:cNvSpPr txBox="1"/>
            <p:nvPr/>
          </p:nvSpPr>
          <p:spPr>
            <a:xfrm>
              <a:off x="524935" y="3358143"/>
              <a:ext cx="385864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Christopher Weld</a:t>
              </a:r>
              <a:r>
                <a:rPr lang="en-US" dirty="0">
                  <a:solidFill>
                    <a:schemeClr val="bg1">
                      <a:lumMod val="75000"/>
                    </a:schemeClr>
                  </a:solidFill>
                </a:rPr>
                <a:t> *</a:t>
              </a:r>
              <a:endParaRPr lang="en-US" dirty="0">
                <a:solidFill>
                  <a:schemeClr val="bg1"/>
                </a:solidFill>
              </a:endParaRP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Department of Applied Science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College of William &amp; Mary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751955" y="3358143"/>
              <a:ext cx="385864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Prof. Larry </a:t>
              </a:r>
              <a:r>
                <a:rPr lang="en-US" dirty="0" err="1">
                  <a:solidFill>
                    <a:schemeClr val="bg1"/>
                  </a:solidFill>
                </a:rPr>
                <a:t>Leemis</a:t>
              </a:r>
              <a:endParaRPr lang="en-US" dirty="0">
                <a:solidFill>
                  <a:schemeClr val="bg1"/>
                </a:solidFill>
              </a:endParaRP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Department of Mathematics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College of William &amp; Mary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D41E291-C196-B040-A462-E96ECD1F286A}"/>
              </a:ext>
            </a:extLst>
          </p:cNvPr>
          <p:cNvSpPr txBox="1"/>
          <p:nvPr/>
        </p:nvSpPr>
        <p:spPr>
          <a:xfrm>
            <a:off x="1297917" y="1572060"/>
            <a:ext cx="6548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Symposium on Data Science and Statistics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FC5772-1FAF-0945-A165-D7DA0F0AF7AA}"/>
              </a:ext>
            </a:extLst>
          </p:cNvPr>
          <p:cNvSpPr txBox="1"/>
          <p:nvPr/>
        </p:nvSpPr>
        <p:spPr>
          <a:xfrm>
            <a:off x="2642676" y="2259613"/>
            <a:ext cx="3858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Reston, Virginia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May 19, 2018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070A9C-603C-9D41-B7DB-17107E4C1DC0}"/>
              </a:ext>
            </a:extLst>
          </p:cNvPr>
          <p:cNvSpPr txBox="1"/>
          <p:nvPr/>
        </p:nvSpPr>
        <p:spPr>
          <a:xfrm>
            <a:off x="1413805" y="4111140"/>
            <a:ext cx="6316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❖ DOI: 10.1177/1473871618756584 (Information Visualization, Feb 2018)</a:t>
            </a:r>
          </a:p>
          <a:p>
            <a:pPr algn="ct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* Funded in part by the Omar Bradley Research Fellowship in Mathematics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F9F8DE-172F-9C46-A9F3-374345818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2371" y="929556"/>
            <a:ext cx="155326" cy="18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33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CB4771F-0173-D544-A102-75616D2D7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008" y="1597005"/>
            <a:ext cx="1190346" cy="27684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200" y="72002"/>
            <a:ext cx="7772400" cy="805523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92167" y="1697102"/>
            <a:ext cx="6459773" cy="5027995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en-US" sz="2800" dirty="0"/>
              <a:t>              Introduce Example  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800" dirty="0"/>
              <a:t>              Complications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800" dirty="0"/>
              <a:t>              Plot Heuristics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800" dirty="0"/>
              <a:t>              Questions &amp; Comments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endParaRPr lang="en-US" sz="18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Applications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Software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77525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Mixed Type Distribution Plots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8A4250-37F3-3547-9ED8-A781A26AEF08}"/>
              </a:ext>
            </a:extLst>
          </p:cNvPr>
          <p:cNvSpPr txBox="1"/>
          <p:nvPr/>
        </p:nvSpPr>
        <p:spPr>
          <a:xfrm>
            <a:off x="89011" y="4475723"/>
            <a:ext cx="233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Hidden Material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FDB1F8-730A-EA48-9EE4-FB7D620D0440}"/>
              </a:ext>
            </a:extLst>
          </p:cNvPr>
          <p:cNvCxnSpPr>
            <a:cxnSpLocks/>
          </p:cNvCxnSpPr>
          <p:nvPr/>
        </p:nvCxnSpPr>
        <p:spPr>
          <a:xfrm>
            <a:off x="16183" y="4660389"/>
            <a:ext cx="36978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B9839AF-9305-A048-9185-8C7D20D3ACE1}"/>
              </a:ext>
            </a:extLst>
          </p:cNvPr>
          <p:cNvCxnSpPr>
            <a:cxnSpLocks/>
          </p:cNvCxnSpPr>
          <p:nvPr/>
        </p:nvCxnSpPr>
        <p:spPr>
          <a:xfrm>
            <a:off x="2134947" y="4660389"/>
            <a:ext cx="702523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8097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rmAutofit/>
          </a:bodyPr>
          <a:lstStyle/>
          <a:p>
            <a:r>
              <a:rPr lang="en-US" sz="3600" dirty="0"/>
              <a:t>Mixed Type Distribution Plots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Plot Options: “Traditional” Approach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93" y="1552618"/>
            <a:ext cx="496207" cy="6820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09589" y="1690414"/>
            <a:ext cx="2563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Starting </a:t>
            </a:r>
            <a:r>
              <a:rPr lang="en-US"/>
              <a:t>Field Position</a:t>
            </a:r>
            <a:endParaRPr lang="en-US" dirty="0"/>
          </a:p>
        </p:txBody>
      </p:sp>
      <p:grpSp>
        <p:nvGrpSpPr>
          <p:cNvPr id="57" name="Group 56"/>
          <p:cNvGrpSpPr/>
          <p:nvPr/>
        </p:nvGrpSpPr>
        <p:grpSpPr>
          <a:xfrm>
            <a:off x="877807" y="6265944"/>
            <a:ext cx="8431793" cy="538563"/>
            <a:chOff x="874208" y="6302124"/>
            <a:chExt cx="8431793" cy="538563"/>
          </a:xfrm>
        </p:grpSpPr>
        <p:sp>
          <p:nvSpPr>
            <p:cNvPr id="58" name="Rectangle 57"/>
            <p:cNvSpPr/>
            <p:nvPr/>
          </p:nvSpPr>
          <p:spPr>
            <a:xfrm>
              <a:off x="8620201" y="6617838"/>
              <a:ext cx="685800" cy="15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56338" y="6353990"/>
              <a:ext cx="277116" cy="249015"/>
            </a:xfrm>
            <a:prstGeom prst="rect">
              <a:avLst/>
            </a:prstGeom>
          </p:spPr>
        </p:pic>
        <p:grpSp>
          <p:nvGrpSpPr>
            <p:cNvPr id="60" name="Group 59"/>
            <p:cNvGrpSpPr/>
            <p:nvPr/>
          </p:nvGrpSpPr>
          <p:grpSpPr>
            <a:xfrm>
              <a:off x="6203938" y="6302124"/>
              <a:ext cx="263508" cy="304208"/>
              <a:chOff x="8085600" y="5723092"/>
              <a:chExt cx="813600" cy="939264"/>
            </a:xfrm>
          </p:grpSpPr>
          <p:pic>
            <p:nvPicPr>
              <p:cNvPr id="91" name="Picture 9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85600" y="5723092"/>
                <a:ext cx="733799" cy="939264"/>
              </a:xfrm>
              <a:prstGeom prst="flowChartDelay">
                <a:avLst/>
              </a:prstGeom>
            </p:spPr>
          </p:pic>
          <p:sp>
            <p:nvSpPr>
              <p:cNvPr id="92" name="Rectangle 91"/>
              <p:cNvSpPr/>
              <p:nvPr/>
            </p:nvSpPr>
            <p:spPr>
              <a:xfrm>
                <a:off x="8690400" y="6271156"/>
                <a:ext cx="208800" cy="2088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61" name="Rectangle 60"/>
            <p:cNvSpPr/>
            <p:nvPr/>
          </p:nvSpPr>
          <p:spPr>
            <a:xfrm>
              <a:off x="1572160" y="6617838"/>
              <a:ext cx="7040880" cy="15438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4208" y="6617838"/>
              <a:ext cx="685800" cy="15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63" name="Straight Connector 62"/>
            <p:cNvCxnSpPr/>
            <p:nvPr/>
          </p:nvCxnSpPr>
          <p:spPr>
            <a:xfrm flipH="1">
              <a:off x="720913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H="1">
              <a:off x="227612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H="1">
              <a:off x="298084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>
              <a:off x="368555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H="1">
              <a:off x="439027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H="1">
              <a:off x="509498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8618563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>
              <a:off x="157141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2671628" y="6552916"/>
              <a:ext cx="630060" cy="287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2  0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369782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3  0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090149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4  0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790803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5  0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506758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4  0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188917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3  0</a:t>
              </a:r>
            </a:p>
          </p:txBody>
        </p:sp>
        <p:sp>
          <p:nvSpPr>
            <p:cNvPr id="77" name="Triangle 76"/>
            <p:cNvSpPr/>
            <p:nvPr/>
          </p:nvSpPr>
          <p:spPr>
            <a:xfrm rot="16200000">
              <a:off x="2053892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Triangle 77"/>
            <p:cNvSpPr/>
            <p:nvPr/>
          </p:nvSpPr>
          <p:spPr>
            <a:xfrm rot="16200000">
              <a:off x="2748230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Triangle 78"/>
            <p:cNvSpPr/>
            <p:nvPr/>
          </p:nvSpPr>
          <p:spPr>
            <a:xfrm rot="16200000">
              <a:off x="3454215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Triangle 79"/>
            <p:cNvSpPr/>
            <p:nvPr/>
          </p:nvSpPr>
          <p:spPr>
            <a:xfrm rot="16200000">
              <a:off x="4187821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Triangle 80"/>
            <p:cNvSpPr/>
            <p:nvPr/>
          </p:nvSpPr>
          <p:spPr>
            <a:xfrm rot="5400000" flipH="1">
              <a:off x="8115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82" name="Straight Connector 81"/>
            <p:cNvCxnSpPr/>
            <p:nvPr/>
          </p:nvCxnSpPr>
          <p:spPr>
            <a:xfrm flipH="1">
              <a:off x="791384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H="1">
              <a:off x="650441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579970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riangle 84"/>
            <p:cNvSpPr/>
            <p:nvPr/>
          </p:nvSpPr>
          <p:spPr>
            <a:xfrm rot="5400000" flipH="1">
              <a:off x="74043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6" name="Triangle 85"/>
            <p:cNvSpPr/>
            <p:nvPr/>
          </p:nvSpPr>
          <p:spPr>
            <a:xfrm rot="5400000" flipH="1">
              <a:off x="6699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Triangle 86"/>
            <p:cNvSpPr/>
            <p:nvPr/>
          </p:nvSpPr>
          <p:spPr>
            <a:xfrm rot="5400000" flipH="1">
              <a:off x="6009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900497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2  </a:t>
              </a:r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0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7607000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1  0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967178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1  0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41294" y="2286332"/>
            <a:ext cx="8844790" cy="3979612"/>
            <a:chOff x="241294" y="2286332"/>
            <a:chExt cx="8844790" cy="3979612"/>
          </a:xfrm>
        </p:grpSpPr>
        <p:grpSp>
          <p:nvGrpSpPr>
            <p:cNvPr id="93" name="Group 92"/>
            <p:cNvGrpSpPr/>
            <p:nvPr/>
          </p:nvGrpSpPr>
          <p:grpSpPr>
            <a:xfrm>
              <a:off x="241294" y="3442729"/>
              <a:ext cx="5486289" cy="2823215"/>
              <a:chOff x="6545800" y="1666433"/>
              <a:chExt cx="2419969" cy="1245303"/>
            </a:xfrm>
          </p:grpSpPr>
          <p:pic>
            <p:nvPicPr>
              <p:cNvPr id="94" name="Picture 9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45800" y="1666433"/>
                <a:ext cx="2419969" cy="1245303"/>
              </a:xfrm>
              <a:prstGeom prst="rect">
                <a:avLst/>
              </a:prstGeom>
            </p:spPr>
          </p:pic>
          <p:sp>
            <p:nvSpPr>
              <p:cNvPr id="95" name="Rectangle 94"/>
              <p:cNvSpPr/>
              <p:nvPr/>
            </p:nvSpPr>
            <p:spPr>
              <a:xfrm>
                <a:off x="6728264" y="2607085"/>
                <a:ext cx="199478" cy="189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8071200" y="2607085"/>
                <a:ext cx="266888" cy="189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98" name="Picture 97"/>
            <p:cNvPicPr>
              <a:picLocks noChangeAspect="1"/>
            </p:cNvPicPr>
            <p:nvPr/>
          </p:nvPicPr>
          <p:blipFill rotWithShape="1">
            <a:blip r:embed="rId7"/>
            <a:srcRect b="12199"/>
            <a:stretch/>
          </p:blipFill>
          <p:spPr>
            <a:xfrm>
              <a:off x="2564690" y="2286332"/>
              <a:ext cx="6521394" cy="289531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D9B6966-5DD2-094C-89C5-C1B58F067A05}"/>
              </a:ext>
            </a:extLst>
          </p:cNvPr>
          <p:cNvGrpSpPr/>
          <p:nvPr/>
        </p:nvGrpSpPr>
        <p:grpSpPr>
          <a:xfrm>
            <a:off x="667209" y="5560440"/>
            <a:ext cx="3649617" cy="428516"/>
            <a:chOff x="667209" y="5560440"/>
            <a:chExt cx="3649617" cy="428516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4C47533-8D2D-504A-972D-6D4ABFAD5588}"/>
                </a:ext>
              </a:extLst>
            </p:cNvPr>
            <p:cNvSpPr/>
            <p:nvPr/>
          </p:nvSpPr>
          <p:spPr>
            <a:xfrm>
              <a:off x="667209" y="5560440"/>
              <a:ext cx="452235" cy="4285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2E03D60-08D2-FE4B-9136-55EC9700460F}"/>
                </a:ext>
              </a:extLst>
            </p:cNvPr>
            <p:cNvSpPr/>
            <p:nvPr/>
          </p:nvSpPr>
          <p:spPr>
            <a:xfrm>
              <a:off x="3711767" y="5560440"/>
              <a:ext cx="605059" cy="4285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21440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rmAutofit/>
          </a:bodyPr>
          <a:lstStyle/>
          <a:p>
            <a:r>
              <a:rPr lang="en-US" sz="3600" dirty="0"/>
              <a:t>Mixed Type Distribution Plots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21386"/>
          <a:stretch/>
        </p:blipFill>
        <p:spPr>
          <a:xfrm>
            <a:off x="4295477" y="6923970"/>
            <a:ext cx="3485650" cy="13489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Example: Mixed Type Distribution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93" y="1552618"/>
            <a:ext cx="709163" cy="97474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53607" y="1819078"/>
            <a:ext cx="2563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Starting </a:t>
            </a:r>
            <a:r>
              <a:rPr lang="en-US"/>
              <a:t>Field Position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53607" y="2158028"/>
            <a:ext cx="612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2016 NFL Regular Season Statistics (Horowitz, 2017)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877807" y="6265944"/>
            <a:ext cx="8431793" cy="538563"/>
            <a:chOff x="874208" y="6302124"/>
            <a:chExt cx="8431793" cy="538563"/>
          </a:xfrm>
        </p:grpSpPr>
        <p:sp>
          <p:nvSpPr>
            <p:cNvPr id="39" name="Rectangle 38"/>
            <p:cNvSpPr/>
            <p:nvPr/>
          </p:nvSpPr>
          <p:spPr>
            <a:xfrm>
              <a:off x="8620201" y="6617838"/>
              <a:ext cx="685800" cy="15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56338" y="6353990"/>
              <a:ext cx="277116" cy="249015"/>
            </a:xfrm>
            <a:prstGeom prst="rect">
              <a:avLst/>
            </a:prstGeom>
          </p:spPr>
        </p:pic>
        <p:grpSp>
          <p:nvGrpSpPr>
            <p:cNvPr id="41" name="Group 40"/>
            <p:cNvGrpSpPr/>
            <p:nvPr/>
          </p:nvGrpSpPr>
          <p:grpSpPr>
            <a:xfrm>
              <a:off x="6203938" y="6302124"/>
              <a:ext cx="263508" cy="304208"/>
              <a:chOff x="8085600" y="5723092"/>
              <a:chExt cx="813600" cy="939264"/>
            </a:xfrm>
          </p:grpSpPr>
          <p:pic>
            <p:nvPicPr>
              <p:cNvPr id="72" name="Picture 71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85600" y="5723092"/>
                <a:ext cx="733799" cy="939264"/>
              </a:xfrm>
              <a:prstGeom prst="flowChartDelay">
                <a:avLst/>
              </a:prstGeom>
            </p:spPr>
          </p:pic>
          <p:sp>
            <p:nvSpPr>
              <p:cNvPr id="73" name="Rectangle 72"/>
              <p:cNvSpPr/>
              <p:nvPr/>
            </p:nvSpPr>
            <p:spPr>
              <a:xfrm>
                <a:off x="8690400" y="6271156"/>
                <a:ext cx="208800" cy="2088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42" name="Rectangle 41"/>
            <p:cNvSpPr/>
            <p:nvPr/>
          </p:nvSpPr>
          <p:spPr>
            <a:xfrm>
              <a:off x="1572160" y="6617838"/>
              <a:ext cx="7040880" cy="15438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874208" y="6617838"/>
              <a:ext cx="685800" cy="15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44" name="Straight Connector 43"/>
            <p:cNvCxnSpPr/>
            <p:nvPr/>
          </p:nvCxnSpPr>
          <p:spPr>
            <a:xfrm flipH="1">
              <a:off x="720913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>
              <a:off x="227612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>
              <a:off x="298084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H="1">
              <a:off x="368555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>
              <a:off x="439027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509498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H="1">
              <a:off x="8618563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157141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2671628" y="6552916"/>
              <a:ext cx="630060" cy="287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2  0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369782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3  0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090149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4  0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790803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5  0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506758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4  0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188917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3  0</a:t>
              </a:r>
            </a:p>
          </p:txBody>
        </p:sp>
        <p:sp>
          <p:nvSpPr>
            <p:cNvPr id="58" name="Triangle 57"/>
            <p:cNvSpPr/>
            <p:nvPr/>
          </p:nvSpPr>
          <p:spPr>
            <a:xfrm rot="16200000">
              <a:off x="2053892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Triangle 58"/>
            <p:cNvSpPr/>
            <p:nvPr/>
          </p:nvSpPr>
          <p:spPr>
            <a:xfrm rot="16200000">
              <a:off x="2748230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Triangle 59"/>
            <p:cNvSpPr/>
            <p:nvPr/>
          </p:nvSpPr>
          <p:spPr>
            <a:xfrm rot="16200000">
              <a:off x="3454215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Triangle 60"/>
            <p:cNvSpPr/>
            <p:nvPr/>
          </p:nvSpPr>
          <p:spPr>
            <a:xfrm rot="16200000">
              <a:off x="4187821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Triangle 61"/>
            <p:cNvSpPr/>
            <p:nvPr/>
          </p:nvSpPr>
          <p:spPr>
            <a:xfrm rot="5400000" flipH="1">
              <a:off x="8115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63" name="Straight Connector 62"/>
            <p:cNvCxnSpPr/>
            <p:nvPr/>
          </p:nvCxnSpPr>
          <p:spPr>
            <a:xfrm flipH="1">
              <a:off x="791384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H="1">
              <a:off x="650441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H="1">
              <a:off x="579970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riangle 65"/>
            <p:cNvSpPr/>
            <p:nvPr/>
          </p:nvSpPr>
          <p:spPr>
            <a:xfrm rot="5400000" flipH="1">
              <a:off x="74043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Triangle 66"/>
            <p:cNvSpPr/>
            <p:nvPr/>
          </p:nvSpPr>
          <p:spPr>
            <a:xfrm rot="5400000" flipH="1">
              <a:off x="6699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8" name="Triangle 67"/>
            <p:cNvSpPr/>
            <p:nvPr/>
          </p:nvSpPr>
          <p:spPr>
            <a:xfrm rot="5400000" flipH="1">
              <a:off x="6009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900497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2  </a:t>
              </a:r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0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7607000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1  0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967178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1  0</a:t>
              </a:r>
            </a:p>
          </p:txBody>
        </p:sp>
      </p:grpSp>
      <p:pic>
        <p:nvPicPr>
          <p:cNvPr id="74" name="Picture 73">
            <a:extLst>
              <a:ext uri="{FF2B5EF4-FFF2-40B4-BE49-F238E27FC236}">
                <a16:creationId xmlns:a16="http://schemas.microsoft.com/office/drawing/2014/main" id="{2E2618BB-0D82-094A-B0C7-834F1EAE19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21386" r="19454"/>
          <a:stretch/>
        </p:blipFill>
        <p:spPr>
          <a:xfrm>
            <a:off x="1043329" y="2692076"/>
            <a:ext cx="7057341" cy="339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255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85150"/>
            <a:ext cx="9144000" cy="39147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rmAutofit/>
          </a:bodyPr>
          <a:lstStyle/>
          <a:p>
            <a:r>
              <a:rPr lang="en-US" sz="3600" dirty="0"/>
              <a:t>Mixed Type Distribution Plots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Example: Plot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93" y="1552618"/>
            <a:ext cx="496207" cy="6820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09589" y="1690414"/>
            <a:ext cx="2563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Starting </a:t>
            </a:r>
            <a:r>
              <a:rPr lang="en-US"/>
              <a:t>Field Position</a:t>
            </a:r>
            <a:endParaRPr lang="en-US" dirty="0"/>
          </a:p>
        </p:txBody>
      </p:sp>
      <p:grpSp>
        <p:nvGrpSpPr>
          <p:cNvPr id="57" name="Group 56"/>
          <p:cNvGrpSpPr/>
          <p:nvPr/>
        </p:nvGrpSpPr>
        <p:grpSpPr>
          <a:xfrm>
            <a:off x="877807" y="6265944"/>
            <a:ext cx="8431793" cy="538563"/>
            <a:chOff x="874208" y="6302124"/>
            <a:chExt cx="8431793" cy="538563"/>
          </a:xfrm>
        </p:grpSpPr>
        <p:sp>
          <p:nvSpPr>
            <p:cNvPr id="58" name="Rectangle 57"/>
            <p:cNvSpPr/>
            <p:nvPr/>
          </p:nvSpPr>
          <p:spPr>
            <a:xfrm>
              <a:off x="8620201" y="6617838"/>
              <a:ext cx="685800" cy="15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56338" y="6353990"/>
              <a:ext cx="277116" cy="249015"/>
            </a:xfrm>
            <a:prstGeom prst="rect">
              <a:avLst/>
            </a:prstGeom>
          </p:spPr>
        </p:pic>
        <p:grpSp>
          <p:nvGrpSpPr>
            <p:cNvPr id="60" name="Group 59"/>
            <p:cNvGrpSpPr/>
            <p:nvPr/>
          </p:nvGrpSpPr>
          <p:grpSpPr>
            <a:xfrm>
              <a:off x="6203938" y="6302124"/>
              <a:ext cx="263508" cy="304208"/>
              <a:chOff x="8085600" y="5723092"/>
              <a:chExt cx="813600" cy="939264"/>
            </a:xfrm>
          </p:grpSpPr>
          <p:pic>
            <p:nvPicPr>
              <p:cNvPr id="91" name="Picture 90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85600" y="5723092"/>
                <a:ext cx="733799" cy="939264"/>
              </a:xfrm>
              <a:prstGeom prst="flowChartDelay">
                <a:avLst/>
              </a:prstGeom>
            </p:spPr>
          </p:pic>
          <p:sp>
            <p:nvSpPr>
              <p:cNvPr id="92" name="Rectangle 91"/>
              <p:cNvSpPr/>
              <p:nvPr/>
            </p:nvSpPr>
            <p:spPr>
              <a:xfrm>
                <a:off x="8690400" y="6271156"/>
                <a:ext cx="208800" cy="2088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61" name="Rectangle 60"/>
            <p:cNvSpPr/>
            <p:nvPr/>
          </p:nvSpPr>
          <p:spPr>
            <a:xfrm>
              <a:off x="1572160" y="6617838"/>
              <a:ext cx="7040880" cy="15438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4208" y="6617838"/>
              <a:ext cx="685800" cy="15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63" name="Straight Connector 62"/>
            <p:cNvCxnSpPr/>
            <p:nvPr/>
          </p:nvCxnSpPr>
          <p:spPr>
            <a:xfrm flipH="1">
              <a:off x="720913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H="1">
              <a:off x="227612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H="1">
              <a:off x="298084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>
              <a:off x="368555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H="1">
              <a:off x="439027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H="1">
              <a:off x="509498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8618563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>
              <a:off x="157141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2671628" y="6552916"/>
              <a:ext cx="630060" cy="287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2  0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369782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3  0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090149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4  0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790803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5  0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506758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4  0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188917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3  0</a:t>
              </a:r>
            </a:p>
          </p:txBody>
        </p:sp>
        <p:sp>
          <p:nvSpPr>
            <p:cNvPr id="77" name="Triangle 76"/>
            <p:cNvSpPr/>
            <p:nvPr/>
          </p:nvSpPr>
          <p:spPr>
            <a:xfrm rot="16200000">
              <a:off x="2053892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Triangle 77"/>
            <p:cNvSpPr/>
            <p:nvPr/>
          </p:nvSpPr>
          <p:spPr>
            <a:xfrm rot="16200000">
              <a:off x="2748230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Triangle 78"/>
            <p:cNvSpPr/>
            <p:nvPr/>
          </p:nvSpPr>
          <p:spPr>
            <a:xfrm rot="16200000">
              <a:off x="3454215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Triangle 79"/>
            <p:cNvSpPr/>
            <p:nvPr/>
          </p:nvSpPr>
          <p:spPr>
            <a:xfrm rot="16200000">
              <a:off x="4187821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Triangle 80"/>
            <p:cNvSpPr/>
            <p:nvPr/>
          </p:nvSpPr>
          <p:spPr>
            <a:xfrm rot="5400000" flipH="1">
              <a:off x="8115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82" name="Straight Connector 81"/>
            <p:cNvCxnSpPr/>
            <p:nvPr/>
          </p:nvCxnSpPr>
          <p:spPr>
            <a:xfrm flipH="1">
              <a:off x="791384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H="1">
              <a:off x="650441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579970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riangle 84"/>
            <p:cNvSpPr/>
            <p:nvPr/>
          </p:nvSpPr>
          <p:spPr>
            <a:xfrm rot="5400000" flipH="1">
              <a:off x="74043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6" name="Triangle 85"/>
            <p:cNvSpPr/>
            <p:nvPr/>
          </p:nvSpPr>
          <p:spPr>
            <a:xfrm rot="5400000" flipH="1">
              <a:off x="6699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Triangle 86"/>
            <p:cNvSpPr/>
            <p:nvPr/>
          </p:nvSpPr>
          <p:spPr>
            <a:xfrm rot="5400000" flipH="1">
              <a:off x="6009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900497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2  </a:t>
              </a:r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0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7607000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1  0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967178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1  0</a:t>
              </a:r>
            </a:p>
          </p:txBody>
        </p:sp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id="{AB9E9481-2481-4A42-8D02-5F75F7440B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1200" y="1540637"/>
            <a:ext cx="978121" cy="49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931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rmAutofit/>
          </a:bodyPr>
          <a:lstStyle/>
          <a:p>
            <a:r>
              <a:rPr lang="en-US" sz="3600" dirty="0"/>
              <a:t>Mixed Type Distribution Plots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Continuous Portion Isolated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93" y="1552618"/>
            <a:ext cx="496207" cy="6820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09589" y="1690414"/>
            <a:ext cx="2563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Starting </a:t>
            </a:r>
            <a:r>
              <a:rPr lang="en-US"/>
              <a:t>Field Position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203" y="2355949"/>
            <a:ext cx="8818713" cy="3818849"/>
          </a:xfrm>
          <a:prstGeom prst="rect">
            <a:avLst/>
          </a:prstGeom>
        </p:spPr>
      </p:pic>
      <p:grpSp>
        <p:nvGrpSpPr>
          <p:cNvPr id="57" name="Group 56"/>
          <p:cNvGrpSpPr/>
          <p:nvPr/>
        </p:nvGrpSpPr>
        <p:grpSpPr>
          <a:xfrm>
            <a:off x="877807" y="6265944"/>
            <a:ext cx="8431793" cy="538563"/>
            <a:chOff x="874208" y="6302124"/>
            <a:chExt cx="8431793" cy="538563"/>
          </a:xfrm>
        </p:grpSpPr>
        <p:sp>
          <p:nvSpPr>
            <p:cNvPr id="58" name="Rectangle 57"/>
            <p:cNvSpPr/>
            <p:nvPr/>
          </p:nvSpPr>
          <p:spPr>
            <a:xfrm>
              <a:off x="8620201" y="6617838"/>
              <a:ext cx="685800" cy="15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56338" y="6353990"/>
              <a:ext cx="277116" cy="249015"/>
            </a:xfrm>
            <a:prstGeom prst="rect">
              <a:avLst/>
            </a:prstGeom>
          </p:spPr>
        </p:pic>
        <p:grpSp>
          <p:nvGrpSpPr>
            <p:cNvPr id="60" name="Group 59"/>
            <p:cNvGrpSpPr/>
            <p:nvPr/>
          </p:nvGrpSpPr>
          <p:grpSpPr>
            <a:xfrm>
              <a:off x="6203938" y="6302124"/>
              <a:ext cx="263508" cy="304208"/>
              <a:chOff x="8085600" y="5723092"/>
              <a:chExt cx="813600" cy="939264"/>
            </a:xfrm>
          </p:grpSpPr>
          <p:pic>
            <p:nvPicPr>
              <p:cNvPr id="91" name="Picture 90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85600" y="5723092"/>
                <a:ext cx="733799" cy="939264"/>
              </a:xfrm>
              <a:prstGeom prst="flowChartDelay">
                <a:avLst/>
              </a:prstGeom>
            </p:spPr>
          </p:pic>
          <p:sp>
            <p:nvSpPr>
              <p:cNvPr id="92" name="Rectangle 91"/>
              <p:cNvSpPr/>
              <p:nvPr/>
            </p:nvSpPr>
            <p:spPr>
              <a:xfrm>
                <a:off x="8690400" y="6271156"/>
                <a:ext cx="208800" cy="2088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61" name="Rectangle 60"/>
            <p:cNvSpPr/>
            <p:nvPr/>
          </p:nvSpPr>
          <p:spPr>
            <a:xfrm>
              <a:off x="1572160" y="6617838"/>
              <a:ext cx="7040880" cy="15438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4208" y="6617838"/>
              <a:ext cx="685800" cy="15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63" name="Straight Connector 62"/>
            <p:cNvCxnSpPr/>
            <p:nvPr/>
          </p:nvCxnSpPr>
          <p:spPr>
            <a:xfrm flipH="1">
              <a:off x="720913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H="1">
              <a:off x="227612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H="1">
              <a:off x="298084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>
              <a:off x="368555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H="1">
              <a:off x="439027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H="1">
              <a:off x="509498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8618563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>
              <a:off x="157141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2671628" y="6552916"/>
              <a:ext cx="630060" cy="287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2  0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369782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3  0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090149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4  0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790803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5  0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506758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4  0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188917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3  0</a:t>
              </a:r>
            </a:p>
          </p:txBody>
        </p:sp>
        <p:sp>
          <p:nvSpPr>
            <p:cNvPr id="77" name="Triangle 76"/>
            <p:cNvSpPr/>
            <p:nvPr/>
          </p:nvSpPr>
          <p:spPr>
            <a:xfrm rot="16200000">
              <a:off x="2053892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Triangle 77"/>
            <p:cNvSpPr/>
            <p:nvPr/>
          </p:nvSpPr>
          <p:spPr>
            <a:xfrm rot="16200000">
              <a:off x="2748230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Triangle 78"/>
            <p:cNvSpPr/>
            <p:nvPr/>
          </p:nvSpPr>
          <p:spPr>
            <a:xfrm rot="16200000">
              <a:off x="3454215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Triangle 79"/>
            <p:cNvSpPr/>
            <p:nvPr/>
          </p:nvSpPr>
          <p:spPr>
            <a:xfrm rot="16200000">
              <a:off x="4187821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Triangle 80"/>
            <p:cNvSpPr/>
            <p:nvPr/>
          </p:nvSpPr>
          <p:spPr>
            <a:xfrm rot="5400000" flipH="1">
              <a:off x="8115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82" name="Straight Connector 81"/>
            <p:cNvCxnSpPr/>
            <p:nvPr/>
          </p:nvCxnSpPr>
          <p:spPr>
            <a:xfrm flipH="1">
              <a:off x="791384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H="1">
              <a:off x="650441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579970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riangle 84"/>
            <p:cNvSpPr/>
            <p:nvPr/>
          </p:nvSpPr>
          <p:spPr>
            <a:xfrm rot="5400000" flipH="1">
              <a:off x="74043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6" name="Triangle 85"/>
            <p:cNvSpPr/>
            <p:nvPr/>
          </p:nvSpPr>
          <p:spPr>
            <a:xfrm rot="5400000" flipH="1">
              <a:off x="6699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Triangle 86"/>
            <p:cNvSpPr/>
            <p:nvPr/>
          </p:nvSpPr>
          <p:spPr>
            <a:xfrm rot="5400000" flipH="1">
              <a:off x="6009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893297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2  </a:t>
              </a:r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0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7607000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1  0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967178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1  0</a:t>
              </a:r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575C3EDA-9EAC-EC42-94D4-F4C2DE2CB2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1200" y="1540637"/>
            <a:ext cx="978121" cy="49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97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rmAutofit/>
          </a:bodyPr>
          <a:lstStyle/>
          <a:p>
            <a:r>
              <a:rPr lang="en-US" sz="3600" dirty="0"/>
              <a:t>Mixed Type Distribution Plots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90618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PDF &amp; PMF Merger Complications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51961"/>
          <a:stretch/>
        </p:blipFill>
        <p:spPr>
          <a:xfrm>
            <a:off x="144000" y="1913246"/>
            <a:ext cx="4233600" cy="2159472"/>
          </a:xfrm>
          <a:prstGeom prst="rect">
            <a:avLst/>
          </a:prstGeom>
        </p:spPr>
      </p:pic>
      <p:sp>
        <p:nvSpPr>
          <p:cNvPr id="48" name="Title 1"/>
          <p:cNvSpPr txBox="1">
            <a:spLocks/>
          </p:cNvSpPr>
          <p:nvPr/>
        </p:nvSpPr>
        <p:spPr>
          <a:xfrm>
            <a:off x="0" y="1417230"/>
            <a:ext cx="27576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000" dirty="0">
                <a:solidFill>
                  <a:schemeClr val="tx1"/>
                </a:solidFill>
              </a:rPr>
              <a:t>What is happening?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r="52572"/>
          <a:stretch/>
        </p:blipFill>
        <p:spPr>
          <a:xfrm>
            <a:off x="311101" y="4261419"/>
            <a:ext cx="4066500" cy="2331111"/>
          </a:xfrm>
          <a:prstGeom prst="rect">
            <a:avLst/>
          </a:prstGeom>
        </p:spPr>
      </p:pic>
      <p:sp>
        <p:nvSpPr>
          <p:cNvPr id="51" name="Title 1"/>
          <p:cNvSpPr txBox="1">
            <a:spLocks/>
          </p:cNvSpPr>
          <p:nvPr/>
        </p:nvSpPr>
        <p:spPr>
          <a:xfrm>
            <a:off x="0" y="6412903"/>
            <a:ext cx="72072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000" dirty="0">
                <a:solidFill>
                  <a:schemeClr val="tx1"/>
                </a:solidFill>
              </a:rPr>
              <a:t>Mixed Type Distribution Plots require careful inspection!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3"/>
          <a:srcRect l="51797"/>
          <a:stretch/>
        </p:blipFill>
        <p:spPr>
          <a:xfrm>
            <a:off x="4708800" y="1913246"/>
            <a:ext cx="4248000" cy="2159472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4"/>
          <a:srcRect l="51057"/>
          <a:stretch/>
        </p:blipFill>
        <p:spPr>
          <a:xfrm>
            <a:off x="4688702" y="4261419"/>
            <a:ext cx="4196374" cy="23311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831647" y="1695893"/>
                <a:ext cx="28356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Consider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 smtClean="0">
                        <a:latin typeface="Cambria Math" charset="0"/>
                      </a:rPr>
                      <m:t>Y</m:t>
                    </m:r>
                    <m:r>
                      <a:rPr lang="en-US" b="0" i="1" dirty="0" smtClean="0">
                        <a:latin typeface="Cambria Math" charset="0"/>
                      </a:rPr>
                      <m:t>=</m:t>
                    </m:r>
                    <m:r>
                      <a:rPr lang="en-US" b="0" i="1" dirty="0" smtClean="0">
                        <a:latin typeface="Cambria Math" charset="0"/>
                      </a:rPr>
                      <m:t>𝑔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charset="0"/>
                          </a:rPr>
                          <m:t>𝑋</m:t>
                        </m:r>
                      </m:e>
                    </m:d>
                    <m:r>
                      <a:rPr lang="en-US" b="0" i="1" dirty="0" smtClean="0">
                        <a:latin typeface="Cambria Math" charset="0"/>
                      </a:rPr>
                      <m:t>=10</m:t>
                    </m:r>
                    <m:r>
                      <a:rPr lang="en-US" b="0" i="1" dirty="0" smtClean="0">
                        <a:latin typeface="Cambria Math" charset="0"/>
                      </a:rPr>
                      <m:t>𝑋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1647" y="1695893"/>
                <a:ext cx="2835643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935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0" y="1461602"/>
            <a:ext cx="9144000" cy="261111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0" y="3771605"/>
            <a:ext cx="72072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000" dirty="0">
                <a:solidFill>
                  <a:schemeClr val="tx1"/>
                </a:solidFill>
              </a:rPr>
              <a:t>Another example: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02C935E-0CC5-1249-B27A-0C9B60B839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0635" y="6392846"/>
            <a:ext cx="923365" cy="46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861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11" grpId="0" animBg="1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3"/>
          <a:srcRect b="11379"/>
          <a:stretch/>
        </p:blipFill>
        <p:spPr>
          <a:xfrm>
            <a:off x="82200" y="2261194"/>
            <a:ext cx="8071200" cy="39159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rmAutofit/>
          </a:bodyPr>
          <a:lstStyle/>
          <a:p>
            <a:r>
              <a:rPr lang="en-US" sz="3600" dirty="0"/>
              <a:t>Mixed Type Distribution Plots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CDF Plot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93" y="1552618"/>
            <a:ext cx="496207" cy="6820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09589" y="1690414"/>
            <a:ext cx="2563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Starting </a:t>
            </a:r>
            <a:r>
              <a:rPr lang="en-US"/>
              <a:t>Field Position</a:t>
            </a:r>
            <a:endParaRPr lang="en-US" dirty="0"/>
          </a:p>
        </p:txBody>
      </p:sp>
      <p:grpSp>
        <p:nvGrpSpPr>
          <p:cNvPr id="57" name="Group 56"/>
          <p:cNvGrpSpPr/>
          <p:nvPr/>
        </p:nvGrpSpPr>
        <p:grpSpPr>
          <a:xfrm>
            <a:off x="877807" y="6265944"/>
            <a:ext cx="8431793" cy="538563"/>
            <a:chOff x="874208" y="6302124"/>
            <a:chExt cx="8431793" cy="538563"/>
          </a:xfrm>
        </p:grpSpPr>
        <p:sp>
          <p:nvSpPr>
            <p:cNvPr id="58" name="Rectangle 57"/>
            <p:cNvSpPr/>
            <p:nvPr/>
          </p:nvSpPr>
          <p:spPr>
            <a:xfrm>
              <a:off x="8620201" y="6617838"/>
              <a:ext cx="685800" cy="15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56338" y="6353990"/>
              <a:ext cx="277116" cy="249015"/>
            </a:xfrm>
            <a:prstGeom prst="rect">
              <a:avLst/>
            </a:prstGeom>
          </p:spPr>
        </p:pic>
        <p:grpSp>
          <p:nvGrpSpPr>
            <p:cNvPr id="60" name="Group 59"/>
            <p:cNvGrpSpPr/>
            <p:nvPr/>
          </p:nvGrpSpPr>
          <p:grpSpPr>
            <a:xfrm>
              <a:off x="6203938" y="6302124"/>
              <a:ext cx="263508" cy="304208"/>
              <a:chOff x="8085600" y="5723092"/>
              <a:chExt cx="813600" cy="939264"/>
            </a:xfrm>
          </p:grpSpPr>
          <p:pic>
            <p:nvPicPr>
              <p:cNvPr id="91" name="Picture 90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85600" y="5723092"/>
                <a:ext cx="733799" cy="939264"/>
              </a:xfrm>
              <a:prstGeom prst="flowChartDelay">
                <a:avLst/>
              </a:prstGeom>
            </p:spPr>
          </p:pic>
          <p:sp>
            <p:nvSpPr>
              <p:cNvPr id="92" name="Rectangle 91"/>
              <p:cNvSpPr/>
              <p:nvPr/>
            </p:nvSpPr>
            <p:spPr>
              <a:xfrm>
                <a:off x="8690400" y="6271156"/>
                <a:ext cx="208800" cy="2088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61" name="Rectangle 60"/>
            <p:cNvSpPr/>
            <p:nvPr/>
          </p:nvSpPr>
          <p:spPr>
            <a:xfrm>
              <a:off x="1572160" y="6617838"/>
              <a:ext cx="7040880" cy="15438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4208" y="6617838"/>
              <a:ext cx="685800" cy="15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63" name="Straight Connector 62"/>
            <p:cNvCxnSpPr/>
            <p:nvPr/>
          </p:nvCxnSpPr>
          <p:spPr>
            <a:xfrm flipH="1">
              <a:off x="720913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H="1">
              <a:off x="227612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H="1">
              <a:off x="298084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>
              <a:off x="368555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H="1">
              <a:off x="439027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H="1">
              <a:off x="509498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8618563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>
              <a:off x="157141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2671628" y="6552916"/>
              <a:ext cx="630060" cy="287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2  0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369782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3  0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090149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4  0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790803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5  0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506758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4  0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188917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3  0</a:t>
              </a:r>
            </a:p>
          </p:txBody>
        </p:sp>
        <p:sp>
          <p:nvSpPr>
            <p:cNvPr id="77" name="Triangle 76"/>
            <p:cNvSpPr/>
            <p:nvPr/>
          </p:nvSpPr>
          <p:spPr>
            <a:xfrm rot="16200000">
              <a:off x="2053892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Triangle 77"/>
            <p:cNvSpPr/>
            <p:nvPr/>
          </p:nvSpPr>
          <p:spPr>
            <a:xfrm rot="16200000">
              <a:off x="2748230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Triangle 78"/>
            <p:cNvSpPr/>
            <p:nvPr/>
          </p:nvSpPr>
          <p:spPr>
            <a:xfrm rot="16200000">
              <a:off x="3454215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Triangle 79"/>
            <p:cNvSpPr/>
            <p:nvPr/>
          </p:nvSpPr>
          <p:spPr>
            <a:xfrm rot="16200000">
              <a:off x="4187821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Triangle 80"/>
            <p:cNvSpPr/>
            <p:nvPr/>
          </p:nvSpPr>
          <p:spPr>
            <a:xfrm rot="5400000" flipH="1">
              <a:off x="8115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82" name="Straight Connector 81"/>
            <p:cNvCxnSpPr/>
            <p:nvPr/>
          </p:nvCxnSpPr>
          <p:spPr>
            <a:xfrm flipH="1">
              <a:off x="791384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H="1">
              <a:off x="650441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579970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riangle 84"/>
            <p:cNvSpPr/>
            <p:nvPr/>
          </p:nvSpPr>
          <p:spPr>
            <a:xfrm rot="5400000" flipH="1">
              <a:off x="74043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6" name="Triangle 85"/>
            <p:cNvSpPr/>
            <p:nvPr/>
          </p:nvSpPr>
          <p:spPr>
            <a:xfrm rot="5400000" flipH="1">
              <a:off x="6699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Triangle 86"/>
            <p:cNvSpPr/>
            <p:nvPr/>
          </p:nvSpPr>
          <p:spPr>
            <a:xfrm rot="5400000" flipH="1">
              <a:off x="6009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893297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2  </a:t>
              </a:r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0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7607000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1  0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967178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1  0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881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63610"/>
            <a:ext cx="9144000" cy="3914730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3824257" y="1681786"/>
            <a:ext cx="5164760" cy="3070111"/>
          </a:xfrm>
          <a:prstGeom prst="roundRect">
            <a:avLst>
              <a:gd name="adj" fmla="val 7495"/>
            </a:avLst>
          </a:prstGeom>
          <a:solidFill>
            <a:schemeClr val="tx1">
              <a:lumMod val="50000"/>
              <a:lumOff val="5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rmAutofit/>
          </a:bodyPr>
          <a:lstStyle/>
          <a:p>
            <a:r>
              <a:rPr lang="en-US" sz="3600" dirty="0"/>
              <a:t>Mixed Type Distribution Plots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Developing a Consistent Plot Methodology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93" y="1552618"/>
            <a:ext cx="496207" cy="6820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09589" y="1690414"/>
            <a:ext cx="2563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Starting </a:t>
            </a:r>
            <a:r>
              <a:rPr lang="en-US"/>
              <a:t>Field Position</a:t>
            </a:r>
            <a:endParaRPr lang="en-US" dirty="0"/>
          </a:p>
        </p:txBody>
      </p:sp>
      <p:grpSp>
        <p:nvGrpSpPr>
          <p:cNvPr id="56" name="Group 55"/>
          <p:cNvGrpSpPr/>
          <p:nvPr/>
        </p:nvGrpSpPr>
        <p:grpSpPr>
          <a:xfrm>
            <a:off x="877807" y="6265944"/>
            <a:ext cx="8431793" cy="538563"/>
            <a:chOff x="874208" y="6302124"/>
            <a:chExt cx="8431793" cy="538563"/>
          </a:xfrm>
        </p:grpSpPr>
        <p:sp>
          <p:nvSpPr>
            <p:cNvPr id="55" name="Rectangle 54"/>
            <p:cNvSpPr/>
            <p:nvPr/>
          </p:nvSpPr>
          <p:spPr>
            <a:xfrm>
              <a:off x="8620201" y="6617838"/>
              <a:ext cx="685800" cy="15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56338" y="6353990"/>
              <a:ext cx="277116" cy="249015"/>
            </a:xfrm>
            <a:prstGeom prst="rect">
              <a:avLst/>
            </a:prstGeom>
          </p:spPr>
        </p:pic>
        <p:grpSp>
          <p:nvGrpSpPr>
            <p:cNvPr id="11" name="Group 10"/>
            <p:cNvGrpSpPr/>
            <p:nvPr/>
          </p:nvGrpSpPr>
          <p:grpSpPr>
            <a:xfrm>
              <a:off x="6203938" y="6302124"/>
              <a:ext cx="263508" cy="304208"/>
              <a:chOff x="8085600" y="5723092"/>
              <a:chExt cx="813600" cy="939264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85600" y="5723092"/>
                <a:ext cx="733799" cy="939264"/>
              </a:xfrm>
              <a:prstGeom prst="flowChartDelay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8690400" y="6271156"/>
                <a:ext cx="208800" cy="2088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Rectangle 13"/>
            <p:cNvSpPr/>
            <p:nvPr/>
          </p:nvSpPr>
          <p:spPr>
            <a:xfrm>
              <a:off x="1572160" y="6617838"/>
              <a:ext cx="7040880" cy="15438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74208" y="6617838"/>
              <a:ext cx="685800" cy="15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/>
            <p:nvPr/>
          </p:nvCxnSpPr>
          <p:spPr>
            <a:xfrm flipH="1">
              <a:off x="720913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227612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298084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368555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439027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09498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8618563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157141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2671628" y="6552916"/>
              <a:ext cx="630060" cy="287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2  0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69782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3  0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090149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4  0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790803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5  0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506758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4  0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188917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3  0</a:t>
              </a:r>
            </a:p>
          </p:txBody>
        </p:sp>
        <p:sp>
          <p:nvSpPr>
            <p:cNvPr id="32" name="Triangle 31"/>
            <p:cNvSpPr/>
            <p:nvPr/>
          </p:nvSpPr>
          <p:spPr>
            <a:xfrm rot="16200000">
              <a:off x="2053892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Triangle 32"/>
            <p:cNvSpPr/>
            <p:nvPr/>
          </p:nvSpPr>
          <p:spPr>
            <a:xfrm rot="16200000">
              <a:off x="2748230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Triangle 33"/>
            <p:cNvSpPr/>
            <p:nvPr/>
          </p:nvSpPr>
          <p:spPr>
            <a:xfrm rot="16200000">
              <a:off x="3454215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Triangle 34"/>
            <p:cNvSpPr/>
            <p:nvPr/>
          </p:nvSpPr>
          <p:spPr>
            <a:xfrm rot="16200000">
              <a:off x="4187821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Triangle 35"/>
            <p:cNvSpPr/>
            <p:nvPr/>
          </p:nvSpPr>
          <p:spPr>
            <a:xfrm rot="5400000" flipH="1">
              <a:off x="8115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46" name="Straight Connector 45"/>
            <p:cNvCxnSpPr/>
            <p:nvPr/>
          </p:nvCxnSpPr>
          <p:spPr>
            <a:xfrm flipH="1">
              <a:off x="791384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H="1">
              <a:off x="650441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>
              <a:off x="579970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riangle 48"/>
            <p:cNvSpPr/>
            <p:nvPr/>
          </p:nvSpPr>
          <p:spPr>
            <a:xfrm rot="5400000" flipH="1">
              <a:off x="74043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Triangle 49"/>
            <p:cNvSpPr/>
            <p:nvPr/>
          </p:nvSpPr>
          <p:spPr>
            <a:xfrm rot="5400000" flipH="1">
              <a:off x="6699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Triangle 50"/>
            <p:cNvSpPr/>
            <p:nvPr/>
          </p:nvSpPr>
          <p:spPr>
            <a:xfrm rot="5400000" flipH="1">
              <a:off x="6009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893297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2  </a:t>
              </a:r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0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607000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1  0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967178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1  0</a:t>
              </a:r>
            </a:p>
          </p:txBody>
        </p:sp>
      </p:grpSp>
      <p:sp>
        <p:nvSpPr>
          <p:cNvPr id="37" name="Rectangle 36"/>
          <p:cNvSpPr/>
          <p:nvPr/>
        </p:nvSpPr>
        <p:spPr>
          <a:xfrm>
            <a:off x="3824257" y="2389280"/>
            <a:ext cx="5164760" cy="2139520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4249620" y="1673011"/>
            <a:ext cx="4246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Heuristic for Plotting 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Mixed Type Random Variables</a:t>
            </a:r>
            <a:endParaRPr lang="en-US" sz="8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0069BA-FD05-7C4D-8EDE-AA5C861875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3396" y="2975649"/>
            <a:ext cx="740045" cy="76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859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rmAutofit/>
          </a:bodyPr>
          <a:lstStyle/>
          <a:p>
            <a:r>
              <a:rPr lang="en-US" sz="3600" dirty="0"/>
              <a:t>Mixed Type Distribution Plots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Option 1: Normalized Support Plot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93" y="1552618"/>
            <a:ext cx="496207" cy="6820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09589" y="1690414"/>
            <a:ext cx="2563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Starting </a:t>
            </a:r>
            <a:r>
              <a:rPr lang="en-US"/>
              <a:t>Field Position</a:t>
            </a:r>
            <a:endParaRPr lang="en-US" dirty="0"/>
          </a:p>
        </p:txBody>
      </p:sp>
      <p:grpSp>
        <p:nvGrpSpPr>
          <p:cNvPr id="57" name="Group 56"/>
          <p:cNvGrpSpPr/>
          <p:nvPr/>
        </p:nvGrpSpPr>
        <p:grpSpPr>
          <a:xfrm>
            <a:off x="877807" y="6265944"/>
            <a:ext cx="8431793" cy="538563"/>
            <a:chOff x="874208" y="6302124"/>
            <a:chExt cx="8431793" cy="538563"/>
          </a:xfrm>
        </p:grpSpPr>
        <p:sp>
          <p:nvSpPr>
            <p:cNvPr id="58" name="Rectangle 57"/>
            <p:cNvSpPr/>
            <p:nvPr/>
          </p:nvSpPr>
          <p:spPr>
            <a:xfrm>
              <a:off x="8620201" y="6617838"/>
              <a:ext cx="685800" cy="15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56338" y="6353990"/>
              <a:ext cx="277116" cy="249015"/>
            </a:xfrm>
            <a:prstGeom prst="rect">
              <a:avLst/>
            </a:prstGeom>
          </p:spPr>
        </p:pic>
        <p:grpSp>
          <p:nvGrpSpPr>
            <p:cNvPr id="60" name="Group 59"/>
            <p:cNvGrpSpPr/>
            <p:nvPr/>
          </p:nvGrpSpPr>
          <p:grpSpPr>
            <a:xfrm>
              <a:off x="6203938" y="6302124"/>
              <a:ext cx="263508" cy="304208"/>
              <a:chOff x="8085600" y="5723092"/>
              <a:chExt cx="813600" cy="939264"/>
            </a:xfrm>
          </p:grpSpPr>
          <p:pic>
            <p:nvPicPr>
              <p:cNvPr id="91" name="Picture 9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85600" y="5723092"/>
                <a:ext cx="733799" cy="939264"/>
              </a:xfrm>
              <a:prstGeom prst="flowChartDelay">
                <a:avLst/>
              </a:prstGeom>
            </p:spPr>
          </p:pic>
          <p:sp>
            <p:nvSpPr>
              <p:cNvPr id="92" name="Rectangle 91"/>
              <p:cNvSpPr/>
              <p:nvPr/>
            </p:nvSpPr>
            <p:spPr>
              <a:xfrm>
                <a:off x="8690400" y="6271156"/>
                <a:ext cx="208800" cy="2088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61" name="Rectangle 60"/>
            <p:cNvSpPr/>
            <p:nvPr/>
          </p:nvSpPr>
          <p:spPr>
            <a:xfrm>
              <a:off x="1572160" y="6617838"/>
              <a:ext cx="7040880" cy="15438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4208" y="6617838"/>
              <a:ext cx="685800" cy="15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63" name="Straight Connector 62"/>
            <p:cNvCxnSpPr/>
            <p:nvPr/>
          </p:nvCxnSpPr>
          <p:spPr>
            <a:xfrm flipH="1">
              <a:off x="720913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H="1">
              <a:off x="227612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H="1">
              <a:off x="298084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>
              <a:off x="368555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H="1">
              <a:off x="439027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H="1">
              <a:off x="509498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8618563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>
              <a:off x="157141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2671628" y="6552916"/>
              <a:ext cx="630060" cy="287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2  0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369782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3  0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090149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4  0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790803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5  0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506758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4  0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188917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3  0</a:t>
              </a:r>
            </a:p>
          </p:txBody>
        </p:sp>
        <p:sp>
          <p:nvSpPr>
            <p:cNvPr id="77" name="Triangle 76"/>
            <p:cNvSpPr/>
            <p:nvPr/>
          </p:nvSpPr>
          <p:spPr>
            <a:xfrm rot="16200000">
              <a:off x="2053892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Triangle 77"/>
            <p:cNvSpPr/>
            <p:nvPr/>
          </p:nvSpPr>
          <p:spPr>
            <a:xfrm rot="16200000">
              <a:off x="2748230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Triangle 78"/>
            <p:cNvSpPr/>
            <p:nvPr/>
          </p:nvSpPr>
          <p:spPr>
            <a:xfrm rot="16200000">
              <a:off x="3454215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Triangle 79"/>
            <p:cNvSpPr/>
            <p:nvPr/>
          </p:nvSpPr>
          <p:spPr>
            <a:xfrm rot="16200000">
              <a:off x="4187821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Triangle 80"/>
            <p:cNvSpPr/>
            <p:nvPr/>
          </p:nvSpPr>
          <p:spPr>
            <a:xfrm rot="5400000" flipH="1">
              <a:off x="8115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82" name="Straight Connector 81"/>
            <p:cNvCxnSpPr/>
            <p:nvPr/>
          </p:nvCxnSpPr>
          <p:spPr>
            <a:xfrm flipH="1">
              <a:off x="791384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H="1">
              <a:off x="650441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579970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riangle 84"/>
            <p:cNvSpPr/>
            <p:nvPr/>
          </p:nvSpPr>
          <p:spPr>
            <a:xfrm rot="5400000" flipH="1">
              <a:off x="74043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6" name="Triangle 85"/>
            <p:cNvSpPr/>
            <p:nvPr/>
          </p:nvSpPr>
          <p:spPr>
            <a:xfrm rot="5400000" flipH="1">
              <a:off x="6699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Triangle 86"/>
            <p:cNvSpPr/>
            <p:nvPr/>
          </p:nvSpPr>
          <p:spPr>
            <a:xfrm rot="5400000" flipH="1">
              <a:off x="6009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893297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2  </a:t>
              </a:r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0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7607000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1  0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967178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1  0</a:t>
              </a:r>
            </a:p>
          </p:txBody>
        </p:sp>
      </p:grpSp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6"/>
          <a:srcRect b="12270"/>
          <a:stretch/>
        </p:blipFill>
        <p:spPr>
          <a:xfrm>
            <a:off x="399497" y="2184895"/>
            <a:ext cx="8217142" cy="400751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2200" y="3205316"/>
            <a:ext cx="1284484" cy="5112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604" y="3043985"/>
            <a:ext cx="392409" cy="128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77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2"/>
          <a:srcRect b="10563"/>
          <a:stretch/>
        </p:blipFill>
        <p:spPr>
          <a:xfrm>
            <a:off x="576070" y="2270934"/>
            <a:ext cx="8295476" cy="40045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rmAutofit/>
          </a:bodyPr>
          <a:lstStyle/>
          <a:p>
            <a:r>
              <a:rPr lang="en-US" sz="3600" dirty="0"/>
              <a:t>Mixed Type Distribution Plots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199" y="886789"/>
            <a:ext cx="8849529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Option 2: Support Transformation to Align Heights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93" y="1552618"/>
            <a:ext cx="496207" cy="6820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09589" y="1690414"/>
            <a:ext cx="2563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Starting </a:t>
            </a:r>
            <a:r>
              <a:rPr lang="en-US"/>
              <a:t>Field Position</a:t>
            </a:r>
            <a:endParaRPr lang="en-US" dirty="0"/>
          </a:p>
        </p:txBody>
      </p:sp>
      <p:grpSp>
        <p:nvGrpSpPr>
          <p:cNvPr id="57" name="Group 56"/>
          <p:cNvGrpSpPr/>
          <p:nvPr/>
        </p:nvGrpSpPr>
        <p:grpSpPr>
          <a:xfrm>
            <a:off x="877807" y="6265944"/>
            <a:ext cx="8431793" cy="538563"/>
            <a:chOff x="874208" y="6302124"/>
            <a:chExt cx="8431793" cy="538563"/>
          </a:xfrm>
        </p:grpSpPr>
        <p:sp>
          <p:nvSpPr>
            <p:cNvPr id="58" name="Rectangle 57"/>
            <p:cNvSpPr/>
            <p:nvPr/>
          </p:nvSpPr>
          <p:spPr>
            <a:xfrm>
              <a:off x="8620201" y="6617838"/>
              <a:ext cx="685800" cy="15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56338" y="6353990"/>
              <a:ext cx="277116" cy="249015"/>
            </a:xfrm>
            <a:prstGeom prst="rect">
              <a:avLst/>
            </a:prstGeom>
          </p:spPr>
        </p:pic>
        <p:grpSp>
          <p:nvGrpSpPr>
            <p:cNvPr id="60" name="Group 59"/>
            <p:cNvGrpSpPr/>
            <p:nvPr/>
          </p:nvGrpSpPr>
          <p:grpSpPr>
            <a:xfrm>
              <a:off x="6203938" y="6302124"/>
              <a:ext cx="263508" cy="304208"/>
              <a:chOff x="8085600" y="5723092"/>
              <a:chExt cx="813600" cy="939264"/>
            </a:xfrm>
          </p:grpSpPr>
          <p:pic>
            <p:nvPicPr>
              <p:cNvPr id="91" name="Picture 9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85600" y="5723092"/>
                <a:ext cx="733799" cy="939264"/>
              </a:xfrm>
              <a:prstGeom prst="flowChartDelay">
                <a:avLst/>
              </a:prstGeom>
            </p:spPr>
          </p:pic>
          <p:sp>
            <p:nvSpPr>
              <p:cNvPr id="92" name="Rectangle 91"/>
              <p:cNvSpPr/>
              <p:nvPr/>
            </p:nvSpPr>
            <p:spPr>
              <a:xfrm>
                <a:off x="8690400" y="6271156"/>
                <a:ext cx="208800" cy="2088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61" name="Rectangle 60"/>
            <p:cNvSpPr/>
            <p:nvPr/>
          </p:nvSpPr>
          <p:spPr>
            <a:xfrm>
              <a:off x="1572160" y="6617838"/>
              <a:ext cx="7040880" cy="15438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4208" y="6617838"/>
              <a:ext cx="685800" cy="15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63" name="Straight Connector 62"/>
            <p:cNvCxnSpPr/>
            <p:nvPr/>
          </p:nvCxnSpPr>
          <p:spPr>
            <a:xfrm flipH="1">
              <a:off x="720913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H="1">
              <a:off x="227612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H="1">
              <a:off x="298084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>
              <a:off x="368555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H="1">
              <a:off x="439027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H="1">
              <a:off x="509498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8618563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>
              <a:off x="157141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2671628" y="6552916"/>
              <a:ext cx="630060" cy="287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2  0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369782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3  0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090149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4  0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790803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5  0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506758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4  0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188917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3  0</a:t>
              </a:r>
            </a:p>
          </p:txBody>
        </p:sp>
        <p:sp>
          <p:nvSpPr>
            <p:cNvPr id="77" name="Triangle 76"/>
            <p:cNvSpPr/>
            <p:nvPr/>
          </p:nvSpPr>
          <p:spPr>
            <a:xfrm rot="16200000">
              <a:off x="2053892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Triangle 77"/>
            <p:cNvSpPr/>
            <p:nvPr/>
          </p:nvSpPr>
          <p:spPr>
            <a:xfrm rot="16200000">
              <a:off x="2748230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Triangle 78"/>
            <p:cNvSpPr/>
            <p:nvPr/>
          </p:nvSpPr>
          <p:spPr>
            <a:xfrm rot="16200000">
              <a:off x="3454215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Triangle 79"/>
            <p:cNvSpPr/>
            <p:nvPr/>
          </p:nvSpPr>
          <p:spPr>
            <a:xfrm rot="16200000">
              <a:off x="4187821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Triangle 80"/>
            <p:cNvSpPr/>
            <p:nvPr/>
          </p:nvSpPr>
          <p:spPr>
            <a:xfrm rot="5400000" flipH="1">
              <a:off x="8115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82" name="Straight Connector 81"/>
            <p:cNvCxnSpPr/>
            <p:nvPr/>
          </p:nvCxnSpPr>
          <p:spPr>
            <a:xfrm flipH="1">
              <a:off x="791384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H="1">
              <a:off x="650441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579970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riangle 84"/>
            <p:cNvSpPr/>
            <p:nvPr/>
          </p:nvSpPr>
          <p:spPr>
            <a:xfrm rot="5400000" flipH="1">
              <a:off x="74043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6" name="Triangle 85"/>
            <p:cNvSpPr/>
            <p:nvPr/>
          </p:nvSpPr>
          <p:spPr>
            <a:xfrm rot="5400000" flipH="1">
              <a:off x="6699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Triangle 86"/>
            <p:cNvSpPr/>
            <p:nvPr/>
          </p:nvSpPr>
          <p:spPr>
            <a:xfrm rot="5400000" flipH="1">
              <a:off x="6009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893297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2  </a:t>
              </a:r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0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7607000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1  0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967178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1  0</a:t>
              </a:r>
            </a:p>
          </p:txBody>
        </p:sp>
      </p:grpSp>
      <p:pic>
        <p:nvPicPr>
          <p:cNvPr id="44" name="Picture 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604" y="3043985"/>
            <a:ext cx="392409" cy="128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8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rmAutofit/>
          </a:bodyPr>
          <a:lstStyle/>
          <a:p>
            <a:r>
              <a:rPr lang="en-US" sz="3600" dirty="0"/>
              <a:t>Mixed Type Distribution Plots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199" y="886789"/>
            <a:ext cx="8759721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Option 3: Secondary Axis to Align Heights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93" y="1552618"/>
            <a:ext cx="496207" cy="6820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09589" y="1690414"/>
            <a:ext cx="2563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Starting </a:t>
            </a:r>
            <a:r>
              <a:rPr lang="en-US"/>
              <a:t>Field Position</a:t>
            </a:r>
            <a:endParaRPr lang="en-US" dirty="0"/>
          </a:p>
        </p:txBody>
      </p:sp>
      <p:grpSp>
        <p:nvGrpSpPr>
          <p:cNvPr id="57" name="Group 56"/>
          <p:cNvGrpSpPr/>
          <p:nvPr/>
        </p:nvGrpSpPr>
        <p:grpSpPr>
          <a:xfrm>
            <a:off x="877807" y="6265944"/>
            <a:ext cx="8431793" cy="538563"/>
            <a:chOff x="874208" y="6302124"/>
            <a:chExt cx="8431793" cy="538563"/>
          </a:xfrm>
        </p:grpSpPr>
        <p:sp>
          <p:nvSpPr>
            <p:cNvPr id="58" name="Rectangle 57"/>
            <p:cNvSpPr/>
            <p:nvPr/>
          </p:nvSpPr>
          <p:spPr>
            <a:xfrm>
              <a:off x="8620201" y="6617838"/>
              <a:ext cx="685800" cy="15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56338" y="6353990"/>
              <a:ext cx="277116" cy="249015"/>
            </a:xfrm>
            <a:prstGeom prst="rect">
              <a:avLst/>
            </a:prstGeom>
          </p:spPr>
        </p:pic>
        <p:grpSp>
          <p:nvGrpSpPr>
            <p:cNvPr id="60" name="Group 59"/>
            <p:cNvGrpSpPr/>
            <p:nvPr/>
          </p:nvGrpSpPr>
          <p:grpSpPr>
            <a:xfrm>
              <a:off x="6203938" y="6302124"/>
              <a:ext cx="263508" cy="304208"/>
              <a:chOff x="8085600" y="5723092"/>
              <a:chExt cx="813600" cy="939264"/>
            </a:xfrm>
          </p:grpSpPr>
          <p:pic>
            <p:nvPicPr>
              <p:cNvPr id="91" name="Picture 9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85600" y="5723092"/>
                <a:ext cx="733799" cy="939264"/>
              </a:xfrm>
              <a:prstGeom prst="flowChartDelay">
                <a:avLst/>
              </a:prstGeom>
            </p:spPr>
          </p:pic>
          <p:sp>
            <p:nvSpPr>
              <p:cNvPr id="92" name="Rectangle 91"/>
              <p:cNvSpPr/>
              <p:nvPr/>
            </p:nvSpPr>
            <p:spPr>
              <a:xfrm>
                <a:off x="8690400" y="6271156"/>
                <a:ext cx="208800" cy="2088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61" name="Rectangle 60"/>
            <p:cNvSpPr/>
            <p:nvPr/>
          </p:nvSpPr>
          <p:spPr>
            <a:xfrm>
              <a:off x="1572160" y="6617838"/>
              <a:ext cx="7040880" cy="15438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4208" y="6617838"/>
              <a:ext cx="685800" cy="15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63" name="Straight Connector 62"/>
            <p:cNvCxnSpPr/>
            <p:nvPr/>
          </p:nvCxnSpPr>
          <p:spPr>
            <a:xfrm flipH="1">
              <a:off x="720913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H="1">
              <a:off x="227612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H="1">
              <a:off x="298084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>
              <a:off x="368555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H="1">
              <a:off x="439027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H="1">
              <a:off x="509498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8618563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>
              <a:off x="157141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2671628" y="6552916"/>
              <a:ext cx="630060" cy="287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2  0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369782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3  0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090149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4  0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790803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5  0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506758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4  0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188917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3  0</a:t>
              </a:r>
            </a:p>
          </p:txBody>
        </p:sp>
        <p:sp>
          <p:nvSpPr>
            <p:cNvPr id="77" name="Triangle 76"/>
            <p:cNvSpPr/>
            <p:nvPr/>
          </p:nvSpPr>
          <p:spPr>
            <a:xfrm rot="16200000">
              <a:off x="2053892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Triangle 77"/>
            <p:cNvSpPr/>
            <p:nvPr/>
          </p:nvSpPr>
          <p:spPr>
            <a:xfrm rot="16200000">
              <a:off x="2748230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Triangle 78"/>
            <p:cNvSpPr/>
            <p:nvPr/>
          </p:nvSpPr>
          <p:spPr>
            <a:xfrm rot="16200000">
              <a:off x="3454215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Triangle 79"/>
            <p:cNvSpPr/>
            <p:nvPr/>
          </p:nvSpPr>
          <p:spPr>
            <a:xfrm rot="16200000">
              <a:off x="4187821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Triangle 80"/>
            <p:cNvSpPr/>
            <p:nvPr/>
          </p:nvSpPr>
          <p:spPr>
            <a:xfrm rot="5400000" flipH="1">
              <a:off x="8115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82" name="Straight Connector 81"/>
            <p:cNvCxnSpPr/>
            <p:nvPr/>
          </p:nvCxnSpPr>
          <p:spPr>
            <a:xfrm flipH="1">
              <a:off x="791384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H="1">
              <a:off x="650441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579970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riangle 84"/>
            <p:cNvSpPr/>
            <p:nvPr/>
          </p:nvSpPr>
          <p:spPr>
            <a:xfrm rot="5400000" flipH="1">
              <a:off x="74043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6" name="Triangle 85"/>
            <p:cNvSpPr/>
            <p:nvPr/>
          </p:nvSpPr>
          <p:spPr>
            <a:xfrm rot="5400000" flipH="1">
              <a:off x="6699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Triangle 86"/>
            <p:cNvSpPr/>
            <p:nvPr/>
          </p:nvSpPr>
          <p:spPr>
            <a:xfrm rot="5400000" flipH="1">
              <a:off x="6009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893297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2  </a:t>
              </a:r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0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7607000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1  0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967178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1  0</a:t>
              </a:r>
            </a:p>
          </p:txBody>
        </p:sp>
      </p:grpSp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5"/>
          <a:srcRect b="19343"/>
          <a:stretch/>
        </p:blipFill>
        <p:spPr>
          <a:xfrm>
            <a:off x="319505" y="2209954"/>
            <a:ext cx="8824495" cy="398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600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63610"/>
            <a:ext cx="9144000" cy="3914730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3824257" y="1681786"/>
            <a:ext cx="5164760" cy="3070111"/>
          </a:xfrm>
          <a:prstGeom prst="roundRect">
            <a:avLst>
              <a:gd name="adj" fmla="val 7495"/>
            </a:avLst>
          </a:prstGeom>
          <a:solidFill>
            <a:schemeClr val="tx1">
              <a:lumMod val="50000"/>
              <a:lumOff val="5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rmAutofit/>
          </a:bodyPr>
          <a:lstStyle/>
          <a:p>
            <a:r>
              <a:rPr lang="en-US" sz="3600" dirty="0"/>
              <a:t>Mixed Type Distribution Plots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Developing a Consistent Plot Methodology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93" y="1552618"/>
            <a:ext cx="496207" cy="6820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09589" y="1690414"/>
            <a:ext cx="2563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Starting </a:t>
            </a:r>
            <a:r>
              <a:rPr lang="en-US"/>
              <a:t>Field Position</a:t>
            </a:r>
            <a:endParaRPr lang="en-US" dirty="0"/>
          </a:p>
        </p:txBody>
      </p:sp>
      <p:grpSp>
        <p:nvGrpSpPr>
          <p:cNvPr id="56" name="Group 55"/>
          <p:cNvGrpSpPr/>
          <p:nvPr/>
        </p:nvGrpSpPr>
        <p:grpSpPr>
          <a:xfrm>
            <a:off x="877807" y="6265944"/>
            <a:ext cx="8431793" cy="538563"/>
            <a:chOff x="874208" y="6302124"/>
            <a:chExt cx="8431793" cy="538563"/>
          </a:xfrm>
        </p:grpSpPr>
        <p:sp>
          <p:nvSpPr>
            <p:cNvPr id="55" name="Rectangle 54"/>
            <p:cNvSpPr/>
            <p:nvPr/>
          </p:nvSpPr>
          <p:spPr>
            <a:xfrm>
              <a:off x="8620201" y="6617838"/>
              <a:ext cx="685800" cy="15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56338" y="6353990"/>
              <a:ext cx="277116" cy="249015"/>
            </a:xfrm>
            <a:prstGeom prst="rect">
              <a:avLst/>
            </a:prstGeom>
          </p:spPr>
        </p:pic>
        <p:grpSp>
          <p:nvGrpSpPr>
            <p:cNvPr id="11" name="Group 10"/>
            <p:cNvGrpSpPr/>
            <p:nvPr/>
          </p:nvGrpSpPr>
          <p:grpSpPr>
            <a:xfrm>
              <a:off x="6203938" y="6302124"/>
              <a:ext cx="263508" cy="304208"/>
              <a:chOff x="8085600" y="5723092"/>
              <a:chExt cx="813600" cy="939264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85600" y="5723092"/>
                <a:ext cx="733799" cy="939264"/>
              </a:xfrm>
              <a:prstGeom prst="flowChartDelay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8690400" y="6271156"/>
                <a:ext cx="208800" cy="2088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Rectangle 13"/>
            <p:cNvSpPr/>
            <p:nvPr/>
          </p:nvSpPr>
          <p:spPr>
            <a:xfrm>
              <a:off x="1572160" y="6617838"/>
              <a:ext cx="7040880" cy="15438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74208" y="6617838"/>
              <a:ext cx="685800" cy="15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/>
            <p:nvPr/>
          </p:nvCxnSpPr>
          <p:spPr>
            <a:xfrm flipH="1">
              <a:off x="720913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227612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298084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368555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439027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09498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8618563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157141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2671628" y="6552916"/>
              <a:ext cx="630060" cy="287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2  0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69782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3  0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090149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4  0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790803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5  0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506758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4  0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188917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3  0</a:t>
              </a:r>
            </a:p>
          </p:txBody>
        </p:sp>
        <p:sp>
          <p:nvSpPr>
            <p:cNvPr id="32" name="Triangle 31"/>
            <p:cNvSpPr/>
            <p:nvPr/>
          </p:nvSpPr>
          <p:spPr>
            <a:xfrm rot="16200000">
              <a:off x="2053892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Triangle 32"/>
            <p:cNvSpPr/>
            <p:nvPr/>
          </p:nvSpPr>
          <p:spPr>
            <a:xfrm rot="16200000">
              <a:off x="2748230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Triangle 33"/>
            <p:cNvSpPr/>
            <p:nvPr/>
          </p:nvSpPr>
          <p:spPr>
            <a:xfrm rot="16200000">
              <a:off x="3454215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Triangle 34"/>
            <p:cNvSpPr/>
            <p:nvPr/>
          </p:nvSpPr>
          <p:spPr>
            <a:xfrm rot="16200000">
              <a:off x="4187821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Triangle 35"/>
            <p:cNvSpPr/>
            <p:nvPr/>
          </p:nvSpPr>
          <p:spPr>
            <a:xfrm rot="5400000" flipH="1">
              <a:off x="8115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46" name="Straight Connector 45"/>
            <p:cNvCxnSpPr/>
            <p:nvPr/>
          </p:nvCxnSpPr>
          <p:spPr>
            <a:xfrm flipH="1">
              <a:off x="791384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H="1">
              <a:off x="6504415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>
              <a:off x="5799700" y="6626221"/>
              <a:ext cx="1" cy="146006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riangle 48"/>
            <p:cNvSpPr/>
            <p:nvPr/>
          </p:nvSpPr>
          <p:spPr>
            <a:xfrm rot="5400000" flipH="1">
              <a:off x="74043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Triangle 49"/>
            <p:cNvSpPr/>
            <p:nvPr/>
          </p:nvSpPr>
          <p:spPr>
            <a:xfrm rot="5400000" flipH="1">
              <a:off x="6699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Triangle 50"/>
            <p:cNvSpPr/>
            <p:nvPr/>
          </p:nvSpPr>
          <p:spPr>
            <a:xfrm rot="5400000" flipH="1">
              <a:off x="6009904" y="6659726"/>
              <a:ext cx="49599" cy="726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893297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2  </a:t>
              </a:r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0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607000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1  0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967178" y="6552916"/>
              <a:ext cx="630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Britannic Bold" charset="0"/>
                  <a:ea typeface="Britannic Bold" charset="0"/>
                  <a:cs typeface="Britannic Bold" charset="0"/>
                </a:rPr>
                <a:t>1  0</a:t>
              </a:r>
            </a:p>
          </p:txBody>
        </p:sp>
      </p:grpSp>
      <p:sp>
        <p:nvSpPr>
          <p:cNvPr id="37" name="Rectangle 36"/>
          <p:cNvSpPr/>
          <p:nvPr/>
        </p:nvSpPr>
        <p:spPr>
          <a:xfrm>
            <a:off x="3824257" y="2389280"/>
            <a:ext cx="5164760" cy="2139520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8" name="Group 67"/>
          <p:cNvGrpSpPr/>
          <p:nvPr/>
        </p:nvGrpSpPr>
        <p:grpSpPr>
          <a:xfrm>
            <a:off x="4030377" y="3061948"/>
            <a:ext cx="4848292" cy="923330"/>
            <a:chOff x="4030378" y="3061948"/>
            <a:chExt cx="4426645" cy="923330"/>
          </a:xfrm>
        </p:grpSpPr>
        <p:sp>
          <p:nvSpPr>
            <p:cNvPr id="45" name="TextBox 44"/>
            <p:cNvSpPr txBox="1"/>
            <p:nvPr/>
          </p:nvSpPr>
          <p:spPr>
            <a:xfrm>
              <a:off x="4361334" y="3061948"/>
              <a:ext cx="40956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Insert secondary axis and calibrate axes scales relative to its dominant component.</a:t>
              </a: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4030378" y="3093980"/>
              <a:ext cx="277104" cy="369332"/>
              <a:chOff x="3875100" y="2579741"/>
              <a:chExt cx="277104" cy="369332"/>
            </a:xfrm>
          </p:grpSpPr>
          <p:sp>
            <p:nvSpPr>
              <p:cNvPr id="58" name="Oval 57"/>
              <p:cNvSpPr/>
              <p:nvPr/>
            </p:nvSpPr>
            <p:spPr>
              <a:xfrm>
                <a:off x="3876695" y="2620609"/>
                <a:ext cx="275509" cy="30318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3875100" y="2579741"/>
                <a:ext cx="2018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4030378" y="3757381"/>
            <a:ext cx="4861078" cy="923330"/>
            <a:chOff x="4030378" y="3757381"/>
            <a:chExt cx="4861078" cy="923330"/>
          </a:xfrm>
        </p:grpSpPr>
        <p:grpSp>
          <p:nvGrpSpPr>
            <p:cNvPr id="60" name="Group 59"/>
            <p:cNvGrpSpPr/>
            <p:nvPr/>
          </p:nvGrpSpPr>
          <p:grpSpPr>
            <a:xfrm>
              <a:off x="4030378" y="3758940"/>
              <a:ext cx="304780" cy="369332"/>
              <a:chOff x="3875100" y="2579741"/>
              <a:chExt cx="304780" cy="369332"/>
            </a:xfrm>
          </p:grpSpPr>
          <p:sp>
            <p:nvSpPr>
              <p:cNvPr id="61" name="Oval 60"/>
              <p:cNvSpPr/>
              <p:nvPr/>
            </p:nvSpPr>
            <p:spPr>
              <a:xfrm>
                <a:off x="3876695" y="2620609"/>
                <a:ext cx="303185" cy="30318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3875100" y="2579741"/>
                <a:ext cx="2018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4396710" y="3757381"/>
              <a:ext cx="449474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Assess relative cost and benefit to plot interpretation with secondary axes.</a:t>
              </a:r>
            </a:p>
            <a:p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030378" y="2529821"/>
            <a:ext cx="4462023" cy="377709"/>
            <a:chOff x="4030378" y="2529821"/>
            <a:chExt cx="4462023" cy="377709"/>
          </a:xfrm>
        </p:grpSpPr>
        <p:grpSp>
          <p:nvGrpSpPr>
            <p:cNvPr id="16" name="Group 15"/>
            <p:cNvGrpSpPr/>
            <p:nvPr/>
          </p:nvGrpSpPr>
          <p:grpSpPr>
            <a:xfrm>
              <a:off x="4030378" y="2529821"/>
              <a:ext cx="304780" cy="369332"/>
              <a:chOff x="3875100" y="2579741"/>
              <a:chExt cx="304780" cy="369332"/>
            </a:xfrm>
          </p:grpSpPr>
          <p:sp>
            <p:nvSpPr>
              <p:cNvPr id="3" name="Oval 2"/>
              <p:cNvSpPr/>
              <p:nvPr/>
            </p:nvSpPr>
            <p:spPr>
              <a:xfrm>
                <a:off x="3876695" y="2620609"/>
                <a:ext cx="303185" cy="30318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3875100" y="2579741"/>
                <a:ext cx="2018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4396713" y="2538198"/>
              <a:ext cx="40956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Identify its dominant plot component. </a:t>
              </a:r>
              <a:endParaRPr lang="en-US" sz="700" dirty="0"/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4249620" y="1673011"/>
            <a:ext cx="4246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Heuristic for Plotting 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Mixed Type Random Variables</a:t>
            </a:r>
            <a:endParaRPr lang="en-US" sz="800" dirty="0">
              <a:solidFill>
                <a:schemeClr val="bg1"/>
              </a:solidFill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1363555" y="2658247"/>
            <a:ext cx="1772028" cy="2293287"/>
            <a:chOff x="1363555" y="2658247"/>
            <a:chExt cx="1772028" cy="2293287"/>
          </a:xfrm>
        </p:grpSpPr>
        <p:grpSp>
          <p:nvGrpSpPr>
            <p:cNvPr id="44" name="Group 43"/>
            <p:cNvGrpSpPr/>
            <p:nvPr/>
          </p:nvGrpSpPr>
          <p:grpSpPr>
            <a:xfrm>
              <a:off x="1782538" y="2658247"/>
              <a:ext cx="1353045" cy="923330"/>
              <a:chOff x="1782538" y="2658247"/>
              <a:chExt cx="1353045" cy="923330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1782538" y="2658247"/>
                <a:ext cx="129243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70C0"/>
                    </a:solidFill>
                  </a:rPr>
                  <a:t>0.59 discrete spike</a:t>
                </a:r>
              </a:p>
            </p:txBody>
          </p:sp>
          <p:cxnSp>
            <p:nvCxnSpPr>
              <p:cNvPr id="41" name="Straight Arrow Connector 40"/>
              <p:cNvCxnSpPr/>
              <p:nvPr/>
            </p:nvCxnSpPr>
            <p:spPr>
              <a:xfrm flipV="1">
                <a:off x="2797183" y="2746132"/>
                <a:ext cx="338400" cy="176872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oup 42"/>
            <p:cNvGrpSpPr/>
            <p:nvPr/>
          </p:nvGrpSpPr>
          <p:grpSpPr>
            <a:xfrm>
              <a:off x="1363555" y="3817396"/>
              <a:ext cx="1422317" cy="1134138"/>
              <a:chOff x="1379312" y="3810030"/>
              <a:chExt cx="1422317" cy="1134138"/>
            </a:xfrm>
          </p:grpSpPr>
          <p:sp>
            <p:nvSpPr>
              <p:cNvPr id="66" name="TextBox 65"/>
              <p:cNvSpPr txBox="1"/>
              <p:nvPr/>
            </p:nvSpPr>
            <p:spPr>
              <a:xfrm>
                <a:off x="1379312" y="3810030"/>
                <a:ext cx="138858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B0F0"/>
                    </a:solidFill>
                  </a:rPr>
                  <a:t>0.40 continuous component</a:t>
                </a:r>
              </a:p>
            </p:txBody>
          </p:sp>
          <p:cxnSp>
            <p:nvCxnSpPr>
              <p:cNvPr id="67" name="Straight Arrow Connector 66"/>
              <p:cNvCxnSpPr/>
              <p:nvPr/>
            </p:nvCxnSpPr>
            <p:spPr>
              <a:xfrm>
                <a:off x="2481285" y="4725337"/>
                <a:ext cx="320344" cy="218831"/>
              </a:xfrm>
              <a:prstGeom prst="straightConnector1">
                <a:avLst/>
              </a:prstGeom>
              <a:ln>
                <a:solidFill>
                  <a:srgbClr val="00B0F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47565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rmAutofit/>
          </a:bodyPr>
          <a:lstStyle/>
          <a:p>
            <a:r>
              <a:rPr lang="en-US" sz="3600" dirty="0"/>
              <a:t>Mixed Type Distribution Plots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An Illustrative Example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93" y="1552618"/>
            <a:ext cx="496207" cy="6820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09589" y="1690414"/>
            <a:ext cx="2563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Starting </a:t>
            </a:r>
            <a:r>
              <a:rPr lang="en-US"/>
              <a:t>Field Position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7" y="2321576"/>
            <a:ext cx="8485566" cy="43545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F4CA7F-0EC0-1D43-9F38-A579FCF66C0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7292"/>
          <a:stretch/>
        </p:blipFill>
        <p:spPr>
          <a:xfrm>
            <a:off x="8158063" y="1494014"/>
            <a:ext cx="957137" cy="50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373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rmAutofit/>
          </a:bodyPr>
          <a:lstStyle/>
          <a:p>
            <a:r>
              <a:rPr lang="en-US" sz="3600" dirty="0"/>
              <a:t>Mixed Type Distribution Plots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An Illustrative Example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4724" r="48111" b="18222"/>
          <a:stretch/>
        </p:blipFill>
        <p:spPr>
          <a:xfrm>
            <a:off x="0" y="4331092"/>
            <a:ext cx="4312800" cy="2309815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sz="quarter" idx="10"/>
          </p:nvPr>
        </p:nvSpPr>
        <p:spPr>
          <a:xfrm>
            <a:off x="138600" y="1555936"/>
            <a:ext cx="8379000" cy="575264"/>
          </a:xfrm>
        </p:spPr>
        <p:txBody>
          <a:bodyPr>
            <a:noAutofit/>
          </a:bodyPr>
          <a:lstStyle/>
          <a:p>
            <a:r>
              <a:rPr lang="en-US" sz="2400" dirty="0"/>
              <a:t>Plot heuristic applied to </a:t>
            </a:r>
            <a:r>
              <a:rPr lang="en-US" sz="2400"/>
              <a:t>additional example.</a:t>
            </a:r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52585" b="18222"/>
          <a:stretch/>
        </p:blipFill>
        <p:spPr>
          <a:xfrm>
            <a:off x="4729500" y="4331092"/>
            <a:ext cx="4335600" cy="230981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r="52572"/>
          <a:stretch/>
        </p:blipFill>
        <p:spPr>
          <a:xfrm>
            <a:off x="0" y="1999981"/>
            <a:ext cx="4066500" cy="233111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51057"/>
          <a:stretch/>
        </p:blipFill>
        <p:spPr>
          <a:xfrm>
            <a:off x="4377601" y="1999981"/>
            <a:ext cx="4196374" cy="23311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937288"/>
            <a:ext cx="9144000" cy="239380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02E473E-CCD9-D949-AC7C-0D55992BDB4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7292"/>
          <a:stretch/>
        </p:blipFill>
        <p:spPr>
          <a:xfrm>
            <a:off x="8158063" y="1494014"/>
            <a:ext cx="957137" cy="50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084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rmAutofit/>
          </a:bodyPr>
          <a:lstStyle/>
          <a:p>
            <a:r>
              <a:rPr lang="en-US" sz="3600" dirty="0"/>
              <a:t>Questions &amp; Comments?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Mixed Type Distribution Plots</a:t>
            </a:r>
            <a:endParaRPr lang="en-US" sz="1800" dirty="0">
              <a:solidFill>
                <a:schemeClr val="bg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D1E6423-2F33-AF4B-89AD-EE0F26DF713F}"/>
              </a:ext>
            </a:extLst>
          </p:cNvPr>
          <p:cNvGrpSpPr/>
          <p:nvPr/>
        </p:nvGrpSpPr>
        <p:grpSpPr>
          <a:xfrm>
            <a:off x="778127" y="2786686"/>
            <a:ext cx="7587747" cy="4071314"/>
            <a:chOff x="483452" y="2786686"/>
            <a:chExt cx="7587747" cy="407131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193F259-8592-CE40-B764-648C4AA0B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3452" y="2786686"/>
              <a:ext cx="5236672" cy="4071314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729AB31-175B-3D4B-8D1A-A76959ECA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36258" y="4721694"/>
              <a:ext cx="4834941" cy="2136306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27EE6A9D-B287-1946-B46D-B50EBD319B7F}"/>
              </a:ext>
            </a:extLst>
          </p:cNvPr>
          <p:cNvSpPr/>
          <p:nvPr/>
        </p:nvSpPr>
        <p:spPr>
          <a:xfrm>
            <a:off x="166832" y="1675245"/>
            <a:ext cx="8446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Information Visualization, Feb 2018 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    DOI: 10.1177/1473871618756584</a:t>
            </a:r>
          </a:p>
        </p:txBody>
      </p:sp>
    </p:spTree>
    <p:extLst>
      <p:ext uri="{BB962C8B-B14F-4D97-AF65-F5344CB8AC3E}">
        <p14:creationId xmlns:p14="http://schemas.microsoft.com/office/powerpoint/2010/main" val="1668591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9000" y="0"/>
            <a:ext cx="9144000" cy="6858000"/>
          </a:xfrm>
          <a:prstGeom prst="rect">
            <a:avLst/>
          </a:prstGeom>
          <a:solidFill>
            <a:srgbClr val="115740">
              <a:alpha val="3882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-9000" y="3020445"/>
            <a:ext cx="9144000" cy="7595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9000" y="2470963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396800" y="2489002"/>
            <a:ext cx="66654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Past this point</a:t>
            </a:r>
            <a:r>
              <a:rPr lang="mr-IN" sz="2800" dirty="0">
                <a:solidFill>
                  <a:schemeClr val="bg1"/>
                </a:solidFill>
              </a:rPr>
              <a:t>…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2961440"/>
            <a:ext cx="7772400" cy="935121"/>
          </a:xfrm>
        </p:spPr>
        <p:txBody>
          <a:bodyPr/>
          <a:lstStyle/>
          <a:p>
            <a:r>
              <a:rPr lang="en-US" dirty="0"/>
              <a:t>BACK-UP SLIDES</a:t>
            </a:r>
          </a:p>
        </p:txBody>
      </p:sp>
      <p:sp>
        <p:nvSpPr>
          <p:cNvPr id="9" name="Rectangle 8"/>
          <p:cNvSpPr/>
          <p:nvPr/>
        </p:nvSpPr>
        <p:spPr>
          <a:xfrm>
            <a:off x="-9000" y="3710563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3200" y="3719827"/>
            <a:ext cx="74364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r"/>
            <a:r>
              <a:rPr lang="mr-IN" sz="2800" dirty="0">
                <a:solidFill>
                  <a:schemeClr val="bg1"/>
                </a:solidFill>
              </a:rPr>
              <a:t>…</a:t>
            </a:r>
            <a:r>
              <a:rPr lang="en-US" sz="2800" dirty="0">
                <a:solidFill>
                  <a:schemeClr val="bg1"/>
                </a:solidFill>
              </a:rPr>
              <a:t>only.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8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2667"/>
          <a:stretch/>
        </p:blipFill>
        <p:spPr>
          <a:xfrm>
            <a:off x="80012" y="91440"/>
            <a:ext cx="7042445" cy="66751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67720" y="2108242"/>
            <a:ext cx="21374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9051"/>
                </a:solidFill>
              </a:rPr>
              <a:t>Identify the “dominant” plot component, and calibrate axes scales relative to it.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67720" y="4636800"/>
            <a:ext cx="21374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Introduce a secondary axis if its impact are worth its additional plot complexity.</a:t>
            </a:r>
          </a:p>
        </p:txBody>
      </p:sp>
      <p:sp>
        <p:nvSpPr>
          <p:cNvPr id="7" name="Right Brace 6"/>
          <p:cNvSpPr/>
          <p:nvPr/>
        </p:nvSpPr>
        <p:spPr>
          <a:xfrm>
            <a:off x="6479100" y="2108240"/>
            <a:ext cx="388620" cy="2354580"/>
          </a:xfrm>
          <a:prstGeom prst="rightBrace">
            <a:avLst>
              <a:gd name="adj1" fmla="val 43333"/>
              <a:gd name="adj2" fmla="val 21845"/>
            </a:avLst>
          </a:prstGeom>
          <a:ln>
            <a:solidFill>
              <a:srgbClr val="00905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009051"/>
              </a:solidFill>
            </a:endParaRPr>
          </a:p>
        </p:txBody>
      </p:sp>
      <p:sp>
        <p:nvSpPr>
          <p:cNvPr id="8" name="Right Brace 7"/>
          <p:cNvSpPr/>
          <p:nvPr/>
        </p:nvSpPr>
        <p:spPr>
          <a:xfrm>
            <a:off x="6479100" y="4636800"/>
            <a:ext cx="388620" cy="1785600"/>
          </a:xfrm>
          <a:prstGeom prst="rightBrace">
            <a:avLst>
              <a:gd name="adj1" fmla="val 43333"/>
              <a:gd name="adj2" fmla="val 26684"/>
            </a:avLst>
          </a:prstGeom>
          <a:ln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0090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338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rmAutofit/>
          </a:bodyPr>
          <a:lstStyle/>
          <a:p>
            <a:r>
              <a:rPr lang="en-US" sz="3600" dirty="0"/>
              <a:t>Mixed Type Distribution Plots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An Illustrative Example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93" y="1552618"/>
            <a:ext cx="496207" cy="6820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09589" y="1690414"/>
            <a:ext cx="2563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Starting </a:t>
            </a:r>
            <a:r>
              <a:rPr lang="en-US"/>
              <a:t>Field Position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b="14989"/>
          <a:stretch/>
        </p:blipFill>
        <p:spPr>
          <a:xfrm>
            <a:off x="4972404" y="4634356"/>
            <a:ext cx="4022682" cy="20896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b="12199"/>
          <a:stretch/>
        </p:blipFill>
        <p:spPr>
          <a:xfrm>
            <a:off x="78656" y="4634356"/>
            <a:ext cx="4746341" cy="21072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404" y="2321576"/>
            <a:ext cx="3900401" cy="200159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000" y="2454972"/>
            <a:ext cx="3630433" cy="186820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4441157"/>
            <a:ext cx="9144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9150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"/>
            <a:ext cx="8280000" cy="878012"/>
          </a:xfrm>
        </p:spPr>
        <p:txBody>
          <a:bodyPr>
            <a:normAutofit/>
          </a:bodyPr>
          <a:lstStyle/>
          <a:p>
            <a:r>
              <a:rPr lang="en-US" sz="3600" dirty="0"/>
              <a:t>Mixed Type Distribution Plots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868750"/>
            <a:ext cx="9144000" cy="5840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0" y="886789"/>
            <a:ext cx="7989000" cy="574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venir Next Demi Bold"/>
                <a:ea typeface="+mj-ea"/>
                <a:cs typeface="Avenir Next Demi Bold"/>
              </a:defRPr>
            </a:lvl1pPr>
          </a:lstStyle>
          <a:p>
            <a:pPr algn="l"/>
            <a:r>
              <a:rPr lang="en-US" sz="2800" dirty="0">
                <a:solidFill>
                  <a:schemeClr val="bg1"/>
                </a:solidFill>
              </a:rPr>
              <a:t>An Illustrative Example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93" y="1552618"/>
            <a:ext cx="496207" cy="6820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09589" y="1690414"/>
            <a:ext cx="2563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Starting </a:t>
            </a:r>
            <a:r>
              <a:rPr lang="en-US"/>
              <a:t>Field Position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7" y="2321576"/>
            <a:ext cx="8485566" cy="43545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b="14989"/>
          <a:stretch/>
        </p:blipFill>
        <p:spPr>
          <a:xfrm>
            <a:off x="0" y="2189239"/>
            <a:ext cx="8987425" cy="466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047292"/>
      </p:ext>
    </p:extLst>
  </p:cSld>
  <p:clrMapOvr>
    <a:masterClrMapping/>
  </p:clrMapOvr>
</p:sld>
</file>

<file path=ppt/theme/theme1.xml><?xml version="1.0" encoding="utf-8"?>
<a:theme xmlns:a="http://schemas.openxmlformats.org/drawingml/2006/main" name="wm_informal">
  <a:themeElements>
    <a:clrScheme name="Custom WM">
      <a:dk1>
        <a:sysClr val="windowText" lastClr="000000"/>
      </a:dk1>
      <a:lt1>
        <a:sysClr val="window" lastClr="FFFFFF"/>
      </a:lt1>
      <a:dk2>
        <a:srgbClr val="B9975B"/>
      </a:dk2>
      <a:lt2>
        <a:srgbClr val="EEECE1"/>
      </a:lt2>
      <a:accent1>
        <a:srgbClr val="115740"/>
      </a:accent1>
      <a:accent2>
        <a:srgbClr val="D0D3D4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6600"/>
      </a:hlink>
      <a:folHlink>
        <a:srgbClr val="0066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informal_presentation_ppt</Template>
  <TotalTime>16604</TotalTime>
  <Words>1060</Words>
  <Application>Microsoft Macintosh PowerPoint</Application>
  <PresentationFormat>On-screen Show (4:3)</PresentationFormat>
  <Paragraphs>257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Avenir Next Demi Bold</vt:lpstr>
      <vt:lpstr>Avenir Next Regular</vt:lpstr>
      <vt:lpstr>Britannic Bold</vt:lpstr>
      <vt:lpstr>Calibri</vt:lpstr>
      <vt:lpstr>Cambria Math</vt:lpstr>
      <vt:lpstr>Mangal</vt:lpstr>
      <vt:lpstr>wm_informal</vt:lpstr>
      <vt:lpstr>Mixed Type Distribution Plots</vt:lpstr>
      <vt:lpstr>Agenda</vt:lpstr>
      <vt:lpstr>Mixed Type Distribution Plots</vt:lpstr>
      <vt:lpstr>Mixed Type Distribution Plots</vt:lpstr>
      <vt:lpstr>Mixed Type Distribution Plots</vt:lpstr>
      <vt:lpstr>Mixed Type Distribution Plots</vt:lpstr>
      <vt:lpstr>Mixed Type Distribution Plots</vt:lpstr>
      <vt:lpstr>Mixed Type Distribution Plots</vt:lpstr>
      <vt:lpstr>Mixed Type Distribution Plots</vt:lpstr>
      <vt:lpstr>Mixed Type Distribution Plots</vt:lpstr>
      <vt:lpstr>Mixed Type Distribution Plots</vt:lpstr>
      <vt:lpstr>Mixed Type Distribution Plots</vt:lpstr>
      <vt:lpstr>Mixed Type Distribution Plots</vt:lpstr>
      <vt:lpstr>Mixed Type Distribution Plots</vt:lpstr>
      <vt:lpstr>Mixed Type Distribution Plots</vt:lpstr>
      <vt:lpstr>Questions &amp; Comments?</vt:lpstr>
      <vt:lpstr>BACK-UP SLIDES</vt:lpstr>
      <vt:lpstr>PowerPoint Presentation</vt:lpstr>
      <vt:lpstr>Mixed Type Distribution Plots</vt:lpstr>
      <vt:lpstr>Mixed Type Distribution Plots</vt:lpstr>
    </vt:vector>
  </TitlesOfParts>
  <Company/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Manipulating Mixed Type Radom Variables  and other Computational Probability Heuristics</dc:title>
  <dc:creator>Weld, Christopher E</dc:creator>
  <cp:lastModifiedBy>Microsoft Office User</cp:lastModifiedBy>
  <cp:revision>226</cp:revision>
  <cp:lastPrinted>2017-11-27T20:51:44Z</cp:lastPrinted>
  <dcterms:created xsi:type="dcterms:W3CDTF">2017-11-14T21:50:03Z</dcterms:created>
  <dcterms:modified xsi:type="dcterms:W3CDTF">2018-05-23T22:53:43Z</dcterms:modified>
</cp:coreProperties>
</file>