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handoutMasterIdLst>
    <p:handoutMasterId r:id="rId22"/>
  </p:handoutMasterIdLst>
  <p:sldIdLst>
    <p:sldId id="256" r:id="rId2"/>
    <p:sldId id="258" r:id="rId3"/>
    <p:sldId id="276" r:id="rId4"/>
    <p:sldId id="282" r:id="rId5"/>
    <p:sldId id="261" r:id="rId6"/>
    <p:sldId id="262" r:id="rId7"/>
    <p:sldId id="264" r:id="rId8"/>
    <p:sldId id="263" r:id="rId9"/>
    <p:sldId id="265" r:id="rId10"/>
    <p:sldId id="267" r:id="rId11"/>
    <p:sldId id="268" r:id="rId12"/>
    <p:sldId id="272" r:id="rId13"/>
    <p:sldId id="278" r:id="rId14"/>
    <p:sldId id="266" r:id="rId15"/>
    <p:sldId id="279" r:id="rId16"/>
    <p:sldId id="280" r:id="rId17"/>
    <p:sldId id="270" r:id="rId18"/>
    <p:sldId id="271" r:id="rId19"/>
    <p:sldId id="281" r:id="rId20"/>
    <p:sldId id="257" r:id="rId21"/>
  </p:sldIdLst>
  <p:sldSz cx="12192000" cy="6858000"/>
  <p:notesSz cx="7019925" cy="9305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96ED4C5D-E289-481C-9510-89C91C414C7A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6CCFE2B2-7764-4B19-B59A-7B9958E40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27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9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8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40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61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9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5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83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04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69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12530-2BD1-4620-B097-1E0D4418E26C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2D18AAA-5342-4845-A5CC-4FCF8B5E918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6686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Networks and Simplicial Complexes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(in honor of Ed Wegman)</a:t>
            </a:r>
          </a:p>
          <a:p>
            <a:r>
              <a:rPr lang="en-US" dirty="0"/>
              <a:t>Daniele Struppa</a:t>
            </a:r>
          </a:p>
          <a:p>
            <a:r>
              <a:rPr lang="en-US" dirty="0"/>
              <a:t>Chapman University</a:t>
            </a:r>
          </a:p>
        </p:txBody>
      </p:sp>
    </p:spTree>
    <p:extLst>
      <p:ext uri="{BB962C8B-B14F-4D97-AF65-F5344CB8AC3E}">
        <p14:creationId xmlns:p14="http://schemas.microsoft.com/office/powerpoint/2010/main" val="726174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695796"/>
            <a:ext cx="9291215" cy="3749040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Many (social) phenomena cannot be efficiently described by graphs (networks)</a:t>
            </a:r>
          </a:p>
          <a:p>
            <a:endParaRPr lang="en-US" sz="3200" dirty="0"/>
          </a:p>
          <a:p>
            <a:r>
              <a:rPr lang="en-US" sz="2600" dirty="0"/>
              <a:t>Example: papers </a:t>
            </a:r>
            <a:r>
              <a:rPr lang="en-US" sz="2600" dirty="0" err="1"/>
              <a:t>coauthorship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1900" dirty="0"/>
              <a:t>A, B: Paper 1</a:t>
            </a:r>
          </a:p>
          <a:p>
            <a:pPr marL="0" indent="0">
              <a:buNone/>
            </a:pPr>
            <a:r>
              <a:rPr lang="en-US" sz="1900" dirty="0"/>
              <a:t>B, C: Paper 2</a:t>
            </a:r>
          </a:p>
          <a:p>
            <a:pPr marL="0" indent="0">
              <a:buNone/>
            </a:pPr>
            <a:r>
              <a:rPr lang="en-US" sz="1900" dirty="0"/>
              <a:t>A, C: Paper 3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3713584" y="4245429"/>
            <a:ext cx="1129004" cy="951722"/>
          </a:xfrm>
          <a:prstGeom prst="triangle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226767" y="4198776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763277" y="5150498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685593" y="5150498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7617776" y="4245428"/>
            <a:ext cx="1129004" cy="951722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130959" y="4198776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566457" y="5124937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662757" y="5124936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330581" y="5075504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245547" y="5059137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18426" y="3795108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22618" y="3794440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26791" y="5035811"/>
            <a:ext cx="359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69573" y="5012484"/>
            <a:ext cx="359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525692" y="4292081"/>
            <a:ext cx="1777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A, B, C: Paper 1</a:t>
            </a:r>
          </a:p>
        </p:txBody>
      </p:sp>
    </p:spTree>
    <p:extLst>
      <p:ext uri="{BB962C8B-B14F-4D97-AF65-F5344CB8AC3E}">
        <p14:creationId xmlns:p14="http://schemas.microsoft.com/office/powerpoint/2010/main" val="1868329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853754"/>
            <a:ext cx="9291215" cy="3927868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In a graph, an edge only join two vertices, while in a hypergraph an edge (or </a:t>
            </a:r>
            <a:r>
              <a:rPr lang="en-US" sz="2600" dirty="0" err="1"/>
              <a:t>hyperedge</a:t>
            </a:r>
            <a:r>
              <a:rPr lang="en-US" sz="2600" dirty="0"/>
              <a:t>) can join any number of vertices. </a:t>
            </a:r>
          </a:p>
          <a:p>
            <a:endParaRPr lang="en-US" sz="1900" dirty="0"/>
          </a:p>
          <a:p>
            <a:r>
              <a:rPr lang="en-US" sz="2600" dirty="0"/>
              <a:t>Hypergraphs are examples of incidence structures.</a:t>
            </a:r>
          </a:p>
          <a:p>
            <a:endParaRPr lang="en-US" sz="1900" dirty="0"/>
          </a:p>
          <a:p>
            <a:r>
              <a:rPr lang="en-US" sz="2600" dirty="0"/>
              <a:t>An important example of hypergraphs is given by abstract simplicial complexes, which are hypergraphs that contain all subsets of every edge.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49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Simplicial complexes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A set composed of points, line segments, triangles, tetrahedra, and their n-dimensional analogs.</a:t>
            </a:r>
          </a:p>
          <a:p>
            <a:endParaRPr lang="en-US" sz="1800" dirty="0"/>
          </a:p>
          <a:p>
            <a:r>
              <a:rPr lang="en-US" sz="2400" dirty="0"/>
              <a:t>From a purely combinatorial point of view they are referred to as simplicial complexes.</a:t>
            </a:r>
          </a:p>
        </p:txBody>
      </p:sp>
      <p:sp>
        <p:nvSpPr>
          <p:cNvPr id="8" name="Isosceles Triangle 7"/>
          <p:cNvSpPr/>
          <p:nvPr/>
        </p:nvSpPr>
        <p:spPr>
          <a:xfrm>
            <a:off x="6966066" y="2391690"/>
            <a:ext cx="1825068" cy="1997429"/>
          </a:xfrm>
          <a:prstGeom prst="triangle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419863" y="5093906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827281" y="3751799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293419" y="3153236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29823" y="4351175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740047" y="4342467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827281" y="2345037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 rot="1473509">
            <a:off x="9068497" y="3113126"/>
            <a:ext cx="1811985" cy="1729090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14" idx="0"/>
            <a:endCxn id="10" idx="4"/>
          </p:cNvCxnSpPr>
          <p:nvPr/>
        </p:nvCxnSpPr>
        <p:spPr>
          <a:xfrm>
            <a:off x="7878600" y="2345037"/>
            <a:ext cx="0" cy="150006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3"/>
            <a:endCxn id="12" idx="3"/>
          </p:cNvCxnSpPr>
          <p:nvPr/>
        </p:nvCxnSpPr>
        <p:spPr>
          <a:xfrm flipH="1">
            <a:off x="6944854" y="3831440"/>
            <a:ext cx="897458" cy="59937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0" idx="5"/>
            <a:endCxn id="13" idx="1"/>
          </p:cNvCxnSpPr>
          <p:nvPr/>
        </p:nvCxnSpPr>
        <p:spPr>
          <a:xfrm>
            <a:off x="7914887" y="3831440"/>
            <a:ext cx="840191" cy="52469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878599" y="1768882"/>
            <a:ext cx="1026742" cy="604332"/>
          </a:xfrm>
          <a:prstGeom prst="line">
            <a:avLst/>
          </a:prstGeom>
          <a:ln w="25400"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81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7156" y="804519"/>
            <a:ext cx="9917083" cy="1049235"/>
          </a:xfrm>
        </p:spPr>
        <p:txBody>
          <a:bodyPr>
            <a:normAutofit fontScale="90000"/>
          </a:bodyPr>
          <a:lstStyle/>
          <a:p>
            <a:r>
              <a:rPr lang="en-US" dirty="0"/>
              <a:t>Some Questions on networks: Can they be extended to hypergraphs and simplicial complexes?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146360"/>
            <a:ext cx="9291215" cy="3450613"/>
          </a:xfrm>
        </p:spPr>
        <p:txBody>
          <a:bodyPr>
            <a:normAutofit/>
          </a:bodyPr>
          <a:lstStyle/>
          <a:p>
            <a:r>
              <a:rPr lang="en-US" sz="2400" dirty="0"/>
              <a:t>Centrality measures (Identification of thought leaders)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400" dirty="0"/>
              <a:t>Random networks (Evolution of social systems)</a:t>
            </a:r>
          </a:p>
          <a:p>
            <a:endParaRPr lang="en-US" sz="1800" dirty="0"/>
          </a:p>
          <a:p>
            <a:r>
              <a:rPr lang="en-US" sz="2400" dirty="0"/>
              <a:t>Applications to a wide variety of settings (from social sciences to natural sciences)</a:t>
            </a:r>
          </a:p>
        </p:txBody>
      </p:sp>
    </p:spTree>
    <p:extLst>
      <p:ext uri="{BB962C8B-B14F-4D97-AF65-F5344CB8AC3E}">
        <p14:creationId xmlns:p14="http://schemas.microsoft.com/office/powerpoint/2010/main" val="1614323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Polynomial algebra for simplicial complexes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6327" y="2659224"/>
            <a:ext cx="10011746" cy="280712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sz="3200" dirty="0"/>
              <a:t>Node 		Variable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3200" dirty="0"/>
              <a:t>	Face			Monomial of Nodes in the Face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441129" y="3005136"/>
            <a:ext cx="1172095" cy="166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441128" y="4128098"/>
            <a:ext cx="1172095" cy="166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826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4153" y="1689160"/>
            <a:ext cx="10170707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latin typeface="Edwardian Script ITC" panose="030303020407070D0804" pitchFamily="66" charset="0"/>
              </a:rPr>
              <a:t>C</a:t>
            </a:r>
            <a:r>
              <a:rPr lang="en-US" sz="4800" baseline="-25000" dirty="0"/>
              <a:t>n</a:t>
            </a:r>
            <a:r>
              <a:rPr lang="en-US" sz="4800" dirty="0"/>
              <a:t> = simplicial complex on n nodes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4800" dirty="0"/>
              <a:t>R = Q[x</a:t>
            </a:r>
            <a:r>
              <a:rPr lang="en-US" sz="4800" baseline="-25000" dirty="0"/>
              <a:t>1</a:t>
            </a:r>
            <a:r>
              <a:rPr lang="en-US" sz="4800" dirty="0"/>
              <a:t>, ….,</a:t>
            </a:r>
            <a:r>
              <a:rPr lang="en-US" sz="4800" dirty="0" err="1"/>
              <a:t>x</a:t>
            </a:r>
            <a:r>
              <a:rPr lang="en-US" sz="4800" baseline="-25000" dirty="0" err="1"/>
              <a:t>n</a:t>
            </a:r>
            <a:r>
              <a:rPr lang="en-US" sz="48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698702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291215" cy="38905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/>
              <a:t>(x, y, z, u, v, w, </a:t>
            </a:r>
            <a:r>
              <a:rPr lang="en-US" sz="3200" dirty="0" err="1"/>
              <a:t>uv</a:t>
            </a:r>
            <a:r>
              <a:rPr lang="en-US" sz="3200" dirty="0"/>
              <a:t>, </a:t>
            </a:r>
            <a:r>
              <a:rPr lang="en-US" sz="3200" dirty="0" err="1"/>
              <a:t>xy</a:t>
            </a:r>
            <a:r>
              <a:rPr lang="en-US" sz="3200" dirty="0"/>
              <a:t>, </a:t>
            </a:r>
            <a:r>
              <a:rPr lang="en-US" sz="3200" dirty="0" err="1"/>
              <a:t>xz</a:t>
            </a:r>
            <a:r>
              <a:rPr lang="en-US" sz="3200" dirty="0"/>
              <a:t>, </a:t>
            </a:r>
            <a:r>
              <a:rPr lang="en-US" sz="3200" dirty="0" err="1"/>
              <a:t>yz</a:t>
            </a:r>
            <a:r>
              <a:rPr lang="en-US" sz="3200" dirty="0"/>
              <a:t>, xyz)</a:t>
            </a:r>
          </a:p>
        </p:txBody>
      </p:sp>
      <p:sp>
        <p:nvSpPr>
          <p:cNvPr id="4" name="Isosceles Triangle 3"/>
          <p:cNvSpPr/>
          <p:nvPr/>
        </p:nvSpPr>
        <p:spPr>
          <a:xfrm rot="20629955">
            <a:off x="3255753" y="2346841"/>
            <a:ext cx="2103225" cy="149286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332033" y="2249627"/>
            <a:ext cx="2219499" cy="1213970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064279" y="2373541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flipH="1" flipV="1">
            <a:off x="5471394" y="3463597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 flipV="1">
            <a:off x="3467085" y="4009691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flipH="1" flipV="1">
            <a:off x="5471394" y="4500271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04751" y="3986146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91922" y="1898879"/>
            <a:ext cx="247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52405" y="3463597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88035" y="4667703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10951" y="1831066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551532" y="3463597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373569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/>
              <a:t>Stanley-Reisner ideal </a:t>
            </a:r>
            <a:r>
              <a:rPr lang="en-US" sz="3600" dirty="0">
                <a:latin typeface="Edwardian Script ITC" panose="030303020407070D0804" pitchFamily="66" charset="0"/>
              </a:rPr>
              <a:t>I</a:t>
            </a:r>
            <a:r>
              <a:rPr lang="en-US" sz="2800" dirty="0">
                <a:latin typeface="Edwardian Script ITC" panose="030303020407070D0804" pitchFamily="66" charset="0"/>
              </a:rPr>
              <a:t>   </a:t>
            </a:r>
            <a:r>
              <a:rPr lang="en-US" sz="2800" dirty="0"/>
              <a:t>is the ideal generated by faces not in the complex.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2800" dirty="0"/>
              <a:t>We associate to this ideal the face ring of the simplicial complex defined by</a:t>
            </a:r>
            <a:r>
              <a:rPr lang="en-US" sz="2400" dirty="0"/>
              <a:t>	</a:t>
            </a:r>
          </a:p>
          <a:p>
            <a:pPr marL="0" indent="0">
              <a:buNone/>
            </a:pPr>
            <a:endParaRPr lang="en-US" sz="2100" dirty="0"/>
          </a:p>
          <a:p>
            <a:pPr marL="0" indent="0" algn="ctr">
              <a:buNone/>
            </a:pPr>
            <a:r>
              <a:rPr lang="en-US" sz="4000" dirty="0">
                <a:latin typeface="Edwardian Script ITC" panose="030303020407070D0804" pitchFamily="66" charset="0"/>
              </a:rPr>
              <a:t>F</a:t>
            </a:r>
            <a:r>
              <a:rPr lang="en-US" sz="4000" baseline="-25000" dirty="0">
                <a:latin typeface="Edwardian Script ITC" panose="030303020407070D0804" pitchFamily="66" charset="0"/>
              </a:rPr>
              <a:t>I   </a:t>
            </a:r>
            <a:r>
              <a:rPr lang="en-US" sz="4000" dirty="0"/>
              <a:t>:  = Q [x</a:t>
            </a:r>
            <a:r>
              <a:rPr lang="en-US" sz="4000" baseline="-25000" dirty="0"/>
              <a:t>1</a:t>
            </a:r>
            <a:r>
              <a:rPr lang="en-US" sz="4000" dirty="0"/>
              <a:t>, ……, </a:t>
            </a:r>
            <a:r>
              <a:rPr lang="en-US" sz="4000" dirty="0" err="1"/>
              <a:t>x</a:t>
            </a:r>
            <a:r>
              <a:rPr lang="en-US" sz="4000" baseline="-25000" dirty="0" err="1"/>
              <a:t>n</a:t>
            </a:r>
            <a:r>
              <a:rPr lang="en-US" sz="4000" dirty="0"/>
              <a:t>]/</a:t>
            </a:r>
            <a:r>
              <a:rPr lang="en-US" sz="4000" dirty="0">
                <a:latin typeface="Edwardian Script ITC" panose="030303020407070D0804" pitchFamily="66" charset="0"/>
              </a:rPr>
              <a:t> I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37048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725" y="2049991"/>
            <a:ext cx="9592886" cy="38905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>
                <a:latin typeface="Edwardian Script ITC" panose="030303020407070D0804" pitchFamily="66" charset="0"/>
              </a:rPr>
              <a:t>I</a:t>
            </a:r>
            <a:r>
              <a:rPr lang="en-US" sz="3600" dirty="0">
                <a:latin typeface="Edwardian Script ITC" panose="030303020407070D0804" pitchFamily="66" charset="0"/>
              </a:rPr>
              <a:t>   </a:t>
            </a:r>
            <a:r>
              <a:rPr lang="en-US" sz="3600" dirty="0"/>
              <a:t>= {</a:t>
            </a:r>
            <a:r>
              <a:rPr lang="en-US" sz="3600" dirty="0" err="1"/>
              <a:t>xu</a:t>
            </a:r>
            <a:r>
              <a:rPr lang="en-US" sz="3600" dirty="0"/>
              <a:t>, xv, </a:t>
            </a:r>
            <a:r>
              <a:rPr lang="en-US" sz="3600" dirty="0" err="1"/>
              <a:t>xw</a:t>
            </a:r>
            <a:r>
              <a:rPr lang="en-US" sz="3600" dirty="0"/>
              <a:t>, </a:t>
            </a:r>
            <a:r>
              <a:rPr lang="en-US" sz="3600" dirty="0" err="1"/>
              <a:t>yu</a:t>
            </a:r>
            <a:r>
              <a:rPr lang="en-US" sz="3600" dirty="0"/>
              <a:t>, </a:t>
            </a:r>
            <a:r>
              <a:rPr lang="en-US" sz="3600" dirty="0" err="1"/>
              <a:t>yv</a:t>
            </a:r>
            <a:r>
              <a:rPr lang="en-US" sz="3600" dirty="0"/>
              <a:t>, </a:t>
            </a:r>
            <a:r>
              <a:rPr lang="en-US" sz="3600" dirty="0" err="1"/>
              <a:t>yw</a:t>
            </a:r>
            <a:r>
              <a:rPr lang="en-US" sz="3600" dirty="0"/>
              <a:t>, </a:t>
            </a:r>
            <a:r>
              <a:rPr lang="en-US" sz="3600" dirty="0" err="1"/>
              <a:t>zu</a:t>
            </a:r>
            <a:r>
              <a:rPr lang="en-US" sz="3600" dirty="0"/>
              <a:t>, </a:t>
            </a:r>
            <a:r>
              <a:rPr lang="en-US" sz="3600" dirty="0" err="1"/>
              <a:t>zv</a:t>
            </a:r>
            <a:r>
              <a:rPr lang="en-US" sz="3600" dirty="0"/>
              <a:t>, </a:t>
            </a:r>
            <a:r>
              <a:rPr lang="en-US" sz="3600" dirty="0" err="1"/>
              <a:t>zw</a:t>
            </a:r>
            <a:r>
              <a:rPr lang="en-US" sz="3600" dirty="0"/>
              <a:t>, </a:t>
            </a:r>
            <a:r>
              <a:rPr lang="en-US" sz="3600" dirty="0" err="1"/>
              <a:t>uw</a:t>
            </a:r>
            <a:r>
              <a:rPr lang="en-US" sz="3600" dirty="0"/>
              <a:t>, </a:t>
            </a:r>
            <a:r>
              <a:rPr lang="en-US" sz="3600" dirty="0" err="1"/>
              <a:t>vw</a:t>
            </a:r>
            <a:r>
              <a:rPr lang="en-US" sz="3600" dirty="0"/>
              <a:t>}</a:t>
            </a:r>
          </a:p>
          <a:p>
            <a:pPr marL="0" indent="0" algn="ctr">
              <a:buNone/>
            </a:pPr>
            <a:r>
              <a:rPr lang="en-US" sz="3600" dirty="0"/>
              <a:t>But what about </a:t>
            </a:r>
            <a:r>
              <a:rPr lang="en-US" sz="3600" dirty="0" err="1"/>
              <a:t>xyw</a:t>
            </a:r>
            <a:r>
              <a:rPr lang="en-US" sz="3600" dirty="0"/>
              <a:t>? Minimality</a:t>
            </a:r>
          </a:p>
        </p:txBody>
      </p:sp>
      <p:sp>
        <p:nvSpPr>
          <p:cNvPr id="4" name="Isosceles Triangle 3"/>
          <p:cNvSpPr/>
          <p:nvPr/>
        </p:nvSpPr>
        <p:spPr>
          <a:xfrm rot="20629955">
            <a:off x="3682116" y="1965019"/>
            <a:ext cx="1660320" cy="11529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358149" y="2005375"/>
            <a:ext cx="1465053" cy="893831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295725" y="1920724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flipH="1" flipV="1">
            <a:off x="5415387" y="2805897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 flipV="1">
            <a:off x="3841727" y="3253922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flipH="1" flipV="1">
            <a:off x="5415386" y="3689371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93072" y="3381565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99690" y="1621954"/>
            <a:ext cx="247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93406" y="2775376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88061" y="3944175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54154" y="168438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36398" y="2775376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311861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Facet 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388217" cy="34506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/>
              <a:t>Facet ideal </a:t>
            </a:r>
            <a:r>
              <a:rPr lang="en-US" sz="3600" dirty="0">
                <a:latin typeface="Edwardian Script ITC" panose="030303020407070D0804" pitchFamily="66" charset="0"/>
              </a:rPr>
              <a:t>L </a:t>
            </a:r>
            <a:r>
              <a:rPr lang="en-US" sz="2800" dirty="0"/>
              <a:t>is the ideal generated by maximal faces (facets), i.e. faces not contained in faces of higher dimension, and the facet ring is the quotient defined by</a:t>
            </a:r>
          </a:p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4000" dirty="0">
                <a:latin typeface="Edwardian Script ITC" panose="030303020407070D0804" pitchFamily="66" charset="0"/>
              </a:rPr>
              <a:t>F</a:t>
            </a:r>
            <a:r>
              <a:rPr lang="en-US" sz="4000" baseline="-25000" dirty="0">
                <a:latin typeface="Edwardian Script ITC" panose="030303020407070D0804" pitchFamily="66" charset="0"/>
              </a:rPr>
              <a:t>L </a:t>
            </a:r>
            <a:r>
              <a:rPr lang="en-US" sz="4000" dirty="0"/>
              <a:t>:  = Q [x</a:t>
            </a:r>
            <a:r>
              <a:rPr lang="en-US" sz="4000" baseline="-25000" dirty="0"/>
              <a:t>1</a:t>
            </a:r>
            <a:r>
              <a:rPr lang="en-US" sz="4000" dirty="0"/>
              <a:t>, ……, </a:t>
            </a:r>
            <a:r>
              <a:rPr lang="en-US" sz="4000" dirty="0" err="1"/>
              <a:t>x</a:t>
            </a:r>
            <a:r>
              <a:rPr lang="en-US" sz="4000" baseline="-25000" dirty="0" err="1"/>
              <a:t>n</a:t>
            </a:r>
            <a:r>
              <a:rPr lang="en-US" sz="4000" dirty="0"/>
              <a:t>]/</a:t>
            </a:r>
            <a:r>
              <a:rPr lang="en-US" sz="4000" dirty="0">
                <a:latin typeface="Edwardian Script ITC" panose="030303020407070D0804" pitchFamily="66" charset="0"/>
              </a:rPr>
              <a:t> L</a:t>
            </a:r>
            <a:endParaRPr lang="en-US" sz="40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34903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071" y="2049991"/>
            <a:ext cx="9291215" cy="38905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>
                <a:latin typeface="Edwardian Script ITC" panose="030303020407070D0804" pitchFamily="66" charset="0"/>
              </a:rPr>
              <a:t>J</a:t>
            </a:r>
            <a:r>
              <a:rPr lang="en-US" sz="4000" dirty="0">
                <a:latin typeface="Edwardian Script ITC" panose="030303020407070D0804" pitchFamily="66" charset="0"/>
              </a:rPr>
              <a:t>   </a:t>
            </a:r>
            <a:r>
              <a:rPr lang="en-US" sz="4000" dirty="0"/>
              <a:t>=  {xyz, </a:t>
            </a:r>
            <a:r>
              <a:rPr lang="en-US" sz="4000" dirty="0" err="1"/>
              <a:t>uv</a:t>
            </a:r>
            <a:r>
              <a:rPr lang="en-US" sz="4000" dirty="0"/>
              <a:t>, w}</a:t>
            </a:r>
          </a:p>
        </p:txBody>
      </p:sp>
      <p:sp>
        <p:nvSpPr>
          <p:cNvPr id="4" name="Isosceles Triangle 3"/>
          <p:cNvSpPr/>
          <p:nvPr/>
        </p:nvSpPr>
        <p:spPr>
          <a:xfrm rot="20629955">
            <a:off x="3682116" y="1965019"/>
            <a:ext cx="1660320" cy="11529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358149" y="2005375"/>
            <a:ext cx="1465053" cy="893831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295725" y="1920724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flipH="1" flipV="1">
            <a:off x="5415387" y="2805897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 flipV="1">
            <a:off x="3841727" y="3253922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flipH="1" flipV="1">
            <a:off x="5415386" y="3689371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93072" y="3381565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99690" y="1621954"/>
            <a:ext cx="247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93406" y="2775376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88061" y="3944175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54154" y="168438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36398" y="2775376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825270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6B53F-47A7-4B87-8514-73E953FE8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D876F-994C-4E11-AFD8-DA228B17C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Quotients of rings of polynomials can be described in terms of algebraic invariants, which give important information on the associated simplicial complexes</a:t>
            </a:r>
          </a:p>
          <a:p>
            <a:r>
              <a:rPr lang="en-US" sz="2400" dirty="0"/>
              <a:t>The theory of </a:t>
            </a:r>
            <a:r>
              <a:rPr lang="en-US" sz="2400" dirty="0" err="1"/>
              <a:t>Grobner</a:t>
            </a:r>
            <a:r>
              <a:rPr lang="en-US" sz="2400" dirty="0"/>
              <a:t> bases allows explicit calculation of these invariants</a:t>
            </a:r>
          </a:p>
          <a:p>
            <a:r>
              <a:rPr lang="en-US" sz="2400" dirty="0"/>
              <a:t>These invariants, in turn, may shed light on the social structure described by the simplicial complex</a:t>
            </a:r>
          </a:p>
        </p:txBody>
      </p:sp>
    </p:spTree>
    <p:extLst>
      <p:ext uri="{BB962C8B-B14F-4D97-AF65-F5344CB8AC3E}">
        <p14:creationId xmlns:p14="http://schemas.microsoft.com/office/powerpoint/2010/main" val="2996224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case of the face ring of a simplicial complex </a:t>
            </a:r>
            <a:r>
              <a:rPr lang="en-US" dirty="0">
                <a:latin typeface="Edwardian Script ITC" panose="030303020407070D0804" pitchFamily="66" charset="0"/>
                <a:ea typeface="Yu Gothic UI Semibold" panose="020B0700000000000000" pitchFamily="34" charset="-128"/>
              </a:rPr>
              <a:t>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Connectedness and high-dimensional holes are topological properties of the complex </a:t>
            </a:r>
            <a:r>
              <a:rPr lang="en-US" dirty="0">
                <a:latin typeface="Edwardian Script ITC" panose="030303020407070D0804" pitchFamily="66" charset="0"/>
              </a:rPr>
              <a:t>C</a:t>
            </a:r>
            <a:r>
              <a:rPr lang="en-US" dirty="0"/>
              <a:t>  that have important meaning in the social context</a:t>
            </a:r>
          </a:p>
          <a:p>
            <a:r>
              <a:rPr lang="en-US" dirty="0"/>
              <a:t>These objects can be calculated through the dimension of the homology groups of the Stanley-Reisner ideal associated to the dual of </a:t>
            </a:r>
            <a:r>
              <a:rPr lang="en-US" dirty="0">
                <a:latin typeface="Edwardian Script ITC" panose="030303020407070D0804" pitchFamily="66" charset="0"/>
              </a:rPr>
              <a:t>C</a:t>
            </a:r>
          </a:p>
          <a:p>
            <a:r>
              <a:rPr lang="en-US" dirty="0"/>
              <a:t>The Hilbert series of </a:t>
            </a:r>
            <a:r>
              <a:rPr lang="en-US" dirty="0">
                <a:latin typeface="Edwardian Script ITC" panose="030303020407070D0804" pitchFamily="66" charset="0"/>
              </a:rPr>
              <a:t>C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				H(z) = h(n)z/(1-z)</a:t>
            </a:r>
            <a:r>
              <a:rPr lang="en-US" baseline="30000" dirty="0"/>
              <a:t>d</a:t>
            </a:r>
          </a:p>
          <a:p>
            <a:pPr marL="0" indent="0">
              <a:buNone/>
            </a:pPr>
            <a:r>
              <a:rPr lang="en-US" sz="3200" baseline="30000" dirty="0"/>
              <a:t>    and its coefficients can offer additional understanding on  its structure      </a:t>
            </a:r>
          </a:p>
          <a:p>
            <a:pPr marL="0" indent="0">
              <a:buNone/>
            </a:pPr>
            <a:endParaRPr lang="en-US" sz="3200" baseline="30000" dirty="0"/>
          </a:p>
        </p:txBody>
      </p:sp>
    </p:spTree>
    <p:extLst>
      <p:ext uri="{BB962C8B-B14F-4D97-AF65-F5344CB8AC3E}">
        <p14:creationId xmlns:p14="http://schemas.microsoft.com/office/powerpoint/2010/main" val="335820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917FA-5467-4935-8DB4-28618BEF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syzygies of the facet ideal of a complex </a:t>
            </a:r>
            <a:r>
              <a:rPr lang="en-US" dirty="0">
                <a:latin typeface="Edwardian Script ITC" panose="030303020407070D0804" pitchFamily="66" charset="0"/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3C082-5A7F-42C2-8D53-41EAA1B01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If  </a:t>
            </a:r>
            <a:r>
              <a:rPr lang="en-US" dirty="0">
                <a:latin typeface="Edwardian Script ITC" panose="030303020407070D0804" pitchFamily="66" charset="0"/>
              </a:rPr>
              <a:t>L   </a:t>
            </a:r>
            <a:r>
              <a:rPr lang="en-US" dirty="0"/>
              <a:t>is the facet ideal generated by r monomials m</a:t>
            </a:r>
            <a:r>
              <a:rPr lang="en-US" baseline="-25000" dirty="0"/>
              <a:t>1</a:t>
            </a:r>
            <a:r>
              <a:rPr lang="en-US" dirty="0"/>
              <a:t>,…</a:t>
            </a:r>
            <a:r>
              <a:rPr lang="en-US" dirty="0" err="1"/>
              <a:t>m</a:t>
            </a:r>
            <a:r>
              <a:rPr lang="en-US" baseline="-25000" dirty="0" err="1"/>
              <a:t>r</a:t>
            </a:r>
            <a:r>
              <a:rPr lang="en-US" dirty="0"/>
              <a:t>, we can compute its syzygies, i.e. the submodule of R</a:t>
            </a:r>
            <a:r>
              <a:rPr lang="en-US" baseline="30000" dirty="0"/>
              <a:t>r</a:t>
            </a:r>
            <a:r>
              <a:rPr lang="en-US" dirty="0"/>
              <a:t> generated by (s</a:t>
            </a:r>
            <a:r>
              <a:rPr lang="en-US" baseline="-25000" dirty="0"/>
              <a:t>1</a:t>
            </a:r>
            <a:r>
              <a:rPr lang="en-US" dirty="0"/>
              <a:t>,…</a:t>
            </a:r>
            <a:r>
              <a:rPr lang="en-US" dirty="0" err="1"/>
              <a:t>s</a:t>
            </a:r>
            <a:r>
              <a:rPr lang="en-US" baseline="-25000" dirty="0" err="1"/>
              <a:t>r</a:t>
            </a:r>
            <a:r>
              <a:rPr lang="en-US" dirty="0"/>
              <a:t>) such that m</a:t>
            </a:r>
            <a:r>
              <a:rPr lang="en-US" baseline="-25000" dirty="0"/>
              <a:t>1</a:t>
            </a:r>
            <a:r>
              <a:rPr lang="en-US" dirty="0"/>
              <a:t>s</a:t>
            </a:r>
            <a:r>
              <a:rPr lang="en-US" baseline="-25000" dirty="0"/>
              <a:t>1</a:t>
            </a:r>
            <a:r>
              <a:rPr lang="en-US" dirty="0"/>
              <a:t>+…</a:t>
            </a:r>
            <a:r>
              <a:rPr lang="en-US" dirty="0" err="1"/>
              <a:t>m</a:t>
            </a:r>
            <a:r>
              <a:rPr lang="en-US" baseline="-25000" dirty="0" err="1"/>
              <a:t>r</a:t>
            </a:r>
            <a:r>
              <a:rPr lang="en-US" dirty="0" err="1"/>
              <a:t>s</a:t>
            </a:r>
            <a:r>
              <a:rPr lang="en-US" baseline="-25000" dirty="0" err="1"/>
              <a:t>r</a:t>
            </a:r>
            <a:r>
              <a:rPr lang="en-US" dirty="0"/>
              <a:t>=0, and then the minimal graded free resolution of </a:t>
            </a:r>
            <a:r>
              <a:rPr lang="en-US" dirty="0">
                <a:latin typeface="Edwardian Script ITC" panose="030303020407070D0804" pitchFamily="66" charset="0"/>
              </a:rPr>
              <a:t>L</a:t>
            </a:r>
            <a:r>
              <a:rPr lang="en-US" dirty="0"/>
              <a:t>. that can be obtained by constructing the syzygies of the syzygies, etc.</a:t>
            </a:r>
          </a:p>
          <a:p>
            <a:r>
              <a:rPr lang="en-US" dirty="0"/>
              <a:t>These algebraic objects are a good descriptor of the connectedness of the faces of the complex </a:t>
            </a:r>
            <a:r>
              <a:rPr lang="en-US" dirty="0">
                <a:latin typeface="Edwardian Script ITC" panose="030303020407070D0804" pitchFamily="66" charset="0"/>
              </a:rPr>
              <a:t>C</a:t>
            </a:r>
            <a:r>
              <a:rPr lang="en-US" dirty="0"/>
              <a:t>.</a:t>
            </a:r>
          </a:p>
          <a:p>
            <a:r>
              <a:rPr lang="en-US" dirty="0"/>
              <a:t>For example, if a syzygy between two facets appears as a minimal generator of the ideal of syzygies, then the two facets are either connected by a common face, or are totally separated, but  if the syzygy is not a minimal generator, then the facets are connected by at least one face, but not directly connected.</a:t>
            </a:r>
          </a:p>
        </p:txBody>
      </p:sp>
    </p:spTree>
    <p:extLst>
      <p:ext uri="{BB962C8B-B14F-4D97-AF65-F5344CB8AC3E}">
        <p14:creationId xmlns:p14="http://schemas.microsoft.com/office/powerpoint/2010/main" val="4174364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minimal quadratic syzygies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071" y="2049991"/>
            <a:ext cx="9291215" cy="38905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4" name="Isosceles Triangle 3"/>
          <p:cNvSpPr/>
          <p:nvPr/>
        </p:nvSpPr>
        <p:spPr>
          <a:xfrm rot="20629955">
            <a:off x="3682116" y="1965019"/>
            <a:ext cx="1660320" cy="11529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358149" y="2005375"/>
            <a:ext cx="1465053" cy="893831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295725" y="1920724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flipH="1" flipV="1">
            <a:off x="5415387" y="2805897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 flipV="1">
            <a:off x="3841727" y="3253922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flipH="1" flipV="1">
            <a:off x="5415386" y="3689371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93072" y="3381565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99690" y="1621954"/>
            <a:ext cx="247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93406" y="2775376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88061" y="3944175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54154" y="168438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36398" y="2775376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690562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non minimal syzygies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291215" cy="38905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 rot="20629955">
            <a:off x="2763007" y="2046077"/>
            <a:ext cx="2443936" cy="148560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038557" y="2060436"/>
            <a:ext cx="1832610" cy="1030224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722301" y="2013784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 flipV="1">
            <a:off x="2963532" y="3788229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flipH="1" flipV="1">
            <a:off x="5282325" y="4537450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693966" y="3767182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77585" y="1631400"/>
            <a:ext cx="247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16843" y="3064007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98966" y="4645759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79831" y="1815856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62448" y="2960042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323938" y="2060436"/>
            <a:ext cx="705627" cy="1082749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458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linear syzygies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291215" cy="38905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 rot="20629955">
            <a:off x="2763007" y="2046077"/>
            <a:ext cx="2443936" cy="148560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038557" y="2060436"/>
            <a:ext cx="1832610" cy="1030224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722301" y="2013784"/>
            <a:ext cx="102637" cy="933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 flipV="1">
            <a:off x="2963532" y="3788229"/>
            <a:ext cx="97941" cy="933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693966" y="3767182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77585" y="1631400"/>
            <a:ext cx="247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16843" y="3064007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92798" y="4435393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79831" y="1815856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62448" y="2960042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323938" y="2060436"/>
            <a:ext cx="705627" cy="1082749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579831" y="3090660"/>
            <a:ext cx="2291336" cy="1266736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51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15BA8-0A00-47E2-B253-98D827D3B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6740C-720D-43E2-9816-549D56704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we just said about syzygies can be made precise, both to describe local connectivity properties, as well as to define global connectivity properties of a complex</a:t>
            </a:r>
          </a:p>
          <a:p>
            <a:r>
              <a:rPr lang="en-US" dirty="0"/>
              <a:t>This can allow definitions of active and inactive teams within a complex, and can justify the use of these instruments to detect key components of the complex (e.g. faces that allow or accelerate diffusion across the complex)</a:t>
            </a:r>
          </a:p>
          <a:p>
            <a:r>
              <a:rPr lang="en-US" dirty="0"/>
              <a:t>Finally, one can use more sophisticated techniques, such as the primary decomposition of the ideals, to detect potential leadership subsets in the complex.</a:t>
            </a:r>
          </a:p>
        </p:txBody>
      </p:sp>
    </p:spTree>
    <p:extLst>
      <p:ext uri="{BB962C8B-B14F-4D97-AF65-F5344CB8AC3E}">
        <p14:creationId xmlns:p14="http://schemas.microsoft.com/office/powerpoint/2010/main" val="915075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189" y="1579434"/>
            <a:ext cx="11163993" cy="3450613"/>
          </a:xfrm>
        </p:spPr>
        <p:txBody>
          <a:bodyPr>
            <a:noAutofit/>
          </a:bodyPr>
          <a:lstStyle/>
          <a:p>
            <a:r>
              <a:rPr lang="en-US" sz="2200" dirty="0"/>
              <a:t>K. </a:t>
            </a:r>
            <a:r>
              <a:rPr lang="en-US" sz="2200" dirty="0" err="1"/>
              <a:t>Kees</a:t>
            </a:r>
            <a:r>
              <a:rPr lang="en-US" sz="2200" dirty="0"/>
              <a:t>, L. Sparks, M. A. </a:t>
            </a:r>
            <a:r>
              <a:rPr lang="en-US" sz="2200" dirty="0" err="1"/>
              <a:t>Mannucci</a:t>
            </a:r>
            <a:r>
              <a:rPr lang="en-US" sz="2200" dirty="0"/>
              <a:t>, and DCS, </a:t>
            </a:r>
            <a:r>
              <a:rPr lang="en-US" sz="2200" i="1" dirty="0"/>
              <a:t>Social Groups, Social Media, and Higher Dimensional Social Structures: Towards a Simplicial Model of Social Aggregation for Computational Communication Research, </a:t>
            </a:r>
            <a:r>
              <a:rPr lang="en-US" sz="2200" dirty="0"/>
              <a:t>Communication Quarterly, 2013, pp. 35-58.</a:t>
            </a:r>
          </a:p>
          <a:p>
            <a:pPr marL="0" indent="0">
              <a:buNone/>
            </a:pPr>
            <a:endParaRPr lang="en-US" sz="1000" i="1" dirty="0"/>
          </a:p>
          <a:p>
            <a:r>
              <a:rPr lang="en-US" sz="2200" dirty="0"/>
              <a:t>K. </a:t>
            </a:r>
            <a:r>
              <a:rPr lang="en-US" sz="2200" dirty="0" err="1"/>
              <a:t>Kee</a:t>
            </a:r>
            <a:r>
              <a:rPr lang="en-US" sz="2200" dirty="0"/>
              <a:t>, L. Sparks, M.A. </a:t>
            </a:r>
            <a:r>
              <a:rPr lang="en-US" sz="2200" dirty="0" err="1"/>
              <a:t>Mannucci</a:t>
            </a:r>
            <a:r>
              <a:rPr lang="en-US" sz="2200" dirty="0"/>
              <a:t>, and DCS, </a:t>
            </a:r>
            <a:r>
              <a:rPr lang="en-US" sz="2200" i="1" dirty="0"/>
              <a:t>Information diffusion, Facebook clusters, and the simplicial model of social aggregation: a computational simulation of simplicial diffusers for community health interventions, </a:t>
            </a:r>
            <a:r>
              <a:rPr lang="en-US" sz="2200" dirty="0"/>
              <a:t>Health Communication 2016, pp.  385-399.</a:t>
            </a:r>
            <a:endParaRPr lang="en-US" sz="2200" i="1" dirty="0"/>
          </a:p>
          <a:p>
            <a:pPr marL="0" indent="0">
              <a:buNone/>
            </a:pPr>
            <a:endParaRPr lang="en-US" sz="1000" i="1" dirty="0"/>
          </a:p>
          <a:p>
            <a:r>
              <a:rPr lang="en-US" sz="2200" dirty="0"/>
              <a:t>A. </a:t>
            </a:r>
            <a:r>
              <a:rPr lang="en-US" sz="2200" dirty="0" err="1"/>
              <a:t>Damiano</a:t>
            </a:r>
            <a:r>
              <a:rPr lang="en-US" sz="2200" dirty="0"/>
              <a:t>, M. A. </a:t>
            </a:r>
            <a:r>
              <a:rPr lang="en-US" sz="2200" dirty="0" err="1"/>
              <a:t>Mannucci</a:t>
            </a:r>
            <a:r>
              <a:rPr lang="en-US" sz="2200" dirty="0"/>
              <a:t>, L. Sparks and DCS, </a:t>
            </a:r>
            <a:r>
              <a:rPr lang="en-US" sz="2200" i="1" dirty="0"/>
              <a:t>Combinatorial Invariants of Social Groups: A Computational Commutative Algebra Approach, </a:t>
            </a:r>
            <a:r>
              <a:rPr lang="en-US" sz="2200" dirty="0"/>
              <a:t>in preparation.</a:t>
            </a:r>
          </a:p>
        </p:txBody>
      </p:sp>
    </p:spTree>
    <p:extLst>
      <p:ext uri="{BB962C8B-B14F-4D97-AF65-F5344CB8AC3E}">
        <p14:creationId xmlns:p14="http://schemas.microsoft.com/office/powerpoint/2010/main" val="134954261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270</TotalTime>
  <Words>926</Words>
  <Application>Microsoft Office PowerPoint</Application>
  <PresentationFormat>Widescreen</PresentationFormat>
  <Paragraphs>148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Yu Gothic UI Semibold</vt:lpstr>
      <vt:lpstr>Arial</vt:lpstr>
      <vt:lpstr>Calibri</vt:lpstr>
      <vt:lpstr>Edwardian Script ITC</vt:lpstr>
      <vt:lpstr>Rockwell</vt:lpstr>
      <vt:lpstr>Gallery</vt:lpstr>
      <vt:lpstr>Social Networks and Simplicial Complexes</vt:lpstr>
      <vt:lpstr>Starting point</vt:lpstr>
      <vt:lpstr>Hypergraphs</vt:lpstr>
      <vt:lpstr>Simplicial complexes</vt:lpstr>
      <vt:lpstr>Some Questions on networks: Can they be extended to hypergraphs and simplicial complexes?</vt:lpstr>
      <vt:lpstr>Polynomial algebra for simplicial complexes</vt:lpstr>
      <vt:lpstr>PowerPoint Presentation</vt:lpstr>
      <vt:lpstr>example</vt:lpstr>
      <vt:lpstr>Face ring</vt:lpstr>
      <vt:lpstr>example</vt:lpstr>
      <vt:lpstr>Facet ring</vt:lpstr>
      <vt:lpstr>example</vt:lpstr>
      <vt:lpstr>Key idea</vt:lpstr>
      <vt:lpstr>The case of the face ring of a simplicial complex C</vt:lpstr>
      <vt:lpstr>The syzygies of the facet ideal of a complex C</vt:lpstr>
      <vt:lpstr>Example: minimal quadratic syzygies</vt:lpstr>
      <vt:lpstr>Example: non minimal syzygies</vt:lpstr>
      <vt:lpstr>Example: linear syzygies</vt:lpstr>
      <vt:lpstr>Final considerations</vt:lpstr>
      <vt:lpstr>References</vt:lpstr>
    </vt:vector>
  </TitlesOfParts>
  <Company>Chapman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Networks and Simplicial Complexes</dc:title>
  <dc:creator>Marshall, Christina</dc:creator>
  <cp:lastModifiedBy>Struppa, Daniele</cp:lastModifiedBy>
  <cp:revision>33</cp:revision>
  <cp:lastPrinted>2018-05-09T19:43:17Z</cp:lastPrinted>
  <dcterms:created xsi:type="dcterms:W3CDTF">2018-05-09T18:58:02Z</dcterms:created>
  <dcterms:modified xsi:type="dcterms:W3CDTF">2018-05-15T16:12:35Z</dcterms:modified>
</cp:coreProperties>
</file>