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sldIdLst>
    <p:sldId id="284" r:id="rId2"/>
    <p:sldId id="289" r:id="rId3"/>
    <p:sldId id="290" r:id="rId4"/>
    <p:sldId id="285" r:id="rId5"/>
    <p:sldId id="288" r:id="rId6"/>
    <p:sldId id="287" r:id="rId7"/>
    <p:sldId id="286" r:id="rId8"/>
  </p:sldIdLst>
  <p:sldSz cx="33375600" cy="18745200"/>
  <p:notesSz cx="6858000" cy="9144000"/>
  <p:defaultTextStyle>
    <a:defPPr>
      <a:defRPr lang="en-GB"/>
    </a:defPPr>
    <a:lvl1pPr algn="l" defTabSz="325755" rtl="0" eaLnBrk="0" fontAlgn="base" hangingPunct="0">
      <a:spcBef>
        <a:spcPct val="0"/>
      </a:spcBef>
      <a:spcAft>
        <a:spcPct val="0"/>
      </a:spcAft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1pPr>
    <a:lvl2pPr marL="529352" indent="-203597" algn="l" defTabSz="325755" rtl="0" eaLnBrk="0" fontAlgn="base" hangingPunct="0">
      <a:spcBef>
        <a:spcPct val="0"/>
      </a:spcBef>
      <a:spcAft>
        <a:spcPct val="0"/>
      </a:spcAft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2pPr>
    <a:lvl3pPr marL="814388" indent="-162878" algn="l" defTabSz="325755" rtl="0" eaLnBrk="0" fontAlgn="base" hangingPunct="0">
      <a:spcBef>
        <a:spcPct val="0"/>
      </a:spcBef>
      <a:spcAft>
        <a:spcPct val="0"/>
      </a:spcAft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3pPr>
    <a:lvl4pPr marL="1140143" indent="-162878" algn="l" defTabSz="325755" rtl="0" eaLnBrk="0" fontAlgn="base" hangingPunct="0">
      <a:spcBef>
        <a:spcPct val="0"/>
      </a:spcBef>
      <a:spcAft>
        <a:spcPct val="0"/>
      </a:spcAft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4pPr>
    <a:lvl5pPr marL="1465898" indent="-162878" algn="l" defTabSz="325755" rtl="0" eaLnBrk="0" fontAlgn="base" hangingPunct="0">
      <a:spcBef>
        <a:spcPct val="0"/>
      </a:spcBef>
      <a:spcAft>
        <a:spcPct val="0"/>
      </a:spcAft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5pPr>
    <a:lvl6pPr marL="1628775" algn="l" defTabSz="651510" rtl="0" eaLnBrk="1" latinLnBrk="0" hangingPunct="1"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6pPr>
    <a:lvl7pPr marL="1954530" algn="l" defTabSz="651510" rtl="0" eaLnBrk="1" latinLnBrk="0" hangingPunct="1"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7pPr>
    <a:lvl8pPr marL="2280285" algn="l" defTabSz="651510" rtl="0" eaLnBrk="1" latinLnBrk="0" hangingPunct="1"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8pPr>
    <a:lvl9pPr marL="2606040" algn="l" defTabSz="651510" rtl="0" eaLnBrk="1" latinLnBrk="0" hangingPunct="1">
      <a:defRPr sz="6769" kern="1200">
        <a:solidFill>
          <a:schemeClr val="bg1"/>
        </a:solidFill>
        <a:latin typeface="Calibri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18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chheiser, Harry Stewart" initials="HH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A00"/>
    <a:srgbClr val="DAD900"/>
    <a:srgbClr val="FBC010"/>
    <a:srgbClr val="F3F3F3"/>
    <a:srgbClr val="F5F6EF"/>
    <a:srgbClr val="B8DFFF"/>
    <a:srgbClr val="96D9FF"/>
    <a:srgbClr val="CCCCCC"/>
    <a:srgbClr val="96D8FF"/>
    <a:srgbClr val="659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65"/>
    <p:restoredTop sz="94777"/>
  </p:normalViewPr>
  <p:slideViewPr>
    <p:cSldViewPr>
      <p:cViewPr>
        <p:scale>
          <a:sx n="41" d="100"/>
          <a:sy n="41" d="100"/>
        </p:scale>
        <p:origin x="-744" y="-160"/>
      </p:cViewPr>
      <p:guideLst>
        <p:guide orient="horz" pos="1230"/>
        <p:guide pos="1877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2052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2053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Calibri" pitchFamily="32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6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724938" y="-11728450"/>
            <a:ext cx="50301526" cy="282527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8" name="Text Box 9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 smtClean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7453A23-9281-B14C-86DF-8B5327160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464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2575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855" kern="1200">
        <a:solidFill>
          <a:srgbClr val="000000"/>
        </a:solidFill>
        <a:latin typeface="Times New Roman" pitchFamily="16" charset="0"/>
        <a:ea typeface="MS PGothic" panose="020B0600070205080204" pitchFamily="34" charset="-128"/>
        <a:cs typeface="ＭＳ Ｐゴシック" charset="0"/>
      </a:defRPr>
    </a:lvl1pPr>
    <a:lvl2pPr marL="529352" indent="-203597" algn="l" defTabSz="32575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855" kern="1200">
        <a:solidFill>
          <a:srgbClr val="000000"/>
        </a:solidFill>
        <a:latin typeface="Times New Roman" pitchFamily="16" charset="0"/>
        <a:ea typeface="MS PGothic" panose="020B0600070205080204" pitchFamily="34" charset="-128"/>
        <a:cs typeface="+mn-cs"/>
      </a:defRPr>
    </a:lvl2pPr>
    <a:lvl3pPr marL="814388" indent="-162878" algn="l" defTabSz="32575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855" kern="1200">
        <a:solidFill>
          <a:srgbClr val="000000"/>
        </a:solidFill>
        <a:latin typeface="Times New Roman" pitchFamily="16" charset="0"/>
        <a:ea typeface="MS PGothic" panose="020B0600070205080204" pitchFamily="34" charset="-128"/>
        <a:cs typeface="+mn-cs"/>
      </a:defRPr>
    </a:lvl3pPr>
    <a:lvl4pPr marL="1140143" indent="-162878" algn="l" defTabSz="32575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855" kern="1200">
        <a:solidFill>
          <a:srgbClr val="000000"/>
        </a:solidFill>
        <a:latin typeface="Times New Roman" pitchFamily="16" charset="0"/>
        <a:ea typeface="MS PGothic" panose="020B0600070205080204" pitchFamily="34" charset="-128"/>
        <a:cs typeface="+mn-cs"/>
      </a:defRPr>
    </a:lvl4pPr>
    <a:lvl5pPr marL="1465898" indent="-162878" algn="l" defTabSz="32575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855" kern="1200">
        <a:solidFill>
          <a:srgbClr val="000000"/>
        </a:solidFill>
        <a:latin typeface="Times New Roman" pitchFamily="16" charset="0"/>
        <a:ea typeface="MS PGothic" panose="020B0600070205080204" pitchFamily="34" charset="-128"/>
        <a:cs typeface="+mn-cs"/>
      </a:defRPr>
    </a:lvl5pPr>
    <a:lvl6pPr marL="1628775" algn="l" defTabSz="651510" rtl="0" eaLnBrk="1" latinLnBrk="0" hangingPunct="1">
      <a:defRPr sz="855" kern="1200">
        <a:solidFill>
          <a:schemeClr val="tx1"/>
        </a:solidFill>
        <a:latin typeface="+mn-lt"/>
        <a:ea typeface="+mn-ea"/>
        <a:cs typeface="+mn-cs"/>
      </a:defRPr>
    </a:lvl6pPr>
    <a:lvl7pPr marL="1954530" algn="l" defTabSz="651510" rtl="0" eaLnBrk="1" latinLnBrk="0" hangingPunct="1">
      <a:defRPr sz="855" kern="1200">
        <a:solidFill>
          <a:schemeClr val="tx1"/>
        </a:solidFill>
        <a:latin typeface="+mn-lt"/>
        <a:ea typeface="+mn-ea"/>
        <a:cs typeface="+mn-cs"/>
      </a:defRPr>
    </a:lvl7pPr>
    <a:lvl8pPr marL="2280285" algn="l" defTabSz="651510" rtl="0" eaLnBrk="1" latinLnBrk="0" hangingPunct="1">
      <a:defRPr sz="855" kern="1200">
        <a:solidFill>
          <a:schemeClr val="tx1"/>
        </a:solidFill>
        <a:latin typeface="+mn-lt"/>
        <a:ea typeface="+mn-ea"/>
        <a:cs typeface="+mn-cs"/>
      </a:defRPr>
    </a:lvl8pPr>
    <a:lvl9pPr marL="2606040" algn="l" defTabSz="651510" rtl="0" eaLnBrk="1" latinLnBrk="0" hangingPunct="1">
      <a:defRPr sz="8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33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92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31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2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18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724938" y="-11728450"/>
            <a:ext cx="50301526" cy="28252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7453A23-9281-B14C-86DF-8B53271608A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9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2971" y="5823524"/>
            <a:ext cx="28369674" cy="40173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5926" y="10621921"/>
            <a:ext cx="23363748" cy="4791164"/>
          </a:xfrm>
        </p:spPr>
        <p:txBody>
          <a:bodyPr/>
          <a:lstStyle>
            <a:lvl1pPr marL="0" indent="0" algn="ctr">
              <a:buNone/>
              <a:defRPr/>
            </a:lvl1pPr>
            <a:lvl2pPr marL="160715" indent="0" algn="ctr">
              <a:buNone/>
              <a:defRPr/>
            </a:lvl2pPr>
            <a:lvl3pPr marL="321430" indent="0" algn="ctr">
              <a:buNone/>
              <a:defRPr/>
            </a:lvl3pPr>
            <a:lvl4pPr marL="482145" indent="0" algn="ctr">
              <a:buNone/>
              <a:defRPr/>
            </a:lvl4pPr>
            <a:lvl5pPr marL="642860" indent="0" algn="ctr">
              <a:buNone/>
              <a:defRPr/>
            </a:lvl5pPr>
            <a:lvl6pPr marL="803575" indent="0" algn="ctr">
              <a:buNone/>
              <a:defRPr/>
            </a:lvl6pPr>
            <a:lvl7pPr marL="964290" indent="0" algn="ctr">
              <a:buNone/>
              <a:defRPr/>
            </a:lvl7pPr>
            <a:lvl8pPr marL="1125005" indent="0" algn="ctr">
              <a:buNone/>
              <a:defRPr/>
            </a:lvl8pPr>
            <a:lvl9pPr marL="128572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AFFC9-18D0-344B-B8D8-B0C99460F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6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516CA-275B-074E-B788-9F214E46B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9" y="12045709"/>
            <a:ext cx="28369674" cy="3722643"/>
          </a:xfrm>
        </p:spPr>
        <p:txBody>
          <a:bodyPr anchor="t"/>
          <a:lstStyle>
            <a:lvl1pPr algn="l">
              <a:defRPr sz="140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9" y="7945195"/>
            <a:ext cx="28369674" cy="4100513"/>
          </a:xfrm>
        </p:spPr>
        <p:txBody>
          <a:bodyPr anchor="b"/>
          <a:lstStyle>
            <a:lvl1pPr marL="0" indent="0">
              <a:buNone/>
              <a:defRPr sz="703"/>
            </a:lvl1pPr>
            <a:lvl2pPr marL="160715" indent="0">
              <a:buNone/>
              <a:defRPr sz="633"/>
            </a:lvl2pPr>
            <a:lvl3pPr marL="321430" indent="0">
              <a:buNone/>
              <a:defRPr sz="562"/>
            </a:lvl3pPr>
            <a:lvl4pPr marL="482145" indent="0">
              <a:buNone/>
              <a:defRPr sz="492"/>
            </a:lvl4pPr>
            <a:lvl5pPr marL="642860" indent="0">
              <a:buNone/>
              <a:defRPr sz="492"/>
            </a:lvl5pPr>
            <a:lvl6pPr marL="803575" indent="0">
              <a:buNone/>
              <a:defRPr sz="492"/>
            </a:lvl6pPr>
            <a:lvl7pPr marL="964290" indent="0">
              <a:buNone/>
              <a:defRPr sz="492"/>
            </a:lvl7pPr>
            <a:lvl8pPr marL="1125005" indent="0">
              <a:buNone/>
              <a:defRPr sz="492"/>
            </a:lvl8pPr>
            <a:lvl9pPr marL="1285720" indent="0">
              <a:buNone/>
              <a:defRPr sz="4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7D486-FE71-9248-991A-526E84B4A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53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8990" y="4373520"/>
            <a:ext cx="14967077" cy="12367529"/>
          </a:xfrm>
        </p:spPr>
        <p:txBody>
          <a:bodyPr/>
          <a:lstStyle>
            <a:lvl1pPr>
              <a:defRPr sz="984"/>
            </a:lvl1pPr>
            <a:lvl2pPr>
              <a:defRPr sz="844"/>
            </a:lvl2pPr>
            <a:lvl3pPr>
              <a:defRPr sz="703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5400" y="4373520"/>
            <a:ext cx="14967078" cy="12367529"/>
          </a:xfrm>
        </p:spPr>
        <p:txBody>
          <a:bodyPr/>
          <a:lstStyle>
            <a:lvl1pPr>
              <a:defRPr sz="984"/>
            </a:lvl1pPr>
            <a:lvl2pPr>
              <a:defRPr sz="844"/>
            </a:lvl2pPr>
            <a:lvl3pPr>
              <a:defRPr sz="703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15557-1F1A-D341-9567-6B6D15F60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4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995" y="750314"/>
            <a:ext cx="30037626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989" y="4196340"/>
            <a:ext cx="14746684" cy="1748322"/>
          </a:xfrm>
        </p:spPr>
        <p:txBody>
          <a:bodyPr anchor="b"/>
          <a:lstStyle>
            <a:lvl1pPr marL="0" indent="0">
              <a:buNone/>
              <a:defRPr sz="844" b="1"/>
            </a:lvl1pPr>
            <a:lvl2pPr marL="160715" indent="0">
              <a:buNone/>
              <a:defRPr sz="703" b="1"/>
            </a:lvl2pPr>
            <a:lvl3pPr marL="321430" indent="0">
              <a:buNone/>
              <a:defRPr sz="633" b="1"/>
            </a:lvl3pPr>
            <a:lvl4pPr marL="482145" indent="0">
              <a:buNone/>
              <a:defRPr sz="562" b="1"/>
            </a:lvl4pPr>
            <a:lvl5pPr marL="642860" indent="0">
              <a:buNone/>
              <a:defRPr sz="562" b="1"/>
            </a:lvl5pPr>
            <a:lvl6pPr marL="803575" indent="0">
              <a:buNone/>
              <a:defRPr sz="562" b="1"/>
            </a:lvl6pPr>
            <a:lvl7pPr marL="964290" indent="0">
              <a:buNone/>
              <a:defRPr sz="562" b="1"/>
            </a:lvl7pPr>
            <a:lvl8pPr marL="1125005" indent="0">
              <a:buNone/>
              <a:defRPr sz="562" b="1"/>
            </a:lvl8pPr>
            <a:lvl9pPr marL="1285720" indent="0">
              <a:buNone/>
              <a:defRPr sz="56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989" y="5944662"/>
            <a:ext cx="14746684" cy="10800005"/>
          </a:xfrm>
        </p:spPr>
        <p:txBody>
          <a:bodyPr/>
          <a:lstStyle>
            <a:lvl1pPr>
              <a:defRPr sz="844"/>
            </a:lvl1pPr>
            <a:lvl2pPr>
              <a:defRPr sz="703"/>
            </a:lvl2pPr>
            <a:lvl3pPr>
              <a:defRPr sz="633"/>
            </a:lvl3pPr>
            <a:lvl4pPr>
              <a:defRPr sz="562"/>
            </a:lvl4pPr>
            <a:lvl5pPr>
              <a:defRPr sz="562"/>
            </a:lvl5pPr>
            <a:lvl6pPr>
              <a:defRPr sz="562"/>
            </a:lvl6pPr>
            <a:lvl7pPr>
              <a:defRPr sz="562"/>
            </a:lvl7pPr>
            <a:lvl8pPr>
              <a:defRPr sz="562"/>
            </a:lvl8pPr>
            <a:lvl9pPr>
              <a:defRPr sz="5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755" y="4196340"/>
            <a:ext cx="14751858" cy="1748322"/>
          </a:xfrm>
        </p:spPr>
        <p:txBody>
          <a:bodyPr anchor="b"/>
          <a:lstStyle>
            <a:lvl1pPr marL="0" indent="0">
              <a:buNone/>
              <a:defRPr sz="844" b="1"/>
            </a:lvl1pPr>
            <a:lvl2pPr marL="160715" indent="0">
              <a:buNone/>
              <a:defRPr sz="703" b="1"/>
            </a:lvl2pPr>
            <a:lvl3pPr marL="321430" indent="0">
              <a:buNone/>
              <a:defRPr sz="633" b="1"/>
            </a:lvl3pPr>
            <a:lvl4pPr marL="482145" indent="0">
              <a:buNone/>
              <a:defRPr sz="562" b="1"/>
            </a:lvl4pPr>
            <a:lvl5pPr marL="642860" indent="0">
              <a:buNone/>
              <a:defRPr sz="562" b="1"/>
            </a:lvl5pPr>
            <a:lvl6pPr marL="803575" indent="0">
              <a:buNone/>
              <a:defRPr sz="562" b="1"/>
            </a:lvl6pPr>
            <a:lvl7pPr marL="964290" indent="0">
              <a:buNone/>
              <a:defRPr sz="562" b="1"/>
            </a:lvl7pPr>
            <a:lvl8pPr marL="1125005" indent="0">
              <a:buNone/>
              <a:defRPr sz="562" b="1"/>
            </a:lvl8pPr>
            <a:lvl9pPr marL="1285720" indent="0">
              <a:buNone/>
              <a:defRPr sz="56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755" y="5944662"/>
            <a:ext cx="14751858" cy="10800005"/>
          </a:xfrm>
        </p:spPr>
        <p:txBody>
          <a:bodyPr/>
          <a:lstStyle>
            <a:lvl1pPr>
              <a:defRPr sz="844"/>
            </a:lvl1pPr>
            <a:lvl2pPr>
              <a:defRPr sz="703"/>
            </a:lvl2pPr>
            <a:lvl3pPr>
              <a:defRPr sz="633"/>
            </a:lvl3pPr>
            <a:lvl4pPr>
              <a:defRPr sz="562"/>
            </a:lvl4pPr>
            <a:lvl5pPr>
              <a:defRPr sz="562"/>
            </a:lvl5pPr>
            <a:lvl6pPr>
              <a:defRPr sz="562"/>
            </a:lvl6pPr>
            <a:lvl7pPr>
              <a:defRPr sz="562"/>
            </a:lvl7pPr>
            <a:lvl8pPr>
              <a:defRPr sz="562"/>
            </a:lvl8pPr>
            <a:lvl9pPr>
              <a:defRPr sz="5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9B396-7069-B445-9593-4B3E1E3FD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19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0EB4-E08B-A441-ACA4-A1950070D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0E2B6-2733-9C48-A335-F40E45315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4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991" y="746699"/>
            <a:ext cx="10980341" cy="3175728"/>
          </a:xfrm>
        </p:spPr>
        <p:txBody>
          <a:bodyPr anchor="b"/>
          <a:lstStyle>
            <a:lvl1pPr algn="l">
              <a:defRPr sz="70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726" y="746700"/>
            <a:ext cx="18657888" cy="15997965"/>
          </a:xfrm>
        </p:spPr>
        <p:txBody>
          <a:bodyPr/>
          <a:lstStyle>
            <a:lvl1pPr>
              <a:defRPr sz="1125"/>
            </a:lvl1pPr>
            <a:lvl2pPr>
              <a:defRPr sz="984"/>
            </a:lvl2pPr>
            <a:lvl3pPr>
              <a:defRPr sz="844"/>
            </a:lvl3pPr>
            <a:lvl4pPr>
              <a:defRPr sz="703"/>
            </a:lvl4pPr>
            <a:lvl5pPr>
              <a:defRPr sz="703"/>
            </a:lvl5pPr>
            <a:lvl6pPr>
              <a:defRPr sz="703"/>
            </a:lvl6pPr>
            <a:lvl7pPr>
              <a:defRPr sz="703"/>
            </a:lvl7pPr>
            <a:lvl8pPr>
              <a:defRPr sz="703"/>
            </a:lvl8pPr>
            <a:lvl9pPr>
              <a:defRPr sz="70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991" y="3922426"/>
            <a:ext cx="10980341" cy="12822238"/>
          </a:xfrm>
        </p:spPr>
        <p:txBody>
          <a:bodyPr/>
          <a:lstStyle>
            <a:lvl1pPr marL="0" indent="0">
              <a:buNone/>
              <a:defRPr sz="492"/>
            </a:lvl1pPr>
            <a:lvl2pPr marL="160715" indent="0">
              <a:buNone/>
              <a:defRPr sz="423"/>
            </a:lvl2pPr>
            <a:lvl3pPr marL="321430" indent="0">
              <a:buNone/>
              <a:defRPr sz="352"/>
            </a:lvl3pPr>
            <a:lvl4pPr marL="482145" indent="0">
              <a:buNone/>
              <a:defRPr sz="316"/>
            </a:lvl4pPr>
            <a:lvl5pPr marL="642860" indent="0">
              <a:buNone/>
              <a:defRPr sz="316"/>
            </a:lvl5pPr>
            <a:lvl6pPr marL="803575" indent="0">
              <a:buNone/>
              <a:defRPr sz="316"/>
            </a:lvl6pPr>
            <a:lvl7pPr marL="964290" indent="0">
              <a:buNone/>
              <a:defRPr sz="316"/>
            </a:lvl7pPr>
            <a:lvl8pPr marL="1125005" indent="0">
              <a:buNone/>
              <a:defRPr sz="316"/>
            </a:lvl8pPr>
            <a:lvl9pPr marL="1285720" indent="0">
              <a:buNone/>
              <a:defRPr sz="31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5BF10-2CC2-3C4C-8039-97DB79A93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72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444" y="13121460"/>
            <a:ext cx="20025774" cy="1549444"/>
          </a:xfrm>
        </p:spPr>
        <p:txBody>
          <a:bodyPr anchor="b"/>
          <a:lstStyle>
            <a:lvl1pPr algn="l">
              <a:defRPr sz="70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444" y="1675103"/>
            <a:ext cx="20025774" cy="11246577"/>
          </a:xfrm>
        </p:spPr>
        <p:txBody>
          <a:bodyPr/>
          <a:lstStyle>
            <a:lvl1pPr marL="0" indent="0">
              <a:buNone/>
              <a:defRPr sz="1125"/>
            </a:lvl1pPr>
            <a:lvl2pPr marL="160715" indent="0">
              <a:buNone/>
              <a:defRPr sz="984"/>
            </a:lvl2pPr>
            <a:lvl3pPr marL="321430" indent="0">
              <a:buNone/>
              <a:defRPr sz="844"/>
            </a:lvl3pPr>
            <a:lvl4pPr marL="482145" indent="0">
              <a:buNone/>
              <a:defRPr sz="703"/>
            </a:lvl4pPr>
            <a:lvl5pPr marL="642860" indent="0">
              <a:buNone/>
              <a:defRPr sz="703"/>
            </a:lvl5pPr>
            <a:lvl6pPr marL="803575" indent="0">
              <a:buNone/>
              <a:defRPr sz="703"/>
            </a:lvl6pPr>
            <a:lvl7pPr marL="964290" indent="0">
              <a:buNone/>
              <a:defRPr sz="703"/>
            </a:lvl7pPr>
            <a:lvl8pPr marL="1125005" indent="0">
              <a:buNone/>
              <a:defRPr sz="703"/>
            </a:lvl8pPr>
            <a:lvl9pPr marL="1285720" indent="0">
              <a:buNone/>
              <a:defRPr sz="703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444" y="14670907"/>
            <a:ext cx="20025774" cy="2199415"/>
          </a:xfrm>
        </p:spPr>
        <p:txBody>
          <a:bodyPr/>
          <a:lstStyle>
            <a:lvl1pPr marL="0" indent="0">
              <a:buNone/>
              <a:defRPr sz="492"/>
            </a:lvl1pPr>
            <a:lvl2pPr marL="160715" indent="0">
              <a:buNone/>
              <a:defRPr sz="423"/>
            </a:lvl2pPr>
            <a:lvl3pPr marL="321430" indent="0">
              <a:buNone/>
              <a:defRPr sz="352"/>
            </a:lvl3pPr>
            <a:lvl4pPr marL="482145" indent="0">
              <a:buNone/>
              <a:defRPr sz="316"/>
            </a:lvl4pPr>
            <a:lvl5pPr marL="642860" indent="0">
              <a:buNone/>
              <a:defRPr sz="316"/>
            </a:lvl5pPr>
            <a:lvl6pPr marL="803575" indent="0">
              <a:buNone/>
              <a:defRPr sz="316"/>
            </a:lvl6pPr>
            <a:lvl7pPr marL="964290" indent="0">
              <a:buNone/>
              <a:defRPr sz="316"/>
            </a:lvl7pPr>
            <a:lvl8pPr marL="1125005" indent="0">
              <a:buNone/>
              <a:defRPr sz="316"/>
            </a:lvl8pPr>
            <a:lvl9pPr marL="1285720" indent="0">
              <a:buNone/>
              <a:defRPr sz="31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ABC9B-9400-8C4B-ADCE-0E9708658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5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E5B25-EBD1-C44D-B100-97C5C3D8D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7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194621" y="169953"/>
            <a:ext cx="7507854" cy="1657109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8995" y="169953"/>
            <a:ext cx="22426301" cy="1657109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B73D9-40E9-854A-B4D6-024A1876C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1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668988" y="169376"/>
            <a:ext cx="30033487" cy="428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80600" tIns="240480" rIns="480600" bIns="2404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68988" y="4373438"/>
            <a:ext cx="30033487" cy="12368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80600" tIns="240480" rIns="480600" bIns="2404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668988" y="17322891"/>
            <a:ext cx="7783087" cy="109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80600" tIns="240480" rIns="480600" bIns="24048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160715" algn="l"/>
                <a:tab pos="321430" algn="l"/>
                <a:tab pos="482145" algn="l"/>
                <a:tab pos="642860" algn="l"/>
                <a:tab pos="803575" algn="l"/>
                <a:tab pos="964290" algn="l"/>
                <a:tab pos="1125005" algn="l"/>
                <a:tab pos="1285720" algn="l"/>
                <a:tab pos="1446435" algn="l"/>
                <a:tab pos="1607150" algn="l"/>
                <a:tab pos="1767865" algn="l"/>
                <a:tab pos="1928580" algn="l"/>
                <a:tab pos="2089295" algn="l"/>
                <a:tab pos="2250010" algn="l"/>
                <a:tab pos="2410725" algn="l"/>
                <a:tab pos="2571440" algn="l"/>
                <a:tab pos="2732155" algn="l"/>
                <a:tab pos="2892870" algn="l"/>
                <a:tab pos="3053585" algn="l"/>
                <a:tab pos="3214300" algn="l"/>
                <a:tab pos="3308051" algn="l"/>
                <a:tab pos="3562516" algn="l"/>
                <a:tab pos="3816981" algn="l"/>
                <a:tab pos="4071447" algn="l"/>
              </a:tabLst>
              <a:defRPr>
                <a:solidFill>
                  <a:srgbClr val="000000"/>
                </a:solidFill>
                <a:latin typeface="Calibri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11403542" y="17373927"/>
            <a:ext cx="10568526" cy="99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 sz="334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23919388" y="17322891"/>
            <a:ext cx="7783087" cy="109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80600" tIns="240480" rIns="480600" bIns="24048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160715" algn="l"/>
                <a:tab pos="321430" algn="l"/>
                <a:tab pos="482145" algn="l"/>
                <a:tab pos="642860" algn="l"/>
                <a:tab pos="803575" algn="l"/>
                <a:tab pos="964290" algn="l"/>
                <a:tab pos="1125005" algn="l"/>
                <a:tab pos="1285720" algn="l"/>
                <a:tab pos="1446435" algn="l"/>
                <a:tab pos="1607150" algn="l"/>
                <a:tab pos="1767865" algn="l"/>
                <a:tab pos="1928580" algn="l"/>
                <a:tab pos="2089295" algn="l"/>
                <a:tab pos="2250010" algn="l"/>
                <a:tab pos="2410725" algn="l"/>
                <a:tab pos="2571440" algn="l"/>
                <a:tab pos="2732155" algn="l"/>
                <a:tab pos="2892870" algn="l"/>
                <a:tab pos="3053585" algn="l"/>
                <a:tab pos="3214300" algn="l"/>
                <a:tab pos="3308051" algn="l"/>
                <a:tab pos="3562516" algn="l"/>
                <a:tab pos="3816981" algn="l"/>
                <a:tab pos="4071447" algn="l"/>
              </a:tabLst>
              <a:defRPr smtClean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6D8F32DB-155F-344C-A88E-5F80F5208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071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8120">
          <a:solidFill>
            <a:srgbClr val="000000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16071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8120">
          <a:solidFill>
            <a:srgbClr val="000000"/>
          </a:solidFill>
          <a:latin typeface="Calibri" pitchFamily="32" charset="0"/>
          <a:ea typeface="MS PGothic" panose="020B0600070205080204" pitchFamily="34" charset="-128"/>
          <a:cs typeface="Bitstream Vera Sans" charset="0"/>
        </a:defRPr>
      </a:lvl2pPr>
      <a:lvl3pPr algn="ctr" defTabSz="16071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8120">
          <a:solidFill>
            <a:srgbClr val="000000"/>
          </a:solidFill>
          <a:latin typeface="Calibri" pitchFamily="32" charset="0"/>
          <a:ea typeface="MS PGothic" panose="020B0600070205080204" pitchFamily="34" charset="-128"/>
          <a:cs typeface="Bitstream Vera Sans" charset="0"/>
        </a:defRPr>
      </a:lvl3pPr>
      <a:lvl4pPr algn="ctr" defTabSz="16071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8120">
          <a:solidFill>
            <a:srgbClr val="000000"/>
          </a:solidFill>
          <a:latin typeface="Calibri" pitchFamily="32" charset="0"/>
          <a:ea typeface="MS PGothic" panose="020B0600070205080204" pitchFamily="34" charset="-128"/>
          <a:cs typeface="Bitstream Vera Sans" charset="0"/>
        </a:defRPr>
      </a:lvl4pPr>
      <a:lvl5pPr algn="ctr" defTabSz="16071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8120">
          <a:solidFill>
            <a:srgbClr val="000000"/>
          </a:solidFill>
          <a:latin typeface="Calibri" pitchFamily="32" charset="0"/>
          <a:ea typeface="MS PGothic" panose="020B0600070205080204" pitchFamily="34" charset="-128"/>
          <a:cs typeface="Bitstream Vera Sans" charset="0"/>
        </a:defRPr>
      </a:lvl5pPr>
      <a:lvl6pPr marL="883933" indent="-80358" algn="ctr" defTabSz="16071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120">
          <a:solidFill>
            <a:srgbClr val="000000"/>
          </a:solidFill>
          <a:latin typeface="Calibri" pitchFamily="32" charset="0"/>
          <a:ea typeface="Bitstream Vera Sans" charset="0"/>
          <a:cs typeface="Bitstream Vera Sans" charset="0"/>
        </a:defRPr>
      </a:lvl6pPr>
      <a:lvl7pPr marL="1044647" indent="-80358" algn="ctr" defTabSz="16071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120">
          <a:solidFill>
            <a:srgbClr val="000000"/>
          </a:solidFill>
          <a:latin typeface="Calibri" pitchFamily="32" charset="0"/>
          <a:ea typeface="Bitstream Vera Sans" charset="0"/>
          <a:cs typeface="Bitstream Vera Sans" charset="0"/>
        </a:defRPr>
      </a:lvl7pPr>
      <a:lvl8pPr marL="1205363" indent="-80358" algn="ctr" defTabSz="16071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120">
          <a:solidFill>
            <a:srgbClr val="000000"/>
          </a:solidFill>
          <a:latin typeface="Calibri" pitchFamily="32" charset="0"/>
          <a:ea typeface="Bitstream Vera Sans" charset="0"/>
          <a:cs typeface="Bitstream Vera Sans" charset="0"/>
        </a:defRPr>
      </a:lvl8pPr>
      <a:lvl9pPr marL="1366078" indent="-80358" algn="ctr" defTabSz="16071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8120">
          <a:solidFill>
            <a:srgbClr val="000000"/>
          </a:solidFill>
          <a:latin typeface="Calibri" pitchFamily="32" charset="0"/>
          <a:ea typeface="Bitstream Vera Sans" charset="0"/>
          <a:cs typeface="Bitstream Vera Sans" charset="0"/>
        </a:defRPr>
      </a:lvl9pPr>
    </p:titleStyle>
    <p:bodyStyle>
      <a:lvl1pPr marL="120537" indent="-120537" algn="l" defTabSz="160715" rtl="0" eaLnBrk="0" fontAlgn="base" hangingPunct="0">
        <a:spcBef>
          <a:spcPts val="1476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5906">
          <a:solidFill>
            <a:srgbClr val="000000"/>
          </a:solidFill>
          <a:latin typeface="+mn-lt"/>
          <a:ea typeface="MS PGothic" panose="020B0600070205080204" pitchFamily="34" charset="-128"/>
          <a:cs typeface="+mn-cs"/>
        </a:defRPr>
      </a:lvl1pPr>
      <a:lvl2pPr marL="261163" indent="-100447" algn="l" defTabSz="160715" rtl="0" eaLnBrk="0" fontAlgn="base" hangingPunct="0">
        <a:spcBef>
          <a:spcPts val="1291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5167">
          <a:solidFill>
            <a:srgbClr val="000000"/>
          </a:solidFill>
          <a:latin typeface="+mn-lt"/>
          <a:ea typeface="+mn-ea"/>
          <a:cs typeface="+mn-cs"/>
        </a:defRPr>
      </a:lvl2pPr>
      <a:lvl3pPr marL="401788" indent="-80358" algn="l" defTabSz="160715" rtl="0" eaLnBrk="0" fontAlgn="base" hangingPunct="0">
        <a:spcBef>
          <a:spcPts val="1107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29">
          <a:solidFill>
            <a:srgbClr val="000000"/>
          </a:solidFill>
          <a:latin typeface="+mn-lt"/>
          <a:ea typeface="+mn-ea"/>
          <a:cs typeface="+mn-cs"/>
        </a:defRPr>
      </a:lvl3pPr>
      <a:lvl4pPr marL="562503" indent="-80358" algn="l" defTabSz="160715" rtl="0" eaLnBrk="0" fontAlgn="base" hangingPunct="0">
        <a:spcBef>
          <a:spcPts val="922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91">
          <a:solidFill>
            <a:srgbClr val="000000"/>
          </a:solidFill>
          <a:latin typeface="+mn-lt"/>
          <a:ea typeface="+mn-ea"/>
          <a:cs typeface="+mn-cs"/>
        </a:defRPr>
      </a:lvl4pPr>
      <a:lvl5pPr marL="723217" indent="-80358" algn="l" defTabSz="160715" rtl="0" eaLnBrk="0" fontAlgn="base" hangingPunct="0">
        <a:spcBef>
          <a:spcPts val="922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91">
          <a:solidFill>
            <a:srgbClr val="000000"/>
          </a:solidFill>
          <a:latin typeface="+mn-lt"/>
          <a:ea typeface="+mn-ea"/>
          <a:cs typeface="+mn-cs"/>
        </a:defRPr>
      </a:lvl5pPr>
      <a:lvl6pPr marL="883933" indent="-80358" algn="l" defTabSz="160715" rtl="0" fontAlgn="base">
        <a:spcBef>
          <a:spcPts val="92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91">
          <a:solidFill>
            <a:srgbClr val="000000"/>
          </a:solidFill>
          <a:latin typeface="+mn-lt"/>
          <a:ea typeface="+mn-ea"/>
          <a:cs typeface="+mn-cs"/>
        </a:defRPr>
      </a:lvl6pPr>
      <a:lvl7pPr marL="1044647" indent="-80358" algn="l" defTabSz="160715" rtl="0" fontAlgn="base">
        <a:spcBef>
          <a:spcPts val="92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91">
          <a:solidFill>
            <a:srgbClr val="000000"/>
          </a:solidFill>
          <a:latin typeface="+mn-lt"/>
          <a:ea typeface="+mn-ea"/>
          <a:cs typeface="+mn-cs"/>
        </a:defRPr>
      </a:lvl7pPr>
      <a:lvl8pPr marL="1205363" indent="-80358" algn="l" defTabSz="160715" rtl="0" fontAlgn="base">
        <a:spcBef>
          <a:spcPts val="92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91">
          <a:solidFill>
            <a:srgbClr val="000000"/>
          </a:solidFill>
          <a:latin typeface="+mn-lt"/>
          <a:ea typeface="+mn-ea"/>
          <a:cs typeface="+mn-cs"/>
        </a:defRPr>
      </a:lvl8pPr>
      <a:lvl9pPr marL="1366078" indent="-80358" algn="l" defTabSz="160715" rtl="0" fontAlgn="base">
        <a:spcBef>
          <a:spcPts val="92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91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1pPr>
      <a:lvl2pPr marL="160715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2pPr>
      <a:lvl3pPr marL="321430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3pPr>
      <a:lvl4pPr marL="482145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4pPr>
      <a:lvl5pPr marL="642860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5pPr>
      <a:lvl6pPr marL="803575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6pPr>
      <a:lvl7pPr marL="964290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7pPr>
      <a:lvl8pPr marL="1125005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8pPr>
      <a:lvl9pPr marL="1285720" algn="l" defTabSz="321430" rtl="0" eaLnBrk="1" latinLnBrk="0" hangingPunct="1">
        <a:defRPr sz="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7" Type="http://schemas.openxmlformats.org/officeDocument/2006/relationships/image" Target="../media/image5.png"/><Relationship Id="rId8" Type="http://schemas.openxmlformats.org/officeDocument/2006/relationships/image" Target="../media/image6.tiff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.tiff"/><Relationship Id="rId5" Type="http://schemas.openxmlformats.org/officeDocument/2006/relationships/image" Target="../media/image2.tiff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.tiff"/><Relationship Id="rId5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4755334" y="10134599"/>
            <a:ext cx="6427099" cy="7505575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414451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70271" y="13083234"/>
            <a:ext cx="17441752" cy="3606391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Science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set of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skills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. 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94030" y="10293019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  <a:endParaRPr lang="en-US" sz="36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11055825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740662" y="13390376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</a:t>
            </a:r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800" y="14155862"/>
            <a:ext cx="15787650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The University of Pittsburgh has substantially increased capacity for data science research and education through an expanded department of Biomedical informatics and supplemental funding from NLM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, a new School of Computing and Information (merging the Department of Computer Science and School of Information Science + new faculty and dean) and collaboration across schools led by the Office of the Provost.</a:t>
            </a: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91399" y="3926050"/>
            <a:ext cx="1572865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Data Science Efforts at the University of Pittsburgh</a:t>
            </a:r>
            <a:endParaRPr lang="en-US" sz="44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5114267" y="16820482"/>
            <a:ext cx="12382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H Hochheiser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RS Day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2,3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Neurobiology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and Office of the Provost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883571" y="11470263"/>
            <a:ext cx="5406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002060"/>
                </a:solidFill>
              </a:rPr>
              <a:t>Department of Biostatistics and 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Graduate School of Public Health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Slide 1 of 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3571" y="8079058"/>
            <a:ext cx="4589587" cy="32494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9919" y="9974821"/>
            <a:ext cx="4065159" cy="2926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801" y="4879704"/>
            <a:ext cx="6842399" cy="25023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1034" y="9121546"/>
            <a:ext cx="4951701" cy="260745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1771718" y="12018164"/>
            <a:ext cx="4923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002060"/>
                </a:solidFill>
              </a:rPr>
              <a:t>Department of Statistics and 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School of Arts and Sciences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685" y="7665959"/>
            <a:ext cx="6223515" cy="203573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981703" y="4832977"/>
            <a:ext cx="85700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Helvetica" charset="0"/>
                <a:ea typeface="Helvetica" charset="0"/>
                <a:cs typeface="Helvetica" charset="0"/>
              </a:rPr>
              <a:t>Collaborations </a:t>
            </a:r>
            <a:r>
              <a:rPr lang="en-US" sz="3600" b="1" dirty="0" smtClean="0">
                <a:solidFill>
                  <a:srgbClr val="0070C0"/>
                </a:solidFill>
                <a:latin typeface="Helvetica" charset="0"/>
                <a:ea typeface="Helvetica" charset="0"/>
                <a:cs typeface="Helvetica" charset="0"/>
              </a:rPr>
              <a:t>are being formed across schools, departments</a:t>
            </a:r>
            <a:r>
              <a:rPr lang="en-US" sz="3600" b="1" dirty="0">
                <a:solidFill>
                  <a:srgbClr val="0070C0"/>
                </a:solidFill>
                <a:latin typeface="Helvetica" charset="0"/>
                <a:ea typeface="Helvetica" charset="0"/>
                <a:cs typeface="Helvetica" charset="0"/>
              </a:rPr>
              <a:t>, training programs, CTSA-funded efforts, UPMC and </a:t>
            </a:r>
            <a:r>
              <a:rPr lang="en-US" sz="3600" b="1" dirty="0" smtClean="0">
                <a:solidFill>
                  <a:srgbClr val="0070C0"/>
                </a:solidFill>
                <a:latin typeface="Helvetica" charset="0"/>
                <a:ea typeface="Helvetica" charset="0"/>
                <a:cs typeface="Helvetica" charset="0"/>
              </a:rPr>
              <a:t>Carnegie Mellon University</a:t>
            </a: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5727" y="7190708"/>
            <a:ext cx="2967681" cy="181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0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/>
          <p:nvPr/>
        </p:nvPicPr>
        <p:blipFill rotWithShape="1">
          <a:blip r:embed="rId3"/>
          <a:srcRect l="24248" t="30214" r="35387" b="28460"/>
          <a:stretch/>
        </p:blipFill>
        <p:spPr bwMode="auto">
          <a:xfrm>
            <a:off x="15892426" y="6732952"/>
            <a:ext cx="4572000" cy="3515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2" name="Rectangle 51"/>
          <p:cNvSpPr/>
          <p:nvPr/>
        </p:nvSpPr>
        <p:spPr bwMode="auto">
          <a:xfrm>
            <a:off x="4755334" y="10213896"/>
            <a:ext cx="6427099" cy="7460661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493747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70271" y="13083234"/>
            <a:ext cx="17441752" cy="3606391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Science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set of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skills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. 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94030" y="10363200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  <a:endParaRPr lang="en-US" sz="36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741130" y="13583802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</a:t>
            </a:r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800" y="14366450"/>
            <a:ext cx="16801366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modeling and discovery (CMD) are important components of a data science 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Fundamental CMD concepts and basic methods can be taught in a 5-week course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We plan to offer such a course at the University of Pittsburgh in Fall 2018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The course teaching materials will be open source and freely available to all</a:t>
            </a: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11000" y="3926050"/>
            <a:ext cx="167251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MODELING AND DISCOVERY OF CAUSAL RELATIONSHIPS FROM DATA</a:t>
            </a:r>
            <a:endParaRPr lang="en-US" sz="36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/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H Hochheiser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RS Day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2,3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Neurobiology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and Office of the Provost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891400" y="5805517"/>
            <a:ext cx="7721230" cy="764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0" dirty="0" smtClean="0">
              <a:solidFill>
                <a:srgbClr val="002060"/>
              </a:solidFill>
            </a:endParaRPr>
          </a:p>
          <a:p>
            <a:r>
              <a:rPr lang="en-US" sz="30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Causal Bayesian Networks (CBNs)</a:t>
            </a:r>
          </a:p>
          <a:p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directed acyclic                                                graph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Nodes represent                                               variables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Arcs represent direct                                 causation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variable is modeled as independent of its non-effects, given its causal parents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Issues include: time, feedback, confounding, selection, and a variety types of data </a:t>
            </a:r>
          </a:p>
          <a:p>
            <a:endParaRPr lang="en-US" sz="3000" dirty="0">
              <a:solidFill>
                <a:srgbClr val="002060"/>
              </a:solidFill>
            </a:endParaRPr>
          </a:p>
          <a:p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Slide 2 of </a:t>
            </a:r>
            <a:r>
              <a:rPr lang="en-US" sz="3200" b="1" dirty="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464948" y="6210598"/>
            <a:ext cx="7424252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Discovery of CBNs from Data</a:t>
            </a:r>
          </a:p>
          <a:p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Components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Representation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Search 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Approaches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Bayesian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Constraint-based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0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Inference Using CBNs</a:t>
            </a:r>
          </a:p>
          <a:p>
            <a:endParaRPr lang="en-US" sz="1800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Observational.  Example: 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| observe(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Interventional.   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30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| manipulate(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Both</a:t>
            </a:r>
            <a:r>
              <a:rPr lang="en-US" sz="3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30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| observe(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), manipulate(</a:t>
            </a:r>
            <a:r>
              <a:rPr lang="en-US" sz="3000" i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</a:t>
            </a:r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))</a:t>
            </a:r>
          </a:p>
          <a:p>
            <a:endParaRPr lang="en-US" sz="3000" dirty="0" smtClean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</a:endParaRPr>
          </a:p>
          <a:p>
            <a:endParaRPr lang="en-US" sz="3000" dirty="0" smtClean="0">
              <a:solidFill>
                <a:srgbClr val="002060"/>
              </a:solidFill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0"/>
            <a:ext cx="3337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457200"/>
            <a:ext cx="33375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741130" y="4613558"/>
            <a:ext cx="1521230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Causal modeling and discovery (CMD) from data are central to science. This 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5-week course will provide an introduction to key CMD concepts and methods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using Causal Bayesian Networks as a representation. The planned topics are as follows</a:t>
            </a:r>
            <a:r>
              <a:rPr lang="en-US" sz="3200" dirty="0" smtClean="0">
                <a:solidFill>
                  <a:schemeClr val="tx1"/>
                </a:solidFill>
              </a:rPr>
              <a:t>:</a:t>
            </a: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4847068" y="6858000"/>
            <a:ext cx="2866793" cy="2798819"/>
            <a:chOff x="26541038" y="7259581"/>
            <a:chExt cx="2866793" cy="2798819"/>
          </a:xfrm>
        </p:grpSpPr>
        <p:sp>
          <p:nvSpPr>
            <p:cNvPr id="63" name="Rectangle 62"/>
            <p:cNvSpPr/>
            <p:nvPr/>
          </p:nvSpPr>
          <p:spPr bwMode="auto">
            <a:xfrm>
              <a:off x="26671681" y="8682208"/>
              <a:ext cx="1242580" cy="6144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42603" tIns="21301" rIns="42603" bIns="21301" numCol="1" rtlCol="0" anchor="t" anchorCtr="0" compatLnSpc="1">
              <a:prstTxWarp prst="textNoShape">
                <a:avLst/>
              </a:prstTxWarp>
            </a:bodyPr>
            <a:lstStyle/>
            <a:p>
              <a:pPr defTabSz="213009" eaLnBrk="1" hangingPunct="1">
                <a:buClr>
                  <a:srgbClr val="000000"/>
                </a:buClr>
                <a:buSzPct val="100000"/>
              </a:pPr>
              <a:endParaRPr lang="en-US" sz="4426">
                <a:latin typeface="Calibri" pitchFamily="32" charset="0"/>
              </a:endParaRPr>
            </a:p>
          </p:txBody>
        </p:sp>
        <p:pic>
          <p:nvPicPr>
            <p:cNvPr id="49" name="Picture 48"/>
            <p:cNvPicPr/>
            <p:nvPr/>
          </p:nvPicPr>
          <p:blipFill rotWithShape="1">
            <a:blip r:embed="rId6"/>
            <a:srcRect l="34833" t="37362" r="40203" b="37730"/>
            <a:stretch/>
          </p:blipFill>
          <p:spPr bwMode="auto">
            <a:xfrm>
              <a:off x="26541038" y="7259581"/>
              <a:ext cx="2866793" cy="23622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Oval 15"/>
            <p:cNvSpPr/>
            <p:nvPr/>
          </p:nvSpPr>
          <p:spPr bwMode="auto">
            <a:xfrm>
              <a:off x="27957182" y="9546852"/>
              <a:ext cx="73398" cy="7339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95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27957182" y="9699252"/>
              <a:ext cx="73398" cy="7339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95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27957182" y="9851652"/>
              <a:ext cx="73398" cy="7339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95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6671681" y="7259581"/>
              <a:ext cx="2736150" cy="279881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95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</p:grpSp>
      <p:cxnSp>
        <p:nvCxnSpPr>
          <p:cNvPr id="23" name="Straight Connector 22"/>
          <p:cNvCxnSpPr/>
          <p:nvPr/>
        </p:nvCxnSpPr>
        <p:spPr bwMode="auto">
          <a:xfrm>
            <a:off x="22860000" y="8137378"/>
            <a:ext cx="2117711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5029200" y="11055825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15114267" y="16820482"/>
            <a:ext cx="12382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348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4755334" y="10134599"/>
            <a:ext cx="6427099" cy="7505575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414451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70271" y="13083234"/>
            <a:ext cx="17441752" cy="3606391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Science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set of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skills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. 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94030" y="10293019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  <a:endParaRPr lang="en-US" sz="36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11055825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741130" y="13487400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</a:t>
            </a:r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800" y="14287143"/>
            <a:ext cx="16459200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This project leverages a previous contract from the Patient-Centered Outcomes Research Institute (PCORI) that developed a decision tool for causal inference specific to comparative effectiveness research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3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. </a:t>
            </a:r>
          </a:p>
          <a:p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We are developing a publically available course using Google Drive with embedded links and videos. </a:t>
            </a: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91399" y="3926050"/>
            <a:ext cx="1572865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Score-Based (PS) Methods</a:t>
            </a:r>
            <a:endParaRPr lang="en-US" sz="44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H Hochheiser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RS Day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2,3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Neurobiology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and Office of the Provost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 bwMode="auto">
          <a:xfrm>
            <a:off x="26671681" y="8682208"/>
            <a:ext cx="1242580" cy="61447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Slide 3 of 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15114267" y="16687800"/>
            <a:ext cx="123828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www.pcori.org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/research-results/2013/modeling-strategies-observational-comparative-effectiveness-research-what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1702951" y="5209049"/>
            <a:ext cx="4611224" cy="1558960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dirty="0" smtClean="0">
                <a:latin typeface="Calibri" pitchFamily="32" charset="0"/>
              </a:rPr>
              <a:t>Formulating </a:t>
            </a:r>
            <a:r>
              <a:rPr lang="en-US" sz="4400" smtClean="0">
                <a:latin typeface="Calibri" pitchFamily="32" charset="0"/>
              </a:rPr>
              <a:t>the </a:t>
            </a:r>
            <a:r>
              <a:rPr kumimoji="0" lang="en-US" sz="4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Research</a:t>
            </a:r>
            <a:r>
              <a:rPr kumimoji="0" lang="en-US" sz="4400" b="0" i="0" u="none" strike="noStrike" cap="none" normalizeH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 </a:t>
            </a:r>
            <a:r>
              <a:rPr kumimoji="0" lang="en-US" sz="4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Question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11702950" y="7010400"/>
            <a:ext cx="4611224" cy="1802045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Adequacy</a:t>
            </a:r>
            <a:r>
              <a:rPr kumimoji="0" lang="en-US" sz="4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 of the Design and Data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11734800" y="9067800"/>
            <a:ext cx="4579374" cy="1015165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Assumptions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11737258" y="10363200"/>
            <a:ext cx="4576916" cy="1015165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Causal</a:t>
            </a:r>
            <a:r>
              <a:rPr kumimoji="0" lang="en-US" sz="4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 Graphs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11729988" y="11642328"/>
            <a:ext cx="4584185" cy="1015165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Causal</a:t>
            </a:r>
            <a:r>
              <a:rPr kumimoji="0" lang="en-US" sz="4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rPr>
              <a:t> Question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16926187" y="4800600"/>
            <a:ext cx="4684991" cy="1653869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dirty="0" smtClean="0">
                <a:latin typeface="Calibri" pitchFamily="32" charset="0"/>
              </a:rPr>
              <a:t>PS Methods and Assumptions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16904065" y="6705600"/>
            <a:ext cx="4707113" cy="1653869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dirty="0" smtClean="0">
                <a:latin typeface="Calibri" pitchFamily="32" charset="0"/>
              </a:rPr>
              <a:t>Model Assignment Mechanisms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16926187" y="8534400"/>
            <a:ext cx="4684991" cy="1653869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dirty="0" smtClean="0">
                <a:latin typeface="Calibri" pitchFamily="32" charset="0"/>
              </a:rPr>
              <a:t>Form the Pseudo Population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6926187" y="10363200"/>
            <a:ext cx="4684991" cy="1490455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dirty="0" smtClean="0">
                <a:latin typeface="Calibri" pitchFamily="32" charset="0"/>
              </a:rPr>
              <a:t>Fit the Outcomes Model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40" name="Rounded Rectangle 39"/>
          <p:cNvSpPr/>
          <p:nvPr/>
        </p:nvSpPr>
        <p:spPr bwMode="auto">
          <a:xfrm>
            <a:off x="16926187" y="12006055"/>
            <a:ext cx="4684991" cy="907619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smtClean="0">
                <a:latin typeface="Calibri" pitchFamily="32" charset="0"/>
              </a:rPr>
              <a:t>Sensitivity Analysis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22230565" y="6340447"/>
            <a:ext cx="5691069" cy="1736753"/>
          </a:xfrm>
          <a:prstGeom prst="roundRect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smtClean="0">
                <a:latin typeface="Calibri" pitchFamily="32" charset="0"/>
              </a:rPr>
              <a:t>Assess validity of Instrumental </a:t>
            </a:r>
            <a:r>
              <a:rPr lang="en-US" sz="4400" dirty="0" smtClean="0">
                <a:latin typeface="Calibri" pitchFamily="32" charset="0"/>
              </a:rPr>
              <a:t>Variables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22223191" y="8503343"/>
            <a:ext cx="5691070" cy="1072039"/>
          </a:xfrm>
          <a:prstGeom prst="roundRect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dirty="0" smtClean="0">
                <a:latin typeface="Calibri" pitchFamily="32" charset="0"/>
              </a:rPr>
              <a:t>Estimate IV Effects 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22237938" y="10016721"/>
            <a:ext cx="5683696" cy="1072039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4400" smtClean="0">
                <a:latin typeface="Calibri" pitchFamily="32" charset="0"/>
              </a:rPr>
              <a:t>Interpret Causal Effects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6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37CFECB-2E3E-5249-AE1E-A7A780B80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9800" y="5410200"/>
            <a:ext cx="5486400" cy="35814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4B54879D-C38C-F744-9179-E38FE32FC1F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0298272" y="9122616"/>
          <a:ext cx="7514728" cy="2993184"/>
        </p:xfrm>
        <a:graphic>
          <a:graphicData uri="http://schemas.openxmlformats.org/drawingml/2006/table">
            <a:tbl>
              <a:tblPr firstRow="1" firstCol="1" bandRow="1"/>
              <a:tblGrid>
                <a:gridCol w="1519833">
                  <a:extLst>
                    <a:ext uri="{9D8B030D-6E8A-4147-A177-3AD203B41FA5}">
                      <a16:colId xmlns:a16="http://schemas.microsoft.com/office/drawing/2014/main" xmlns="" val="279124997"/>
                    </a:ext>
                  </a:extLst>
                </a:gridCol>
                <a:gridCol w="678296">
                  <a:extLst>
                    <a:ext uri="{9D8B030D-6E8A-4147-A177-3AD203B41FA5}">
                      <a16:colId xmlns:a16="http://schemas.microsoft.com/office/drawing/2014/main" xmlns="" val="272805200"/>
                    </a:ext>
                  </a:extLst>
                </a:gridCol>
                <a:gridCol w="3394293">
                  <a:extLst>
                    <a:ext uri="{9D8B030D-6E8A-4147-A177-3AD203B41FA5}">
                      <a16:colId xmlns:a16="http://schemas.microsoft.com/office/drawing/2014/main" xmlns="" val="2123675646"/>
                    </a:ext>
                  </a:extLst>
                </a:gridCol>
                <a:gridCol w="360256">
                  <a:extLst>
                    <a:ext uri="{9D8B030D-6E8A-4147-A177-3AD203B41FA5}">
                      <a16:colId xmlns:a16="http://schemas.microsoft.com/office/drawing/2014/main" xmlns="" val="1364840266"/>
                    </a:ext>
                  </a:extLst>
                </a:gridCol>
                <a:gridCol w="1562050">
                  <a:extLst>
                    <a:ext uri="{9D8B030D-6E8A-4147-A177-3AD203B41FA5}">
                      <a16:colId xmlns:a16="http://schemas.microsoft.com/office/drawing/2014/main" xmlns="" val="244753056"/>
                    </a:ext>
                  </a:extLst>
                </a:gridCol>
              </a:tblGrid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lump 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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model averaging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split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8488011"/>
                  </a:ext>
                </a:extLst>
              </a:tr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simple 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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complexity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complex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6525773"/>
                  </a:ext>
                </a:extLst>
              </a:tr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few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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#parameters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many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4287075"/>
                  </a:ext>
                </a:extLst>
              </a:tr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few 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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#components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many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2285085"/>
                  </a:ext>
                </a:extLst>
              </a:tr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large 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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penalty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small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7683056"/>
                  </a:ext>
                </a:extLst>
              </a:tr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heavy 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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prior weight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Light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7416842"/>
                  </a:ext>
                </a:extLst>
              </a:tr>
              <a:tr h="379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302028"/>
                  </a:ext>
                </a:extLst>
              </a:tr>
            </a:tbl>
          </a:graphicData>
        </a:graphic>
      </p:graphicFrame>
      <p:sp>
        <p:nvSpPr>
          <p:cNvPr id="52" name="Rectangle 51"/>
          <p:cNvSpPr/>
          <p:nvPr/>
        </p:nvSpPr>
        <p:spPr bwMode="auto">
          <a:xfrm>
            <a:off x="4755334" y="10087760"/>
            <a:ext cx="6427099" cy="7586797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359393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82433" y="13583802"/>
            <a:ext cx="17429590" cy="3105823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Science</a:t>
            </a:r>
            <a:r>
              <a:rPr lang="en-US" sz="3000" baseline="30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set of skills. </a:t>
            </a: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94030" y="10355627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741130" y="13583802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800" y="14981872"/>
            <a:ext cx="1653540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Some topics in the works include model averaging, cross-validation, penalized likelihood and regularization, empirical Bayes, hierarchical Bayes, smoothing and shrinking, multiple testing, decision theory, degrees of freedom and overfitting.</a:t>
            </a: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91399" y="3926050"/>
            <a:ext cx="1572865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    Module:    Bias, variance, smoothing, and shrinking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H Hochheiser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RS Day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2,3</a:t>
            </a: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Neurobiology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and Office of the Provost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456298" y="4965159"/>
            <a:ext cx="8812901" cy="61247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The module begins with a two-by-two table counting the responding and nonresponding patients for two groups labeled D and L. </a:t>
            </a:r>
          </a:p>
          <a:p>
            <a:r>
              <a:rPr lang="en-US" sz="2800" dirty="0">
                <a:solidFill>
                  <a:srgbClr val="002060"/>
                </a:solidFill>
              </a:rPr>
              <a:t>The response rate is very high in  group D, very low in group L, but most of the patients are in L. 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A dilemma: in deciding whether to pursue “personalized medicine” for group D, how should we use group L data?  How should knowledge about this feature inform how to “borrow strength”?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Expansions of the motivating example open avenues to explore many techniques and issues, and a web of connected statistical concepts important for data scientists.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Slide </a:t>
            </a:r>
            <a:r>
              <a:rPr lang="en-US" sz="3200" b="1" dirty="0" smtClean="0">
                <a:solidFill>
                  <a:srgbClr val="FFFF00"/>
                </a:solidFill>
              </a:rPr>
              <a:t>4 </a:t>
            </a:r>
            <a:r>
              <a:rPr lang="en-US" sz="3200" b="1" dirty="0">
                <a:solidFill>
                  <a:srgbClr val="FFFF00"/>
                </a:solidFill>
              </a:rPr>
              <a:t>of </a:t>
            </a:r>
            <a:r>
              <a:rPr lang="en-US" sz="3200" b="1" dirty="0" smtClean="0">
                <a:solidFill>
                  <a:srgbClr val="FFFF00"/>
                </a:solidFill>
              </a:rPr>
              <a:t>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378E6ED-95BF-2341-8E14-29300B20E4F1}"/>
              </a:ext>
            </a:extLst>
          </p:cNvPr>
          <p:cNvSpPr txBox="1"/>
          <p:nvPr/>
        </p:nvSpPr>
        <p:spPr>
          <a:xfrm>
            <a:off x="12344400" y="11535013"/>
            <a:ext cx="15178050" cy="14773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2060"/>
                </a:solidFill>
              </a:rPr>
              <a:t>Software approach</a:t>
            </a:r>
            <a:r>
              <a:rPr lang="en-US" sz="3000" dirty="0">
                <a:solidFill>
                  <a:srgbClr val="002060"/>
                </a:solidFill>
              </a:rPr>
              <a:t>:  </a:t>
            </a:r>
          </a:p>
          <a:p>
            <a:r>
              <a:rPr lang="en-US" sz="3000" dirty="0" err="1">
                <a:solidFill>
                  <a:srgbClr val="002060"/>
                </a:solidFill>
              </a:rPr>
              <a:t>Rmarkdown</a:t>
            </a:r>
            <a:r>
              <a:rPr lang="en-US" sz="3000" dirty="0">
                <a:solidFill>
                  <a:srgbClr val="002060"/>
                </a:solidFill>
              </a:rPr>
              <a:t> with “shiny” interactive components, including embedded reusable components for capturing student’s reflective answers, and their own questions, and “</a:t>
            </a:r>
            <a:r>
              <a:rPr lang="en-US" sz="3000" dirty="0" err="1">
                <a:solidFill>
                  <a:srgbClr val="002060"/>
                </a:solidFill>
              </a:rPr>
              <a:t>aha”s</a:t>
            </a:r>
            <a:r>
              <a:rPr lang="en-US" sz="3000" dirty="0">
                <a:solidFill>
                  <a:srgbClr val="002060"/>
                </a:solidFill>
              </a:rPr>
              <a:t>, to save and e-mail.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C7BFB10-496F-654E-84C2-09D11A3AB711}"/>
              </a:ext>
            </a:extLst>
          </p:cNvPr>
          <p:cNvSpPr txBox="1"/>
          <p:nvPr/>
        </p:nvSpPr>
        <p:spPr>
          <a:xfrm>
            <a:off x="20524334" y="4690752"/>
            <a:ext cx="738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Analysts face </a:t>
            </a:r>
            <a:r>
              <a:rPr lang="en-GB" sz="2400" dirty="0" err="1">
                <a:solidFill>
                  <a:schemeClr val="tx1"/>
                </a:solidFill>
              </a:rPr>
              <a:t>tradeoffs</a:t>
            </a:r>
            <a:r>
              <a:rPr lang="en-GB" sz="2400" dirty="0">
                <a:solidFill>
                  <a:schemeClr val="tx1"/>
                </a:solidFill>
              </a:rPr>
              <a:t> in many forms between reliability (e.g. low variance) and validity (e.g. low bias). Choosing the optimal compromise point is a common challenge.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6D517E7-EEF0-8B40-9899-8FB1FB7BB459}"/>
              </a:ext>
            </a:extLst>
          </p:cNvPr>
          <p:cNvSpPr/>
          <p:nvPr/>
        </p:nvSpPr>
        <p:spPr bwMode="auto">
          <a:xfrm>
            <a:off x="20513734" y="4690752"/>
            <a:ext cx="7253251" cy="6700997"/>
          </a:xfrm>
          <a:prstGeom prst="rect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29200" y="11055825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73742" y="8970380"/>
            <a:ext cx="184731" cy="1134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5114267" y="16820482"/>
            <a:ext cx="12382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88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4755334" y="10070276"/>
            <a:ext cx="6427099" cy="7604281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350127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70271" y="13083234"/>
            <a:ext cx="17441752" cy="3606391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Science</a:t>
            </a:r>
            <a:r>
              <a:rPr lang="en-US" sz="3000" baseline="30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set of skills. </a:t>
            </a: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94030" y="10287000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741130" y="13583802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799" y="14366450"/>
            <a:ext cx="16179461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Planned deployment and evaluation </a:t>
            </a:r>
            <a:r>
              <a:rPr lang="mr-IN" sz="3000" dirty="0" smtClean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–</a:t>
            </a:r>
            <a:r>
              <a:rPr lang="en-US" sz="3000" dirty="0" smtClean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 fall 2018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 smtClean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Appropriate </a:t>
            </a:r>
            <a:r>
              <a:rPr lang="en-US" sz="3000" dirty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t</a:t>
            </a:r>
            <a:r>
              <a:rPr lang="en-US" sz="3000" dirty="0" smtClean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ool </a:t>
            </a:r>
            <a:r>
              <a:rPr lang="en-US" sz="3000" dirty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selection helps- </a:t>
            </a:r>
            <a:endParaRPr lang="en-US" sz="3000" dirty="0" smtClean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Python </a:t>
            </a:r>
            <a:r>
              <a:rPr lang="en-US" sz="3000" dirty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toolkits and </a:t>
            </a:r>
            <a:r>
              <a:rPr lang="en-US" sz="3000" dirty="0" err="1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Jupyter</a:t>
            </a:r>
            <a:r>
              <a:rPr lang="en-US" sz="3000" dirty="0">
                <a:solidFill>
                  <a:srgbClr val="181E46"/>
                </a:solidFill>
                <a:latin typeface="Helvetica" charset="0"/>
                <a:ea typeface="Helvetica" charset="0"/>
                <a:cs typeface="Helvetica" charset="0"/>
              </a:rPr>
              <a:t> work well together.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91399" y="3926050"/>
            <a:ext cx="1572865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Social Media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H Hochheiser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RS Day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2,3</a:t>
            </a: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Neurobiology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and Office of the Provost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 bwMode="auto">
          <a:xfrm>
            <a:off x="26671681" y="8682208"/>
            <a:ext cx="1242580" cy="61447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891399" y="4965159"/>
            <a:ext cx="7615801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Twitter, Facebook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Useful data source on health-related </a:t>
            </a:r>
            <a:r>
              <a:rPr lang="en-US" sz="3000" dirty="0" smtClean="0">
                <a:solidFill>
                  <a:srgbClr val="002060"/>
                </a:solidFill>
              </a:rPr>
              <a:t>behavior</a:t>
            </a:r>
            <a:r>
              <a:rPr lang="en-US" sz="3000" baseline="30000" dirty="0" smtClean="0">
                <a:solidFill>
                  <a:srgbClr val="002060"/>
                </a:solidFill>
              </a:rPr>
              <a:t>4</a:t>
            </a:r>
            <a:endParaRPr lang="en-US" sz="3000" baseline="30000" dirty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002060"/>
                </a:solidFill>
              </a:rPr>
              <a:t>Smoking</a:t>
            </a:r>
            <a:endParaRPr lang="en-US" sz="3000" baseline="30000" dirty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Flu </a:t>
            </a:r>
            <a:r>
              <a:rPr lang="en-US" sz="3000" dirty="0" smtClean="0">
                <a:solidFill>
                  <a:srgbClr val="002060"/>
                </a:solidFill>
              </a:rPr>
              <a:t>transmission</a:t>
            </a:r>
            <a:endParaRPr lang="en-US" sz="3000" baseline="300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baseline="300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Data Science Challenges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Acquisition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Processing/management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002060"/>
                </a:solidFill>
              </a:rPr>
              <a:t>Description</a:t>
            </a:r>
            <a:endParaRPr lang="en-US" sz="3000" dirty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Annotation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Natural Language Processing: Tokenization, parsing, part-of-speech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Goals – demonstrate both techniques  and practical approaches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Slide </a:t>
            </a:r>
            <a:r>
              <a:rPr lang="en-US" sz="3200" b="1" dirty="0">
                <a:solidFill>
                  <a:srgbClr val="FFFF00"/>
                </a:solidFill>
              </a:rPr>
              <a:t>5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>
                <a:solidFill>
                  <a:srgbClr val="FFFF00"/>
                </a:solidFill>
              </a:rPr>
              <a:t>of </a:t>
            </a:r>
            <a:r>
              <a:rPr lang="en-US" sz="3200" b="1" dirty="0" smtClean="0">
                <a:solidFill>
                  <a:srgbClr val="FFFF00"/>
                </a:solidFill>
              </a:rPr>
              <a:t>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298459" y="4154334"/>
            <a:ext cx="761580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002060"/>
                </a:solidFill>
              </a:rPr>
              <a:t>Jupyter</a:t>
            </a:r>
            <a:r>
              <a:rPr lang="en-US" sz="3000" dirty="0">
                <a:solidFill>
                  <a:srgbClr val="002060"/>
                </a:solidFill>
              </a:rPr>
              <a:t> notebooks 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Didactic material </a:t>
            </a:r>
            <a:endParaRPr lang="en-US" sz="3000" dirty="0" smtClean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002060"/>
                </a:solidFill>
              </a:rPr>
              <a:t>Python Coding exercises</a:t>
            </a:r>
            <a:endParaRPr lang="en-US" sz="3000" dirty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Standalone deployment possible in multiple  courses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Tools:</a:t>
            </a: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002060"/>
                </a:solidFill>
              </a:rPr>
              <a:t>Tweepy</a:t>
            </a:r>
            <a:r>
              <a:rPr lang="en-US" sz="3000" dirty="0">
                <a:solidFill>
                  <a:srgbClr val="002060"/>
                </a:solidFill>
              </a:rPr>
              <a:t> – Twitter API </a:t>
            </a:r>
            <a:r>
              <a:rPr lang="en-US" sz="1800" dirty="0" err="1">
                <a:solidFill>
                  <a:srgbClr val="002060"/>
                </a:solidFill>
              </a:rPr>
              <a:t>www.tweepy.org</a:t>
            </a:r>
            <a:endParaRPr lang="en-US" sz="1800" dirty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002060"/>
                </a:solidFill>
              </a:rPr>
              <a:t>spaCy</a:t>
            </a:r>
            <a:r>
              <a:rPr lang="en-US" sz="3000" dirty="0">
                <a:solidFill>
                  <a:srgbClr val="002060"/>
                </a:solidFill>
              </a:rPr>
              <a:t> NLP </a:t>
            </a:r>
            <a:r>
              <a:rPr lang="en-US" sz="1800" dirty="0" err="1">
                <a:solidFill>
                  <a:srgbClr val="002060"/>
                </a:solidFill>
              </a:rPr>
              <a:t>spacy.io</a:t>
            </a:r>
            <a:endParaRPr lang="en-US" sz="1800" dirty="0">
              <a:solidFill>
                <a:srgbClr val="002060"/>
              </a:solidFill>
            </a:endParaRPr>
          </a:p>
          <a:p>
            <a:pPr marL="986552" lvl="1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002060"/>
                </a:solidFill>
              </a:rPr>
              <a:t>Scikit</a:t>
            </a:r>
            <a:r>
              <a:rPr lang="en-US" sz="3000" dirty="0">
                <a:solidFill>
                  <a:srgbClr val="002060"/>
                </a:solidFill>
              </a:rPr>
              <a:t>-learn </a:t>
            </a:r>
            <a:r>
              <a:rPr lang="en-US" sz="1800" dirty="0" err="1">
                <a:solidFill>
                  <a:srgbClr val="002060"/>
                </a:solidFill>
              </a:rPr>
              <a:t>scikit-learn.org</a:t>
            </a:r>
            <a:endParaRPr lang="en-US" sz="18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Four </a:t>
            </a:r>
            <a:r>
              <a:rPr lang="en-US" sz="3000" dirty="0" smtClean="0">
                <a:solidFill>
                  <a:srgbClr val="002060"/>
                </a:solidFill>
              </a:rPr>
              <a:t>modules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002060"/>
                </a:solidFill>
              </a:rPr>
              <a:t>Deploy </a:t>
            </a:r>
            <a:r>
              <a:rPr lang="en-US" sz="3000" dirty="0">
                <a:solidFill>
                  <a:srgbClr val="002060"/>
                </a:solidFill>
              </a:rPr>
              <a:t>on </a:t>
            </a:r>
            <a:r>
              <a:rPr lang="en-US" sz="3000" dirty="0" err="1">
                <a:solidFill>
                  <a:srgbClr val="002060"/>
                </a:solidFill>
              </a:rPr>
              <a:t>JupyterHub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smtClean="0">
                <a:solidFill>
                  <a:srgbClr val="002060"/>
                </a:solidFill>
              </a:rPr>
              <a:t>server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Eventual publication through </a:t>
            </a:r>
            <a:r>
              <a:rPr lang="en-US" sz="3000" dirty="0" smtClean="0">
                <a:solidFill>
                  <a:srgbClr val="002060"/>
                </a:solidFill>
              </a:rPr>
              <a:t>GitHub</a:t>
            </a:r>
          </a:p>
          <a:p>
            <a:pPr marL="1043702" lvl="1" indent="-51435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002060"/>
                </a:solidFill>
              </a:rPr>
              <a:t>Supports sharing and adaptation</a:t>
            </a: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9200" y="11049000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15114267" y="16820482"/>
            <a:ext cx="12382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80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4755334" y="9954290"/>
            <a:ext cx="6427099" cy="7720267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215833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70271" y="13083234"/>
            <a:ext cx="17441752" cy="3606391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Science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set of skills. </a:t>
            </a: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10221304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  <a:endParaRPr lang="en-US" sz="36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741130" y="13583802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</a:t>
            </a:r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800" y="14366450"/>
            <a:ext cx="167640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Learners will be introduced to publically-available </a:t>
            </a:r>
            <a:r>
              <a:rPr lang="en-US" sz="3000" dirty="0" err="1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RNAseq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data sets, version control, metadata, data wrangling, naming conventions and conversions, and the Bioconductor </a:t>
            </a:r>
            <a:r>
              <a:rPr lang="en-US" sz="300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other packages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necessary to perform an analysis on an authentic dataset.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Being built using R-</a:t>
            </a:r>
            <a:r>
              <a:rPr lang="en-US" sz="3000" dirty="0" err="1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kernal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in </a:t>
            </a:r>
            <a:r>
              <a:rPr lang="en-US" sz="3000" dirty="0" err="1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Jupyter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Notebook hosted on a local server </a:t>
            </a: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91399" y="3926050"/>
            <a:ext cx="15728656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Analysis of publically available </a:t>
            </a:r>
            <a:r>
              <a:rPr lang="en-US" sz="4400" b="1" dirty="0" err="1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RNAseq</a:t>
            </a:r>
            <a:r>
              <a:rPr lang="en-US" sz="44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 data with Bioconductor packages</a:t>
            </a:r>
            <a:endParaRPr lang="en-US" sz="44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H Hochheiser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RS Day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2,3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Neurobiology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and Office of the Provost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 bwMode="auto">
          <a:xfrm>
            <a:off x="26671681" y="8682208"/>
            <a:ext cx="1242580" cy="61447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Slide </a:t>
            </a:r>
            <a:r>
              <a:rPr lang="en-US" sz="3200" b="1" dirty="0" smtClean="0">
                <a:solidFill>
                  <a:srgbClr val="FFFF00"/>
                </a:solidFill>
              </a:rPr>
              <a:t>6 </a:t>
            </a:r>
            <a:r>
              <a:rPr lang="en-US" sz="3200" b="1" dirty="0" smtClean="0">
                <a:solidFill>
                  <a:srgbClr val="FFFF00"/>
                </a:solidFill>
              </a:rPr>
              <a:t>of 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1850432" y="5502328"/>
            <a:ext cx="8326089" cy="115636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Download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kallisto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-generated TCGA transcript counts data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meta data from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XENA browser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20421600" y="5481855"/>
            <a:ext cx="7792475" cy="115636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Download breast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cancer clinical data and metadata from TCGA firehose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17850341" y="6634964"/>
            <a:ext cx="4876800" cy="62570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 Wrangling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4747274" y="7467676"/>
            <a:ext cx="5008453" cy="517577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HER2+ BC transcript data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16165013" y="8132370"/>
            <a:ext cx="7966078" cy="61596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Collapse transcript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counts to gene-level counts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19761589" y="7447130"/>
            <a:ext cx="4718538" cy="536824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HER2- BC transcript  data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14882693" y="8891494"/>
            <a:ext cx="5008453" cy="47340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HER2+ BC gene-level data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19891146" y="8885097"/>
            <a:ext cx="4718538" cy="479802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HER2- BC gene-level  data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16785666" y="9581468"/>
            <a:ext cx="6666518" cy="52152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Perform Differential Expression Analysis</a:t>
            </a:r>
          </a:p>
        </p:txBody>
      </p:sp>
      <p:sp>
        <p:nvSpPr>
          <p:cNvPr id="38" name="Rounded Rectangle 37"/>
          <p:cNvSpPr/>
          <p:nvPr/>
        </p:nvSpPr>
        <p:spPr bwMode="auto">
          <a:xfrm>
            <a:off x="16785666" y="10102986"/>
            <a:ext cx="6711958" cy="98493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metadata to inform converting gene name to Gene Symbol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6800094" y="11110393"/>
            <a:ext cx="6666518" cy="52152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Connect count data to DEG data</a:t>
            </a:r>
          </a:p>
        </p:txBody>
      </p:sp>
      <p:sp>
        <p:nvSpPr>
          <p:cNvPr id="40" name="Rounded Rectangle 39"/>
          <p:cNvSpPr/>
          <p:nvPr/>
        </p:nvSpPr>
        <p:spPr bwMode="auto">
          <a:xfrm>
            <a:off x="16785666" y="11794796"/>
            <a:ext cx="6666518" cy="45051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 and count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datatable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r="9414"/>
          <a:stretch/>
        </p:blipFill>
        <p:spPr>
          <a:xfrm>
            <a:off x="25003010" y="9087030"/>
            <a:ext cx="3495790" cy="3950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t="4010"/>
          <a:stretch/>
        </p:blipFill>
        <p:spPr>
          <a:xfrm>
            <a:off x="11539782" y="9858860"/>
            <a:ext cx="3098362" cy="29740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344300" y="6681453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Base R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310646" y="8148064"/>
            <a:ext cx="149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Tximport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555668" y="9585109"/>
            <a:ext cx="1292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DESeq2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278452" y="10266369"/>
            <a:ext cx="1425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BiomaRt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511546" y="11069891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Base R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353049" y="11991814"/>
            <a:ext cx="9550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GSEA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620595" y="11949699"/>
            <a:ext cx="1705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Heatmap3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9" name="Down Arrow 18"/>
          <p:cNvSpPr/>
          <p:nvPr/>
        </p:nvSpPr>
        <p:spPr bwMode="auto">
          <a:xfrm>
            <a:off x="17614698" y="6507426"/>
            <a:ext cx="596695" cy="1043025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55" name="Down Arrow 54"/>
          <p:cNvSpPr/>
          <p:nvPr/>
        </p:nvSpPr>
        <p:spPr bwMode="auto">
          <a:xfrm>
            <a:off x="22488416" y="6565308"/>
            <a:ext cx="596695" cy="1043025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>
            <a:off x="15822615" y="7938995"/>
            <a:ext cx="596695" cy="1043025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>
            <a:off x="23876794" y="7912932"/>
            <a:ext cx="596695" cy="1043025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58" name="Down Arrow 57"/>
          <p:cNvSpPr/>
          <p:nvPr/>
        </p:nvSpPr>
        <p:spPr bwMode="auto">
          <a:xfrm>
            <a:off x="23213875" y="9727403"/>
            <a:ext cx="596695" cy="21844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23394332" y="12243712"/>
            <a:ext cx="2430704" cy="895137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 rot="10800000">
            <a:off x="14647240" y="12253424"/>
            <a:ext cx="2430704" cy="895137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9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29200" y="11055825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62" name="TextBox 61"/>
          <p:cNvSpPr txBox="1"/>
          <p:nvPr/>
        </p:nvSpPr>
        <p:spPr>
          <a:xfrm>
            <a:off x="15114267" y="16820482"/>
            <a:ext cx="12382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79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 bwMode="auto">
          <a:xfrm>
            <a:off x="4755334" y="10008340"/>
            <a:ext cx="6427099" cy="7666217"/>
          </a:xfrm>
          <a:prstGeom prst="rect">
            <a:avLst/>
          </a:prstGeom>
          <a:solidFill>
            <a:srgbClr val="FBE6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759037" y="17674558"/>
            <a:ext cx="23857527" cy="1064449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4755335" y="3720149"/>
            <a:ext cx="6427098" cy="6215833"/>
          </a:xfrm>
          <a:prstGeom prst="rect">
            <a:avLst/>
          </a:prstGeom>
          <a:solidFill>
            <a:srgbClr val="F5F6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11170271" y="13083234"/>
            <a:ext cx="17441752" cy="3606391"/>
          </a:xfrm>
          <a:prstGeom prst="rect">
            <a:avLst/>
          </a:prstGeom>
          <a:solidFill>
            <a:srgbClr val="96D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3967227"/>
            <a:ext cx="54474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4765336"/>
            <a:ext cx="5644861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Science</a:t>
            </a:r>
            <a:r>
              <a:rPr lang="en-US" sz="3000" baseline="30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 represents an implicitly multidisciplinary field requiring a broad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set of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skills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. 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7362" indent="-167362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Our group sought to: 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Develop educational modules to enhance existing course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Share resources within and across institutions</a:t>
            </a:r>
            <a:endParaRPr lang="en-US" sz="3000" dirty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58562" lvl="1" indent="-338005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Coordinate educational efforts across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10298679"/>
            <a:ext cx="594970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EDUCATIONAL MODULES</a:t>
            </a:r>
            <a:endParaRPr lang="en-US" sz="36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741130" y="13583802"/>
            <a:ext cx="154827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CONCLUSIONS </a:t>
            </a:r>
            <a:r>
              <a:rPr lang="en-US" sz="3600" b="1" dirty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AND FUTURE DIRECTIONS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34799" y="14366450"/>
            <a:ext cx="16179461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The module illustrated several universal principles of data science while focusing on microbiome analyses as a case study.  These principles included: (</a:t>
            </a:r>
            <a:r>
              <a:rPr lang="en-US" sz="3000" dirty="0" err="1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) subsampling data before scaling up, (ii) maximizing reproducibility through version control, (iii) making code extensible to increase reusability, and (iv) use of in-line notetaking tools such as R Markdown.</a:t>
            </a:r>
            <a:endParaRPr lang="en-US" sz="3000" dirty="0">
              <a:solidFill>
                <a:srgbClr val="181E46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891399" y="3926050"/>
            <a:ext cx="1572865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2B3241"/>
                </a:solidFill>
                <a:latin typeface="Helvetica" charset="0"/>
                <a:ea typeface="Helvetica" charset="0"/>
                <a:cs typeface="Helvetica" charset="0"/>
              </a:rPr>
              <a:t>Human microbiome module</a:t>
            </a:r>
            <a:endParaRPr lang="en-US" sz="4400" b="1" dirty="0">
              <a:solidFill>
                <a:srgbClr val="2B324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11170271" y="16689626"/>
            <a:ext cx="17441751" cy="966624"/>
          </a:xfrm>
          <a:prstGeom prst="rect">
            <a:avLst/>
          </a:prstGeom>
          <a:solidFill>
            <a:srgbClr val="F3F3F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759037" y="-3394"/>
            <a:ext cx="23857527" cy="3661232"/>
          </a:xfrm>
          <a:prstGeom prst="rect">
            <a:avLst/>
          </a:prstGeom>
          <a:solidFill>
            <a:srgbClr val="2B3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127000" dir="5400000" algn="t" rotWithShape="0">
              <a:prstClr val="black">
                <a:alpha val="25000"/>
              </a:prstClr>
            </a:outerShd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332" y="35502"/>
            <a:ext cx="20783533" cy="20710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429" dirty="0">
                <a:solidFill>
                  <a:srgbClr val="EBEA00"/>
                </a:solidFill>
                <a:latin typeface="Helvetica" charset="0"/>
                <a:ea typeface="Helvetica" charset="0"/>
                <a:cs typeface="Helvetica" charset="0"/>
              </a:rPr>
              <a:t>Inter- and Intra-Institutional Efforts to Build Capacity for Data Science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92" y="2325597"/>
            <a:ext cx="2021549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DP Landsittel</a:t>
            </a:r>
            <a:r>
              <a:rPr lang="en-US" sz="32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H Hochheiser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G Cooper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RS Day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DN Boone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ES Wright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 Batmanghelich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, NN Urban</a:t>
            </a:r>
            <a:r>
              <a:rPr lang="en-US" sz="3200" baseline="30000" dirty="0" smtClean="0">
                <a:latin typeface="Helvetica" charset="0"/>
                <a:ea typeface="Helvetica" charset="0"/>
                <a:cs typeface="Helvetica" charset="0"/>
              </a:rPr>
              <a:t>2,3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University of Pittsburgh, Departments of Biomedical Informatics</a:t>
            </a:r>
            <a:r>
              <a:rPr lang="en-US" sz="2800" baseline="30000" dirty="0">
                <a:latin typeface="Helvetica" charset="0"/>
                <a:ea typeface="Helvetica" charset="0"/>
                <a:cs typeface="Helvetica" charset="0"/>
              </a:rPr>
              <a:t>1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Neurobiology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and Office of the Provost</a:t>
            </a:r>
            <a:r>
              <a:rPr lang="en-US" sz="2800" baseline="30000" dirty="0" smtClean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3200" baseline="300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0531" y="0"/>
            <a:ext cx="1906034" cy="1852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531" y="1828297"/>
            <a:ext cx="1906033" cy="1828437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 bwMode="auto">
          <a:xfrm>
            <a:off x="26671681" y="8682208"/>
            <a:ext cx="1242580" cy="61447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03" tIns="21301" rIns="42603" bIns="21301" numCol="1" rtlCol="0" anchor="t" anchorCtr="0" compatLnSpc="1">
            <a:prstTxWarp prst="textNoShape">
              <a:avLst/>
            </a:prstTxWarp>
          </a:bodyPr>
          <a:lstStyle/>
          <a:p>
            <a:pPr defTabSz="213009" eaLnBrk="1" hangingPunct="1">
              <a:buClr>
                <a:srgbClr val="000000"/>
              </a:buClr>
              <a:buSzPct val="100000"/>
            </a:pPr>
            <a:endParaRPr lang="en-US" sz="4426">
              <a:latin typeface="Calibri" pitchFamily="3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80465" y="17938521"/>
            <a:ext cx="226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Slide </a:t>
            </a:r>
            <a:r>
              <a:rPr lang="en-US" sz="3200" b="1" dirty="0" smtClean="0">
                <a:solidFill>
                  <a:srgbClr val="FFFF00"/>
                </a:solidFill>
              </a:rPr>
              <a:t>7 </a:t>
            </a:r>
            <a:r>
              <a:rPr lang="en-US" sz="3200" b="1" dirty="0" smtClean="0">
                <a:solidFill>
                  <a:srgbClr val="FFFF00"/>
                </a:solidFill>
              </a:rPr>
              <a:t>of </a:t>
            </a:r>
            <a:r>
              <a:rPr lang="en-US" sz="3200" b="1" dirty="0" smtClean="0">
                <a:solidFill>
                  <a:srgbClr val="FFFF00"/>
                </a:solidFill>
              </a:rPr>
              <a:t>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211169" y="4967657"/>
            <a:ext cx="7615801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2060"/>
                </a:solidFill>
              </a:rPr>
              <a:t>It has become increasingly clear that the microbiome, that is the community of microorganisms on and within us, is an important component of health and disease. Correlations between microbiome </a:t>
            </a:r>
            <a:r>
              <a:rPr lang="en-US" sz="3000" dirty="0" smtClean="0">
                <a:solidFill>
                  <a:srgbClr val="002060"/>
                </a:solidFill>
              </a:rPr>
              <a:t>composition (see figure at left) </a:t>
            </a:r>
            <a:r>
              <a:rPr lang="en-US" sz="3000" dirty="0">
                <a:solidFill>
                  <a:srgbClr val="002060"/>
                </a:solidFill>
              </a:rPr>
              <a:t>and disease can be identified by analyzing large datasets of DNA sequences made publicly available as part of the Human Microbiome </a:t>
            </a:r>
            <a:r>
              <a:rPr lang="en-US" sz="3000" dirty="0" smtClean="0">
                <a:solidFill>
                  <a:srgbClr val="002060"/>
                </a:solidFill>
              </a:rPr>
              <a:t>Project</a:t>
            </a:r>
            <a:r>
              <a:rPr lang="en-US" sz="3000" dirty="0">
                <a:solidFill>
                  <a:srgbClr val="002060"/>
                </a:solidFill>
              </a:rPr>
              <a:t>. Starting from this real data, students </a:t>
            </a:r>
            <a:r>
              <a:rPr lang="en-US" sz="3000" dirty="0" smtClean="0">
                <a:solidFill>
                  <a:srgbClr val="002060"/>
                </a:solidFill>
              </a:rPr>
              <a:t>were </a:t>
            </a:r>
            <a:r>
              <a:rPr lang="en-US" sz="3000" dirty="0">
                <a:solidFill>
                  <a:srgbClr val="002060"/>
                </a:solidFill>
              </a:rPr>
              <a:t>challenged with </a:t>
            </a:r>
            <a:r>
              <a:rPr lang="en-US" sz="3000" dirty="0" smtClean="0">
                <a:solidFill>
                  <a:srgbClr val="002060"/>
                </a:solidFill>
              </a:rPr>
              <a:t>(1) </a:t>
            </a:r>
            <a:r>
              <a:rPr lang="en-US" sz="3000" dirty="0">
                <a:solidFill>
                  <a:srgbClr val="002060"/>
                </a:solidFill>
              </a:rPr>
              <a:t>reduction of the raw data into a meaningful and manageable form, </a:t>
            </a:r>
            <a:r>
              <a:rPr lang="en-US" sz="3000" dirty="0" smtClean="0">
                <a:solidFill>
                  <a:srgbClr val="002060"/>
                </a:solidFill>
              </a:rPr>
              <a:t>(</a:t>
            </a:r>
            <a:r>
              <a:rPr lang="en-US" sz="3000" dirty="0">
                <a:solidFill>
                  <a:srgbClr val="002060"/>
                </a:solidFill>
              </a:rPr>
              <a:t>2</a:t>
            </a:r>
            <a:r>
              <a:rPr lang="en-US" sz="3000" dirty="0" smtClean="0">
                <a:solidFill>
                  <a:srgbClr val="002060"/>
                </a:solidFill>
              </a:rPr>
              <a:t>) </a:t>
            </a:r>
            <a:r>
              <a:rPr lang="en-US" sz="3000" dirty="0">
                <a:solidFill>
                  <a:srgbClr val="002060"/>
                </a:solidFill>
              </a:rPr>
              <a:t>using existing bioinformatics tools in a reproducible manner, </a:t>
            </a:r>
            <a:r>
              <a:rPr lang="en-US" sz="3000" dirty="0" smtClean="0">
                <a:solidFill>
                  <a:srgbClr val="002060"/>
                </a:solidFill>
              </a:rPr>
              <a:t>(</a:t>
            </a:r>
            <a:r>
              <a:rPr lang="en-US" sz="3000" dirty="0">
                <a:solidFill>
                  <a:srgbClr val="002060"/>
                </a:solidFill>
              </a:rPr>
              <a:t>3</a:t>
            </a:r>
            <a:r>
              <a:rPr lang="en-US" sz="3000" dirty="0" smtClean="0">
                <a:solidFill>
                  <a:srgbClr val="002060"/>
                </a:solidFill>
              </a:rPr>
              <a:t>) </a:t>
            </a:r>
            <a:r>
              <a:rPr lang="en-US" sz="3000" dirty="0">
                <a:solidFill>
                  <a:srgbClr val="002060"/>
                </a:solidFill>
              </a:rPr>
              <a:t>applying and comparing the results of a variety of analysis methods, </a:t>
            </a:r>
            <a:r>
              <a:rPr lang="en-US" sz="3000" dirty="0" smtClean="0">
                <a:solidFill>
                  <a:srgbClr val="002060"/>
                </a:solidFill>
              </a:rPr>
              <a:t>(</a:t>
            </a:r>
            <a:r>
              <a:rPr lang="en-US" sz="3000" dirty="0">
                <a:solidFill>
                  <a:srgbClr val="002060"/>
                </a:solidFill>
              </a:rPr>
              <a:t>4</a:t>
            </a:r>
            <a:r>
              <a:rPr lang="en-US" sz="3000" dirty="0" smtClean="0">
                <a:solidFill>
                  <a:srgbClr val="002060"/>
                </a:solidFill>
              </a:rPr>
              <a:t>) </a:t>
            </a:r>
            <a:r>
              <a:rPr lang="en-US" sz="3000" dirty="0">
                <a:solidFill>
                  <a:srgbClr val="002060"/>
                </a:solidFill>
              </a:rPr>
              <a:t>visualization of their results, and </a:t>
            </a:r>
            <a:r>
              <a:rPr lang="en-US" sz="3000" dirty="0" smtClean="0">
                <a:solidFill>
                  <a:srgbClr val="002060"/>
                </a:solidFill>
              </a:rPr>
              <a:t>(5) identifying limitations of their conclusions.</a:t>
            </a: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6213" y="4879849"/>
            <a:ext cx="8319770" cy="831977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029200" y="11055825"/>
            <a:ext cx="5771134" cy="7017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Discovery of underlying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causal relationships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Implementation of propensity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score-base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methods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Bias, variance, smoothing, and shrinking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Machine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learning for image segmentation and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registration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Text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and natural language processing of social media </a:t>
            </a: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data</a:t>
            </a: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AutoNum type="arabicParenR"/>
              <a:defRPr/>
            </a:pPr>
            <a:r>
              <a:rPr lang="en-US" sz="3000" dirty="0" smtClean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Bioinformatics </a:t>
            </a:r>
            <a:r>
              <a:rPr lang="en-US" sz="3000" dirty="0">
                <a:solidFill>
                  <a:srgbClr val="161D47"/>
                </a:solidFill>
                <a:latin typeface="Helvetica" charset="0"/>
                <a:ea typeface="Helvetica" charset="0"/>
                <a:cs typeface="Helvetica" charset="0"/>
              </a:rPr>
              <a:t>analysis of TCGA data and the Human Microbiome Project</a:t>
            </a: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lvl="1" indent="-344488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endParaRPr lang="en-US" sz="3000" dirty="0" smtClean="0">
              <a:solidFill>
                <a:srgbClr val="161D47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24332" y="17938521"/>
            <a:ext cx="1799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Funding received from a Supplement to a T15 Training Grant from the National Libraries of Medicine: </a:t>
            </a:r>
            <a:r>
              <a:rPr lang="is-IS" sz="2800" dirty="0"/>
              <a:t>3T15 LM007059-31S1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15114267" y="16820482"/>
            <a:ext cx="12382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grants.nih.gov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/grants/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rfi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/NIH-Strategic-Plan-for-Data-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Science.pdf</a:t>
            </a:r>
            <a:endParaRPr lang="en-US" sz="1400" dirty="0" smtClean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http://</a:t>
            </a:r>
            <a:r>
              <a:rPr lang="en-US" sz="1400" dirty="0" err="1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www.dbmi.pitt.edu</a:t>
            </a:r>
            <a:r>
              <a:rPr lang="en-US" sz="1400" dirty="0" smtClean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/training-programs/overview</a:t>
            </a:r>
          </a:p>
          <a:p>
            <a:pPr marL="159757" indent="-159757" eaLnBrk="1" hangingPunct="1">
              <a:buSzPct val="100000"/>
              <a:buFont typeface="+mj-lt"/>
              <a:buAutoNum type="arabicPeriod"/>
              <a:defRPr/>
            </a:pP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www.ncbi.nlm.nih.gov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en-US" sz="1400" dirty="0" err="1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pmc</a:t>
            </a:r>
            <a:r>
              <a:rPr lang="en-US" sz="1400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/articles/PMC3758063/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65630" y="16920627"/>
            <a:ext cx="36020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SzPct val="100000"/>
              <a:defRPr/>
            </a:pPr>
            <a:r>
              <a:rPr lang="en-US" sz="3600" b="1" dirty="0">
                <a:solidFill>
                  <a:srgbClr val="2B313D"/>
                </a:solidFill>
                <a:latin typeface="Helvetica" charset="0"/>
                <a:ea typeface="Helvetica" charset="0"/>
                <a:cs typeface="Helvetica" charset="0"/>
              </a:rPr>
              <a:t>REFERENCES</a:t>
            </a:r>
            <a:endParaRPr lang="en-US" sz="36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eaLnBrk="1" hangingPunct="1">
              <a:buSzPct val="100000"/>
              <a:defRPr/>
            </a:pPr>
            <a:endParaRPr lang="en-US" sz="3200" dirty="0">
              <a:solidFill>
                <a:srgbClr val="2B313D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799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Bitstream Vera Sans"/>
        <a:cs typeface="Bitstream Vera Sans"/>
      </a:majorFont>
      <a:minorFont>
        <a:latin typeface="Calibri"/>
        <a:ea typeface="Bitstream Vera Sans"/>
        <a:cs typeface="Bitstream Vera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9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9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12498</TotalTime>
  <Words>2308</Words>
  <Application>Microsoft Macintosh PowerPoint</Application>
  <PresentationFormat>Custom</PresentationFormat>
  <Paragraphs>335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Bitstream Vera Sans</vt:lpstr>
      <vt:lpstr>Calibri</vt:lpstr>
      <vt:lpstr>Helvetica</vt:lpstr>
      <vt:lpstr>MS PGothic</vt:lpstr>
      <vt:lpstr>ＭＳ Ｐゴシック</vt:lpstr>
      <vt:lpstr>ＭＳ ゴシック</vt:lpstr>
      <vt:lpstr>Times New Roman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Khersonsky,Victoria</dc:creator>
  <cp:lastModifiedBy>Landsittel, Douglas P</cp:lastModifiedBy>
  <cp:revision>1175</cp:revision>
  <cp:lastPrinted>2016-08-23T11:12:31Z</cp:lastPrinted>
  <dcterms:created xsi:type="dcterms:W3CDTF">2015-10-28T13:54:26Z</dcterms:created>
  <dcterms:modified xsi:type="dcterms:W3CDTF">2018-05-18T12:35:30Z</dcterms:modified>
</cp:coreProperties>
</file>