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56" r:id="rId3"/>
    <p:sldId id="391" r:id="rId4"/>
    <p:sldId id="358" r:id="rId5"/>
    <p:sldId id="288" r:id="rId6"/>
    <p:sldId id="359" r:id="rId7"/>
    <p:sldId id="395" r:id="rId8"/>
    <p:sldId id="394" r:id="rId9"/>
    <p:sldId id="392" r:id="rId10"/>
    <p:sldId id="393" r:id="rId11"/>
    <p:sldId id="363" r:id="rId12"/>
    <p:sldId id="360" r:id="rId13"/>
    <p:sldId id="364" r:id="rId14"/>
    <p:sldId id="370" r:id="rId15"/>
    <p:sldId id="337" r:id="rId16"/>
    <p:sldId id="386" r:id="rId17"/>
    <p:sldId id="389" r:id="rId18"/>
    <p:sldId id="390" r:id="rId19"/>
    <p:sldId id="388" r:id="rId20"/>
    <p:sldId id="380" r:id="rId21"/>
  </p:sldIdLst>
  <p:sldSz cx="9144000" cy="6858000" type="screen4x3"/>
  <p:notesSz cx="6954838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968"/>
    <a:srgbClr val="B62300"/>
    <a:srgbClr val="CC3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9" autoAdjust="0"/>
    <p:restoredTop sz="94730" autoAdjust="0"/>
  </p:normalViewPr>
  <p:slideViewPr>
    <p:cSldViewPr snapToGrid="0" snapToObjects="1">
      <p:cViewPr varScale="1">
        <p:scale>
          <a:sx n="87" d="100"/>
          <a:sy n="87" d="100"/>
        </p:scale>
        <p:origin x="148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9" d="100"/>
          <a:sy n="69" d="100"/>
        </p:scale>
        <p:origin x="324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1CD29D61-BE3F-406B-B890-FE6868547EA5}" type="datetimeFigureOut">
              <a:rPr lang="en-US" smtClean="0"/>
              <a:t>5/16/2018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r>
              <a:rPr lang="en-US" dirty="0"/>
              <a:t>©2016 Causalytics </a:t>
            </a:r>
            <a:r>
              <a:rPr lang="en-US" dirty="0"/>
              <a:t>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6A0E629A-0118-4865-9D20-C30AF4CECF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49803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110E4D8A-BE27-47DB-8575-9534C7F493F6}" type="datetimeFigureOut">
              <a:rPr lang="en-US" smtClean="0"/>
              <a:t>5/16/2018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r>
              <a:rPr lang="en-US" dirty="0"/>
              <a:t>©2016 Causalytics </a:t>
            </a:r>
            <a:r>
              <a:rPr lang="en-US" dirty="0" smtClean="0"/>
              <a:t>LLC.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43CA7F4D-EF09-415A-9A45-9CB21BA380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97872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©2016 Causalytics </a:t>
            </a:r>
            <a:r>
              <a:rPr lang="en-US" dirty="0" smtClean="0"/>
              <a:t>LLC.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12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©2016 </a:t>
            </a:r>
            <a:r>
              <a:rPr lang="en-US" dirty="0"/>
              <a:t>Causalytics 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92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©2016 </a:t>
            </a:r>
            <a:r>
              <a:rPr lang="en-US" dirty="0"/>
              <a:t>Causalytics 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12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©2016 Causalytics </a:t>
            </a:r>
            <a:r>
              <a:rPr lang="en-US" dirty="0" smtClean="0"/>
              <a:t>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6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©2016 </a:t>
            </a:r>
            <a:r>
              <a:rPr lang="en-US" dirty="0"/>
              <a:t>Causalytics 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391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©2016 Causalytics </a:t>
            </a:r>
            <a:r>
              <a:rPr lang="en-US" dirty="0" smtClean="0"/>
              <a:t>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05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©2016 Causalytics </a:t>
            </a:r>
            <a:r>
              <a:rPr lang="en-US" dirty="0" smtClean="0"/>
              <a:t>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62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©2016 Causalytics </a:t>
            </a:r>
            <a:r>
              <a:rPr lang="en-US" dirty="0" smtClean="0"/>
              <a:t>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999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©2016 Causalytics </a:t>
            </a:r>
            <a:r>
              <a:rPr lang="en-US" dirty="0"/>
              <a:t>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6425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©2016 Causalytics </a:t>
            </a:r>
            <a:r>
              <a:rPr lang="en-US" dirty="0"/>
              <a:t>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4380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©2016 </a:t>
            </a:r>
            <a:r>
              <a:rPr lang="en-US" dirty="0"/>
              <a:t>Causalytics 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0774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©2016 </a:t>
            </a:r>
            <a:r>
              <a:rPr lang="en-US" dirty="0"/>
              <a:t>Causalytics 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760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©2016 </a:t>
            </a:r>
            <a:r>
              <a:rPr lang="en-US" dirty="0"/>
              <a:t>Causalytics 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5775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©2016 </a:t>
            </a:r>
            <a:r>
              <a:rPr lang="en-US" dirty="0"/>
              <a:t>Causalytics 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6519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©2016 </a:t>
            </a:r>
            <a:r>
              <a:rPr lang="en-US" dirty="0"/>
              <a:t>Causalytics 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3199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©2016 </a:t>
            </a:r>
            <a:r>
              <a:rPr lang="en-US" dirty="0"/>
              <a:t>Causalytics 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4756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©2016 </a:t>
            </a:r>
            <a:r>
              <a:rPr lang="en-US" dirty="0"/>
              <a:t>Causalytics 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5361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©2016 </a:t>
            </a:r>
            <a:r>
              <a:rPr lang="en-US" dirty="0"/>
              <a:t>Causalytics 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637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©2016 </a:t>
            </a:r>
            <a:r>
              <a:rPr lang="en-US" dirty="0"/>
              <a:t>Causalytics 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5298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©2016 </a:t>
            </a:r>
            <a:r>
              <a:rPr lang="en-US" dirty="0"/>
              <a:t>Causalytics LLC.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A7F4D-EF09-415A-9A45-9CB21BA3807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198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D17C-BF11-4269-9773-067304A0AA43}" type="datetime1">
              <a:rPr lang="en-US" smtClean="0"/>
              <a:t>5/16/2018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©2013 Causalytics, LLC.  White paper available at : www.causalytics.com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85BF-A955-4BDF-86B9-FBA30E78751E}" type="datetime1">
              <a:rPr lang="en-US" smtClean="0"/>
              <a:t>5/16/2018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©2013 Causalytics, LLC.  White paper available at : www.causalytics.com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E4D5-DF0D-4A66-8B78-974F6B6BD7A1}" type="datetime1">
              <a:rPr lang="en-US" smtClean="0"/>
              <a:t>5/16/2018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©2013 Causalytics, LLC.  White paper available at : www.causalytics.com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D78B-B74C-406E-AEB2-314305AE62A8}" type="datetime1">
              <a:rPr lang="en-US" smtClean="0"/>
              <a:t>5/16/2018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©2013 Causalytics, LLC.  White paper available at : www.causalytics.com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4EA81-81EE-4124-B7E9-4701042D3758}" type="datetime1">
              <a:rPr lang="en-US" smtClean="0"/>
              <a:t>5/16/2018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©2013 Causalytics, LLC.  White paper available at : www.causalytics.com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FCA61-8259-4DB2-986D-42AD26470379}" type="datetime1">
              <a:rPr lang="en-US" smtClean="0"/>
              <a:t>5/16/2018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©2013 Causalytics, LLC.  White paper available at : www.causalytics.com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CB69-D5D4-4D7D-AB44-B875CDFAFF9D}" type="datetime1">
              <a:rPr lang="en-US" smtClean="0"/>
              <a:t>5/16/2018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©2013 Causalytics, LLC.  White paper available at : www.causalytics.com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BB43F-D724-4ABB-868D-CA53EFCFDD8E}" type="datetime1">
              <a:rPr lang="en-US" smtClean="0"/>
              <a:t>5/16/2018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©2013 Causalytics, LLC.  White paper available at : www.causalytics.com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E15A2-C70D-4A6D-BC47-8CBFD16F6764}" type="datetime1">
              <a:rPr lang="en-US" smtClean="0"/>
              <a:t>5/16/2018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©2013 Causalytics, LLC.  White paper available at : www.causalytics.com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12158-76C4-4210-96D3-648B95F56C49}" type="datetime1">
              <a:rPr lang="en-US" smtClean="0"/>
              <a:t>5/16/2018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©2013 Causalytics, LLC.  White paper available at : www.causalytics.com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FC851-D6ED-40FB-B16D-1C36BFB69B7B}" type="datetime1">
              <a:rPr lang="en-US" smtClean="0"/>
              <a:t>5/16/2018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©2013 Causalytics, LLC.  White paper available at : www.causalytics.com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5057A-3080-422F-BB1A-FF87B624DEB6}" type="datetime1">
              <a:rPr lang="en-US" smtClean="0"/>
              <a:t>5/16/2018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©2013 Causalytics, LLC.  White paper available at : www.causalytics.com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93910-7A19-FE4D-A28E-DC11DD6128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usalytics Final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81" y="2071674"/>
            <a:ext cx="1381078" cy="48993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12" name="Hexagon 11"/>
          <p:cNvSpPr/>
          <p:nvPr/>
        </p:nvSpPr>
        <p:spPr>
          <a:xfrm>
            <a:off x="7957981" y="5167485"/>
            <a:ext cx="857512" cy="804449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rcRect l="15963" t="13470" b="25880"/>
          <a:stretch>
            <a:fillRect/>
          </a:stretch>
        </p:blipFill>
        <p:spPr>
          <a:xfrm>
            <a:off x="415825" y="947847"/>
            <a:ext cx="1785116" cy="867908"/>
          </a:xfrm>
          <a:prstGeom prst="roundRect">
            <a:avLst/>
          </a:prstGeom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14" name="Hexagon 13"/>
          <p:cNvSpPr/>
          <p:nvPr/>
        </p:nvSpPr>
        <p:spPr>
          <a:xfrm>
            <a:off x="7527862" y="5454606"/>
            <a:ext cx="860239" cy="765501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73620" y="2316641"/>
            <a:ext cx="66134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Testing for Feature Relevance:</a:t>
            </a:r>
          </a:p>
          <a:p>
            <a:pPr algn="ctr"/>
            <a:r>
              <a:rPr lang="en-US" sz="3600" b="1" dirty="0"/>
              <a:t>The HARVEST Algorithm</a:t>
            </a:r>
          </a:p>
          <a:p>
            <a:endParaRPr lang="en-US" b="1" dirty="0"/>
          </a:p>
          <a:p>
            <a:endParaRPr lang="en-US" b="1" dirty="0"/>
          </a:p>
          <a:p>
            <a:pPr algn="ctr"/>
            <a:r>
              <a:rPr lang="en-US" sz="2400" dirty="0"/>
              <a:t>Herbert I. Weisberg</a:t>
            </a:r>
          </a:p>
          <a:p>
            <a:pPr algn="ctr"/>
            <a:r>
              <a:rPr lang="en-US" sz="2400" dirty="0"/>
              <a:t>Victor P. Pontes</a:t>
            </a:r>
          </a:p>
          <a:p>
            <a:pPr algn="ctr"/>
            <a:r>
              <a:rPr lang="en-US" sz="2400" dirty="0"/>
              <a:t>Mathis Thoma</a:t>
            </a:r>
          </a:p>
          <a:p>
            <a:pPr algn="ctr"/>
            <a:endParaRPr lang="en-US" dirty="0"/>
          </a:p>
          <a:p>
            <a:pPr algn="ctr"/>
            <a:r>
              <a:rPr lang="en-US" sz="2400" dirty="0"/>
              <a:t>CAUSALYTICS, LLC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2913" y="2214700"/>
            <a:ext cx="7436296" cy="3570636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Huge number of features but few are relevant</a:t>
            </a:r>
          </a:p>
          <a:p>
            <a:pPr lvl="0"/>
            <a:r>
              <a:rPr lang="en-US" sz="2400" dirty="0"/>
              <a:t>Often a limited number of observations</a:t>
            </a:r>
          </a:p>
          <a:p>
            <a:pPr lvl="0"/>
            <a:r>
              <a:rPr lang="en-US" sz="2400" dirty="0"/>
              <a:t>Two contradictory challenges:</a:t>
            </a:r>
          </a:p>
          <a:p>
            <a:pPr lvl="1"/>
            <a:r>
              <a:rPr lang="en-US" sz="2000" dirty="0"/>
              <a:t>Find the relevant features</a:t>
            </a:r>
          </a:p>
          <a:p>
            <a:pPr lvl="1"/>
            <a:r>
              <a:rPr lang="en-US" sz="2000" dirty="0"/>
              <a:t>Construct a statistical model</a:t>
            </a:r>
          </a:p>
          <a:p>
            <a:pPr marL="0" lvl="0" indent="0">
              <a:lnSpc>
                <a:spcPct val="150000"/>
              </a:lnSpc>
              <a:spcBef>
                <a:spcPts val="1200"/>
              </a:spcBef>
              <a:buNone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2913" y="1476036"/>
            <a:ext cx="6917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Predictive Analytics: A Very Hard Problem 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28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2913" y="2214700"/>
            <a:ext cx="7436296" cy="357063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dirty="0"/>
              <a:t>1) Screen out irrelevant features efficiently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en-US" sz="2400" dirty="0"/>
              <a:t>2) Build model using mostly relevant features</a:t>
            </a:r>
          </a:p>
          <a:p>
            <a:pPr marL="0" lvl="0" indent="0">
              <a:buNone/>
            </a:pPr>
            <a:r>
              <a:rPr lang="en-US" sz="2400" dirty="0" smtClean="0"/>
              <a:t>We </a:t>
            </a:r>
            <a:r>
              <a:rPr lang="en-US" sz="2400" dirty="0"/>
              <a:t>focus on task 1. If done well, then task 2 should be (relatively) easy.</a:t>
            </a:r>
            <a:endParaRPr lang="en-US" sz="2000" dirty="0"/>
          </a:p>
          <a:p>
            <a:pPr marL="0" lvl="0" indent="0">
              <a:lnSpc>
                <a:spcPct val="150000"/>
              </a:lnSpc>
              <a:spcBef>
                <a:spcPts val="1200"/>
              </a:spcBef>
              <a:buNone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2913" y="1476036"/>
            <a:ext cx="6917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Divide and Conquer: Two (Easier?) Problems 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89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2913" y="2214700"/>
            <a:ext cx="7436296" cy="357063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/>
              <a:t>Prediction depends on Correlation not Causation</a:t>
            </a:r>
          </a:p>
          <a:p>
            <a:r>
              <a:rPr lang="en-US" sz="2400" dirty="0"/>
              <a:t>But no </a:t>
            </a:r>
            <a:r>
              <a:rPr lang="en-US" sz="2400" b="1" i="1" dirty="0"/>
              <a:t>stable</a:t>
            </a:r>
            <a:r>
              <a:rPr lang="en-US" sz="2400" dirty="0"/>
              <a:t> Correlation exists without Causation</a:t>
            </a:r>
          </a:p>
          <a:p>
            <a:pPr marL="0" indent="0">
              <a:buNone/>
            </a:pPr>
            <a:r>
              <a:rPr lang="en-US" sz="2400" dirty="0"/>
              <a:t>Relevance = Correlation grounded in Causation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2913" y="1476036"/>
            <a:ext cx="691783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Conceptual Framework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1" name="Arrow: Right 9">
            <a:extLst>
              <a:ext uri="{FF2B5EF4-FFF2-40B4-BE49-F238E27FC236}">
                <a16:creationId xmlns:a16="http://schemas.microsoft.com/office/drawing/2014/main" xmlns="" id="{E5F43C32-7B9D-41DC-B994-37C2EC073E8E}"/>
              </a:ext>
            </a:extLst>
          </p:cNvPr>
          <p:cNvSpPr/>
          <p:nvPr/>
        </p:nvSpPr>
        <p:spPr>
          <a:xfrm>
            <a:off x="755465" y="3135070"/>
            <a:ext cx="978408" cy="35459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12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902913" y="1476036"/>
            <a:ext cx="691783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/>
              <a:t>Rationale for HARVEST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2913" y="2214700"/>
            <a:ext cx="6917833" cy="3570636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A</a:t>
            </a:r>
            <a:r>
              <a:rPr lang="en-US" sz="2400" b="1" i="1" dirty="0"/>
              <a:t> relevant </a:t>
            </a:r>
            <a:r>
              <a:rPr lang="en-US" sz="2400" dirty="0"/>
              <a:t>feature cannot decrease model fit to data except by chance </a:t>
            </a:r>
          </a:p>
          <a:p>
            <a:pPr lvl="0">
              <a:spcAft>
                <a:spcPts val="1200"/>
              </a:spcAft>
            </a:pPr>
            <a:r>
              <a:rPr lang="en-US" sz="2400" dirty="0"/>
              <a:t>An</a:t>
            </a:r>
            <a:r>
              <a:rPr lang="en-US" sz="2400" b="1" i="1" dirty="0"/>
              <a:t> irrelevant</a:t>
            </a:r>
            <a:r>
              <a:rPr lang="en-US" sz="2400" dirty="0"/>
              <a:t> feature cannot increase model fit except by chance</a:t>
            </a:r>
          </a:p>
          <a:p>
            <a:pPr marL="0" lvl="0" indent="0">
              <a:buNone/>
            </a:pPr>
            <a:r>
              <a:rPr lang="en-US" sz="2400" dirty="0"/>
              <a:t>How can we identify features that don’t truly contribute to accuracy and eliminate them, while “sparing” relevant features?</a:t>
            </a:r>
          </a:p>
          <a:p>
            <a:pPr marL="0" lvl="0" indent="0">
              <a:buNone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3" name="Arrow: Right 9">
            <a:extLst>
              <a:ext uri="{FF2B5EF4-FFF2-40B4-BE49-F238E27FC236}">
                <a16:creationId xmlns:a16="http://schemas.microsoft.com/office/drawing/2014/main" xmlns="" id="{E5F43C32-7B9D-41DC-B994-37C2EC073E8E}"/>
              </a:ext>
            </a:extLst>
          </p:cNvPr>
          <p:cNvSpPr/>
          <p:nvPr/>
        </p:nvSpPr>
        <p:spPr>
          <a:xfrm>
            <a:off x="755465" y="4048124"/>
            <a:ext cx="978408" cy="35459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35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0984" y="4825217"/>
            <a:ext cx="4325815" cy="1125417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endParaRPr lang="en-US" sz="2400" dirty="0"/>
          </a:p>
          <a:p>
            <a:pPr marL="0" lvl="0" indent="0">
              <a:buNone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2913" y="2208374"/>
            <a:ext cx="691783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Poor </a:t>
            </a:r>
            <a:r>
              <a:rPr lang="en-US" sz="2800" dirty="0"/>
              <a:t>trade-off between sensitivity and specificity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Insensitive </a:t>
            </a:r>
            <a:r>
              <a:rPr lang="en-US" sz="2800" dirty="0"/>
              <a:t>to inter-relationships among features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02913" y="1476036"/>
            <a:ext cx="691783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Univariate “filtering” methods: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24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0984" y="4825217"/>
            <a:ext cx="4325815" cy="1125417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endParaRPr lang="en-US" sz="2400" dirty="0"/>
          </a:p>
          <a:p>
            <a:pPr marL="0" lvl="0" indent="0">
              <a:buNone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2913" y="2214700"/>
            <a:ext cx="6917833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H</a:t>
            </a:r>
            <a:r>
              <a:rPr lang="en-US" sz="2800" dirty="0" smtClean="0"/>
              <a:t>ighly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A</a:t>
            </a:r>
            <a:r>
              <a:rPr lang="en-US" sz="2800" dirty="0" smtClean="0"/>
              <a:t>ccurate &amp;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R</a:t>
            </a:r>
            <a:r>
              <a:rPr lang="en-US" sz="2800" dirty="0" smtClean="0"/>
              <a:t>obust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V</a:t>
            </a:r>
            <a:r>
              <a:rPr lang="en-US" sz="2800" dirty="0" smtClean="0"/>
              <a:t>ariable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E</a:t>
            </a:r>
            <a:r>
              <a:rPr lang="en-US" sz="2800" dirty="0" smtClean="0"/>
              <a:t>valuation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S</a:t>
            </a:r>
            <a:r>
              <a:rPr lang="en-US" sz="2800" dirty="0" smtClean="0"/>
              <a:t>election &amp;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T</a:t>
            </a:r>
            <a:r>
              <a:rPr lang="en-US" sz="2800" dirty="0" smtClean="0"/>
              <a:t>esting</a:t>
            </a:r>
            <a:endParaRPr lang="en-US" sz="2800" dirty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02913" y="1476036"/>
            <a:ext cx="6917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HARVEST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1461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2913" y="2214765"/>
            <a:ext cx="6917833" cy="3127466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4400" b="1" dirty="0"/>
              <a:t>Step 1: </a:t>
            </a:r>
            <a:r>
              <a:rPr lang="en-US" sz="4400" dirty="0"/>
              <a:t>Generate </a:t>
            </a:r>
            <a:r>
              <a:rPr lang="en-US" sz="4400" i="1" dirty="0"/>
              <a:t>n</a:t>
            </a:r>
            <a:r>
              <a:rPr lang="en-US" sz="4400" dirty="0"/>
              <a:t> random subsets of size </a:t>
            </a:r>
            <a:r>
              <a:rPr lang="en-US" sz="4400" i="1" dirty="0" smtClean="0"/>
              <a:t>k</a:t>
            </a:r>
            <a:r>
              <a:rPr lang="en-US" sz="4400" dirty="0" smtClean="0"/>
              <a:t>. </a:t>
            </a:r>
            <a:endParaRPr lang="en-US" sz="4400" dirty="0"/>
          </a:p>
          <a:p>
            <a:pPr>
              <a:lnSpc>
                <a:spcPct val="120000"/>
              </a:lnSpc>
            </a:pPr>
            <a:r>
              <a:rPr lang="en-US" sz="4400" b="1" dirty="0" smtClean="0"/>
              <a:t>Step </a:t>
            </a:r>
            <a:r>
              <a:rPr lang="en-US" sz="4400" b="1" dirty="0"/>
              <a:t>2: </a:t>
            </a:r>
            <a:r>
              <a:rPr lang="en-US" sz="4400" dirty="0"/>
              <a:t>For each random subset, train the corresponding predictive model.</a:t>
            </a:r>
          </a:p>
          <a:p>
            <a:pPr>
              <a:lnSpc>
                <a:spcPct val="120000"/>
              </a:lnSpc>
            </a:pPr>
            <a:r>
              <a:rPr lang="en-US" sz="4400" b="1" dirty="0" smtClean="0"/>
              <a:t>Step </a:t>
            </a:r>
            <a:r>
              <a:rPr lang="en-US" sz="4400" b="1" dirty="0"/>
              <a:t>3: </a:t>
            </a:r>
            <a:r>
              <a:rPr lang="en-US" sz="4400" dirty="0"/>
              <a:t>For each subset, calculate an estimate of accuracy </a:t>
            </a:r>
            <a:r>
              <a:rPr lang="en-US" sz="4400" i="1" dirty="0"/>
              <a:t>A</a:t>
            </a:r>
            <a:r>
              <a:rPr lang="en-US" sz="4400" dirty="0"/>
              <a:t>. </a:t>
            </a:r>
          </a:p>
          <a:p>
            <a:pPr marL="0" indent="0">
              <a:lnSpc>
                <a:spcPct val="110000"/>
              </a:lnSpc>
              <a:buNone/>
            </a:pPr>
            <a:endParaRPr lang="en-US" sz="38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300" dirty="0"/>
              <a:t> </a:t>
            </a:r>
          </a:p>
          <a:p>
            <a:pPr marL="0" lvl="0" indent="0">
              <a:buNone/>
            </a:pPr>
            <a:endParaRPr lang="en-US" sz="2400" dirty="0"/>
          </a:p>
          <a:p>
            <a:pPr marL="457200" lvl="0" indent="-457200">
              <a:buFont typeface="+mj-lt"/>
              <a:buAutoNum type="arabicPeriod"/>
            </a:pPr>
            <a:endParaRPr lang="en-US" sz="2400" dirty="0"/>
          </a:p>
          <a:p>
            <a:pPr marL="0" lvl="0" indent="0">
              <a:buNone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02913" y="1476036"/>
            <a:ext cx="6917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HARVEST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6858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02913" y="2214700"/>
                <a:ext cx="6917833" cy="3035188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/>
                  <a:t>Step </a:t>
                </a:r>
                <a:r>
                  <a:rPr lang="en-US" sz="2400" b="1" dirty="0"/>
                  <a:t>4: </a:t>
                </a:r>
                <a:r>
                  <a:rPr lang="en-US" sz="2400" dirty="0"/>
                  <a:t>Rank all</a:t>
                </a:r>
                <a:r>
                  <a:rPr lang="en-US" sz="2400" i="1" dirty="0"/>
                  <a:t> n</a:t>
                </a:r>
                <a:r>
                  <a:rPr lang="en-US" sz="2400" dirty="0"/>
                  <a:t> subsets based on the </a:t>
                </a:r>
                <a:r>
                  <a:rPr lang="en-US" sz="2400" i="1" dirty="0"/>
                  <a:t>A</a:t>
                </a:r>
                <a:r>
                  <a:rPr lang="en-US" sz="2400" dirty="0"/>
                  <a:t> -values, from </a:t>
                </a:r>
                <a14:m>
                  <m:oMath xmlns:m="http://schemas.openxmlformats.org/officeDocument/2006/math">
                    <m:r>
                      <a:rPr lang="en-US" sz="2400" i="1"/>
                      <m:t>1</m:t>
                    </m:r>
                  </m:oMath>
                </a14:m>
                <a:r>
                  <a:rPr lang="en-US" sz="2400" dirty="0"/>
                  <a:t> (highest </a:t>
                </a:r>
                <a:r>
                  <a:rPr lang="en-US" sz="2400" i="1" dirty="0"/>
                  <a:t>A</a:t>
                </a:r>
                <a:r>
                  <a:rPr lang="en-US" sz="2400" dirty="0"/>
                  <a:t>) to </a:t>
                </a:r>
                <a:r>
                  <a:rPr lang="en-US" sz="2400" i="1" dirty="0"/>
                  <a:t>n </a:t>
                </a:r>
                <a:r>
                  <a:rPr lang="en-US" sz="2400" dirty="0"/>
                  <a:t>(lowest </a:t>
                </a:r>
                <a:r>
                  <a:rPr lang="en-US" sz="2400" i="1" dirty="0"/>
                  <a:t>A</a:t>
                </a:r>
                <a:r>
                  <a:rPr lang="en-US" sz="2400" dirty="0"/>
                  <a:t>).</a:t>
                </a:r>
              </a:p>
              <a:p>
                <a:r>
                  <a:rPr lang="en-US" sz="2400" b="1" dirty="0" smtClean="0"/>
                  <a:t>Step </a:t>
                </a:r>
                <a:r>
                  <a:rPr lang="en-US" sz="2400" b="1" dirty="0"/>
                  <a:t>5: </a:t>
                </a:r>
                <a:r>
                  <a:rPr lang="en-US" sz="2400" dirty="0"/>
                  <a:t>For each feature </a:t>
                </a:r>
                <a:r>
                  <a:rPr lang="en-US" sz="2400" i="1" dirty="0" smtClean="0"/>
                  <a:t>i, </a:t>
                </a:r>
                <a:r>
                  <a:rPr lang="en-US" sz="2400" dirty="0"/>
                  <a:t>identify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𝑛</m:t>
                        </m:r>
                      </m:e>
                      <m:sub>
                        <m:r>
                          <a:rPr lang="en-US" sz="2400" i="1"/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subsets that contain feature </a:t>
                </a:r>
                <a:r>
                  <a:rPr lang="en-US" sz="2400" i="1" dirty="0"/>
                  <a:t>i</a:t>
                </a:r>
                <a:r>
                  <a:rPr lang="en-US" sz="2400" dirty="0"/>
                  <a:t>.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sz="3800" dirty="0"/>
                  <a:t> </a:t>
                </a:r>
              </a:p>
              <a:p>
                <a:pPr marL="0" lvl="0" indent="0">
                  <a:buNone/>
                </a:pPr>
                <a:endParaRPr lang="en-US" sz="2400" dirty="0"/>
              </a:p>
              <a:p>
                <a:pPr marL="457200" lvl="0" indent="-457200">
                  <a:buFont typeface="+mj-lt"/>
                  <a:buAutoNum type="arabicPeriod"/>
                </a:pPr>
                <a:endParaRPr lang="en-US" sz="2400" dirty="0"/>
              </a:p>
              <a:p>
                <a:pPr marL="0" lvl="0" indent="0"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2913" y="2214700"/>
                <a:ext cx="6917833" cy="3035188"/>
              </a:xfrm>
              <a:blipFill rotWithShape="0">
                <a:blip r:embed="rId3"/>
                <a:stretch>
                  <a:fillRect l="-1145" t="-1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02913" y="1476036"/>
            <a:ext cx="6917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HARVEST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02913" y="2214700"/>
                <a:ext cx="6917833" cy="3347498"/>
              </a:xfrm>
            </p:spPr>
            <p:txBody>
              <a:bodyPr>
                <a:normAutofit fontScale="25000" lnSpcReduction="2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sz="9600" dirty="0"/>
                  <a:t>For each feature </a:t>
                </a:r>
                <a:r>
                  <a:rPr lang="en-US" sz="9600" i="1" dirty="0"/>
                  <a:t>i</a:t>
                </a:r>
                <a:r>
                  <a:rPr lang="en-US" sz="9600" dirty="0"/>
                  <a:t> :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9600" b="1" dirty="0" smtClean="0"/>
                  <a:t>Step </a:t>
                </a:r>
                <a:r>
                  <a:rPr lang="en-US" sz="9600" b="1" dirty="0"/>
                  <a:t>6: </a:t>
                </a:r>
                <a:r>
                  <a:rPr lang="en-US" sz="9600" dirty="0"/>
                  <a:t>Calculate the </a:t>
                </a:r>
                <a:r>
                  <a:rPr lang="en-US" sz="9600" i="1" dirty="0"/>
                  <a:t>average rank</a:t>
                </a:r>
                <a:r>
                  <a:rPr lang="en-US" sz="9600" dirty="0"/>
                  <a:t> 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600" i="1"/>
                        </m:ctrlPr>
                      </m:sSubPr>
                      <m:e>
                        <m:r>
                          <a:rPr lang="en-US" sz="9600" i="1"/>
                          <m:t>𝑛</m:t>
                        </m:r>
                      </m:e>
                      <m:sub>
                        <m:r>
                          <a:rPr lang="en-US" sz="9600" i="1"/>
                          <m:t>𝑖</m:t>
                        </m:r>
                      </m:sub>
                    </m:sSub>
                  </m:oMath>
                </a14:m>
                <a:r>
                  <a:rPr lang="en-US" sz="9600" dirty="0"/>
                  <a:t> subsets that contain feature </a:t>
                </a:r>
                <a:r>
                  <a:rPr lang="en-US" sz="9600" i="1" dirty="0"/>
                  <a:t>i</a:t>
                </a:r>
                <a:r>
                  <a:rPr lang="en-US" sz="9600" dirty="0"/>
                  <a:t>.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9600" b="1" dirty="0" smtClean="0"/>
                  <a:t>Step </a:t>
                </a:r>
                <a:r>
                  <a:rPr lang="en-US" sz="9600" b="1" dirty="0"/>
                  <a:t>7: </a:t>
                </a:r>
                <a:r>
                  <a:rPr lang="en-US" sz="9600" dirty="0"/>
                  <a:t>Apply the Wilcoxon Rank Sum test to calculate a  (one-sided) p-value for feature </a:t>
                </a:r>
                <a:r>
                  <a:rPr lang="en-US" sz="9600" i="1" dirty="0" smtClean="0"/>
                  <a:t>i</a:t>
                </a:r>
                <a:r>
                  <a:rPr lang="en-US" sz="9600" dirty="0" smtClean="0"/>
                  <a:t>.</a:t>
                </a:r>
                <a:endParaRPr lang="en-US" sz="9600" dirty="0"/>
              </a:p>
              <a:p>
                <a:pPr>
                  <a:lnSpc>
                    <a:spcPct val="120000"/>
                  </a:lnSpc>
                </a:pPr>
                <a:r>
                  <a:rPr lang="en-US" sz="9600" dirty="0"/>
                  <a:t> </a:t>
                </a:r>
                <a:r>
                  <a:rPr lang="en-US" sz="9600" b="1" dirty="0" smtClean="0"/>
                  <a:t>Step </a:t>
                </a:r>
                <a:r>
                  <a:rPr lang="en-US" sz="9600" b="1" dirty="0"/>
                  <a:t>8: </a:t>
                </a:r>
                <a:r>
                  <a:rPr lang="en-US" sz="9600" dirty="0"/>
                  <a:t>Select those features found to be statistically significant in Step 7</a:t>
                </a:r>
                <a:r>
                  <a:rPr lang="en-US" sz="9600" dirty="0" smtClean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2913" y="2214700"/>
                <a:ext cx="6917833" cy="3347498"/>
              </a:xfrm>
              <a:blipFill rotWithShape="0">
                <a:blip r:embed="rId3"/>
                <a:stretch>
                  <a:fillRect l="-1322" t="-1457" r="-2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02913" y="1476036"/>
            <a:ext cx="6917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HARVEST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56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2913" y="2217697"/>
            <a:ext cx="7436296" cy="3570636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The general form of the learning machine (model)</a:t>
            </a:r>
          </a:p>
          <a:p>
            <a:pPr lvl="0"/>
            <a:r>
              <a:rPr lang="en-US" sz="2400" dirty="0"/>
              <a:t>The accuracy criterion: </a:t>
            </a:r>
            <a:r>
              <a:rPr lang="en-US" sz="2400" i="1" dirty="0"/>
              <a:t>A </a:t>
            </a:r>
            <a:endParaRPr lang="en-US" sz="2400" dirty="0"/>
          </a:p>
          <a:p>
            <a:pPr lvl="0"/>
            <a:r>
              <a:rPr lang="en-US" sz="2400" dirty="0"/>
              <a:t>The total number of random subsets: </a:t>
            </a:r>
            <a:r>
              <a:rPr lang="en-US" sz="2400" i="1" dirty="0"/>
              <a:t>n</a:t>
            </a:r>
            <a:endParaRPr lang="en-US" sz="2400" dirty="0"/>
          </a:p>
          <a:p>
            <a:pPr lvl="0"/>
            <a:r>
              <a:rPr lang="en-US" sz="2400" dirty="0"/>
              <a:t>The number of features included in each subset: </a:t>
            </a:r>
            <a:r>
              <a:rPr lang="en-US" sz="2400" i="1" dirty="0"/>
              <a:t>k</a:t>
            </a:r>
            <a:endParaRPr lang="en-US" sz="2400" dirty="0"/>
          </a:p>
          <a:p>
            <a:pPr lvl="0"/>
            <a:r>
              <a:rPr lang="en-US" sz="2400" dirty="0"/>
              <a:t>The specification of a desired p-value</a:t>
            </a:r>
          </a:p>
          <a:p>
            <a:pPr marL="0" lvl="0" indent="0">
              <a:buNone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902913" y="1476036"/>
            <a:ext cx="6917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HARVEST “Parameters”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731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02913" y="1476036"/>
            <a:ext cx="6917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How Many Subsets</a:t>
            </a:r>
            <a:r>
              <a:rPr lang="en-US" sz="2800" b="1" dirty="0" smtClean="0"/>
              <a:t>?</a:t>
            </a:r>
            <a:endParaRPr lang="en-US" sz="28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02913" y="2217510"/>
                <a:ext cx="7065333" cy="2305352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𝑛𝑘</m:t>
                          </m:r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  <a:p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For example if:            </a:t>
                </a:r>
                <a:r>
                  <a:rPr lang="en-US" sz="2400" i="1" dirty="0"/>
                  <a:t>N</a:t>
                </a:r>
                <a:r>
                  <a:rPr lang="en-US" sz="2400" dirty="0"/>
                  <a:t> = 1000      </a:t>
                </a:r>
                <a:r>
                  <a:rPr lang="en-US" sz="2400" i="1" dirty="0"/>
                  <a:t>k</a:t>
                </a:r>
                <a:r>
                  <a:rPr lang="en-US" sz="2400" dirty="0"/>
                  <a:t> = 20    </a:t>
                </a:r>
                <a:r>
                  <a:rPr lang="en-US" sz="2400" i="1" dirty="0"/>
                  <a:t>n</a:t>
                </a:r>
                <a:r>
                  <a:rPr lang="en-US" sz="2400" dirty="0"/>
                  <a:t> = 5000 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Then: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1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1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31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1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31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31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3100" b="0" i="1" smtClean="0">
                        <a:latin typeface="Cambria Math"/>
                      </a:rPr>
                      <m:t>=100</m:t>
                    </m:r>
                  </m:oMath>
                </a14:m>
                <a:endParaRPr lang="en-US" sz="31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sz="2400" dirty="0"/>
              </a:p>
              <a:p>
                <a:pPr marL="457200" lvl="0" indent="-457200">
                  <a:buFont typeface="+mj-lt"/>
                  <a:buAutoNum type="arabicPeriod"/>
                </a:pPr>
                <a:endParaRPr lang="en-US" sz="2400" dirty="0"/>
              </a:p>
              <a:p>
                <a:pPr marL="0" lvl="0" indent="0"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2913" y="2217510"/>
                <a:ext cx="7065333" cy="2305352"/>
              </a:xfrm>
              <a:blipFill rotWithShape="0">
                <a:blip r:embed="rId3"/>
                <a:stretch>
                  <a:fillRect l="-777" b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45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83468" y="2214700"/>
                <a:ext cx="7177064" cy="255092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  <m:r>
                            <a:rPr lang="en-US" sz="2400" i="1">
                              <a:latin typeface="Cambria Math"/>
                            </a:rPr>
                            <m:t>+1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i="1" dirty="0"/>
              </a:p>
              <a:p>
                <a:pPr marL="0" indent="0">
                  <a:buNone/>
                </a:pPr>
                <a:endParaRPr lang="en-US" sz="2400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)(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+1)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12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pPr lvl="0"/>
                <a:endParaRPr lang="en-US" sz="2400" dirty="0"/>
              </a:p>
              <a:p>
                <a:pPr marL="457200" lvl="0" indent="-457200">
                  <a:buFont typeface="+mj-lt"/>
                  <a:buAutoNum type="arabicPeriod"/>
                </a:pPr>
                <a:endParaRPr lang="en-US" sz="2400" dirty="0"/>
              </a:p>
              <a:p>
                <a:pPr marL="0" lvl="0" indent="0"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83468" y="2214700"/>
                <a:ext cx="7177064" cy="2550927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02913" y="1476036"/>
            <a:ext cx="6917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Wilcoxon Rank Sum Test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8642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02913" y="1476036"/>
            <a:ext cx="6917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Using the “Harvested” Features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2913" y="2214700"/>
            <a:ext cx="7436296" cy="3570636"/>
          </a:xfrm>
        </p:spPr>
        <p:txBody>
          <a:bodyPr>
            <a:normAutofit/>
          </a:bodyPr>
          <a:lstStyle/>
          <a:p>
            <a:r>
              <a:rPr lang="en-US" sz="2400" dirty="0"/>
              <a:t>Create a model of the same form (e.g. GLM, logistic)</a:t>
            </a:r>
          </a:p>
          <a:p>
            <a:r>
              <a:rPr lang="en-US" sz="2400" dirty="0"/>
              <a:t>Refine the model (e.g. interactions, transformations)</a:t>
            </a:r>
          </a:p>
          <a:p>
            <a:r>
              <a:rPr lang="en-US" sz="2400" dirty="0"/>
              <a:t>Create a new model of a different form (e.g. CART)</a:t>
            </a:r>
          </a:p>
          <a:p>
            <a:r>
              <a:rPr lang="en-US" sz="2400" dirty="0"/>
              <a:t>Perform another round of HARVEST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>
              <a:solidFill>
                <a:srgbClr val="002060"/>
              </a:solidFill>
            </a:endParaRPr>
          </a:p>
          <a:p>
            <a:endParaRPr lang="en-US" sz="2400" dirty="0">
              <a:solidFill>
                <a:srgbClr val="002060"/>
              </a:solidFill>
            </a:endParaRPr>
          </a:p>
          <a:p>
            <a:pPr marL="0" lvl="0" indent="0">
              <a:buNone/>
            </a:pPr>
            <a:endParaRPr lang="en-US" sz="2400" dirty="0"/>
          </a:p>
          <a:p>
            <a:pPr marL="0" lvl="0" indent="0">
              <a:buNone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56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2913" y="2214699"/>
            <a:ext cx="6917833" cy="3810268"/>
          </a:xfrm>
        </p:spPr>
        <p:txBody>
          <a:bodyPr>
            <a:normAutofit fontScale="92500"/>
          </a:bodyPr>
          <a:lstStyle/>
          <a:p>
            <a:pPr lvl="0">
              <a:lnSpc>
                <a:spcPct val="120000"/>
              </a:lnSpc>
            </a:pPr>
            <a:r>
              <a:rPr lang="en-US" sz="2600" dirty="0"/>
              <a:t>Problem: predict cancer metastasis after tumor removal</a:t>
            </a:r>
          </a:p>
          <a:p>
            <a:pPr lvl="0">
              <a:lnSpc>
                <a:spcPct val="120000"/>
              </a:lnSpc>
            </a:pPr>
            <a:r>
              <a:rPr lang="en-US" sz="2600" dirty="0"/>
              <a:t>Started with gene expressions for 6,000 genes</a:t>
            </a:r>
          </a:p>
          <a:p>
            <a:pPr lvl="0">
              <a:lnSpc>
                <a:spcPct val="120000"/>
              </a:lnSpc>
            </a:pPr>
            <a:r>
              <a:rPr lang="en-US" sz="2600" dirty="0"/>
              <a:t>Applied HARVEST in three rounds to training data</a:t>
            </a:r>
          </a:p>
          <a:p>
            <a:pPr lvl="0">
              <a:lnSpc>
                <a:spcPct val="120000"/>
              </a:lnSpc>
            </a:pPr>
            <a:r>
              <a:rPr lang="en-US" sz="2600" dirty="0"/>
              <a:t>Selected final 10 genes</a:t>
            </a:r>
          </a:p>
          <a:p>
            <a:pPr lvl="0">
              <a:lnSpc>
                <a:spcPct val="120000"/>
              </a:lnSpc>
            </a:pPr>
            <a:r>
              <a:rPr lang="en-US" sz="2600" dirty="0"/>
              <a:t>Fit a logistic model to internal validation data</a:t>
            </a:r>
          </a:p>
          <a:p>
            <a:pPr lvl="0">
              <a:lnSpc>
                <a:spcPct val="120000"/>
              </a:lnSpc>
            </a:pPr>
            <a:r>
              <a:rPr lang="en-US" sz="2600" dirty="0"/>
              <a:t>Validated in 5 external samples </a:t>
            </a:r>
          </a:p>
          <a:p>
            <a:pPr lvl="0">
              <a:lnSpc>
                <a:spcPct val="170000"/>
              </a:lnSpc>
            </a:pPr>
            <a:endParaRPr lang="en-US" sz="3400" dirty="0"/>
          </a:p>
          <a:p>
            <a:pPr marL="0" lvl="0" indent="0">
              <a:lnSpc>
                <a:spcPct val="170000"/>
              </a:lnSpc>
              <a:buNone/>
            </a:pPr>
            <a:endParaRPr lang="en-US" sz="2900" b="1" dirty="0"/>
          </a:p>
        </p:txBody>
      </p:sp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2913" y="1476036"/>
            <a:ext cx="691783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 Genomics Example: The Study </a:t>
            </a:r>
          </a:p>
          <a:p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20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2913" y="2214700"/>
            <a:ext cx="6917833" cy="314112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dirty="0"/>
              <a:t>Existing Model: Mean AUC for 5 samples = .75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en-US" sz="2400" dirty="0"/>
              <a:t>(Best achieved previously)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400" dirty="0" smtClean="0"/>
              <a:t>Our </a:t>
            </a:r>
            <a:r>
              <a:rPr lang="en-US" sz="2400" dirty="0"/>
              <a:t>Model: Mean AUC for 5 samples = .79</a:t>
            </a:r>
          </a:p>
          <a:p>
            <a:pPr lvl="0">
              <a:lnSpc>
                <a:spcPct val="170000"/>
              </a:lnSpc>
            </a:pPr>
            <a:endParaRPr lang="en-US" sz="2400" dirty="0"/>
          </a:p>
          <a:p>
            <a:pPr marL="0" lvl="0" indent="0">
              <a:lnSpc>
                <a:spcPct val="170000"/>
              </a:lnSpc>
              <a:buNone/>
            </a:pPr>
            <a:endParaRPr lang="en-US" sz="2900" b="1" dirty="0"/>
          </a:p>
        </p:txBody>
      </p:sp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2913" y="1476036"/>
            <a:ext cx="691783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 Genomics Example:  The Results </a:t>
            </a:r>
          </a:p>
          <a:p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58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02913" y="1476036"/>
            <a:ext cx="6917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Simulation: HARVEST vs. Six Other Methods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2913" y="2214700"/>
            <a:ext cx="6917833" cy="3141120"/>
          </a:xfrm>
        </p:spPr>
        <p:txBody>
          <a:bodyPr>
            <a:normAutofit/>
          </a:bodyPr>
          <a:lstStyle/>
          <a:p>
            <a:r>
              <a:rPr lang="en-US" sz="2400" dirty="0"/>
              <a:t>Model from Wang et al.: Random Lasso (</a:t>
            </a:r>
            <a:r>
              <a:rPr lang="en-US" sz="2400" i="1" dirty="0"/>
              <a:t>Ann Apl Stat</a:t>
            </a:r>
            <a:r>
              <a:rPr lang="en-US" sz="2400" dirty="0"/>
              <a:t>, 2011) </a:t>
            </a:r>
          </a:p>
          <a:p>
            <a:r>
              <a:rPr lang="en-US" sz="2400" dirty="0"/>
              <a:t>Linear model: 6 relevant features out of 40 total</a:t>
            </a:r>
          </a:p>
          <a:p>
            <a:r>
              <a:rPr lang="en-US" sz="2400" dirty="0"/>
              <a:t>Number of observations = 50</a:t>
            </a:r>
          </a:p>
          <a:p>
            <a:r>
              <a:rPr lang="en-US" sz="2400" dirty="0"/>
              <a:t>Methods were Random Lasso, </a:t>
            </a:r>
            <a:r>
              <a:rPr lang="en-US" sz="2400" dirty="0" smtClean="0"/>
              <a:t>Lasso, </a:t>
            </a:r>
            <a:r>
              <a:rPr lang="en-US" sz="2400" dirty="0"/>
              <a:t>and </a:t>
            </a:r>
            <a:r>
              <a:rPr lang="en-US" sz="2400" dirty="0" smtClean="0"/>
              <a:t>4 others</a:t>
            </a:r>
            <a:endParaRPr lang="en-US" sz="2400" dirty="0"/>
          </a:p>
          <a:p>
            <a:r>
              <a:rPr lang="en-US" sz="2400" dirty="0"/>
              <a:t>Generated data and compared with published results</a:t>
            </a:r>
          </a:p>
          <a:p>
            <a:pPr marL="0" lvl="0" indent="0">
              <a:buNone/>
            </a:pPr>
            <a:endParaRPr lang="en-US" sz="2400" dirty="0"/>
          </a:p>
          <a:p>
            <a:pPr marL="0" lvl="0" indent="0">
              <a:buNone/>
            </a:pPr>
            <a:endParaRPr lang="en-US" sz="2800" dirty="0"/>
          </a:p>
          <a:p>
            <a:pPr lvl="0">
              <a:lnSpc>
                <a:spcPct val="170000"/>
              </a:lnSpc>
            </a:pPr>
            <a:endParaRPr lang="en-US" sz="3400" dirty="0"/>
          </a:p>
          <a:p>
            <a:pPr marL="0" lvl="0" indent="0">
              <a:lnSpc>
                <a:spcPct val="170000"/>
              </a:lnSpc>
              <a:buNone/>
            </a:pPr>
            <a:endParaRPr lang="en-US" sz="2900" b="1" dirty="0"/>
          </a:p>
        </p:txBody>
      </p:sp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49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2913" y="2214700"/>
            <a:ext cx="7227174" cy="3570636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Model form: simple linear regression</a:t>
            </a:r>
          </a:p>
          <a:p>
            <a:pPr lvl="0"/>
            <a:r>
              <a:rPr lang="en-US" sz="2400" dirty="0"/>
              <a:t>The accuracy criterion: R-squared</a:t>
            </a:r>
            <a:r>
              <a:rPr lang="en-US" sz="2400" i="1" dirty="0"/>
              <a:t> </a:t>
            </a:r>
            <a:endParaRPr lang="en-US" sz="2400" dirty="0"/>
          </a:p>
          <a:p>
            <a:pPr lvl="0"/>
            <a:r>
              <a:rPr lang="en-US" sz="2400" dirty="0"/>
              <a:t>The total number of random subsets: 4000</a:t>
            </a:r>
          </a:p>
          <a:p>
            <a:pPr lvl="0"/>
            <a:r>
              <a:rPr lang="en-US" sz="2400" dirty="0"/>
              <a:t>The number of features included in each subset: 15</a:t>
            </a:r>
          </a:p>
          <a:p>
            <a:pPr lvl="0"/>
            <a:r>
              <a:rPr lang="en-US" sz="2400" dirty="0"/>
              <a:t>Desired p-value: 0.05</a:t>
            </a:r>
          </a:p>
          <a:p>
            <a:pPr marL="0" lvl="0" indent="0">
              <a:buNone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02913" y="1476036"/>
            <a:ext cx="6917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HARVEST Parameters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5627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02913" y="1476036"/>
            <a:ext cx="69178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Simulation Results: HARVEST vs. Six Other Methods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0593" y="2606848"/>
            <a:ext cx="7620101" cy="314112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US" sz="2800" dirty="0"/>
          </a:p>
          <a:p>
            <a:pPr lvl="0">
              <a:lnSpc>
                <a:spcPct val="170000"/>
              </a:lnSpc>
            </a:pPr>
            <a:endParaRPr lang="en-US" sz="3400" dirty="0"/>
          </a:p>
          <a:p>
            <a:pPr marL="0" lvl="0" indent="0">
              <a:lnSpc>
                <a:spcPct val="170000"/>
              </a:lnSpc>
              <a:buNone/>
            </a:pPr>
            <a:endParaRPr lang="en-US" sz="2900" b="1" dirty="0"/>
          </a:p>
        </p:txBody>
      </p:sp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A9019366-9D3A-44AE-A133-AD6ABD9737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891842"/>
              </p:ext>
            </p:extLst>
          </p:nvPr>
        </p:nvGraphicFramePr>
        <p:xfrm>
          <a:off x="465150" y="2883847"/>
          <a:ext cx="8208264" cy="32880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5482">
                  <a:extLst>
                    <a:ext uri="{9D8B030D-6E8A-4147-A177-3AD203B41FA5}">
                      <a16:colId xmlns:a16="http://schemas.microsoft.com/office/drawing/2014/main" xmlns="" val="2399501036"/>
                    </a:ext>
                  </a:extLst>
                </a:gridCol>
                <a:gridCol w="1002890">
                  <a:extLst>
                    <a:ext uri="{9D8B030D-6E8A-4147-A177-3AD203B41FA5}">
                      <a16:colId xmlns:a16="http://schemas.microsoft.com/office/drawing/2014/main" xmlns="" val="2634762311"/>
                    </a:ext>
                  </a:extLst>
                </a:gridCol>
                <a:gridCol w="1080036">
                  <a:extLst>
                    <a:ext uri="{9D8B030D-6E8A-4147-A177-3AD203B41FA5}">
                      <a16:colId xmlns:a16="http://schemas.microsoft.com/office/drawing/2014/main" xmlns="" val="2417124673"/>
                    </a:ext>
                  </a:extLst>
                </a:gridCol>
                <a:gridCol w="1157179">
                  <a:extLst>
                    <a:ext uri="{9D8B030D-6E8A-4147-A177-3AD203B41FA5}">
                      <a16:colId xmlns:a16="http://schemas.microsoft.com/office/drawing/2014/main" xmlns="" val="3533705903"/>
                    </a:ext>
                  </a:extLst>
                </a:gridCol>
                <a:gridCol w="1157179">
                  <a:extLst>
                    <a:ext uri="{9D8B030D-6E8A-4147-A177-3AD203B41FA5}">
                      <a16:colId xmlns:a16="http://schemas.microsoft.com/office/drawing/2014/main" xmlns="" val="1552012653"/>
                    </a:ext>
                  </a:extLst>
                </a:gridCol>
                <a:gridCol w="1157179">
                  <a:extLst>
                    <a:ext uri="{9D8B030D-6E8A-4147-A177-3AD203B41FA5}">
                      <a16:colId xmlns:a16="http://schemas.microsoft.com/office/drawing/2014/main" xmlns="" val="915858082"/>
                    </a:ext>
                  </a:extLst>
                </a:gridCol>
                <a:gridCol w="1018319">
                  <a:extLst>
                    <a:ext uri="{9D8B030D-6E8A-4147-A177-3AD203B41FA5}">
                      <a16:colId xmlns:a16="http://schemas.microsoft.com/office/drawing/2014/main" xmlns="" val="2958285108"/>
                    </a:ext>
                  </a:extLst>
                </a:gridCol>
              </a:tblGrid>
              <a:tr h="3653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Sensitivity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Specificity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6905810"/>
                  </a:ext>
                </a:extLst>
              </a:tr>
              <a:tr h="3653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Method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Minimum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Median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Maximum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Minimum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Median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Maximum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extLst>
                  <a:ext uri="{0D108BD9-81ED-4DB2-BD59-A6C34878D82A}">
                    <a16:rowId xmlns:a16="http://schemas.microsoft.com/office/drawing/2014/main" xmlns="" val="4282065761"/>
                  </a:ext>
                </a:extLst>
              </a:tr>
              <a:tr h="3653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Lasso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extLst>
                  <a:ext uri="{0D108BD9-81ED-4DB2-BD59-A6C34878D82A}">
                    <a16:rowId xmlns:a16="http://schemas.microsoft.com/office/drawing/2014/main" xmlns="" val="2026329671"/>
                  </a:ext>
                </a:extLst>
              </a:tr>
              <a:tr h="3653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Adaptive Lasso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extLst>
                  <a:ext uri="{0D108BD9-81ED-4DB2-BD59-A6C34878D82A}">
                    <a16:rowId xmlns:a16="http://schemas.microsoft.com/office/drawing/2014/main" xmlns="" val="2494595362"/>
                  </a:ext>
                </a:extLst>
              </a:tr>
              <a:tr h="3653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Elastic Net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extLst>
                  <a:ext uri="{0D108BD9-81ED-4DB2-BD59-A6C34878D82A}">
                    <a16:rowId xmlns:a16="http://schemas.microsoft.com/office/drawing/2014/main" xmlns="" val="2685906704"/>
                  </a:ext>
                </a:extLst>
              </a:tr>
              <a:tr h="3653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Relaxed Lasso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extLst>
                  <a:ext uri="{0D108BD9-81ED-4DB2-BD59-A6C34878D82A}">
                    <a16:rowId xmlns:a16="http://schemas.microsoft.com/office/drawing/2014/main" xmlns="" val="3341164654"/>
                  </a:ext>
                </a:extLst>
              </a:tr>
              <a:tr h="3653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VISA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extLst>
                  <a:ext uri="{0D108BD9-81ED-4DB2-BD59-A6C34878D82A}">
                    <a16:rowId xmlns:a16="http://schemas.microsoft.com/office/drawing/2014/main" xmlns="" val="867059034"/>
                  </a:ext>
                </a:extLst>
              </a:tr>
              <a:tr h="3653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Random Lasso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extLst>
                  <a:ext uri="{0D108BD9-81ED-4DB2-BD59-A6C34878D82A}">
                    <a16:rowId xmlns:a16="http://schemas.microsoft.com/office/drawing/2014/main" xmlns="" val="18118057"/>
                  </a:ext>
                </a:extLst>
              </a:tr>
              <a:tr h="3653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HARVEST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93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95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98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84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91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96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819" marR="80819" marT="0" marB="0"/>
                </a:tc>
                <a:extLst>
                  <a:ext uri="{0D108BD9-81ED-4DB2-BD59-A6C34878D82A}">
                    <a16:rowId xmlns:a16="http://schemas.microsoft.com/office/drawing/2014/main" xmlns="" val="2709646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0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2913" y="2214700"/>
            <a:ext cx="6917833" cy="377864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/>
              <a:t>Motivated </a:t>
            </a:r>
            <a:r>
              <a:rPr lang="en-US" sz="2400" dirty="0"/>
              <a:t>by a clear conceptual definition of feature relevance.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Can </a:t>
            </a:r>
            <a:r>
              <a:rPr lang="en-US" sz="2400" dirty="0"/>
              <a:t>efficiently identify and test features for relevance.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Early </a:t>
            </a:r>
            <a:r>
              <a:rPr lang="en-US" sz="2400" dirty="0"/>
              <a:t>results of predictive models produced using HARVEST are very promising</a:t>
            </a:r>
            <a:r>
              <a:rPr lang="en-US" sz="2000" dirty="0"/>
              <a:t>.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Needs </a:t>
            </a:r>
            <a:r>
              <a:rPr lang="en-US" sz="2400" dirty="0"/>
              <a:t>additional testing to determine strengths and </a:t>
            </a:r>
            <a:r>
              <a:rPr lang="en-US" sz="2400" dirty="0" smtClean="0"/>
              <a:t>limitations.</a:t>
            </a:r>
            <a:endParaRPr lang="en-US" sz="2400" dirty="0"/>
          </a:p>
          <a:p>
            <a:pPr marL="0" lvl="0" indent="0">
              <a:spcBef>
                <a:spcPts val="0"/>
              </a:spcBef>
              <a:buNone/>
            </a:pPr>
            <a:endParaRPr lang="en-US" sz="2000" dirty="0"/>
          </a:p>
          <a:p>
            <a:pPr marL="0" lvl="0" indent="0">
              <a:spcBef>
                <a:spcPts val="0"/>
              </a:spcBef>
              <a:buNone/>
            </a:pPr>
            <a:endParaRPr lang="en-US" sz="2000" dirty="0"/>
          </a:p>
          <a:p>
            <a:pPr marL="0" lvl="0" indent="0">
              <a:buNone/>
            </a:pPr>
            <a:endParaRPr lang="en-US" sz="2000" dirty="0"/>
          </a:p>
          <a:p>
            <a:pPr marL="0" lvl="0" indent="0">
              <a:buNone/>
            </a:pPr>
            <a:endParaRPr lang="en-US" sz="2000" dirty="0"/>
          </a:p>
          <a:p>
            <a:pPr marL="0" lvl="0" indent="0">
              <a:buNone/>
            </a:pP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0" y="6485152"/>
            <a:ext cx="9144000" cy="3728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8274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</a:t>
            </a:r>
          </a:p>
        </p:txBody>
      </p:sp>
      <p:sp>
        <p:nvSpPr>
          <p:cNvPr id="8" name="Hexagon 7"/>
          <p:cNvSpPr/>
          <p:nvPr/>
        </p:nvSpPr>
        <p:spPr>
          <a:xfrm>
            <a:off x="755465" y="1152127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3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exagon 8"/>
          <p:cNvSpPr/>
          <p:nvPr/>
        </p:nvSpPr>
        <p:spPr>
          <a:xfrm>
            <a:off x="273145" y="1612312"/>
            <a:ext cx="1147448" cy="1062573"/>
          </a:xfrm>
          <a:prstGeom prst="hexagon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 l="15963" t="13470" b="25880"/>
          <a:stretch>
            <a:fillRect/>
          </a:stretch>
        </p:blipFill>
        <p:spPr>
          <a:xfrm>
            <a:off x="6814406" y="5517427"/>
            <a:ext cx="2100994" cy="1021485"/>
          </a:xfrm>
          <a:prstGeom prst="roundRect">
            <a:avLst/>
          </a:prstGeom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93910-7A19-FE4D-A28E-DC11DD6128B9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902913" y="1476036"/>
            <a:ext cx="6917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62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12232</TotalTime>
  <Words>826</Words>
  <Application>Microsoft Office PowerPoint</Application>
  <PresentationFormat>On-screen Show (4:3)</PresentationFormat>
  <Paragraphs>259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Robin Zucker</dc:creator>
  <cp:lastModifiedBy>Alex</cp:lastModifiedBy>
  <cp:revision>356</cp:revision>
  <cp:lastPrinted>2016-04-01T00:35:43Z</cp:lastPrinted>
  <dcterms:created xsi:type="dcterms:W3CDTF">2012-09-18T03:48:17Z</dcterms:created>
  <dcterms:modified xsi:type="dcterms:W3CDTF">2018-05-16T19:07:33Z</dcterms:modified>
</cp:coreProperties>
</file>