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5" r:id="rId3"/>
    <p:sldId id="305" r:id="rId4"/>
    <p:sldId id="285" r:id="rId5"/>
    <p:sldId id="306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62C97-1A91-4D33-9CAA-01A97F8E87CC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26B38-94D7-476C-BBAD-023DFF015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64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81A5-6C73-4920-B904-CD6327C71A65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FC6A-2FF4-4AFA-8BE5-9808DBFBE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5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81A5-6C73-4920-B904-CD6327C71A65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FC6A-2FF4-4AFA-8BE5-9808DBFBE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81A5-6C73-4920-B904-CD6327C71A65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FC6A-2FF4-4AFA-8BE5-9808DBFBE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03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81A5-6C73-4920-B904-CD6327C71A65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FC6A-2FF4-4AFA-8BE5-9808DBFBE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1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81A5-6C73-4920-B904-CD6327C71A65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FC6A-2FF4-4AFA-8BE5-9808DBFBE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88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81A5-6C73-4920-B904-CD6327C71A65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FC6A-2FF4-4AFA-8BE5-9808DBFBE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9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81A5-6C73-4920-B904-CD6327C71A65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FC6A-2FF4-4AFA-8BE5-9808DBFBE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6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81A5-6C73-4920-B904-CD6327C71A65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FC6A-2FF4-4AFA-8BE5-9808DBFBE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57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81A5-6C73-4920-B904-CD6327C71A65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FC6A-2FF4-4AFA-8BE5-9808DBFBE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7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81A5-6C73-4920-B904-CD6327C71A65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FC6A-2FF4-4AFA-8BE5-9808DBFBE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0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81A5-6C73-4920-B904-CD6327C71A65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FC6A-2FF4-4AFA-8BE5-9808DBFBE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E81A5-6C73-4920-B904-CD6327C71A65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0FC6A-2FF4-4AFA-8BE5-9808DBFBE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1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606060"/>
                </a:solidFill>
                <a:latin typeface="Helvetica"/>
                <a:ea typeface="Times New Roman"/>
                <a:cs typeface="Times New Roman"/>
              </a:rPr>
              <a:t>Practical Framework</a:t>
            </a:r>
            <a:endParaRPr lang="en-US" sz="3600" b="1" dirty="0">
              <a:solidFill>
                <a:srgbClr val="C00000"/>
              </a:solidFill>
              <a:latin typeface="Franklin Gothic Demi Con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Julia Lane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76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European Experience: 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GB" dirty="0" smtClean="0"/>
              <a:t>The importance of the </a:t>
            </a:r>
            <a:r>
              <a:rPr lang="en-GB" dirty="0"/>
              <a:t>legal status of those bodies holding </a:t>
            </a:r>
            <a:r>
              <a:rPr lang="en-GB" dirty="0" smtClean="0"/>
              <a:t>data</a:t>
            </a:r>
          </a:p>
          <a:p>
            <a:pPr lvl="0"/>
            <a:r>
              <a:rPr lang="en-GB" dirty="0" smtClean="0"/>
              <a:t>The </a:t>
            </a:r>
            <a:r>
              <a:rPr lang="en-GB" dirty="0"/>
              <a:t>lack of agreed and common standards covering data security and the authentication of potential research users;</a:t>
            </a:r>
            <a:endParaRPr lang="en-US" dirty="0"/>
          </a:p>
          <a:p>
            <a:pPr lvl="0"/>
            <a:r>
              <a:rPr lang="en-GB" dirty="0" smtClean="0"/>
              <a:t>The </a:t>
            </a:r>
            <a:r>
              <a:rPr lang="en-GB" dirty="0"/>
              <a:t>need for public support for the use for research of de-identified personal information;</a:t>
            </a:r>
            <a:endParaRPr lang="en-US" dirty="0"/>
          </a:p>
          <a:p>
            <a:r>
              <a:rPr lang="en-GB" dirty="0" smtClean="0"/>
              <a:t>The </a:t>
            </a:r>
            <a:r>
              <a:rPr lang="en-GB" dirty="0"/>
              <a:t>need for a coordinated governance structure for all activities associated with access, linking and sharing personal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(</a:t>
            </a:r>
            <a:r>
              <a:rPr lang="en-US" dirty="0" err="1" smtClean="0"/>
              <a:t>i</a:t>
            </a:r>
            <a:r>
              <a:rPr lang="en-US" dirty="0" smtClean="0"/>
              <a:t>) Regulatory </a:t>
            </a:r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Greenwood et al. “New Deal on Data” Data is the new oil  - need to build interstate highways</a:t>
            </a:r>
          </a:p>
          <a:p>
            <a:pPr lvl="1"/>
            <a:r>
              <a:rPr lang="en-US" dirty="0" smtClean="0"/>
              <a:t>Business, Legal, Technical standards</a:t>
            </a:r>
          </a:p>
          <a:p>
            <a:pPr lvl="1"/>
            <a:r>
              <a:rPr lang="en-US" dirty="0" smtClean="0"/>
              <a:t>Build </a:t>
            </a:r>
            <a:r>
              <a:rPr lang="en-US" dirty="0"/>
              <a:t>an open Personal Data Store (</a:t>
            </a:r>
            <a:r>
              <a:rPr lang="en-US" dirty="0" err="1"/>
              <a:t>openPDS</a:t>
            </a:r>
            <a:r>
              <a:rPr lang="en-US" dirty="0"/>
              <a:t>) personal cloud trust network and Living Informed Consent, where the user is entitled to know what data is being </a:t>
            </a:r>
            <a:r>
              <a:rPr lang="en-US" dirty="0" err="1"/>
              <a:t>collected,by</a:t>
            </a:r>
            <a:r>
              <a:rPr lang="en-US" dirty="0"/>
              <a:t> what entities and put in charge of sharing authorizations</a:t>
            </a:r>
          </a:p>
        </p:txBody>
      </p:sp>
    </p:spTree>
    <p:extLst>
      <p:ext uri="{BB962C8B-B14F-4D97-AF65-F5344CB8AC3E}">
        <p14:creationId xmlns:p14="http://schemas.microsoft.com/office/powerpoint/2010/main" val="31512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(ii) Technical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Landwehr</a:t>
            </a:r>
            <a:endParaRPr lang="en-US" dirty="0" smtClean="0"/>
          </a:p>
          <a:p>
            <a:pPr lvl="1"/>
            <a:r>
              <a:rPr lang="en-US" dirty="0" smtClean="0"/>
              <a:t>access </a:t>
            </a:r>
            <a:r>
              <a:rPr lang="en-US" dirty="0"/>
              <a:t>must be allowed through controls engineered into the data infrastructure</a:t>
            </a:r>
          </a:p>
          <a:p>
            <a:pPr lvl="1"/>
            <a:r>
              <a:rPr lang="en-US" dirty="0" smtClean="0"/>
              <a:t>analysis </a:t>
            </a:r>
            <a:r>
              <a:rPr lang="en-US" dirty="0"/>
              <a:t>on encrypted </a:t>
            </a:r>
            <a:r>
              <a:rPr lang="en-US" dirty="0" smtClean="0"/>
              <a:t>files</a:t>
            </a:r>
          </a:p>
          <a:p>
            <a:pPr lvl="1"/>
            <a:r>
              <a:rPr lang="en-US" dirty="0" smtClean="0"/>
              <a:t>build </a:t>
            </a:r>
            <a:r>
              <a:rPr lang="en-US" dirty="0"/>
              <a:t>systems in which information flow, rather than access control is used to enforce </a:t>
            </a:r>
            <a:r>
              <a:rPr lang="en-US" dirty="0" smtClean="0"/>
              <a:t>policies</a:t>
            </a:r>
          </a:p>
          <a:p>
            <a:pPr lvl="2"/>
            <a:r>
              <a:rPr lang="en-US" dirty="0" smtClean="0"/>
              <a:t>delineate </a:t>
            </a:r>
            <a:r>
              <a:rPr lang="en-US" dirty="0"/>
              <a:t>the characteristics of subjects, objects, and access modes</a:t>
            </a:r>
          </a:p>
        </p:txBody>
      </p:sp>
    </p:spTree>
    <p:extLst>
      <p:ext uri="{BB962C8B-B14F-4D97-AF65-F5344CB8AC3E}">
        <p14:creationId xmlns:p14="http://schemas.microsoft.com/office/powerpoint/2010/main" val="224843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4.(iii) Legal and technical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Wilbanks</a:t>
            </a:r>
            <a:r>
              <a:rPr lang="en-US" dirty="0" smtClean="0"/>
              <a:t>: </a:t>
            </a:r>
            <a:r>
              <a:rPr lang="en-US" dirty="0" smtClean="0"/>
              <a:t>portable </a:t>
            </a:r>
            <a:r>
              <a:rPr lang="en-US" dirty="0"/>
              <a:t>legal consent </a:t>
            </a:r>
            <a:r>
              <a:rPr lang="en-US" dirty="0" smtClean="0"/>
              <a:t>framework</a:t>
            </a:r>
          </a:p>
          <a:p>
            <a:pPr lvl="1"/>
            <a:r>
              <a:rPr lang="en-US" dirty="0" smtClean="0"/>
              <a:t>traditional </a:t>
            </a:r>
            <a:r>
              <a:rPr lang="en-US" dirty="0"/>
              <a:t>frameworks to permit data reuse have been left behind by the mix of advanced techniques for re-identification and cheap technologies for the creation of data about individuals. </a:t>
            </a:r>
          </a:p>
          <a:p>
            <a:pPr lvl="1"/>
            <a:r>
              <a:rPr lang="en-US" dirty="0" smtClean="0"/>
              <a:t>Commons-based </a:t>
            </a:r>
            <a:r>
              <a:rPr lang="en-US" dirty="0"/>
              <a:t>approach that can be used to recruit individuals who understand the risks and benefits of data analysis and use</a:t>
            </a:r>
          </a:p>
        </p:txBody>
      </p:sp>
    </p:spTree>
    <p:extLst>
      <p:ext uri="{BB962C8B-B14F-4D97-AF65-F5344CB8AC3E}">
        <p14:creationId xmlns:p14="http://schemas.microsoft.com/office/powerpoint/2010/main" val="13356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 for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Need concerted national effort – build interstate highways. 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Make case for value of statistical research (not just for publications – but also to make sense of data)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Identify barriers and trusted entities (like Europe)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Develop </a:t>
            </a:r>
            <a:r>
              <a:rPr lang="en-US" dirty="0" err="1" smtClean="0"/>
              <a:t>standardised</a:t>
            </a:r>
            <a:r>
              <a:rPr lang="en-US" dirty="0" smtClean="0"/>
              <a:t> approaches for developing </a:t>
            </a:r>
            <a:r>
              <a:rPr lang="en-US" dirty="0" smtClean="0"/>
              <a:t>trust </a:t>
            </a:r>
            <a:endParaRPr lang="en-US" dirty="0" smtClean="0"/>
          </a:p>
          <a:p>
            <a:pPr marL="1371600" lvl="2" indent="-514350">
              <a:buAutoNum type="arabicPeriod"/>
            </a:pPr>
            <a:r>
              <a:rPr lang="en-US" dirty="0" smtClean="0"/>
              <a:t>Business, legal, technical framework</a:t>
            </a:r>
          </a:p>
          <a:p>
            <a:pPr marL="1371600" lvl="2" indent="-514350">
              <a:buAutoNum type="arabicPeriod"/>
            </a:pPr>
            <a:r>
              <a:rPr lang="en-US" dirty="0" smtClean="0"/>
              <a:t>Certification for “trust” development</a:t>
            </a:r>
          </a:p>
          <a:p>
            <a:pPr marL="1371600" lvl="2" indent="-514350">
              <a:buAutoNum type="arabicPeriod"/>
            </a:pPr>
            <a:r>
              <a:rPr lang="en-US" dirty="0" err="1" smtClean="0"/>
              <a:t>Cybercontrols</a:t>
            </a:r>
            <a:endParaRPr lang="en-US" dirty="0" smtClean="0"/>
          </a:p>
          <a:p>
            <a:pPr marL="971550" lvl="1" indent="-514350">
              <a:buAutoNum type="arabicPeriod"/>
            </a:pPr>
            <a:r>
              <a:rPr lang="en-US" dirty="0" smtClean="0"/>
              <a:t>Make approaches practical, accessible </a:t>
            </a:r>
            <a:r>
              <a:rPr lang="en-US" smtClean="0"/>
              <a:t>and scalable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0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a reminder of why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0" y="838200"/>
            <a:ext cx="3886200" cy="499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12797"/>
            <a:ext cx="4733925" cy="555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520" y="2819400"/>
            <a:ext cx="6238875" cy="181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4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0" y="838200"/>
            <a:ext cx="3886200" cy="499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671" y="2057400"/>
            <a:ext cx="4733925" cy="555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520" y="2819400"/>
            <a:ext cx="6238875" cy="181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12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70754"/>
            <a:ext cx="2895600" cy="425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69068"/>
            <a:ext cx="4885105" cy="3506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066800"/>
            <a:ext cx="4876800" cy="3516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7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38700"/>
            <a:ext cx="65246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3438395"/>
            <a:ext cx="63627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7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 smtClean="0"/>
              <a:t>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Value </a:t>
            </a:r>
            <a:r>
              <a:rPr lang="en-US" dirty="0" smtClean="0"/>
              <a:t>of big data for public good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smtClean="0"/>
              <a:t>Practical </a:t>
            </a:r>
            <a:r>
              <a:rPr lang="en-US" dirty="0" smtClean="0"/>
              <a:t>access issues</a:t>
            </a:r>
          </a:p>
          <a:p>
            <a:pPr marL="0" indent="0">
              <a:buNone/>
            </a:pPr>
            <a:r>
              <a:rPr lang="en-US" dirty="0" smtClean="0"/>
              <a:t>3. European </a:t>
            </a:r>
            <a:r>
              <a:rPr lang="en-US" dirty="0" smtClean="0"/>
              <a:t>experience</a:t>
            </a:r>
          </a:p>
          <a:p>
            <a:pPr marL="0" indent="0">
              <a:buNone/>
            </a:pPr>
            <a:r>
              <a:rPr lang="en-US" dirty="0" smtClean="0"/>
              <a:t>4. Practical </a:t>
            </a:r>
            <a:r>
              <a:rPr lang="en-US" dirty="0" smtClean="0"/>
              <a:t>approaches</a:t>
            </a:r>
          </a:p>
          <a:p>
            <a:pPr marL="1028700" lvl="1" indent="-571500">
              <a:buAutoNum type="romanLcParenBoth"/>
            </a:pPr>
            <a:r>
              <a:rPr lang="en-US" dirty="0" smtClean="0"/>
              <a:t>Regulatory</a:t>
            </a:r>
            <a:endParaRPr lang="en-US" dirty="0"/>
          </a:p>
          <a:p>
            <a:pPr marL="1028700" lvl="1" indent="-571500">
              <a:buAutoNum type="romanLcParenBoth"/>
            </a:pPr>
            <a:r>
              <a:rPr lang="en-US" dirty="0" smtClean="0"/>
              <a:t>Technical</a:t>
            </a:r>
            <a:endParaRPr lang="en-US" dirty="0"/>
          </a:p>
          <a:p>
            <a:pPr marL="1028700" lvl="1" indent="-571500">
              <a:buAutoNum type="romanLcParenBoth"/>
            </a:pPr>
            <a:r>
              <a:rPr lang="en-US" dirty="0" smtClean="0"/>
              <a:t>Legal </a:t>
            </a:r>
            <a:r>
              <a:rPr lang="en-US" dirty="0" smtClean="0"/>
              <a:t>and </a:t>
            </a:r>
            <a:r>
              <a:rPr lang="en-US" dirty="0" smtClean="0"/>
              <a:t>technical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64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Value </a:t>
            </a:r>
            <a:r>
              <a:rPr lang="en-US" dirty="0" smtClean="0"/>
              <a:t>of big data for the public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Koonin</a:t>
            </a:r>
            <a:r>
              <a:rPr lang="en-US" dirty="0" smtClean="0"/>
              <a:t> and Holland: cities</a:t>
            </a:r>
          </a:p>
          <a:p>
            <a:pPr lvl="1"/>
            <a:r>
              <a:rPr lang="en-US" dirty="0"/>
              <a:t>city </a:t>
            </a:r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reduced </a:t>
            </a:r>
            <a:r>
              <a:rPr lang="en-US" dirty="0"/>
              <a:t>taxpayer cost and </a:t>
            </a:r>
            <a:r>
              <a:rPr lang="en-US" dirty="0" smtClean="0"/>
              <a:t>burden</a:t>
            </a:r>
          </a:p>
          <a:p>
            <a:pPr lvl="1"/>
            <a:r>
              <a:rPr lang="en-US" dirty="0" smtClean="0"/>
              <a:t>great </a:t>
            </a:r>
            <a:r>
              <a:rPr lang="en-US" dirty="0"/>
              <a:t>transparency and less </a:t>
            </a:r>
            <a:r>
              <a:rPr lang="en-US" dirty="0" smtClean="0"/>
              <a:t>corruption</a:t>
            </a:r>
          </a:p>
          <a:p>
            <a:pPr lvl="1"/>
            <a:r>
              <a:rPr lang="en-US" dirty="0" smtClean="0"/>
              <a:t>greater </a:t>
            </a:r>
            <a:r>
              <a:rPr lang="en-US" dirty="0"/>
              <a:t>economic growth, and </a:t>
            </a:r>
            <a:endParaRPr lang="en-US" dirty="0" smtClean="0"/>
          </a:p>
          <a:p>
            <a:pPr lvl="1"/>
            <a:r>
              <a:rPr lang="en-US" dirty="0" smtClean="0"/>
              <a:t>addressing </a:t>
            </a:r>
            <a:r>
              <a:rPr lang="en-US" dirty="0"/>
              <a:t>problems of epidemics, climate change and pollution</a:t>
            </a:r>
          </a:p>
        </p:txBody>
      </p:sp>
    </p:spTree>
    <p:extLst>
      <p:ext uri="{BB962C8B-B14F-4D97-AF65-F5344CB8AC3E}">
        <p14:creationId xmlns:p14="http://schemas.microsoft.com/office/powerpoint/2010/main" val="295328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Practical </a:t>
            </a:r>
            <a:r>
              <a:rPr lang="en-US" dirty="0" smtClean="0"/>
              <a:t>access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Goerge: experience from building data warehouse</a:t>
            </a:r>
          </a:p>
          <a:p>
            <a:pPr lvl="1"/>
            <a:r>
              <a:rPr lang="en-US" dirty="0" smtClean="0"/>
              <a:t>What data to develop and access</a:t>
            </a:r>
          </a:p>
          <a:p>
            <a:pPr lvl="1"/>
            <a:r>
              <a:rPr lang="en-US" dirty="0" smtClean="0"/>
              <a:t>How to develop capacity in agencies</a:t>
            </a:r>
          </a:p>
          <a:p>
            <a:pPr lvl="1"/>
            <a:r>
              <a:rPr lang="en-US" dirty="0" smtClean="0"/>
              <a:t>How to present data in a useful way</a:t>
            </a:r>
          </a:p>
          <a:p>
            <a:pPr lvl="1"/>
            <a:r>
              <a:rPr lang="en-US" dirty="0" smtClean="0"/>
              <a:t>How to keep data secure</a:t>
            </a:r>
          </a:p>
          <a:p>
            <a:pPr lvl="1"/>
            <a:r>
              <a:rPr lang="en-US" dirty="0" smtClean="0"/>
              <a:t>How to build trust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2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European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Elias: </a:t>
            </a:r>
            <a:endParaRPr lang="en-US" dirty="0" smtClean="0"/>
          </a:p>
          <a:p>
            <a:pPr lvl="1"/>
            <a:r>
              <a:rPr lang="en-US" dirty="0" smtClean="0"/>
              <a:t>harmonized </a:t>
            </a:r>
            <a:r>
              <a:rPr lang="en-US" dirty="0"/>
              <a:t>approach to legislation designed to provide individuals and organizations with what has become known as the ‘right to privacy’. </a:t>
            </a:r>
            <a:endParaRPr lang="en-US" dirty="0" smtClean="0"/>
          </a:p>
          <a:p>
            <a:pPr lvl="1"/>
            <a:r>
              <a:rPr lang="en-GB" dirty="0" smtClean="0"/>
              <a:t>Creation of a </a:t>
            </a:r>
            <a:r>
              <a:rPr lang="en-GB" dirty="0"/>
              <a:t>research environment (the European Research Area or ‘ERA’) in which research interests are promoted via cross-border access to </a:t>
            </a:r>
            <a:r>
              <a:rPr lang="en-GB" dirty="0" err="1"/>
              <a:t>microdata</a:t>
            </a:r>
            <a:r>
              <a:rPr lang="en-GB" dirty="0"/>
              <a:t> free from legal constraints and other </a:t>
            </a:r>
            <a:r>
              <a:rPr lang="en-GB" dirty="0" smtClean="0"/>
              <a:t>obstacles. </a:t>
            </a: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43000" y="3124200"/>
            <a:ext cx="670560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GB" dirty="0"/>
              <a:t>The European Research Area is described by the European Commission as: </a:t>
            </a:r>
            <a:r>
              <a:rPr lang="en-GB" i="1" dirty="0"/>
              <a:t>‘… a unified research area open to the world, based on the internal market, in which researchers, scientific knowledge and technology circulate freely’  </a:t>
            </a:r>
            <a:r>
              <a:rPr lang="en-GB" dirty="0"/>
              <a:t>(European Commission, 2012).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2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European </a:t>
            </a:r>
            <a:r>
              <a:rPr lang="en-US" dirty="0" smtClean="0"/>
              <a:t>experience: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1081708"/>
            <a:ext cx="7091773" cy="5547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1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557</Words>
  <Application>Microsoft Office PowerPoint</Application>
  <PresentationFormat>On-screen Show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Practical Framework</vt:lpstr>
      <vt:lpstr>Motivation</vt:lpstr>
      <vt:lpstr>Motivation</vt:lpstr>
      <vt:lpstr>PowerPoint Presentation</vt:lpstr>
      <vt:lpstr>Key themes</vt:lpstr>
      <vt:lpstr>1. Value of big data for the public good</vt:lpstr>
      <vt:lpstr>2. Practical access issues</vt:lpstr>
      <vt:lpstr>3. European experience</vt:lpstr>
      <vt:lpstr>3. European experience: Data</vt:lpstr>
      <vt:lpstr>3. European Experience: Key points</vt:lpstr>
      <vt:lpstr>4. (i) Regulatory Standards</vt:lpstr>
      <vt:lpstr>4 (ii) Technical Approaches</vt:lpstr>
      <vt:lpstr>4.(iii) Legal and technical</vt:lpstr>
      <vt:lpstr>Suggestions for future work</vt:lpstr>
      <vt:lpstr>And a reminder of why</vt:lpstr>
    </vt:vector>
  </TitlesOfParts>
  <Company>American Institutes for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Better Transnational Access and Data Sharing to Solve Common Questions</dc:title>
  <dc:creator>JLane</dc:creator>
  <cp:lastModifiedBy>Lane, Julia</cp:lastModifiedBy>
  <cp:revision>21</cp:revision>
  <dcterms:created xsi:type="dcterms:W3CDTF">2013-11-18T13:25:50Z</dcterms:created>
  <dcterms:modified xsi:type="dcterms:W3CDTF">2014-08-06T11:00:04Z</dcterms:modified>
</cp:coreProperties>
</file>