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Proxima Nova"/>
      <p:regular r:id="rId21"/>
      <p:bold r:id="rId22"/>
      <p:italic r:id="rId23"/>
      <p:boldItalic r:id="rId24"/>
    </p:embeddedFont>
    <p:embeddedFont>
      <p:font typeface="Alfa Slab One"/>
      <p:regular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AlfaSlabOn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60aaa8079f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60aaa8079f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60aaa8079f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60aaa8079f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60aaa8079f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60aaa8079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76592762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76592762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6592762c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6592762c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60aaa8079f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60aaa8079f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60aaa8079f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60aaa8079f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8615141f6e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8615141f6e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8615141f6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8615141f6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8615141f6e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8615141f6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615141f6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615141f6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615141f6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615141f6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8615141f6e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8615141f6e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8615141f6e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8615141f6e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github.com/openelections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hyperlink" Target="https://github.com/openelections/openelections-data-pa/blob/master/2018/counties/20181106__pa__general__chester__precinct.csv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hyperlink" Target="https://tabula.technology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hyperlink" Target="https://sds-capstone.github.io/openelections/website/open_elections_paper.pdf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docs.openelections.net/" TargetMode="External"/><Relationship Id="rId4" Type="http://schemas.openxmlformats.org/officeDocument/2006/relationships/hyperlink" Target="https://github.com/openelections" TargetMode="External"/><Relationship Id="rId5" Type="http://schemas.openxmlformats.org/officeDocument/2006/relationships/hyperlink" Target="https://twitter.com/openelex" TargetMode="External"/><Relationship Id="rId6" Type="http://schemas.openxmlformats.org/officeDocument/2006/relationships/hyperlink" Target="mailto:openelections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595975"/>
            <a:ext cx="8520600" cy="18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The Art (&amp; Sometimes Science) of Turning Precinct Results Into Data</a:t>
            </a:r>
            <a:endParaRPr sz="3500"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003000"/>
            <a:ext cx="8520600" cy="5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can’t believe this isn’t already available!”</a:t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1595250" y="3710800"/>
            <a:ext cx="59535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Derek Willis, OpenElections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SDSS 2020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https://tinyurl.com/openelex-sdss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OpenElections</a:t>
            </a:r>
            <a:endParaRPr/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11700" y="1017725"/>
            <a:ext cx="8520600" cy="30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Volunteer, non-profit effort that started with two journalists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Total funding since 2013: about $250,000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Everything we do is public at </a:t>
            </a:r>
            <a:r>
              <a:rPr lang="en" sz="2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https://github.com/openelections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Of course we are at @openelex</a:t>
            </a:r>
            <a:endParaRPr sz="24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Goals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Freely available </a:t>
            </a:r>
            <a:r>
              <a:rPr i="1" lang="en" sz="3000"/>
              <a:t>official</a:t>
            </a:r>
            <a:r>
              <a:rPr lang="en" sz="3000"/>
              <a:t> precinct-level election result </a:t>
            </a:r>
            <a:r>
              <a:rPr i="1" lang="en" sz="3000"/>
              <a:t>data</a:t>
            </a:r>
            <a:r>
              <a:rPr lang="en" sz="3000"/>
              <a:t> for the United States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General, primary and special elections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Ideally, broken out by vote type</a:t>
            </a:r>
            <a:endParaRPr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Just Happened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/>
              <a:t>Having data makes it possible for the public to understand how elections are won and lost.</a:t>
            </a:r>
            <a:endParaRPr sz="1800"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2750" y="152400"/>
            <a:ext cx="4992309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Basic Process</a:t>
            </a:r>
            <a:endParaRPr/>
          </a:p>
        </p:txBody>
      </p:sp>
      <p:sp>
        <p:nvSpPr>
          <p:cNvPr id="83" name="Google Shape;83;p17"/>
          <p:cNvSpPr txBox="1"/>
          <p:nvPr/>
        </p:nvSpPr>
        <p:spPr>
          <a:xfrm>
            <a:off x="1267950" y="1072650"/>
            <a:ext cx="6608100" cy="29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Check state or local jurisdiction website for official results that have been posted.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Email state or local election official requesting official results. This might involve a public records request.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If required, send formal request by mail, sometimes with payment.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If necessary, call state or local election official, or send a reminder by email.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Repeat 1-4 as needed.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 of the Nation</a:t>
            </a:r>
            <a:endParaRPr/>
          </a:p>
        </p:txBody>
      </p:sp>
      <p:sp>
        <p:nvSpPr>
          <p:cNvPr id="89" name="Google Shape;89;p18"/>
          <p:cNvSpPr txBox="1"/>
          <p:nvPr/>
        </p:nvSpPr>
        <p:spPr>
          <a:xfrm>
            <a:off x="311700" y="1017725"/>
            <a:ext cx="6642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41 states (and D.C.) provide statewide precinct results as data.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6 states provide statewide precinct results in a non-machine readable format.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3 states do not provide statewide precinct results in any format.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Get</a:t>
            </a: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4026176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9426" y="1575663"/>
            <a:ext cx="3952875" cy="300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There’s More</a:t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If you want early voting results in Texas, you </a:t>
            </a:r>
            <a:r>
              <a:rPr i="1" lang="en" sz="1800"/>
              <a:t>have</a:t>
            </a:r>
            <a:r>
              <a:rPr lang="en" sz="1800"/>
              <a:t> to get results from all 254 counties.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/>
              <a:t>Like this ----&gt;</a:t>
            </a:r>
            <a:endParaRPr sz="1800"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3850" y="152400"/>
            <a:ext cx="409316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Results Result</a:t>
            </a:r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62275"/>
            <a:ext cx="6697521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1"/>
          <p:cNvSpPr txBox="1"/>
          <p:nvPr/>
        </p:nvSpPr>
        <p:spPr>
          <a:xfrm>
            <a:off x="7252650" y="1474050"/>
            <a:ext cx="1579500" cy="23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2018 general election results, Chester County, Pa.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https://github.com/openelections/openelections-data-pa/blob/master/2018/counties/20181106__pa__general__chester__precinct.csv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Tools</a:t>
            </a:r>
            <a:endParaRPr/>
          </a:p>
        </p:txBody>
      </p:sp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311700" y="1152475"/>
            <a:ext cx="3248100" cy="39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/>
              <a:t>Tabula</a:t>
            </a:r>
            <a:endParaRPr b="1" sz="3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400"/>
              <a:t>		</a:t>
            </a:r>
            <a:endParaRPr b="1"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600"/>
              <a:t>Python</a:t>
            </a:r>
            <a:endParaRPr b="1" sz="3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600"/>
              <a:t>R</a:t>
            </a:r>
            <a:endParaRPr b="1" sz="3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3600"/>
              <a:t>Ruby</a:t>
            </a:r>
            <a:endParaRPr b="1" sz="3600"/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550" y="1257163"/>
            <a:ext cx="800100" cy="101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9250" y="445025"/>
            <a:ext cx="4558569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2"/>
          <p:cNvSpPr txBox="1"/>
          <p:nvPr/>
        </p:nvSpPr>
        <p:spPr>
          <a:xfrm>
            <a:off x="4113588" y="4445675"/>
            <a:ext cx="38499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hlinkClick r:id="rId5"/>
              </a:rPr>
              <a:t>https://tabula.technology/</a:t>
            </a:r>
            <a:endParaRPr sz="25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Tabula Works</a:t>
            </a:r>
            <a:endParaRPr/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613" y="1099550"/>
            <a:ext cx="7558786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Data Science Helps</a:t>
            </a:r>
            <a:endParaRPr/>
          </a:p>
        </p:txBody>
      </p:sp>
      <p:pic>
        <p:nvPicPr>
          <p:cNvPr id="131" name="Google Shape;13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7725"/>
            <a:ext cx="6122847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4"/>
          <p:cNvSpPr txBox="1"/>
          <p:nvPr/>
        </p:nvSpPr>
        <p:spPr>
          <a:xfrm>
            <a:off x="311700" y="4783825"/>
            <a:ext cx="7331100" cy="1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https://sds-capstone.github.io/openelections/website/open_elections_paper.pdf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Handling Multiple Layouts</a:t>
            </a:r>
            <a:endParaRPr/>
          </a:p>
        </p:txBody>
      </p:sp>
      <p:pic>
        <p:nvPicPr>
          <p:cNvPr id="138" name="Google Shape;13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70125"/>
            <a:ext cx="4468245" cy="382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3145" y="1623500"/>
            <a:ext cx="4059255" cy="2914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631800"/>
            <a:ext cx="45573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Could Use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1490875"/>
            <a:ext cx="4965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 more robust approach to </a:t>
            </a:r>
            <a:r>
              <a:rPr lang="en" sz="2000"/>
              <a:t>guided </a:t>
            </a:r>
            <a:r>
              <a:rPr lang="en" sz="2000"/>
              <a:t>parsing that gets specialized knowledge out of a person’s head and into code.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Examples from other domains!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&lt;cough&gt;Volunteers&lt;/cough&gt;</a:t>
            </a:r>
            <a:endParaRPr sz="2000"/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9100" y="152400"/>
            <a:ext cx="310940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152" name="Google Shape;152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more info:</a:t>
            </a:r>
            <a:endParaRPr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" sz="2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http://docs.openelections.net/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https://github.com/openelections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https://twitter.com/openelex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u="sng">
                <a:solidFill>
                  <a:schemeClr val="hlink"/>
                </a:solidFill>
                <a:hlinkClick r:id="rId6"/>
              </a:rPr>
              <a:t>openelections@gmail.com</a:t>
            </a:r>
            <a:endParaRPr sz="24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