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60" r:id="rId3"/>
    <p:sldId id="290" r:id="rId4"/>
    <p:sldId id="291" r:id="rId5"/>
    <p:sldId id="268" r:id="rId6"/>
    <p:sldId id="288" r:id="rId7"/>
    <p:sldId id="281" r:id="rId8"/>
    <p:sldId id="271" r:id="rId9"/>
    <p:sldId id="284" r:id="rId10"/>
    <p:sldId id="263" r:id="rId11"/>
    <p:sldId id="259" r:id="rId12"/>
    <p:sldId id="264" r:id="rId13"/>
    <p:sldId id="285" r:id="rId14"/>
    <p:sldId id="270" r:id="rId15"/>
    <p:sldId id="257" r:id="rId16"/>
    <p:sldId id="278" r:id="rId17"/>
    <p:sldId id="279" r:id="rId18"/>
    <p:sldId id="277" r:id="rId19"/>
    <p:sldId id="287" r:id="rId20"/>
    <p:sldId id="261" r:id="rId21"/>
    <p:sldId id="280" r:id="rId22"/>
    <p:sldId id="262" r:id="rId23"/>
    <p:sldId id="273" r:id="rId24"/>
    <p:sldId id="276" r:id="rId25"/>
    <p:sldId id="267" r:id="rId26"/>
    <p:sldId id="269" r:id="rId27"/>
    <p:sldId id="265" r:id="rId28"/>
    <p:sldId id="289"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AE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97"/>
    <p:restoredTop sz="82790"/>
  </p:normalViewPr>
  <p:slideViewPr>
    <p:cSldViewPr snapToGrid="0" snapToObjects="1">
      <p:cViewPr>
        <p:scale>
          <a:sx n="60" d="100"/>
          <a:sy n="60" d="100"/>
        </p:scale>
        <p:origin x="992" y="10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54AB74-A9D0-094F-8AE8-2640E2DEFBF9}" type="datetimeFigureOut">
              <a:rPr lang="en-US" smtClean="0"/>
              <a:t>5/22/19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1B280-FD58-A64D-B1E6-F0EEED281A58}" type="slidenum">
              <a:rPr lang="en-US" smtClean="0"/>
              <a:t>‹#›</a:t>
            </a:fld>
            <a:endParaRPr lang="en-US"/>
          </a:p>
        </p:txBody>
      </p:sp>
    </p:spTree>
    <p:extLst>
      <p:ext uri="{BB962C8B-B14F-4D97-AF65-F5344CB8AC3E}">
        <p14:creationId xmlns:p14="http://schemas.microsoft.com/office/powerpoint/2010/main" val="3488745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staying this evening, during typical dinner time. </a:t>
            </a:r>
          </a:p>
          <a:p>
            <a:endParaRPr lang="en-US" dirty="0"/>
          </a:p>
          <a:p>
            <a:r>
              <a:rPr lang="en-US" dirty="0"/>
              <a:t>Miles talked about the entire curriculum and specifically gave examples about how to knit ethics  into an advanced seminar, I’m going to talk about incorporating ethics into Intro Stats. </a:t>
            </a:r>
          </a:p>
          <a:p>
            <a:endParaRPr lang="en-US" dirty="0"/>
          </a:p>
          <a:p>
            <a:r>
              <a:rPr lang="en-US" dirty="0"/>
              <a:t>Start our students on their journey in statistics and data science </a:t>
            </a:r>
            <a:r>
              <a:rPr lang="en-US" b="1" dirty="0"/>
              <a:t>with a moral compass to guide their way.</a:t>
            </a:r>
          </a:p>
          <a:p>
            <a:endParaRPr lang="en-US" dirty="0"/>
          </a:p>
          <a:p>
            <a:r>
              <a:rPr lang="en-US" dirty="0"/>
              <a:t>I hope that by the end, you’ll be empowered to teach student how to use their moral/ethical compass in and remind them to use it regularly throughout their journal. I’ll talk about ways I did this some key data examples, small group discussions, and a few readings. This is just one way to do this, and I’ll share my reflections as well as some of my students’ reflections. </a:t>
            </a:r>
          </a:p>
        </p:txBody>
      </p:sp>
      <p:sp>
        <p:nvSpPr>
          <p:cNvPr id="4" name="Slide Number Placeholder 3"/>
          <p:cNvSpPr>
            <a:spLocks noGrp="1"/>
          </p:cNvSpPr>
          <p:nvPr>
            <p:ph type="sldNum" sz="quarter" idx="5"/>
          </p:nvPr>
        </p:nvSpPr>
        <p:spPr/>
        <p:txBody>
          <a:bodyPr/>
          <a:lstStyle/>
          <a:p>
            <a:fld id="{B061B280-FD58-A64D-B1E6-F0EEED281A58}" type="slidenum">
              <a:rPr lang="en-US" smtClean="0"/>
              <a:t>1</a:t>
            </a:fld>
            <a:endParaRPr lang="en-US"/>
          </a:p>
        </p:txBody>
      </p:sp>
    </p:spTree>
    <p:extLst>
      <p:ext uri="{BB962C8B-B14F-4D97-AF65-F5344CB8AC3E}">
        <p14:creationId xmlns:p14="http://schemas.microsoft.com/office/powerpoint/2010/main" val="371607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you some context about the environment in which I’ve been teaching….Here are some postcards from my journey</a:t>
            </a:r>
          </a:p>
          <a:p>
            <a:endParaRPr lang="en-US" dirty="0"/>
          </a:p>
          <a:p>
            <a:r>
              <a:rPr lang="en-US" dirty="0"/>
              <a:t>I spent 5 years teaching at Williams College and recently switch to Macalester College. Both of these places have around 2000 undergraduates (no grad students), both elite liberal arts institutions which require students to take classes across the disciplines to graduate. </a:t>
            </a:r>
          </a:p>
          <a:p>
            <a:endParaRPr lang="en-US" dirty="0"/>
          </a:p>
          <a:p>
            <a:endParaRPr lang="en-US" dirty="0"/>
          </a:p>
          <a:p>
            <a:r>
              <a:rPr lang="en-US" dirty="0"/>
              <a:t>Up until two year ago, I had never really talked about ethics in a class. But when I taught Senior Seminar at Williams on Data Mining in Spring 2018, I had finally gotten around to reading Weapons of Math Destruction by </a:t>
            </a:r>
            <a:r>
              <a:rPr lang="en-US" dirty="0" err="1"/>
              <a:t>cathy</a:t>
            </a:r>
            <a:r>
              <a:rPr lang="en-US" dirty="0"/>
              <a:t> </a:t>
            </a:r>
            <a:r>
              <a:rPr lang="en-US" dirty="0" err="1"/>
              <a:t>o’neil</a:t>
            </a:r>
            <a:r>
              <a:rPr lang="en-US" dirty="0"/>
              <a:t> so I assigned them read it throughout the semester since we were discussing many predictive models ----To be clear, I was really nervous about incorporating ethics into my classroom. I felt unprepared to lead discussions, I was worried about setting  At the end, seniors wished they had had exposure to issues in Intro</a:t>
            </a:r>
          </a:p>
          <a:p>
            <a:endParaRPr lang="en-US" dirty="0"/>
          </a:p>
          <a:p>
            <a:r>
              <a:rPr lang="en-US" dirty="0"/>
              <a:t>Transitioned to Macalester last fall and taught Intro, incorporating Ethics</a:t>
            </a:r>
          </a:p>
          <a:p>
            <a:endParaRPr lang="en-US" dirty="0"/>
          </a:p>
          <a:p>
            <a:endParaRPr lang="en-US" dirty="0"/>
          </a:p>
        </p:txBody>
      </p:sp>
      <p:sp>
        <p:nvSpPr>
          <p:cNvPr id="4" name="Slide Number Placeholder 3"/>
          <p:cNvSpPr>
            <a:spLocks noGrp="1"/>
          </p:cNvSpPr>
          <p:nvPr>
            <p:ph type="sldNum" sz="quarter" idx="5"/>
          </p:nvPr>
        </p:nvSpPr>
        <p:spPr/>
        <p:txBody>
          <a:bodyPr/>
          <a:lstStyle/>
          <a:p>
            <a:fld id="{B061B280-FD58-A64D-B1E6-F0EEED281A58}" type="slidenum">
              <a:rPr lang="en-US" smtClean="0"/>
              <a:t>2</a:t>
            </a:fld>
            <a:endParaRPr lang="en-US"/>
          </a:p>
        </p:txBody>
      </p:sp>
    </p:spTree>
    <p:extLst>
      <p:ext uri="{BB962C8B-B14F-4D97-AF65-F5344CB8AC3E}">
        <p14:creationId xmlns:p14="http://schemas.microsoft.com/office/powerpoint/2010/main" val="3173987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you some context about the environment in which I’ve been teaching….</a:t>
            </a:r>
          </a:p>
          <a:p>
            <a:endParaRPr lang="en-US" dirty="0"/>
          </a:p>
          <a:p>
            <a:r>
              <a:rPr lang="en-US" dirty="0"/>
              <a:t>I spent 5 years teaching at Williams College and recently switch to Macalester College. Both of these places have around 2000 undergraduates (no grad students), both elite liberal arts institutions which require students to take classes across the disciplines to graduate. </a:t>
            </a:r>
          </a:p>
          <a:p>
            <a:endParaRPr lang="en-US" dirty="0"/>
          </a:p>
          <a:p>
            <a:endParaRPr lang="en-US" dirty="0"/>
          </a:p>
          <a:p>
            <a:r>
              <a:rPr lang="en-US" dirty="0"/>
              <a:t>Up until two year ago, I had never really talked about ethics in a class. But when I taught Senior Seminar at Williams on Data Mining in Spring 2018, I had finally gotten around to reading Weapons of Math Destruction by </a:t>
            </a:r>
            <a:r>
              <a:rPr lang="en-US" dirty="0" err="1"/>
              <a:t>cathy</a:t>
            </a:r>
            <a:r>
              <a:rPr lang="en-US" dirty="0"/>
              <a:t> </a:t>
            </a:r>
            <a:r>
              <a:rPr lang="en-US" dirty="0" err="1"/>
              <a:t>o’neil</a:t>
            </a:r>
            <a:r>
              <a:rPr lang="en-US" dirty="0"/>
              <a:t> so I assigned them read it throughout the semester since we were discussing many predictive models ----To be clear, I was really nervous about incorporating ethics into my classroom. I felt unprepared to lead discussions, I was worried about setting  At the end, seniors wished they had had exposure to issues in Intro</a:t>
            </a:r>
          </a:p>
          <a:p>
            <a:endParaRPr lang="en-US" dirty="0"/>
          </a:p>
          <a:p>
            <a:r>
              <a:rPr lang="en-US" dirty="0"/>
              <a:t>Transitioned to Macalester last fall and taught Intro, incorporating Ethics</a:t>
            </a:r>
          </a:p>
          <a:p>
            <a:endParaRPr lang="en-US" dirty="0"/>
          </a:p>
          <a:p>
            <a:endParaRPr lang="en-US" dirty="0"/>
          </a:p>
        </p:txBody>
      </p:sp>
      <p:sp>
        <p:nvSpPr>
          <p:cNvPr id="4" name="Slide Number Placeholder 3"/>
          <p:cNvSpPr>
            <a:spLocks noGrp="1"/>
          </p:cNvSpPr>
          <p:nvPr>
            <p:ph type="sldNum" sz="quarter" idx="5"/>
          </p:nvPr>
        </p:nvSpPr>
        <p:spPr/>
        <p:txBody>
          <a:bodyPr/>
          <a:lstStyle/>
          <a:p>
            <a:fld id="{B061B280-FD58-A64D-B1E6-F0EEED281A58}" type="slidenum">
              <a:rPr lang="en-US" smtClean="0"/>
              <a:t>3</a:t>
            </a:fld>
            <a:endParaRPr lang="en-US"/>
          </a:p>
        </p:txBody>
      </p:sp>
    </p:spTree>
    <p:extLst>
      <p:ext uri="{BB962C8B-B14F-4D97-AF65-F5344CB8AC3E}">
        <p14:creationId xmlns:p14="http://schemas.microsoft.com/office/powerpoint/2010/main" val="1628075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you some context about the environment in which I’ve been teaching….</a:t>
            </a:r>
          </a:p>
          <a:p>
            <a:endParaRPr lang="en-US" dirty="0"/>
          </a:p>
          <a:p>
            <a:r>
              <a:rPr lang="en-US" dirty="0"/>
              <a:t>I spent 5 years teaching at Williams College and recently switch to Macalester College. Both of these places have around 2000 undergraduates (no grad students), both elite liberal arts institutions which require students to take classes across the disciplines to graduate. </a:t>
            </a:r>
          </a:p>
          <a:p>
            <a:endParaRPr lang="en-US" dirty="0"/>
          </a:p>
          <a:p>
            <a:endParaRPr lang="en-US" dirty="0"/>
          </a:p>
          <a:p>
            <a:r>
              <a:rPr lang="en-US" dirty="0"/>
              <a:t>Up until two year ago, I had never really talked about ethics in a class. But when I taught Senior Seminar at Williams on Data Mining in Spring 2018, I had finally gotten around to reading Weapons of Math Destruction by </a:t>
            </a:r>
            <a:r>
              <a:rPr lang="en-US" dirty="0" err="1"/>
              <a:t>cathy</a:t>
            </a:r>
            <a:r>
              <a:rPr lang="en-US" dirty="0"/>
              <a:t> </a:t>
            </a:r>
            <a:r>
              <a:rPr lang="en-US" dirty="0" err="1"/>
              <a:t>o’neil</a:t>
            </a:r>
            <a:r>
              <a:rPr lang="en-US" dirty="0"/>
              <a:t> so I assigned them read it throughout the semester since we were discussing many predictive models ----To be clear, I was really nervous about incorporating ethics into my classroom. I felt unprepared to lead discussions, I was worried about setting  At the end, seniors wished they had had exposure to issues in Intro</a:t>
            </a:r>
          </a:p>
          <a:p>
            <a:endParaRPr lang="en-US" dirty="0"/>
          </a:p>
          <a:p>
            <a:r>
              <a:rPr lang="en-US" dirty="0"/>
              <a:t>Transitioned to Macalester last fall and taught Intro, incorporating Ethics</a:t>
            </a:r>
          </a:p>
          <a:p>
            <a:endParaRPr lang="en-US" dirty="0"/>
          </a:p>
          <a:p>
            <a:endParaRPr lang="en-US" dirty="0"/>
          </a:p>
        </p:txBody>
      </p:sp>
      <p:sp>
        <p:nvSpPr>
          <p:cNvPr id="4" name="Slide Number Placeholder 3"/>
          <p:cNvSpPr>
            <a:spLocks noGrp="1"/>
          </p:cNvSpPr>
          <p:nvPr>
            <p:ph type="sldNum" sz="quarter" idx="5"/>
          </p:nvPr>
        </p:nvSpPr>
        <p:spPr/>
        <p:txBody>
          <a:bodyPr/>
          <a:lstStyle/>
          <a:p>
            <a:fld id="{B061B280-FD58-A64D-B1E6-F0EEED281A58}" type="slidenum">
              <a:rPr lang="en-US" smtClean="0"/>
              <a:t>4</a:t>
            </a:fld>
            <a:endParaRPr lang="en-US"/>
          </a:p>
        </p:txBody>
      </p:sp>
    </p:spTree>
    <p:extLst>
      <p:ext uri="{BB962C8B-B14F-4D97-AF65-F5344CB8AC3E}">
        <p14:creationId xmlns:p14="http://schemas.microsoft.com/office/powerpoint/2010/main" val="3675027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and what you are doing…</a:t>
            </a:r>
          </a:p>
        </p:txBody>
      </p:sp>
      <p:sp>
        <p:nvSpPr>
          <p:cNvPr id="4" name="Slide Number Placeholder 3"/>
          <p:cNvSpPr>
            <a:spLocks noGrp="1"/>
          </p:cNvSpPr>
          <p:nvPr>
            <p:ph type="sldNum" sz="quarter" idx="5"/>
          </p:nvPr>
        </p:nvSpPr>
        <p:spPr/>
        <p:txBody>
          <a:bodyPr/>
          <a:lstStyle/>
          <a:p>
            <a:fld id="{B061B280-FD58-A64D-B1E6-F0EEED281A58}" type="slidenum">
              <a:rPr lang="en-US" smtClean="0"/>
              <a:t>5</a:t>
            </a:fld>
            <a:endParaRPr lang="en-US"/>
          </a:p>
        </p:txBody>
      </p:sp>
    </p:spTree>
    <p:extLst>
      <p:ext uri="{BB962C8B-B14F-4D97-AF65-F5344CB8AC3E}">
        <p14:creationId xmlns:p14="http://schemas.microsoft.com/office/powerpoint/2010/main" val="3863345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Awareness of how these concepts are related to data and what you are doing about it to maintain justice, equality, etc. … both are vital</a:t>
            </a:r>
          </a:p>
          <a:p>
            <a:endParaRPr lang="en-US" dirty="0"/>
          </a:p>
          <a:p>
            <a:r>
              <a:rPr lang="en-US" dirty="0"/>
              <a:t>If you don’t have awareness, you can’t do anything about it.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061B280-FD58-A64D-B1E6-F0EEED281A58}" type="slidenum">
              <a:rPr lang="en-US" smtClean="0"/>
              <a:t>6</a:t>
            </a:fld>
            <a:endParaRPr lang="en-US"/>
          </a:p>
        </p:txBody>
      </p:sp>
    </p:spTree>
    <p:extLst>
      <p:ext uri="{BB962C8B-B14F-4D97-AF65-F5344CB8AC3E}">
        <p14:creationId xmlns:p14="http://schemas.microsoft.com/office/powerpoint/2010/main" val="2896556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you collect data </a:t>
            </a:r>
          </a:p>
          <a:p>
            <a:endParaRPr lang="en-US" dirty="0"/>
          </a:p>
          <a:p>
            <a:r>
              <a:rPr lang="en-US" dirty="0"/>
              <a:t>How you keep the data private and secure</a:t>
            </a:r>
          </a:p>
          <a:p>
            <a:endParaRPr lang="en-US" dirty="0"/>
          </a:p>
          <a:p>
            <a:r>
              <a:rPr lang="en-US" dirty="0"/>
              <a:t>How you use the data (analysis, visualization, modeling, prediction)</a:t>
            </a:r>
          </a:p>
        </p:txBody>
      </p:sp>
      <p:sp>
        <p:nvSpPr>
          <p:cNvPr id="4" name="Slide Number Placeholder 3"/>
          <p:cNvSpPr>
            <a:spLocks noGrp="1"/>
          </p:cNvSpPr>
          <p:nvPr>
            <p:ph type="sldNum" sz="quarter" idx="5"/>
          </p:nvPr>
        </p:nvSpPr>
        <p:spPr/>
        <p:txBody>
          <a:bodyPr/>
          <a:lstStyle/>
          <a:p>
            <a:fld id="{B061B280-FD58-A64D-B1E6-F0EEED281A58}" type="slidenum">
              <a:rPr lang="en-US" smtClean="0"/>
              <a:t>7</a:t>
            </a:fld>
            <a:endParaRPr lang="en-US"/>
          </a:p>
        </p:txBody>
      </p:sp>
    </p:spTree>
    <p:extLst>
      <p:ext uri="{BB962C8B-B14F-4D97-AF65-F5344CB8AC3E}">
        <p14:creationId xmlns:p14="http://schemas.microsoft.com/office/powerpoint/2010/main" val="375625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easy to get caught in the numbers….we aren’t typically interacting with the subjects in our data. It is easy to forget. </a:t>
            </a:r>
          </a:p>
          <a:p>
            <a:endParaRPr lang="en-US" dirty="0"/>
          </a:p>
          <a:p>
            <a:r>
              <a:rPr lang="en-US" dirty="0"/>
              <a:t>My PhD advisor includes these two sentences in the first chapter of his Stats for Epi to preface the introductory material. He has a routine (and recommends his students) of watching a movie, Wit (starring Emma Thompson) which covers a person diagnosed with cancer going through a clinical trial, to stay in tune with the human element.</a:t>
            </a:r>
          </a:p>
        </p:txBody>
      </p:sp>
      <p:sp>
        <p:nvSpPr>
          <p:cNvPr id="4" name="Slide Number Placeholder 3"/>
          <p:cNvSpPr>
            <a:spLocks noGrp="1"/>
          </p:cNvSpPr>
          <p:nvPr>
            <p:ph type="sldNum" sz="quarter" idx="5"/>
          </p:nvPr>
        </p:nvSpPr>
        <p:spPr/>
        <p:txBody>
          <a:bodyPr/>
          <a:lstStyle/>
          <a:p>
            <a:fld id="{B061B280-FD58-A64D-B1E6-F0EEED281A58}" type="slidenum">
              <a:rPr lang="en-US" smtClean="0"/>
              <a:t>8</a:t>
            </a:fld>
            <a:endParaRPr lang="en-US"/>
          </a:p>
        </p:txBody>
      </p:sp>
    </p:spTree>
    <p:extLst>
      <p:ext uri="{BB962C8B-B14F-4D97-AF65-F5344CB8AC3E}">
        <p14:creationId xmlns:p14="http://schemas.microsoft.com/office/powerpoint/2010/main" val="1915445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Really important… foundation of ethical study design.  </a:t>
            </a:r>
          </a:p>
          <a:p>
            <a:endParaRPr lang="en-US" dirty="0"/>
          </a:p>
          <a:p>
            <a:r>
              <a:rPr lang="en-US" dirty="0"/>
              <a:t>But </a:t>
            </a:r>
            <a:r>
              <a:rPr lang="en-US" b="1" dirty="0"/>
              <a:t>the focus i</a:t>
            </a:r>
            <a:r>
              <a:rPr lang="en-US" dirty="0"/>
              <a:t>s on study design, which an introductory student may not be doing right away. </a:t>
            </a:r>
          </a:p>
          <a:p>
            <a:endParaRPr lang="en-US" dirty="0"/>
          </a:p>
          <a:p>
            <a:r>
              <a:rPr lang="en-US" dirty="0"/>
              <a:t>How does that apply to what students are doing in Intro?</a:t>
            </a:r>
          </a:p>
        </p:txBody>
      </p:sp>
      <p:sp>
        <p:nvSpPr>
          <p:cNvPr id="4" name="Slide Number Placeholder 3"/>
          <p:cNvSpPr>
            <a:spLocks noGrp="1"/>
          </p:cNvSpPr>
          <p:nvPr>
            <p:ph type="sldNum" sz="quarter" idx="5"/>
          </p:nvPr>
        </p:nvSpPr>
        <p:spPr/>
        <p:txBody>
          <a:bodyPr/>
          <a:lstStyle/>
          <a:p>
            <a:fld id="{B061B280-FD58-A64D-B1E6-F0EEED281A58}" type="slidenum">
              <a:rPr lang="en-US" smtClean="0"/>
              <a:t>9</a:t>
            </a:fld>
            <a:endParaRPr lang="en-US"/>
          </a:p>
        </p:txBody>
      </p:sp>
    </p:spTree>
    <p:extLst>
      <p:ext uri="{BB962C8B-B14F-4D97-AF65-F5344CB8AC3E}">
        <p14:creationId xmlns:p14="http://schemas.microsoft.com/office/powerpoint/2010/main" val="3748908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much data and new forms of data… our devices, from Fitbits to cell phones and computers to 23 and Me</a:t>
            </a:r>
          </a:p>
          <a:p>
            <a:endParaRPr lang="en-US" dirty="0"/>
          </a:p>
          <a:p>
            <a:r>
              <a:rPr lang="en-US" dirty="0"/>
              <a:t>Ethical issues are clearly present but the regulation is lagging behind… </a:t>
            </a:r>
          </a:p>
          <a:p>
            <a:endParaRPr lang="en-US" dirty="0"/>
          </a:p>
          <a:p>
            <a:r>
              <a:rPr lang="en-US" dirty="0"/>
              <a:t>Many students are aware of their data being used but not necessarily how it is being traded behind the scene.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is a commodity that is driving much of the business on the internet. From recommendation systems on Amazon to ads on Google. </a:t>
            </a:r>
          </a:p>
          <a:p>
            <a:endParaRPr lang="en-US" dirty="0"/>
          </a:p>
          <a:p>
            <a:r>
              <a:rPr lang="en-US" dirty="0"/>
              <a:t>These types of data are not always collected from a well-designed study but rather through a terms of service. While the principles are still relevant, these new forms of data present new ethical challenges. </a:t>
            </a:r>
          </a:p>
        </p:txBody>
      </p:sp>
      <p:sp>
        <p:nvSpPr>
          <p:cNvPr id="4" name="Slide Number Placeholder 3"/>
          <p:cNvSpPr>
            <a:spLocks noGrp="1"/>
          </p:cNvSpPr>
          <p:nvPr>
            <p:ph type="sldNum" sz="quarter" idx="5"/>
          </p:nvPr>
        </p:nvSpPr>
        <p:spPr/>
        <p:txBody>
          <a:bodyPr/>
          <a:lstStyle/>
          <a:p>
            <a:fld id="{B061B280-FD58-A64D-B1E6-F0EEED281A58}" type="slidenum">
              <a:rPr lang="en-US" smtClean="0"/>
              <a:t>10</a:t>
            </a:fld>
            <a:endParaRPr lang="en-US"/>
          </a:p>
        </p:txBody>
      </p:sp>
    </p:spTree>
    <p:extLst>
      <p:ext uri="{BB962C8B-B14F-4D97-AF65-F5344CB8AC3E}">
        <p14:creationId xmlns:p14="http://schemas.microsoft.com/office/powerpoint/2010/main" val="90601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interact with models all of the time.</a:t>
            </a:r>
          </a:p>
          <a:p>
            <a:endParaRPr lang="en-US" dirty="0"/>
          </a:p>
          <a:p>
            <a:r>
              <a:rPr lang="en-US" dirty="0"/>
              <a:t>Text prediction</a:t>
            </a:r>
          </a:p>
          <a:p>
            <a:endParaRPr lang="en-US" dirty="0"/>
          </a:p>
          <a:p>
            <a:r>
              <a:rPr lang="en-US" dirty="0"/>
              <a:t>Spam detection</a:t>
            </a:r>
          </a:p>
          <a:p>
            <a:endParaRPr lang="en-US" dirty="0"/>
          </a:p>
          <a:p>
            <a:r>
              <a:rPr lang="en-US" dirty="0"/>
              <a:t>Suggested Ads/Recommendation systems</a:t>
            </a:r>
          </a:p>
          <a:p>
            <a:endParaRPr lang="en-US" dirty="0"/>
          </a:p>
          <a:p>
            <a:r>
              <a:rPr lang="en-US" dirty="0"/>
              <a:t>Resume filtering</a:t>
            </a:r>
          </a:p>
          <a:p>
            <a:endParaRPr lang="en-US" dirty="0"/>
          </a:p>
          <a:p>
            <a:r>
              <a:rPr lang="en-US" dirty="0"/>
              <a:t>Credit Scoring</a:t>
            </a:r>
          </a:p>
          <a:p>
            <a:endParaRPr lang="en-US" dirty="0"/>
          </a:p>
        </p:txBody>
      </p:sp>
      <p:sp>
        <p:nvSpPr>
          <p:cNvPr id="4" name="Slide Number Placeholder 3"/>
          <p:cNvSpPr>
            <a:spLocks noGrp="1"/>
          </p:cNvSpPr>
          <p:nvPr>
            <p:ph type="sldNum" sz="quarter" idx="5"/>
          </p:nvPr>
        </p:nvSpPr>
        <p:spPr/>
        <p:txBody>
          <a:bodyPr/>
          <a:lstStyle/>
          <a:p>
            <a:fld id="{B061B280-FD58-A64D-B1E6-F0EEED281A58}" type="slidenum">
              <a:rPr lang="en-US" smtClean="0"/>
              <a:t>11</a:t>
            </a:fld>
            <a:endParaRPr lang="en-US"/>
          </a:p>
        </p:txBody>
      </p:sp>
    </p:spTree>
    <p:extLst>
      <p:ext uri="{BB962C8B-B14F-4D97-AF65-F5344CB8AC3E}">
        <p14:creationId xmlns:p14="http://schemas.microsoft.com/office/powerpoint/2010/main" val="2191118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“Algorithmic Bias”: </a:t>
            </a:r>
            <a:r>
              <a:rPr lang="en-US" sz="1200" b="0" i="0" kern="1200" dirty="0">
                <a:solidFill>
                  <a:schemeClr val="tx1"/>
                </a:solidFill>
                <a:effectLst/>
                <a:latin typeface="+mn-lt"/>
                <a:ea typeface="+mn-ea"/>
                <a:cs typeface="+mn-cs"/>
              </a:rPr>
              <a:t>describes systematic and repeatable errors in a computer system that create unfair outcomes, such as privileging one arbitrary group of users over others.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applies to any and all statistical methods that are based on an estimation or optimization based on data.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the last 3 years, all of these books have come out. All of them providing a different perspective on algorithmic bias.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I’ve read three and will be reading the rest soon…</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61B280-FD58-A64D-B1E6-F0EEED281A58}" type="slidenum">
              <a:rPr lang="en-US" smtClean="0"/>
              <a:t>12</a:t>
            </a:fld>
            <a:endParaRPr lang="en-US"/>
          </a:p>
        </p:txBody>
      </p:sp>
    </p:spTree>
    <p:extLst>
      <p:ext uri="{BB962C8B-B14F-4D97-AF65-F5344CB8AC3E}">
        <p14:creationId xmlns:p14="http://schemas.microsoft.com/office/powerpoint/2010/main" val="2202308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1B280-FD58-A64D-B1E6-F0EEED281A58}" type="slidenum">
              <a:rPr lang="en-US" smtClean="0"/>
              <a:t>13</a:t>
            </a:fld>
            <a:endParaRPr lang="en-US"/>
          </a:p>
        </p:txBody>
      </p:sp>
    </p:spTree>
    <p:extLst>
      <p:ext uri="{BB962C8B-B14F-4D97-AF65-F5344CB8AC3E}">
        <p14:creationId xmlns:p14="http://schemas.microsoft.com/office/powerpoint/2010/main" val="3469802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4F8E5-8CD1-D341-BE32-636A16CC30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541115-62CB-A04A-9B12-36DB36E8D5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BA3C62-8B82-2544-A4FB-A95ED24F30D6}"/>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5" name="Footer Placeholder 4">
            <a:extLst>
              <a:ext uri="{FF2B5EF4-FFF2-40B4-BE49-F238E27FC236}">
                <a16:creationId xmlns:a16="http://schemas.microsoft.com/office/drawing/2014/main" id="{C3FDA1AD-6072-D949-A166-658ECD6BF9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AEF9B-7AAB-4847-83F0-F1F4458E9799}"/>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3223665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94ED-A1AF-2048-B321-1C9754EF5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7BF155-139D-5D46-BFB6-F7334BC0B6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839FEB-AB3F-F743-8F6A-E5FD3ED3066B}"/>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5" name="Footer Placeholder 4">
            <a:extLst>
              <a:ext uri="{FF2B5EF4-FFF2-40B4-BE49-F238E27FC236}">
                <a16:creationId xmlns:a16="http://schemas.microsoft.com/office/drawing/2014/main" id="{6BA30400-CEE7-9A41-9897-3E4950F958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41C65-6B53-8940-86EB-1AAA2F3985D3}"/>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897710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1D1B8-BAE1-A84A-8BA9-F9469A4158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D87348-76B6-7049-99B9-BDB7717577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9D63A1-DE58-9E47-894E-5A85961FB68C}"/>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5" name="Footer Placeholder 4">
            <a:extLst>
              <a:ext uri="{FF2B5EF4-FFF2-40B4-BE49-F238E27FC236}">
                <a16:creationId xmlns:a16="http://schemas.microsoft.com/office/drawing/2014/main" id="{3056D500-E8E7-B144-9225-95E05E8117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FF3353-4EC1-F14A-B18A-E52DAE802B9A}"/>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1805689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3E61A-5F61-DB4E-A1EE-21481E365E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F68B8B-CB9B-174F-8252-DDBEA2D5597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B50F11-12D4-2A4D-B1D2-7FEC3ED8DB5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411BB3-76C3-2746-B1BA-AC99678FBF84}"/>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6" name="Footer Placeholder 5">
            <a:extLst>
              <a:ext uri="{FF2B5EF4-FFF2-40B4-BE49-F238E27FC236}">
                <a16:creationId xmlns:a16="http://schemas.microsoft.com/office/drawing/2014/main" id="{2CABD667-C8A6-0349-B7D0-060080E948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9249CB-EB13-7C45-932E-B82E8168225A}"/>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3007844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AAED-5BB5-5A46-A8FC-A505DE4163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41C203-3068-8540-A542-8231BA45A9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C0618BA-B5E7-0E43-B555-CF888D33D70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905FBF-1724-B246-A8CA-CB3412D88C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A0A054B-94C6-984C-8849-7C747628694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2508A-76D0-614A-89AC-AB3340629B52}"/>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8" name="Footer Placeholder 7">
            <a:extLst>
              <a:ext uri="{FF2B5EF4-FFF2-40B4-BE49-F238E27FC236}">
                <a16:creationId xmlns:a16="http://schemas.microsoft.com/office/drawing/2014/main" id="{F737F273-EB19-EA4C-A63F-C8F37BDCCB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C5D0E8-166E-0F4E-993E-8774B26900C4}"/>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892028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62BA1-6A51-DD46-99C8-48F2D3E83C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B25D36-B723-7C47-8F70-B6A850965EEA}"/>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4" name="Footer Placeholder 3">
            <a:extLst>
              <a:ext uri="{FF2B5EF4-FFF2-40B4-BE49-F238E27FC236}">
                <a16:creationId xmlns:a16="http://schemas.microsoft.com/office/drawing/2014/main" id="{DB7C892E-FF92-564A-96D2-FAC9304DFC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E58BF6-4974-584B-9B1C-3F114A7A11A0}"/>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1130207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2E8979-38D4-674D-8802-5714B6454EDD}"/>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3" name="Footer Placeholder 2">
            <a:extLst>
              <a:ext uri="{FF2B5EF4-FFF2-40B4-BE49-F238E27FC236}">
                <a16:creationId xmlns:a16="http://schemas.microsoft.com/office/drawing/2014/main" id="{57171A46-1FBC-D246-B748-29D4532A9C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A9A792-124C-824B-8203-45C3CD29250E}"/>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597951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3E5DB-2E6B-3747-AD15-9B247E8D75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318441-17E7-9F41-822E-C1D7CF3012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E0DA80-56E2-4243-92F3-5934041AE4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4BB93AD-C4FB-3F4B-8846-5438355FCE49}"/>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6" name="Footer Placeholder 5">
            <a:extLst>
              <a:ext uri="{FF2B5EF4-FFF2-40B4-BE49-F238E27FC236}">
                <a16:creationId xmlns:a16="http://schemas.microsoft.com/office/drawing/2014/main" id="{40D954C0-A797-1849-90C8-E260A9D74A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BB5361-AF74-AB4F-BDFA-731232FC76C3}"/>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1435761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A305A-CCAE-3441-8B8E-49D2A561AC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1D6B72-E437-5E40-998E-85CF7A1343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2AF234-940A-7945-A246-091955A11D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01616E-B319-3D47-9129-DFFDA0C710F1}"/>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6" name="Footer Placeholder 5">
            <a:extLst>
              <a:ext uri="{FF2B5EF4-FFF2-40B4-BE49-F238E27FC236}">
                <a16:creationId xmlns:a16="http://schemas.microsoft.com/office/drawing/2014/main" id="{560410A4-21B7-E740-90FA-429065DD47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23047B-F78F-A947-B5D2-D18C28DB41E4}"/>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420202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F04E7-3782-3145-A78C-93CB13C24A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72C95D-C718-6B48-B565-22CFFDFA260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92F793-8DFB-4646-9120-F334CD7D8DDB}"/>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5" name="Footer Placeholder 4">
            <a:extLst>
              <a:ext uri="{FF2B5EF4-FFF2-40B4-BE49-F238E27FC236}">
                <a16:creationId xmlns:a16="http://schemas.microsoft.com/office/drawing/2014/main" id="{A3C083D4-28A0-C740-AC5E-C923E6A2B5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B7DC96-601B-D04D-8095-4A0B2986561A}"/>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435086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49CE0E-04D5-814E-81D2-03A345F144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1FF702-71F0-6946-BBD9-508CF6677E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C2916C-4BCB-9C4D-994B-FDA9254FC9CF}"/>
              </a:ext>
            </a:extLst>
          </p:cNvPr>
          <p:cNvSpPr>
            <a:spLocks noGrp="1"/>
          </p:cNvSpPr>
          <p:nvPr>
            <p:ph type="dt" sz="half" idx="10"/>
          </p:nvPr>
        </p:nvSpPr>
        <p:spPr/>
        <p:txBody>
          <a:bodyPr/>
          <a:lstStyle/>
          <a:p>
            <a:fld id="{B852558B-E00D-AB4D-9412-A13468FC3F4C}" type="datetimeFigureOut">
              <a:rPr lang="en-US" smtClean="0"/>
              <a:t>5/22/19</a:t>
            </a:fld>
            <a:endParaRPr lang="en-US"/>
          </a:p>
        </p:txBody>
      </p:sp>
      <p:sp>
        <p:nvSpPr>
          <p:cNvPr id="5" name="Footer Placeholder 4">
            <a:extLst>
              <a:ext uri="{FF2B5EF4-FFF2-40B4-BE49-F238E27FC236}">
                <a16:creationId xmlns:a16="http://schemas.microsoft.com/office/drawing/2014/main" id="{A8C8A39B-CD49-6D45-8D1E-894291C94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483C34-7D29-D649-89EC-4B892262C6F1}"/>
              </a:ext>
            </a:extLst>
          </p:cNvPr>
          <p:cNvSpPr>
            <a:spLocks noGrp="1"/>
          </p:cNvSpPr>
          <p:nvPr>
            <p:ph type="sldNum" sz="quarter" idx="12"/>
          </p:nvPr>
        </p:nvSpPr>
        <p:spPr/>
        <p:txBody>
          <a:bodyPr/>
          <a:lstStyle/>
          <a:p>
            <a:fld id="{286E84AE-A430-C547-9734-7CCE0487146F}" type="slidenum">
              <a:rPr lang="en-US" smtClean="0"/>
              <a:t>‹#›</a:t>
            </a:fld>
            <a:endParaRPr lang="en-US"/>
          </a:p>
        </p:txBody>
      </p:sp>
    </p:spTree>
    <p:extLst>
      <p:ext uri="{BB962C8B-B14F-4D97-AF65-F5344CB8AC3E}">
        <p14:creationId xmlns:p14="http://schemas.microsoft.com/office/powerpoint/2010/main" val="3665731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053D5-8932-414C-B005-7C71FA5BA8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D99904-9641-DE4B-A7F6-40C2B5BE6D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DA3831-F505-1847-AB7D-359D6E8859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52558B-E00D-AB4D-9412-A13468FC3F4C}" type="datetimeFigureOut">
              <a:rPr lang="en-US" smtClean="0"/>
              <a:t>5/22/19</a:t>
            </a:fld>
            <a:endParaRPr lang="en-US"/>
          </a:p>
        </p:txBody>
      </p:sp>
      <p:sp>
        <p:nvSpPr>
          <p:cNvPr id="5" name="Footer Placeholder 4">
            <a:extLst>
              <a:ext uri="{FF2B5EF4-FFF2-40B4-BE49-F238E27FC236}">
                <a16:creationId xmlns:a16="http://schemas.microsoft.com/office/drawing/2014/main" id="{D3EB7A94-11FA-CD4B-B99F-EA2BB5FE63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0B8114-05D6-914D-BC7A-1C31FFE888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6E84AE-A430-C547-9734-7CCE0487146F}" type="slidenum">
              <a:rPr lang="en-US" smtClean="0"/>
              <a:t>‹#›</a:t>
            </a:fld>
            <a:endParaRPr lang="en-US"/>
          </a:p>
        </p:txBody>
      </p:sp>
    </p:spTree>
    <p:extLst>
      <p:ext uri="{BB962C8B-B14F-4D97-AF65-F5344CB8AC3E}">
        <p14:creationId xmlns:p14="http://schemas.microsoft.com/office/powerpoint/2010/main" val="1218461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7"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17.tiff"/><Relationship Id="rId3" Type="http://schemas.openxmlformats.org/officeDocument/2006/relationships/image" Target="../media/image12.tiff"/><Relationship Id="rId7"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1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bcheggeseth.github.io/Math155Not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hyperlink" Target="mailto:bheggese@macalester.edu" TargetMode="External"/><Relationship Id="rId2" Type="http://schemas.openxmlformats.org/officeDocument/2006/relationships/image" Target="../media/image3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A5CDA5-27FC-D846-916A-5A6B50469E7A}"/>
              </a:ext>
            </a:extLst>
          </p:cNvPr>
          <p:cNvPicPr>
            <a:picLocks noChangeAspect="1"/>
          </p:cNvPicPr>
          <p:nvPr/>
        </p:nvPicPr>
        <p:blipFill rotWithShape="1">
          <a:blip r:embed="rId3"/>
          <a:srcRect t="7858" b="3983"/>
          <a:stretch/>
        </p:blipFill>
        <p:spPr>
          <a:xfrm>
            <a:off x="0" y="-315300"/>
            <a:ext cx="12192000" cy="7173300"/>
          </a:xfrm>
          <a:prstGeom prst="rect">
            <a:avLst/>
          </a:prstGeom>
        </p:spPr>
      </p:pic>
      <p:sp>
        <p:nvSpPr>
          <p:cNvPr id="2" name="Title 1">
            <a:extLst>
              <a:ext uri="{FF2B5EF4-FFF2-40B4-BE49-F238E27FC236}">
                <a16:creationId xmlns:a16="http://schemas.microsoft.com/office/drawing/2014/main" id="{D41360D5-57E2-6C4B-9A7C-D3F4D24FC000}"/>
              </a:ext>
            </a:extLst>
          </p:cNvPr>
          <p:cNvSpPr>
            <a:spLocks noGrp="1"/>
          </p:cNvSpPr>
          <p:nvPr>
            <p:ph type="ctrTitle"/>
          </p:nvPr>
        </p:nvSpPr>
        <p:spPr>
          <a:xfrm>
            <a:off x="3377864" y="3430193"/>
            <a:ext cx="9144000" cy="2387600"/>
          </a:xfrm>
        </p:spPr>
        <p:txBody>
          <a:bodyPr/>
          <a:lstStyle/>
          <a:p>
            <a:r>
              <a:rPr lang="en-US" dirty="0">
                <a:solidFill>
                  <a:schemeClr val="bg1"/>
                </a:solidFill>
              </a:rPr>
              <a:t>Intertwining Data Ethics </a:t>
            </a:r>
            <a:br>
              <a:rPr lang="en-US" dirty="0">
                <a:solidFill>
                  <a:schemeClr val="bg1"/>
                </a:solidFill>
              </a:rPr>
            </a:br>
            <a:r>
              <a:rPr lang="en-US" dirty="0">
                <a:solidFill>
                  <a:schemeClr val="bg1"/>
                </a:solidFill>
              </a:rPr>
              <a:t>in Intro Stats</a:t>
            </a:r>
          </a:p>
        </p:txBody>
      </p:sp>
      <p:sp>
        <p:nvSpPr>
          <p:cNvPr id="3" name="Subtitle 2">
            <a:extLst>
              <a:ext uri="{FF2B5EF4-FFF2-40B4-BE49-F238E27FC236}">
                <a16:creationId xmlns:a16="http://schemas.microsoft.com/office/drawing/2014/main" id="{7EF96AB7-3385-6948-BA9C-9BF492A7685F}"/>
              </a:ext>
            </a:extLst>
          </p:cNvPr>
          <p:cNvSpPr>
            <a:spLocks noGrp="1"/>
          </p:cNvSpPr>
          <p:nvPr>
            <p:ph type="subTitle" idx="1"/>
          </p:nvPr>
        </p:nvSpPr>
        <p:spPr>
          <a:xfrm>
            <a:off x="3377864" y="5909868"/>
            <a:ext cx="9144000" cy="1655762"/>
          </a:xfrm>
        </p:spPr>
        <p:txBody>
          <a:bodyPr/>
          <a:lstStyle/>
          <a:p>
            <a:r>
              <a:rPr lang="en-US" dirty="0">
                <a:solidFill>
                  <a:schemeClr val="bg1"/>
                </a:solidFill>
              </a:rPr>
              <a:t>Brianna Heggeseth, Ph.D.</a:t>
            </a:r>
          </a:p>
          <a:p>
            <a:r>
              <a:rPr lang="en-US" dirty="0">
                <a:solidFill>
                  <a:schemeClr val="bg1"/>
                </a:solidFill>
              </a:rPr>
              <a:t>Macalester College</a:t>
            </a:r>
          </a:p>
        </p:txBody>
      </p:sp>
    </p:spTree>
    <p:extLst>
      <p:ext uri="{BB962C8B-B14F-4D97-AF65-F5344CB8AC3E}">
        <p14:creationId xmlns:p14="http://schemas.microsoft.com/office/powerpoint/2010/main" val="132528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1A14-6FE4-9A46-B989-9B9F4FF590D6}"/>
              </a:ext>
            </a:extLst>
          </p:cNvPr>
          <p:cNvSpPr>
            <a:spLocks noGrp="1"/>
          </p:cNvSpPr>
          <p:nvPr>
            <p:ph type="title"/>
          </p:nvPr>
        </p:nvSpPr>
        <p:spPr/>
        <p:txBody>
          <a:bodyPr/>
          <a:lstStyle/>
          <a:p>
            <a:r>
              <a:rPr lang="en-US" dirty="0"/>
              <a:t>Where I’ve been</a:t>
            </a:r>
          </a:p>
        </p:txBody>
      </p:sp>
      <p:sp>
        <p:nvSpPr>
          <p:cNvPr id="5" name="Content Placeholder 4">
            <a:extLst>
              <a:ext uri="{FF2B5EF4-FFF2-40B4-BE49-F238E27FC236}">
                <a16:creationId xmlns:a16="http://schemas.microsoft.com/office/drawing/2014/main" id="{05D14E71-4642-C745-80D1-478DD2CFF4D6}"/>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FD806DA2-53F4-8646-A9D5-5534E989D947}"/>
              </a:ext>
            </a:extLst>
          </p:cNvPr>
          <p:cNvPicPr>
            <a:picLocks noChangeAspect="1"/>
          </p:cNvPicPr>
          <p:nvPr/>
        </p:nvPicPr>
        <p:blipFill>
          <a:blip r:embed="rId3"/>
          <a:stretch>
            <a:fillRect/>
          </a:stretch>
        </p:blipFill>
        <p:spPr>
          <a:xfrm>
            <a:off x="691662" y="1734405"/>
            <a:ext cx="5318032" cy="3531173"/>
          </a:xfrm>
          <a:prstGeom prst="rect">
            <a:avLst/>
          </a:prstGeom>
        </p:spPr>
      </p:pic>
      <p:pic>
        <p:nvPicPr>
          <p:cNvPr id="8" name="Picture 7">
            <a:extLst>
              <a:ext uri="{FF2B5EF4-FFF2-40B4-BE49-F238E27FC236}">
                <a16:creationId xmlns:a16="http://schemas.microsoft.com/office/drawing/2014/main" id="{10E77F8D-CEA4-DE4E-AB48-768C922F2050}"/>
              </a:ext>
            </a:extLst>
          </p:cNvPr>
          <p:cNvPicPr>
            <a:picLocks noChangeAspect="1"/>
          </p:cNvPicPr>
          <p:nvPr/>
        </p:nvPicPr>
        <p:blipFill rotWithShape="1">
          <a:blip r:embed="rId4"/>
          <a:srcRect l="3240" r="7358"/>
          <a:stretch/>
        </p:blipFill>
        <p:spPr>
          <a:xfrm>
            <a:off x="6302770" y="2998981"/>
            <a:ext cx="5051030" cy="3177982"/>
          </a:xfrm>
          <a:prstGeom prst="rect">
            <a:avLst/>
          </a:prstGeom>
        </p:spPr>
      </p:pic>
      <p:sp>
        <p:nvSpPr>
          <p:cNvPr id="3" name="TextBox 2">
            <a:extLst>
              <a:ext uri="{FF2B5EF4-FFF2-40B4-BE49-F238E27FC236}">
                <a16:creationId xmlns:a16="http://schemas.microsoft.com/office/drawing/2014/main" id="{E2B9B401-C26C-1A40-B750-AA98572B02D1}"/>
              </a:ext>
            </a:extLst>
          </p:cNvPr>
          <p:cNvSpPr txBox="1"/>
          <p:nvPr/>
        </p:nvSpPr>
        <p:spPr>
          <a:xfrm>
            <a:off x="1425648" y="1951166"/>
            <a:ext cx="3850059" cy="369332"/>
          </a:xfrm>
          <a:prstGeom prst="rect">
            <a:avLst/>
          </a:prstGeom>
          <a:noFill/>
        </p:spPr>
        <p:txBody>
          <a:bodyPr wrap="square" rtlCol="0">
            <a:spAutoFit/>
          </a:bodyPr>
          <a:lstStyle/>
          <a:p>
            <a:pPr algn="ctr"/>
            <a:r>
              <a:rPr lang="en-US" dirty="0">
                <a:solidFill>
                  <a:schemeClr val="bg1"/>
                </a:solidFill>
                <a:latin typeface="Apple Chancery" panose="03020702040506060504" pitchFamily="66" charset="-79"/>
                <a:cs typeface="Apple Chancery" panose="03020702040506060504" pitchFamily="66" charset="-79"/>
              </a:rPr>
              <a:t>Greetings from Williams College</a:t>
            </a:r>
          </a:p>
        </p:txBody>
      </p:sp>
      <p:sp>
        <p:nvSpPr>
          <p:cNvPr id="10" name="TextBox 9">
            <a:extLst>
              <a:ext uri="{FF2B5EF4-FFF2-40B4-BE49-F238E27FC236}">
                <a16:creationId xmlns:a16="http://schemas.microsoft.com/office/drawing/2014/main" id="{83384B1E-D56F-8F42-991B-C478A7AB28E5}"/>
              </a:ext>
            </a:extLst>
          </p:cNvPr>
          <p:cNvSpPr txBox="1"/>
          <p:nvPr/>
        </p:nvSpPr>
        <p:spPr>
          <a:xfrm>
            <a:off x="5888989" y="3185026"/>
            <a:ext cx="3850059" cy="369332"/>
          </a:xfrm>
          <a:prstGeom prst="rect">
            <a:avLst/>
          </a:prstGeom>
          <a:noFill/>
        </p:spPr>
        <p:txBody>
          <a:bodyPr wrap="square" rtlCol="0">
            <a:spAutoFit/>
          </a:bodyPr>
          <a:lstStyle/>
          <a:p>
            <a:pPr algn="ctr"/>
            <a:r>
              <a:rPr lang="en-US" dirty="0">
                <a:solidFill>
                  <a:schemeClr val="bg1"/>
                </a:solidFill>
                <a:latin typeface="Bradley Hand" pitchFamily="2" charset="77"/>
                <a:cs typeface="Apple Chancery" panose="03020702040506060504" pitchFamily="66" charset="-79"/>
              </a:rPr>
              <a:t>Great Adventures Ahead!</a:t>
            </a:r>
          </a:p>
        </p:txBody>
      </p:sp>
      <p:sp>
        <p:nvSpPr>
          <p:cNvPr id="4" name="Right Arrow 3">
            <a:extLst>
              <a:ext uri="{FF2B5EF4-FFF2-40B4-BE49-F238E27FC236}">
                <a16:creationId xmlns:a16="http://schemas.microsoft.com/office/drawing/2014/main" id="{5F0D0898-8588-CD40-80E5-269348132C5B}"/>
              </a:ext>
            </a:extLst>
          </p:cNvPr>
          <p:cNvSpPr/>
          <p:nvPr/>
        </p:nvSpPr>
        <p:spPr>
          <a:xfrm>
            <a:off x="615460" y="405718"/>
            <a:ext cx="5034224"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694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5D14E71-4642-C745-80D1-478DD2CFF4D6}"/>
              </a:ext>
            </a:extLst>
          </p:cNvPr>
          <p:cNvSpPr>
            <a:spLocks noGrp="1"/>
          </p:cNvSpPr>
          <p:nvPr>
            <p:ph idx="1"/>
          </p:nvPr>
        </p:nvSpPr>
        <p:spPr/>
        <p:txBody>
          <a:bodyPr/>
          <a:lstStyle/>
          <a:p>
            <a:endParaRPr lang="en-US" dirty="0"/>
          </a:p>
        </p:txBody>
      </p:sp>
      <p:pic>
        <p:nvPicPr>
          <p:cNvPr id="8" name="Picture 7">
            <a:extLst>
              <a:ext uri="{FF2B5EF4-FFF2-40B4-BE49-F238E27FC236}">
                <a16:creationId xmlns:a16="http://schemas.microsoft.com/office/drawing/2014/main" id="{10E77F8D-CEA4-DE4E-AB48-768C922F2050}"/>
              </a:ext>
            </a:extLst>
          </p:cNvPr>
          <p:cNvPicPr>
            <a:picLocks noChangeAspect="1"/>
          </p:cNvPicPr>
          <p:nvPr/>
        </p:nvPicPr>
        <p:blipFill rotWithShape="1">
          <a:blip r:embed="rId3"/>
          <a:srcRect l="3240" r="7358"/>
          <a:stretch/>
        </p:blipFill>
        <p:spPr>
          <a:xfrm>
            <a:off x="6302770" y="2998981"/>
            <a:ext cx="5051030" cy="3177982"/>
          </a:xfrm>
          <a:prstGeom prst="rect">
            <a:avLst/>
          </a:prstGeom>
        </p:spPr>
      </p:pic>
      <p:sp>
        <p:nvSpPr>
          <p:cNvPr id="3" name="TextBox 2">
            <a:extLst>
              <a:ext uri="{FF2B5EF4-FFF2-40B4-BE49-F238E27FC236}">
                <a16:creationId xmlns:a16="http://schemas.microsoft.com/office/drawing/2014/main" id="{E2B9B401-C26C-1A40-B750-AA98572B02D1}"/>
              </a:ext>
            </a:extLst>
          </p:cNvPr>
          <p:cNvSpPr txBox="1"/>
          <p:nvPr/>
        </p:nvSpPr>
        <p:spPr>
          <a:xfrm>
            <a:off x="691662" y="1790456"/>
            <a:ext cx="5318032" cy="3416320"/>
          </a:xfrm>
          <a:prstGeom prst="rect">
            <a:avLst/>
          </a:prstGeom>
          <a:solidFill>
            <a:schemeClr val="bg1"/>
          </a:solidFill>
        </p:spPr>
        <p:txBody>
          <a:bodyPr wrap="square" rtlCol="0">
            <a:spAutoFit/>
          </a:bodyPr>
          <a:lstStyle/>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p:txBody>
      </p:sp>
      <p:sp>
        <p:nvSpPr>
          <p:cNvPr id="10" name="TextBox 9">
            <a:extLst>
              <a:ext uri="{FF2B5EF4-FFF2-40B4-BE49-F238E27FC236}">
                <a16:creationId xmlns:a16="http://schemas.microsoft.com/office/drawing/2014/main" id="{83384B1E-D56F-8F42-991B-C478A7AB28E5}"/>
              </a:ext>
            </a:extLst>
          </p:cNvPr>
          <p:cNvSpPr txBox="1"/>
          <p:nvPr/>
        </p:nvSpPr>
        <p:spPr>
          <a:xfrm>
            <a:off x="5888989" y="3185026"/>
            <a:ext cx="3850059" cy="369332"/>
          </a:xfrm>
          <a:prstGeom prst="rect">
            <a:avLst/>
          </a:prstGeom>
          <a:noFill/>
        </p:spPr>
        <p:txBody>
          <a:bodyPr wrap="square" rtlCol="0">
            <a:spAutoFit/>
          </a:bodyPr>
          <a:lstStyle/>
          <a:p>
            <a:pPr algn="ctr"/>
            <a:r>
              <a:rPr lang="en-US" dirty="0">
                <a:solidFill>
                  <a:schemeClr val="bg1"/>
                </a:solidFill>
                <a:latin typeface="Bradley Hand" pitchFamily="2" charset="77"/>
                <a:cs typeface="Apple Chancery" panose="03020702040506060504" pitchFamily="66" charset="-79"/>
              </a:rPr>
              <a:t>Great Adventures Ahead!</a:t>
            </a:r>
          </a:p>
        </p:txBody>
      </p:sp>
      <p:sp>
        <p:nvSpPr>
          <p:cNvPr id="4" name="TextBox 3">
            <a:extLst>
              <a:ext uri="{FF2B5EF4-FFF2-40B4-BE49-F238E27FC236}">
                <a16:creationId xmlns:a16="http://schemas.microsoft.com/office/drawing/2014/main" id="{5639C70E-0872-E24B-B540-04FFD2099489}"/>
              </a:ext>
            </a:extLst>
          </p:cNvPr>
          <p:cNvSpPr txBox="1"/>
          <p:nvPr/>
        </p:nvSpPr>
        <p:spPr>
          <a:xfrm>
            <a:off x="838200" y="1985478"/>
            <a:ext cx="3156857" cy="3016210"/>
          </a:xfrm>
          <a:prstGeom prst="rect">
            <a:avLst/>
          </a:prstGeom>
          <a:noFill/>
        </p:spPr>
        <p:txBody>
          <a:bodyPr wrap="square" rtlCol="0">
            <a:spAutoFit/>
          </a:bodyPr>
          <a:lstStyle/>
          <a:p>
            <a:r>
              <a:rPr lang="en-US" b="1" dirty="0">
                <a:latin typeface="Apple Chancery" panose="03020702040506060504" pitchFamily="66" charset="-79"/>
                <a:cs typeface="Apple Chancery" panose="03020702040506060504" pitchFamily="66" charset="-79"/>
              </a:rPr>
              <a:t>Williams College</a:t>
            </a:r>
            <a:endParaRPr lang="en-US" dirty="0">
              <a:latin typeface="Apple Chancery" panose="03020702040506060504" pitchFamily="66" charset="-79"/>
              <a:cs typeface="Apple Chancery" panose="03020702040506060504" pitchFamily="66" charset="-79"/>
            </a:endParaRPr>
          </a:p>
          <a:p>
            <a:r>
              <a:rPr lang="en-US" sz="1400" dirty="0">
                <a:latin typeface="Apple Chancery" panose="03020702040506060504" pitchFamily="66" charset="-79"/>
                <a:cs typeface="Apple Chancery" panose="03020702040506060504" pitchFamily="66" charset="-79"/>
              </a:rPr>
              <a:t>2000 undergrads</a:t>
            </a:r>
          </a:p>
          <a:p>
            <a:r>
              <a:rPr lang="en-US" sz="1400" dirty="0">
                <a:latin typeface="Apple Chancery" panose="03020702040506060504" pitchFamily="66" charset="-79"/>
                <a:cs typeface="Apple Chancery" panose="03020702040506060504" pitchFamily="66" charset="-79"/>
              </a:rPr>
              <a:t>Math/Stat Dept</a:t>
            </a:r>
          </a:p>
          <a:p>
            <a:endParaRPr lang="en-US" dirty="0">
              <a:latin typeface="Apple Chancery" panose="03020702040506060504" pitchFamily="66" charset="-79"/>
              <a:cs typeface="Apple Chancery" panose="03020702040506060504" pitchFamily="66" charset="-79"/>
            </a:endParaRPr>
          </a:p>
          <a:p>
            <a:endParaRPr lang="en-US" dirty="0">
              <a:latin typeface="Apple Chancery" panose="03020702040506060504" pitchFamily="66" charset="-79"/>
              <a:cs typeface="Apple Chancery" panose="03020702040506060504" pitchFamily="66" charset="-79"/>
            </a:endParaRPr>
          </a:p>
          <a:p>
            <a:r>
              <a:rPr lang="en-US" dirty="0">
                <a:cs typeface="Apple Chancery" panose="03020702040506060504" pitchFamily="66" charset="-79"/>
              </a:rPr>
              <a:t>1</a:t>
            </a:r>
            <a:r>
              <a:rPr lang="en-US" baseline="30000" dirty="0">
                <a:cs typeface="Apple Chancery" panose="03020702040506060504" pitchFamily="66" charset="-79"/>
              </a:rPr>
              <a:t>st</a:t>
            </a:r>
            <a:r>
              <a:rPr lang="en-US" dirty="0">
                <a:cs typeface="Apple Chancery" panose="03020702040506060504" pitchFamily="66" charset="-79"/>
              </a:rPr>
              <a:t> Ethics Attempt: </a:t>
            </a:r>
          </a:p>
          <a:p>
            <a:r>
              <a:rPr lang="en-US" dirty="0">
                <a:cs typeface="Apple Chancery" panose="03020702040506060504" pitchFamily="66" charset="-79"/>
              </a:rPr>
              <a:t>Data Mining Senior Seminar</a:t>
            </a:r>
          </a:p>
          <a:p>
            <a:r>
              <a:rPr lang="en-US" dirty="0">
                <a:cs typeface="Apple Chancery" panose="03020702040506060504" pitchFamily="66" charset="-79"/>
              </a:rPr>
              <a:t>- Bit nervous to start</a:t>
            </a:r>
          </a:p>
          <a:p>
            <a:r>
              <a:rPr lang="en-US" dirty="0">
                <a:cs typeface="Apple Chancery" panose="03020702040506060504" pitchFamily="66" charset="-79"/>
              </a:rPr>
              <a:t>- Seniors had great feedback</a:t>
            </a:r>
          </a:p>
          <a:p>
            <a:endParaRPr lang="en-US" dirty="0">
              <a:cs typeface="Apple Chancery" panose="03020702040506060504" pitchFamily="66" charset="-79"/>
            </a:endParaRPr>
          </a:p>
          <a:p>
            <a:r>
              <a:rPr lang="en-US" dirty="0">
                <a:cs typeface="Apple Chancery" panose="03020702040506060504" pitchFamily="66" charset="-79"/>
              </a:rPr>
              <a:t>Love, me</a:t>
            </a:r>
          </a:p>
        </p:txBody>
      </p:sp>
      <p:cxnSp>
        <p:nvCxnSpPr>
          <p:cNvPr id="11" name="Straight Connector 10">
            <a:extLst>
              <a:ext uri="{FF2B5EF4-FFF2-40B4-BE49-F238E27FC236}">
                <a16:creationId xmlns:a16="http://schemas.microsoft.com/office/drawing/2014/main" id="{CAD60248-374F-A74A-8108-D6AC03611272}"/>
              </a:ext>
            </a:extLst>
          </p:cNvPr>
          <p:cNvCxnSpPr/>
          <p:nvPr/>
        </p:nvCxnSpPr>
        <p:spPr>
          <a:xfrm>
            <a:off x="3868615" y="2579077"/>
            <a:ext cx="0" cy="21218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FD6708A-AF25-0A4D-8691-33D33ECEE88F}"/>
              </a:ext>
            </a:extLst>
          </p:cNvPr>
          <p:cNvSpPr txBox="1"/>
          <p:nvPr/>
        </p:nvSpPr>
        <p:spPr>
          <a:xfrm>
            <a:off x="3928067" y="2494712"/>
            <a:ext cx="2532184" cy="923330"/>
          </a:xfrm>
          <a:prstGeom prst="rect">
            <a:avLst/>
          </a:prstGeom>
          <a:noFill/>
        </p:spPr>
        <p:txBody>
          <a:bodyPr wrap="square" rtlCol="0">
            <a:spAutoFit/>
          </a:bodyPr>
          <a:lstStyle/>
          <a:p>
            <a:r>
              <a:rPr lang="en-US" b="1" dirty="0">
                <a:latin typeface="Apple Chancery" panose="03020702040506060504" pitchFamily="66" charset="-79"/>
                <a:cs typeface="Apple Chancery" panose="03020702040506060504" pitchFamily="66" charset="-79"/>
              </a:rPr>
              <a:t>To: </a:t>
            </a:r>
          </a:p>
          <a:p>
            <a:endParaRPr lang="en-US" b="1" dirty="0">
              <a:latin typeface="Apple Chancery" panose="03020702040506060504" pitchFamily="66" charset="-79"/>
              <a:cs typeface="Apple Chancery" panose="03020702040506060504" pitchFamily="66" charset="-79"/>
            </a:endParaRPr>
          </a:p>
          <a:p>
            <a:r>
              <a:rPr lang="en-US" dirty="0">
                <a:cs typeface="Apple Chancery" panose="03020702040506060504" pitchFamily="66" charset="-79"/>
              </a:rPr>
              <a:t>Future self</a:t>
            </a:r>
          </a:p>
        </p:txBody>
      </p:sp>
      <p:sp>
        <p:nvSpPr>
          <p:cNvPr id="17" name="Title 1">
            <a:extLst>
              <a:ext uri="{FF2B5EF4-FFF2-40B4-BE49-F238E27FC236}">
                <a16:creationId xmlns:a16="http://schemas.microsoft.com/office/drawing/2014/main" id="{279B6669-8737-654F-8344-D24C85290910}"/>
              </a:ext>
            </a:extLst>
          </p:cNvPr>
          <p:cNvSpPr>
            <a:spLocks noGrp="1"/>
          </p:cNvSpPr>
          <p:nvPr>
            <p:ph type="title"/>
          </p:nvPr>
        </p:nvSpPr>
        <p:spPr>
          <a:xfrm>
            <a:off x="838200" y="365125"/>
            <a:ext cx="10515600" cy="1325563"/>
          </a:xfrm>
        </p:spPr>
        <p:txBody>
          <a:bodyPr/>
          <a:lstStyle/>
          <a:p>
            <a:r>
              <a:rPr lang="en-US" dirty="0"/>
              <a:t>Where I’ve been</a:t>
            </a:r>
          </a:p>
        </p:txBody>
      </p:sp>
      <p:sp>
        <p:nvSpPr>
          <p:cNvPr id="18" name="Right Arrow 17">
            <a:extLst>
              <a:ext uri="{FF2B5EF4-FFF2-40B4-BE49-F238E27FC236}">
                <a16:creationId xmlns:a16="http://schemas.microsoft.com/office/drawing/2014/main" id="{09810B17-A9F0-2B44-8DDB-CCB58674BADD}"/>
              </a:ext>
            </a:extLst>
          </p:cNvPr>
          <p:cNvSpPr/>
          <p:nvPr/>
        </p:nvSpPr>
        <p:spPr>
          <a:xfrm>
            <a:off x="615460" y="405718"/>
            <a:ext cx="5034224"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323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3384B1E-D56F-8F42-991B-C478A7AB28E5}"/>
              </a:ext>
            </a:extLst>
          </p:cNvPr>
          <p:cNvSpPr txBox="1"/>
          <p:nvPr/>
        </p:nvSpPr>
        <p:spPr>
          <a:xfrm>
            <a:off x="5888989" y="3185026"/>
            <a:ext cx="3850059" cy="369332"/>
          </a:xfrm>
          <a:prstGeom prst="rect">
            <a:avLst/>
          </a:prstGeom>
          <a:noFill/>
        </p:spPr>
        <p:txBody>
          <a:bodyPr wrap="square" rtlCol="0">
            <a:spAutoFit/>
          </a:bodyPr>
          <a:lstStyle/>
          <a:p>
            <a:pPr algn="ctr"/>
            <a:r>
              <a:rPr lang="en-US" dirty="0">
                <a:solidFill>
                  <a:schemeClr val="bg1"/>
                </a:solidFill>
                <a:latin typeface="Bradley Hand" pitchFamily="2" charset="77"/>
                <a:cs typeface="Apple Chancery" panose="03020702040506060504" pitchFamily="66" charset="-79"/>
              </a:rPr>
              <a:t>Great Adventures Ahead!</a:t>
            </a:r>
          </a:p>
        </p:txBody>
      </p:sp>
      <p:sp>
        <p:nvSpPr>
          <p:cNvPr id="13" name="TextBox 12">
            <a:extLst>
              <a:ext uri="{FF2B5EF4-FFF2-40B4-BE49-F238E27FC236}">
                <a16:creationId xmlns:a16="http://schemas.microsoft.com/office/drawing/2014/main" id="{A373D949-DB4F-DC44-BFA2-1552D51F7DC9}"/>
              </a:ext>
            </a:extLst>
          </p:cNvPr>
          <p:cNvSpPr txBox="1"/>
          <p:nvPr/>
        </p:nvSpPr>
        <p:spPr>
          <a:xfrm>
            <a:off x="6302770" y="2998981"/>
            <a:ext cx="5318032" cy="3139321"/>
          </a:xfrm>
          <a:prstGeom prst="rect">
            <a:avLst/>
          </a:prstGeom>
          <a:solidFill>
            <a:schemeClr val="bg1"/>
          </a:solidFill>
        </p:spPr>
        <p:txBody>
          <a:bodyPr wrap="square" rtlCol="0">
            <a:spAutoFit/>
          </a:bodyPr>
          <a:lstStyle/>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p:txBody>
      </p:sp>
      <p:sp>
        <p:nvSpPr>
          <p:cNvPr id="14" name="TextBox 13">
            <a:extLst>
              <a:ext uri="{FF2B5EF4-FFF2-40B4-BE49-F238E27FC236}">
                <a16:creationId xmlns:a16="http://schemas.microsoft.com/office/drawing/2014/main" id="{2BEF4928-BA50-134D-8772-A565270FD626}"/>
              </a:ext>
            </a:extLst>
          </p:cNvPr>
          <p:cNvSpPr txBox="1"/>
          <p:nvPr/>
        </p:nvSpPr>
        <p:spPr>
          <a:xfrm>
            <a:off x="6510546" y="3092291"/>
            <a:ext cx="2678670" cy="3016210"/>
          </a:xfrm>
          <a:prstGeom prst="rect">
            <a:avLst/>
          </a:prstGeom>
          <a:noFill/>
        </p:spPr>
        <p:txBody>
          <a:bodyPr wrap="square" rtlCol="0">
            <a:spAutoFit/>
          </a:bodyPr>
          <a:lstStyle/>
          <a:p>
            <a:r>
              <a:rPr lang="en-US" dirty="0">
                <a:latin typeface="Bradley Hand" pitchFamily="2" charset="77"/>
                <a:cs typeface="Apple Chancery" panose="03020702040506060504" pitchFamily="66" charset="-79"/>
              </a:rPr>
              <a:t>Macalester College</a:t>
            </a:r>
          </a:p>
          <a:p>
            <a:r>
              <a:rPr lang="en-US" sz="1400" dirty="0">
                <a:latin typeface="Bradley Hand" pitchFamily="2" charset="77"/>
                <a:cs typeface="Apple Chancery" panose="03020702040506060504" pitchFamily="66" charset="-79"/>
              </a:rPr>
              <a:t>2200 undergrads</a:t>
            </a:r>
          </a:p>
          <a:p>
            <a:r>
              <a:rPr lang="en-US" sz="1400" dirty="0">
                <a:latin typeface="Bradley Hand" pitchFamily="2" charset="77"/>
                <a:cs typeface="Apple Chancery" panose="03020702040506060504" pitchFamily="66" charset="-79"/>
              </a:rPr>
              <a:t>Math/Stat/CS Dept</a:t>
            </a:r>
          </a:p>
          <a:p>
            <a:endParaRPr lang="en-US" dirty="0">
              <a:latin typeface="Bradley Hand" pitchFamily="2" charset="77"/>
              <a:cs typeface="Apple Chancery" panose="03020702040506060504" pitchFamily="66" charset="-79"/>
            </a:endParaRPr>
          </a:p>
          <a:p>
            <a:r>
              <a:rPr lang="en-US" dirty="0">
                <a:cs typeface="Apple Chancery" panose="03020702040506060504" pitchFamily="66" charset="-79"/>
              </a:rPr>
              <a:t>2</a:t>
            </a:r>
            <a:r>
              <a:rPr lang="en-US" baseline="30000" dirty="0">
                <a:cs typeface="Apple Chancery" panose="03020702040506060504" pitchFamily="66" charset="-79"/>
              </a:rPr>
              <a:t>nd</a:t>
            </a:r>
            <a:r>
              <a:rPr lang="en-US" dirty="0">
                <a:cs typeface="Apple Chancery" panose="03020702040506060504" pitchFamily="66" charset="-79"/>
              </a:rPr>
              <a:t> Ethics Attempt: </a:t>
            </a:r>
          </a:p>
          <a:p>
            <a:r>
              <a:rPr lang="en-US" dirty="0">
                <a:cs typeface="Apple Chancery" panose="03020702040506060504" pitchFamily="66" charset="-79"/>
              </a:rPr>
              <a:t>Intro Stats</a:t>
            </a:r>
          </a:p>
          <a:p>
            <a:pPr marL="285750" indent="-285750">
              <a:buFontTx/>
              <a:buChar char="-"/>
            </a:pPr>
            <a:r>
              <a:rPr lang="en-US" dirty="0">
                <a:cs typeface="Apple Chancery" panose="03020702040506060504" pitchFamily="66" charset="-79"/>
              </a:rPr>
              <a:t>A few case studies</a:t>
            </a:r>
          </a:p>
          <a:p>
            <a:pPr marL="285750" indent="-285750">
              <a:buFontTx/>
              <a:buChar char="-"/>
            </a:pPr>
            <a:r>
              <a:rPr lang="en-US" dirty="0">
                <a:cs typeface="Apple Chancery" panose="03020702040506060504" pitchFamily="66" charset="-79"/>
              </a:rPr>
              <a:t>Small group discussions with prompts</a:t>
            </a:r>
          </a:p>
          <a:p>
            <a:pPr marL="285750" indent="-285750">
              <a:buFontTx/>
              <a:buChar char="-"/>
            </a:pPr>
            <a:r>
              <a:rPr lang="en-US" dirty="0">
                <a:cs typeface="Apple Chancery" panose="03020702040506060504" pitchFamily="66" charset="-79"/>
              </a:rPr>
              <a:t>Bring up early, often</a:t>
            </a:r>
          </a:p>
          <a:p>
            <a:r>
              <a:rPr lang="en-US" dirty="0">
                <a:cs typeface="Apple Chancery" panose="03020702040506060504" pitchFamily="66" charset="-79"/>
              </a:rPr>
              <a:t>Love, me</a:t>
            </a:r>
          </a:p>
        </p:txBody>
      </p:sp>
      <p:sp>
        <p:nvSpPr>
          <p:cNvPr id="15" name="TextBox 14">
            <a:extLst>
              <a:ext uri="{FF2B5EF4-FFF2-40B4-BE49-F238E27FC236}">
                <a16:creationId xmlns:a16="http://schemas.microsoft.com/office/drawing/2014/main" id="{0E17F178-31B6-8644-A85F-0AFEC1C87341}"/>
              </a:ext>
            </a:extLst>
          </p:cNvPr>
          <p:cNvSpPr txBox="1"/>
          <p:nvPr/>
        </p:nvSpPr>
        <p:spPr>
          <a:xfrm>
            <a:off x="9218888" y="3447940"/>
            <a:ext cx="2532184" cy="923330"/>
          </a:xfrm>
          <a:prstGeom prst="rect">
            <a:avLst/>
          </a:prstGeom>
          <a:noFill/>
        </p:spPr>
        <p:txBody>
          <a:bodyPr wrap="square" rtlCol="0">
            <a:spAutoFit/>
          </a:bodyPr>
          <a:lstStyle/>
          <a:p>
            <a:r>
              <a:rPr lang="en-US" b="1" dirty="0">
                <a:latin typeface="Bradley Hand" pitchFamily="2" charset="77"/>
                <a:cs typeface="Apple Chancery" panose="03020702040506060504" pitchFamily="66" charset="-79"/>
              </a:rPr>
              <a:t>To:</a:t>
            </a:r>
          </a:p>
          <a:p>
            <a:endParaRPr lang="en-US" b="1" dirty="0">
              <a:latin typeface="Bradley Hand" pitchFamily="2" charset="77"/>
              <a:cs typeface="Apple Chancery" panose="03020702040506060504" pitchFamily="66" charset="-79"/>
            </a:endParaRPr>
          </a:p>
          <a:p>
            <a:r>
              <a:rPr lang="en-US" dirty="0">
                <a:cs typeface="Apple Chancery" panose="03020702040506060504" pitchFamily="66" charset="-79"/>
              </a:rPr>
              <a:t>Future Self</a:t>
            </a:r>
          </a:p>
        </p:txBody>
      </p:sp>
      <p:pic>
        <p:nvPicPr>
          <p:cNvPr id="16" name="Picture 15">
            <a:extLst>
              <a:ext uri="{FF2B5EF4-FFF2-40B4-BE49-F238E27FC236}">
                <a16:creationId xmlns:a16="http://schemas.microsoft.com/office/drawing/2014/main" id="{966650D9-2EA4-6046-A876-61F15CE24538}"/>
              </a:ext>
            </a:extLst>
          </p:cNvPr>
          <p:cNvPicPr>
            <a:picLocks noChangeAspect="1"/>
          </p:cNvPicPr>
          <p:nvPr/>
        </p:nvPicPr>
        <p:blipFill>
          <a:blip r:embed="rId3"/>
          <a:stretch>
            <a:fillRect/>
          </a:stretch>
        </p:blipFill>
        <p:spPr>
          <a:xfrm>
            <a:off x="691662" y="1734405"/>
            <a:ext cx="5318032" cy="3531173"/>
          </a:xfrm>
          <a:prstGeom prst="rect">
            <a:avLst/>
          </a:prstGeom>
        </p:spPr>
      </p:pic>
      <p:sp>
        <p:nvSpPr>
          <p:cNvPr id="17" name="TextBox 16">
            <a:extLst>
              <a:ext uri="{FF2B5EF4-FFF2-40B4-BE49-F238E27FC236}">
                <a16:creationId xmlns:a16="http://schemas.microsoft.com/office/drawing/2014/main" id="{5874B81C-26F9-DF43-B0DA-FBC7DCB5873E}"/>
              </a:ext>
            </a:extLst>
          </p:cNvPr>
          <p:cNvSpPr txBox="1"/>
          <p:nvPr/>
        </p:nvSpPr>
        <p:spPr>
          <a:xfrm>
            <a:off x="1425648" y="1951166"/>
            <a:ext cx="3850059" cy="369332"/>
          </a:xfrm>
          <a:prstGeom prst="rect">
            <a:avLst/>
          </a:prstGeom>
          <a:noFill/>
        </p:spPr>
        <p:txBody>
          <a:bodyPr wrap="square" rtlCol="0">
            <a:spAutoFit/>
          </a:bodyPr>
          <a:lstStyle/>
          <a:p>
            <a:pPr algn="ctr"/>
            <a:r>
              <a:rPr lang="en-US" dirty="0">
                <a:solidFill>
                  <a:schemeClr val="bg1"/>
                </a:solidFill>
                <a:latin typeface="Apple Chancery" panose="03020702040506060504" pitchFamily="66" charset="-79"/>
                <a:cs typeface="Apple Chancery" panose="03020702040506060504" pitchFamily="66" charset="-79"/>
              </a:rPr>
              <a:t>Greetings from Williams College</a:t>
            </a:r>
          </a:p>
        </p:txBody>
      </p:sp>
      <p:cxnSp>
        <p:nvCxnSpPr>
          <p:cNvPr id="18" name="Straight Connector 17">
            <a:extLst>
              <a:ext uri="{FF2B5EF4-FFF2-40B4-BE49-F238E27FC236}">
                <a16:creationId xmlns:a16="http://schemas.microsoft.com/office/drawing/2014/main" id="{A337B059-ABA8-B84A-B089-196AD91AC662}"/>
              </a:ext>
            </a:extLst>
          </p:cNvPr>
          <p:cNvCxnSpPr/>
          <p:nvPr/>
        </p:nvCxnSpPr>
        <p:spPr>
          <a:xfrm>
            <a:off x="9189216" y="3554358"/>
            <a:ext cx="0" cy="21218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D7205C4B-FA59-FF45-841A-D7B624576882}"/>
              </a:ext>
            </a:extLst>
          </p:cNvPr>
          <p:cNvSpPr>
            <a:spLocks noGrp="1"/>
          </p:cNvSpPr>
          <p:nvPr>
            <p:ph type="title"/>
          </p:nvPr>
        </p:nvSpPr>
        <p:spPr>
          <a:xfrm>
            <a:off x="838200" y="365125"/>
            <a:ext cx="10515600" cy="1325563"/>
          </a:xfrm>
        </p:spPr>
        <p:txBody>
          <a:bodyPr/>
          <a:lstStyle/>
          <a:p>
            <a:r>
              <a:rPr lang="en-US" dirty="0"/>
              <a:t>Where I’ve been</a:t>
            </a:r>
          </a:p>
        </p:txBody>
      </p:sp>
      <p:sp>
        <p:nvSpPr>
          <p:cNvPr id="20" name="Right Arrow 19">
            <a:extLst>
              <a:ext uri="{FF2B5EF4-FFF2-40B4-BE49-F238E27FC236}">
                <a16:creationId xmlns:a16="http://schemas.microsoft.com/office/drawing/2014/main" id="{8013C34E-9602-8547-B120-0DE31262E662}"/>
              </a:ext>
            </a:extLst>
          </p:cNvPr>
          <p:cNvSpPr/>
          <p:nvPr/>
        </p:nvSpPr>
        <p:spPr>
          <a:xfrm>
            <a:off x="615460" y="405718"/>
            <a:ext cx="5034224"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7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1A14-6FE4-9A46-B989-9B9F4FF590D6}"/>
              </a:ext>
            </a:extLst>
          </p:cNvPr>
          <p:cNvSpPr>
            <a:spLocks noGrp="1"/>
          </p:cNvSpPr>
          <p:nvPr>
            <p:ph type="title"/>
          </p:nvPr>
        </p:nvSpPr>
        <p:spPr/>
        <p:txBody>
          <a:bodyPr/>
          <a:lstStyle/>
          <a:p>
            <a:r>
              <a:rPr lang="en-US" dirty="0"/>
              <a:t>What is Data Ethics?</a:t>
            </a:r>
          </a:p>
        </p:txBody>
      </p:sp>
      <p:sp>
        <p:nvSpPr>
          <p:cNvPr id="3" name="Content Placeholder 2">
            <a:extLst>
              <a:ext uri="{FF2B5EF4-FFF2-40B4-BE49-F238E27FC236}">
                <a16:creationId xmlns:a16="http://schemas.microsoft.com/office/drawing/2014/main" id="{53064588-0DEF-FE4D-A06B-C3A753A23355}"/>
              </a:ext>
            </a:extLst>
          </p:cNvPr>
          <p:cNvSpPr>
            <a:spLocks noGrp="1"/>
          </p:cNvSpPr>
          <p:nvPr>
            <p:ph idx="1"/>
          </p:nvPr>
        </p:nvSpPr>
        <p:spPr>
          <a:xfrm>
            <a:off x="838200" y="1749425"/>
            <a:ext cx="10515600" cy="4351338"/>
          </a:xfrm>
        </p:spPr>
        <p:txBody>
          <a:bodyPr>
            <a:normAutofit/>
          </a:bodyPr>
          <a:lstStyle/>
          <a:p>
            <a:pPr marL="0" indent="0" algn="ctr">
              <a:buNone/>
            </a:pPr>
            <a:endParaRPr lang="en-US" dirty="0"/>
          </a:p>
          <a:p>
            <a:pPr marL="0" indent="0" algn="ctr">
              <a:buNone/>
            </a:pPr>
            <a:r>
              <a:rPr lang="en-US" dirty="0"/>
              <a:t>The </a:t>
            </a:r>
            <a:r>
              <a:rPr lang="en-US" u="sng" dirty="0"/>
              <a:t>thought and practice </a:t>
            </a:r>
            <a:r>
              <a:rPr lang="en-US" dirty="0"/>
              <a:t>related to value concepts </a:t>
            </a:r>
          </a:p>
          <a:p>
            <a:pPr marL="0" indent="0" algn="ctr">
              <a:buNone/>
            </a:pPr>
            <a:r>
              <a:rPr lang="en-US" dirty="0"/>
              <a:t>such as </a:t>
            </a:r>
            <a:r>
              <a:rPr lang="en-US" b="1" dirty="0"/>
              <a:t>justice, equality, fairness, honesty, </a:t>
            </a:r>
          </a:p>
          <a:p>
            <a:pPr marL="0" indent="0" algn="ctr">
              <a:buNone/>
            </a:pPr>
            <a:r>
              <a:rPr lang="en-US" b="1" dirty="0"/>
              <a:t>respect, rights, entitlements and care </a:t>
            </a:r>
          </a:p>
          <a:p>
            <a:pPr marL="0" indent="0" algn="ctr">
              <a:buNone/>
            </a:pPr>
            <a:endParaRPr lang="en-US" b="1" dirty="0"/>
          </a:p>
          <a:p>
            <a:pPr marL="0" indent="0" algn="ctr">
              <a:buNone/>
            </a:pPr>
            <a:r>
              <a:rPr lang="en-US" dirty="0"/>
              <a:t>with respect to the </a:t>
            </a:r>
            <a:r>
              <a:rPr lang="en-US" i="1" dirty="0"/>
              <a:t>data generation and surveillance</a:t>
            </a:r>
            <a:r>
              <a:rPr lang="en-US" dirty="0"/>
              <a:t>, </a:t>
            </a:r>
          </a:p>
          <a:p>
            <a:pPr marL="0" indent="0" algn="ctr">
              <a:buNone/>
            </a:pPr>
            <a:r>
              <a:rPr lang="en-US" i="1" dirty="0"/>
              <a:t>data sharing, trading, and protection</a:t>
            </a:r>
            <a:r>
              <a:rPr lang="en-US" dirty="0"/>
              <a:t>, </a:t>
            </a:r>
          </a:p>
          <a:p>
            <a:pPr marL="0" indent="0" algn="ctr">
              <a:buNone/>
            </a:pPr>
            <a:r>
              <a:rPr lang="en-US" dirty="0"/>
              <a:t>and </a:t>
            </a:r>
            <a:r>
              <a:rPr lang="en-US" i="1" dirty="0"/>
              <a:t>to what ends data are employed.</a:t>
            </a:r>
          </a:p>
        </p:txBody>
      </p:sp>
      <p:sp>
        <p:nvSpPr>
          <p:cNvPr id="4" name="TextBox 3">
            <a:extLst>
              <a:ext uri="{FF2B5EF4-FFF2-40B4-BE49-F238E27FC236}">
                <a16:creationId xmlns:a16="http://schemas.microsoft.com/office/drawing/2014/main" id="{607D6F6C-D783-EB44-85BA-141A2230E212}"/>
              </a:ext>
            </a:extLst>
          </p:cNvPr>
          <p:cNvSpPr txBox="1"/>
          <p:nvPr/>
        </p:nvSpPr>
        <p:spPr>
          <a:xfrm>
            <a:off x="1871663" y="6372225"/>
            <a:ext cx="10072687" cy="369332"/>
          </a:xfrm>
          <a:prstGeom prst="rect">
            <a:avLst/>
          </a:prstGeom>
          <a:noFill/>
        </p:spPr>
        <p:txBody>
          <a:bodyPr wrap="square" rtlCol="0">
            <a:spAutoFit/>
          </a:bodyPr>
          <a:lstStyle/>
          <a:p>
            <a:r>
              <a:rPr lang="en-US" dirty="0"/>
              <a:t>- Rob </a:t>
            </a:r>
            <a:r>
              <a:rPr lang="en-US" dirty="0" err="1"/>
              <a:t>Kitchin</a:t>
            </a:r>
            <a:r>
              <a:rPr lang="en-US" dirty="0"/>
              <a:t> in “The Data Revolution: Big Data, Open Data, Data Infrastructures and Their Consequences”</a:t>
            </a:r>
          </a:p>
        </p:txBody>
      </p:sp>
      <p:sp>
        <p:nvSpPr>
          <p:cNvPr id="5" name="Right Arrow 4">
            <a:extLst>
              <a:ext uri="{FF2B5EF4-FFF2-40B4-BE49-F238E27FC236}">
                <a16:creationId xmlns:a16="http://schemas.microsoft.com/office/drawing/2014/main" id="{68A041D2-6872-C748-BD11-41FB8A05CFD0}"/>
              </a:ext>
            </a:extLst>
          </p:cNvPr>
          <p:cNvSpPr/>
          <p:nvPr/>
        </p:nvSpPr>
        <p:spPr>
          <a:xfrm>
            <a:off x="800520" y="405718"/>
            <a:ext cx="5034224"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7902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1A14-6FE4-9A46-B989-9B9F4FF590D6}"/>
              </a:ext>
            </a:extLst>
          </p:cNvPr>
          <p:cNvSpPr>
            <a:spLocks noGrp="1"/>
          </p:cNvSpPr>
          <p:nvPr>
            <p:ph type="title"/>
          </p:nvPr>
        </p:nvSpPr>
        <p:spPr/>
        <p:txBody>
          <a:bodyPr/>
          <a:lstStyle/>
          <a:p>
            <a:r>
              <a:rPr lang="en-US" dirty="0"/>
              <a:t>What is Data Ethics?</a:t>
            </a:r>
          </a:p>
        </p:txBody>
      </p:sp>
      <p:sp>
        <p:nvSpPr>
          <p:cNvPr id="3" name="Content Placeholder 2">
            <a:extLst>
              <a:ext uri="{FF2B5EF4-FFF2-40B4-BE49-F238E27FC236}">
                <a16:creationId xmlns:a16="http://schemas.microsoft.com/office/drawing/2014/main" id="{53064588-0DEF-FE4D-A06B-C3A753A23355}"/>
              </a:ext>
            </a:extLst>
          </p:cNvPr>
          <p:cNvSpPr>
            <a:spLocks noGrp="1"/>
          </p:cNvSpPr>
          <p:nvPr>
            <p:ph idx="1"/>
          </p:nvPr>
        </p:nvSpPr>
        <p:spPr>
          <a:xfrm>
            <a:off x="838200" y="1749425"/>
            <a:ext cx="10515600" cy="4351338"/>
          </a:xfrm>
        </p:spPr>
        <p:txBody>
          <a:bodyPr>
            <a:normAutofit/>
          </a:bodyPr>
          <a:lstStyle/>
          <a:p>
            <a:pPr marL="0" indent="0" algn="ctr">
              <a:buNone/>
            </a:pPr>
            <a:endParaRPr lang="en-US" dirty="0"/>
          </a:p>
          <a:p>
            <a:pPr marL="0" indent="0" algn="ctr">
              <a:buNone/>
            </a:pPr>
            <a:r>
              <a:rPr lang="en-US" dirty="0"/>
              <a:t>The </a:t>
            </a:r>
            <a:r>
              <a:rPr lang="en-US" u="sng" dirty="0"/>
              <a:t>thought and practice </a:t>
            </a:r>
            <a:r>
              <a:rPr lang="en-US" dirty="0"/>
              <a:t>related to value concepts </a:t>
            </a:r>
          </a:p>
          <a:p>
            <a:pPr marL="0" indent="0" algn="ctr">
              <a:buNone/>
            </a:pPr>
            <a:r>
              <a:rPr lang="en-US" dirty="0"/>
              <a:t>such as </a:t>
            </a:r>
            <a:r>
              <a:rPr lang="en-US" b="1" dirty="0"/>
              <a:t>justice, equality, fairness, honesty, </a:t>
            </a:r>
          </a:p>
          <a:p>
            <a:pPr marL="0" indent="0" algn="ctr">
              <a:buNone/>
            </a:pPr>
            <a:r>
              <a:rPr lang="en-US" b="1" dirty="0"/>
              <a:t>respect, rights, entitlements and care </a:t>
            </a:r>
          </a:p>
          <a:p>
            <a:pPr marL="0" indent="0" algn="ctr">
              <a:buNone/>
            </a:pPr>
            <a:endParaRPr lang="en-US" b="1" dirty="0"/>
          </a:p>
          <a:p>
            <a:pPr marL="0" indent="0" algn="ctr">
              <a:buNone/>
            </a:pPr>
            <a:r>
              <a:rPr lang="en-US" dirty="0"/>
              <a:t>with respect to the </a:t>
            </a:r>
            <a:r>
              <a:rPr lang="en-US" i="1" dirty="0"/>
              <a:t>data generation and surveillance</a:t>
            </a:r>
            <a:r>
              <a:rPr lang="en-US" dirty="0"/>
              <a:t>, </a:t>
            </a:r>
          </a:p>
          <a:p>
            <a:pPr marL="0" indent="0" algn="ctr">
              <a:buNone/>
            </a:pPr>
            <a:r>
              <a:rPr lang="en-US" i="1" dirty="0"/>
              <a:t>data sharing, trading, and protection</a:t>
            </a:r>
            <a:r>
              <a:rPr lang="en-US" dirty="0"/>
              <a:t>, </a:t>
            </a:r>
          </a:p>
          <a:p>
            <a:pPr marL="0" indent="0" algn="ctr">
              <a:buNone/>
            </a:pPr>
            <a:r>
              <a:rPr lang="en-US" dirty="0"/>
              <a:t>and </a:t>
            </a:r>
            <a:r>
              <a:rPr lang="en-US" i="1" dirty="0"/>
              <a:t>to what ends data are employed.</a:t>
            </a:r>
          </a:p>
        </p:txBody>
      </p:sp>
      <p:sp>
        <p:nvSpPr>
          <p:cNvPr id="4" name="TextBox 3">
            <a:extLst>
              <a:ext uri="{FF2B5EF4-FFF2-40B4-BE49-F238E27FC236}">
                <a16:creationId xmlns:a16="http://schemas.microsoft.com/office/drawing/2014/main" id="{607D6F6C-D783-EB44-85BA-141A2230E212}"/>
              </a:ext>
            </a:extLst>
          </p:cNvPr>
          <p:cNvSpPr txBox="1"/>
          <p:nvPr/>
        </p:nvSpPr>
        <p:spPr>
          <a:xfrm>
            <a:off x="1871663" y="6372225"/>
            <a:ext cx="10072687" cy="369332"/>
          </a:xfrm>
          <a:prstGeom prst="rect">
            <a:avLst/>
          </a:prstGeom>
          <a:noFill/>
        </p:spPr>
        <p:txBody>
          <a:bodyPr wrap="square" rtlCol="0">
            <a:spAutoFit/>
          </a:bodyPr>
          <a:lstStyle/>
          <a:p>
            <a:r>
              <a:rPr lang="en-US" dirty="0"/>
              <a:t>- Rob </a:t>
            </a:r>
            <a:r>
              <a:rPr lang="en-US" dirty="0" err="1"/>
              <a:t>Kitchin</a:t>
            </a:r>
            <a:r>
              <a:rPr lang="en-US" dirty="0"/>
              <a:t> in “The Data Revolution: Big Data, Open Data, Data Infrastructures and Their Consequences”</a:t>
            </a:r>
          </a:p>
        </p:txBody>
      </p:sp>
      <p:sp>
        <p:nvSpPr>
          <p:cNvPr id="5" name="TextBox 4">
            <a:extLst>
              <a:ext uri="{FF2B5EF4-FFF2-40B4-BE49-F238E27FC236}">
                <a16:creationId xmlns:a16="http://schemas.microsoft.com/office/drawing/2014/main" id="{04157D2A-9388-8147-A6BF-A1437B425F44}"/>
              </a:ext>
            </a:extLst>
          </p:cNvPr>
          <p:cNvSpPr txBox="1"/>
          <p:nvPr/>
        </p:nvSpPr>
        <p:spPr>
          <a:xfrm>
            <a:off x="1777878" y="1962150"/>
            <a:ext cx="3624943" cy="369332"/>
          </a:xfrm>
          <a:prstGeom prst="rect">
            <a:avLst/>
          </a:prstGeom>
          <a:noFill/>
        </p:spPr>
        <p:txBody>
          <a:bodyPr wrap="square" rtlCol="0">
            <a:spAutoFit/>
          </a:bodyPr>
          <a:lstStyle/>
          <a:p>
            <a:pPr algn="ctr"/>
            <a:r>
              <a:rPr lang="en-US" b="1" dirty="0"/>
              <a:t>(awareness)</a:t>
            </a:r>
          </a:p>
        </p:txBody>
      </p:sp>
      <p:sp>
        <p:nvSpPr>
          <p:cNvPr id="6" name="TextBox 5">
            <a:extLst>
              <a:ext uri="{FF2B5EF4-FFF2-40B4-BE49-F238E27FC236}">
                <a16:creationId xmlns:a16="http://schemas.microsoft.com/office/drawing/2014/main" id="{3FB07C0B-E5CA-2F4D-89CE-D32AAE572A58}"/>
              </a:ext>
            </a:extLst>
          </p:cNvPr>
          <p:cNvSpPr txBox="1"/>
          <p:nvPr/>
        </p:nvSpPr>
        <p:spPr>
          <a:xfrm>
            <a:off x="3590349" y="1962150"/>
            <a:ext cx="3624943" cy="369332"/>
          </a:xfrm>
          <a:prstGeom prst="rect">
            <a:avLst/>
          </a:prstGeom>
          <a:noFill/>
        </p:spPr>
        <p:txBody>
          <a:bodyPr wrap="square" rtlCol="0">
            <a:spAutoFit/>
          </a:bodyPr>
          <a:lstStyle/>
          <a:p>
            <a:pPr algn="ctr"/>
            <a:r>
              <a:rPr lang="en-US" b="1" dirty="0"/>
              <a:t>(action)</a:t>
            </a:r>
          </a:p>
        </p:txBody>
      </p:sp>
      <p:sp>
        <p:nvSpPr>
          <p:cNvPr id="7" name="Right Arrow 6">
            <a:extLst>
              <a:ext uri="{FF2B5EF4-FFF2-40B4-BE49-F238E27FC236}">
                <a16:creationId xmlns:a16="http://schemas.microsoft.com/office/drawing/2014/main" id="{2B724CD3-638A-514B-83EF-57D079A8F446}"/>
              </a:ext>
            </a:extLst>
          </p:cNvPr>
          <p:cNvSpPr/>
          <p:nvPr/>
        </p:nvSpPr>
        <p:spPr>
          <a:xfrm>
            <a:off x="800520" y="405718"/>
            <a:ext cx="5034224"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6948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1A14-6FE4-9A46-B989-9B9F4FF590D6}"/>
              </a:ext>
            </a:extLst>
          </p:cNvPr>
          <p:cNvSpPr>
            <a:spLocks noGrp="1"/>
          </p:cNvSpPr>
          <p:nvPr>
            <p:ph type="title"/>
          </p:nvPr>
        </p:nvSpPr>
        <p:spPr/>
        <p:txBody>
          <a:bodyPr/>
          <a:lstStyle/>
          <a:p>
            <a:r>
              <a:rPr lang="en-US" dirty="0"/>
              <a:t>What is Data Ethics?</a:t>
            </a:r>
          </a:p>
        </p:txBody>
      </p:sp>
      <p:sp>
        <p:nvSpPr>
          <p:cNvPr id="3" name="Content Placeholder 2">
            <a:extLst>
              <a:ext uri="{FF2B5EF4-FFF2-40B4-BE49-F238E27FC236}">
                <a16:creationId xmlns:a16="http://schemas.microsoft.com/office/drawing/2014/main" id="{53064588-0DEF-FE4D-A06B-C3A753A23355}"/>
              </a:ext>
            </a:extLst>
          </p:cNvPr>
          <p:cNvSpPr>
            <a:spLocks noGrp="1"/>
          </p:cNvSpPr>
          <p:nvPr>
            <p:ph idx="1"/>
          </p:nvPr>
        </p:nvSpPr>
        <p:spPr>
          <a:xfrm>
            <a:off x="838200" y="1749425"/>
            <a:ext cx="10515600" cy="4351338"/>
          </a:xfrm>
        </p:spPr>
        <p:txBody>
          <a:bodyPr>
            <a:normAutofit/>
          </a:bodyPr>
          <a:lstStyle/>
          <a:p>
            <a:pPr marL="0" indent="0" algn="ctr">
              <a:buNone/>
            </a:pPr>
            <a:endParaRPr lang="en-US" dirty="0"/>
          </a:p>
          <a:p>
            <a:pPr marL="0" indent="0" algn="ctr">
              <a:buNone/>
            </a:pPr>
            <a:r>
              <a:rPr lang="en-US" dirty="0"/>
              <a:t>The </a:t>
            </a:r>
            <a:r>
              <a:rPr lang="en-US" u="sng" dirty="0"/>
              <a:t>thought and practice </a:t>
            </a:r>
            <a:r>
              <a:rPr lang="en-US" dirty="0"/>
              <a:t>related to value concepts </a:t>
            </a:r>
          </a:p>
          <a:p>
            <a:pPr marL="0" indent="0" algn="ctr">
              <a:buNone/>
            </a:pPr>
            <a:r>
              <a:rPr lang="en-US" dirty="0"/>
              <a:t>such as </a:t>
            </a:r>
            <a:r>
              <a:rPr lang="en-US" b="1" dirty="0"/>
              <a:t>justice, equality, fairness, honesty, </a:t>
            </a:r>
          </a:p>
          <a:p>
            <a:pPr marL="0" indent="0" algn="ctr">
              <a:buNone/>
            </a:pPr>
            <a:r>
              <a:rPr lang="en-US" b="1" dirty="0"/>
              <a:t>respect, rights, entitlements and care </a:t>
            </a:r>
          </a:p>
          <a:p>
            <a:pPr marL="0" indent="0" algn="ctr">
              <a:buNone/>
            </a:pPr>
            <a:endParaRPr lang="en-US" b="1" dirty="0"/>
          </a:p>
          <a:p>
            <a:pPr marL="0" indent="0" algn="ctr">
              <a:buNone/>
            </a:pPr>
            <a:r>
              <a:rPr lang="en-US" dirty="0"/>
              <a:t>with respect to the </a:t>
            </a:r>
            <a:r>
              <a:rPr lang="en-US" i="1" strike="sngStrike" dirty="0"/>
              <a:t>data generation and surveillance</a:t>
            </a:r>
            <a:r>
              <a:rPr lang="en-US" dirty="0"/>
              <a:t>, </a:t>
            </a:r>
          </a:p>
          <a:p>
            <a:pPr marL="0" indent="0" algn="ctr">
              <a:buNone/>
            </a:pPr>
            <a:r>
              <a:rPr lang="en-US" i="1" strike="sngStrike" dirty="0"/>
              <a:t>data sharing, trading, and protection</a:t>
            </a:r>
            <a:r>
              <a:rPr lang="en-US" dirty="0"/>
              <a:t>, </a:t>
            </a:r>
          </a:p>
          <a:p>
            <a:pPr marL="0" indent="0" algn="ctr">
              <a:buNone/>
            </a:pPr>
            <a:r>
              <a:rPr lang="en-US" dirty="0"/>
              <a:t>and </a:t>
            </a:r>
            <a:r>
              <a:rPr lang="en-US" i="1" strike="sngStrike" dirty="0"/>
              <a:t>to what ends data are employed</a:t>
            </a:r>
            <a:r>
              <a:rPr lang="en-US" i="1" dirty="0"/>
              <a:t>.</a:t>
            </a:r>
          </a:p>
        </p:txBody>
      </p:sp>
      <p:sp>
        <p:nvSpPr>
          <p:cNvPr id="4" name="TextBox 3">
            <a:extLst>
              <a:ext uri="{FF2B5EF4-FFF2-40B4-BE49-F238E27FC236}">
                <a16:creationId xmlns:a16="http://schemas.microsoft.com/office/drawing/2014/main" id="{607D6F6C-D783-EB44-85BA-141A2230E212}"/>
              </a:ext>
            </a:extLst>
          </p:cNvPr>
          <p:cNvSpPr txBox="1"/>
          <p:nvPr/>
        </p:nvSpPr>
        <p:spPr>
          <a:xfrm>
            <a:off x="1871663" y="6372225"/>
            <a:ext cx="10072687" cy="369332"/>
          </a:xfrm>
          <a:prstGeom prst="rect">
            <a:avLst/>
          </a:prstGeom>
          <a:noFill/>
        </p:spPr>
        <p:txBody>
          <a:bodyPr wrap="square" rtlCol="0">
            <a:spAutoFit/>
          </a:bodyPr>
          <a:lstStyle/>
          <a:p>
            <a:r>
              <a:rPr lang="en-US" dirty="0"/>
              <a:t>- Rob </a:t>
            </a:r>
            <a:r>
              <a:rPr lang="en-US" dirty="0" err="1"/>
              <a:t>Kitchin</a:t>
            </a:r>
            <a:r>
              <a:rPr lang="en-US" dirty="0"/>
              <a:t> in “The Data Revolution: Big Data, Open Data, Data Infrastructures and Their Consequences”</a:t>
            </a:r>
          </a:p>
        </p:txBody>
      </p:sp>
      <p:sp>
        <p:nvSpPr>
          <p:cNvPr id="5" name="TextBox 4">
            <a:extLst>
              <a:ext uri="{FF2B5EF4-FFF2-40B4-BE49-F238E27FC236}">
                <a16:creationId xmlns:a16="http://schemas.microsoft.com/office/drawing/2014/main" id="{F8E8F95E-CAB9-E149-885E-BD87DAE75C2C}"/>
              </a:ext>
            </a:extLst>
          </p:cNvPr>
          <p:cNvSpPr txBox="1"/>
          <p:nvPr/>
        </p:nvSpPr>
        <p:spPr>
          <a:xfrm>
            <a:off x="5812971" y="4096124"/>
            <a:ext cx="3624943" cy="369332"/>
          </a:xfrm>
          <a:prstGeom prst="rect">
            <a:avLst/>
          </a:prstGeom>
          <a:noFill/>
        </p:spPr>
        <p:txBody>
          <a:bodyPr wrap="square" rtlCol="0">
            <a:spAutoFit/>
          </a:bodyPr>
          <a:lstStyle/>
          <a:p>
            <a:pPr algn="ctr"/>
            <a:r>
              <a:rPr lang="en-US" b="1" dirty="0"/>
              <a:t>data collection</a:t>
            </a:r>
          </a:p>
        </p:txBody>
      </p:sp>
      <p:sp>
        <p:nvSpPr>
          <p:cNvPr id="6" name="TextBox 5">
            <a:extLst>
              <a:ext uri="{FF2B5EF4-FFF2-40B4-BE49-F238E27FC236}">
                <a16:creationId xmlns:a16="http://schemas.microsoft.com/office/drawing/2014/main" id="{CE0E5D4B-143B-3D4D-A8DD-C013C01A7A56}"/>
              </a:ext>
            </a:extLst>
          </p:cNvPr>
          <p:cNvSpPr txBox="1"/>
          <p:nvPr/>
        </p:nvSpPr>
        <p:spPr>
          <a:xfrm>
            <a:off x="4283528" y="4610938"/>
            <a:ext cx="3624943" cy="369332"/>
          </a:xfrm>
          <a:prstGeom prst="rect">
            <a:avLst/>
          </a:prstGeom>
          <a:noFill/>
        </p:spPr>
        <p:txBody>
          <a:bodyPr wrap="square" rtlCol="0">
            <a:spAutoFit/>
          </a:bodyPr>
          <a:lstStyle/>
          <a:p>
            <a:pPr algn="ctr"/>
            <a:r>
              <a:rPr lang="en-US" b="1" dirty="0"/>
              <a:t>data privacy</a:t>
            </a:r>
          </a:p>
        </p:txBody>
      </p:sp>
      <p:sp>
        <p:nvSpPr>
          <p:cNvPr id="7" name="TextBox 6">
            <a:extLst>
              <a:ext uri="{FF2B5EF4-FFF2-40B4-BE49-F238E27FC236}">
                <a16:creationId xmlns:a16="http://schemas.microsoft.com/office/drawing/2014/main" id="{914814A0-5D97-4D43-A070-1DAB6A377A37}"/>
              </a:ext>
            </a:extLst>
          </p:cNvPr>
          <p:cNvSpPr txBox="1"/>
          <p:nvPr/>
        </p:nvSpPr>
        <p:spPr>
          <a:xfrm>
            <a:off x="4762500" y="5144774"/>
            <a:ext cx="3624943" cy="369332"/>
          </a:xfrm>
          <a:prstGeom prst="rect">
            <a:avLst/>
          </a:prstGeom>
          <a:noFill/>
        </p:spPr>
        <p:txBody>
          <a:bodyPr wrap="square" rtlCol="0">
            <a:spAutoFit/>
          </a:bodyPr>
          <a:lstStyle/>
          <a:p>
            <a:pPr algn="ctr"/>
            <a:r>
              <a:rPr lang="en-US" b="1" dirty="0"/>
              <a:t>data analysis/modeling/prediction</a:t>
            </a:r>
          </a:p>
        </p:txBody>
      </p:sp>
      <p:sp>
        <p:nvSpPr>
          <p:cNvPr id="8" name="Right Arrow 7">
            <a:extLst>
              <a:ext uri="{FF2B5EF4-FFF2-40B4-BE49-F238E27FC236}">
                <a16:creationId xmlns:a16="http://schemas.microsoft.com/office/drawing/2014/main" id="{205DE0DE-03B5-7D45-9FEA-D3E52C62FF00}"/>
              </a:ext>
            </a:extLst>
          </p:cNvPr>
          <p:cNvSpPr/>
          <p:nvPr/>
        </p:nvSpPr>
        <p:spPr>
          <a:xfrm>
            <a:off x="800520" y="405718"/>
            <a:ext cx="5034224"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0A51869-79D3-594F-B22E-10829078E365}"/>
              </a:ext>
            </a:extLst>
          </p:cNvPr>
          <p:cNvSpPr txBox="1"/>
          <p:nvPr/>
        </p:nvSpPr>
        <p:spPr>
          <a:xfrm>
            <a:off x="1777878" y="1962150"/>
            <a:ext cx="3624943" cy="369332"/>
          </a:xfrm>
          <a:prstGeom prst="rect">
            <a:avLst/>
          </a:prstGeom>
          <a:noFill/>
        </p:spPr>
        <p:txBody>
          <a:bodyPr wrap="square" rtlCol="0">
            <a:spAutoFit/>
          </a:bodyPr>
          <a:lstStyle/>
          <a:p>
            <a:pPr algn="ctr"/>
            <a:r>
              <a:rPr lang="en-US" b="1" dirty="0"/>
              <a:t>(awareness)</a:t>
            </a:r>
          </a:p>
        </p:txBody>
      </p:sp>
      <p:sp>
        <p:nvSpPr>
          <p:cNvPr id="10" name="TextBox 9">
            <a:extLst>
              <a:ext uri="{FF2B5EF4-FFF2-40B4-BE49-F238E27FC236}">
                <a16:creationId xmlns:a16="http://schemas.microsoft.com/office/drawing/2014/main" id="{4A38A015-540E-4A43-A63D-4D8B72336268}"/>
              </a:ext>
            </a:extLst>
          </p:cNvPr>
          <p:cNvSpPr txBox="1"/>
          <p:nvPr/>
        </p:nvSpPr>
        <p:spPr>
          <a:xfrm>
            <a:off x="3590349" y="1962150"/>
            <a:ext cx="3624943" cy="369332"/>
          </a:xfrm>
          <a:prstGeom prst="rect">
            <a:avLst/>
          </a:prstGeom>
          <a:noFill/>
        </p:spPr>
        <p:txBody>
          <a:bodyPr wrap="square" rtlCol="0">
            <a:spAutoFit/>
          </a:bodyPr>
          <a:lstStyle/>
          <a:p>
            <a:pPr algn="ctr"/>
            <a:r>
              <a:rPr lang="en-US" b="1" dirty="0"/>
              <a:t>(action)</a:t>
            </a:r>
          </a:p>
        </p:txBody>
      </p:sp>
    </p:spTree>
    <p:extLst>
      <p:ext uri="{BB962C8B-B14F-4D97-AF65-F5344CB8AC3E}">
        <p14:creationId xmlns:p14="http://schemas.microsoft.com/office/powerpoint/2010/main" val="1555167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1A14-6FE4-9A46-B989-9B9F4FF590D6}"/>
              </a:ext>
            </a:extLst>
          </p:cNvPr>
          <p:cNvSpPr>
            <a:spLocks noGrp="1"/>
          </p:cNvSpPr>
          <p:nvPr>
            <p:ph type="title"/>
          </p:nvPr>
        </p:nvSpPr>
        <p:spPr/>
        <p:txBody>
          <a:bodyPr/>
          <a:lstStyle/>
          <a:p>
            <a:r>
              <a:rPr lang="en-US" dirty="0"/>
              <a:t>Why teach Data Ethics?</a:t>
            </a:r>
          </a:p>
        </p:txBody>
      </p:sp>
      <p:sp>
        <p:nvSpPr>
          <p:cNvPr id="5" name="Content Placeholder 4">
            <a:extLst>
              <a:ext uri="{FF2B5EF4-FFF2-40B4-BE49-F238E27FC236}">
                <a16:creationId xmlns:a16="http://schemas.microsoft.com/office/drawing/2014/main" id="{9DB979E6-FDDB-6849-82B1-F1C982FA0BF8}"/>
              </a:ext>
            </a:extLst>
          </p:cNvPr>
          <p:cNvSpPr>
            <a:spLocks noGrp="1"/>
          </p:cNvSpPr>
          <p:nvPr>
            <p:ph idx="1"/>
          </p:nvPr>
        </p:nvSpPr>
        <p:spPr>
          <a:xfrm>
            <a:off x="657225" y="1854200"/>
            <a:ext cx="10877550" cy="4351338"/>
          </a:xfrm>
        </p:spPr>
        <p:txBody>
          <a:bodyPr/>
          <a:lstStyle/>
          <a:p>
            <a:pPr marL="0" indent="0" algn="ctr">
              <a:buNone/>
            </a:pPr>
            <a:endParaRPr lang="en-US" dirty="0"/>
          </a:p>
          <a:p>
            <a:pPr marL="0" indent="0" algn="ctr">
              <a:buNone/>
            </a:pPr>
            <a:r>
              <a:rPr lang="en-US" dirty="0"/>
              <a:t>“As a statistician, it is easy to be immersed in the numbers churned up by the data and that tantalizing implications from their interpretation. </a:t>
            </a:r>
          </a:p>
          <a:p>
            <a:pPr marL="0" indent="0" algn="ctr">
              <a:spcBef>
                <a:spcPts val="0"/>
              </a:spcBef>
              <a:buNone/>
            </a:pPr>
            <a:endParaRPr lang="en-US" dirty="0"/>
          </a:p>
          <a:p>
            <a:pPr marL="0" indent="0" algn="ctr">
              <a:spcBef>
                <a:spcPts val="0"/>
              </a:spcBef>
              <a:buNone/>
            </a:pPr>
            <a:r>
              <a:rPr lang="en-US" dirty="0"/>
              <a:t>But behind </a:t>
            </a:r>
            <a:r>
              <a:rPr lang="en-US" b="1" dirty="0"/>
              <a:t>every data point there is a human story</a:t>
            </a:r>
            <a:r>
              <a:rPr lang="en-US" dirty="0"/>
              <a:t>, </a:t>
            </a:r>
          </a:p>
          <a:p>
            <a:pPr marL="0" indent="0" algn="ctr">
              <a:spcBef>
                <a:spcPts val="0"/>
              </a:spcBef>
              <a:buNone/>
            </a:pPr>
            <a:r>
              <a:rPr lang="en-US" dirty="0"/>
              <a:t>there is a family, and there is suffering.” </a:t>
            </a:r>
          </a:p>
          <a:p>
            <a:pPr marL="0" indent="0" algn="ctr">
              <a:buNone/>
            </a:pPr>
            <a:endParaRPr lang="en-US" dirty="0"/>
          </a:p>
          <a:p>
            <a:pPr marL="0" indent="0" algn="ctr">
              <a:buNone/>
            </a:pPr>
            <a:r>
              <a:rPr lang="en-US" dirty="0"/>
              <a:t>– Dr. Nicholas Jewell (Chapter 1 in </a:t>
            </a:r>
            <a:r>
              <a:rPr lang="en-US" i="1" dirty="0"/>
              <a:t>Statistics for Epidemiology</a:t>
            </a:r>
            <a:r>
              <a:rPr lang="en-US" dirty="0"/>
              <a:t>)</a:t>
            </a:r>
          </a:p>
        </p:txBody>
      </p:sp>
      <p:sp>
        <p:nvSpPr>
          <p:cNvPr id="7" name="Right Arrow 6">
            <a:extLst>
              <a:ext uri="{FF2B5EF4-FFF2-40B4-BE49-F238E27FC236}">
                <a16:creationId xmlns:a16="http://schemas.microsoft.com/office/drawing/2014/main" id="{B4CE55B8-6A6F-0442-A066-A07A944A53A8}"/>
              </a:ext>
            </a:extLst>
          </p:cNvPr>
          <p:cNvSpPr/>
          <p:nvPr/>
        </p:nvSpPr>
        <p:spPr>
          <a:xfrm>
            <a:off x="800520" y="405718"/>
            <a:ext cx="5915966"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750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1A14-6FE4-9A46-B989-9B9F4FF590D6}"/>
              </a:ext>
            </a:extLst>
          </p:cNvPr>
          <p:cNvSpPr>
            <a:spLocks noGrp="1"/>
          </p:cNvSpPr>
          <p:nvPr>
            <p:ph type="title"/>
          </p:nvPr>
        </p:nvSpPr>
        <p:spPr/>
        <p:txBody>
          <a:bodyPr/>
          <a:lstStyle/>
          <a:p>
            <a:r>
              <a:rPr lang="en-US" dirty="0"/>
              <a:t>What I learned back in the day…</a:t>
            </a:r>
          </a:p>
        </p:txBody>
      </p:sp>
      <p:sp>
        <p:nvSpPr>
          <p:cNvPr id="5" name="Content Placeholder 4">
            <a:extLst>
              <a:ext uri="{FF2B5EF4-FFF2-40B4-BE49-F238E27FC236}">
                <a16:creationId xmlns:a16="http://schemas.microsoft.com/office/drawing/2014/main" id="{9DB979E6-FDDB-6849-82B1-F1C982FA0BF8}"/>
              </a:ext>
            </a:extLst>
          </p:cNvPr>
          <p:cNvSpPr>
            <a:spLocks noGrp="1"/>
          </p:cNvSpPr>
          <p:nvPr>
            <p:ph idx="1"/>
          </p:nvPr>
        </p:nvSpPr>
        <p:spPr>
          <a:xfrm>
            <a:off x="657225" y="1854200"/>
            <a:ext cx="10877550" cy="4351338"/>
          </a:xfrm>
        </p:spPr>
        <p:txBody>
          <a:bodyPr/>
          <a:lstStyle/>
          <a:p>
            <a:pPr marL="0" indent="0">
              <a:buNone/>
            </a:pPr>
            <a:r>
              <a:rPr lang="en-US" b="1" dirty="0"/>
              <a:t>History and Regulation of Human Subject Protections</a:t>
            </a:r>
          </a:p>
          <a:p>
            <a:pPr lvl="1"/>
            <a:r>
              <a:rPr lang="en-US" dirty="0"/>
              <a:t>Historical Unethical Studies: Nuremberg Trials, Tuskegee Study</a:t>
            </a:r>
          </a:p>
          <a:p>
            <a:pPr lvl="1"/>
            <a:r>
              <a:rPr lang="en-US" dirty="0"/>
              <a:t>Belmont Report -&gt; U.S. Regulation</a:t>
            </a:r>
          </a:p>
          <a:p>
            <a:pPr lvl="2"/>
            <a:r>
              <a:rPr lang="en-US" dirty="0"/>
              <a:t>1) Respect for persons; 2) Beneficence; and 3) Justice</a:t>
            </a:r>
          </a:p>
          <a:p>
            <a:pPr marL="0" indent="0">
              <a:buNone/>
            </a:pPr>
            <a:endParaRPr lang="en-US" b="1" dirty="0"/>
          </a:p>
          <a:p>
            <a:pPr marL="0" indent="0">
              <a:buNone/>
            </a:pPr>
            <a:r>
              <a:rPr lang="en-US" b="1" dirty="0"/>
              <a:t>Data Privacy is Important</a:t>
            </a:r>
          </a:p>
          <a:p>
            <a:pPr lvl="1"/>
            <a:r>
              <a:rPr lang="en-US" dirty="0"/>
              <a:t>Work with de-identified or synthetic data</a:t>
            </a:r>
          </a:p>
          <a:p>
            <a:pPr lvl="1"/>
            <a:endParaRPr lang="en-US" dirty="0"/>
          </a:p>
          <a:p>
            <a:pPr lvl="1"/>
            <a:endParaRPr lang="en-US" dirty="0"/>
          </a:p>
          <a:p>
            <a:pPr marL="0" indent="0">
              <a:buNone/>
            </a:pPr>
            <a:r>
              <a:rPr lang="en-US" dirty="0"/>
              <a:t>In an advanced consulting course or during research…</a:t>
            </a:r>
          </a:p>
          <a:p>
            <a:pPr lvl="1"/>
            <a:endParaRPr lang="en-US" dirty="0"/>
          </a:p>
        </p:txBody>
      </p:sp>
      <p:sp>
        <p:nvSpPr>
          <p:cNvPr id="4" name="Right Arrow 3">
            <a:extLst>
              <a:ext uri="{FF2B5EF4-FFF2-40B4-BE49-F238E27FC236}">
                <a16:creationId xmlns:a16="http://schemas.microsoft.com/office/drawing/2014/main" id="{163E5E8A-9301-AE48-9F76-CE220E3D7C10}"/>
              </a:ext>
            </a:extLst>
          </p:cNvPr>
          <p:cNvSpPr/>
          <p:nvPr/>
        </p:nvSpPr>
        <p:spPr>
          <a:xfrm>
            <a:off x="800519" y="405718"/>
            <a:ext cx="8071337"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067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79A1-0CB8-8148-B369-E77BB9A65EE5}"/>
              </a:ext>
            </a:extLst>
          </p:cNvPr>
          <p:cNvSpPr>
            <a:spLocks noGrp="1"/>
          </p:cNvSpPr>
          <p:nvPr>
            <p:ph type="title"/>
          </p:nvPr>
        </p:nvSpPr>
        <p:spPr/>
        <p:txBody>
          <a:bodyPr/>
          <a:lstStyle/>
          <a:p>
            <a:r>
              <a:rPr lang="en-US" dirty="0"/>
              <a:t>New forms of data</a:t>
            </a:r>
          </a:p>
        </p:txBody>
      </p:sp>
      <p:pic>
        <p:nvPicPr>
          <p:cNvPr id="6" name="Content Placeholder 5">
            <a:extLst>
              <a:ext uri="{FF2B5EF4-FFF2-40B4-BE49-F238E27FC236}">
                <a16:creationId xmlns:a16="http://schemas.microsoft.com/office/drawing/2014/main" id="{255DD09D-2E1D-0141-946D-4509B232C5BA}"/>
              </a:ext>
            </a:extLst>
          </p:cNvPr>
          <p:cNvPicPr>
            <a:picLocks noGrp="1" noChangeAspect="1"/>
          </p:cNvPicPr>
          <p:nvPr>
            <p:ph idx="1"/>
          </p:nvPr>
        </p:nvPicPr>
        <p:blipFill>
          <a:blip r:embed="rId3"/>
          <a:stretch>
            <a:fillRect/>
          </a:stretch>
        </p:blipFill>
        <p:spPr>
          <a:xfrm>
            <a:off x="6376946" y="1016281"/>
            <a:ext cx="5105929" cy="3829447"/>
          </a:xfrm>
        </p:spPr>
      </p:pic>
      <p:pic>
        <p:nvPicPr>
          <p:cNvPr id="8" name="Picture 7">
            <a:extLst>
              <a:ext uri="{FF2B5EF4-FFF2-40B4-BE49-F238E27FC236}">
                <a16:creationId xmlns:a16="http://schemas.microsoft.com/office/drawing/2014/main" id="{CD6EED90-4548-8548-AAC8-98814D4EB5FB}"/>
              </a:ext>
            </a:extLst>
          </p:cNvPr>
          <p:cNvPicPr>
            <a:picLocks noChangeAspect="1"/>
          </p:cNvPicPr>
          <p:nvPr/>
        </p:nvPicPr>
        <p:blipFill>
          <a:blip r:embed="rId4"/>
          <a:stretch>
            <a:fillRect/>
          </a:stretch>
        </p:blipFill>
        <p:spPr>
          <a:xfrm>
            <a:off x="800100" y="1709738"/>
            <a:ext cx="5754688" cy="2699267"/>
          </a:xfrm>
          <a:prstGeom prst="rect">
            <a:avLst/>
          </a:prstGeom>
        </p:spPr>
      </p:pic>
      <p:pic>
        <p:nvPicPr>
          <p:cNvPr id="4" name="Picture 3">
            <a:extLst>
              <a:ext uri="{FF2B5EF4-FFF2-40B4-BE49-F238E27FC236}">
                <a16:creationId xmlns:a16="http://schemas.microsoft.com/office/drawing/2014/main" id="{556C30CE-C1E7-3B4E-961C-322DA4779B78}"/>
              </a:ext>
            </a:extLst>
          </p:cNvPr>
          <p:cNvPicPr>
            <a:picLocks noChangeAspect="1"/>
          </p:cNvPicPr>
          <p:nvPr/>
        </p:nvPicPr>
        <p:blipFill rotWithShape="1">
          <a:blip r:embed="rId5"/>
          <a:srcRect t="28154" r="19720"/>
          <a:stretch/>
        </p:blipFill>
        <p:spPr>
          <a:xfrm>
            <a:off x="3352392" y="3894363"/>
            <a:ext cx="4572000" cy="2724778"/>
          </a:xfrm>
          <a:prstGeom prst="rect">
            <a:avLst/>
          </a:prstGeom>
        </p:spPr>
      </p:pic>
      <p:sp>
        <p:nvSpPr>
          <p:cNvPr id="7" name="Right Arrow 6">
            <a:extLst>
              <a:ext uri="{FF2B5EF4-FFF2-40B4-BE49-F238E27FC236}">
                <a16:creationId xmlns:a16="http://schemas.microsoft.com/office/drawing/2014/main" id="{7697612D-BC81-464A-8ABC-CDBC9B1E8855}"/>
              </a:ext>
            </a:extLst>
          </p:cNvPr>
          <p:cNvSpPr/>
          <p:nvPr/>
        </p:nvSpPr>
        <p:spPr>
          <a:xfrm>
            <a:off x="800519" y="405718"/>
            <a:ext cx="480018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4087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79A1-0CB8-8148-B369-E77BB9A65EE5}"/>
              </a:ext>
            </a:extLst>
          </p:cNvPr>
          <p:cNvSpPr>
            <a:spLocks noGrp="1"/>
          </p:cNvSpPr>
          <p:nvPr>
            <p:ph type="title"/>
          </p:nvPr>
        </p:nvSpPr>
        <p:spPr/>
        <p:txBody>
          <a:bodyPr/>
          <a:lstStyle/>
          <a:p>
            <a:r>
              <a:rPr lang="en-US" dirty="0"/>
              <a:t>Models are everywhere</a:t>
            </a:r>
          </a:p>
        </p:txBody>
      </p:sp>
      <p:pic>
        <p:nvPicPr>
          <p:cNvPr id="3" name="Picture 2">
            <a:extLst>
              <a:ext uri="{FF2B5EF4-FFF2-40B4-BE49-F238E27FC236}">
                <a16:creationId xmlns:a16="http://schemas.microsoft.com/office/drawing/2014/main" id="{23529154-5C19-D443-BE08-6347F6ADD530}"/>
              </a:ext>
            </a:extLst>
          </p:cNvPr>
          <p:cNvPicPr>
            <a:picLocks noChangeAspect="1"/>
          </p:cNvPicPr>
          <p:nvPr/>
        </p:nvPicPr>
        <p:blipFill>
          <a:blip r:embed="rId3"/>
          <a:stretch>
            <a:fillRect/>
          </a:stretch>
        </p:blipFill>
        <p:spPr>
          <a:xfrm>
            <a:off x="8775700" y="585788"/>
            <a:ext cx="2959100" cy="2209800"/>
          </a:xfrm>
          <a:prstGeom prst="rect">
            <a:avLst/>
          </a:prstGeom>
        </p:spPr>
      </p:pic>
      <p:pic>
        <p:nvPicPr>
          <p:cNvPr id="6" name="Picture 5">
            <a:extLst>
              <a:ext uri="{FF2B5EF4-FFF2-40B4-BE49-F238E27FC236}">
                <a16:creationId xmlns:a16="http://schemas.microsoft.com/office/drawing/2014/main" id="{AFF8A751-1FCA-6C47-901C-7E4F527FC789}"/>
              </a:ext>
            </a:extLst>
          </p:cNvPr>
          <p:cNvPicPr>
            <a:picLocks noChangeAspect="1"/>
          </p:cNvPicPr>
          <p:nvPr/>
        </p:nvPicPr>
        <p:blipFill>
          <a:blip r:embed="rId4"/>
          <a:stretch>
            <a:fillRect/>
          </a:stretch>
        </p:blipFill>
        <p:spPr>
          <a:xfrm>
            <a:off x="457200" y="1690688"/>
            <a:ext cx="7090801" cy="2541343"/>
          </a:xfrm>
          <a:prstGeom prst="rect">
            <a:avLst/>
          </a:prstGeom>
        </p:spPr>
      </p:pic>
      <p:pic>
        <p:nvPicPr>
          <p:cNvPr id="8" name="Picture 7">
            <a:extLst>
              <a:ext uri="{FF2B5EF4-FFF2-40B4-BE49-F238E27FC236}">
                <a16:creationId xmlns:a16="http://schemas.microsoft.com/office/drawing/2014/main" id="{958987B0-2D31-914B-BB12-705C79796E18}"/>
              </a:ext>
            </a:extLst>
          </p:cNvPr>
          <p:cNvPicPr>
            <a:picLocks noChangeAspect="1"/>
          </p:cNvPicPr>
          <p:nvPr/>
        </p:nvPicPr>
        <p:blipFill>
          <a:blip r:embed="rId5"/>
          <a:stretch>
            <a:fillRect/>
          </a:stretch>
        </p:blipFill>
        <p:spPr>
          <a:xfrm>
            <a:off x="5139102" y="2574925"/>
            <a:ext cx="2718777" cy="4244621"/>
          </a:xfrm>
          <a:prstGeom prst="rect">
            <a:avLst/>
          </a:prstGeom>
        </p:spPr>
      </p:pic>
      <p:pic>
        <p:nvPicPr>
          <p:cNvPr id="14" name="Picture 13">
            <a:extLst>
              <a:ext uri="{FF2B5EF4-FFF2-40B4-BE49-F238E27FC236}">
                <a16:creationId xmlns:a16="http://schemas.microsoft.com/office/drawing/2014/main" id="{599505A3-4906-8646-837A-4EC937866B5F}"/>
              </a:ext>
            </a:extLst>
          </p:cNvPr>
          <p:cNvPicPr>
            <a:picLocks noChangeAspect="1"/>
          </p:cNvPicPr>
          <p:nvPr/>
        </p:nvPicPr>
        <p:blipFill>
          <a:blip r:embed="rId6"/>
          <a:stretch>
            <a:fillRect/>
          </a:stretch>
        </p:blipFill>
        <p:spPr>
          <a:xfrm>
            <a:off x="222737" y="3789585"/>
            <a:ext cx="4916365" cy="2657130"/>
          </a:xfrm>
          <a:prstGeom prst="rect">
            <a:avLst/>
          </a:prstGeom>
        </p:spPr>
      </p:pic>
      <p:pic>
        <p:nvPicPr>
          <p:cNvPr id="15" name="Picture 14">
            <a:extLst>
              <a:ext uri="{FF2B5EF4-FFF2-40B4-BE49-F238E27FC236}">
                <a16:creationId xmlns:a16="http://schemas.microsoft.com/office/drawing/2014/main" id="{9A3C2E42-B611-A34D-BEC2-330E18A88566}"/>
              </a:ext>
            </a:extLst>
          </p:cNvPr>
          <p:cNvPicPr>
            <a:picLocks noChangeAspect="1"/>
          </p:cNvPicPr>
          <p:nvPr/>
        </p:nvPicPr>
        <p:blipFill>
          <a:blip r:embed="rId7"/>
          <a:stretch>
            <a:fillRect/>
          </a:stretch>
        </p:blipFill>
        <p:spPr>
          <a:xfrm>
            <a:off x="7989086" y="3429855"/>
            <a:ext cx="4132761" cy="2534760"/>
          </a:xfrm>
          <a:prstGeom prst="rect">
            <a:avLst/>
          </a:prstGeom>
        </p:spPr>
      </p:pic>
      <p:sp>
        <p:nvSpPr>
          <p:cNvPr id="16" name="Right Arrow 15">
            <a:extLst>
              <a:ext uri="{FF2B5EF4-FFF2-40B4-BE49-F238E27FC236}">
                <a16:creationId xmlns:a16="http://schemas.microsoft.com/office/drawing/2014/main" id="{B6921E10-315A-FF4D-8F37-E786A2697139}"/>
              </a:ext>
            </a:extLst>
          </p:cNvPr>
          <p:cNvSpPr/>
          <p:nvPr/>
        </p:nvSpPr>
        <p:spPr>
          <a:xfrm>
            <a:off x="800519" y="405718"/>
            <a:ext cx="609558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9494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79A1-0CB8-8148-B369-E77BB9A65EE5}"/>
              </a:ext>
            </a:extLst>
          </p:cNvPr>
          <p:cNvSpPr>
            <a:spLocks noGrp="1"/>
          </p:cNvSpPr>
          <p:nvPr>
            <p:ph type="title"/>
          </p:nvPr>
        </p:nvSpPr>
        <p:spPr/>
        <p:txBody>
          <a:bodyPr/>
          <a:lstStyle/>
          <a:p>
            <a:r>
              <a:rPr lang="en-US" dirty="0"/>
              <a:t>Models are not objective</a:t>
            </a:r>
          </a:p>
        </p:txBody>
      </p:sp>
      <p:pic>
        <p:nvPicPr>
          <p:cNvPr id="6" name="Picture 5">
            <a:extLst>
              <a:ext uri="{FF2B5EF4-FFF2-40B4-BE49-F238E27FC236}">
                <a16:creationId xmlns:a16="http://schemas.microsoft.com/office/drawing/2014/main" id="{6E01AB14-3A2A-1D4E-B455-501C8F72D838}"/>
              </a:ext>
            </a:extLst>
          </p:cNvPr>
          <p:cNvPicPr>
            <a:picLocks noChangeAspect="1"/>
          </p:cNvPicPr>
          <p:nvPr/>
        </p:nvPicPr>
        <p:blipFill>
          <a:blip r:embed="rId3"/>
          <a:stretch>
            <a:fillRect/>
          </a:stretch>
        </p:blipFill>
        <p:spPr>
          <a:xfrm>
            <a:off x="58290" y="1989748"/>
            <a:ext cx="2111193" cy="3166789"/>
          </a:xfrm>
          <a:prstGeom prst="rect">
            <a:avLst/>
          </a:prstGeom>
        </p:spPr>
      </p:pic>
      <p:pic>
        <p:nvPicPr>
          <p:cNvPr id="7" name="Picture 6">
            <a:extLst>
              <a:ext uri="{FF2B5EF4-FFF2-40B4-BE49-F238E27FC236}">
                <a16:creationId xmlns:a16="http://schemas.microsoft.com/office/drawing/2014/main" id="{3AA79235-ED5B-774C-9A84-1DF5E6B4DF8D}"/>
              </a:ext>
            </a:extLst>
          </p:cNvPr>
          <p:cNvPicPr>
            <a:picLocks noChangeAspect="1"/>
          </p:cNvPicPr>
          <p:nvPr/>
        </p:nvPicPr>
        <p:blipFill>
          <a:blip r:embed="rId4"/>
          <a:stretch>
            <a:fillRect/>
          </a:stretch>
        </p:blipFill>
        <p:spPr>
          <a:xfrm>
            <a:off x="4110913" y="1989748"/>
            <a:ext cx="2111192" cy="3166789"/>
          </a:xfrm>
          <a:prstGeom prst="rect">
            <a:avLst/>
          </a:prstGeom>
        </p:spPr>
      </p:pic>
      <p:pic>
        <p:nvPicPr>
          <p:cNvPr id="8" name="Picture 7">
            <a:extLst>
              <a:ext uri="{FF2B5EF4-FFF2-40B4-BE49-F238E27FC236}">
                <a16:creationId xmlns:a16="http://schemas.microsoft.com/office/drawing/2014/main" id="{0931D0D2-8405-2C45-8C4F-84023B7E3962}"/>
              </a:ext>
            </a:extLst>
          </p:cNvPr>
          <p:cNvPicPr>
            <a:picLocks noChangeAspect="1"/>
          </p:cNvPicPr>
          <p:nvPr/>
        </p:nvPicPr>
        <p:blipFill>
          <a:blip r:embed="rId5"/>
          <a:stretch>
            <a:fillRect/>
          </a:stretch>
        </p:blipFill>
        <p:spPr>
          <a:xfrm>
            <a:off x="8122287" y="1989748"/>
            <a:ext cx="2102748" cy="3166789"/>
          </a:xfrm>
          <a:prstGeom prst="rect">
            <a:avLst/>
          </a:prstGeom>
        </p:spPr>
      </p:pic>
      <p:pic>
        <p:nvPicPr>
          <p:cNvPr id="9" name="Picture 8">
            <a:extLst>
              <a:ext uri="{FF2B5EF4-FFF2-40B4-BE49-F238E27FC236}">
                <a16:creationId xmlns:a16="http://schemas.microsoft.com/office/drawing/2014/main" id="{8CF8DB8A-5057-7C48-A9C1-AE1B6A958D7B}"/>
              </a:ext>
            </a:extLst>
          </p:cNvPr>
          <p:cNvPicPr>
            <a:picLocks noChangeAspect="1"/>
          </p:cNvPicPr>
          <p:nvPr/>
        </p:nvPicPr>
        <p:blipFill>
          <a:blip r:embed="rId6"/>
          <a:stretch>
            <a:fillRect/>
          </a:stretch>
        </p:blipFill>
        <p:spPr>
          <a:xfrm>
            <a:off x="2169484" y="3439509"/>
            <a:ext cx="1924866" cy="2908888"/>
          </a:xfrm>
          <a:prstGeom prst="rect">
            <a:avLst/>
          </a:prstGeom>
        </p:spPr>
      </p:pic>
      <p:pic>
        <p:nvPicPr>
          <p:cNvPr id="11" name="Picture 10">
            <a:extLst>
              <a:ext uri="{FF2B5EF4-FFF2-40B4-BE49-F238E27FC236}">
                <a16:creationId xmlns:a16="http://schemas.microsoft.com/office/drawing/2014/main" id="{3B9E801A-A09C-1145-8DE8-B5CC9A6C4589}"/>
              </a:ext>
            </a:extLst>
          </p:cNvPr>
          <p:cNvPicPr>
            <a:picLocks noChangeAspect="1"/>
          </p:cNvPicPr>
          <p:nvPr/>
        </p:nvPicPr>
        <p:blipFill rotWithShape="1">
          <a:blip r:embed="rId7"/>
          <a:srcRect l="16667" r="16283"/>
          <a:stretch/>
        </p:blipFill>
        <p:spPr>
          <a:xfrm>
            <a:off x="6205541" y="3477597"/>
            <a:ext cx="1924866" cy="2870800"/>
          </a:xfrm>
          <a:prstGeom prst="rect">
            <a:avLst/>
          </a:prstGeom>
        </p:spPr>
      </p:pic>
      <p:pic>
        <p:nvPicPr>
          <p:cNvPr id="3" name="Picture 2">
            <a:extLst>
              <a:ext uri="{FF2B5EF4-FFF2-40B4-BE49-F238E27FC236}">
                <a16:creationId xmlns:a16="http://schemas.microsoft.com/office/drawing/2014/main" id="{FDC7F3D1-589E-C046-B86C-47D558995AE7}"/>
              </a:ext>
            </a:extLst>
          </p:cNvPr>
          <p:cNvPicPr>
            <a:picLocks noChangeAspect="1"/>
          </p:cNvPicPr>
          <p:nvPr/>
        </p:nvPicPr>
        <p:blipFill>
          <a:blip r:embed="rId8"/>
          <a:stretch>
            <a:fillRect/>
          </a:stretch>
        </p:blipFill>
        <p:spPr>
          <a:xfrm>
            <a:off x="10225035" y="3336920"/>
            <a:ext cx="1920073" cy="2890659"/>
          </a:xfrm>
          <a:prstGeom prst="rect">
            <a:avLst/>
          </a:prstGeom>
        </p:spPr>
      </p:pic>
      <p:sp>
        <p:nvSpPr>
          <p:cNvPr id="10" name="Right Arrow 9">
            <a:extLst>
              <a:ext uri="{FF2B5EF4-FFF2-40B4-BE49-F238E27FC236}">
                <a16:creationId xmlns:a16="http://schemas.microsoft.com/office/drawing/2014/main" id="{2333C027-6FA2-8847-BE9F-755A8B29A6BC}"/>
              </a:ext>
            </a:extLst>
          </p:cNvPr>
          <p:cNvSpPr/>
          <p:nvPr/>
        </p:nvSpPr>
        <p:spPr>
          <a:xfrm>
            <a:off x="800519" y="405718"/>
            <a:ext cx="609558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4660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79A1-0CB8-8148-B369-E77BB9A65EE5}"/>
              </a:ext>
            </a:extLst>
          </p:cNvPr>
          <p:cNvSpPr>
            <a:spLocks noGrp="1"/>
          </p:cNvSpPr>
          <p:nvPr>
            <p:ph type="title"/>
          </p:nvPr>
        </p:nvSpPr>
        <p:spPr/>
        <p:txBody>
          <a:bodyPr/>
          <a:lstStyle/>
          <a:p>
            <a:r>
              <a:rPr lang="en-US" dirty="0"/>
              <a:t>Models have real consequences</a:t>
            </a:r>
          </a:p>
        </p:txBody>
      </p:sp>
      <p:pic>
        <p:nvPicPr>
          <p:cNvPr id="3" name="Picture 2">
            <a:extLst>
              <a:ext uri="{FF2B5EF4-FFF2-40B4-BE49-F238E27FC236}">
                <a16:creationId xmlns:a16="http://schemas.microsoft.com/office/drawing/2014/main" id="{6396DB74-FF71-4242-A8D2-048300507C18}"/>
              </a:ext>
            </a:extLst>
          </p:cNvPr>
          <p:cNvPicPr>
            <a:picLocks noChangeAspect="1"/>
          </p:cNvPicPr>
          <p:nvPr/>
        </p:nvPicPr>
        <p:blipFill rotWithShape="1">
          <a:blip r:embed="rId3"/>
          <a:srcRect l="23654" r="24039"/>
          <a:stretch/>
        </p:blipFill>
        <p:spPr>
          <a:xfrm>
            <a:off x="838200" y="1821221"/>
            <a:ext cx="3188678" cy="3429000"/>
          </a:xfrm>
          <a:prstGeom prst="rect">
            <a:avLst/>
          </a:prstGeom>
        </p:spPr>
      </p:pic>
      <p:sp>
        <p:nvSpPr>
          <p:cNvPr id="4" name="TextBox 3">
            <a:extLst>
              <a:ext uri="{FF2B5EF4-FFF2-40B4-BE49-F238E27FC236}">
                <a16:creationId xmlns:a16="http://schemas.microsoft.com/office/drawing/2014/main" id="{C3F35C14-9825-DB41-B68A-97119FA88099}"/>
              </a:ext>
            </a:extLst>
          </p:cNvPr>
          <p:cNvSpPr txBox="1"/>
          <p:nvPr/>
        </p:nvSpPr>
        <p:spPr>
          <a:xfrm>
            <a:off x="6322308" y="4880889"/>
            <a:ext cx="3716215" cy="369332"/>
          </a:xfrm>
          <a:prstGeom prst="rect">
            <a:avLst/>
          </a:prstGeom>
          <a:noFill/>
        </p:spPr>
        <p:txBody>
          <a:bodyPr wrap="square" rtlCol="0">
            <a:spAutoFit/>
          </a:bodyPr>
          <a:lstStyle/>
          <a:p>
            <a:pPr algn="ctr"/>
            <a:r>
              <a:rPr lang="en-US" dirty="0"/>
              <a:t>Source: Rutgers</a:t>
            </a:r>
          </a:p>
        </p:txBody>
      </p:sp>
      <p:pic>
        <p:nvPicPr>
          <p:cNvPr id="7" name="Picture 6">
            <a:extLst>
              <a:ext uri="{FF2B5EF4-FFF2-40B4-BE49-F238E27FC236}">
                <a16:creationId xmlns:a16="http://schemas.microsoft.com/office/drawing/2014/main" id="{05C950B8-96FB-EF4C-A862-23F156E75012}"/>
              </a:ext>
            </a:extLst>
          </p:cNvPr>
          <p:cNvPicPr>
            <a:picLocks noChangeAspect="1"/>
          </p:cNvPicPr>
          <p:nvPr/>
        </p:nvPicPr>
        <p:blipFill>
          <a:blip r:embed="rId4"/>
          <a:stretch>
            <a:fillRect/>
          </a:stretch>
        </p:blipFill>
        <p:spPr>
          <a:xfrm>
            <a:off x="4815555" y="2309445"/>
            <a:ext cx="6729722" cy="2399812"/>
          </a:xfrm>
          <a:prstGeom prst="rect">
            <a:avLst/>
          </a:prstGeom>
        </p:spPr>
      </p:pic>
      <p:sp>
        <p:nvSpPr>
          <p:cNvPr id="10" name="TextBox 9">
            <a:extLst>
              <a:ext uri="{FF2B5EF4-FFF2-40B4-BE49-F238E27FC236}">
                <a16:creationId xmlns:a16="http://schemas.microsoft.com/office/drawing/2014/main" id="{D3571ED9-BB87-CC4C-BA89-43E51ED2153D}"/>
              </a:ext>
            </a:extLst>
          </p:cNvPr>
          <p:cNvSpPr txBox="1"/>
          <p:nvPr/>
        </p:nvSpPr>
        <p:spPr>
          <a:xfrm>
            <a:off x="574431" y="5380754"/>
            <a:ext cx="3716215" cy="646331"/>
          </a:xfrm>
          <a:prstGeom prst="rect">
            <a:avLst/>
          </a:prstGeom>
          <a:noFill/>
        </p:spPr>
        <p:txBody>
          <a:bodyPr wrap="square" rtlCol="0">
            <a:spAutoFit/>
          </a:bodyPr>
          <a:lstStyle/>
          <a:p>
            <a:pPr algn="ctr"/>
            <a:r>
              <a:rPr lang="en-US" dirty="0"/>
              <a:t>Source: ProPublica, “Machine Bias” on recidivism models</a:t>
            </a:r>
          </a:p>
        </p:txBody>
      </p:sp>
      <p:sp>
        <p:nvSpPr>
          <p:cNvPr id="12" name="Right Arrow 11">
            <a:extLst>
              <a:ext uri="{FF2B5EF4-FFF2-40B4-BE49-F238E27FC236}">
                <a16:creationId xmlns:a16="http://schemas.microsoft.com/office/drawing/2014/main" id="{AA449305-B946-1742-B4E6-FA02439AD743}"/>
              </a:ext>
            </a:extLst>
          </p:cNvPr>
          <p:cNvSpPr/>
          <p:nvPr/>
        </p:nvSpPr>
        <p:spPr>
          <a:xfrm>
            <a:off x="800519" y="405718"/>
            <a:ext cx="763863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4741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1A14-6FE4-9A46-B989-9B9F4FF590D6}"/>
              </a:ext>
            </a:extLst>
          </p:cNvPr>
          <p:cNvSpPr>
            <a:spLocks noGrp="1"/>
          </p:cNvSpPr>
          <p:nvPr>
            <p:ph type="title"/>
          </p:nvPr>
        </p:nvSpPr>
        <p:spPr/>
        <p:txBody>
          <a:bodyPr/>
          <a:lstStyle/>
          <a:p>
            <a:r>
              <a:rPr lang="en-US" dirty="0"/>
              <a:t>Why in Intro Stats?</a:t>
            </a:r>
          </a:p>
        </p:txBody>
      </p:sp>
      <p:sp>
        <p:nvSpPr>
          <p:cNvPr id="3" name="Content Placeholder 2">
            <a:extLst>
              <a:ext uri="{FF2B5EF4-FFF2-40B4-BE49-F238E27FC236}">
                <a16:creationId xmlns:a16="http://schemas.microsoft.com/office/drawing/2014/main" id="{53064588-0DEF-FE4D-A06B-C3A753A23355}"/>
              </a:ext>
            </a:extLst>
          </p:cNvPr>
          <p:cNvSpPr>
            <a:spLocks noGrp="1"/>
          </p:cNvSpPr>
          <p:nvPr>
            <p:ph idx="1"/>
          </p:nvPr>
        </p:nvSpPr>
        <p:spPr/>
        <p:txBody>
          <a:bodyPr>
            <a:normAutofit fontScale="92500"/>
          </a:bodyPr>
          <a:lstStyle/>
          <a:p>
            <a:r>
              <a:rPr lang="en-US" b="1" dirty="0"/>
              <a:t>Increase data literacy among everyone</a:t>
            </a:r>
          </a:p>
          <a:p>
            <a:pPr marL="457200" lvl="1" indent="0">
              <a:buNone/>
            </a:pPr>
            <a:endParaRPr lang="en-US" dirty="0"/>
          </a:p>
          <a:p>
            <a:pPr marL="457200" lvl="1" indent="0">
              <a:buNone/>
            </a:pPr>
            <a:r>
              <a:rPr lang="en-US" dirty="0"/>
              <a:t>“[W]e want our students to be </a:t>
            </a:r>
            <a:r>
              <a:rPr lang="en-US" u="sng" dirty="0"/>
              <a:t>good ‘statistical citizens,’</a:t>
            </a:r>
            <a:r>
              <a:rPr lang="en-US" dirty="0"/>
              <a:t> understanding statistics well enough to be able to consume the information that they are inundated with on a daily basis, </a:t>
            </a:r>
            <a:r>
              <a:rPr lang="en-US" u="sng" dirty="0"/>
              <a:t>think critically about it</a:t>
            </a:r>
            <a:r>
              <a:rPr lang="en-US" dirty="0"/>
              <a:t>, and </a:t>
            </a:r>
            <a:r>
              <a:rPr lang="en-US" u="sng" dirty="0"/>
              <a:t>make good decisions</a:t>
            </a:r>
            <a:r>
              <a:rPr lang="en-US" dirty="0"/>
              <a:t> based on that information”</a:t>
            </a:r>
          </a:p>
          <a:p>
            <a:pPr marL="457200" lvl="1" indent="0">
              <a:buNone/>
            </a:pPr>
            <a:endParaRPr lang="en-US" dirty="0"/>
          </a:p>
          <a:p>
            <a:r>
              <a:rPr lang="en-US" b="1" dirty="0"/>
              <a:t>Prepare future statisticians/data scientists/research scientists</a:t>
            </a:r>
          </a:p>
          <a:p>
            <a:pPr lvl="1"/>
            <a:endParaRPr lang="en-US" dirty="0"/>
          </a:p>
          <a:p>
            <a:pPr marL="457200" lvl="1" indent="0">
              <a:buNone/>
            </a:pPr>
            <a:r>
              <a:rPr lang="en-US" dirty="0"/>
              <a:t>“Regardless of where a person is involved in the chain of statistical information, there will be a need for a basic understanding of the concepts and language, a level of reasoning (</a:t>
            </a:r>
            <a:r>
              <a:rPr lang="en-US" u="sng" dirty="0"/>
              <a:t>the abilities to question, compare, and explain</a:t>
            </a:r>
            <a:r>
              <a:rPr lang="en-US" dirty="0"/>
              <a:t>) and a level of statistical thinking (applying the ideas to new problems and identifying questions of your own).”</a:t>
            </a:r>
          </a:p>
        </p:txBody>
      </p:sp>
      <p:sp>
        <p:nvSpPr>
          <p:cNvPr id="4" name="TextBox 3">
            <a:extLst>
              <a:ext uri="{FF2B5EF4-FFF2-40B4-BE49-F238E27FC236}">
                <a16:creationId xmlns:a16="http://schemas.microsoft.com/office/drawing/2014/main" id="{9D7746AD-611E-3D4D-A026-8B6B0CCDEF24}"/>
              </a:ext>
            </a:extLst>
          </p:cNvPr>
          <p:cNvSpPr txBox="1"/>
          <p:nvPr/>
        </p:nvSpPr>
        <p:spPr>
          <a:xfrm>
            <a:off x="1790700" y="6329363"/>
            <a:ext cx="11010900" cy="369332"/>
          </a:xfrm>
          <a:prstGeom prst="rect">
            <a:avLst/>
          </a:prstGeom>
          <a:noFill/>
        </p:spPr>
        <p:txBody>
          <a:bodyPr wrap="square" rtlCol="0">
            <a:spAutoFit/>
          </a:bodyPr>
          <a:lstStyle/>
          <a:p>
            <a:r>
              <a:rPr lang="en-US" dirty="0"/>
              <a:t>From “Statistical Literacy as a Goal for Introductory Statistics Courses” in Journal of Statistics Education, 2017</a:t>
            </a:r>
          </a:p>
        </p:txBody>
      </p:sp>
      <p:sp>
        <p:nvSpPr>
          <p:cNvPr id="5" name="Right Arrow 4">
            <a:extLst>
              <a:ext uri="{FF2B5EF4-FFF2-40B4-BE49-F238E27FC236}">
                <a16:creationId xmlns:a16="http://schemas.microsoft.com/office/drawing/2014/main" id="{9EDAC2E6-87D5-984C-B491-812CA832954B}"/>
              </a:ext>
            </a:extLst>
          </p:cNvPr>
          <p:cNvSpPr/>
          <p:nvPr/>
        </p:nvSpPr>
        <p:spPr>
          <a:xfrm>
            <a:off x="800519" y="405718"/>
            <a:ext cx="491448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500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Existing Intro Texts</a:t>
            </a:r>
          </a:p>
        </p:txBody>
      </p:sp>
      <p:pic>
        <p:nvPicPr>
          <p:cNvPr id="9" name="Picture 8">
            <a:extLst>
              <a:ext uri="{FF2B5EF4-FFF2-40B4-BE49-F238E27FC236}">
                <a16:creationId xmlns:a16="http://schemas.microsoft.com/office/drawing/2014/main" id="{8B495640-5D80-3D40-BBF6-B5AC3C4B73FC}"/>
              </a:ext>
            </a:extLst>
          </p:cNvPr>
          <p:cNvPicPr>
            <a:picLocks noChangeAspect="1"/>
          </p:cNvPicPr>
          <p:nvPr/>
        </p:nvPicPr>
        <p:blipFill>
          <a:blip r:embed="rId2"/>
          <a:stretch>
            <a:fillRect/>
          </a:stretch>
        </p:blipFill>
        <p:spPr>
          <a:xfrm>
            <a:off x="342900" y="2147094"/>
            <a:ext cx="11506200" cy="3708400"/>
          </a:xfrm>
          <a:prstGeom prst="rect">
            <a:avLst/>
          </a:prstGeom>
        </p:spPr>
      </p:pic>
      <p:sp>
        <p:nvSpPr>
          <p:cNvPr id="12" name="TextBox 11">
            <a:extLst>
              <a:ext uri="{FF2B5EF4-FFF2-40B4-BE49-F238E27FC236}">
                <a16:creationId xmlns:a16="http://schemas.microsoft.com/office/drawing/2014/main" id="{C809AF45-FA8F-C443-9612-1053894742AB}"/>
              </a:ext>
            </a:extLst>
          </p:cNvPr>
          <p:cNvSpPr txBox="1"/>
          <p:nvPr/>
        </p:nvSpPr>
        <p:spPr>
          <a:xfrm>
            <a:off x="1804590" y="1628776"/>
            <a:ext cx="8659019" cy="523220"/>
          </a:xfrm>
          <a:prstGeom prst="rect">
            <a:avLst/>
          </a:prstGeom>
          <a:noFill/>
        </p:spPr>
        <p:txBody>
          <a:bodyPr wrap="square" rtlCol="0">
            <a:spAutoFit/>
          </a:bodyPr>
          <a:lstStyle/>
          <a:p>
            <a:pPr algn="ctr"/>
            <a:r>
              <a:rPr lang="en-US" sz="2800" dirty="0"/>
              <a:t>"Seeing Through Statistics" 4th Edition by Jessica </a:t>
            </a:r>
            <a:r>
              <a:rPr lang="en-US" sz="2800" dirty="0" err="1"/>
              <a:t>Utts</a:t>
            </a:r>
            <a:endParaRPr lang="en-US" sz="2800" dirty="0"/>
          </a:p>
        </p:txBody>
      </p:sp>
      <p:sp>
        <p:nvSpPr>
          <p:cNvPr id="3" name="Rectangle 2">
            <a:extLst>
              <a:ext uri="{FF2B5EF4-FFF2-40B4-BE49-F238E27FC236}">
                <a16:creationId xmlns:a16="http://schemas.microsoft.com/office/drawing/2014/main" id="{C329A1D6-39BD-4943-82DC-864EE6E24835}"/>
              </a:ext>
            </a:extLst>
          </p:cNvPr>
          <p:cNvSpPr/>
          <p:nvPr/>
        </p:nvSpPr>
        <p:spPr>
          <a:xfrm>
            <a:off x="914400" y="4622800"/>
            <a:ext cx="10439400" cy="685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E7D7801B-B2A3-6E49-B0F7-6C629E303897}"/>
              </a:ext>
            </a:extLst>
          </p:cNvPr>
          <p:cNvSpPr/>
          <p:nvPr/>
        </p:nvSpPr>
        <p:spPr>
          <a:xfrm>
            <a:off x="800519" y="405718"/>
            <a:ext cx="487638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43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Existing Intro Texts</a:t>
            </a:r>
          </a:p>
        </p:txBody>
      </p:sp>
      <p:pic>
        <p:nvPicPr>
          <p:cNvPr id="4" name="Picture 3">
            <a:extLst>
              <a:ext uri="{FF2B5EF4-FFF2-40B4-BE49-F238E27FC236}">
                <a16:creationId xmlns:a16="http://schemas.microsoft.com/office/drawing/2014/main" id="{A60427DB-8E9F-0849-8423-0D1D371E526F}"/>
              </a:ext>
            </a:extLst>
          </p:cNvPr>
          <p:cNvPicPr>
            <a:picLocks noChangeAspect="1"/>
          </p:cNvPicPr>
          <p:nvPr/>
        </p:nvPicPr>
        <p:blipFill rotWithShape="1">
          <a:blip r:embed="rId2"/>
          <a:srcRect l="-9727" t="49693" r="9727" b="-1"/>
          <a:stretch/>
        </p:blipFill>
        <p:spPr>
          <a:xfrm>
            <a:off x="2742405" y="3238499"/>
            <a:ext cx="6204147" cy="3267077"/>
          </a:xfrm>
          <a:prstGeom prst="rect">
            <a:avLst/>
          </a:prstGeom>
        </p:spPr>
      </p:pic>
      <p:pic>
        <p:nvPicPr>
          <p:cNvPr id="8" name="Picture 7">
            <a:extLst>
              <a:ext uri="{FF2B5EF4-FFF2-40B4-BE49-F238E27FC236}">
                <a16:creationId xmlns:a16="http://schemas.microsoft.com/office/drawing/2014/main" id="{1FD0403B-BF6B-C948-B0F9-DAB8FAECEC3A}"/>
              </a:ext>
            </a:extLst>
          </p:cNvPr>
          <p:cNvPicPr>
            <a:picLocks noChangeAspect="1"/>
          </p:cNvPicPr>
          <p:nvPr/>
        </p:nvPicPr>
        <p:blipFill rotWithShape="1">
          <a:blip r:embed="rId3"/>
          <a:srcRect b="35436"/>
          <a:stretch/>
        </p:blipFill>
        <p:spPr>
          <a:xfrm>
            <a:off x="3345856" y="2321797"/>
            <a:ext cx="5600696" cy="904003"/>
          </a:xfrm>
          <a:prstGeom prst="rect">
            <a:avLst/>
          </a:prstGeom>
        </p:spPr>
      </p:pic>
      <p:sp>
        <p:nvSpPr>
          <p:cNvPr id="10" name="TextBox 9">
            <a:extLst>
              <a:ext uri="{FF2B5EF4-FFF2-40B4-BE49-F238E27FC236}">
                <a16:creationId xmlns:a16="http://schemas.microsoft.com/office/drawing/2014/main" id="{48FB48D0-5407-884A-BE3D-85005A704BAE}"/>
              </a:ext>
            </a:extLst>
          </p:cNvPr>
          <p:cNvSpPr txBox="1"/>
          <p:nvPr/>
        </p:nvSpPr>
        <p:spPr>
          <a:xfrm>
            <a:off x="2123082" y="1751598"/>
            <a:ext cx="8046243" cy="461665"/>
          </a:xfrm>
          <a:prstGeom prst="rect">
            <a:avLst/>
          </a:prstGeom>
          <a:noFill/>
        </p:spPr>
        <p:txBody>
          <a:bodyPr wrap="square" rtlCol="0">
            <a:spAutoFit/>
          </a:bodyPr>
          <a:lstStyle/>
          <a:p>
            <a:pPr algn="ctr"/>
            <a:r>
              <a:rPr lang="en-US" sz="2400" dirty="0"/>
              <a:t>“Modern Data Science with R” by </a:t>
            </a:r>
            <a:r>
              <a:rPr lang="en-US" sz="2400" dirty="0" err="1"/>
              <a:t>Baumer</a:t>
            </a:r>
            <a:r>
              <a:rPr lang="en-US" sz="2400" dirty="0"/>
              <a:t>, Kaplan, Horton </a:t>
            </a:r>
          </a:p>
        </p:txBody>
      </p:sp>
      <p:sp>
        <p:nvSpPr>
          <p:cNvPr id="3" name="Rectangle 2">
            <a:extLst>
              <a:ext uri="{FF2B5EF4-FFF2-40B4-BE49-F238E27FC236}">
                <a16:creationId xmlns:a16="http://schemas.microsoft.com/office/drawing/2014/main" id="{AB9D9E30-7511-BB4D-8396-36BAFCAFACED}"/>
              </a:ext>
            </a:extLst>
          </p:cNvPr>
          <p:cNvSpPr/>
          <p:nvPr/>
        </p:nvSpPr>
        <p:spPr>
          <a:xfrm>
            <a:off x="3517900" y="2321797"/>
            <a:ext cx="5219700" cy="372340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904A2AD9-F77E-B64D-B4E7-800FCC8C297A}"/>
              </a:ext>
            </a:extLst>
          </p:cNvPr>
          <p:cNvSpPr/>
          <p:nvPr/>
        </p:nvSpPr>
        <p:spPr>
          <a:xfrm>
            <a:off x="800519" y="405718"/>
            <a:ext cx="487638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2091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Existing Intro Texts</a:t>
            </a:r>
          </a:p>
        </p:txBody>
      </p:sp>
      <p:sp>
        <p:nvSpPr>
          <p:cNvPr id="10" name="TextBox 9">
            <a:extLst>
              <a:ext uri="{FF2B5EF4-FFF2-40B4-BE49-F238E27FC236}">
                <a16:creationId xmlns:a16="http://schemas.microsoft.com/office/drawing/2014/main" id="{48FB48D0-5407-884A-BE3D-85005A704BAE}"/>
              </a:ext>
            </a:extLst>
          </p:cNvPr>
          <p:cNvSpPr txBox="1"/>
          <p:nvPr/>
        </p:nvSpPr>
        <p:spPr>
          <a:xfrm>
            <a:off x="499253" y="1830943"/>
            <a:ext cx="3676650" cy="1200329"/>
          </a:xfrm>
          <a:prstGeom prst="rect">
            <a:avLst/>
          </a:prstGeom>
          <a:noFill/>
        </p:spPr>
        <p:txBody>
          <a:bodyPr wrap="square" rtlCol="0">
            <a:spAutoFit/>
          </a:bodyPr>
          <a:lstStyle/>
          <a:p>
            <a:r>
              <a:rPr lang="en-US" sz="2400" dirty="0"/>
              <a:t>“Introduction to the Practice of Statistics” by Moore, McCabe, Craig</a:t>
            </a:r>
          </a:p>
        </p:txBody>
      </p:sp>
      <p:pic>
        <p:nvPicPr>
          <p:cNvPr id="5" name="Picture 4">
            <a:extLst>
              <a:ext uri="{FF2B5EF4-FFF2-40B4-BE49-F238E27FC236}">
                <a16:creationId xmlns:a16="http://schemas.microsoft.com/office/drawing/2014/main" id="{50DD0A25-5CD5-3842-A7D5-087FD0C866DA}"/>
              </a:ext>
            </a:extLst>
          </p:cNvPr>
          <p:cNvPicPr>
            <a:picLocks noChangeAspect="1"/>
          </p:cNvPicPr>
          <p:nvPr/>
        </p:nvPicPr>
        <p:blipFill>
          <a:blip r:embed="rId2"/>
          <a:stretch>
            <a:fillRect/>
          </a:stretch>
        </p:blipFill>
        <p:spPr>
          <a:xfrm>
            <a:off x="4175903" y="1830943"/>
            <a:ext cx="3840194" cy="4829175"/>
          </a:xfrm>
          <a:prstGeom prst="rect">
            <a:avLst/>
          </a:prstGeom>
        </p:spPr>
      </p:pic>
      <p:sp>
        <p:nvSpPr>
          <p:cNvPr id="3" name="Rectangle 2">
            <a:extLst>
              <a:ext uri="{FF2B5EF4-FFF2-40B4-BE49-F238E27FC236}">
                <a16:creationId xmlns:a16="http://schemas.microsoft.com/office/drawing/2014/main" id="{8F83D918-5E4A-3342-B3AD-C266538DC9DC}"/>
              </a:ext>
            </a:extLst>
          </p:cNvPr>
          <p:cNvSpPr/>
          <p:nvPr/>
        </p:nvSpPr>
        <p:spPr>
          <a:xfrm>
            <a:off x="4190999" y="4337050"/>
            <a:ext cx="3825097" cy="2032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DDE91562-83E2-174D-9841-1EBFB2DC89F3}"/>
              </a:ext>
            </a:extLst>
          </p:cNvPr>
          <p:cNvSpPr/>
          <p:nvPr/>
        </p:nvSpPr>
        <p:spPr>
          <a:xfrm>
            <a:off x="800519" y="405718"/>
            <a:ext cx="487638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7633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Why not a separate class or one day of class?</a:t>
            </a:r>
          </a:p>
        </p:txBody>
      </p:sp>
      <p:pic>
        <p:nvPicPr>
          <p:cNvPr id="5" name="Content Placeholder 4">
            <a:extLst>
              <a:ext uri="{FF2B5EF4-FFF2-40B4-BE49-F238E27FC236}">
                <a16:creationId xmlns:a16="http://schemas.microsoft.com/office/drawing/2014/main" id="{CAEDFEA8-EA7C-8844-89A3-947EC186F85D}"/>
              </a:ext>
            </a:extLst>
          </p:cNvPr>
          <p:cNvPicPr>
            <a:picLocks noGrp="1" noChangeAspect="1"/>
          </p:cNvPicPr>
          <p:nvPr>
            <p:ph idx="1"/>
          </p:nvPr>
        </p:nvPicPr>
        <p:blipFill>
          <a:blip r:embed="rId2"/>
          <a:stretch>
            <a:fillRect/>
          </a:stretch>
        </p:blipFill>
        <p:spPr>
          <a:xfrm>
            <a:off x="1104900" y="2062957"/>
            <a:ext cx="9982200" cy="3619500"/>
          </a:xfrm>
        </p:spPr>
      </p:pic>
      <p:cxnSp>
        <p:nvCxnSpPr>
          <p:cNvPr id="4" name="Straight Connector 3">
            <a:extLst>
              <a:ext uri="{FF2B5EF4-FFF2-40B4-BE49-F238E27FC236}">
                <a16:creationId xmlns:a16="http://schemas.microsoft.com/office/drawing/2014/main" id="{90593B96-4ED9-6148-A735-0222C78E719C}"/>
              </a:ext>
            </a:extLst>
          </p:cNvPr>
          <p:cNvCxnSpPr/>
          <p:nvPr/>
        </p:nvCxnSpPr>
        <p:spPr>
          <a:xfrm>
            <a:off x="6700838" y="4243387"/>
            <a:ext cx="220027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B5D9B02-6032-A04D-B140-FD2E364F118F}"/>
              </a:ext>
            </a:extLst>
          </p:cNvPr>
          <p:cNvCxnSpPr>
            <a:cxnSpLocks/>
          </p:cNvCxnSpPr>
          <p:nvPr/>
        </p:nvCxnSpPr>
        <p:spPr>
          <a:xfrm>
            <a:off x="1595438" y="4752974"/>
            <a:ext cx="180498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Right Arrow 6">
            <a:extLst>
              <a:ext uri="{FF2B5EF4-FFF2-40B4-BE49-F238E27FC236}">
                <a16:creationId xmlns:a16="http://schemas.microsoft.com/office/drawing/2014/main" id="{3F3134F9-7EF8-B443-B4A9-3B8ABB302C63}"/>
              </a:ext>
            </a:extLst>
          </p:cNvPr>
          <p:cNvSpPr/>
          <p:nvPr/>
        </p:nvSpPr>
        <p:spPr>
          <a:xfrm>
            <a:off x="800519" y="405718"/>
            <a:ext cx="1083903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1484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Why not a separate class or one day of class?</a:t>
            </a:r>
          </a:p>
        </p:txBody>
      </p:sp>
      <p:pic>
        <p:nvPicPr>
          <p:cNvPr id="11" name="Content Placeholder 10">
            <a:extLst>
              <a:ext uri="{FF2B5EF4-FFF2-40B4-BE49-F238E27FC236}">
                <a16:creationId xmlns:a16="http://schemas.microsoft.com/office/drawing/2014/main" id="{E3C7EFC1-03E3-944C-8025-A50779EAB084}"/>
              </a:ext>
            </a:extLst>
          </p:cNvPr>
          <p:cNvPicPr>
            <a:picLocks noGrp="1" noChangeAspect="1"/>
          </p:cNvPicPr>
          <p:nvPr>
            <p:ph idx="1"/>
          </p:nvPr>
        </p:nvPicPr>
        <p:blipFill>
          <a:blip r:embed="rId2"/>
          <a:stretch>
            <a:fillRect/>
          </a:stretch>
        </p:blipFill>
        <p:spPr>
          <a:xfrm>
            <a:off x="1385986" y="1715783"/>
            <a:ext cx="3008776" cy="4351338"/>
          </a:xfrm>
        </p:spPr>
      </p:pic>
      <p:pic>
        <p:nvPicPr>
          <p:cNvPr id="13" name="Picture 12">
            <a:extLst>
              <a:ext uri="{FF2B5EF4-FFF2-40B4-BE49-F238E27FC236}">
                <a16:creationId xmlns:a16="http://schemas.microsoft.com/office/drawing/2014/main" id="{0FB4A037-C2AC-4540-A4F3-A772EAF06E9B}"/>
              </a:ext>
            </a:extLst>
          </p:cNvPr>
          <p:cNvPicPr>
            <a:picLocks noChangeAspect="1"/>
          </p:cNvPicPr>
          <p:nvPr/>
        </p:nvPicPr>
        <p:blipFill>
          <a:blip r:embed="rId3"/>
          <a:stretch>
            <a:fillRect/>
          </a:stretch>
        </p:blipFill>
        <p:spPr>
          <a:xfrm>
            <a:off x="5010150" y="1878256"/>
            <a:ext cx="6172201" cy="1618938"/>
          </a:xfrm>
          <a:prstGeom prst="rect">
            <a:avLst/>
          </a:prstGeom>
        </p:spPr>
      </p:pic>
      <p:pic>
        <p:nvPicPr>
          <p:cNvPr id="15" name="Picture 14">
            <a:extLst>
              <a:ext uri="{FF2B5EF4-FFF2-40B4-BE49-F238E27FC236}">
                <a16:creationId xmlns:a16="http://schemas.microsoft.com/office/drawing/2014/main" id="{CC3C6450-EB28-C843-A481-72B257A284E3}"/>
              </a:ext>
            </a:extLst>
          </p:cNvPr>
          <p:cNvPicPr>
            <a:picLocks noChangeAspect="1"/>
          </p:cNvPicPr>
          <p:nvPr/>
        </p:nvPicPr>
        <p:blipFill>
          <a:blip r:embed="rId4"/>
          <a:stretch>
            <a:fillRect/>
          </a:stretch>
        </p:blipFill>
        <p:spPr>
          <a:xfrm>
            <a:off x="4658527" y="4148538"/>
            <a:ext cx="7312132" cy="1482189"/>
          </a:xfrm>
          <a:prstGeom prst="rect">
            <a:avLst/>
          </a:prstGeom>
        </p:spPr>
      </p:pic>
      <p:cxnSp>
        <p:nvCxnSpPr>
          <p:cNvPr id="17" name="Straight Connector 16">
            <a:extLst>
              <a:ext uri="{FF2B5EF4-FFF2-40B4-BE49-F238E27FC236}">
                <a16:creationId xmlns:a16="http://schemas.microsoft.com/office/drawing/2014/main" id="{EF221F69-2C05-9147-9D74-446A1C81E5DF}"/>
              </a:ext>
            </a:extLst>
          </p:cNvPr>
          <p:cNvCxnSpPr>
            <a:cxnSpLocks/>
          </p:cNvCxnSpPr>
          <p:nvPr/>
        </p:nvCxnSpPr>
        <p:spPr>
          <a:xfrm>
            <a:off x="6567177" y="2866773"/>
            <a:ext cx="436312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6810C-A8B8-554F-86CF-F5BE600B7EDE}"/>
              </a:ext>
            </a:extLst>
          </p:cNvPr>
          <p:cNvCxnSpPr>
            <a:cxnSpLocks/>
          </p:cNvCxnSpPr>
          <p:nvPr/>
        </p:nvCxnSpPr>
        <p:spPr>
          <a:xfrm>
            <a:off x="5010150" y="3104166"/>
            <a:ext cx="53482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0FD5C63-0E01-3B4D-A249-3FB6BAD55B02}"/>
              </a:ext>
            </a:extLst>
          </p:cNvPr>
          <p:cNvCxnSpPr>
            <a:cxnSpLocks/>
          </p:cNvCxnSpPr>
          <p:nvPr/>
        </p:nvCxnSpPr>
        <p:spPr>
          <a:xfrm>
            <a:off x="5497635" y="5139655"/>
            <a:ext cx="612286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6295D5-B98E-A04D-9EE8-F86119A8DC41}"/>
              </a:ext>
            </a:extLst>
          </p:cNvPr>
          <p:cNvCxnSpPr>
            <a:cxnSpLocks/>
          </p:cNvCxnSpPr>
          <p:nvPr/>
        </p:nvCxnSpPr>
        <p:spPr>
          <a:xfrm>
            <a:off x="5010150" y="5384374"/>
            <a:ext cx="634365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Right Arrow 29">
            <a:extLst>
              <a:ext uri="{FF2B5EF4-FFF2-40B4-BE49-F238E27FC236}">
                <a16:creationId xmlns:a16="http://schemas.microsoft.com/office/drawing/2014/main" id="{27CD4522-7FCB-054F-BB33-F92357461E69}"/>
              </a:ext>
            </a:extLst>
          </p:cNvPr>
          <p:cNvSpPr/>
          <p:nvPr/>
        </p:nvSpPr>
        <p:spPr>
          <a:xfrm>
            <a:off x="800519" y="405718"/>
            <a:ext cx="10839031"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8542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Resistance</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p:txBody>
          <a:bodyPr/>
          <a:lstStyle/>
          <a:p>
            <a:r>
              <a:rPr lang="en-US" dirty="0"/>
              <a:t>Already too many topics to cover – What do we have to we cut?</a:t>
            </a:r>
          </a:p>
          <a:p>
            <a:endParaRPr lang="en-US" dirty="0"/>
          </a:p>
          <a:p>
            <a:endParaRPr lang="en-US" dirty="0"/>
          </a:p>
          <a:p>
            <a:r>
              <a:rPr lang="en-US" dirty="0"/>
              <a:t>I’m not qualified to teach ethics…</a:t>
            </a:r>
          </a:p>
          <a:p>
            <a:endParaRPr lang="en-US" dirty="0"/>
          </a:p>
          <a:p>
            <a:endParaRPr lang="en-US" dirty="0"/>
          </a:p>
          <a:p>
            <a:r>
              <a:rPr lang="en-US" dirty="0"/>
              <a:t>Students can take an ethics course in philosophy dept…</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3" name="TextBox 2">
            <a:extLst>
              <a:ext uri="{FF2B5EF4-FFF2-40B4-BE49-F238E27FC236}">
                <a16:creationId xmlns:a16="http://schemas.microsoft.com/office/drawing/2014/main" id="{8D4264A2-D0DC-5048-8EAF-3254E1617720}"/>
              </a:ext>
            </a:extLst>
          </p:cNvPr>
          <p:cNvSpPr txBox="1"/>
          <p:nvPr/>
        </p:nvSpPr>
        <p:spPr>
          <a:xfrm>
            <a:off x="1514476" y="2457451"/>
            <a:ext cx="5214937" cy="523220"/>
          </a:xfrm>
          <a:prstGeom prst="rect">
            <a:avLst/>
          </a:prstGeom>
          <a:noFill/>
        </p:spPr>
        <p:txBody>
          <a:bodyPr wrap="square" rtlCol="0">
            <a:spAutoFit/>
          </a:bodyPr>
          <a:lstStyle/>
          <a:p>
            <a:r>
              <a:rPr lang="en-US" sz="2800" b="1" dirty="0"/>
              <a:t>Sprinkle it in with existing topics</a:t>
            </a:r>
          </a:p>
        </p:txBody>
      </p:sp>
      <p:sp>
        <p:nvSpPr>
          <p:cNvPr id="5" name="TextBox 4">
            <a:extLst>
              <a:ext uri="{FF2B5EF4-FFF2-40B4-BE49-F238E27FC236}">
                <a16:creationId xmlns:a16="http://schemas.microsoft.com/office/drawing/2014/main" id="{9449CBDE-2EDF-2844-92B9-D4152A7A4133}"/>
              </a:ext>
            </a:extLst>
          </p:cNvPr>
          <p:cNvSpPr txBox="1"/>
          <p:nvPr/>
        </p:nvSpPr>
        <p:spPr>
          <a:xfrm>
            <a:off x="1514476" y="4055597"/>
            <a:ext cx="9839324" cy="523220"/>
          </a:xfrm>
          <a:prstGeom prst="rect">
            <a:avLst/>
          </a:prstGeom>
          <a:noFill/>
        </p:spPr>
        <p:txBody>
          <a:bodyPr wrap="square" rtlCol="0">
            <a:spAutoFit/>
          </a:bodyPr>
          <a:lstStyle/>
          <a:p>
            <a:r>
              <a:rPr lang="en-US" sz="2800" b="1" dirty="0"/>
              <a:t>Not teaching Kant or Utilitarianism but increasing awareness</a:t>
            </a:r>
          </a:p>
        </p:txBody>
      </p:sp>
      <p:sp>
        <p:nvSpPr>
          <p:cNvPr id="6" name="TextBox 5">
            <a:extLst>
              <a:ext uri="{FF2B5EF4-FFF2-40B4-BE49-F238E27FC236}">
                <a16:creationId xmlns:a16="http://schemas.microsoft.com/office/drawing/2014/main" id="{92E79E2E-E1A8-AA46-A243-B13EA3B61DF4}"/>
              </a:ext>
            </a:extLst>
          </p:cNvPr>
          <p:cNvSpPr txBox="1"/>
          <p:nvPr/>
        </p:nvSpPr>
        <p:spPr>
          <a:xfrm>
            <a:off x="1514476" y="5653743"/>
            <a:ext cx="9839324" cy="523220"/>
          </a:xfrm>
          <a:prstGeom prst="rect">
            <a:avLst/>
          </a:prstGeom>
          <a:noFill/>
        </p:spPr>
        <p:txBody>
          <a:bodyPr wrap="square" rtlCol="0">
            <a:spAutoFit/>
          </a:bodyPr>
          <a:lstStyle/>
          <a:p>
            <a:r>
              <a:rPr lang="en-US" sz="2800" b="1" dirty="0"/>
              <a:t>We model good analysis by stopping to think about these issues</a:t>
            </a:r>
          </a:p>
        </p:txBody>
      </p:sp>
      <p:sp>
        <p:nvSpPr>
          <p:cNvPr id="7" name="TextBox 6">
            <a:extLst>
              <a:ext uri="{FF2B5EF4-FFF2-40B4-BE49-F238E27FC236}">
                <a16:creationId xmlns:a16="http://schemas.microsoft.com/office/drawing/2014/main" id="{F3570317-482E-084A-AF34-0C01FECB26F3}"/>
              </a:ext>
            </a:extLst>
          </p:cNvPr>
          <p:cNvSpPr txBox="1"/>
          <p:nvPr/>
        </p:nvSpPr>
        <p:spPr>
          <a:xfrm>
            <a:off x="3533775" y="764942"/>
            <a:ext cx="3488348" cy="523220"/>
          </a:xfrm>
          <a:prstGeom prst="rect">
            <a:avLst/>
          </a:prstGeom>
          <a:noFill/>
        </p:spPr>
        <p:txBody>
          <a:bodyPr wrap="square" rtlCol="0">
            <a:spAutoFit/>
          </a:bodyPr>
          <a:lstStyle/>
          <a:p>
            <a:r>
              <a:rPr lang="en-US" sz="2800" b="1" dirty="0"/>
              <a:t>+ My responses now</a:t>
            </a:r>
          </a:p>
        </p:txBody>
      </p:sp>
      <p:sp>
        <p:nvSpPr>
          <p:cNvPr id="8" name="Right Arrow 7">
            <a:extLst>
              <a:ext uri="{FF2B5EF4-FFF2-40B4-BE49-F238E27FC236}">
                <a16:creationId xmlns:a16="http://schemas.microsoft.com/office/drawing/2014/main" id="{BF685C8E-8B69-BD43-A842-B742EFDE917C}"/>
              </a:ext>
            </a:extLst>
          </p:cNvPr>
          <p:cNvSpPr/>
          <p:nvPr/>
        </p:nvSpPr>
        <p:spPr>
          <a:xfrm>
            <a:off x="800520" y="405718"/>
            <a:ext cx="2733256"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837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Macalester Intro Class</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a:xfrm>
            <a:off x="838200" y="1825624"/>
            <a:ext cx="10515600" cy="4646613"/>
          </a:xfrm>
        </p:spPr>
        <p:txBody>
          <a:bodyPr>
            <a:normAutofit/>
          </a:bodyPr>
          <a:lstStyle/>
          <a:p>
            <a:r>
              <a:rPr lang="en-US" dirty="0"/>
              <a:t>Data Collection and Quality</a:t>
            </a:r>
          </a:p>
          <a:p>
            <a:r>
              <a:rPr lang="en-US" dirty="0"/>
              <a:t>Visualizing Data</a:t>
            </a:r>
          </a:p>
          <a:p>
            <a:r>
              <a:rPr lang="en-US" dirty="0"/>
              <a:t>Regression Models</a:t>
            </a:r>
          </a:p>
          <a:p>
            <a:r>
              <a:rPr lang="en-US" dirty="0"/>
              <a:t>Random Variability</a:t>
            </a:r>
          </a:p>
          <a:p>
            <a:r>
              <a:rPr lang="en-US" dirty="0"/>
              <a:t>Randomness and Probability</a:t>
            </a:r>
          </a:p>
          <a:p>
            <a:r>
              <a:rPr lang="en-US" dirty="0"/>
              <a:t>Statistical Inference</a:t>
            </a:r>
          </a:p>
          <a:p>
            <a:endParaRPr lang="en-US" dirty="0"/>
          </a:p>
          <a:p>
            <a:endParaRPr lang="en-US" dirty="0"/>
          </a:p>
          <a:p>
            <a:pPr marL="0" indent="0">
              <a:buNone/>
            </a:pPr>
            <a:r>
              <a:rPr lang="en-US" dirty="0">
                <a:hlinkClick r:id="rId2"/>
              </a:rPr>
              <a:t>https://bcheggeseth.github.io/Math155Notes/</a:t>
            </a:r>
            <a:r>
              <a:rPr lang="en-US" dirty="0"/>
              <a:t> (Class Notes)</a:t>
            </a:r>
          </a:p>
        </p:txBody>
      </p:sp>
      <p:sp>
        <p:nvSpPr>
          <p:cNvPr id="3" name="TextBox 2">
            <a:extLst>
              <a:ext uri="{FF2B5EF4-FFF2-40B4-BE49-F238E27FC236}">
                <a16:creationId xmlns:a16="http://schemas.microsoft.com/office/drawing/2014/main" id="{973501BC-F696-E94B-BDC1-D2D168499720}"/>
              </a:ext>
            </a:extLst>
          </p:cNvPr>
          <p:cNvSpPr txBox="1"/>
          <p:nvPr/>
        </p:nvSpPr>
        <p:spPr>
          <a:xfrm>
            <a:off x="6953250" y="2490788"/>
            <a:ext cx="4895850" cy="1384995"/>
          </a:xfrm>
          <a:prstGeom prst="rect">
            <a:avLst/>
          </a:prstGeom>
          <a:noFill/>
        </p:spPr>
        <p:txBody>
          <a:bodyPr wrap="square" rtlCol="0">
            <a:spAutoFit/>
          </a:bodyPr>
          <a:lstStyle/>
          <a:p>
            <a:r>
              <a:rPr lang="en-US" sz="2800" dirty="0"/>
              <a:t>Focus on Modeling</a:t>
            </a:r>
          </a:p>
          <a:p>
            <a:r>
              <a:rPr lang="en-US" sz="2800" dirty="0"/>
              <a:t>Real data examples throughout</a:t>
            </a:r>
          </a:p>
          <a:p>
            <a:endParaRPr lang="en-US" sz="2800" dirty="0"/>
          </a:p>
        </p:txBody>
      </p:sp>
      <p:sp>
        <p:nvSpPr>
          <p:cNvPr id="5" name="Right Arrow 4">
            <a:extLst>
              <a:ext uri="{FF2B5EF4-FFF2-40B4-BE49-F238E27FC236}">
                <a16:creationId xmlns:a16="http://schemas.microsoft.com/office/drawing/2014/main" id="{D082933D-878E-0448-8CF9-C8B2D8AFFA7B}"/>
              </a:ext>
            </a:extLst>
          </p:cNvPr>
          <p:cNvSpPr/>
          <p:nvPr/>
        </p:nvSpPr>
        <p:spPr>
          <a:xfrm>
            <a:off x="800520" y="405718"/>
            <a:ext cx="535263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5187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One way to do it</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a:xfrm>
            <a:off x="838200" y="1825624"/>
            <a:ext cx="10515600" cy="4646613"/>
          </a:xfrm>
        </p:spPr>
        <p:txBody>
          <a:bodyPr>
            <a:normAutofit fontScale="85000" lnSpcReduction="20000"/>
          </a:bodyPr>
          <a:lstStyle/>
          <a:p>
            <a:r>
              <a:rPr lang="en-US" b="1" dirty="0"/>
              <a:t>Bring it up on Day One</a:t>
            </a:r>
            <a:r>
              <a:rPr lang="en-US" dirty="0"/>
              <a:t> </a:t>
            </a:r>
          </a:p>
          <a:p>
            <a:pPr lvl="1"/>
            <a:r>
              <a:rPr lang="en-US" dirty="0"/>
              <a:t>Defining data and data context (W’s)</a:t>
            </a:r>
          </a:p>
          <a:p>
            <a:endParaRPr lang="en-US" dirty="0"/>
          </a:p>
          <a:p>
            <a:r>
              <a:rPr lang="en-US" b="1" dirty="0"/>
              <a:t>Use real data and talk real choices and consequences</a:t>
            </a:r>
          </a:p>
          <a:p>
            <a:pPr lvl="1"/>
            <a:r>
              <a:rPr lang="en-US" dirty="0"/>
              <a:t>Small group discussions about a real data set</a:t>
            </a:r>
          </a:p>
          <a:p>
            <a:pPr marL="0" indent="0">
              <a:buNone/>
            </a:pPr>
            <a:endParaRPr lang="en-US" dirty="0"/>
          </a:p>
          <a:p>
            <a:r>
              <a:rPr lang="en-US" b="1" dirty="0"/>
              <a:t>Reinforce when talking about sampling and biases</a:t>
            </a:r>
          </a:p>
          <a:p>
            <a:pPr lvl="1"/>
            <a:r>
              <a:rPr lang="en-US" dirty="0"/>
              <a:t>Who is in the sample and who’s not? Impact?</a:t>
            </a:r>
          </a:p>
          <a:p>
            <a:pPr lvl="1"/>
            <a:endParaRPr lang="en-US" dirty="0"/>
          </a:p>
          <a:p>
            <a:r>
              <a:rPr lang="en-US" b="1" dirty="0"/>
              <a:t>Models selection and algorithmic bias</a:t>
            </a:r>
          </a:p>
          <a:p>
            <a:pPr lvl="1"/>
            <a:r>
              <a:rPr lang="en-US" dirty="0"/>
              <a:t>Choices in variables and their impact</a:t>
            </a:r>
          </a:p>
          <a:p>
            <a:pPr lvl="1"/>
            <a:endParaRPr lang="en-US" dirty="0"/>
          </a:p>
          <a:p>
            <a:r>
              <a:rPr lang="en-US" b="1" dirty="0"/>
              <a:t>Consequences of errors </a:t>
            </a:r>
          </a:p>
          <a:p>
            <a:pPr lvl="1"/>
            <a:r>
              <a:rPr lang="en-US" dirty="0"/>
              <a:t>Residuals/Prediction Errors, Decision Making (Hypothesis Testing)</a:t>
            </a:r>
          </a:p>
          <a:p>
            <a:endParaRPr lang="en-US" dirty="0"/>
          </a:p>
          <a:p>
            <a:endParaRPr lang="en-US" dirty="0"/>
          </a:p>
          <a:p>
            <a:pPr lvl="1"/>
            <a:endParaRPr lang="en-US" dirty="0"/>
          </a:p>
          <a:p>
            <a:endParaRPr lang="en-US" dirty="0"/>
          </a:p>
          <a:p>
            <a:endParaRPr lang="en-US" dirty="0"/>
          </a:p>
          <a:p>
            <a:endParaRPr lang="en-US" dirty="0"/>
          </a:p>
        </p:txBody>
      </p:sp>
      <p:sp>
        <p:nvSpPr>
          <p:cNvPr id="5" name="Right Arrow 4">
            <a:extLst>
              <a:ext uri="{FF2B5EF4-FFF2-40B4-BE49-F238E27FC236}">
                <a16:creationId xmlns:a16="http://schemas.microsoft.com/office/drawing/2014/main" id="{DAFE75CF-84F8-B64D-BBF6-D6CB6D2D53F4}"/>
              </a:ext>
            </a:extLst>
          </p:cNvPr>
          <p:cNvSpPr/>
          <p:nvPr/>
        </p:nvSpPr>
        <p:spPr>
          <a:xfrm>
            <a:off x="800520" y="405718"/>
            <a:ext cx="424773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895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Data Examples</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a:xfrm>
            <a:off x="838200" y="1825625"/>
            <a:ext cx="10972800" cy="4351338"/>
          </a:xfrm>
        </p:spPr>
        <p:txBody>
          <a:bodyPr>
            <a:normAutofit/>
          </a:bodyPr>
          <a:lstStyle/>
          <a:p>
            <a:r>
              <a:rPr lang="en-US" dirty="0"/>
              <a:t>Data: Police Stops/Reported Crimes (San Francisco: </a:t>
            </a:r>
            <a:r>
              <a:rPr lang="en-US" dirty="0" err="1"/>
              <a:t>data.sfgov.org</a:t>
            </a:r>
            <a:r>
              <a:rPr lang="en-US" dirty="0"/>
              <a:t>)</a:t>
            </a:r>
          </a:p>
          <a:p>
            <a:endParaRPr lang="en-US" dirty="0"/>
          </a:p>
          <a:p>
            <a:r>
              <a:rPr lang="en-US" dirty="0"/>
              <a:t>Statistics Topic: Visualization, Data Context (Who, What, Where, When…)</a:t>
            </a:r>
          </a:p>
          <a:p>
            <a:endParaRPr lang="en-US" dirty="0"/>
          </a:p>
          <a:p>
            <a:r>
              <a:rPr lang="en-US" dirty="0"/>
              <a:t>Ethics Discussion Prompts</a:t>
            </a:r>
            <a:r>
              <a:rPr lang="en-US" i="1" dirty="0"/>
              <a:t>:</a:t>
            </a:r>
          </a:p>
          <a:p>
            <a:pPr lvl="1"/>
            <a:r>
              <a:rPr lang="en-US" i="1" dirty="0"/>
              <a:t>Who is in this data set and who is not?</a:t>
            </a:r>
          </a:p>
          <a:p>
            <a:pPr lvl="1"/>
            <a:r>
              <a:rPr lang="en-US" i="1" dirty="0"/>
              <a:t>What would the implications be if we used this data to predict where future crimes would be?</a:t>
            </a:r>
          </a:p>
          <a:p>
            <a:endParaRPr lang="en-US" dirty="0"/>
          </a:p>
          <a:p>
            <a:pPr lvl="1"/>
            <a:endParaRPr lang="en-US" dirty="0"/>
          </a:p>
          <a:p>
            <a:endParaRPr lang="en-US" dirty="0"/>
          </a:p>
          <a:p>
            <a:endParaRPr lang="en-US" dirty="0"/>
          </a:p>
          <a:p>
            <a:endParaRPr lang="en-US" dirty="0"/>
          </a:p>
        </p:txBody>
      </p:sp>
      <p:sp>
        <p:nvSpPr>
          <p:cNvPr id="6" name="Right Arrow 5">
            <a:extLst>
              <a:ext uri="{FF2B5EF4-FFF2-40B4-BE49-F238E27FC236}">
                <a16:creationId xmlns:a16="http://schemas.microsoft.com/office/drawing/2014/main" id="{DAF25D36-CC21-0940-A3C0-DC72CDE0405B}"/>
              </a:ext>
            </a:extLst>
          </p:cNvPr>
          <p:cNvSpPr/>
          <p:nvPr/>
        </p:nvSpPr>
        <p:spPr>
          <a:xfrm>
            <a:off x="800520" y="405718"/>
            <a:ext cx="396198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7947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Data Examples</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p:txBody>
          <a:bodyPr>
            <a:normAutofit lnSpcReduction="10000"/>
          </a:bodyPr>
          <a:lstStyle/>
          <a:p>
            <a:r>
              <a:rPr lang="en-US" dirty="0"/>
              <a:t>Data: House Prices (Iowa House Prices at </a:t>
            </a:r>
            <a:r>
              <a:rPr lang="en-US" dirty="0" err="1"/>
              <a:t>Kaggle.com</a:t>
            </a:r>
            <a:r>
              <a:rPr lang="en-US" dirty="0"/>
              <a:t> or </a:t>
            </a:r>
            <a:r>
              <a:rPr lang="en-US" dirty="0" err="1"/>
              <a:t>SaratogaHouses</a:t>
            </a:r>
            <a:r>
              <a:rPr lang="en-US" dirty="0"/>
              <a:t> in </a:t>
            </a:r>
            <a:r>
              <a:rPr lang="en-US" dirty="0" err="1"/>
              <a:t>mosaicData</a:t>
            </a:r>
            <a:r>
              <a:rPr lang="en-US" dirty="0"/>
              <a:t>)</a:t>
            </a:r>
          </a:p>
          <a:p>
            <a:endParaRPr lang="en-US" dirty="0"/>
          </a:p>
          <a:p>
            <a:r>
              <a:rPr lang="en-US" dirty="0"/>
              <a:t>Statistics Topic: Linear Regression, Residual Analysis</a:t>
            </a:r>
          </a:p>
          <a:p>
            <a:endParaRPr lang="en-US" dirty="0"/>
          </a:p>
          <a:p>
            <a:r>
              <a:rPr lang="en-US" dirty="0"/>
              <a:t>Ethics Discussion Prompts</a:t>
            </a:r>
            <a:r>
              <a:rPr lang="en-US" i="1" dirty="0"/>
              <a:t>:</a:t>
            </a:r>
          </a:p>
          <a:p>
            <a:pPr lvl="1"/>
            <a:r>
              <a:rPr lang="en-US" i="1" dirty="0"/>
              <a:t>Are the errors systematically different for different subsets?</a:t>
            </a:r>
          </a:p>
          <a:p>
            <a:pPr lvl="1"/>
            <a:r>
              <a:rPr lang="en-US" i="1" dirty="0"/>
              <a:t>Check for discriminatory predictions using variables not included in model</a:t>
            </a:r>
          </a:p>
          <a:p>
            <a:pPr lvl="1"/>
            <a:r>
              <a:rPr lang="en-US" i="1" dirty="0"/>
              <a:t>How might a price prediction model (Zillow, Redfin) impact the process of buying a house for an individual?</a:t>
            </a:r>
            <a:endParaRPr lang="en-US" dirty="0"/>
          </a:p>
          <a:p>
            <a:pPr lvl="1"/>
            <a:endParaRPr lang="en-US" dirty="0"/>
          </a:p>
          <a:p>
            <a:endParaRPr lang="en-US" dirty="0"/>
          </a:p>
          <a:p>
            <a:endParaRPr lang="en-US" dirty="0"/>
          </a:p>
          <a:p>
            <a:endParaRPr lang="en-US" dirty="0"/>
          </a:p>
        </p:txBody>
      </p:sp>
      <p:sp>
        <p:nvSpPr>
          <p:cNvPr id="5" name="Right Arrow 4">
            <a:extLst>
              <a:ext uri="{FF2B5EF4-FFF2-40B4-BE49-F238E27FC236}">
                <a16:creationId xmlns:a16="http://schemas.microsoft.com/office/drawing/2014/main" id="{31E99E45-ABD6-F142-9511-7AA67E12195A}"/>
              </a:ext>
            </a:extLst>
          </p:cNvPr>
          <p:cNvSpPr/>
          <p:nvPr/>
        </p:nvSpPr>
        <p:spPr>
          <a:xfrm>
            <a:off x="800520" y="405718"/>
            <a:ext cx="396198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31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Data Examples</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p:txBody>
          <a:bodyPr>
            <a:normAutofit/>
          </a:bodyPr>
          <a:lstStyle/>
          <a:p>
            <a:r>
              <a:rPr lang="en-US" dirty="0"/>
              <a:t>Data: House Prices (Iowa House Prices at </a:t>
            </a:r>
            <a:r>
              <a:rPr lang="en-US" dirty="0" err="1"/>
              <a:t>Kaggle.com</a:t>
            </a:r>
            <a:r>
              <a:rPr lang="en-US" dirty="0"/>
              <a:t> or </a:t>
            </a:r>
            <a:r>
              <a:rPr lang="en-US" dirty="0" err="1"/>
              <a:t>SaratogaHouses</a:t>
            </a:r>
            <a:r>
              <a:rPr lang="en-US" dirty="0"/>
              <a:t> in </a:t>
            </a:r>
            <a:r>
              <a:rPr lang="en-US" dirty="0" err="1"/>
              <a:t>mosaicData</a:t>
            </a:r>
            <a:r>
              <a:rPr lang="en-US" dirty="0"/>
              <a:t>)</a:t>
            </a:r>
          </a:p>
          <a:p>
            <a:endParaRPr lang="en-US" dirty="0"/>
          </a:p>
          <a:p>
            <a:r>
              <a:rPr lang="en-US" dirty="0"/>
              <a:t>Statistics Topic: Linear Regression, Model Selection</a:t>
            </a:r>
          </a:p>
          <a:p>
            <a:endParaRPr lang="en-US" dirty="0"/>
          </a:p>
          <a:p>
            <a:r>
              <a:rPr lang="en-US" dirty="0"/>
              <a:t>Ethics Discussion Prompts</a:t>
            </a:r>
            <a:r>
              <a:rPr lang="en-US" i="1" dirty="0"/>
              <a:t>:</a:t>
            </a:r>
          </a:p>
          <a:p>
            <a:pPr lvl="1"/>
            <a:r>
              <a:rPr lang="en-US" i="1" dirty="0"/>
              <a:t>What variables should you used to predict price? Neighborhood?</a:t>
            </a:r>
          </a:p>
          <a:p>
            <a:pPr lvl="1"/>
            <a:r>
              <a:rPr lang="en-US" i="1" dirty="0"/>
              <a:t>What if a variable is predictive of price because of past racial relining practices? </a:t>
            </a:r>
          </a:p>
          <a:p>
            <a:endParaRPr lang="en-US" dirty="0"/>
          </a:p>
          <a:p>
            <a:pPr lvl="1"/>
            <a:endParaRPr lang="en-US" dirty="0"/>
          </a:p>
          <a:p>
            <a:endParaRPr lang="en-US" dirty="0"/>
          </a:p>
          <a:p>
            <a:endParaRPr lang="en-US" dirty="0"/>
          </a:p>
          <a:p>
            <a:endParaRPr lang="en-US" dirty="0"/>
          </a:p>
        </p:txBody>
      </p:sp>
      <p:sp>
        <p:nvSpPr>
          <p:cNvPr id="5" name="Right Arrow 4">
            <a:extLst>
              <a:ext uri="{FF2B5EF4-FFF2-40B4-BE49-F238E27FC236}">
                <a16:creationId xmlns:a16="http://schemas.microsoft.com/office/drawing/2014/main" id="{77ADA6AD-4896-C747-AF5B-55BCC01476C7}"/>
              </a:ext>
            </a:extLst>
          </p:cNvPr>
          <p:cNvSpPr/>
          <p:nvPr/>
        </p:nvSpPr>
        <p:spPr>
          <a:xfrm>
            <a:off x="800520" y="405718"/>
            <a:ext cx="396198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9878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My Reflection</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p:txBody>
          <a:bodyPr/>
          <a:lstStyle/>
          <a:p>
            <a:r>
              <a:rPr lang="en-US" dirty="0"/>
              <a:t>Spent less class time on ethics than I had wanted – </a:t>
            </a:r>
            <a:r>
              <a:rPr lang="en-US" b="1" dirty="0"/>
              <a:t>sprinkled it in and had one day of a major “ethics discussion” on a reading from WMD</a:t>
            </a:r>
          </a:p>
          <a:p>
            <a:endParaRPr lang="en-US" dirty="0"/>
          </a:p>
          <a:p>
            <a:endParaRPr lang="en-US" dirty="0"/>
          </a:p>
          <a:p>
            <a:r>
              <a:rPr lang="en-US" dirty="0"/>
              <a:t>Wanted to have incorporated an ethical questions into every homework – </a:t>
            </a:r>
            <a:r>
              <a:rPr lang="en-US" b="1" dirty="0"/>
              <a:t>not quite</a:t>
            </a:r>
          </a:p>
          <a:p>
            <a:endParaRPr lang="en-US" b="1" dirty="0"/>
          </a:p>
          <a:p>
            <a:r>
              <a:rPr lang="en-US" dirty="0"/>
              <a:t>Tried to keep data context and real human consequences present in class discussions – </a:t>
            </a:r>
            <a:r>
              <a:rPr lang="en-US" b="1" dirty="0"/>
              <a:t>almost always</a:t>
            </a:r>
          </a:p>
          <a:p>
            <a:endParaRPr lang="en-US" b="1" dirty="0"/>
          </a:p>
          <a:p>
            <a:endParaRPr lang="en-US" dirty="0"/>
          </a:p>
          <a:p>
            <a:endParaRPr lang="en-US" dirty="0"/>
          </a:p>
          <a:p>
            <a:endParaRPr lang="en-US" dirty="0"/>
          </a:p>
        </p:txBody>
      </p:sp>
      <p:sp>
        <p:nvSpPr>
          <p:cNvPr id="5" name="Right Arrow 4">
            <a:extLst>
              <a:ext uri="{FF2B5EF4-FFF2-40B4-BE49-F238E27FC236}">
                <a16:creationId xmlns:a16="http://schemas.microsoft.com/office/drawing/2014/main" id="{BCB619CC-50B2-E349-933D-30DAFECF7D9C}"/>
              </a:ext>
            </a:extLst>
          </p:cNvPr>
          <p:cNvSpPr/>
          <p:nvPr/>
        </p:nvSpPr>
        <p:spPr>
          <a:xfrm>
            <a:off x="800520" y="405718"/>
            <a:ext cx="396198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62E847D-8B5F-2844-BDFB-44AA212B4752}"/>
              </a:ext>
            </a:extLst>
          </p:cNvPr>
          <p:cNvSpPr txBox="1"/>
          <p:nvPr/>
        </p:nvSpPr>
        <p:spPr>
          <a:xfrm>
            <a:off x="2638643" y="2828260"/>
            <a:ext cx="6914713" cy="400110"/>
          </a:xfrm>
          <a:prstGeom prst="rect">
            <a:avLst/>
          </a:prstGeom>
          <a:noFill/>
        </p:spPr>
        <p:txBody>
          <a:bodyPr wrap="none" rtlCol="0">
            <a:spAutoFit/>
          </a:bodyPr>
          <a:lstStyle/>
          <a:p>
            <a:r>
              <a:rPr lang="en-US" sz="2000" dirty="0"/>
              <a:t>“Models are opinions embedded in mathematics” – Cathy O’Neil</a:t>
            </a:r>
          </a:p>
        </p:txBody>
      </p:sp>
    </p:spTree>
    <p:extLst>
      <p:ext uri="{BB962C8B-B14F-4D97-AF65-F5344CB8AC3E}">
        <p14:creationId xmlns:p14="http://schemas.microsoft.com/office/powerpoint/2010/main" val="2471966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a:xfrm>
            <a:off x="687990" y="380624"/>
            <a:ext cx="10795000" cy="1325563"/>
          </a:xfrm>
        </p:spPr>
        <p:txBody>
          <a:bodyPr/>
          <a:lstStyle/>
          <a:p>
            <a:r>
              <a:rPr lang="en-US" dirty="0"/>
              <a:t>Student Feedback</a:t>
            </a:r>
          </a:p>
        </p:txBody>
      </p:sp>
      <p:sp>
        <p:nvSpPr>
          <p:cNvPr id="3" name="Rectangle 2">
            <a:extLst>
              <a:ext uri="{FF2B5EF4-FFF2-40B4-BE49-F238E27FC236}">
                <a16:creationId xmlns:a16="http://schemas.microsoft.com/office/drawing/2014/main" id="{AFBBD9D8-8410-B843-A2D5-A42E3F369E44}"/>
              </a:ext>
            </a:extLst>
          </p:cNvPr>
          <p:cNvSpPr/>
          <p:nvPr/>
        </p:nvSpPr>
        <p:spPr>
          <a:xfrm>
            <a:off x="441435" y="2485259"/>
            <a:ext cx="6096000" cy="1477328"/>
          </a:xfrm>
          <a:prstGeom prst="rect">
            <a:avLst/>
          </a:prstGeom>
        </p:spPr>
        <p:txBody>
          <a:bodyPr>
            <a:spAutoFit/>
          </a:bodyPr>
          <a:lstStyle/>
          <a:p>
            <a:r>
              <a:rPr lang="en-US" b="0" i="0" dirty="0">
                <a:solidFill>
                  <a:srgbClr val="000000"/>
                </a:solidFill>
                <a:effectLst/>
                <a:latin typeface="Roboto"/>
              </a:rPr>
              <a:t>I learned all about creating, evaluating, and interpreting models, in addition to the </a:t>
            </a:r>
            <a:r>
              <a:rPr lang="en-US" b="0" i="0" u="sng" dirty="0">
                <a:solidFill>
                  <a:srgbClr val="000000"/>
                </a:solidFill>
                <a:effectLst/>
                <a:latin typeface="Roboto"/>
              </a:rPr>
              <a:t>ethics and strategy surrounding the data collection used as inputs</a:t>
            </a:r>
            <a:r>
              <a:rPr lang="en-US" b="0" i="0" dirty="0">
                <a:solidFill>
                  <a:srgbClr val="000000"/>
                </a:solidFill>
                <a:effectLst/>
                <a:latin typeface="Roboto"/>
              </a:rPr>
              <a:t>. I also learned how to conduct independent research of my own in R, which is something I plan on continuing to do in the future.</a:t>
            </a:r>
            <a:endParaRPr lang="en-US" dirty="0"/>
          </a:p>
        </p:txBody>
      </p:sp>
      <p:sp>
        <p:nvSpPr>
          <p:cNvPr id="5" name="Rectangle 4">
            <a:extLst>
              <a:ext uri="{FF2B5EF4-FFF2-40B4-BE49-F238E27FC236}">
                <a16:creationId xmlns:a16="http://schemas.microsoft.com/office/drawing/2014/main" id="{AEBB7388-4473-8448-AED9-DFABCC4452BF}"/>
              </a:ext>
            </a:extLst>
          </p:cNvPr>
          <p:cNvSpPr/>
          <p:nvPr/>
        </p:nvSpPr>
        <p:spPr>
          <a:xfrm>
            <a:off x="441435" y="4461697"/>
            <a:ext cx="5644055" cy="1477328"/>
          </a:xfrm>
          <a:prstGeom prst="rect">
            <a:avLst/>
          </a:prstGeom>
        </p:spPr>
        <p:txBody>
          <a:bodyPr wrap="square">
            <a:spAutoFit/>
          </a:bodyPr>
          <a:lstStyle/>
          <a:p>
            <a:r>
              <a:rPr lang="en-US" b="0" i="0" dirty="0">
                <a:solidFill>
                  <a:srgbClr val="000000"/>
                </a:solidFill>
                <a:effectLst/>
                <a:latin typeface="Roboto"/>
              </a:rPr>
              <a:t>I learned how to </a:t>
            </a:r>
            <a:r>
              <a:rPr lang="en-US" b="0" i="0" u="sng" dirty="0">
                <a:solidFill>
                  <a:srgbClr val="000000"/>
                </a:solidFill>
                <a:effectLst/>
                <a:latin typeface="Roboto"/>
              </a:rPr>
              <a:t>spot ethical problems within a model </a:t>
            </a:r>
            <a:r>
              <a:rPr lang="en-US" b="0" i="0" dirty="0">
                <a:solidFill>
                  <a:srgbClr val="000000"/>
                </a:solidFill>
                <a:effectLst/>
                <a:latin typeface="Roboto"/>
              </a:rPr>
              <a:t>(such as examining the sample population and seeing how statisticians applied results from the model to a larger population) and to think critically about whether certain variables are useful in certain models.</a:t>
            </a:r>
            <a:endParaRPr lang="en-US" dirty="0"/>
          </a:p>
        </p:txBody>
      </p:sp>
      <p:sp>
        <p:nvSpPr>
          <p:cNvPr id="6" name="Rectangle 5">
            <a:extLst>
              <a:ext uri="{FF2B5EF4-FFF2-40B4-BE49-F238E27FC236}">
                <a16:creationId xmlns:a16="http://schemas.microsoft.com/office/drawing/2014/main" id="{7B676A08-1465-DE42-995F-763372CD1D63}"/>
              </a:ext>
            </a:extLst>
          </p:cNvPr>
          <p:cNvSpPr/>
          <p:nvPr/>
        </p:nvSpPr>
        <p:spPr>
          <a:xfrm>
            <a:off x="6537435" y="2588283"/>
            <a:ext cx="5444358" cy="2862322"/>
          </a:xfrm>
          <a:prstGeom prst="rect">
            <a:avLst/>
          </a:prstGeom>
        </p:spPr>
        <p:txBody>
          <a:bodyPr wrap="square">
            <a:spAutoFit/>
          </a:bodyPr>
          <a:lstStyle/>
          <a:p>
            <a:r>
              <a:rPr lang="en-US" b="0" i="0" dirty="0">
                <a:solidFill>
                  <a:srgbClr val="000000"/>
                </a:solidFill>
                <a:effectLst/>
                <a:latin typeface="Roboto"/>
              </a:rPr>
              <a:t>I learned the </a:t>
            </a:r>
            <a:r>
              <a:rPr lang="en-US" b="0" i="0" u="sng" dirty="0">
                <a:solidFill>
                  <a:srgbClr val="000000"/>
                </a:solidFill>
                <a:effectLst/>
                <a:latin typeface="Roboto"/>
              </a:rPr>
              <a:t>danger of creating a model around limited data</a:t>
            </a:r>
            <a:r>
              <a:rPr lang="en-US" b="0" i="0" dirty="0">
                <a:solidFill>
                  <a:srgbClr val="000000"/>
                </a:solidFill>
                <a:effectLst/>
                <a:latin typeface="Roboto"/>
              </a:rPr>
              <a:t> and how all models are wrong and that it can be especially problematic if models are wrong in non random random ways that lead to </a:t>
            </a:r>
            <a:r>
              <a:rPr lang="en-US" b="0" i="0" u="sng" dirty="0">
                <a:solidFill>
                  <a:srgbClr val="000000"/>
                </a:solidFill>
                <a:effectLst/>
                <a:latin typeface="Roboto"/>
              </a:rPr>
              <a:t>sub populations being undercounted or misrepresented</a:t>
            </a:r>
            <a:r>
              <a:rPr lang="en-US" b="0" i="0" dirty="0">
                <a:solidFill>
                  <a:srgbClr val="000000"/>
                </a:solidFill>
                <a:effectLst/>
                <a:latin typeface="Roboto"/>
              </a:rPr>
              <a:t>. I additionally came to understand that the idea of statistically significant is not purely mathematical. </a:t>
            </a:r>
            <a:r>
              <a:rPr lang="en-US" b="0" i="0" u="sng" dirty="0">
                <a:solidFill>
                  <a:srgbClr val="000000"/>
                </a:solidFill>
                <a:effectLst/>
                <a:latin typeface="Roboto"/>
              </a:rPr>
              <a:t>There are aspects of it which are more qualitative which must be taken into account when building a model</a:t>
            </a:r>
            <a:r>
              <a:rPr lang="en-US" b="0" i="0" dirty="0">
                <a:solidFill>
                  <a:srgbClr val="000000"/>
                </a:solidFill>
                <a:effectLst/>
                <a:latin typeface="Roboto"/>
              </a:rPr>
              <a:t>.</a:t>
            </a:r>
            <a:endParaRPr lang="en-US" dirty="0"/>
          </a:p>
        </p:txBody>
      </p:sp>
      <p:sp>
        <p:nvSpPr>
          <p:cNvPr id="7" name="Right Arrow 6">
            <a:extLst>
              <a:ext uri="{FF2B5EF4-FFF2-40B4-BE49-F238E27FC236}">
                <a16:creationId xmlns:a16="http://schemas.microsoft.com/office/drawing/2014/main" id="{BF6C7735-2283-1948-9CE5-4C5A31BC2932}"/>
              </a:ext>
            </a:extLst>
          </p:cNvPr>
          <p:cNvSpPr/>
          <p:nvPr/>
        </p:nvSpPr>
        <p:spPr>
          <a:xfrm>
            <a:off x="705270" y="405718"/>
            <a:ext cx="440013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FECE1D2-A9FA-4748-96ED-0354CC488163}"/>
              </a:ext>
            </a:extLst>
          </p:cNvPr>
          <p:cNvSpPr txBox="1"/>
          <p:nvPr/>
        </p:nvSpPr>
        <p:spPr>
          <a:xfrm>
            <a:off x="441435" y="1683194"/>
            <a:ext cx="9620250" cy="523220"/>
          </a:xfrm>
          <a:prstGeom prst="rect">
            <a:avLst/>
          </a:prstGeom>
          <a:noFill/>
        </p:spPr>
        <p:txBody>
          <a:bodyPr wrap="square" rtlCol="0">
            <a:spAutoFit/>
          </a:bodyPr>
          <a:lstStyle/>
          <a:p>
            <a:r>
              <a:rPr lang="en-US" sz="2800" b="1" dirty="0"/>
              <a:t>Name 2-3 things you learned or who you grew in this class. </a:t>
            </a:r>
          </a:p>
        </p:txBody>
      </p:sp>
    </p:spTree>
    <p:extLst>
      <p:ext uri="{BB962C8B-B14F-4D97-AF65-F5344CB8AC3E}">
        <p14:creationId xmlns:p14="http://schemas.microsoft.com/office/powerpoint/2010/main" val="3973488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p:txBody>
          <a:bodyPr/>
          <a:lstStyle/>
          <a:p>
            <a:r>
              <a:rPr lang="en-US" dirty="0"/>
              <a:t>People to Follow</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p:txBody>
          <a:bodyPr>
            <a:normAutofit/>
          </a:bodyPr>
          <a:lstStyle/>
          <a:p>
            <a:pPr marL="0" indent="0" algn="ctr">
              <a:buNone/>
            </a:pPr>
            <a:endParaRPr lang="en-US" sz="4400" dirty="0"/>
          </a:p>
          <a:p>
            <a:pPr marL="0" indent="0" algn="ctr">
              <a:buNone/>
            </a:pPr>
            <a:endParaRPr lang="en-US" sz="4400" dirty="0"/>
          </a:p>
        </p:txBody>
      </p:sp>
      <p:pic>
        <p:nvPicPr>
          <p:cNvPr id="13" name="Picture 12">
            <a:extLst>
              <a:ext uri="{FF2B5EF4-FFF2-40B4-BE49-F238E27FC236}">
                <a16:creationId xmlns:a16="http://schemas.microsoft.com/office/drawing/2014/main" id="{6DFCD0CD-B7B4-3F47-8CAF-FD23B4F406E9}"/>
              </a:ext>
            </a:extLst>
          </p:cNvPr>
          <p:cNvPicPr>
            <a:picLocks noChangeAspect="1"/>
          </p:cNvPicPr>
          <p:nvPr/>
        </p:nvPicPr>
        <p:blipFill rotWithShape="1">
          <a:blip r:embed="rId2"/>
          <a:srcRect t="18353" b="14799"/>
          <a:stretch/>
        </p:blipFill>
        <p:spPr>
          <a:xfrm>
            <a:off x="112052" y="4021968"/>
            <a:ext cx="4968825" cy="2466732"/>
          </a:xfrm>
          <a:prstGeom prst="rect">
            <a:avLst/>
          </a:prstGeom>
        </p:spPr>
      </p:pic>
      <p:pic>
        <p:nvPicPr>
          <p:cNvPr id="15" name="Picture 14">
            <a:extLst>
              <a:ext uri="{FF2B5EF4-FFF2-40B4-BE49-F238E27FC236}">
                <a16:creationId xmlns:a16="http://schemas.microsoft.com/office/drawing/2014/main" id="{84A3D1EC-285E-8549-A9F8-D6AD35F9D66D}"/>
              </a:ext>
            </a:extLst>
          </p:cNvPr>
          <p:cNvPicPr>
            <a:picLocks noChangeAspect="1"/>
          </p:cNvPicPr>
          <p:nvPr/>
        </p:nvPicPr>
        <p:blipFill rotWithShape="1">
          <a:blip r:embed="rId3"/>
          <a:srcRect t="19621" b="14550"/>
          <a:stretch/>
        </p:blipFill>
        <p:spPr>
          <a:xfrm>
            <a:off x="1736730" y="3084123"/>
            <a:ext cx="4869494" cy="2421854"/>
          </a:xfrm>
          <a:prstGeom prst="rect">
            <a:avLst/>
          </a:prstGeom>
        </p:spPr>
      </p:pic>
      <p:pic>
        <p:nvPicPr>
          <p:cNvPr id="11" name="Picture 10">
            <a:extLst>
              <a:ext uri="{FF2B5EF4-FFF2-40B4-BE49-F238E27FC236}">
                <a16:creationId xmlns:a16="http://schemas.microsoft.com/office/drawing/2014/main" id="{6BAA9FD1-D336-EC44-AD56-43D97DA4A562}"/>
              </a:ext>
            </a:extLst>
          </p:cNvPr>
          <p:cNvPicPr>
            <a:picLocks noChangeAspect="1"/>
          </p:cNvPicPr>
          <p:nvPr/>
        </p:nvPicPr>
        <p:blipFill rotWithShape="1">
          <a:blip r:embed="rId4"/>
          <a:srcRect t="20808" b="12804"/>
          <a:stretch/>
        </p:blipFill>
        <p:spPr>
          <a:xfrm>
            <a:off x="3408088" y="2082005"/>
            <a:ext cx="5255213" cy="2618215"/>
          </a:xfrm>
          <a:prstGeom prst="rect">
            <a:avLst/>
          </a:prstGeom>
        </p:spPr>
      </p:pic>
      <p:pic>
        <p:nvPicPr>
          <p:cNvPr id="5" name="Picture 4">
            <a:extLst>
              <a:ext uri="{FF2B5EF4-FFF2-40B4-BE49-F238E27FC236}">
                <a16:creationId xmlns:a16="http://schemas.microsoft.com/office/drawing/2014/main" id="{E4B5193B-101D-0A46-B29A-A255E39E1E87}"/>
              </a:ext>
            </a:extLst>
          </p:cNvPr>
          <p:cNvPicPr>
            <a:picLocks noChangeAspect="1"/>
          </p:cNvPicPr>
          <p:nvPr/>
        </p:nvPicPr>
        <p:blipFill rotWithShape="1">
          <a:blip r:embed="rId5"/>
          <a:srcRect t="20233" b="8215"/>
          <a:stretch/>
        </p:blipFill>
        <p:spPr>
          <a:xfrm>
            <a:off x="5226771" y="1313842"/>
            <a:ext cx="4828248" cy="2683486"/>
          </a:xfrm>
          <a:prstGeom prst="rect">
            <a:avLst/>
          </a:prstGeom>
        </p:spPr>
      </p:pic>
      <p:pic>
        <p:nvPicPr>
          <p:cNvPr id="7" name="Picture 6">
            <a:extLst>
              <a:ext uri="{FF2B5EF4-FFF2-40B4-BE49-F238E27FC236}">
                <a16:creationId xmlns:a16="http://schemas.microsoft.com/office/drawing/2014/main" id="{B24896F6-F28B-FF4F-851A-114D7A261D43}"/>
              </a:ext>
            </a:extLst>
          </p:cNvPr>
          <p:cNvPicPr>
            <a:picLocks noChangeAspect="1"/>
          </p:cNvPicPr>
          <p:nvPr/>
        </p:nvPicPr>
        <p:blipFill rotWithShape="1">
          <a:blip r:embed="rId6"/>
          <a:srcRect t="21434" b="14218"/>
          <a:stretch/>
        </p:blipFill>
        <p:spPr>
          <a:xfrm>
            <a:off x="7359650" y="676386"/>
            <a:ext cx="4832350" cy="2356337"/>
          </a:xfrm>
          <a:prstGeom prst="rect">
            <a:avLst/>
          </a:prstGeom>
        </p:spPr>
      </p:pic>
      <p:sp>
        <p:nvSpPr>
          <p:cNvPr id="16" name="Right Arrow 15">
            <a:extLst>
              <a:ext uri="{FF2B5EF4-FFF2-40B4-BE49-F238E27FC236}">
                <a16:creationId xmlns:a16="http://schemas.microsoft.com/office/drawing/2014/main" id="{6EDF7630-BEE3-964F-BF52-664688C1CB14}"/>
              </a:ext>
            </a:extLst>
          </p:cNvPr>
          <p:cNvSpPr/>
          <p:nvPr/>
        </p:nvSpPr>
        <p:spPr>
          <a:xfrm>
            <a:off x="705270" y="405718"/>
            <a:ext cx="4400130" cy="120083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2520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B9AE9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B7A-D473-9C46-872F-4860B60DCBD4}"/>
              </a:ext>
            </a:extLst>
          </p:cNvPr>
          <p:cNvSpPr>
            <a:spLocks noGrp="1"/>
          </p:cNvSpPr>
          <p:nvPr>
            <p:ph type="title"/>
          </p:nvPr>
        </p:nvSpPr>
        <p:spPr>
          <a:xfrm>
            <a:off x="838200" y="500062"/>
            <a:ext cx="10515600" cy="1325563"/>
          </a:xfrm>
        </p:spPr>
        <p:txBody>
          <a:bodyPr>
            <a:normAutofit/>
          </a:bodyPr>
          <a:lstStyle/>
          <a:p>
            <a:pPr algn="ctr"/>
            <a:r>
              <a:rPr lang="en-US" b="1" dirty="0"/>
              <a:t>Teach/Use that Moral Compass</a:t>
            </a:r>
            <a:br>
              <a:rPr lang="en-US" b="1" dirty="0"/>
            </a:br>
            <a:r>
              <a:rPr lang="en-US" b="1" dirty="0"/>
              <a:t>Early and Often!</a:t>
            </a:r>
          </a:p>
        </p:txBody>
      </p:sp>
      <p:sp>
        <p:nvSpPr>
          <p:cNvPr id="4" name="Content Placeholder 3">
            <a:extLst>
              <a:ext uri="{FF2B5EF4-FFF2-40B4-BE49-F238E27FC236}">
                <a16:creationId xmlns:a16="http://schemas.microsoft.com/office/drawing/2014/main" id="{F0ECB0C8-0606-CC4E-8BAA-C94530E9BAAC}"/>
              </a:ext>
            </a:extLst>
          </p:cNvPr>
          <p:cNvSpPr>
            <a:spLocks noGrp="1"/>
          </p:cNvSpPr>
          <p:nvPr>
            <p:ph idx="1"/>
          </p:nvPr>
        </p:nvSpPr>
        <p:spPr/>
        <p:txBody>
          <a:bodyPr>
            <a:normAutofit/>
          </a:bodyPr>
          <a:lstStyle/>
          <a:p>
            <a:pPr marL="0" indent="0" algn="ctr">
              <a:buNone/>
            </a:pPr>
            <a:endParaRPr lang="en-US" sz="4400" dirty="0"/>
          </a:p>
          <a:p>
            <a:pPr marL="0" indent="0" algn="ctr">
              <a:buNone/>
            </a:pPr>
            <a:endParaRPr lang="en-US" sz="4400" dirty="0"/>
          </a:p>
        </p:txBody>
      </p:sp>
      <p:pic>
        <p:nvPicPr>
          <p:cNvPr id="5" name="Picture 4">
            <a:extLst>
              <a:ext uri="{FF2B5EF4-FFF2-40B4-BE49-F238E27FC236}">
                <a16:creationId xmlns:a16="http://schemas.microsoft.com/office/drawing/2014/main" id="{28E29C83-B45D-9641-9024-D391AB2F857F}"/>
              </a:ext>
            </a:extLst>
          </p:cNvPr>
          <p:cNvPicPr>
            <a:picLocks noChangeAspect="1"/>
          </p:cNvPicPr>
          <p:nvPr/>
        </p:nvPicPr>
        <p:blipFill>
          <a:blip r:embed="rId2"/>
          <a:stretch>
            <a:fillRect/>
          </a:stretch>
        </p:blipFill>
        <p:spPr>
          <a:xfrm>
            <a:off x="3175000" y="2071688"/>
            <a:ext cx="5842000" cy="2159000"/>
          </a:xfrm>
          <a:prstGeom prst="rect">
            <a:avLst/>
          </a:prstGeom>
        </p:spPr>
      </p:pic>
      <p:sp>
        <p:nvSpPr>
          <p:cNvPr id="6" name="TextBox 5">
            <a:extLst>
              <a:ext uri="{FF2B5EF4-FFF2-40B4-BE49-F238E27FC236}">
                <a16:creationId xmlns:a16="http://schemas.microsoft.com/office/drawing/2014/main" id="{AEC808D2-C911-E946-9ACB-B354D20B7DCC}"/>
              </a:ext>
            </a:extLst>
          </p:cNvPr>
          <p:cNvSpPr txBox="1"/>
          <p:nvPr/>
        </p:nvSpPr>
        <p:spPr>
          <a:xfrm>
            <a:off x="3238500" y="4648200"/>
            <a:ext cx="5715000" cy="2000548"/>
          </a:xfrm>
          <a:prstGeom prst="rect">
            <a:avLst/>
          </a:prstGeom>
          <a:noFill/>
        </p:spPr>
        <p:txBody>
          <a:bodyPr wrap="square" rtlCol="0">
            <a:spAutoFit/>
          </a:bodyPr>
          <a:lstStyle/>
          <a:p>
            <a:pPr algn="ctr"/>
            <a:r>
              <a:rPr lang="en-US" sz="2800" b="1" dirty="0"/>
              <a:t>Contact me</a:t>
            </a:r>
          </a:p>
          <a:p>
            <a:pPr algn="ctr"/>
            <a:r>
              <a:rPr lang="en-US" sz="2000" b="1" dirty="0"/>
              <a:t>Email: </a:t>
            </a:r>
            <a:r>
              <a:rPr lang="en-US" sz="2000" dirty="0">
                <a:hlinkClick r:id="rId3"/>
              </a:rPr>
              <a:t>bheggese@macalester.edu</a:t>
            </a:r>
            <a:endParaRPr lang="en-US" sz="2000" dirty="0"/>
          </a:p>
          <a:p>
            <a:pPr algn="ctr"/>
            <a:r>
              <a:rPr lang="en-US" sz="2000" b="1" dirty="0"/>
              <a:t>Twitter:</a:t>
            </a:r>
            <a:r>
              <a:rPr lang="en-US" sz="2000" dirty="0"/>
              <a:t> @</a:t>
            </a:r>
            <a:r>
              <a:rPr lang="en-US" sz="2000" dirty="0" err="1"/>
              <a:t>bcheggeseth</a:t>
            </a:r>
            <a:endParaRPr lang="en-US" sz="2000" dirty="0"/>
          </a:p>
          <a:p>
            <a:pPr algn="ctr"/>
            <a:r>
              <a:rPr lang="en-US" sz="2000" b="1" dirty="0" err="1"/>
              <a:t>Github</a:t>
            </a:r>
            <a:r>
              <a:rPr lang="en-US" sz="2000" b="1" dirty="0"/>
              <a:t>:</a:t>
            </a:r>
            <a:r>
              <a:rPr lang="en-US" sz="2000" dirty="0"/>
              <a:t>  </a:t>
            </a:r>
            <a:r>
              <a:rPr lang="en-US" sz="2000" dirty="0" err="1"/>
              <a:t>bcheggeseth</a:t>
            </a:r>
            <a:endParaRPr lang="en-US" sz="2000" dirty="0"/>
          </a:p>
          <a:p>
            <a:pPr algn="ctr"/>
            <a:endParaRPr lang="en-US" b="1" dirty="0"/>
          </a:p>
          <a:p>
            <a:pPr algn="ctr"/>
            <a:endParaRPr lang="en-US" dirty="0"/>
          </a:p>
        </p:txBody>
      </p:sp>
    </p:spTree>
    <p:extLst>
      <p:ext uri="{BB962C8B-B14F-4D97-AF65-F5344CB8AC3E}">
        <p14:creationId xmlns:p14="http://schemas.microsoft.com/office/powerpoint/2010/main" val="2601730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12143</TotalTime>
  <Words>2414</Words>
  <Application>Microsoft Macintosh PowerPoint</Application>
  <PresentationFormat>Widescreen</PresentationFormat>
  <Paragraphs>328</Paragraphs>
  <Slides>29</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Apple Chancery</vt:lpstr>
      <vt:lpstr>Arial</vt:lpstr>
      <vt:lpstr>Bradley Hand</vt:lpstr>
      <vt:lpstr>Calibri</vt:lpstr>
      <vt:lpstr>Calibri Light</vt:lpstr>
      <vt:lpstr>Roboto</vt:lpstr>
      <vt:lpstr>Office Theme</vt:lpstr>
      <vt:lpstr>Intertwining Data Ethics  in Intro Stats</vt:lpstr>
      <vt:lpstr>Where I’ve been</vt:lpstr>
      <vt:lpstr>Where I’ve been</vt:lpstr>
      <vt:lpstr>Where I’ve been</vt:lpstr>
      <vt:lpstr>What is Data Ethics?</vt:lpstr>
      <vt:lpstr>What is Data Ethics?</vt:lpstr>
      <vt:lpstr>What is Data Ethics?</vt:lpstr>
      <vt:lpstr>Why teach Data Ethics?</vt:lpstr>
      <vt:lpstr>What I learned back in the day…</vt:lpstr>
      <vt:lpstr>New forms of data</vt:lpstr>
      <vt:lpstr>Models are everywhere</vt:lpstr>
      <vt:lpstr>Models are not objective</vt:lpstr>
      <vt:lpstr>Models have real consequences</vt:lpstr>
      <vt:lpstr>Why in Intro Stats?</vt:lpstr>
      <vt:lpstr>Existing Intro Texts</vt:lpstr>
      <vt:lpstr>Existing Intro Texts</vt:lpstr>
      <vt:lpstr>Existing Intro Texts</vt:lpstr>
      <vt:lpstr>Why not a separate class or one day of class?</vt:lpstr>
      <vt:lpstr>Why not a separate class or one day of class?</vt:lpstr>
      <vt:lpstr>Resistance</vt:lpstr>
      <vt:lpstr>Macalester Intro Class</vt:lpstr>
      <vt:lpstr>One way to do it</vt:lpstr>
      <vt:lpstr>Data Examples</vt:lpstr>
      <vt:lpstr>Data Examples</vt:lpstr>
      <vt:lpstr>Data Examples</vt:lpstr>
      <vt:lpstr>My Reflection</vt:lpstr>
      <vt:lpstr>Student Feedback</vt:lpstr>
      <vt:lpstr>People to Follow</vt:lpstr>
      <vt:lpstr>Teach/Use that Moral Compass Early and Often!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Incorporating Ethics  in Intro Stats</dc:title>
  <dc:creator>Brianna Heggeseth</dc:creator>
  <cp:lastModifiedBy>Brianna Heggeseth</cp:lastModifiedBy>
  <cp:revision>95</cp:revision>
  <dcterms:created xsi:type="dcterms:W3CDTF">2019-04-29T15:11:52Z</dcterms:created>
  <dcterms:modified xsi:type="dcterms:W3CDTF">2019-05-31T02:46:50Z</dcterms:modified>
</cp:coreProperties>
</file>