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9" r:id="rId3"/>
    <p:sldId id="258" r:id="rId4"/>
    <p:sldId id="270" r:id="rId5"/>
    <p:sldId id="265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396"/>
    <p:restoredTop sz="93640"/>
  </p:normalViewPr>
  <p:slideViewPr>
    <p:cSldViewPr snapToGrid="0" snapToObjects="1">
      <p:cViewPr varScale="1">
        <p:scale>
          <a:sx n="90" d="100"/>
          <a:sy n="90" d="100"/>
        </p:scale>
        <p:origin x="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A8D6D-4C0E-FF4C-ACE8-6B52B17D0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F7A553-959B-E342-8B55-9C9B33B289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19401-1155-424E-9B99-DEB36DB68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F6103-E099-3D48-BBF5-2C7F22FA6321}" type="datetimeFigureOut">
              <a:rPr lang="en-US" smtClean="0"/>
              <a:t>5/24/19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6010A-73BA-A54F-AD3A-8ADAA9108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63C97-FC3E-284B-BAE3-2213241E5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3064-AFBB-034C-9764-3D526604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673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9A554-D484-1C46-9B20-E0F106CD4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4976B-8E87-B44B-9779-11FD9B81F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606E4-608E-8F4E-B5CF-A07F40400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F6103-E099-3D48-BBF5-2C7F22FA6321}" type="datetimeFigureOut">
              <a:rPr lang="en-US" smtClean="0"/>
              <a:t>5/24/19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785EE-6188-4249-B420-87989D809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87BA1-80F4-B348-8E06-C10DCBBCD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3064-AFBB-034C-9764-3D526604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487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DB958-A95C-8445-906F-E80307243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479334-BA55-584B-9F8F-0C7E23BD8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86A7BA-71BC-7E48-84E6-1A5FD05EB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F6103-E099-3D48-BBF5-2C7F22FA6321}" type="datetimeFigureOut">
              <a:rPr lang="en-US" smtClean="0"/>
              <a:t>5/24/19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6FBA0-B8EB-BC4C-81C6-F2B7D9DFA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1AEDF3-D8BE-CF4A-862D-D0D88EBFC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3064-AFBB-034C-9764-3D526604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73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11EE0-06FB-C849-B9CE-EBE65ACA3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30DB-5872-4847-8D83-4B5F44BC9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B84498-743C-4243-A8FA-E7F256D30A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DC700D-61F3-B946-9332-41286B6DF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F6103-E099-3D48-BBF5-2C7F22FA6321}" type="datetimeFigureOut">
              <a:rPr lang="en-US" smtClean="0"/>
              <a:t>5/24/19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7EAA04-AB11-3442-BFCF-E68F9FED5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89E41B-62E5-024B-AB20-739CE9DBB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3064-AFBB-034C-9764-3D526604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37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950E1-42AA-1746-86F1-6B7BF743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8F2BCA-8DB7-5947-906F-509B4C09F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A7F84D-0E4D-DB4C-BF2E-7276A31FDA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B52E2E-C1CF-C843-9234-FFA8F4EC15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C06BDA-422D-DD4E-B6FC-3BC44FD68E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D9BF07-5997-BA4D-A440-BE984B6F8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F6103-E099-3D48-BBF5-2C7F22FA6321}" type="datetimeFigureOut">
              <a:rPr lang="en-US" smtClean="0"/>
              <a:t>5/24/19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C71EDD-4FD5-B04E-BFA3-C2570B1FA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4B29E5-F75F-CE46-85B2-C7C729A88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3064-AFBB-034C-9764-3D526604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174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BD02D-D525-E747-A2BB-5D27A80F8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DE733A-DAA8-1E47-90D1-870FB77BD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F6103-E099-3D48-BBF5-2C7F22FA6321}" type="datetimeFigureOut">
              <a:rPr lang="en-US" smtClean="0"/>
              <a:t>5/24/19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19E9BB-0B86-EE49-9658-0C9EE858E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706403-C057-654B-98ED-4AA23DDA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3064-AFBB-034C-9764-3D526604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86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5C70A8-AD7E-5D44-9A12-A4895009E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F6103-E099-3D48-BBF5-2C7F22FA6321}" type="datetimeFigureOut">
              <a:rPr lang="en-US" smtClean="0"/>
              <a:t>5/24/19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8EB266-BE21-AA4A-B2F7-69BCF3DF4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7A0F5-869A-4148-A5D2-034B7FDD3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3064-AFBB-034C-9764-3D526604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023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36AD9-1876-C646-BE62-3C88BF7A5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0357F-FE12-774A-99B0-8352E85F7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4009D5-0955-B84C-982A-ADC4FD087B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EE2B78-B616-C341-9847-BA207344F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F6103-E099-3D48-BBF5-2C7F22FA6321}" type="datetimeFigureOut">
              <a:rPr lang="en-US" smtClean="0"/>
              <a:t>5/24/19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533DF6-B885-9B43-90C2-F39271EA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6CF9E4-640C-9542-AEA1-2F0D9E022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3064-AFBB-034C-9764-3D526604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02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688FE-D377-4948-899B-21AAFB9F0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2830D4-75E8-7F45-9418-09E666208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1DDC3-5316-4C43-A121-8F0807DD3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685936-E8B1-CD4E-A83F-4A4E5EE1A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F6103-E099-3D48-BBF5-2C7F22FA6321}" type="datetimeFigureOut">
              <a:rPr lang="en-US" smtClean="0"/>
              <a:t>5/24/19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2802DA-A31B-9E4B-BB5D-D9CE63898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4A5416-EAA2-AC40-9706-B1310E445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3064-AFBB-034C-9764-3D526604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10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8A82-13F2-814F-B15C-93EA8E462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7E0B5D-9C42-6D4C-B97A-9D44E122F8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45AC9-6090-794F-B1F3-8A3746E14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F6103-E099-3D48-BBF5-2C7F22FA6321}" type="datetimeFigureOut">
              <a:rPr lang="en-US" smtClean="0"/>
              <a:t>5/24/19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D5578-D306-2D4A-A4AD-35EF2CA24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4A6ED0-F8F8-8741-A93D-4CC1AD1EE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3064-AFBB-034C-9764-3D526604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342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744391-1163-A844-826D-DAB71D7458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F1C86F-7399-4645-8AFB-31E118B4F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3951A-9340-ED46-988B-FBFD2768C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F6103-E099-3D48-BBF5-2C7F22FA6321}" type="datetimeFigureOut">
              <a:rPr lang="en-US" smtClean="0"/>
              <a:t>5/24/19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2E9B3-D005-324D-B278-34EB53B00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51D09-BC7E-844F-9646-F7FEC968D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3064-AFBB-034C-9764-3D526604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34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9759DC-9738-F94F-918A-62DEC638D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DFBB83-B91E-B94B-808A-DA197C1D8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BB63AD-0F0E-C546-B579-F28BC5FD0E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F6103-E099-3D48-BBF5-2C7F22FA6321}" type="datetimeFigureOut">
              <a:rPr lang="en-US" smtClean="0"/>
              <a:t>5/24/19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7F3A3-D501-B547-BE51-0E5435EC0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78391-5DE8-6748-9851-3A6B8F2246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E3064-AFBB-034C-9764-3D526604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92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CAD01-4E93-5145-9282-3C81730DF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61570"/>
            <a:ext cx="9144000" cy="2387600"/>
          </a:xfrm>
        </p:spPr>
        <p:txBody>
          <a:bodyPr>
            <a:normAutofit/>
          </a:bodyPr>
          <a:lstStyle/>
          <a:p>
            <a:r>
              <a:rPr lang="en-US" sz="4000" dirty="0"/>
              <a:t>Teaching Upper Level Statistics Courses through a Shared/Hybrid Model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548035-D420-FC44-8C5A-8FDAB2AD42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Jingchen (Monika) Hu</a:t>
            </a:r>
          </a:p>
          <a:p>
            <a:r>
              <a:rPr lang="en-US" dirty="0"/>
              <a:t>Vassar College</a:t>
            </a:r>
          </a:p>
          <a:p>
            <a:endParaRPr lang="en-US" dirty="0"/>
          </a:p>
          <a:p>
            <a:r>
              <a:rPr lang="en-US" dirty="0"/>
              <a:t>Symposium on Data Science &amp; Statistics 2019</a:t>
            </a:r>
          </a:p>
        </p:txBody>
      </p:sp>
      <p:pic>
        <p:nvPicPr>
          <p:cNvPr id="4" name="Picture 2" descr="Image result for vassar college logo">
            <a:extLst>
              <a:ext uri="{FF2B5EF4-FFF2-40B4-BE49-F238E27FC236}">
                <a16:creationId xmlns:a16="http://schemas.microsoft.com/office/drawing/2014/main" id="{4336A4B6-1642-5344-B230-95A1ADD0E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135" y="4283901"/>
            <a:ext cx="2456145" cy="245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715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8DF06-4775-D448-8A27-5EE549BEA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Course Sharing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01B9A-AE73-464C-A3DA-C7DDB1C34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70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Liberal Arts Collaborative for Digital Innovation</a:t>
            </a:r>
          </a:p>
          <a:p>
            <a:pPr lvl="1"/>
            <a:r>
              <a:rPr lang="en-US" dirty="0"/>
              <a:t>a 10-college consortium</a:t>
            </a:r>
          </a:p>
          <a:p>
            <a:pPr lvl="1"/>
            <a:r>
              <a:rPr lang="en-US" dirty="0"/>
              <a:t>share classes to supplement and keep small liberal arts flavor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9E5754-755B-1F4A-AB0B-642CBBBE4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176" y="184263"/>
            <a:ext cx="5511800" cy="121920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7AC30CF-076C-8E40-A284-2854682BA0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459147"/>
              </p:ext>
            </p:extLst>
          </p:nvPr>
        </p:nvGraphicFramePr>
        <p:xfrm>
          <a:off x="428065" y="2868734"/>
          <a:ext cx="11335870" cy="3840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19300">
                  <a:extLst>
                    <a:ext uri="{9D8B030D-6E8A-4147-A177-3AD203B41FA5}">
                      <a16:colId xmlns:a16="http://schemas.microsoft.com/office/drawing/2014/main" val="1337946079"/>
                    </a:ext>
                  </a:extLst>
                </a:gridCol>
                <a:gridCol w="2904564">
                  <a:extLst>
                    <a:ext uri="{9D8B030D-6E8A-4147-A177-3AD203B41FA5}">
                      <a16:colId xmlns:a16="http://schemas.microsoft.com/office/drawing/2014/main" val="3710512996"/>
                    </a:ext>
                  </a:extLst>
                </a:gridCol>
                <a:gridCol w="3205998">
                  <a:extLst>
                    <a:ext uri="{9D8B030D-6E8A-4147-A177-3AD203B41FA5}">
                      <a16:colId xmlns:a16="http://schemas.microsoft.com/office/drawing/2014/main" val="1774100343"/>
                    </a:ext>
                  </a:extLst>
                </a:gridCol>
                <a:gridCol w="3206008">
                  <a:extLst>
                    <a:ext uri="{9D8B030D-6E8A-4147-A177-3AD203B41FA5}">
                      <a16:colId xmlns:a16="http://schemas.microsoft.com/office/drawing/2014/main" val="3854607492"/>
                    </a:ext>
                  </a:extLst>
                </a:gridCol>
              </a:tblGrid>
              <a:tr h="31167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2016-2018 (pilot phase)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368316"/>
                  </a:ext>
                </a:extLst>
              </a:tr>
              <a:tr h="1246701">
                <a:tc>
                  <a:txBody>
                    <a:bodyPr/>
                    <a:lstStyle/>
                    <a:p>
                      <a:r>
                        <a:rPr lang="en-US" b="1" dirty="0"/>
                        <a:t>Bayesian Statistics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Fall 2017</a:t>
                      </a:r>
                    </a:p>
                    <a:p>
                      <a:r>
                        <a:rPr lang="en-US" dirty="0"/>
                        <a:t>16 Vassar students + </a:t>
                      </a:r>
                    </a:p>
                    <a:p>
                      <a:r>
                        <a:rPr lang="en-US" dirty="0"/>
                        <a:t>1 Swarthmore student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Spring 2019</a:t>
                      </a:r>
                    </a:p>
                    <a:p>
                      <a:r>
                        <a:rPr lang="en-US" dirty="0"/>
                        <a:t>16 Vassar students + </a:t>
                      </a:r>
                    </a:p>
                    <a:p>
                      <a:r>
                        <a:rPr lang="en-US" dirty="0"/>
                        <a:t>1 Amherst + 1 Carleton + </a:t>
                      </a:r>
                    </a:p>
                    <a:p>
                      <a:r>
                        <a:rPr lang="en-US" dirty="0"/>
                        <a:t>4 Swarthmore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Fall 2019</a:t>
                      </a:r>
                    </a:p>
                    <a:p>
                      <a:r>
                        <a:rPr lang="en-US" dirty="0"/>
                        <a:t>16 Vassar students + </a:t>
                      </a:r>
                    </a:p>
                    <a:p>
                      <a:r>
                        <a:rPr lang="en-US" dirty="0"/>
                        <a:t>1 Amherst  + </a:t>
                      </a:r>
                    </a:p>
                    <a:p>
                      <a:r>
                        <a:rPr lang="en-US" dirty="0"/>
                        <a:t>1 Swarthmore students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752060"/>
                  </a:ext>
                </a:extLst>
              </a:tr>
              <a:tr h="1714214">
                <a:tc>
                  <a:txBody>
                    <a:bodyPr/>
                    <a:lstStyle/>
                    <a:p>
                      <a:r>
                        <a:rPr lang="en-US" dirty="0"/>
                        <a:t>Other courses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Spring 2017</a:t>
                      </a:r>
                    </a:p>
                    <a:p>
                      <a:r>
                        <a:rPr lang="en-US" b="1" dirty="0"/>
                        <a:t>Putnam Problem Solving </a:t>
                      </a:r>
                    </a:p>
                    <a:p>
                      <a:r>
                        <a:rPr lang="en-US" dirty="0"/>
                        <a:t>(S. Miller, Williams College)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Fall 2017</a:t>
                      </a:r>
                    </a:p>
                    <a:p>
                      <a:r>
                        <a:rPr lang="en-US" b="1" dirty="0"/>
                        <a:t>Advanced Real Analysis </a:t>
                      </a:r>
                    </a:p>
                    <a:p>
                      <a:r>
                        <a:rPr lang="en-US" dirty="0"/>
                        <a:t>(S. Garcia, Pomona College)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Summer 2019</a:t>
                      </a:r>
                    </a:p>
                    <a:p>
                      <a:r>
                        <a:rPr lang="en-US" b="1" dirty="0"/>
                        <a:t>Intro to Data Science</a:t>
                      </a:r>
                    </a:p>
                    <a:p>
                      <a:r>
                        <a:rPr lang="en-US" dirty="0"/>
                        <a:t>5 instructors from 4 colleges</a:t>
                      </a:r>
                    </a:p>
                    <a:p>
                      <a:r>
                        <a:rPr lang="en-US" dirty="0"/>
                        <a:t>32 students from 4 colleges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Fall 2019</a:t>
                      </a:r>
                    </a:p>
                    <a:p>
                      <a:r>
                        <a:rPr lang="en-US" b="1" dirty="0"/>
                        <a:t>Operations Research </a:t>
                      </a:r>
                    </a:p>
                    <a:p>
                      <a:r>
                        <a:rPr lang="en-US" dirty="0"/>
                        <a:t>(S. Miller, Williams College)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399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734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71D88-7EEE-8B4A-AAAC-107095DBA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Vassar’s Bayesian Statistics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86A14-26EB-5A4F-AA89-9C78F7992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7813"/>
            <a:ext cx="10515600" cy="4351338"/>
          </a:xfrm>
        </p:spPr>
        <p:txBody>
          <a:bodyPr/>
          <a:lstStyle/>
          <a:p>
            <a:r>
              <a:rPr lang="en-US" dirty="0"/>
              <a:t>An upper-level Statistics course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F2199CF-EDAC-544D-A220-2FAD98033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157740"/>
              </p:ext>
            </p:extLst>
          </p:nvPr>
        </p:nvGraphicFramePr>
        <p:xfrm>
          <a:off x="987961" y="2164715"/>
          <a:ext cx="10442039" cy="424419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40939">
                  <a:extLst>
                    <a:ext uri="{9D8B030D-6E8A-4147-A177-3AD203B41FA5}">
                      <a16:colId xmlns:a16="http://schemas.microsoft.com/office/drawing/2014/main" val="1339340081"/>
                    </a:ext>
                  </a:extLst>
                </a:gridCol>
                <a:gridCol w="3967843">
                  <a:extLst>
                    <a:ext uri="{9D8B030D-6E8A-4147-A177-3AD203B41FA5}">
                      <a16:colId xmlns:a16="http://schemas.microsoft.com/office/drawing/2014/main" val="348621359"/>
                    </a:ext>
                  </a:extLst>
                </a:gridCol>
                <a:gridCol w="4833257">
                  <a:extLst>
                    <a:ext uri="{9D8B030D-6E8A-4147-A177-3AD203B41FA5}">
                      <a16:colId xmlns:a16="http://schemas.microsoft.com/office/drawing/2014/main" val="536973965"/>
                    </a:ext>
                  </a:extLst>
                </a:gridCol>
              </a:tblGrid>
              <a:tr h="306669">
                <a:tc>
                  <a:txBody>
                    <a:bodyPr/>
                    <a:lstStyle/>
                    <a:p>
                      <a:r>
                        <a:rPr lang="en-US" sz="2000" dirty="0"/>
                        <a:t>Component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Focus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Challenge when shared/online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772016"/>
                  </a:ext>
                </a:extLst>
              </a:tr>
              <a:tr h="1226675">
                <a:tc>
                  <a:txBody>
                    <a:bodyPr/>
                    <a:lstStyle/>
                    <a:p>
                      <a:r>
                        <a:rPr lang="en-US" sz="2000" dirty="0"/>
                        <a:t>Inference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Theoretical and methodological derivations</a:t>
                      </a:r>
                    </a:p>
                    <a:p>
                      <a:endParaRPr lang="en-US" sz="2000" dirty="0"/>
                    </a:p>
                    <a:p>
                      <a:r>
                        <a:rPr lang="en-US" sz="2000" dirty="0"/>
                        <a:t>Reading research paper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High-quality video for board work</a:t>
                      </a:r>
                    </a:p>
                    <a:p>
                      <a:endParaRPr lang="en-US" sz="2000" dirty="0"/>
                    </a:p>
                    <a:p>
                      <a:endParaRPr lang="en-US" sz="2000" dirty="0"/>
                    </a:p>
                    <a:p>
                      <a:r>
                        <a:rPr lang="en-US" sz="2000" dirty="0"/>
                        <a:t>Online and in-class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20870"/>
                  </a:ext>
                </a:extLst>
              </a:tr>
              <a:tr h="1226675">
                <a:tc>
                  <a:txBody>
                    <a:bodyPr/>
                    <a:lstStyle/>
                    <a:p>
                      <a:r>
                        <a:rPr lang="en-US" sz="2000" dirty="0"/>
                        <a:t>Computation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Statistical programming</a:t>
                      </a:r>
                    </a:p>
                    <a:p>
                      <a:endParaRPr lang="en-US" sz="2000" dirty="0"/>
                    </a:p>
                    <a:p>
                      <a:r>
                        <a:rPr lang="en-US" sz="2000" dirty="0"/>
                        <a:t>Labs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High-quality video for programming demos</a:t>
                      </a:r>
                    </a:p>
                    <a:p>
                      <a:r>
                        <a:rPr lang="en-US" sz="2000" dirty="0"/>
                        <a:t> </a:t>
                      </a:r>
                    </a:p>
                    <a:p>
                      <a:r>
                        <a:rPr lang="en-US" sz="2000" dirty="0"/>
                        <a:t>Teaching programming online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794205"/>
                  </a:ext>
                </a:extLst>
              </a:tr>
              <a:tr h="766672">
                <a:tc>
                  <a:txBody>
                    <a:bodyPr/>
                    <a:lstStyle/>
                    <a:p>
                      <a:r>
                        <a:rPr lang="en-US" sz="2000" dirty="0"/>
                        <a:t>Applications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Case studies, student projects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Online learning community</a:t>
                      </a:r>
                    </a:p>
                    <a:p>
                      <a:endParaRPr lang="en-US" sz="2000" dirty="0"/>
                    </a:p>
                    <a:p>
                      <a:r>
                        <a:rPr lang="en-US" sz="2000" dirty="0"/>
                        <a:t>Cross-campus group 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031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8036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1AD4B-CEF7-B049-8BC0-B6796C72E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Course mechanics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B51A0-F2CE-A04E-A060-3570CA219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694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Zoom meetings</a:t>
            </a:r>
          </a:p>
          <a:p>
            <a:pPr marL="0" indent="0">
              <a:buNone/>
            </a:pP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 err="1"/>
              <a:t>zoom.us</a:t>
            </a:r>
            <a:endParaRPr lang="en-US" dirty="0"/>
          </a:p>
          <a:p>
            <a:pPr lvl="1"/>
            <a:r>
              <a:rPr lang="en-US" dirty="0"/>
              <a:t>Synchronized – remote students join lectures real time</a:t>
            </a:r>
          </a:p>
          <a:p>
            <a:pPr lvl="1"/>
            <a:r>
              <a:rPr lang="en-US" dirty="0"/>
              <a:t>Asynchronized – lectures are recorded and posted on YouTube playlist</a:t>
            </a:r>
          </a:p>
          <a:p>
            <a:pPr marL="0" indent="0">
              <a:buNone/>
            </a:pPr>
            <a:endParaRPr lang="en-US" dirty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5E2C14-C6EF-8F46-922D-034F24625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8" y="1216177"/>
            <a:ext cx="3122971" cy="49607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6741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874A4-D617-0744-B412-573842D3C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Course mechanics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8C456-7B05-8342-A05B-4F4CB13F1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iPad Pro</a:t>
            </a:r>
          </a:p>
          <a:p>
            <a:pPr lvl="1"/>
            <a:r>
              <a:rPr lang="en-US" dirty="0"/>
              <a:t>Take control, bring up slides from Google Drive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Apple pencil</a:t>
            </a:r>
          </a:p>
          <a:p>
            <a:pPr lvl="1"/>
            <a:r>
              <a:rPr lang="en-US" dirty="0"/>
              <a:t>Write on slides and/or whiteboard on iPad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Laptop</a:t>
            </a:r>
          </a:p>
          <a:p>
            <a:pPr lvl="1"/>
            <a:r>
              <a:rPr lang="en-US" dirty="0"/>
              <a:t>Take control for R demonstration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ACBF65-B8B8-964F-8BE3-5CE26E00A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798" y="1468483"/>
            <a:ext cx="3283645" cy="43781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9246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54D81-78A3-0645-89F5-E0E8B9B91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Course mechanics – lecture slides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A958BD-B2C1-8A4C-A191-6BD51DC777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4817" y="1876425"/>
            <a:ext cx="7765166" cy="4351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130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FFED4-F4B5-3F4C-A6A8-799EBF573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9413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Course mechanics – write on slides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46370B-5E95-CD4F-8EF7-90D03EBAAF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1676" y="1825625"/>
            <a:ext cx="7688647" cy="4351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9954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154E1-5B82-944E-8F3C-78CC055F1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Course mechanics – write on whiteboard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969FAD-6DF0-9E49-8902-C84C5DDB51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8474" y="1825625"/>
            <a:ext cx="7755051" cy="4351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8799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60457-2C58-8F40-9D86-8493DBEE6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Course mechanics – R demo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7D25A8-034F-6F43-BB8B-FF5F79171E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0238" y="1825625"/>
            <a:ext cx="7911523" cy="4351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9885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5D9F2-121B-B444-B4F9-2139A4341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Online learning community: 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Example 1 – project intro videos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487EE6-475A-1641-BC88-B23DFF6BBB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13433"/>
            <a:ext cx="7305859" cy="4351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8D50D44-0238-D147-9692-89E0144B81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091094"/>
              </p:ext>
            </p:extLst>
          </p:nvPr>
        </p:nvGraphicFramePr>
        <p:xfrm>
          <a:off x="8327136" y="1813432"/>
          <a:ext cx="3328416" cy="43513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28416">
                  <a:extLst>
                    <a:ext uri="{9D8B030D-6E8A-4147-A177-3AD203B41FA5}">
                      <a16:colId xmlns:a16="http://schemas.microsoft.com/office/drawing/2014/main" val="146566108"/>
                    </a:ext>
                  </a:extLst>
                </a:gridCol>
              </a:tblGrid>
              <a:tr h="4351339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Useful for presenters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Useful for audience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587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3132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5D9F2-121B-B444-B4F9-2139A4341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Online learning community: 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Example 2 – reading a research paper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8D50D44-0238-D147-9692-89E0144B81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300938"/>
              </p:ext>
            </p:extLst>
          </p:nvPr>
        </p:nvGraphicFramePr>
        <p:xfrm>
          <a:off x="8327136" y="1813432"/>
          <a:ext cx="3328416" cy="43513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28416">
                  <a:extLst>
                    <a:ext uri="{9D8B030D-6E8A-4147-A177-3AD203B41FA5}">
                      <a16:colId xmlns:a16="http://schemas.microsoft.com/office/drawing/2014/main" val="146566108"/>
                    </a:ext>
                  </a:extLst>
                </a:gridCol>
              </a:tblGrid>
              <a:tr h="4351339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Students accountability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Higher level of engagement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Few discussion topics started by students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587701"/>
                  </a:ext>
                </a:extLst>
              </a:tr>
            </a:tbl>
          </a:graphicData>
        </a:graphic>
      </p:graphicFrame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2F50F18-B031-744E-ADBB-C02E5B7DC4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13433"/>
            <a:ext cx="7342632" cy="41511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2423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5D9F2-121B-B444-B4F9-2139A4341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Online learning community: 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Example 3 – guest introductory videos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8D50D44-0238-D147-9692-89E0144B81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23443"/>
              </p:ext>
            </p:extLst>
          </p:nvPr>
        </p:nvGraphicFramePr>
        <p:xfrm>
          <a:off x="8327136" y="1813432"/>
          <a:ext cx="3328416" cy="43513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28416">
                  <a:extLst>
                    <a:ext uri="{9D8B030D-6E8A-4147-A177-3AD203B41FA5}">
                      <a16:colId xmlns:a16="http://schemas.microsoft.com/office/drawing/2014/main" val="146566108"/>
                    </a:ext>
                  </a:extLst>
                </a:gridCol>
              </a:tblGrid>
              <a:tr h="4351339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Students accountability -&gt; higher level of engagement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Post my own unsolved problems (learning together) -&gt; some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587701"/>
                  </a:ext>
                </a:extLst>
              </a:tr>
            </a:tbl>
          </a:graphicData>
        </a:graphic>
      </p:graphicFrame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A0ECB17-7BFB-DE44-A2D6-2C9DE8CA68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2480" y="1984121"/>
            <a:ext cx="7656432" cy="36729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4761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80A8D-D4CF-E142-8EA8-2BFFB554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Thank you very much!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3DC3C-81C5-A343-8D54-62FAD297B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4289"/>
            <a:ext cx="10515600" cy="387267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/>
              <a:t>Jingchen (Monika) Hu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Mathematics and Statistics</a:t>
            </a:r>
          </a:p>
          <a:p>
            <a:pPr marL="0" indent="0" algn="ctr">
              <a:buNone/>
            </a:pPr>
            <a:r>
              <a:rPr lang="en-US" dirty="0"/>
              <a:t>Vassar College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Course Sharing Project</a:t>
            </a:r>
          </a:p>
          <a:p>
            <a:pPr marL="0" indent="0" algn="ctr">
              <a:buNone/>
            </a:pPr>
            <a:r>
              <a:rPr lang="en-US" dirty="0"/>
              <a:t>Liberal Arts Collaborative for Digital Innovation (LACOL)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err="1"/>
              <a:t>jihu@vassar.edu</a:t>
            </a:r>
            <a:endParaRPr lang="en-US" dirty="0"/>
          </a:p>
        </p:txBody>
      </p:sp>
      <p:pic>
        <p:nvPicPr>
          <p:cNvPr id="4" name="Picture 2" descr="Image result for vassar college logo">
            <a:extLst>
              <a:ext uri="{FF2B5EF4-FFF2-40B4-BE49-F238E27FC236}">
                <a16:creationId xmlns:a16="http://schemas.microsoft.com/office/drawing/2014/main" id="{2E8358A3-F38E-5348-BBD0-E166A1F76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63" y="681037"/>
            <a:ext cx="2456145" cy="245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D134A5-082C-0247-B21E-2CED9DC96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6512" y="5693176"/>
            <a:ext cx="4374243" cy="9675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56D52C-329B-9D48-9B0F-69AEF5301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45" y="5199708"/>
            <a:ext cx="4177109" cy="159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96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362</Words>
  <Application>Microsoft Macintosh PowerPoint</Application>
  <PresentationFormat>Widescreen</PresentationFormat>
  <Paragraphs>111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Teaching Upper Level Statistics Courses through a Shared/Hybrid Model</vt:lpstr>
      <vt:lpstr>Course Sharing Project</vt:lpstr>
      <vt:lpstr>Vassar’s Bayesian Statistics</vt:lpstr>
      <vt:lpstr>Course mechanics</vt:lpstr>
      <vt:lpstr>Course mechanics</vt:lpstr>
      <vt:lpstr>Course mechanics – lecture slides</vt:lpstr>
      <vt:lpstr>Course mechanics – write on slides</vt:lpstr>
      <vt:lpstr>Course mechanics – write on whiteboard</vt:lpstr>
      <vt:lpstr>Course mechanics – R demo</vt:lpstr>
      <vt:lpstr>Online learning community:  Example 1 – project intro videos</vt:lpstr>
      <vt:lpstr>Online learning community:  Example 2 – reading a research paper</vt:lpstr>
      <vt:lpstr>Online learning community:  Example 3 – guest introductory videos</vt:lpstr>
      <vt:lpstr>Thank you very much!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a Shared/Hybrid/Online Course using Zoom</dc:title>
  <dc:creator>Jingchen Hu</dc:creator>
  <cp:lastModifiedBy>Jingchen Hu</cp:lastModifiedBy>
  <cp:revision>111</cp:revision>
  <dcterms:created xsi:type="dcterms:W3CDTF">2019-05-22T13:18:10Z</dcterms:created>
  <dcterms:modified xsi:type="dcterms:W3CDTF">2019-05-24T13:38:33Z</dcterms:modified>
</cp:coreProperties>
</file>