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8" r:id="rId1"/>
    <p:sldMasterId id="2147483670" r:id="rId2"/>
    <p:sldMasterId id="2147483672" r:id="rId3"/>
  </p:sldMasterIdLst>
  <p:notesMasterIdLst>
    <p:notesMasterId r:id="rId35"/>
  </p:notesMasterIdLst>
  <p:handoutMasterIdLst>
    <p:handoutMasterId r:id="rId36"/>
  </p:handoutMasterIdLst>
  <p:sldIdLst>
    <p:sldId id="260" r:id="rId4"/>
    <p:sldId id="257" r:id="rId5"/>
    <p:sldId id="307" r:id="rId6"/>
    <p:sldId id="262" r:id="rId7"/>
    <p:sldId id="269" r:id="rId8"/>
    <p:sldId id="291" r:id="rId9"/>
    <p:sldId id="298" r:id="rId10"/>
    <p:sldId id="297" r:id="rId11"/>
    <p:sldId id="296" r:id="rId12"/>
    <p:sldId id="306" r:id="rId13"/>
    <p:sldId id="295" r:id="rId14"/>
    <p:sldId id="270" r:id="rId15"/>
    <p:sldId id="275" r:id="rId16"/>
    <p:sldId id="271" r:id="rId17"/>
    <p:sldId id="292" r:id="rId18"/>
    <p:sldId id="272" r:id="rId19"/>
    <p:sldId id="302" r:id="rId20"/>
    <p:sldId id="301" r:id="rId21"/>
    <p:sldId id="288" r:id="rId22"/>
    <p:sldId id="299" r:id="rId23"/>
    <p:sldId id="294" r:id="rId24"/>
    <p:sldId id="300" r:id="rId25"/>
    <p:sldId id="304" r:id="rId26"/>
    <p:sldId id="303" r:id="rId27"/>
    <p:sldId id="281" r:id="rId28"/>
    <p:sldId id="282" r:id="rId29"/>
    <p:sldId id="309" r:id="rId30"/>
    <p:sldId id="305" r:id="rId31"/>
    <p:sldId id="283" r:id="rId32"/>
    <p:sldId id="290" r:id="rId33"/>
    <p:sldId id="289" r:id="rId34"/>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40" autoAdjust="0"/>
    <p:restoredTop sz="94660"/>
  </p:normalViewPr>
  <p:slideViewPr>
    <p:cSldViewPr snapToGrid="0" showGuides="1">
      <p:cViewPr varScale="1">
        <p:scale>
          <a:sx n="75" d="100"/>
          <a:sy n="75" d="100"/>
        </p:scale>
        <p:origin x="228" y="66"/>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showGuides="1">
      <p:cViewPr varScale="1">
        <p:scale>
          <a:sx n="63" d="100"/>
          <a:sy n="63" d="100"/>
        </p:scale>
        <p:origin x="2544" y="67"/>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heme" Target="theme/theme1.xml"/><Relationship Id="rId21" Type="http://schemas.openxmlformats.org/officeDocument/2006/relationships/slide" Target="slides/slide18.xml"/><Relationship Id="rId34" Type="http://schemas.openxmlformats.org/officeDocument/2006/relationships/slide" Target="slides/slide3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handoutMaster" Target="handoutMasters/handout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notesMaster" Target="notesMasters/notesMaster1.xml"/><Relationship Id="rId8" Type="http://schemas.openxmlformats.org/officeDocument/2006/relationships/slide" Target="slides/slide5.xml"/><Relationship Id="rId3" Type="http://schemas.openxmlformats.org/officeDocument/2006/relationships/slideMaster" Target="slideMasters/slideMaster3.xml"/></Relationships>
</file>

<file path=ppt/diagrams/colors1.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ED1677D-4C9A-4FD0-80DB-F2A8AC9BD045}" type="doc">
      <dgm:prSet loTypeId="urn:microsoft.com/office/officeart/2005/8/layout/hierarchy2" loCatId="hierarchy" qsTypeId="urn:microsoft.com/office/officeart/2005/8/quickstyle/simple5" qsCatId="simple" csTypeId="urn:microsoft.com/office/officeart/2005/8/colors/accent3_1" csCatId="accent3" phldr="1"/>
      <dgm:spPr/>
      <dgm:t>
        <a:bodyPr/>
        <a:lstStyle/>
        <a:p>
          <a:endParaRPr lang="en-US"/>
        </a:p>
      </dgm:t>
    </dgm:pt>
    <dgm:pt modelId="{ABF57C5E-1A4E-4441-AC91-DFBEDE1FF893}">
      <dgm:prSet phldrT="[Text]" custT="1"/>
      <dgm:spPr>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80000">
              <a:schemeClr val="lt1">
                <a:hueOff val="0"/>
                <a:satOff val="0"/>
                <a:lumOff val="0"/>
                <a:alphaOff val="0"/>
                <a:lumMod val="99000"/>
                <a:satMod val="120000"/>
                <a:shade val="78000"/>
              </a:schemeClr>
            </a:gs>
          </a:gsLst>
        </a:gradFill>
        <a:ln w="25400">
          <a:solidFill>
            <a:schemeClr val="tx1"/>
          </a:solidFill>
        </a:ln>
      </dgm:spPr>
      <dgm:t>
        <a:bodyPr/>
        <a:lstStyle/>
        <a:p>
          <a:r>
            <a:rPr lang="en-US" sz="1800" dirty="0" smtClean="0"/>
            <a:t>Attempt to contact sample unit member</a:t>
          </a:r>
          <a:endParaRPr lang="en-US" sz="1800" dirty="0"/>
        </a:p>
      </dgm:t>
    </dgm:pt>
    <dgm:pt modelId="{9449BEE5-EB16-4285-A9A3-4AB2EBBD9BC0}" type="parTrans" cxnId="{EF10D3E2-1012-4C7C-AD40-5AE471B6A176}">
      <dgm:prSet/>
      <dgm:spPr/>
      <dgm:t>
        <a:bodyPr/>
        <a:lstStyle/>
        <a:p>
          <a:endParaRPr lang="en-US"/>
        </a:p>
      </dgm:t>
    </dgm:pt>
    <dgm:pt modelId="{8D37AAAA-57DD-4D97-B0C5-B9902AB0F9B2}" type="sibTrans" cxnId="{EF10D3E2-1012-4C7C-AD40-5AE471B6A176}">
      <dgm:prSet/>
      <dgm:spPr/>
      <dgm:t>
        <a:bodyPr/>
        <a:lstStyle/>
        <a:p>
          <a:endParaRPr lang="en-US"/>
        </a:p>
      </dgm:t>
    </dgm:pt>
    <dgm:pt modelId="{41277047-C3FA-44A5-B365-08F242B0503C}">
      <dgm:prSet phldrT="[Text]" custT="1"/>
      <dgm:spPr>
        <a:solidFill>
          <a:schemeClr val="accent5">
            <a:lumMod val="20000"/>
            <a:lumOff val="80000"/>
          </a:schemeClr>
        </a:solidFill>
        <a:ln w="76200">
          <a:solidFill>
            <a:srgbClr val="00B050"/>
          </a:solidFill>
        </a:ln>
        <a:effectLst>
          <a:outerShdw blurRad="50800" dist="38100" algn="l" rotWithShape="0">
            <a:prstClr val="black">
              <a:alpha val="40000"/>
            </a:prstClr>
          </a:outerShdw>
        </a:effectLst>
      </dgm:spPr>
      <dgm:t>
        <a:bodyPr/>
        <a:lstStyle/>
        <a:p>
          <a:r>
            <a:rPr lang="en-US" sz="1800" dirty="0" smtClean="0"/>
            <a:t>Contact made</a:t>
          </a:r>
          <a:endParaRPr lang="en-US" sz="1800" dirty="0"/>
        </a:p>
      </dgm:t>
    </dgm:pt>
    <dgm:pt modelId="{F0980F4D-0A1A-423F-8B62-9CADE955481E}" type="parTrans" cxnId="{8E5103A9-9BFB-4FAF-BF9D-2E2BA3B677B8}">
      <dgm:prSet/>
      <dgm:spPr>
        <a:ln w="38100">
          <a:solidFill>
            <a:srgbClr val="00B050"/>
          </a:solidFill>
        </a:ln>
      </dgm:spPr>
      <dgm:t>
        <a:bodyPr/>
        <a:lstStyle/>
        <a:p>
          <a:endParaRPr lang="en-US"/>
        </a:p>
      </dgm:t>
    </dgm:pt>
    <dgm:pt modelId="{DCD22F0B-1163-4BCA-8D58-FC3CEA6AB4EE}" type="sibTrans" cxnId="{8E5103A9-9BFB-4FAF-BF9D-2E2BA3B677B8}">
      <dgm:prSet/>
      <dgm:spPr/>
      <dgm:t>
        <a:bodyPr/>
        <a:lstStyle/>
        <a:p>
          <a:endParaRPr lang="en-US"/>
        </a:p>
      </dgm:t>
    </dgm:pt>
    <dgm:pt modelId="{3118500C-078C-4E25-8EBD-D76B0B5C8596}">
      <dgm:prSet phldrT="[Text]" custT="1"/>
      <dgm:spPr>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24000">
              <a:schemeClr val="lt1">
                <a:hueOff val="0"/>
                <a:satOff val="0"/>
                <a:lumOff val="0"/>
                <a:alphaOff val="0"/>
                <a:lumMod val="99000"/>
                <a:satMod val="120000"/>
                <a:shade val="78000"/>
              </a:schemeClr>
            </a:gs>
          </a:gsLst>
        </a:gradFill>
        <a:ln w="25400">
          <a:solidFill>
            <a:srgbClr val="00B050"/>
          </a:solidFill>
        </a:ln>
      </dgm:spPr>
      <dgm:t>
        <a:bodyPr/>
        <a:lstStyle/>
        <a:p>
          <a:r>
            <a:rPr lang="en-US" sz="1800" dirty="0" smtClean="0"/>
            <a:t>Interview conducted</a:t>
          </a:r>
          <a:endParaRPr lang="en-US" sz="1800" dirty="0"/>
        </a:p>
      </dgm:t>
    </dgm:pt>
    <dgm:pt modelId="{E217ED52-0700-474A-B39B-58B5272DE03C}" type="parTrans" cxnId="{5D0F3925-8F67-4445-877B-23DD90D0F162}">
      <dgm:prSet/>
      <dgm:spPr>
        <a:ln w="38100">
          <a:solidFill>
            <a:srgbClr val="00B050"/>
          </a:solidFill>
        </a:ln>
      </dgm:spPr>
      <dgm:t>
        <a:bodyPr/>
        <a:lstStyle/>
        <a:p>
          <a:endParaRPr lang="en-US"/>
        </a:p>
      </dgm:t>
    </dgm:pt>
    <dgm:pt modelId="{5142A59F-B06D-4380-9AA5-EE9118F8DA0A}" type="sibTrans" cxnId="{5D0F3925-8F67-4445-877B-23DD90D0F162}">
      <dgm:prSet/>
      <dgm:spPr/>
      <dgm:t>
        <a:bodyPr/>
        <a:lstStyle/>
        <a:p>
          <a:endParaRPr lang="en-US"/>
        </a:p>
      </dgm:t>
    </dgm:pt>
    <dgm:pt modelId="{8CA7B783-9FD4-4B03-90C4-0604B1DA1E57}">
      <dgm:prSet phldrT="[Text]" custT="1"/>
      <dgm:spPr>
        <a:solidFill>
          <a:schemeClr val="accent3">
            <a:lumMod val="20000"/>
            <a:lumOff val="80000"/>
          </a:schemeClr>
        </a:solidFill>
        <a:ln w="76200">
          <a:solidFill>
            <a:srgbClr val="C00000"/>
          </a:solidFill>
        </a:ln>
        <a:effectLst>
          <a:outerShdw blurRad="50800" dist="38100" algn="l" rotWithShape="0">
            <a:prstClr val="black">
              <a:alpha val="40000"/>
            </a:prstClr>
          </a:outerShdw>
        </a:effectLst>
      </dgm:spPr>
      <dgm:t>
        <a:bodyPr/>
        <a:lstStyle/>
        <a:p>
          <a:r>
            <a:rPr lang="en-US" sz="1800" dirty="0" smtClean="0"/>
            <a:t>Non-response/</a:t>
          </a:r>
        </a:p>
        <a:p>
          <a:r>
            <a:rPr lang="en-US" sz="1800" dirty="0" smtClean="0"/>
            <a:t>Refusal</a:t>
          </a:r>
          <a:endParaRPr lang="en-US" sz="1800" dirty="0"/>
        </a:p>
      </dgm:t>
    </dgm:pt>
    <dgm:pt modelId="{CFF8D403-39E0-43D7-8582-3E12CFF77837}" type="parTrans" cxnId="{8ECD3623-D38E-4428-89EC-CD2B4CAA7008}">
      <dgm:prSet/>
      <dgm:spPr>
        <a:ln w="38100">
          <a:solidFill>
            <a:srgbClr val="C00000"/>
          </a:solidFill>
        </a:ln>
      </dgm:spPr>
      <dgm:t>
        <a:bodyPr/>
        <a:lstStyle/>
        <a:p>
          <a:endParaRPr lang="en-US"/>
        </a:p>
      </dgm:t>
    </dgm:pt>
    <dgm:pt modelId="{26E740F4-7DE7-4667-A3AB-157A1AD08C5F}" type="sibTrans" cxnId="{8ECD3623-D38E-4428-89EC-CD2B4CAA7008}">
      <dgm:prSet/>
      <dgm:spPr/>
      <dgm:t>
        <a:bodyPr/>
        <a:lstStyle/>
        <a:p>
          <a:endParaRPr lang="en-US"/>
        </a:p>
      </dgm:t>
    </dgm:pt>
    <dgm:pt modelId="{C4A349E9-927A-4013-9F84-41F552102D6D}">
      <dgm:prSet phldrT="[Text]" custT="1"/>
      <dgm:spPr>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80000">
              <a:schemeClr val="lt1">
                <a:hueOff val="0"/>
                <a:satOff val="0"/>
                <a:lumOff val="0"/>
                <a:alphaOff val="0"/>
                <a:lumMod val="99000"/>
                <a:satMod val="120000"/>
                <a:shade val="78000"/>
              </a:schemeClr>
            </a:gs>
          </a:gsLst>
        </a:gradFill>
        <a:ln w="25400">
          <a:solidFill>
            <a:srgbClr val="C00000"/>
          </a:solidFill>
        </a:ln>
      </dgm:spPr>
      <dgm:t>
        <a:bodyPr/>
        <a:lstStyle/>
        <a:p>
          <a:r>
            <a:rPr lang="en-US" sz="1800" dirty="0" smtClean="0"/>
            <a:t>Unable to contact</a:t>
          </a:r>
          <a:endParaRPr lang="en-US" sz="1800" dirty="0"/>
        </a:p>
      </dgm:t>
    </dgm:pt>
    <dgm:pt modelId="{6F3CDFFC-9239-48A7-BF5F-03C86F5A16AE}" type="parTrans" cxnId="{F42B789A-0CAE-40AD-91EB-38F021FB962B}">
      <dgm:prSet/>
      <dgm:spPr>
        <a:ln w="38100">
          <a:solidFill>
            <a:srgbClr val="C00000"/>
          </a:solidFill>
        </a:ln>
      </dgm:spPr>
      <dgm:t>
        <a:bodyPr/>
        <a:lstStyle/>
        <a:p>
          <a:endParaRPr lang="en-US"/>
        </a:p>
      </dgm:t>
    </dgm:pt>
    <dgm:pt modelId="{AE7D938B-DC3D-4F25-B17B-34056D862102}" type="sibTrans" cxnId="{F42B789A-0CAE-40AD-91EB-38F021FB962B}">
      <dgm:prSet/>
      <dgm:spPr/>
      <dgm:t>
        <a:bodyPr/>
        <a:lstStyle/>
        <a:p>
          <a:endParaRPr lang="en-US"/>
        </a:p>
      </dgm:t>
    </dgm:pt>
    <dgm:pt modelId="{66363939-4430-4DCB-8B86-EF46D87DF8EE}" type="pres">
      <dgm:prSet presAssocID="{2ED1677D-4C9A-4FD0-80DB-F2A8AC9BD045}" presName="diagram" presStyleCnt="0">
        <dgm:presLayoutVars>
          <dgm:chPref val="1"/>
          <dgm:dir/>
          <dgm:animOne val="branch"/>
          <dgm:animLvl val="lvl"/>
          <dgm:resizeHandles val="exact"/>
        </dgm:presLayoutVars>
      </dgm:prSet>
      <dgm:spPr/>
      <dgm:t>
        <a:bodyPr/>
        <a:lstStyle/>
        <a:p>
          <a:endParaRPr lang="en-US"/>
        </a:p>
      </dgm:t>
    </dgm:pt>
    <dgm:pt modelId="{F5372877-1EA5-4B70-B56B-E03093661DA8}" type="pres">
      <dgm:prSet presAssocID="{ABF57C5E-1A4E-4441-AC91-DFBEDE1FF893}" presName="root1" presStyleCnt="0"/>
      <dgm:spPr/>
    </dgm:pt>
    <dgm:pt modelId="{744AA6F8-57CA-4E0D-8625-3F170C160384}" type="pres">
      <dgm:prSet presAssocID="{ABF57C5E-1A4E-4441-AC91-DFBEDE1FF893}" presName="LevelOneTextNode" presStyleLbl="node0" presStyleIdx="0" presStyleCnt="1" custAng="0" custScaleX="58145" custScaleY="78830" custLinFactNeighborX="1555" custLinFactNeighborY="8122">
        <dgm:presLayoutVars>
          <dgm:chPref val="3"/>
        </dgm:presLayoutVars>
      </dgm:prSet>
      <dgm:spPr/>
      <dgm:t>
        <a:bodyPr/>
        <a:lstStyle/>
        <a:p>
          <a:endParaRPr lang="en-US"/>
        </a:p>
      </dgm:t>
    </dgm:pt>
    <dgm:pt modelId="{CD259F7E-9581-48BE-981A-01154161F961}" type="pres">
      <dgm:prSet presAssocID="{ABF57C5E-1A4E-4441-AC91-DFBEDE1FF893}" presName="level2hierChild" presStyleCnt="0"/>
      <dgm:spPr/>
    </dgm:pt>
    <dgm:pt modelId="{9EBE5687-04EA-493B-BA9A-2823ACFB8241}" type="pres">
      <dgm:prSet presAssocID="{F0980F4D-0A1A-423F-8B62-9CADE955481E}" presName="conn2-1" presStyleLbl="parChTrans1D2" presStyleIdx="0" presStyleCnt="2"/>
      <dgm:spPr/>
      <dgm:t>
        <a:bodyPr/>
        <a:lstStyle/>
        <a:p>
          <a:endParaRPr lang="en-US"/>
        </a:p>
      </dgm:t>
    </dgm:pt>
    <dgm:pt modelId="{D43039D7-D7F3-440D-A909-0D9AEC6B8EEF}" type="pres">
      <dgm:prSet presAssocID="{F0980F4D-0A1A-423F-8B62-9CADE955481E}" presName="connTx" presStyleLbl="parChTrans1D2" presStyleIdx="0" presStyleCnt="2"/>
      <dgm:spPr/>
      <dgm:t>
        <a:bodyPr/>
        <a:lstStyle/>
        <a:p>
          <a:endParaRPr lang="en-US"/>
        </a:p>
      </dgm:t>
    </dgm:pt>
    <dgm:pt modelId="{EC78C43A-3ACB-43F6-8324-4AA92C3DB332}" type="pres">
      <dgm:prSet presAssocID="{41277047-C3FA-44A5-B365-08F242B0503C}" presName="root2" presStyleCnt="0"/>
      <dgm:spPr/>
    </dgm:pt>
    <dgm:pt modelId="{66B6B71C-78F7-4BA6-B63C-E5615A4AD339}" type="pres">
      <dgm:prSet presAssocID="{41277047-C3FA-44A5-B365-08F242B0503C}" presName="LevelTwoTextNode" presStyleLbl="node2" presStyleIdx="0" presStyleCnt="2" custScaleX="55565" custScaleY="61178" custLinFactNeighborX="-2231" custLinFactNeighborY="-9164">
        <dgm:presLayoutVars>
          <dgm:chPref val="3"/>
        </dgm:presLayoutVars>
      </dgm:prSet>
      <dgm:spPr/>
      <dgm:t>
        <a:bodyPr/>
        <a:lstStyle/>
        <a:p>
          <a:endParaRPr lang="en-US"/>
        </a:p>
      </dgm:t>
    </dgm:pt>
    <dgm:pt modelId="{E64FFF04-BC7F-4005-9FB8-7875585DB115}" type="pres">
      <dgm:prSet presAssocID="{41277047-C3FA-44A5-B365-08F242B0503C}" presName="level3hierChild" presStyleCnt="0"/>
      <dgm:spPr/>
    </dgm:pt>
    <dgm:pt modelId="{A3B4C583-2C4B-451E-A26C-0E2BF0B82DD1}" type="pres">
      <dgm:prSet presAssocID="{E217ED52-0700-474A-B39B-58B5272DE03C}" presName="conn2-1" presStyleLbl="parChTrans1D3" presStyleIdx="0" presStyleCnt="2"/>
      <dgm:spPr/>
      <dgm:t>
        <a:bodyPr/>
        <a:lstStyle/>
        <a:p>
          <a:endParaRPr lang="en-US"/>
        </a:p>
      </dgm:t>
    </dgm:pt>
    <dgm:pt modelId="{1FAFAE69-D6E1-43C6-9F45-A4A8B9BA47EF}" type="pres">
      <dgm:prSet presAssocID="{E217ED52-0700-474A-B39B-58B5272DE03C}" presName="connTx" presStyleLbl="parChTrans1D3" presStyleIdx="0" presStyleCnt="2"/>
      <dgm:spPr/>
      <dgm:t>
        <a:bodyPr/>
        <a:lstStyle/>
        <a:p>
          <a:endParaRPr lang="en-US"/>
        </a:p>
      </dgm:t>
    </dgm:pt>
    <dgm:pt modelId="{6AF8F56E-0FAA-4956-882D-C289DDBBC096}" type="pres">
      <dgm:prSet presAssocID="{3118500C-078C-4E25-8EBD-D76B0B5C8596}" presName="root2" presStyleCnt="0"/>
      <dgm:spPr/>
    </dgm:pt>
    <dgm:pt modelId="{E30F5C58-A00C-4AEE-8024-D8E24CFCBFB7}" type="pres">
      <dgm:prSet presAssocID="{3118500C-078C-4E25-8EBD-D76B0B5C8596}" presName="LevelTwoTextNode" presStyleLbl="node3" presStyleIdx="0" presStyleCnt="2" custScaleX="53446" custScaleY="64893" custLinFactNeighborX="-7638" custLinFactNeighborY="-27311">
        <dgm:presLayoutVars>
          <dgm:chPref val="3"/>
        </dgm:presLayoutVars>
      </dgm:prSet>
      <dgm:spPr/>
      <dgm:t>
        <a:bodyPr/>
        <a:lstStyle/>
        <a:p>
          <a:endParaRPr lang="en-US"/>
        </a:p>
      </dgm:t>
    </dgm:pt>
    <dgm:pt modelId="{87B1061A-A4BE-401B-8A90-B066BFA1C5C1}" type="pres">
      <dgm:prSet presAssocID="{3118500C-078C-4E25-8EBD-D76B0B5C8596}" presName="level3hierChild" presStyleCnt="0"/>
      <dgm:spPr/>
    </dgm:pt>
    <dgm:pt modelId="{F7422C6C-EC0A-4796-8D8B-7FA3B79FE829}" type="pres">
      <dgm:prSet presAssocID="{CFF8D403-39E0-43D7-8582-3E12CFF77837}" presName="conn2-1" presStyleLbl="parChTrans1D3" presStyleIdx="1" presStyleCnt="2"/>
      <dgm:spPr/>
      <dgm:t>
        <a:bodyPr/>
        <a:lstStyle/>
        <a:p>
          <a:endParaRPr lang="en-US"/>
        </a:p>
      </dgm:t>
    </dgm:pt>
    <dgm:pt modelId="{C6260537-4BEB-4ACA-AEE9-A5221A0F66C2}" type="pres">
      <dgm:prSet presAssocID="{CFF8D403-39E0-43D7-8582-3E12CFF77837}" presName="connTx" presStyleLbl="parChTrans1D3" presStyleIdx="1" presStyleCnt="2"/>
      <dgm:spPr/>
      <dgm:t>
        <a:bodyPr/>
        <a:lstStyle/>
        <a:p>
          <a:endParaRPr lang="en-US"/>
        </a:p>
      </dgm:t>
    </dgm:pt>
    <dgm:pt modelId="{DE696EE3-7487-4CE1-8A0B-2AABC616978D}" type="pres">
      <dgm:prSet presAssocID="{8CA7B783-9FD4-4B03-90C4-0604B1DA1E57}" presName="root2" presStyleCnt="0"/>
      <dgm:spPr/>
    </dgm:pt>
    <dgm:pt modelId="{15072226-5A3F-4ECA-8128-F34A903EBDC8}" type="pres">
      <dgm:prSet presAssocID="{8CA7B783-9FD4-4B03-90C4-0604B1DA1E57}" presName="LevelTwoTextNode" presStyleLbl="node3" presStyleIdx="1" presStyleCnt="2" custScaleX="51488" custScaleY="53792" custLinFactNeighborX="-7303" custLinFactNeighborY="31009">
        <dgm:presLayoutVars>
          <dgm:chPref val="3"/>
        </dgm:presLayoutVars>
      </dgm:prSet>
      <dgm:spPr/>
      <dgm:t>
        <a:bodyPr/>
        <a:lstStyle/>
        <a:p>
          <a:endParaRPr lang="en-US"/>
        </a:p>
      </dgm:t>
    </dgm:pt>
    <dgm:pt modelId="{D7C7E6A4-E1BE-4A9F-BD46-6D26BFB0BB8C}" type="pres">
      <dgm:prSet presAssocID="{8CA7B783-9FD4-4B03-90C4-0604B1DA1E57}" presName="level3hierChild" presStyleCnt="0"/>
      <dgm:spPr/>
    </dgm:pt>
    <dgm:pt modelId="{35D7968F-41AA-432C-AE34-B341F52113CA}" type="pres">
      <dgm:prSet presAssocID="{6F3CDFFC-9239-48A7-BF5F-03C86F5A16AE}" presName="conn2-1" presStyleLbl="parChTrans1D2" presStyleIdx="1" presStyleCnt="2"/>
      <dgm:spPr/>
      <dgm:t>
        <a:bodyPr/>
        <a:lstStyle/>
        <a:p>
          <a:endParaRPr lang="en-US"/>
        </a:p>
      </dgm:t>
    </dgm:pt>
    <dgm:pt modelId="{F0B8EB51-D09A-4B4D-B23A-C7E87DEDC998}" type="pres">
      <dgm:prSet presAssocID="{6F3CDFFC-9239-48A7-BF5F-03C86F5A16AE}" presName="connTx" presStyleLbl="parChTrans1D2" presStyleIdx="1" presStyleCnt="2"/>
      <dgm:spPr/>
      <dgm:t>
        <a:bodyPr/>
        <a:lstStyle/>
        <a:p>
          <a:endParaRPr lang="en-US"/>
        </a:p>
      </dgm:t>
    </dgm:pt>
    <dgm:pt modelId="{2896E1F7-BD37-4290-A55B-64CA98EEC416}" type="pres">
      <dgm:prSet presAssocID="{C4A349E9-927A-4013-9F84-41F552102D6D}" presName="root2" presStyleCnt="0"/>
      <dgm:spPr/>
    </dgm:pt>
    <dgm:pt modelId="{663C3B5B-D470-4D5E-A8B4-9FEB327DF0AC}" type="pres">
      <dgm:prSet presAssocID="{C4A349E9-927A-4013-9F84-41F552102D6D}" presName="LevelTwoTextNode" presStyleLbl="node2" presStyleIdx="1" presStyleCnt="2" custScaleX="55175" custScaleY="53752" custLinFactNeighborX="365" custLinFactNeighborY="24940">
        <dgm:presLayoutVars>
          <dgm:chPref val="3"/>
        </dgm:presLayoutVars>
      </dgm:prSet>
      <dgm:spPr/>
      <dgm:t>
        <a:bodyPr/>
        <a:lstStyle/>
        <a:p>
          <a:endParaRPr lang="en-US"/>
        </a:p>
      </dgm:t>
    </dgm:pt>
    <dgm:pt modelId="{16159A27-01BA-4BB3-805D-FDA2BCE00E91}" type="pres">
      <dgm:prSet presAssocID="{C4A349E9-927A-4013-9F84-41F552102D6D}" presName="level3hierChild" presStyleCnt="0"/>
      <dgm:spPr/>
    </dgm:pt>
  </dgm:ptLst>
  <dgm:cxnLst>
    <dgm:cxn modelId="{B9035FA1-B501-4A67-9B74-13715978BD43}" type="presOf" srcId="{E217ED52-0700-474A-B39B-58B5272DE03C}" destId="{A3B4C583-2C4B-451E-A26C-0E2BF0B82DD1}" srcOrd="0" destOrd="0" presId="urn:microsoft.com/office/officeart/2005/8/layout/hierarchy2"/>
    <dgm:cxn modelId="{1CBD94FD-7BD0-4667-B7B4-FBBE88D4C5F2}" type="presOf" srcId="{6F3CDFFC-9239-48A7-BF5F-03C86F5A16AE}" destId="{F0B8EB51-D09A-4B4D-B23A-C7E87DEDC998}" srcOrd="1" destOrd="0" presId="urn:microsoft.com/office/officeart/2005/8/layout/hierarchy2"/>
    <dgm:cxn modelId="{57FFB7AE-7D5D-4126-90D3-4789768747D4}" type="presOf" srcId="{C4A349E9-927A-4013-9F84-41F552102D6D}" destId="{663C3B5B-D470-4D5E-A8B4-9FEB327DF0AC}" srcOrd="0" destOrd="0" presId="urn:microsoft.com/office/officeart/2005/8/layout/hierarchy2"/>
    <dgm:cxn modelId="{3EB52BC8-37F5-42A4-9B50-50C9EA116998}" type="presOf" srcId="{CFF8D403-39E0-43D7-8582-3E12CFF77837}" destId="{F7422C6C-EC0A-4796-8D8B-7FA3B79FE829}" srcOrd="0" destOrd="0" presId="urn:microsoft.com/office/officeart/2005/8/layout/hierarchy2"/>
    <dgm:cxn modelId="{116F6A67-84B8-45E5-AA1A-6CE8F612206D}" type="presOf" srcId="{3118500C-078C-4E25-8EBD-D76B0B5C8596}" destId="{E30F5C58-A00C-4AEE-8024-D8E24CFCBFB7}" srcOrd="0" destOrd="0" presId="urn:microsoft.com/office/officeart/2005/8/layout/hierarchy2"/>
    <dgm:cxn modelId="{4E8357EA-9772-4949-BEF5-9BF820E5E6D9}" type="presOf" srcId="{E217ED52-0700-474A-B39B-58B5272DE03C}" destId="{1FAFAE69-D6E1-43C6-9F45-A4A8B9BA47EF}" srcOrd="1" destOrd="0" presId="urn:microsoft.com/office/officeart/2005/8/layout/hierarchy2"/>
    <dgm:cxn modelId="{1D631769-8D30-4D9D-ACCB-57878C06EFAB}" type="presOf" srcId="{41277047-C3FA-44A5-B365-08F242B0503C}" destId="{66B6B71C-78F7-4BA6-B63C-E5615A4AD339}" srcOrd="0" destOrd="0" presId="urn:microsoft.com/office/officeart/2005/8/layout/hierarchy2"/>
    <dgm:cxn modelId="{B7C85476-ACF2-4E87-B343-49DFBDF27A03}" type="presOf" srcId="{8CA7B783-9FD4-4B03-90C4-0604B1DA1E57}" destId="{15072226-5A3F-4ECA-8128-F34A903EBDC8}" srcOrd="0" destOrd="0" presId="urn:microsoft.com/office/officeart/2005/8/layout/hierarchy2"/>
    <dgm:cxn modelId="{2D920C16-A1BD-4954-836F-59EFD23A9268}" type="presOf" srcId="{F0980F4D-0A1A-423F-8B62-9CADE955481E}" destId="{D43039D7-D7F3-440D-A909-0D9AEC6B8EEF}" srcOrd="1" destOrd="0" presId="urn:microsoft.com/office/officeart/2005/8/layout/hierarchy2"/>
    <dgm:cxn modelId="{6C47EABD-88F3-40D9-ADE9-8F81D4EFA474}" type="presOf" srcId="{F0980F4D-0A1A-423F-8B62-9CADE955481E}" destId="{9EBE5687-04EA-493B-BA9A-2823ACFB8241}" srcOrd="0" destOrd="0" presId="urn:microsoft.com/office/officeart/2005/8/layout/hierarchy2"/>
    <dgm:cxn modelId="{EFECF42C-33B0-4B09-9F19-4B631D85654E}" type="presOf" srcId="{6F3CDFFC-9239-48A7-BF5F-03C86F5A16AE}" destId="{35D7968F-41AA-432C-AE34-B341F52113CA}" srcOrd="0" destOrd="0" presId="urn:microsoft.com/office/officeart/2005/8/layout/hierarchy2"/>
    <dgm:cxn modelId="{8E5103A9-9BFB-4FAF-BF9D-2E2BA3B677B8}" srcId="{ABF57C5E-1A4E-4441-AC91-DFBEDE1FF893}" destId="{41277047-C3FA-44A5-B365-08F242B0503C}" srcOrd="0" destOrd="0" parTransId="{F0980F4D-0A1A-423F-8B62-9CADE955481E}" sibTransId="{DCD22F0B-1163-4BCA-8D58-FC3CEA6AB4EE}"/>
    <dgm:cxn modelId="{5D0F3925-8F67-4445-877B-23DD90D0F162}" srcId="{41277047-C3FA-44A5-B365-08F242B0503C}" destId="{3118500C-078C-4E25-8EBD-D76B0B5C8596}" srcOrd="0" destOrd="0" parTransId="{E217ED52-0700-474A-B39B-58B5272DE03C}" sibTransId="{5142A59F-B06D-4380-9AA5-EE9118F8DA0A}"/>
    <dgm:cxn modelId="{6B879325-5EAB-4581-A5A7-056ADB798D36}" type="presOf" srcId="{2ED1677D-4C9A-4FD0-80DB-F2A8AC9BD045}" destId="{66363939-4430-4DCB-8B86-EF46D87DF8EE}" srcOrd="0" destOrd="0" presId="urn:microsoft.com/office/officeart/2005/8/layout/hierarchy2"/>
    <dgm:cxn modelId="{8ECD3623-D38E-4428-89EC-CD2B4CAA7008}" srcId="{41277047-C3FA-44A5-B365-08F242B0503C}" destId="{8CA7B783-9FD4-4B03-90C4-0604B1DA1E57}" srcOrd="1" destOrd="0" parTransId="{CFF8D403-39E0-43D7-8582-3E12CFF77837}" sibTransId="{26E740F4-7DE7-4667-A3AB-157A1AD08C5F}"/>
    <dgm:cxn modelId="{EF10D3E2-1012-4C7C-AD40-5AE471B6A176}" srcId="{2ED1677D-4C9A-4FD0-80DB-F2A8AC9BD045}" destId="{ABF57C5E-1A4E-4441-AC91-DFBEDE1FF893}" srcOrd="0" destOrd="0" parTransId="{9449BEE5-EB16-4285-A9A3-4AB2EBBD9BC0}" sibTransId="{8D37AAAA-57DD-4D97-B0C5-B9902AB0F9B2}"/>
    <dgm:cxn modelId="{529C418D-2632-41E0-91F0-89E16A2B0A2A}" type="presOf" srcId="{CFF8D403-39E0-43D7-8582-3E12CFF77837}" destId="{C6260537-4BEB-4ACA-AEE9-A5221A0F66C2}" srcOrd="1" destOrd="0" presId="urn:microsoft.com/office/officeart/2005/8/layout/hierarchy2"/>
    <dgm:cxn modelId="{DD19C39F-6AE0-4F11-A584-8219EEC73532}" type="presOf" srcId="{ABF57C5E-1A4E-4441-AC91-DFBEDE1FF893}" destId="{744AA6F8-57CA-4E0D-8625-3F170C160384}" srcOrd="0" destOrd="0" presId="urn:microsoft.com/office/officeart/2005/8/layout/hierarchy2"/>
    <dgm:cxn modelId="{F42B789A-0CAE-40AD-91EB-38F021FB962B}" srcId="{ABF57C5E-1A4E-4441-AC91-DFBEDE1FF893}" destId="{C4A349E9-927A-4013-9F84-41F552102D6D}" srcOrd="1" destOrd="0" parTransId="{6F3CDFFC-9239-48A7-BF5F-03C86F5A16AE}" sibTransId="{AE7D938B-DC3D-4F25-B17B-34056D862102}"/>
    <dgm:cxn modelId="{DBBBDECB-9721-46DF-A607-16A397EC9566}" type="presParOf" srcId="{66363939-4430-4DCB-8B86-EF46D87DF8EE}" destId="{F5372877-1EA5-4B70-B56B-E03093661DA8}" srcOrd="0" destOrd="0" presId="urn:microsoft.com/office/officeart/2005/8/layout/hierarchy2"/>
    <dgm:cxn modelId="{A53E272D-91D8-49C3-92CB-B8C27486E00F}" type="presParOf" srcId="{F5372877-1EA5-4B70-B56B-E03093661DA8}" destId="{744AA6F8-57CA-4E0D-8625-3F170C160384}" srcOrd="0" destOrd="0" presId="urn:microsoft.com/office/officeart/2005/8/layout/hierarchy2"/>
    <dgm:cxn modelId="{5F8B8C4C-8024-41D2-B0E0-F80F261E5FBB}" type="presParOf" srcId="{F5372877-1EA5-4B70-B56B-E03093661DA8}" destId="{CD259F7E-9581-48BE-981A-01154161F961}" srcOrd="1" destOrd="0" presId="urn:microsoft.com/office/officeart/2005/8/layout/hierarchy2"/>
    <dgm:cxn modelId="{3E227549-7986-4EC8-8597-0948FF156447}" type="presParOf" srcId="{CD259F7E-9581-48BE-981A-01154161F961}" destId="{9EBE5687-04EA-493B-BA9A-2823ACFB8241}" srcOrd="0" destOrd="0" presId="urn:microsoft.com/office/officeart/2005/8/layout/hierarchy2"/>
    <dgm:cxn modelId="{873B0D4A-34CE-4DBD-8A0E-E979D6CCFB41}" type="presParOf" srcId="{9EBE5687-04EA-493B-BA9A-2823ACFB8241}" destId="{D43039D7-D7F3-440D-A909-0D9AEC6B8EEF}" srcOrd="0" destOrd="0" presId="urn:microsoft.com/office/officeart/2005/8/layout/hierarchy2"/>
    <dgm:cxn modelId="{AA2046D4-E6E8-4A58-AEA0-4C6D00981C8E}" type="presParOf" srcId="{CD259F7E-9581-48BE-981A-01154161F961}" destId="{EC78C43A-3ACB-43F6-8324-4AA92C3DB332}" srcOrd="1" destOrd="0" presId="urn:microsoft.com/office/officeart/2005/8/layout/hierarchy2"/>
    <dgm:cxn modelId="{E7E910FA-CDF5-44D8-A727-C749A1840134}" type="presParOf" srcId="{EC78C43A-3ACB-43F6-8324-4AA92C3DB332}" destId="{66B6B71C-78F7-4BA6-B63C-E5615A4AD339}" srcOrd="0" destOrd="0" presId="urn:microsoft.com/office/officeart/2005/8/layout/hierarchy2"/>
    <dgm:cxn modelId="{440463FB-9B1B-4D5C-83F6-618AFAC44882}" type="presParOf" srcId="{EC78C43A-3ACB-43F6-8324-4AA92C3DB332}" destId="{E64FFF04-BC7F-4005-9FB8-7875585DB115}" srcOrd="1" destOrd="0" presId="urn:microsoft.com/office/officeart/2005/8/layout/hierarchy2"/>
    <dgm:cxn modelId="{29D8F554-49EA-429B-8D1D-9271E9717CDF}" type="presParOf" srcId="{E64FFF04-BC7F-4005-9FB8-7875585DB115}" destId="{A3B4C583-2C4B-451E-A26C-0E2BF0B82DD1}" srcOrd="0" destOrd="0" presId="urn:microsoft.com/office/officeart/2005/8/layout/hierarchy2"/>
    <dgm:cxn modelId="{F49DEB6B-17DE-43F0-9228-CD4FDFE54501}" type="presParOf" srcId="{A3B4C583-2C4B-451E-A26C-0E2BF0B82DD1}" destId="{1FAFAE69-D6E1-43C6-9F45-A4A8B9BA47EF}" srcOrd="0" destOrd="0" presId="urn:microsoft.com/office/officeart/2005/8/layout/hierarchy2"/>
    <dgm:cxn modelId="{121CCE9F-04FF-4A18-A2ED-366BBB93DC42}" type="presParOf" srcId="{E64FFF04-BC7F-4005-9FB8-7875585DB115}" destId="{6AF8F56E-0FAA-4956-882D-C289DDBBC096}" srcOrd="1" destOrd="0" presId="urn:microsoft.com/office/officeart/2005/8/layout/hierarchy2"/>
    <dgm:cxn modelId="{8F098B18-1A1F-457C-9CCC-75C116FFA657}" type="presParOf" srcId="{6AF8F56E-0FAA-4956-882D-C289DDBBC096}" destId="{E30F5C58-A00C-4AEE-8024-D8E24CFCBFB7}" srcOrd="0" destOrd="0" presId="urn:microsoft.com/office/officeart/2005/8/layout/hierarchy2"/>
    <dgm:cxn modelId="{EDEF242D-2329-42CD-8E36-30479A3ED415}" type="presParOf" srcId="{6AF8F56E-0FAA-4956-882D-C289DDBBC096}" destId="{87B1061A-A4BE-401B-8A90-B066BFA1C5C1}" srcOrd="1" destOrd="0" presId="urn:microsoft.com/office/officeart/2005/8/layout/hierarchy2"/>
    <dgm:cxn modelId="{6130991B-F0FB-4F91-AC74-E9147A1828E4}" type="presParOf" srcId="{E64FFF04-BC7F-4005-9FB8-7875585DB115}" destId="{F7422C6C-EC0A-4796-8D8B-7FA3B79FE829}" srcOrd="2" destOrd="0" presId="urn:microsoft.com/office/officeart/2005/8/layout/hierarchy2"/>
    <dgm:cxn modelId="{7500EBB5-D210-48E2-914B-0CC355CDCA8C}" type="presParOf" srcId="{F7422C6C-EC0A-4796-8D8B-7FA3B79FE829}" destId="{C6260537-4BEB-4ACA-AEE9-A5221A0F66C2}" srcOrd="0" destOrd="0" presId="urn:microsoft.com/office/officeart/2005/8/layout/hierarchy2"/>
    <dgm:cxn modelId="{FA75409C-1B25-46AD-8172-2175E2DC2FD4}" type="presParOf" srcId="{E64FFF04-BC7F-4005-9FB8-7875585DB115}" destId="{DE696EE3-7487-4CE1-8A0B-2AABC616978D}" srcOrd="3" destOrd="0" presId="urn:microsoft.com/office/officeart/2005/8/layout/hierarchy2"/>
    <dgm:cxn modelId="{F39CF4B6-D35A-40C7-896C-A34AC861E80E}" type="presParOf" srcId="{DE696EE3-7487-4CE1-8A0B-2AABC616978D}" destId="{15072226-5A3F-4ECA-8128-F34A903EBDC8}" srcOrd="0" destOrd="0" presId="urn:microsoft.com/office/officeart/2005/8/layout/hierarchy2"/>
    <dgm:cxn modelId="{1F5FE007-8309-4A66-832C-714EC1D2CFF4}" type="presParOf" srcId="{DE696EE3-7487-4CE1-8A0B-2AABC616978D}" destId="{D7C7E6A4-E1BE-4A9F-BD46-6D26BFB0BB8C}" srcOrd="1" destOrd="0" presId="urn:microsoft.com/office/officeart/2005/8/layout/hierarchy2"/>
    <dgm:cxn modelId="{30215318-ED43-48BB-A831-B199404DFB2A}" type="presParOf" srcId="{CD259F7E-9581-48BE-981A-01154161F961}" destId="{35D7968F-41AA-432C-AE34-B341F52113CA}" srcOrd="2" destOrd="0" presId="urn:microsoft.com/office/officeart/2005/8/layout/hierarchy2"/>
    <dgm:cxn modelId="{1BE5440F-4DBB-4221-B239-7679F7754784}" type="presParOf" srcId="{35D7968F-41AA-432C-AE34-B341F52113CA}" destId="{F0B8EB51-D09A-4B4D-B23A-C7E87DEDC998}" srcOrd="0" destOrd="0" presId="urn:microsoft.com/office/officeart/2005/8/layout/hierarchy2"/>
    <dgm:cxn modelId="{2A79A910-A9FD-4376-9C68-276A47646EC5}" type="presParOf" srcId="{CD259F7E-9581-48BE-981A-01154161F961}" destId="{2896E1F7-BD37-4290-A55B-64CA98EEC416}" srcOrd="3" destOrd="0" presId="urn:microsoft.com/office/officeart/2005/8/layout/hierarchy2"/>
    <dgm:cxn modelId="{EFA3074B-E6B4-4220-957A-EFC2AFE4D308}" type="presParOf" srcId="{2896E1F7-BD37-4290-A55B-64CA98EEC416}" destId="{663C3B5B-D470-4D5E-A8B4-9FEB327DF0AC}" srcOrd="0" destOrd="0" presId="urn:microsoft.com/office/officeart/2005/8/layout/hierarchy2"/>
    <dgm:cxn modelId="{4EA20FD0-30F1-4B78-A9A0-EDFCF245C311}" type="presParOf" srcId="{2896E1F7-BD37-4290-A55B-64CA98EEC416}" destId="{16159A27-01BA-4BB3-805D-FDA2BCE00E91}"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4AA6F8-57CA-4E0D-8625-3F170C160384}">
      <dsp:nvSpPr>
        <dsp:cNvPr id="0" name=""/>
        <dsp:cNvSpPr/>
      </dsp:nvSpPr>
      <dsp:spPr>
        <a:xfrm>
          <a:off x="50479" y="1679299"/>
          <a:ext cx="1762432" cy="1194707"/>
        </a:xfrm>
        <a:prstGeom prst="roundRect">
          <a:avLst>
            <a:gd name="adj" fmla="val 1000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80000">
              <a:schemeClr val="lt1">
                <a:hueOff val="0"/>
                <a:satOff val="0"/>
                <a:lumOff val="0"/>
                <a:alphaOff val="0"/>
                <a:lumMod val="99000"/>
                <a:satMod val="120000"/>
                <a:shade val="78000"/>
              </a:schemeClr>
            </a:gs>
          </a:gsLst>
          <a:lin ang="16200000" scaled="0"/>
        </a:gradFill>
        <a:ln w="25400">
          <a:solidFill>
            <a:schemeClr val="tx1"/>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smtClean="0"/>
            <a:t>Attempt to contact sample unit member</a:t>
          </a:r>
          <a:endParaRPr lang="en-US" sz="1800" kern="1200" dirty="0"/>
        </a:p>
      </dsp:txBody>
      <dsp:txXfrm>
        <a:off x="85471" y="1714291"/>
        <a:ext cx="1692448" cy="1124723"/>
      </dsp:txXfrm>
    </dsp:sp>
    <dsp:sp modelId="{9EBE5687-04EA-493B-BA9A-2823ACFB8241}">
      <dsp:nvSpPr>
        <dsp:cNvPr id="0" name=""/>
        <dsp:cNvSpPr/>
      </dsp:nvSpPr>
      <dsp:spPr>
        <a:xfrm rot="19470012">
          <a:off x="1687597" y="1848872"/>
          <a:ext cx="1348308" cy="72597"/>
        </a:xfrm>
        <a:custGeom>
          <a:avLst/>
          <a:gdLst/>
          <a:ahLst/>
          <a:cxnLst/>
          <a:rect l="0" t="0" r="0" b="0"/>
          <a:pathLst>
            <a:path>
              <a:moveTo>
                <a:pt x="0" y="36298"/>
              </a:moveTo>
              <a:lnTo>
                <a:pt x="1348308" y="36298"/>
              </a:lnTo>
            </a:path>
          </a:pathLst>
        </a:custGeom>
        <a:noFill/>
        <a:ln w="38100" cap="flat" cmpd="sng" algn="ctr">
          <a:solidFill>
            <a:srgbClr val="00B050"/>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328044" y="1851463"/>
        <a:ext cx="67415" cy="67415"/>
      </dsp:txXfrm>
    </dsp:sp>
    <dsp:sp modelId="{66B6B71C-78F7-4BA6-B63C-E5615A4AD339}">
      <dsp:nvSpPr>
        <dsp:cNvPr id="0" name=""/>
        <dsp:cNvSpPr/>
      </dsp:nvSpPr>
      <dsp:spPr>
        <a:xfrm>
          <a:off x="2910593" y="1030098"/>
          <a:ext cx="1684229" cy="927182"/>
        </a:xfrm>
        <a:prstGeom prst="roundRect">
          <a:avLst>
            <a:gd name="adj" fmla="val 10000"/>
          </a:avLst>
        </a:prstGeom>
        <a:solidFill>
          <a:schemeClr val="accent5">
            <a:lumMod val="20000"/>
            <a:lumOff val="80000"/>
          </a:schemeClr>
        </a:solidFill>
        <a:ln w="76200">
          <a:solidFill>
            <a:srgbClr val="00B050"/>
          </a:solidFill>
        </a:ln>
        <a:effectLst>
          <a:outerShdw blurRad="50800" dist="38100" algn="l" rotWithShape="0">
            <a:prstClr val="black">
              <a:alpha val="40000"/>
            </a:prst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smtClean="0"/>
            <a:t>Contact made</a:t>
          </a:r>
          <a:endParaRPr lang="en-US" sz="1800" kern="1200" dirty="0"/>
        </a:p>
      </dsp:txBody>
      <dsp:txXfrm>
        <a:off x="2937749" y="1057254"/>
        <a:ext cx="1629917" cy="872870"/>
      </dsp:txXfrm>
    </dsp:sp>
    <dsp:sp modelId="{A3B4C583-2C4B-451E-A26C-0E2BF0B82DD1}">
      <dsp:nvSpPr>
        <dsp:cNvPr id="0" name=""/>
        <dsp:cNvSpPr/>
      </dsp:nvSpPr>
      <dsp:spPr>
        <a:xfrm rot="19367118">
          <a:off x="4460771" y="1059233"/>
          <a:ext cx="1316651" cy="72597"/>
        </a:xfrm>
        <a:custGeom>
          <a:avLst/>
          <a:gdLst/>
          <a:ahLst/>
          <a:cxnLst/>
          <a:rect l="0" t="0" r="0" b="0"/>
          <a:pathLst>
            <a:path>
              <a:moveTo>
                <a:pt x="0" y="36298"/>
              </a:moveTo>
              <a:lnTo>
                <a:pt x="1316651" y="36298"/>
              </a:lnTo>
            </a:path>
          </a:pathLst>
        </a:custGeom>
        <a:noFill/>
        <a:ln w="38100" cap="flat" cmpd="sng" algn="ctr">
          <a:solidFill>
            <a:srgbClr val="00B050"/>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5086180" y="1062616"/>
        <a:ext cx="65832" cy="65832"/>
      </dsp:txXfrm>
    </dsp:sp>
    <dsp:sp modelId="{E30F5C58-A00C-4AEE-8024-D8E24CFCBFB7}">
      <dsp:nvSpPr>
        <dsp:cNvPr id="0" name=""/>
        <dsp:cNvSpPr/>
      </dsp:nvSpPr>
      <dsp:spPr>
        <a:xfrm>
          <a:off x="5643370" y="205632"/>
          <a:ext cx="1620000" cy="983485"/>
        </a:xfrm>
        <a:prstGeom prst="roundRect">
          <a:avLst>
            <a:gd name="adj" fmla="val 1000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24000">
              <a:schemeClr val="lt1">
                <a:hueOff val="0"/>
                <a:satOff val="0"/>
                <a:lumOff val="0"/>
                <a:alphaOff val="0"/>
                <a:lumMod val="99000"/>
                <a:satMod val="120000"/>
                <a:shade val="78000"/>
              </a:schemeClr>
            </a:gs>
          </a:gsLst>
          <a:lin ang="16200000" scaled="0"/>
        </a:gradFill>
        <a:ln w="25400">
          <a:solidFill>
            <a:srgbClr val="00B050"/>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smtClean="0"/>
            <a:t>Interview conducted</a:t>
          </a:r>
          <a:endParaRPr lang="en-US" sz="1800" kern="1200" dirty="0"/>
        </a:p>
      </dsp:txBody>
      <dsp:txXfrm>
        <a:off x="5672175" y="234437"/>
        <a:ext cx="1562390" cy="925875"/>
      </dsp:txXfrm>
    </dsp:sp>
    <dsp:sp modelId="{F7422C6C-EC0A-4796-8D8B-7FA3B79FE829}">
      <dsp:nvSpPr>
        <dsp:cNvPr id="0" name=""/>
        <dsp:cNvSpPr/>
      </dsp:nvSpPr>
      <dsp:spPr>
        <a:xfrm rot="2934894">
          <a:off x="4318684" y="2064516"/>
          <a:ext cx="1610979" cy="72597"/>
        </a:xfrm>
        <a:custGeom>
          <a:avLst/>
          <a:gdLst/>
          <a:ahLst/>
          <a:cxnLst/>
          <a:rect l="0" t="0" r="0" b="0"/>
          <a:pathLst>
            <a:path>
              <a:moveTo>
                <a:pt x="0" y="36298"/>
              </a:moveTo>
              <a:lnTo>
                <a:pt x="1610979" y="36298"/>
              </a:lnTo>
            </a:path>
          </a:pathLst>
        </a:custGeom>
        <a:noFill/>
        <a:ln w="38100" cap="flat" cmpd="sng" algn="ctr">
          <a:solidFill>
            <a:srgbClr val="C00000"/>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5083899" y="2060540"/>
        <a:ext cx="80548" cy="80548"/>
      </dsp:txXfrm>
    </dsp:sp>
    <dsp:sp modelId="{15072226-5A3F-4ECA-8128-F34A903EBDC8}">
      <dsp:nvSpPr>
        <dsp:cNvPr id="0" name=""/>
        <dsp:cNvSpPr/>
      </dsp:nvSpPr>
      <dsp:spPr>
        <a:xfrm>
          <a:off x="5653524" y="2300318"/>
          <a:ext cx="1560651" cy="815244"/>
        </a:xfrm>
        <a:prstGeom prst="roundRect">
          <a:avLst>
            <a:gd name="adj" fmla="val 10000"/>
          </a:avLst>
        </a:prstGeom>
        <a:solidFill>
          <a:schemeClr val="accent3">
            <a:lumMod val="20000"/>
            <a:lumOff val="80000"/>
          </a:schemeClr>
        </a:solidFill>
        <a:ln w="76200">
          <a:solidFill>
            <a:srgbClr val="C00000"/>
          </a:solidFill>
        </a:ln>
        <a:effectLst>
          <a:outerShdw blurRad="50800" dist="38100" algn="l" rotWithShape="0">
            <a:prstClr val="black">
              <a:alpha val="40000"/>
            </a:prst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smtClean="0"/>
            <a:t>Non-response/</a:t>
          </a:r>
        </a:p>
        <a:p>
          <a:pPr lvl="0" algn="ctr" defTabSz="800100">
            <a:lnSpc>
              <a:spcPct val="90000"/>
            </a:lnSpc>
            <a:spcBef>
              <a:spcPct val="0"/>
            </a:spcBef>
            <a:spcAft>
              <a:spcPct val="35000"/>
            </a:spcAft>
          </a:pPr>
          <a:r>
            <a:rPr lang="en-US" sz="1800" kern="1200" dirty="0" smtClean="0"/>
            <a:t>Refusal</a:t>
          </a:r>
          <a:endParaRPr lang="en-US" sz="1800" kern="1200" dirty="0"/>
        </a:p>
      </dsp:txBody>
      <dsp:txXfrm>
        <a:off x="5677402" y="2324196"/>
        <a:ext cx="1512895" cy="767488"/>
      </dsp:txXfrm>
    </dsp:sp>
    <dsp:sp modelId="{35D7968F-41AA-432C-AE34-B341F52113CA}">
      <dsp:nvSpPr>
        <dsp:cNvPr id="0" name=""/>
        <dsp:cNvSpPr/>
      </dsp:nvSpPr>
      <dsp:spPr>
        <a:xfrm rot="2116494">
          <a:off x="1680626" y="2656425"/>
          <a:ext cx="1440939" cy="72597"/>
        </a:xfrm>
        <a:custGeom>
          <a:avLst/>
          <a:gdLst/>
          <a:ahLst/>
          <a:cxnLst/>
          <a:rect l="0" t="0" r="0" b="0"/>
          <a:pathLst>
            <a:path>
              <a:moveTo>
                <a:pt x="0" y="36298"/>
              </a:moveTo>
              <a:lnTo>
                <a:pt x="1440939" y="36298"/>
              </a:lnTo>
            </a:path>
          </a:pathLst>
        </a:custGeom>
        <a:noFill/>
        <a:ln w="38100" cap="flat" cmpd="sng" algn="ctr">
          <a:solidFill>
            <a:srgbClr val="C00000"/>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365072" y="2656700"/>
        <a:ext cx="72046" cy="72046"/>
      </dsp:txXfrm>
    </dsp:sp>
    <dsp:sp modelId="{663C3B5B-D470-4D5E-A8B4-9FEB327DF0AC}">
      <dsp:nvSpPr>
        <dsp:cNvPr id="0" name=""/>
        <dsp:cNvSpPr/>
      </dsp:nvSpPr>
      <dsp:spPr>
        <a:xfrm>
          <a:off x="2989280" y="2701476"/>
          <a:ext cx="1672408" cy="814637"/>
        </a:xfrm>
        <a:prstGeom prst="roundRect">
          <a:avLst>
            <a:gd name="adj" fmla="val 1000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80000">
              <a:schemeClr val="lt1">
                <a:hueOff val="0"/>
                <a:satOff val="0"/>
                <a:lumOff val="0"/>
                <a:alphaOff val="0"/>
                <a:lumMod val="99000"/>
                <a:satMod val="120000"/>
                <a:shade val="78000"/>
              </a:schemeClr>
            </a:gs>
          </a:gsLst>
          <a:lin ang="16200000" scaled="0"/>
        </a:gradFill>
        <a:ln w="25400">
          <a:solidFill>
            <a:srgbClr val="C00000"/>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smtClean="0"/>
            <a:t>Unable to contact</a:t>
          </a:r>
          <a:endParaRPr lang="en-US" sz="1800" kern="1200" dirty="0"/>
        </a:p>
      </dsp:txBody>
      <dsp:txXfrm>
        <a:off x="3013140" y="2725336"/>
        <a:ext cx="1624688" cy="766917"/>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A353D39A-FB07-40D8-B455-E5E7D563DE76}" type="datetimeFigureOut">
              <a:rPr lang="en-US" smtClean="0"/>
              <a:t>5/18/2018</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4A58EA67-873D-465F-B78C-7C9FBF3A957E}" type="slidenum">
              <a:rPr lang="en-US" smtClean="0"/>
              <a:t>‹#›</a:t>
            </a:fld>
            <a:endParaRPr lang="en-US"/>
          </a:p>
        </p:txBody>
      </p:sp>
    </p:spTree>
    <p:extLst>
      <p:ext uri="{BB962C8B-B14F-4D97-AF65-F5344CB8AC3E}">
        <p14:creationId xmlns:p14="http://schemas.microsoft.com/office/powerpoint/2010/main" val="36100043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B646EDAF-F59A-44B6-A5DA-0F4A4C9E7CA3}" type="datetimeFigureOut">
              <a:rPr lang="en-US" smtClean="0"/>
              <a:t>5/18/2018</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77B3E39A-294E-4BDA-9788-0157C94511EE}" type="slidenum">
              <a:rPr lang="en-US" smtClean="0"/>
              <a:t>‹#›</a:t>
            </a:fld>
            <a:endParaRPr lang="en-US"/>
          </a:p>
        </p:txBody>
      </p:sp>
    </p:spTree>
    <p:extLst>
      <p:ext uri="{BB962C8B-B14F-4D97-AF65-F5344CB8AC3E}">
        <p14:creationId xmlns:p14="http://schemas.microsoft.com/office/powerpoint/2010/main" val="86914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50C6223D-39D7-40D9-A3CF-CA4FE755EF6F}" type="slidenum">
              <a:rPr lang="en-US" smtClean="0"/>
              <a:pPr>
                <a:defRPr/>
              </a:pPr>
              <a:t>3</a:t>
            </a:fld>
            <a:endParaRPr lang="en-US"/>
          </a:p>
        </p:txBody>
      </p:sp>
    </p:spTree>
    <p:extLst>
      <p:ext uri="{BB962C8B-B14F-4D97-AF65-F5344CB8AC3E}">
        <p14:creationId xmlns:p14="http://schemas.microsoft.com/office/powerpoint/2010/main" val="15413823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dirty="0"/>
              <a:t>“How does a contacted sample units initial sentiment towards the survey request (as captured by the CHI doorstep concerns) associate with the units propensity to participate in the survey?”</a:t>
            </a:r>
          </a:p>
          <a:p>
            <a:pPr rtl="0"/>
            <a:r>
              <a:rPr lang="en-US" dirty="0"/>
              <a:t>We did not focus on performing a response propensity analysis (other research with the same data had already shown there to be an association). Our objective was to determine if the information contained in interviewer note fields in the survey instrument may corroborate that the CHI doorstep concern themes/sentiment applied to characterize the sample units were appropriate.</a:t>
            </a:r>
          </a:p>
          <a:p>
            <a:endParaRPr lang="en-US" dirty="0"/>
          </a:p>
        </p:txBody>
      </p:sp>
      <p:sp>
        <p:nvSpPr>
          <p:cNvPr id="4" name="Slide Number Placeholder 3"/>
          <p:cNvSpPr>
            <a:spLocks noGrp="1"/>
          </p:cNvSpPr>
          <p:nvPr>
            <p:ph type="sldNum" sz="quarter" idx="10"/>
          </p:nvPr>
        </p:nvSpPr>
        <p:spPr/>
        <p:txBody>
          <a:bodyPr/>
          <a:lstStyle/>
          <a:p>
            <a:pPr>
              <a:defRPr/>
            </a:pPr>
            <a:fld id="{50C6223D-39D7-40D9-A3CF-CA4FE755EF6F}" type="slidenum">
              <a:rPr lang="en-US" smtClean="0"/>
              <a:pPr>
                <a:defRPr/>
              </a:pPr>
              <a:t>4</a:t>
            </a:fld>
            <a:endParaRPr lang="en-US"/>
          </a:p>
        </p:txBody>
      </p:sp>
    </p:spTree>
    <p:extLst>
      <p:ext uri="{BB962C8B-B14F-4D97-AF65-F5344CB8AC3E}">
        <p14:creationId xmlns:p14="http://schemas.microsoft.com/office/powerpoint/2010/main" val="38086451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Face-to-face contact was made. Some kind of personal interaction was done.</a:t>
            </a:r>
          </a:p>
          <a:p>
            <a:r>
              <a:rPr lang="en-US" dirty="0" smtClean="0"/>
              <a:t>75% response rate – over</a:t>
            </a:r>
            <a:r>
              <a:rPr lang="en-US" baseline="0" dirty="0" smtClean="0"/>
              <a:t> the period. So, data set was 25% of units who were </a:t>
            </a:r>
            <a:r>
              <a:rPr lang="en-US" baseline="0" dirty="0" err="1" smtClean="0"/>
              <a:t>nonrespondents</a:t>
            </a:r>
            <a:r>
              <a:rPr lang="en-US" baseline="0" dirty="0" smtClean="0"/>
              <a:t>. Out of these </a:t>
            </a:r>
            <a:r>
              <a:rPr lang="en-US" baseline="0" dirty="0" err="1" smtClean="0"/>
              <a:t>nonrespondents</a:t>
            </a:r>
            <a:r>
              <a:rPr lang="en-US" baseline="0" dirty="0" smtClean="0"/>
              <a:t>, some had different reasons for refusing, some of which was captured with radio buttons and some with text (REASON_S)</a:t>
            </a:r>
          </a:p>
          <a:p>
            <a:r>
              <a:rPr lang="en-US" baseline="0" dirty="0" smtClean="0"/>
              <a:t>Approximately 29% of </a:t>
            </a:r>
            <a:r>
              <a:rPr lang="en-US" baseline="0" dirty="0" err="1" smtClean="0"/>
              <a:t>nonrespondents</a:t>
            </a:r>
            <a:r>
              <a:rPr lang="en-US" baseline="0" dirty="0" smtClean="0"/>
              <a:t> refused for other reasons. </a:t>
            </a:r>
            <a:endParaRPr lang="en-US" dirty="0"/>
          </a:p>
        </p:txBody>
      </p:sp>
      <p:sp>
        <p:nvSpPr>
          <p:cNvPr id="4" name="Slide Number Placeholder 3"/>
          <p:cNvSpPr>
            <a:spLocks noGrp="1"/>
          </p:cNvSpPr>
          <p:nvPr>
            <p:ph type="sldNum" sz="quarter" idx="10"/>
          </p:nvPr>
        </p:nvSpPr>
        <p:spPr/>
        <p:txBody>
          <a:bodyPr/>
          <a:lstStyle/>
          <a:p>
            <a:pPr>
              <a:defRPr/>
            </a:pPr>
            <a:fld id="{50C6223D-39D7-40D9-A3CF-CA4FE755EF6F}" type="slidenum">
              <a:rPr lang="en-US" smtClean="0"/>
              <a:pPr>
                <a:defRPr/>
              </a:pPr>
              <a:t>5</a:t>
            </a:fld>
            <a:endParaRPr lang="en-US"/>
          </a:p>
        </p:txBody>
      </p:sp>
    </p:spTree>
    <p:extLst>
      <p:ext uri="{BB962C8B-B14F-4D97-AF65-F5344CB8AC3E}">
        <p14:creationId xmlns:p14="http://schemas.microsoft.com/office/powerpoint/2010/main" val="36488528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FA085BE-4E26-4271-8B3D-CFD817581B1C}" type="slidenum">
              <a:rPr lang="en-US" smtClean="0"/>
              <a:pPr>
                <a:defRPr/>
              </a:pPr>
              <a:t>12</a:t>
            </a:fld>
            <a:endParaRPr lang="en-US" dirty="0"/>
          </a:p>
        </p:txBody>
      </p:sp>
    </p:spTree>
    <p:extLst>
      <p:ext uri="{BB962C8B-B14F-4D97-AF65-F5344CB8AC3E}">
        <p14:creationId xmlns:p14="http://schemas.microsoft.com/office/powerpoint/2010/main" val="5013785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289" indent="-174289">
              <a:buFont typeface="Arial" panose="020B0604020202020204" pitchFamily="34" charset="0"/>
              <a:buChar char="•"/>
            </a:pPr>
            <a:r>
              <a:rPr lang="en-US" dirty="0" smtClean="0"/>
              <a:t>Pre-processed the data</a:t>
            </a:r>
          </a:p>
          <a:p>
            <a:pPr marL="639057" lvl="1" indent="-174289">
              <a:buFont typeface="Arial" panose="020B0604020202020204" pitchFamily="34" charset="0"/>
              <a:buChar char="•"/>
            </a:pPr>
            <a:r>
              <a:rPr lang="en-US" dirty="0" smtClean="0"/>
              <a:t>760 words</a:t>
            </a:r>
          </a:p>
          <a:p>
            <a:pPr marL="639057" lvl="1" indent="-174289">
              <a:buFont typeface="Arial" panose="020B0604020202020204" pitchFamily="34" charset="0"/>
              <a:buChar char="•"/>
            </a:pPr>
            <a:r>
              <a:rPr lang="en-US" dirty="0" smtClean="0"/>
              <a:t>1283 documents</a:t>
            </a:r>
            <a:r>
              <a:rPr lang="en-US" baseline="0" dirty="0" smtClean="0"/>
              <a:t> or text fields</a:t>
            </a:r>
          </a:p>
          <a:p>
            <a:pPr marL="174289" indent="-174289">
              <a:buFont typeface="Arial" panose="020B0604020202020204" pitchFamily="34" charset="0"/>
              <a:buChar char="•"/>
            </a:pPr>
            <a:r>
              <a:rPr lang="en-US" baseline="0" dirty="0" smtClean="0"/>
              <a:t>Analysis is iterative process</a:t>
            </a:r>
          </a:p>
          <a:p>
            <a:pPr marL="174289" indent="-174289">
              <a:buFont typeface="Arial" panose="020B0604020202020204" pitchFamily="34" charset="0"/>
              <a:buChar char="•"/>
            </a:pPr>
            <a:r>
              <a:rPr lang="en-US" baseline="0" dirty="0" smtClean="0"/>
              <a:t>Tried different approaches for clustering and reducing the dimensionality</a:t>
            </a:r>
          </a:p>
          <a:p>
            <a:pPr marL="174289" indent="-174289">
              <a:buFont typeface="Arial" panose="020B0604020202020204" pitchFamily="34" charset="0"/>
              <a:buChar char="•"/>
            </a:pPr>
            <a:r>
              <a:rPr lang="en-US" dirty="0" smtClean="0"/>
              <a:t>Extract</a:t>
            </a:r>
            <a:r>
              <a:rPr lang="en-US" baseline="0" dirty="0" smtClean="0"/>
              <a:t> knowledge</a:t>
            </a:r>
            <a:endParaRPr lang="en-US" dirty="0"/>
          </a:p>
        </p:txBody>
      </p:sp>
      <p:sp>
        <p:nvSpPr>
          <p:cNvPr id="4" name="Slide Number Placeholder 3"/>
          <p:cNvSpPr>
            <a:spLocks noGrp="1"/>
          </p:cNvSpPr>
          <p:nvPr>
            <p:ph type="sldNum" sz="quarter" idx="10"/>
          </p:nvPr>
        </p:nvSpPr>
        <p:spPr/>
        <p:txBody>
          <a:bodyPr/>
          <a:lstStyle/>
          <a:p>
            <a:pPr>
              <a:defRPr/>
            </a:pPr>
            <a:fld id="{50C6223D-39D7-40D9-A3CF-CA4FE755EF6F}" type="slidenum">
              <a:rPr lang="en-US" smtClean="0"/>
              <a:pPr>
                <a:defRPr/>
              </a:pPr>
              <a:t>13</a:t>
            </a:fld>
            <a:endParaRPr lang="en-US"/>
          </a:p>
        </p:txBody>
      </p:sp>
    </p:spTree>
    <p:extLst>
      <p:ext uri="{BB962C8B-B14F-4D97-AF65-F5344CB8AC3E}">
        <p14:creationId xmlns:p14="http://schemas.microsoft.com/office/powerpoint/2010/main" val="25726262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FA085BE-4E26-4271-8B3D-CFD817581B1C}" type="slidenum">
              <a:rPr lang="en-US" smtClean="0"/>
              <a:pPr>
                <a:defRPr/>
              </a:pPr>
              <a:t>14</a:t>
            </a:fld>
            <a:endParaRPr lang="en-US" dirty="0"/>
          </a:p>
        </p:txBody>
      </p:sp>
    </p:spTree>
    <p:extLst>
      <p:ext uri="{BB962C8B-B14F-4D97-AF65-F5344CB8AC3E}">
        <p14:creationId xmlns:p14="http://schemas.microsoft.com/office/powerpoint/2010/main" val="9928308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FA085BE-4E26-4271-8B3D-CFD817581B1C}" type="slidenum">
              <a:rPr lang="en-US" smtClean="0"/>
              <a:pPr>
                <a:defRPr/>
              </a:pPr>
              <a:t>15</a:t>
            </a:fld>
            <a:endParaRPr lang="en-US" dirty="0"/>
          </a:p>
        </p:txBody>
      </p:sp>
    </p:spTree>
    <p:extLst>
      <p:ext uri="{BB962C8B-B14F-4D97-AF65-F5344CB8AC3E}">
        <p14:creationId xmlns:p14="http://schemas.microsoft.com/office/powerpoint/2010/main" val="11264973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FA085BE-4E26-4271-8B3D-CFD817581B1C}" type="slidenum">
              <a:rPr lang="en-US" smtClean="0"/>
              <a:pPr>
                <a:defRPr/>
              </a:pPr>
              <a:t>16</a:t>
            </a:fld>
            <a:endParaRPr lang="en-US" dirty="0"/>
          </a:p>
        </p:txBody>
      </p:sp>
    </p:spTree>
    <p:extLst>
      <p:ext uri="{BB962C8B-B14F-4D97-AF65-F5344CB8AC3E}">
        <p14:creationId xmlns:p14="http://schemas.microsoft.com/office/powerpoint/2010/main" val="31738206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FA085BE-4E26-4271-8B3D-CFD817581B1C}" type="slidenum">
              <a:rPr lang="en-US" smtClean="0"/>
              <a:pPr>
                <a:defRPr/>
              </a:pPr>
              <a:t>19</a:t>
            </a:fld>
            <a:endParaRPr lang="en-US" dirty="0"/>
          </a:p>
        </p:txBody>
      </p:sp>
    </p:spTree>
    <p:extLst>
      <p:ext uri="{BB962C8B-B14F-4D97-AF65-F5344CB8AC3E}">
        <p14:creationId xmlns:p14="http://schemas.microsoft.com/office/powerpoint/2010/main" val="6277223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50C6223D-39D7-40D9-A3CF-CA4FE755EF6F}" type="slidenum">
              <a:rPr lang="en-US" smtClean="0"/>
              <a:pPr>
                <a:defRPr/>
              </a:pPr>
              <a:t>25</a:t>
            </a:fld>
            <a:endParaRPr lang="en-US"/>
          </a:p>
        </p:txBody>
      </p:sp>
    </p:spTree>
    <p:extLst>
      <p:ext uri="{BB962C8B-B14F-4D97-AF65-F5344CB8AC3E}">
        <p14:creationId xmlns:p14="http://schemas.microsoft.com/office/powerpoint/2010/main" val="40860263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50C6223D-39D7-40D9-A3CF-CA4FE755EF6F}" type="slidenum">
              <a:rPr lang="en-US" smtClean="0"/>
              <a:pPr>
                <a:defRPr/>
              </a:pPr>
              <a:t>26</a:t>
            </a:fld>
            <a:endParaRPr lang="en-US"/>
          </a:p>
        </p:txBody>
      </p:sp>
    </p:spTree>
    <p:extLst>
      <p:ext uri="{BB962C8B-B14F-4D97-AF65-F5344CB8AC3E}">
        <p14:creationId xmlns:p14="http://schemas.microsoft.com/office/powerpoint/2010/main" val="37032496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50C6223D-39D7-40D9-A3CF-CA4FE755EF6F}" type="slidenum">
              <a:rPr lang="en-US" smtClean="0"/>
              <a:pPr>
                <a:defRPr/>
              </a:pPr>
              <a:t>27</a:t>
            </a:fld>
            <a:endParaRPr lang="en-US"/>
          </a:p>
        </p:txBody>
      </p:sp>
    </p:spTree>
    <p:extLst>
      <p:ext uri="{BB962C8B-B14F-4D97-AF65-F5344CB8AC3E}">
        <p14:creationId xmlns:p14="http://schemas.microsoft.com/office/powerpoint/2010/main" val="30342596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Slide Image Placeholder 1"/>
          <p:cNvSpPr>
            <a:spLocks noGrp="1" noRot="1" noChangeAspect="1"/>
          </p:cNvSpPr>
          <p:nvPr>
            <p:ph type="sldImg"/>
          </p:nvPr>
        </p:nvSpPr>
        <p:spPr bwMode="auto">
          <a:noFill/>
          <a:ln>
            <a:solidFill>
              <a:srgbClr val="000000"/>
            </a:solidFill>
            <a:miter lim="800000"/>
            <a:headEnd/>
            <a:tailEnd/>
          </a:ln>
        </p:spPr>
      </p:sp>
      <p:sp>
        <p:nvSpPr>
          <p:cNvPr id="96258"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4" name="Slide Number Placeholder 3"/>
          <p:cNvSpPr>
            <a:spLocks noGrp="1"/>
          </p:cNvSpPr>
          <p:nvPr>
            <p:ph type="sldNum" sz="quarter" idx="5"/>
          </p:nvPr>
        </p:nvSpPr>
        <p:spPr/>
        <p:txBody>
          <a:bodyPr/>
          <a:lstStyle/>
          <a:p>
            <a:pPr>
              <a:defRPr/>
            </a:pPr>
            <a:fld id="{98C16759-7E8C-4C2B-863D-A4456994ED65}" type="slidenum">
              <a:rPr lang="en-US" smtClean="0"/>
              <a:pPr>
                <a:defRPr/>
              </a:pPr>
              <a:t>29</a:t>
            </a:fld>
            <a:endParaRPr lang="en-US" dirty="0"/>
          </a:p>
        </p:txBody>
      </p:sp>
    </p:spTree>
    <p:extLst>
      <p:ext uri="{BB962C8B-B14F-4D97-AF65-F5344CB8AC3E}">
        <p14:creationId xmlns:p14="http://schemas.microsoft.com/office/powerpoint/2010/main" val="37413017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9" name="Subtitle 2"/>
          <p:cNvSpPr>
            <a:spLocks noGrp="1"/>
          </p:cNvSpPr>
          <p:nvPr>
            <p:ph type="subTitle" idx="4294967295"/>
          </p:nvPr>
        </p:nvSpPr>
        <p:spPr>
          <a:xfrm>
            <a:off x="457200" y="1970531"/>
            <a:ext cx="8229600" cy="1175005"/>
          </a:xfrm>
          <a:prstGeom prst="rect">
            <a:avLst/>
          </a:prstGeom>
        </p:spPr>
        <p:txBody>
          <a:bodyPr/>
          <a:lstStyle>
            <a:lvl1pPr>
              <a:lnSpc>
                <a:spcPts val="4500"/>
              </a:lnSpc>
              <a:spcBef>
                <a:spcPts val="600"/>
              </a:spcBef>
              <a:defRPr/>
            </a:lvl1pPr>
          </a:lstStyle>
          <a:p>
            <a:r>
              <a:rPr lang="en-US" smtClean="0"/>
              <a:t>Click to edit Master subtitle style</a:t>
            </a:r>
            <a:endParaRPr lang="en-US" dirty="0"/>
          </a:p>
        </p:txBody>
      </p:sp>
      <p:sp>
        <p:nvSpPr>
          <p:cNvPr id="3" name="Title 1"/>
          <p:cNvSpPr>
            <a:spLocks noGrp="1"/>
          </p:cNvSpPr>
          <p:nvPr>
            <p:ph type="title" hasCustomPrompt="1"/>
          </p:nvPr>
        </p:nvSpPr>
        <p:spPr>
          <a:xfrm>
            <a:off x="457200" y="443483"/>
            <a:ext cx="8229600" cy="1527048"/>
          </a:xfrm>
          <a:prstGeom prst="rect">
            <a:avLst/>
          </a:prstGeom>
        </p:spPr>
        <p:txBody>
          <a:bodyPr/>
          <a:lstStyle>
            <a:lvl1pPr>
              <a:lnSpc>
                <a:spcPts val="5700"/>
              </a:lnSpc>
              <a:spcBef>
                <a:spcPts val="600"/>
              </a:spcBef>
              <a:defRPr>
                <a:solidFill>
                  <a:schemeClr val="bg1"/>
                </a:solidFill>
                <a:latin typeface="Calibri" panose="020F0502020204030204" pitchFamily="34" charset="0"/>
                <a:cs typeface="Calibri" panose="020F0502020204030204" pitchFamily="34" charset="0"/>
              </a:defRPr>
            </a:lvl1pPr>
          </a:lstStyle>
          <a:p>
            <a:r>
              <a:rPr lang="en-US" dirty="0" smtClean="0"/>
              <a:t>Click, add Presentation title</a:t>
            </a:r>
            <a:endParaRPr lang="en-US" dirty="0"/>
          </a:p>
        </p:txBody>
      </p:sp>
    </p:spTree>
    <p:extLst>
      <p:ext uri="{BB962C8B-B14F-4D97-AF65-F5344CB8AC3E}">
        <p14:creationId xmlns:p14="http://schemas.microsoft.com/office/powerpoint/2010/main" val="6041627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0549859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804672"/>
          </a:xfrm>
        </p:spPr>
        <p:txBody>
          <a:bodyPr/>
          <a:lstStyle>
            <a:lvl1pPr>
              <a:defRPr>
                <a:solidFill>
                  <a:srgbClr val="192168"/>
                </a:solidFill>
                <a:latin typeface="Calibri" panose="020F0502020204030204" pitchFamily="34" charset="0"/>
                <a:cs typeface="Calibri" panose="020F0502020204030204"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722437"/>
            <a:ext cx="8229600" cy="3992563"/>
          </a:xfrm>
        </p:spPr>
        <p:txBody>
          <a:bodyPr/>
          <a:lstStyle>
            <a:lvl1pPr>
              <a:defRPr baseline="0">
                <a:solidFill>
                  <a:srgbClr val="192168"/>
                </a:solidFill>
                <a:latin typeface="Calibri" panose="020F0502020204030204" pitchFamily="34" charset="0"/>
                <a:cs typeface="Calibri" panose="020F0502020204030204" pitchFamily="34" charset="0"/>
              </a:defRPr>
            </a:lvl1pPr>
            <a:lvl2pPr>
              <a:defRPr>
                <a:solidFill>
                  <a:srgbClr val="192168"/>
                </a:solidFill>
                <a:latin typeface="Calibri" panose="020F0502020204030204" pitchFamily="34" charset="0"/>
                <a:cs typeface="Calibri" panose="020F0502020204030204" pitchFamily="34" charset="0"/>
              </a:defRPr>
            </a:lvl2pPr>
            <a:lvl3pPr>
              <a:defRPr>
                <a:solidFill>
                  <a:srgbClr val="192168"/>
                </a:solidFill>
                <a:latin typeface="Calibri" panose="020F0502020204030204" pitchFamily="34" charset="0"/>
                <a:cs typeface="Calibri" panose="020F0502020204030204" pitchFamily="34" charset="0"/>
              </a:defRPr>
            </a:lvl3pPr>
            <a:lvl4pPr>
              <a:defRPr>
                <a:solidFill>
                  <a:srgbClr val="192168"/>
                </a:solidFill>
                <a:latin typeface="Calibri" panose="020F0502020204030204" pitchFamily="34" charset="0"/>
                <a:cs typeface="Calibri" panose="020F0502020204030204" pitchFamily="34" charset="0"/>
              </a:defRPr>
            </a:lvl4pPr>
            <a:lvl5pPr>
              <a:buClr>
                <a:srgbClr val="CE1126"/>
              </a:buClr>
              <a:defRPr>
                <a:solidFill>
                  <a:srgbClr val="000000"/>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 (not recommended)</a:t>
            </a:r>
          </a:p>
        </p:txBody>
      </p:sp>
      <p:sp>
        <p:nvSpPr>
          <p:cNvPr id="8" name="Footer Placeholder 4"/>
          <p:cNvSpPr txBox="1">
            <a:spLocks/>
          </p:cNvSpPr>
          <p:nvPr userDrawn="1"/>
        </p:nvSpPr>
        <p:spPr>
          <a:xfrm>
            <a:off x="396400" y="6335376"/>
            <a:ext cx="5791200" cy="365125"/>
          </a:xfrm>
          <a:prstGeom prst="rect">
            <a:avLst/>
          </a:prstGeom>
        </p:spPr>
        <p:txBody>
          <a:bodyPr vert="horz" wrap="square" lIns="68580" tIns="34290" rIns="68580" bIns="34290" numCol="1" anchor="ctr" anchorCtr="0" compatLnSpc="1">
            <a:prstTxWarp prst="textNoShape">
              <a:avLst/>
            </a:prstTxWarp>
            <a:noAutofit/>
          </a:bodyPr>
          <a:lstStyle>
            <a:defPPr>
              <a:defRPr lang="en-US"/>
            </a:defPPr>
            <a:lvl1pPr algn="l" rtl="0" fontAlgn="base">
              <a:spcBef>
                <a:spcPct val="0"/>
              </a:spcBef>
              <a:spcAft>
                <a:spcPct val="0"/>
              </a:spcAft>
              <a:defRPr sz="2000" kern="1200">
                <a:solidFill>
                  <a:srgbClr val="192168"/>
                </a:solidFill>
                <a:latin typeface="Verdana" pitchFamily="34" charset="0"/>
                <a:ea typeface="+mn-ea"/>
                <a:cs typeface="Tahoma" pitchFamily="34" charset="0"/>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11A96E3-A9FF-4894-9186-F52C729C3EF4}" type="slidenum">
              <a:rPr lang="en-US" sz="1050" b="0" kern="1200" spc="45" smtClean="0">
                <a:solidFill>
                  <a:srgbClr val="002060"/>
                </a:solidFill>
                <a:latin typeface="Century Gothic" panose="020B0502020202020204" pitchFamily="34" charset="0"/>
                <a:ea typeface="+mn-ea"/>
                <a:cs typeface="Tahoma" pitchFamily="34" charset="0"/>
              </a:rPr>
              <a:pPr/>
              <a:t>‹#›</a:t>
            </a:fld>
            <a:r>
              <a:rPr lang="en-US" sz="1600" spc="45" dirty="0" smtClean="0">
                <a:solidFill>
                  <a:srgbClr val="002060"/>
                </a:solidFill>
                <a:latin typeface="Century Gothic" panose="020B0502020202020204" pitchFamily="34" charset="0"/>
              </a:rPr>
              <a:t> </a:t>
            </a:r>
            <a:r>
              <a:rPr lang="en-US" sz="1500" cap="small" spc="30" dirty="0" smtClean="0">
                <a:solidFill>
                  <a:srgbClr val="002060"/>
                </a:solidFill>
                <a:latin typeface="Century Gothic" panose="020B0502020202020204" pitchFamily="34" charset="0"/>
              </a:rPr>
              <a:t>—</a:t>
            </a:r>
            <a:r>
              <a:rPr lang="en-US" sz="1600" spc="45" dirty="0" smtClean="0">
                <a:solidFill>
                  <a:srgbClr val="002060"/>
                </a:solidFill>
                <a:latin typeface="Century Gothic" panose="020B0502020202020204" pitchFamily="34" charset="0"/>
              </a:rPr>
              <a:t> </a:t>
            </a:r>
            <a:r>
              <a:rPr lang="en-US" sz="1500" cap="small" spc="30" dirty="0" smtClean="0">
                <a:solidFill>
                  <a:srgbClr val="002060"/>
                </a:solidFill>
                <a:latin typeface="Century Gothic" panose="020B0502020202020204" pitchFamily="34" charset="0"/>
              </a:rPr>
              <a:t>U.S. Bureau of Labor Statistics</a:t>
            </a:r>
            <a:r>
              <a:rPr lang="en-US" sz="1050" spc="45" dirty="0" smtClean="0">
                <a:solidFill>
                  <a:srgbClr val="002060"/>
                </a:solidFill>
                <a:latin typeface="Century Gothic" panose="020B0502020202020204" pitchFamily="34" charset="0"/>
              </a:rPr>
              <a:t> • </a:t>
            </a:r>
            <a:r>
              <a:rPr lang="en-US" sz="1050" b="1" spc="45" dirty="0" smtClean="0">
                <a:solidFill>
                  <a:srgbClr val="002060"/>
                </a:solidFill>
                <a:latin typeface="Century Gothic" panose="020B0502020202020204" pitchFamily="34" charset="0"/>
              </a:rPr>
              <a:t>bls.gov</a:t>
            </a:r>
          </a:p>
        </p:txBody>
      </p:sp>
    </p:spTree>
    <p:extLst>
      <p:ext uri="{BB962C8B-B14F-4D97-AF65-F5344CB8AC3E}">
        <p14:creationId xmlns:p14="http://schemas.microsoft.com/office/powerpoint/2010/main" val="450941745"/>
      </p:ext>
    </p:extLst>
  </p:cSld>
  <p:clrMapOvr>
    <a:masterClrMapping/>
  </p:clrMapOvr>
  <p:extLst mod="1">
    <p:ext uri="{DCECCB84-F9BA-43D5-87BE-67443E8EF086}">
      <p15:sldGuideLst xmlns:p15="http://schemas.microsoft.com/office/powerpoint/2012/main">
        <p15:guide id="1" pos="288">
          <p15:clr>
            <a:srgbClr val="FBAE40"/>
          </p15:clr>
        </p15:guide>
        <p15:guide id="2" pos="5472">
          <p15:clr>
            <a:srgbClr val="FBAE40"/>
          </p15:clr>
        </p15:guide>
        <p15:guide id="3" orient="horz" pos="288">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quarter" idx="10"/>
          </p:nvPr>
        </p:nvSpPr>
        <p:spPr>
          <a:xfrm>
            <a:off x="411163" y="1689100"/>
            <a:ext cx="4122737" cy="4564063"/>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Content Placeholder 3"/>
          <p:cNvSpPr>
            <a:spLocks noGrp="1"/>
          </p:cNvSpPr>
          <p:nvPr>
            <p:ph sz="quarter" idx="11"/>
          </p:nvPr>
        </p:nvSpPr>
        <p:spPr>
          <a:xfrm>
            <a:off x="4767263" y="1689100"/>
            <a:ext cx="4122737" cy="4564063"/>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9016555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203322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quarter" idx="10"/>
          </p:nvPr>
        </p:nvSpPr>
        <p:spPr>
          <a:xfrm>
            <a:off x="457200" y="2093913"/>
            <a:ext cx="3871913" cy="40560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Content Placeholder 3"/>
          <p:cNvSpPr>
            <a:spLocks noGrp="1"/>
          </p:cNvSpPr>
          <p:nvPr>
            <p:ph sz="quarter" idx="11"/>
          </p:nvPr>
        </p:nvSpPr>
        <p:spPr>
          <a:xfrm>
            <a:off x="4814887" y="2093913"/>
            <a:ext cx="3871913" cy="40560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Placeholder 6"/>
          <p:cNvSpPr>
            <a:spLocks noGrp="1"/>
          </p:cNvSpPr>
          <p:nvPr>
            <p:ph type="body" sz="quarter" idx="12" hasCustomPrompt="1"/>
          </p:nvPr>
        </p:nvSpPr>
        <p:spPr>
          <a:xfrm>
            <a:off x="457200" y="1608138"/>
            <a:ext cx="3871913" cy="485775"/>
          </a:xfrm>
        </p:spPr>
        <p:txBody>
          <a:bodyPr/>
          <a:lstStyle>
            <a:lvl1pPr marL="0" indent="0">
              <a:buFontTx/>
              <a:buNone/>
              <a:defRPr sz="2800"/>
            </a:lvl1pPr>
            <a:lvl2pPr marL="457200" indent="0">
              <a:buFontTx/>
              <a:buNone/>
              <a:defRPr sz="2400"/>
            </a:lvl2pPr>
            <a:lvl3pPr marL="914400" indent="0">
              <a:buFontTx/>
              <a:buNone/>
              <a:defRPr sz="2000"/>
            </a:lvl3pPr>
            <a:lvl4pPr marL="1371600" indent="0">
              <a:buFontTx/>
              <a:buNone/>
              <a:defRPr sz="1800"/>
            </a:lvl4pPr>
            <a:lvl5pPr marL="1828800" indent="0">
              <a:buFontTx/>
              <a:buNone/>
              <a:defRPr sz="1800"/>
            </a:lvl5pPr>
          </a:lstStyle>
          <a:p>
            <a:pPr lvl="0"/>
            <a:r>
              <a:rPr lang="en-US" dirty="0" smtClean="0"/>
              <a:t>Compare title</a:t>
            </a:r>
            <a:endParaRPr lang="en-US" dirty="0"/>
          </a:p>
        </p:txBody>
      </p:sp>
      <p:sp>
        <p:nvSpPr>
          <p:cNvPr id="8" name="Text Placeholder 6"/>
          <p:cNvSpPr>
            <a:spLocks noGrp="1"/>
          </p:cNvSpPr>
          <p:nvPr>
            <p:ph type="body" sz="quarter" idx="13" hasCustomPrompt="1"/>
          </p:nvPr>
        </p:nvSpPr>
        <p:spPr>
          <a:xfrm>
            <a:off x="4814886" y="1608138"/>
            <a:ext cx="3871913" cy="485775"/>
          </a:xfrm>
        </p:spPr>
        <p:txBody>
          <a:bodyPr/>
          <a:lstStyle>
            <a:lvl1pPr marL="0" indent="0">
              <a:buFontTx/>
              <a:buNone/>
              <a:defRPr sz="2800"/>
            </a:lvl1pPr>
            <a:lvl2pPr marL="457200" indent="0">
              <a:buFontTx/>
              <a:buNone/>
              <a:defRPr sz="2400"/>
            </a:lvl2pPr>
            <a:lvl3pPr marL="914400" indent="0">
              <a:buFontTx/>
              <a:buNone/>
              <a:defRPr sz="2000"/>
            </a:lvl3pPr>
            <a:lvl4pPr marL="1371600" indent="0">
              <a:buFontTx/>
              <a:buNone/>
              <a:defRPr sz="1800"/>
            </a:lvl4pPr>
            <a:lvl5pPr marL="1828800" indent="0">
              <a:buFontTx/>
              <a:buNone/>
              <a:defRPr sz="1800"/>
            </a:lvl5pPr>
          </a:lstStyle>
          <a:p>
            <a:pPr lvl="0"/>
            <a:r>
              <a:rPr lang="en-US" dirty="0" smtClean="0"/>
              <a:t>Compare title</a:t>
            </a:r>
            <a:endParaRPr lang="en-US" dirty="0"/>
          </a:p>
        </p:txBody>
      </p:sp>
    </p:spTree>
    <p:extLst>
      <p:ext uri="{BB962C8B-B14F-4D97-AF65-F5344CB8AC3E}">
        <p14:creationId xmlns:p14="http://schemas.microsoft.com/office/powerpoint/2010/main" val="7664955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38316" y="2516393"/>
            <a:ext cx="8229600" cy="1096962"/>
          </a:xfrm>
        </p:spPr>
        <p:txBody>
          <a:bodyPr/>
          <a:lstStyle>
            <a:lvl1pPr>
              <a:defRPr sz="5400"/>
            </a:lvl1pPr>
          </a:lstStyle>
          <a:p>
            <a:r>
              <a:rPr lang="en-US" dirty="0" smtClean="0"/>
              <a:t>Click to edit section title</a:t>
            </a:r>
            <a:endParaRPr lang="en-US" dirty="0"/>
          </a:p>
        </p:txBody>
      </p:sp>
    </p:spTree>
    <p:extLst>
      <p:ext uri="{BB962C8B-B14F-4D97-AF65-F5344CB8AC3E}">
        <p14:creationId xmlns:p14="http://schemas.microsoft.com/office/powerpoint/2010/main" val="1730189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aption">
    <p:spTree>
      <p:nvGrpSpPr>
        <p:cNvPr id="1" name=""/>
        <p:cNvGrpSpPr/>
        <p:nvPr/>
      </p:nvGrpSpPr>
      <p:grpSpPr>
        <a:xfrm>
          <a:off x="0" y="0"/>
          <a:ext cx="0" cy="0"/>
          <a:chOff x="0" y="0"/>
          <a:chExt cx="0" cy="0"/>
        </a:xfrm>
      </p:grpSpPr>
      <p:sp>
        <p:nvSpPr>
          <p:cNvPr id="4" name="Content Placeholder 3"/>
          <p:cNvSpPr>
            <a:spLocks noGrp="1"/>
          </p:cNvSpPr>
          <p:nvPr>
            <p:ph sz="quarter" idx="10" hasCustomPrompt="1"/>
          </p:nvPr>
        </p:nvSpPr>
        <p:spPr>
          <a:xfrm>
            <a:off x="3429000" y="722672"/>
            <a:ext cx="5235677" cy="5257442"/>
          </a:xfrm>
        </p:spPr>
        <p:txBody>
          <a:bodyPr/>
          <a:lstStyle>
            <a:lvl1pPr marL="0" indent="0">
              <a:buNone/>
              <a:defRPr/>
            </a:lvl1pPr>
          </a:lstStyle>
          <a:p>
            <a:pPr lvl="0"/>
            <a:r>
              <a:rPr lang="en-US" dirty="0" smtClean="0"/>
              <a:t>Object</a:t>
            </a:r>
            <a:endParaRPr lang="en-US" dirty="0"/>
          </a:p>
        </p:txBody>
      </p:sp>
      <p:sp>
        <p:nvSpPr>
          <p:cNvPr id="6" name="Content Placeholder 5"/>
          <p:cNvSpPr>
            <a:spLocks noGrp="1"/>
          </p:cNvSpPr>
          <p:nvPr>
            <p:ph sz="quarter" idx="11"/>
          </p:nvPr>
        </p:nvSpPr>
        <p:spPr>
          <a:xfrm>
            <a:off x="398464" y="1526458"/>
            <a:ext cx="3030536" cy="445365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2" hasCustomPrompt="1"/>
          </p:nvPr>
        </p:nvSpPr>
        <p:spPr>
          <a:xfrm>
            <a:off x="398464" y="722672"/>
            <a:ext cx="3030536" cy="738188"/>
          </a:xfrm>
        </p:spPr>
        <p:txBody>
          <a:bodyPr/>
          <a:lstStyle>
            <a:lvl1pPr marL="0" indent="0">
              <a:buNone/>
              <a:defRPr baseline="0"/>
            </a:lvl1pPr>
          </a:lstStyle>
          <a:p>
            <a:pPr lvl="0"/>
            <a:r>
              <a:rPr lang="en-US" dirty="0" smtClean="0"/>
              <a:t>Click to add text</a:t>
            </a:r>
            <a:endParaRPr lang="en-US" dirty="0"/>
          </a:p>
        </p:txBody>
      </p:sp>
    </p:spTree>
    <p:extLst>
      <p:ext uri="{BB962C8B-B14F-4D97-AF65-F5344CB8AC3E}">
        <p14:creationId xmlns:p14="http://schemas.microsoft.com/office/powerpoint/2010/main" val="11780535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Contact Info">
    <p:bg>
      <p:bgPr>
        <a:gradFill rotWithShape="1">
          <a:gsLst>
            <a:gs pos="0">
              <a:srgbClr val="192168"/>
            </a:gs>
            <a:gs pos="54000">
              <a:srgbClr val="192168">
                <a:alpha val="89000"/>
              </a:srgbClr>
            </a:gs>
            <a:gs pos="100000">
              <a:srgbClr val="969EE6">
                <a:alpha val="50000"/>
              </a:srgbClr>
            </a:gs>
          </a:gsLst>
          <a:lin ang="5400000" scaled="1"/>
        </a:gradFill>
        <a:effectLst/>
      </p:bgPr>
    </p:bg>
    <p:spTree>
      <p:nvGrpSpPr>
        <p:cNvPr id="1" name=""/>
        <p:cNvGrpSpPr/>
        <p:nvPr/>
      </p:nvGrpSpPr>
      <p:grpSpPr>
        <a:xfrm>
          <a:off x="0" y="0"/>
          <a:ext cx="0" cy="0"/>
          <a:chOff x="0" y="0"/>
          <a:chExt cx="0" cy="0"/>
        </a:xfrm>
      </p:grpSpPr>
      <p:sp>
        <p:nvSpPr>
          <p:cNvPr id="3" name="Rectangle 2"/>
          <p:cNvSpPr txBox="1">
            <a:spLocks noChangeArrowheads="1"/>
          </p:cNvSpPr>
          <p:nvPr userDrawn="1"/>
        </p:nvSpPr>
        <p:spPr bwMode="auto">
          <a:xfrm>
            <a:off x="762000" y="762000"/>
            <a:ext cx="7772400" cy="914400"/>
          </a:xfrm>
          <a:prstGeom prst="rect">
            <a:avLst/>
          </a:prstGeom>
          <a:noFill/>
          <a:ln w="9525">
            <a:noFill/>
            <a:miter lim="800000"/>
            <a:headEnd/>
            <a:tailEnd/>
          </a:ln>
        </p:spPr>
        <p:txBody>
          <a:bodyPr anchor="ctr"/>
          <a:lstStyle/>
          <a:p>
            <a:pPr algn="ctr">
              <a:defRPr/>
            </a:pPr>
            <a:r>
              <a:rPr lang="en-US" sz="4400" b="1" kern="0" dirty="0">
                <a:solidFill>
                  <a:schemeClr val="bg1"/>
                </a:solidFill>
                <a:latin typeface="Verdana" pitchFamily="34" charset="0"/>
                <a:ea typeface="+mj-ea"/>
                <a:cs typeface="+mj-cs"/>
              </a:rPr>
              <a:t>Contact Information</a:t>
            </a:r>
          </a:p>
        </p:txBody>
      </p:sp>
      <p:sp>
        <p:nvSpPr>
          <p:cNvPr id="3074" name="Rectangle 2"/>
          <p:cNvSpPr>
            <a:spLocks noGrp="1" noChangeArrowheads="1"/>
          </p:cNvSpPr>
          <p:nvPr>
            <p:ph type="ctrTitle"/>
          </p:nvPr>
        </p:nvSpPr>
        <p:spPr>
          <a:xfrm>
            <a:off x="685800" y="2057400"/>
            <a:ext cx="7772400" cy="3810000"/>
          </a:xfrm>
          <a:prstGeom prst="rect">
            <a:avLst/>
          </a:prstGeom>
        </p:spPr>
        <p:txBody>
          <a:bodyPr anchor="t">
            <a:normAutofit/>
          </a:bodyPr>
          <a:lstStyle>
            <a:lvl1pPr>
              <a:lnSpc>
                <a:spcPct val="100000"/>
              </a:lnSpc>
              <a:spcBef>
                <a:spcPts val="600"/>
              </a:spcBef>
              <a:defRPr sz="4000">
                <a:solidFill>
                  <a:schemeClr val="bg1"/>
                </a:solidFill>
                <a:latin typeface="Verdana" pitchFamily="34" charset="0"/>
                <a:cs typeface="Tahoma" pitchFamily="34" charset="0"/>
              </a:defRPr>
            </a:lvl1pPr>
          </a:lstStyle>
          <a:p>
            <a:r>
              <a:rPr lang="en-US" dirty="0"/>
              <a:t>Click to edit Master title style</a:t>
            </a:r>
          </a:p>
        </p:txBody>
      </p:sp>
    </p:spTree>
    <p:extLst>
      <p:ext uri="{BB962C8B-B14F-4D97-AF65-F5344CB8AC3E}">
        <p14:creationId xmlns:p14="http://schemas.microsoft.com/office/powerpoint/2010/main" val="114697486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image" Target="../media/image5.png"/><Relationship Id="rId5" Type="http://schemas.openxmlformats.org/officeDocument/2006/relationships/slideLayout" Target="../slideLayouts/slideLayout6.xml"/><Relationship Id="rId10" Type="http://schemas.openxmlformats.org/officeDocument/2006/relationships/image" Target="../media/image4.png"/><Relationship Id="rId4" Type="http://schemas.openxmlformats.org/officeDocument/2006/relationships/slideLayout" Target="../slideLayouts/slideLayout5.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theme" Target="../theme/theme3.xml"/><Relationship Id="rId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3" cstate="print">
            <a:extLst>
              <a:ext uri="{28A0092B-C50C-407E-A947-70E740481C1C}">
                <a14:useLocalDpi xmlns:a14="http://schemas.microsoft.com/office/drawing/2010/main" val="0"/>
              </a:ext>
            </a:extLst>
          </a:blip>
          <a:srcRect l="-1733" r="4623"/>
          <a:stretch/>
        </p:blipFill>
        <p:spPr>
          <a:xfrm>
            <a:off x="-175491" y="0"/>
            <a:ext cx="9319491" cy="6858000"/>
          </a:xfrm>
          <a:prstGeom prst="rect">
            <a:avLst/>
          </a:prstGeom>
        </p:spPr>
      </p:pic>
      <p:sp>
        <p:nvSpPr>
          <p:cNvPr id="2" name="Title Placeholder 1"/>
          <p:cNvSpPr>
            <a:spLocks noGrp="1"/>
          </p:cNvSpPr>
          <p:nvPr>
            <p:ph type="title"/>
          </p:nvPr>
        </p:nvSpPr>
        <p:spPr>
          <a:xfrm>
            <a:off x="457200" y="457199"/>
            <a:ext cx="8229600" cy="1368425"/>
          </a:xfrm>
          <a:prstGeom prst="rect">
            <a:avLst/>
          </a:prstGeom>
        </p:spPr>
        <p:txBody>
          <a:bodyPr vert="horz" lIns="91440" tIns="45720" rIns="91440" bIns="45720" rtlCol="0" anchor="t">
            <a:normAutofit/>
          </a:bodyPr>
          <a:lstStyle/>
          <a:p>
            <a:r>
              <a:rPr lang="en-US" dirty="0" smtClean="0"/>
              <a:t>Click to edit title</a:t>
            </a:r>
            <a:endParaRPr lang="en-US" dirty="0"/>
          </a:p>
        </p:txBody>
      </p:sp>
      <p:sp>
        <p:nvSpPr>
          <p:cNvPr id="3" name="Text Placeholder 2"/>
          <p:cNvSpPr>
            <a:spLocks noGrp="1"/>
          </p:cNvSpPr>
          <p:nvPr>
            <p:ph type="body" idx="1"/>
          </p:nvPr>
        </p:nvSpPr>
        <p:spPr>
          <a:xfrm>
            <a:off x="457200" y="1825625"/>
            <a:ext cx="8229600" cy="1056120"/>
          </a:xfrm>
          <a:prstGeom prst="rect">
            <a:avLst/>
          </a:prstGeom>
        </p:spPr>
        <p:txBody>
          <a:bodyPr vert="horz" lIns="91440" tIns="45720" rIns="91440" bIns="45720" rtlCol="0">
            <a:normAutofit/>
          </a:bodyPr>
          <a:lstStyle/>
          <a:p>
            <a:pPr lvl="0"/>
            <a:r>
              <a:rPr lang="en-US" dirty="0" smtClean="0"/>
              <a:t>Click to add subtitle</a:t>
            </a:r>
          </a:p>
        </p:txBody>
      </p:sp>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40142" y="5881445"/>
            <a:ext cx="8439702" cy="976557"/>
          </a:xfrm>
          <a:prstGeom prst="rect">
            <a:avLst/>
          </a:prstGeom>
        </p:spPr>
      </p:pic>
      <p:pic>
        <p:nvPicPr>
          <p:cNvPr id="9" name="Picture 8"/>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631543" y="6205585"/>
            <a:ext cx="1016247" cy="608236"/>
          </a:xfrm>
          <a:prstGeom prst="rect">
            <a:avLst/>
          </a:prstGeom>
        </p:spPr>
      </p:pic>
      <p:sp>
        <p:nvSpPr>
          <p:cNvPr id="10" name="Footer Placeholder 4"/>
          <p:cNvSpPr txBox="1">
            <a:spLocks/>
          </p:cNvSpPr>
          <p:nvPr userDrawn="1"/>
        </p:nvSpPr>
        <p:spPr>
          <a:xfrm>
            <a:off x="396400" y="6335376"/>
            <a:ext cx="5791200" cy="365125"/>
          </a:xfrm>
          <a:prstGeom prst="rect">
            <a:avLst/>
          </a:prstGeom>
        </p:spPr>
        <p:txBody>
          <a:bodyPr vert="horz" wrap="square" lIns="68580" tIns="34290" rIns="68580" bIns="34290" numCol="1" anchor="ctr" anchorCtr="0" compatLnSpc="1">
            <a:prstTxWarp prst="textNoShape">
              <a:avLst/>
            </a:prstTxWarp>
            <a:noAutofit/>
          </a:bodyPr>
          <a:lstStyle>
            <a:defPPr>
              <a:defRPr lang="en-US"/>
            </a:defPPr>
            <a:lvl1pPr algn="l" rtl="0" fontAlgn="base">
              <a:spcBef>
                <a:spcPct val="0"/>
              </a:spcBef>
              <a:spcAft>
                <a:spcPct val="0"/>
              </a:spcAft>
              <a:defRPr sz="2000" kern="1200">
                <a:solidFill>
                  <a:srgbClr val="192168"/>
                </a:solidFill>
                <a:latin typeface="Verdana" pitchFamily="34" charset="0"/>
                <a:ea typeface="+mn-ea"/>
                <a:cs typeface="Tahoma" pitchFamily="34" charset="0"/>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11A96E3-A9FF-4894-9186-F52C729C3EF4}" type="slidenum">
              <a:rPr lang="en-US" sz="1050" b="0" kern="1200" spc="45" smtClean="0">
                <a:solidFill>
                  <a:schemeClr val="bg1"/>
                </a:solidFill>
                <a:latin typeface="Century Gothic" panose="020B0502020202020204" pitchFamily="34" charset="0"/>
                <a:ea typeface="+mn-ea"/>
                <a:cs typeface="Tahoma" pitchFamily="34" charset="0"/>
              </a:rPr>
              <a:pPr/>
              <a:t>‹#›</a:t>
            </a:fld>
            <a:r>
              <a:rPr lang="en-US" sz="1600" spc="45" dirty="0" smtClean="0">
                <a:solidFill>
                  <a:schemeClr val="bg1"/>
                </a:solidFill>
                <a:latin typeface="Century Gothic" panose="020B0502020202020204" pitchFamily="34" charset="0"/>
              </a:rPr>
              <a:t> </a:t>
            </a:r>
            <a:r>
              <a:rPr lang="en-US" sz="1500" cap="small" spc="30" dirty="0" smtClean="0">
                <a:solidFill>
                  <a:schemeClr val="bg1"/>
                </a:solidFill>
                <a:latin typeface="Century Gothic" panose="020B0502020202020204" pitchFamily="34" charset="0"/>
              </a:rPr>
              <a:t>—</a:t>
            </a:r>
            <a:r>
              <a:rPr lang="en-US" sz="1600" spc="45" dirty="0" smtClean="0">
                <a:solidFill>
                  <a:schemeClr val="bg1"/>
                </a:solidFill>
                <a:latin typeface="Century Gothic" panose="020B0502020202020204" pitchFamily="34" charset="0"/>
              </a:rPr>
              <a:t> </a:t>
            </a:r>
            <a:r>
              <a:rPr lang="en-US" sz="1500" cap="small" spc="30" dirty="0" smtClean="0">
                <a:solidFill>
                  <a:schemeClr val="bg1"/>
                </a:solidFill>
                <a:latin typeface="Century Gothic" panose="020B0502020202020204" pitchFamily="34" charset="0"/>
              </a:rPr>
              <a:t>U.S. Bureau of Labor Statistics</a:t>
            </a:r>
            <a:r>
              <a:rPr lang="en-US" sz="1050" spc="45" dirty="0" smtClean="0">
                <a:solidFill>
                  <a:schemeClr val="bg1"/>
                </a:solidFill>
                <a:latin typeface="Century Gothic" panose="020B0502020202020204" pitchFamily="34" charset="0"/>
              </a:rPr>
              <a:t> • </a:t>
            </a:r>
            <a:r>
              <a:rPr lang="en-US" sz="1050" b="1" spc="45" dirty="0" smtClean="0">
                <a:solidFill>
                  <a:schemeClr val="bg1"/>
                </a:solidFill>
                <a:latin typeface="Century Gothic" panose="020B0502020202020204" pitchFamily="34" charset="0"/>
              </a:rPr>
              <a:t>bls.gov</a:t>
            </a:r>
          </a:p>
        </p:txBody>
      </p:sp>
    </p:spTree>
    <p:extLst>
      <p:ext uri="{BB962C8B-B14F-4D97-AF65-F5344CB8AC3E}">
        <p14:creationId xmlns:p14="http://schemas.microsoft.com/office/powerpoint/2010/main" val="1807257929"/>
      </p:ext>
    </p:extLst>
  </p:cSld>
  <p:clrMap bg1="lt1" tx1="dk1" bg2="lt2" tx2="dk2" accent1="accent1" accent2="accent2" accent3="accent3" accent4="accent4" accent5="accent5" accent6="accent6" hlink="hlink" folHlink="folHlink"/>
  <p:sldLayoutIdLst>
    <p:sldLayoutId id="2147483689" r:id="rId1"/>
  </p:sldLayoutIdLst>
  <p:txStyles>
    <p:titleStyle>
      <a:lvl1pPr algn="ctr" defTabSz="914400" rtl="0" eaLnBrk="1" latinLnBrk="0" hangingPunct="1">
        <a:lnSpc>
          <a:spcPct val="90000"/>
        </a:lnSpc>
        <a:spcBef>
          <a:spcPct val="0"/>
        </a:spcBef>
        <a:buNone/>
        <a:defRPr sz="5400" b="1" kern="1200">
          <a:solidFill>
            <a:schemeClr val="bg1"/>
          </a:solidFill>
          <a:latin typeface="+mn-lt"/>
          <a:ea typeface="+mj-ea"/>
          <a:cs typeface="+mj-cs"/>
        </a:defRPr>
      </a:lvl1pPr>
    </p:titleStyle>
    <p:bodyStyle>
      <a:lvl1pPr marL="0" indent="0" algn="ctr" defTabSz="914400" rtl="0" eaLnBrk="1" latinLnBrk="0" hangingPunct="1">
        <a:lnSpc>
          <a:spcPct val="90000"/>
        </a:lnSpc>
        <a:spcBef>
          <a:spcPts val="1000"/>
        </a:spcBef>
        <a:buFont typeface="Arial" panose="020B0604020202020204" pitchFamily="34" charset="0"/>
        <a:buNone/>
        <a:defRPr sz="4000" b="1" kern="120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8" userDrawn="1">
          <p15:clr>
            <a:srgbClr val="F26B43"/>
          </p15:clr>
        </p15:guide>
        <p15:guide id="2" pos="5472" userDrawn="1">
          <p15:clr>
            <a:srgbClr val="F26B43"/>
          </p15:clr>
        </p15:guide>
        <p15:guide id="3" orient="horz" pos="288"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247098" y="5899731"/>
            <a:ext cx="8439702" cy="976557"/>
          </a:xfrm>
          <a:prstGeom prst="rect">
            <a:avLst/>
          </a:prstGeom>
        </p:spPr>
      </p:pic>
      <p:sp>
        <p:nvSpPr>
          <p:cNvPr id="1026" name="Title Placeholder 1"/>
          <p:cNvSpPr>
            <a:spLocks noGrp="1"/>
          </p:cNvSpPr>
          <p:nvPr userDrawn="1">
            <p:ph type="title"/>
          </p:nvPr>
        </p:nvSpPr>
        <p:spPr bwMode="auto">
          <a:xfrm>
            <a:off x="457200" y="274638"/>
            <a:ext cx="8229600" cy="1096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title</a:t>
            </a:r>
          </a:p>
        </p:txBody>
      </p:sp>
      <p:sp>
        <p:nvSpPr>
          <p:cNvPr id="1027" name="Text Placeholder 2"/>
          <p:cNvSpPr>
            <a:spLocks noGrp="1"/>
          </p:cNvSpPr>
          <p:nvPr userDrawn="1">
            <p:ph type="body" idx="1"/>
          </p:nvPr>
        </p:nvSpPr>
        <p:spPr bwMode="auto">
          <a:xfrm>
            <a:off x="457200" y="1752601"/>
            <a:ext cx="8229600" cy="396056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text</a:t>
            </a:r>
          </a:p>
          <a:p>
            <a:pPr lvl="1"/>
            <a:r>
              <a:rPr lang="en-US" dirty="0" smtClean="0"/>
              <a:t>Second level</a:t>
            </a:r>
          </a:p>
          <a:p>
            <a:pPr lvl="2"/>
            <a:r>
              <a:rPr lang="en-US" dirty="0" smtClean="0"/>
              <a:t>Third level</a:t>
            </a:r>
          </a:p>
          <a:p>
            <a:pPr lvl="3"/>
            <a:r>
              <a:rPr lang="en-US" dirty="0" smtClean="0"/>
              <a:t>Fourth level (not recommended)</a:t>
            </a:r>
          </a:p>
          <a:p>
            <a:pPr lvl="4"/>
            <a:endParaRPr lang="en-US" dirty="0" smtClean="0"/>
          </a:p>
          <a:p>
            <a:pPr lvl="3"/>
            <a:endParaRPr lang="en-US" dirty="0" smtClean="0"/>
          </a:p>
        </p:txBody>
      </p:sp>
      <p:pic>
        <p:nvPicPr>
          <p:cNvPr id="13" name="Picture 12"/>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7638498" y="6199678"/>
            <a:ext cx="1017423" cy="608940"/>
          </a:xfrm>
          <a:prstGeom prst="rect">
            <a:avLst/>
          </a:prstGeom>
        </p:spPr>
      </p:pic>
      <p:sp>
        <p:nvSpPr>
          <p:cNvPr id="8" name="Footer Placeholder 4"/>
          <p:cNvSpPr txBox="1">
            <a:spLocks/>
          </p:cNvSpPr>
          <p:nvPr userDrawn="1"/>
        </p:nvSpPr>
        <p:spPr>
          <a:xfrm>
            <a:off x="396400" y="6335376"/>
            <a:ext cx="5791200" cy="365125"/>
          </a:xfrm>
          <a:prstGeom prst="rect">
            <a:avLst/>
          </a:prstGeom>
        </p:spPr>
        <p:txBody>
          <a:bodyPr vert="horz" wrap="square" lIns="68580" tIns="34290" rIns="68580" bIns="34290" numCol="1" anchor="ctr" anchorCtr="0" compatLnSpc="1">
            <a:prstTxWarp prst="textNoShape">
              <a:avLst/>
            </a:prstTxWarp>
            <a:noAutofit/>
          </a:bodyPr>
          <a:lstStyle>
            <a:defPPr>
              <a:defRPr lang="en-US"/>
            </a:defPPr>
            <a:lvl1pPr algn="l" rtl="0" fontAlgn="base">
              <a:spcBef>
                <a:spcPct val="0"/>
              </a:spcBef>
              <a:spcAft>
                <a:spcPct val="0"/>
              </a:spcAft>
              <a:defRPr sz="2000" kern="1200">
                <a:solidFill>
                  <a:srgbClr val="192168"/>
                </a:solidFill>
                <a:latin typeface="Verdana" pitchFamily="34" charset="0"/>
                <a:ea typeface="+mn-ea"/>
                <a:cs typeface="Tahoma" pitchFamily="34" charset="0"/>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11A96E3-A9FF-4894-9186-F52C729C3EF4}" type="slidenum">
              <a:rPr lang="en-US" sz="1050" b="0" kern="1200" spc="45" smtClean="0">
                <a:solidFill>
                  <a:srgbClr val="002060"/>
                </a:solidFill>
                <a:latin typeface="Century Gothic" panose="020B0502020202020204" pitchFamily="34" charset="0"/>
                <a:ea typeface="+mn-ea"/>
                <a:cs typeface="Tahoma" pitchFamily="34" charset="0"/>
              </a:rPr>
              <a:pPr/>
              <a:t>‹#›</a:t>
            </a:fld>
            <a:r>
              <a:rPr lang="en-US" sz="1600" spc="45" dirty="0" smtClean="0">
                <a:solidFill>
                  <a:srgbClr val="002060"/>
                </a:solidFill>
                <a:latin typeface="Century Gothic" panose="020B0502020202020204" pitchFamily="34" charset="0"/>
              </a:rPr>
              <a:t> </a:t>
            </a:r>
            <a:r>
              <a:rPr lang="en-US" sz="1500" cap="small" spc="30" dirty="0" smtClean="0">
                <a:solidFill>
                  <a:srgbClr val="002060"/>
                </a:solidFill>
                <a:latin typeface="Century Gothic" panose="020B0502020202020204" pitchFamily="34" charset="0"/>
              </a:rPr>
              <a:t>—</a:t>
            </a:r>
            <a:r>
              <a:rPr lang="en-US" sz="1600" spc="45" dirty="0" smtClean="0">
                <a:solidFill>
                  <a:srgbClr val="002060"/>
                </a:solidFill>
                <a:latin typeface="Century Gothic" panose="020B0502020202020204" pitchFamily="34" charset="0"/>
              </a:rPr>
              <a:t> </a:t>
            </a:r>
            <a:r>
              <a:rPr lang="en-US" sz="1500" cap="small" spc="30" dirty="0" smtClean="0">
                <a:solidFill>
                  <a:srgbClr val="002060"/>
                </a:solidFill>
                <a:latin typeface="Century Gothic" panose="020B0502020202020204" pitchFamily="34" charset="0"/>
              </a:rPr>
              <a:t>U.S. Bureau of Labor Statistics</a:t>
            </a:r>
            <a:r>
              <a:rPr lang="en-US" sz="1050" spc="45" dirty="0" smtClean="0">
                <a:solidFill>
                  <a:srgbClr val="002060"/>
                </a:solidFill>
                <a:latin typeface="Century Gothic" panose="020B0502020202020204" pitchFamily="34" charset="0"/>
              </a:rPr>
              <a:t> • </a:t>
            </a:r>
            <a:r>
              <a:rPr lang="en-US" sz="1050" b="1" spc="45" dirty="0" smtClean="0">
                <a:solidFill>
                  <a:srgbClr val="002060"/>
                </a:solidFill>
                <a:latin typeface="Century Gothic" panose="020B0502020202020204" pitchFamily="34" charset="0"/>
              </a:rPr>
              <a:t>bls.gov</a:t>
            </a:r>
          </a:p>
        </p:txBody>
      </p:sp>
    </p:spTree>
    <p:extLst>
      <p:ext uri="{BB962C8B-B14F-4D97-AF65-F5344CB8AC3E}">
        <p14:creationId xmlns:p14="http://schemas.microsoft.com/office/powerpoint/2010/main" val="1686485968"/>
      </p:ext>
    </p:extLst>
  </p:cSld>
  <p:clrMap bg1="lt1" tx1="dk1" bg2="lt2" tx2="dk2" accent1="accent1" accent2="accent2" accent3="accent3" accent4="accent4" accent5="accent5" accent6="accent6" hlink="hlink" folHlink="folHlink"/>
  <p:sldLayoutIdLst>
    <p:sldLayoutId id="2147483691" r:id="rId1"/>
    <p:sldLayoutId id="2147483671" r:id="rId2"/>
    <p:sldLayoutId id="2147483690" r:id="rId3"/>
    <p:sldLayoutId id="2147483695" r:id="rId4"/>
    <p:sldLayoutId id="2147483692" r:id="rId5"/>
    <p:sldLayoutId id="2147483693" r:id="rId6"/>
    <p:sldLayoutId id="2147483694" r:id="rId7"/>
    <p:sldLayoutId id="2147483697" r:id="rId8"/>
  </p:sldLayoutIdLst>
  <p:hf hdr="0" dt="0"/>
  <p:txStyles>
    <p:titleStyle>
      <a:lvl1pPr algn="ctr" rtl="0" eaLnBrk="0" fontAlgn="base" hangingPunct="0">
        <a:spcBef>
          <a:spcPct val="0"/>
        </a:spcBef>
        <a:spcAft>
          <a:spcPct val="0"/>
        </a:spcAft>
        <a:defRPr sz="4400" b="1" kern="1200">
          <a:solidFill>
            <a:srgbClr val="192168"/>
          </a:solidFill>
          <a:latin typeface="Calibri" panose="020F0502020204030204" pitchFamily="34" charset="0"/>
          <a:ea typeface="+mj-ea"/>
          <a:cs typeface="Calibri" panose="020F0502020204030204" pitchFamily="34" charset="0"/>
        </a:defRPr>
      </a:lvl1pPr>
      <a:lvl2pPr algn="ctr" rtl="0" eaLnBrk="0" fontAlgn="base" hangingPunct="0">
        <a:spcBef>
          <a:spcPct val="0"/>
        </a:spcBef>
        <a:spcAft>
          <a:spcPct val="0"/>
        </a:spcAft>
        <a:defRPr sz="4400" b="1">
          <a:solidFill>
            <a:srgbClr val="192168"/>
          </a:solidFill>
          <a:latin typeface="Tahoma" pitchFamily="34" charset="0"/>
          <a:cs typeface="Tahoma" pitchFamily="34" charset="0"/>
        </a:defRPr>
      </a:lvl2pPr>
      <a:lvl3pPr algn="ctr" rtl="0" eaLnBrk="0" fontAlgn="base" hangingPunct="0">
        <a:spcBef>
          <a:spcPct val="0"/>
        </a:spcBef>
        <a:spcAft>
          <a:spcPct val="0"/>
        </a:spcAft>
        <a:defRPr sz="4400" b="1">
          <a:solidFill>
            <a:srgbClr val="192168"/>
          </a:solidFill>
          <a:latin typeface="Tahoma" pitchFamily="34" charset="0"/>
          <a:cs typeface="Tahoma" pitchFamily="34" charset="0"/>
        </a:defRPr>
      </a:lvl3pPr>
      <a:lvl4pPr algn="ctr" rtl="0" eaLnBrk="0" fontAlgn="base" hangingPunct="0">
        <a:spcBef>
          <a:spcPct val="0"/>
        </a:spcBef>
        <a:spcAft>
          <a:spcPct val="0"/>
        </a:spcAft>
        <a:defRPr sz="4400" b="1">
          <a:solidFill>
            <a:srgbClr val="192168"/>
          </a:solidFill>
          <a:latin typeface="Tahoma" pitchFamily="34" charset="0"/>
          <a:cs typeface="Tahoma" pitchFamily="34" charset="0"/>
        </a:defRPr>
      </a:lvl4pPr>
      <a:lvl5pPr algn="ctr" rtl="0" eaLnBrk="0" fontAlgn="base" hangingPunct="0">
        <a:spcBef>
          <a:spcPct val="0"/>
        </a:spcBef>
        <a:spcAft>
          <a:spcPct val="0"/>
        </a:spcAft>
        <a:defRPr sz="4400" b="1">
          <a:solidFill>
            <a:srgbClr val="192168"/>
          </a:solidFill>
          <a:latin typeface="Tahoma" pitchFamily="34" charset="0"/>
          <a:cs typeface="Tahoma" pitchFamily="34" charset="0"/>
        </a:defRPr>
      </a:lvl5pPr>
      <a:lvl6pPr marL="457200" algn="ctr" rtl="0" fontAlgn="base">
        <a:spcBef>
          <a:spcPct val="0"/>
        </a:spcBef>
        <a:spcAft>
          <a:spcPct val="0"/>
        </a:spcAft>
        <a:defRPr sz="4400" b="1">
          <a:solidFill>
            <a:schemeClr val="bg1"/>
          </a:solidFill>
          <a:latin typeface="Tahoma" pitchFamily="34" charset="0"/>
          <a:cs typeface="Tahoma" pitchFamily="34" charset="0"/>
        </a:defRPr>
      </a:lvl6pPr>
      <a:lvl7pPr marL="914400" algn="ctr" rtl="0" fontAlgn="base">
        <a:spcBef>
          <a:spcPct val="0"/>
        </a:spcBef>
        <a:spcAft>
          <a:spcPct val="0"/>
        </a:spcAft>
        <a:defRPr sz="4400" b="1">
          <a:solidFill>
            <a:schemeClr val="bg1"/>
          </a:solidFill>
          <a:latin typeface="Tahoma" pitchFamily="34" charset="0"/>
          <a:cs typeface="Tahoma" pitchFamily="34" charset="0"/>
        </a:defRPr>
      </a:lvl7pPr>
      <a:lvl8pPr marL="1371600" algn="ctr" rtl="0" fontAlgn="base">
        <a:spcBef>
          <a:spcPct val="0"/>
        </a:spcBef>
        <a:spcAft>
          <a:spcPct val="0"/>
        </a:spcAft>
        <a:defRPr sz="4400" b="1">
          <a:solidFill>
            <a:schemeClr val="bg1"/>
          </a:solidFill>
          <a:latin typeface="Tahoma" pitchFamily="34" charset="0"/>
          <a:cs typeface="Tahoma" pitchFamily="34" charset="0"/>
        </a:defRPr>
      </a:lvl8pPr>
      <a:lvl9pPr marL="1828800" algn="ctr" rtl="0" fontAlgn="base">
        <a:spcBef>
          <a:spcPct val="0"/>
        </a:spcBef>
        <a:spcAft>
          <a:spcPct val="0"/>
        </a:spcAft>
        <a:defRPr sz="4400" b="1">
          <a:solidFill>
            <a:schemeClr val="bg1"/>
          </a:solidFill>
          <a:latin typeface="Tahoma" pitchFamily="34" charset="0"/>
          <a:cs typeface="Tahoma" pitchFamily="34" charset="0"/>
        </a:defRPr>
      </a:lvl9pPr>
    </p:titleStyle>
    <p:bodyStyle>
      <a:lvl1pPr marL="342900" indent="-342900" algn="l" rtl="0" eaLnBrk="0" fontAlgn="base" hangingPunct="0">
        <a:spcBef>
          <a:spcPct val="20000"/>
        </a:spcBef>
        <a:spcAft>
          <a:spcPct val="0"/>
        </a:spcAft>
        <a:buClr>
          <a:srgbClr val="CE1126"/>
        </a:buClr>
        <a:buSzPct val="80000"/>
        <a:buFont typeface="Wingdings" pitchFamily="2" charset="2"/>
        <a:buChar char=""/>
        <a:defRPr sz="3200" kern="1200">
          <a:solidFill>
            <a:srgbClr val="192168"/>
          </a:solidFill>
          <a:latin typeface="Calibri" panose="020F0502020204030204" pitchFamily="34" charset="0"/>
          <a:ea typeface="+mn-ea"/>
          <a:cs typeface="Calibri" panose="020F0502020204030204" pitchFamily="34" charset="0"/>
        </a:defRPr>
      </a:lvl1pPr>
      <a:lvl2pPr marL="742950" indent="-285750" algn="l" rtl="0" eaLnBrk="0" fontAlgn="base" hangingPunct="0">
        <a:spcBef>
          <a:spcPct val="20000"/>
        </a:spcBef>
        <a:spcAft>
          <a:spcPct val="0"/>
        </a:spcAft>
        <a:buClr>
          <a:srgbClr val="CE1126"/>
        </a:buClr>
        <a:buFont typeface="Wingdings 3" pitchFamily="18" charset="2"/>
        <a:buChar char=""/>
        <a:defRPr sz="2800" kern="1200">
          <a:solidFill>
            <a:srgbClr val="192168"/>
          </a:solidFill>
          <a:latin typeface="Calibri" panose="020F0502020204030204" pitchFamily="34" charset="0"/>
          <a:ea typeface="+mn-ea"/>
          <a:cs typeface="Calibri" panose="020F0502020204030204" pitchFamily="34" charset="0"/>
        </a:defRPr>
      </a:lvl2pPr>
      <a:lvl3pPr marL="1143000" indent="-228600" algn="l" rtl="0" eaLnBrk="0" fontAlgn="base" hangingPunct="0">
        <a:spcBef>
          <a:spcPct val="20000"/>
        </a:spcBef>
        <a:spcAft>
          <a:spcPct val="0"/>
        </a:spcAft>
        <a:buClr>
          <a:srgbClr val="CE1126"/>
        </a:buClr>
        <a:buFont typeface="Calibri" pitchFamily="34" charset="0"/>
        <a:buChar char="–"/>
        <a:defRPr sz="2400" kern="1200">
          <a:solidFill>
            <a:srgbClr val="192168"/>
          </a:solidFill>
          <a:latin typeface="Calibri" panose="020F0502020204030204" pitchFamily="34" charset="0"/>
          <a:ea typeface="+mn-ea"/>
          <a:cs typeface="Calibri" panose="020F0502020204030204" pitchFamily="34" charset="0"/>
        </a:defRPr>
      </a:lvl3pPr>
      <a:lvl4pPr marL="1600200" indent="-228600" algn="l" rtl="0" eaLnBrk="0" fontAlgn="base" hangingPunct="0">
        <a:spcBef>
          <a:spcPct val="20000"/>
        </a:spcBef>
        <a:spcAft>
          <a:spcPct val="0"/>
        </a:spcAft>
        <a:buClr>
          <a:srgbClr val="CE1126"/>
        </a:buClr>
        <a:buSzPct val="125000"/>
        <a:buFont typeface="Arial" charset="0"/>
        <a:buChar char="•"/>
        <a:defRPr sz="2000" kern="1200">
          <a:solidFill>
            <a:srgbClr val="192168"/>
          </a:solidFill>
          <a:latin typeface="Calibri" panose="020F0502020204030204" pitchFamily="34" charset="0"/>
          <a:ea typeface="+mn-ea"/>
          <a:cs typeface="Calibri" panose="020F0502020204030204" pitchFamily="34" charset="0"/>
        </a:defRPr>
      </a:lvl4pPr>
      <a:lvl5pPr marL="2057400" indent="-228600" algn="l" rtl="0" eaLnBrk="0" fontAlgn="base" hangingPunct="0">
        <a:spcBef>
          <a:spcPct val="20000"/>
        </a:spcBef>
        <a:spcAft>
          <a:spcPct val="0"/>
        </a:spcAft>
        <a:buFont typeface="Wingdings" pitchFamily="2" charset="2"/>
        <a:buChar char="v"/>
        <a:defRPr sz="2000" kern="1200">
          <a:solidFill>
            <a:srgbClr val="000000"/>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288">
          <p15:clr>
            <a:srgbClr val="F26B43"/>
          </p15:clr>
        </p15:guide>
        <p15:guide id="2" pos="5472">
          <p15:clr>
            <a:srgbClr val="F26B43"/>
          </p15:clr>
        </p15:guide>
        <p15:guide id="3" orient="horz" pos="288">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l="1084" r="9955"/>
          <a:stretch/>
        </p:blipFill>
        <p:spPr>
          <a:xfrm>
            <a:off x="0" y="1"/>
            <a:ext cx="9144000" cy="6858000"/>
          </a:xfrm>
          <a:prstGeom prst="rect">
            <a:avLst/>
          </a:prstGeom>
        </p:spPr>
      </p:pic>
      <p:sp>
        <p:nvSpPr>
          <p:cNvPr id="8" name="TextBox 7"/>
          <p:cNvSpPr txBox="1"/>
          <p:nvPr userDrawn="1"/>
        </p:nvSpPr>
        <p:spPr>
          <a:xfrm>
            <a:off x="457200" y="466344"/>
            <a:ext cx="8229600" cy="923330"/>
          </a:xfrm>
          <a:prstGeom prst="rect">
            <a:avLst/>
          </a:prstGeom>
          <a:noFill/>
        </p:spPr>
        <p:txBody>
          <a:bodyPr wrap="square" rtlCol="0">
            <a:spAutoFit/>
          </a:bodyPr>
          <a:lstStyle/>
          <a:p>
            <a:pPr algn="ctr"/>
            <a:r>
              <a:rPr lang="en-US" sz="5400" b="1" dirty="0" smtClean="0">
                <a:solidFill>
                  <a:schemeClr val="bg1"/>
                </a:solidFill>
              </a:rPr>
              <a:t>Contact Information</a:t>
            </a:r>
            <a:endParaRPr lang="en-US" sz="5400" b="1" dirty="0">
              <a:solidFill>
                <a:schemeClr val="bg1"/>
              </a:solidFill>
            </a:endParaRPr>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40142" y="5881445"/>
            <a:ext cx="8439702" cy="976557"/>
          </a:xfrm>
          <a:prstGeom prst="rect">
            <a:avLst/>
          </a:prstGeom>
        </p:spPr>
      </p:pic>
      <p:pic>
        <p:nvPicPr>
          <p:cNvPr id="10" name="Picture 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631543" y="6205585"/>
            <a:ext cx="1016247" cy="608236"/>
          </a:xfrm>
          <a:prstGeom prst="rect">
            <a:avLst/>
          </a:prstGeom>
        </p:spPr>
      </p:pic>
      <p:sp>
        <p:nvSpPr>
          <p:cNvPr id="11" name="Footer Placeholder 4"/>
          <p:cNvSpPr txBox="1">
            <a:spLocks/>
          </p:cNvSpPr>
          <p:nvPr userDrawn="1"/>
        </p:nvSpPr>
        <p:spPr>
          <a:xfrm>
            <a:off x="396400" y="6335376"/>
            <a:ext cx="5791200" cy="365125"/>
          </a:xfrm>
          <a:prstGeom prst="rect">
            <a:avLst/>
          </a:prstGeom>
        </p:spPr>
        <p:txBody>
          <a:bodyPr vert="horz" wrap="square" lIns="68580" tIns="34290" rIns="68580" bIns="34290" numCol="1" anchor="ctr" anchorCtr="0" compatLnSpc="1">
            <a:prstTxWarp prst="textNoShape">
              <a:avLst/>
            </a:prstTxWarp>
            <a:noAutofit/>
          </a:bodyPr>
          <a:lstStyle>
            <a:defPPr>
              <a:defRPr lang="en-US"/>
            </a:defPPr>
            <a:lvl1pPr algn="l" rtl="0" fontAlgn="base">
              <a:spcBef>
                <a:spcPct val="0"/>
              </a:spcBef>
              <a:spcAft>
                <a:spcPct val="0"/>
              </a:spcAft>
              <a:defRPr sz="2000" kern="1200">
                <a:solidFill>
                  <a:srgbClr val="192168"/>
                </a:solidFill>
                <a:latin typeface="Verdana" pitchFamily="34" charset="0"/>
                <a:ea typeface="+mn-ea"/>
                <a:cs typeface="Tahoma" pitchFamily="34" charset="0"/>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11A96E3-A9FF-4894-9186-F52C729C3EF4}" type="slidenum">
              <a:rPr lang="en-US" sz="1050" b="0" kern="1200" spc="45" smtClean="0">
                <a:solidFill>
                  <a:schemeClr val="bg1"/>
                </a:solidFill>
                <a:latin typeface="Century Gothic" panose="020B0502020202020204" pitchFamily="34" charset="0"/>
                <a:ea typeface="+mn-ea"/>
                <a:cs typeface="Tahoma" pitchFamily="34" charset="0"/>
              </a:rPr>
              <a:pPr/>
              <a:t>‹#›</a:t>
            </a:fld>
            <a:r>
              <a:rPr lang="en-US" sz="1600" spc="45" dirty="0" smtClean="0">
                <a:solidFill>
                  <a:schemeClr val="bg1"/>
                </a:solidFill>
                <a:latin typeface="Century Gothic" panose="020B0502020202020204" pitchFamily="34" charset="0"/>
              </a:rPr>
              <a:t> </a:t>
            </a:r>
            <a:r>
              <a:rPr lang="en-US" sz="1500" cap="small" spc="30" dirty="0" smtClean="0">
                <a:solidFill>
                  <a:schemeClr val="bg1"/>
                </a:solidFill>
                <a:latin typeface="Century Gothic" panose="020B0502020202020204" pitchFamily="34" charset="0"/>
              </a:rPr>
              <a:t>—</a:t>
            </a:r>
            <a:r>
              <a:rPr lang="en-US" sz="1600" spc="45" dirty="0" smtClean="0">
                <a:solidFill>
                  <a:schemeClr val="bg1"/>
                </a:solidFill>
                <a:latin typeface="Century Gothic" panose="020B0502020202020204" pitchFamily="34" charset="0"/>
              </a:rPr>
              <a:t> </a:t>
            </a:r>
            <a:r>
              <a:rPr lang="en-US" sz="1500" cap="small" spc="30" dirty="0" smtClean="0">
                <a:solidFill>
                  <a:schemeClr val="bg1"/>
                </a:solidFill>
                <a:latin typeface="Century Gothic" panose="020B0502020202020204" pitchFamily="34" charset="0"/>
              </a:rPr>
              <a:t>U.S. Bureau of Labor Statistics</a:t>
            </a:r>
            <a:r>
              <a:rPr lang="en-US" sz="1050" spc="45" dirty="0" smtClean="0">
                <a:solidFill>
                  <a:schemeClr val="bg1"/>
                </a:solidFill>
                <a:latin typeface="Century Gothic" panose="020B0502020202020204" pitchFamily="34" charset="0"/>
              </a:rPr>
              <a:t> • </a:t>
            </a:r>
            <a:r>
              <a:rPr lang="en-US" sz="1050" b="1" spc="45" dirty="0" smtClean="0">
                <a:solidFill>
                  <a:schemeClr val="bg1"/>
                </a:solidFill>
                <a:latin typeface="Century Gothic" panose="020B0502020202020204" pitchFamily="34" charset="0"/>
              </a:rPr>
              <a:t>bls.gov</a:t>
            </a:r>
          </a:p>
        </p:txBody>
      </p:sp>
    </p:spTree>
    <p:extLst>
      <p:ext uri="{BB962C8B-B14F-4D97-AF65-F5344CB8AC3E}">
        <p14:creationId xmlns:p14="http://schemas.microsoft.com/office/powerpoint/2010/main" val="844186518"/>
      </p:ext>
    </p:extLst>
  </p:cSld>
  <p:clrMap bg1="lt1" tx1="dk1" bg2="lt2" tx2="dk2" accent1="accent1" accent2="accent2" accent3="accent3" accent4="accent4" accent5="accent5" accent6="accent6" hlink="hlink" folHlink="folHlink"/>
  <p:txStyles>
    <p:titleStyle>
      <a:lvl1pPr algn="ctr"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288">
          <p15:clr>
            <a:srgbClr val="F26B43"/>
          </p15:clr>
        </p15:guide>
        <p15:guide id="2" pos="5472">
          <p15:clr>
            <a:srgbClr val="F26B43"/>
          </p15:clr>
        </p15:guide>
        <p15:guide id="3" orient="horz" pos="28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image" Target="cid:image001.jpg@01D0A505.0398CEF0" TargetMode="External"/><Relationship Id="rId2" Type="http://schemas.openxmlformats.org/officeDocument/2006/relationships/image" Target="../media/image6.jpe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smtClean="0"/>
              <a:t>Modeling Topics in Survey Interviewer Notes</a:t>
            </a:r>
            <a:endParaRPr lang="en-US" dirty="0"/>
          </a:p>
        </p:txBody>
      </p:sp>
      <p:sp>
        <p:nvSpPr>
          <p:cNvPr id="4" name="Subtitle 2"/>
          <p:cNvSpPr txBox="1">
            <a:spLocks/>
          </p:cNvSpPr>
          <p:nvPr/>
        </p:nvSpPr>
        <p:spPr>
          <a:xfrm>
            <a:off x="457200" y="2572511"/>
            <a:ext cx="8229600" cy="2569465"/>
          </a:xfrm>
          <a:prstGeom prst="rect">
            <a:avLst/>
          </a:prstGeom>
        </p:spPr>
        <p:txBody>
          <a:bodyPr/>
          <a:lstStyle>
            <a:lvl1pPr marL="0" indent="0" algn="ctr" defTabSz="914400" rtl="0" eaLnBrk="1" latinLnBrk="0" hangingPunct="1">
              <a:lnSpc>
                <a:spcPts val="3400"/>
              </a:lnSpc>
              <a:spcBef>
                <a:spcPts val="600"/>
              </a:spcBef>
              <a:buFont typeface="Arial" panose="020B0604020202020204" pitchFamily="34" charset="0"/>
              <a:buNone/>
              <a:defRPr sz="3200" b="1" kern="120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1" kern="1200">
                <a:solidFill>
                  <a:schemeClr val="bg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1" kern="1200">
                <a:solidFill>
                  <a:schemeClr val="bg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1" kern="1200">
                <a:solidFill>
                  <a:schemeClr val="bg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ts val="3300"/>
              </a:lnSpc>
            </a:pPr>
            <a:r>
              <a:rPr lang="en-US" dirty="0" smtClean="0"/>
              <a:t>Wendy Martinez</a:t>
            </a:r>
          </a:p>
          <a:p>
            <a:pPr>
              <a:lnSpc>
                <a:spcPts val="3300"/>
              </a:lnSpc>
            </a:pPr>
            <a:r>
              <a:rPr lang="en-US" dirty="0" smtClean="0"/>
              <a:t>Terrance Savitsky</a:t>
            </a:r>
          </a:p>
          <a:p>
            <a:pPr>
              <a:lnSpc>
                <a:spcPts val="3300"/>
              </a:lnSpc>
            </a:pPr>
            <a:r>
              <a:rPr lang="en-US" b="0" dirty="0" smtClean="0"/>
              <a:t>US Bureau of Labor Statistics</a:t>
            </a:r>
          </a:p>
          <a:p>
            <a:pPr>
              <a:lnSpc>
                <a:spcPts val="3300"/>
              </a:lnSpc>
            </a:pPr>
            <a:endParaRPr lang="en-US" b="0" dirty="0" smtClean="0"/>
          </a:p>
          <a:p>
            <a:pPr>
              <a:lnSpc>
                <a:spcPts val="3300"/>
              </a:lnSpc>
            </a:pPr>
            <a:r>
              <a:rPr lang="en-US" b="0" dirty="0" smtClean="0"/>
              <a:t>SDSS 2018</a:t>
            </a:r>
          </a:p>
        </p:txBody>
      </p:sp>
      <p:sp>
        <p:nvSpPr>
          <p:cNvPr id="2" name="TextBox 1"/>
          <p:cNvSpPr txBox="1"/>
          <p:nvPr/>
        </p:nvSpPr>
        <p:spPr>
          <a:xfrm>
            <a:off x="621792" y="5420790"/>
            <a:ext cx="8065008" cy="646331"/>
          </a:xfrm>
          <a:prstGeom prst="rect">
            <a:avLst/>
          </a:prstGeom>
          <a:noFill/>
        </p:spPr>
        <p:txBody>
          <a:bodyPr wrap="square" rtlCol="0">
            <a:spAutoFit/>
          </a:bodyPr>
          <a:lstStyle/>
          <a:p>
            <a:r>
              <a:rPr lang="en-US" dirty="0" smtClean="0">
                <a:solidFill>
                  <a:srgbClr val="FFFF00"/>
                </a:solidFill>
              </a:rPr>
              <a:t>The views expressed are those of the authors and do not necessarily reflect policies of the U.S. Bureau of Labor Statistics.</a:t>
            </a:r>
            <a:endParaRPr lang="en-US" dirty="0">
              <a:solidFill>
                <a:srgbClr val="FFFF00"/>
              </a:solidFill>
            </a:endParaRPr>
          </a:p>
        </p:txBody>
      </p:sp>
    </p:spTree>
    <p:extLst>
      <p:ext uri="{BB962C8B-B14F-4D97-AF65-F5344CB8AC3E}">
        <p14:creationId xmlns:p14="http://schemas.microsoft.com/office/powerpoint/2010/main" val="39962516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Origin</a:t>
            </a:r>
            <a:endParaRPr lang="en-US" dirty="0"/>
          </a:p>
        </p:txBody>
      </p:sp>
      <p:sp>
        <p:nvSpPr>
          <p:cNvPr id="3" name="Content Placeholder 2"/>
          <p:cNvSpPr>
            <a:spLocks noGrp="1"/>
          </p:cNvSpPr>
          <p:nvPr>
            <p:ph idx="1"/>
          </p:nvPr>
        </p:nvSpPr>
        <p:spPr/>
        <p:txBody>
          <a:bodyPr/>
          <a:lstStyle/>
          <a:p>
            <a:r>
              <a:rPr lang="en-US" dirty="0" smtClean="0"/>
              <a:t>Graduate courses in</a:t>
            </a:r>
          </a:p>
          <a:p>
            <a:pPr lvl="1"/>
            <a:r>
              <a:rPr lang="en-US" dirty="0" smtClean="0"/>
              <a:t>Computational statistics</a:t>
            </a:r>
          </a:p>
          <a:p>
            <a:pPr lvl="1"/>
            <a:r>
              <a:rPr lang="en-US" dirty="0" smtClean="0"/>
              <a:t>Exploratory data analysis</a:t>
            </a:r>
            <a:endParaRPr lang="en-US" dirty="0"/>
          </a:p>
          <a:p>
            <a:r>
              <a:rPr lang="en-US" dirty="0" smtClean="0"/>
              <a:t>Other </a:t>
            </a:r>
            <a:r>
              <a:rPr lang="en-US" smtClean="0"/>
              <a:t>Ed Wegman </a:t>
            </a:r>
            <a:r>
              <a:rPr lang="en-US" dirty="0" smtClean="0"/>
              <a:t>students</a:t>
            </a:r>
          </a:p>
          <a:p>
            <a:pPr lvl="1"/>
            <a:r>
              <a:rPr lang="en-US" dirty="0" smtClean="0"/>
              <a:t>Jeffrey Solka – finite mixture models</a:t>
            </a:r>
          </a:p>
          <a:p>
            <a:pPr lvl="1"/>
            <a:r>
              <a:rPr lang="en-US" dirty="0" smtClean="0"/>
              <a:t>Angel Martinez – text analysis</a:t>
            </a:r>
          </a:p>
          <a:p>
            <a:r>
              <a:rPr lang="en-US" dirty="0" smtClean="0"/>
              <a:t>Builds </a:t>
            </a:r>
            <a:r>
              <a:rPr lang="en-US" dirty="0"/>
              <a:t>on prior work with Lucilla </a:t>
            </a:r>
            <a:r>
              <a:rPr lang="en-US" dirty="0" smtClean="0"/>
              <a:t>Tan</a:t>
            </a:r>
          </a:p>
        </p:txBody>
      </p:sp>
    </p:spTree>
    <p:extLst>
      <p:ext uri="{BB962C8B-B14F-4D97-AF65-F5344CB8AC3E}">
        <p14:creationId xmlns:p14="http://schemas.microsoft.com/office/powerpoint/2010/main" val="10138452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295400"/>
            <a:ext cx="6781800" cy="4343400"/>
          </a:xfrm>
          <a:prstGeom prst="rect">
            <a:avLst/>
          </a:prstGeom>
        </p:spPr>
        <p:txBody>
          <a:bodyPr vert="horz" wrap="square" lIns="91440" tIns="45720" rIns="91440" bIns="45720" rtlCol="0" anchor="ctr">
            <a:normAutofit/>
          </a:bodyPr>
          <a:lstStyle/>
          <a:p>
            <a:pPr marL="571500" marR="0" indent="-571500" defTabSz="914400" rtl="0" eaLnBrk="1" fontAlgn="auto" latinLnBrk="0" hangingPunct="1">
              <a:lnSpc>
                <a:spcPct val="100000"/>
              </a:lnSpc>
              <a:spcBef>
                <a:spcPct val="0"/>
              </a:spcBef>
              <a:spcAft>
                <a:spcPts val="0"/>
              </a:spcAft>
              <a:buClrTx/>
              <a:buSzTx/>
              <a:buFont typeface="Arial" panose="020B0604020202020204" pitchFamily="34" charset="0"/>
              <a:buChar char="•"/>
              <a:tabLst/>
            </a:pPr>
            <a:endParaRPr kumimoji="0" lang="en-US" sz="1600" b="0" i="0" u="none" strike="noStrike" kern="1200" cap="none" spc="0" normalizeH="0" baseline="0" noProof="0" dirty="0" smtClean="0">
              <a:ln>
                <a:noFill/>
              </a:ln>
              <a:solidFill>
                <a:schemeClr val="bg1"/>
              </a:solidFill>
              <a:effectLst/>
              <a:uLnTx/>
              <a:uFillTx/>
              <a:latin typeface="Tahoma" pitchFamily="34" charset="0"/>
              <a:ea typeface="+mj-ea"/>
              <a:cs typeface="Tahoma" pitchFamily="34" charset="0"/>
            </a:endParaRPr>
          </a:p>
        </p:txBody>
      </p:sp>
      <p:sp>
        <p:nvSpPr>
          <p:cNvPr id="3" name="TextBox 2"/>
          <p:cNvSpPr txBox="1"/>
          <p:nvPr/>
        </p:nvSpPr>
        <p:spPr>
          <a:xfrm>
            <a:off x="1676400" y="990600"/>
            <a:ext cx="6858000" cy="5257800"/>
          </a:xfrm>
          <a:prstGeom prst="rect">
            <a:avLst/>
          </a:prstGeom>
        </p:spPr>
        <p:txBody>
          <a:bodyPr vert="horz" wrap="square" lIns="91440" tIns="45720" rIns="91440" bIns="45720" rtlCol="0" anchor="ctr">
            <a:normAutofit/>
          </a:bodyPr>
          <a:lstStyle/>
          <a:p>
            <a:pPr marL="0" marR="0" indent="0" defTabSz="914400" rtl="0" eaLnBrk="1" fontAlgn="auto" latinLnBrk="0" hangingPunct="1">
              <a:lnSpc>
                <a:spcPct val="100000"/>
              </a:lnSpc>
              <a:spcBef>
                <a:spcPct val="0"/>
              </a:spcBef>
              <a:spcAft>
                <a:spcPts val="0"/>
              </a:spcAft>
              <a:buClrTx/>
              <a:buSzTx/>
              <a:buFontTx/>
              <a:buNone/>
              <a:tabLst/>
            </a:pPr>
            <a:endParaRPr kumimoji="0" lang="en-US" sz="1400" b="0" i="0" u="none" strike="noStrike" kern="1200" cap="none" spc="0" normalizeH="0" baseline="0" noProof="0" dirty="0" smtClean="0">
              <a:ln>
                <a:noFill/>
              </a:ln>
              <a:solidFill>
                <a:schemeClr val="bg1"/>
              </a:solidFill>
              <a:effectLst/>
              <a:uLnTx/>
              <a:uFillTx/>
              <a:latin typeface="Tahoma" pitchFamily="34" charset="0"/>
              <a:ea typeface="+mj-ea"/>
              <a:cs typeface="Tahoma" pitchFamily="34" charset="0"/>
            </a:endParaRPr>
          </a:p>
        </p:txBody>
      </p:sp>
      <p:sp>
        <p:nvSpPr>
          <p:cNvPr id="4" name="TextBox 3"/>
          <p:cNvSpPr txBox="1"/>
          <p:nvPr/>
        </p:nvSpPr>
        <p:spPr>
          <a:xfrm>
            <a:off x="1295400" y="457200"/>
            <a:ext cx="7391400" cy="6019800"/>
          </a:xfrm>
          <a:prstGeom prst="rect">
            <a:avLst/>
          </a:prstGeom>
        </p:spPr>
        <p:txBody>
          <a:bodyPr vert="horz" wrap="square" lIns="91440" tIns="45720" rIns="91440" bIns="45720" rtlCol="0" anchor="ctr">
            <a:normAutofit/>
          </a:bodyPr>
          <a:lstStyle/>
          <a:p>
            <a:pPr marR="0" defTabSz="914400" rtl="0" eaLnBrk="1" fontAlgn="auto" latinLnBrk="0" hangingPunct="1">
              <a:lnSpc>
                <a:spcPct val="100000"/>
              </a:lnSpc>
              <a:spcBef>
                <a:spcPct val="0"/>
              </a:spcBef>
              <a:spcAft>
                <a:spcPts val="0"/>
              </a:spcAft>
              <a:buClrTx/>
              <a:buSzTx/>
              <a:tabLst/>
            </a:pPr>
            <a:endParaRPr kumimoji="0" lang="en-US" sz="1600" b="0" i="0" u="none" strike="noStrike" kern="1200" cap="none" spc="0" normalizeH="0" baseline="0" noProof="0" dirty="0" smtClean="0">
              <a:ln>
                <a:noFill/>
              </a:ln>
              <a:solidFill>
                <a:schemeClr val="bg1"/>
              </a:solidFill>
              <a:effectLst/>
              <a:uLnTx/>
              <a:uFillTx/>
              <a:latin typeface="Tahoma" pitchFamily="34" charset="0"/>
              <a:ea typeface="+mj-ea"/>
              <a:cs typeface="Tahoma" pitchFamily="34" charset="0"/>
            </a:endParaRPr>
          </a:p>
        </p:txBody>
      </p:sp>
      <p:sp>
        <p:nvSpPr>
          <p:cNvPr id="6" name="Title 5"/>
          <p:cNvSpPr>
            <a:spLocks noGrp="1"/>
          </p:cNvSpPr>
          <p:nvPr>
            <p:ph type="title"/>
          </p:nvPr>
        </p:nvSpPr>
        <p:spPr/>
        <p:txBody>
          <a:bodyPr/>
          <a:lstStyle/>
          <a:p>
            <a:r>
              <a:rPr lang="en-US" dirty="0" smtClean="0"/>
              <a:t>Major Points of Analysis</a:t>
            </a:r>
            <a:endParaRPr lang="en-US" dirty="0"/>
          </a:p>
        </p:txBody>
      </p:sp>
      <p:sp>
        <p:nvSpPr>
          <p:cNvPr id="7" name="Content Placeholder 6"/>
          <p:cNvSpPr>
            <a:spLocks noGrp="1"/>
          </p:cNvSpPr>
          <p:nvPr>
            <p:ph idx="1"/>
          </p:nvPr>
        </p:nvSpPr>
        <p:spPr>
          <a:xfrm>
            <a:off x="457200" y="1338072"/>
            <a:ext cx="8229600" cy="3992563"/>
          </a:xfrm>
        </p:spPr>
        <p:txBody>
          <a:bodyPr/>
          <a:lstStyle/>
          <a:p>
            <a:r>
              <a:rPr lang="en-US" sz="2400" dirty="0" smtClean="0"/>
              <a:t>Use two data sources</a:t>
            </a:r>
          </a:p>
          <a:p>
            <a:pPr lvl="1"/>
            <a:r>
              <a:rPr lang="en-US" sz="2000" dirty="0" smtClean="0"/>
              <a:t>Sample unit behavior</a:t>
            </a:r>
          </a:p>
          <a:p>
            <a:pPr lvl="1"/>
            <a:r>
              <a:rPr lang="en-US" sz="2000" dirty="0" smtClean="0"/>
              <a:t>Text describing reason for refusal</a:t>
            </a:r>
          </a:p>
          <a:p>
            <a:r>
              <a:rPr lang="en-US" sz="2400" dirty="0" smtClean="0"/>
              <a:t>Use two types of text encodings</a:t>
            </a:r>
          </a:p>
          <a:p>
            <a:pPr lvl="1"/>
            <a:r>
              <a:rPr lang="en-US" sz="2000" dirty="0" smtClean="0"/>
              <a:t>Term-document matrix</a:t>
            </a:r>
          </a:p>
          <a:p>
            <a:pPr lvl="1"/>
            <a:r>
              <a:rPr lang="en-US" sz="2000" dirty="0" smtClean="0"/>
              <a:t>Bigram proximity matrices</a:t>
            </a:r>
          </a:p>
          <a:p>
            <a:r>
              <a:rPr lang="en-US" sz="2400" dirty="0" smtClean="0"/>
              <a:t>Cluster text using</a:t>
            </a:r>
          </a:p>
          <a:p>
            <a:pPr lvl="1"/>
            <a:r>
              <a:rPr lang="en-US" sz="2000" dirty="0" smtClean="0"/>
              <a:t>Model-based clustering</a:t>
            </a:r>
          </a:p>
          <a:p>
            <a:pPr lvl="1"/>
            <a:r>
              <a:rPr lang="en-US" sz="2000" dirty="0" smtClean="0"/>
              <a:t>Bayes clustering</a:t>
            </a:r>
          </a:p>
          <a:p>
            <a:r>
              <a:rPr lang="en-US" sz="2400" dirty="0" smtClean="0"/>
              <a:t>Find important concerns in clusters using classification trees</a:t>
            </a:r>
          </a:p>
          <a:p>
            <a:pPr lvl="1"/>
            <a:r>
              <a:rPr lang="en-US" sz="2000" dirty="0" smtClean="0"/>
              <a:t>Cluster IDs are ‘class labels’</a:t>
            </a:r>
          </a:p>
          <a:p>
            <a:pPr lvl="1"/>
            <a:r>
              <a:rPr lang="en-US" sz="2000" dirty="0" smtClean="0"/>
              <a:t>Coded behaviors are ‘features’</a:t>
            </a:r>
          </a:p>
        </p:txBody>
      </p:sp>
    </p:spTree>
    <p:extLst>
      <p:ext uri="{BB962C8B-B14F-4D97-AF65-F5344CB8AC3E}">
        <p14:creationId xmlns:p14="http://schemas.microsoft.com/office/powerpoint/2010/main" val="262697928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295400"/>
            <a:ext cx="6781800" cy="4343400"/>
          </a:xfrm>
          <a:prstGeom prst="rect">
            <a:avLst/>
          </a:prstGeom>
        </p:spPr>
        <p:txBody>
          <a:bodyPr vert="horz" wrap="square" lIns="91440" tIns="45720" rIns="91440" bIns="45720" rtlCol="0" anchor="ctr">
            <a:normAutofit/>
          </a:bodyPr>
          <a:lstStyle/>
          <a:p>
            <a:pPr marL="571500" marR="0" indent="-571500" defTabSz="914400" rtl="0" eaLnBrk="1" fontAlgn="auto" latinLnBrk="0" hangingPunct="1">
              <a:lnSpc>
                <a:spcPct val="100000"/>
              </a:lnSpc>
              <a:spcBef>
                <a:spcPct val="0"/>
              </a:spcBef>
              <a:spcAft>
                <a:spcPts val="0"/>
              </a:spcAft>
              <a:buClrTx/>
              <a:buSzTx/>
              <a:buFont typeface="Arial" panose="020B0604020202020204" pitchFamily="34" charset="0"/>
              <a:buChar char="•"/>
              <a:tabLst/>
            </a:pPr>
            <a:endParaRPr kumimoji="0" lang="en-US" sz="1600" b="0" i="0" u="none" strike="noStrike" kern="1200" cap="none" spc="0" normalizeH="0" baseline="0" noProof="0" dirty="0" smtClean="0">
              <a:ln>
                <a:noFill/>
              </a:ln>
              <a:solidFill>
                <a:schemeClr val="bg1"/>
              </a:solidFill>
              <a:effectLst/>
              <a:uLnTx/>
              <a:uFillTx/>
              <a:latin typeface="Tahoma" pitchFamily="34" charset="0"/>
              <a:ea typeface="+mj-ea"/>
              <a:cs typeface="Tahoma" pitchFamily="34" charset="0"/>
            </a:endParaRPr>
          </a:p>
        </p:txBody>
      </p:sp>
      <p:sp>
        <p:nvSpPr>
          <p:cNvPr id="3" name="TextBox 2"/>
          <p:cNvSpPr txBox="1"/>
          <p:nvPr/>
        </p:nvSpPr>
        <p:spPr>
          <a:xfrm>
            <a:off x="1676400" y="990600"/>
            <a:ext cx="6858000" cy="5257800"/>
          </a:xfrm>
          <a:prstGeom prst="rect">
            <a:avLst/>
          </a:prstGeom>
        </p:spPr>
        <p:txBody>
          <a:bodyPr vert="horz" wrap="square" lIns="91440" tIns="45720" rIns="91440" bIns="45720" rtlCol="0" anchor="ctr">
            <a:normAutofit/>
          </a:bodyPr>
          <a:lstStyle/>
          <a:p>
            <a:pPr marL="0" marR="0" indent="0" defTabSz="914400" rtl="0" eaLnBrk="1" fontAlgn="auto" latinLnBrk="0" hangingPunct="1">
              <a:lnSpc>
                <a:spcPct val="100000"/>
              </a:lnSpc>
              <a:spcBef>
                <a:spcPct val="0"/>
              </a:spcBef>
              <a:spcAft>
                <a:spcPts val="0"/>
              </a:spcAft>
              <a:buClrTx/>
              <a:buSzTx/>
              <a:buFontTx/>
              <a:buNone/>
              <a:tabLst/>
            </a:pPr>
            <a:endParaRPr kumimoji="0" lang="en-US" sz="1400" b="0" i="0" u="none" strike="noStrike" kern="1200" cap="none" spc="0" normalizeH="0" baseline="0" noProof="0" dirty="0" smtClean="0">
              <a:ln>
                <a:noFill/>
              </a:ln>
              <a:solidFill>
                <a:schemeClr val="bg1"/>
              </a:solidFill>
              <a:effectLst/>
              <a:uLnTx/>
              <a:uFillTx/>
              <a:latin typeface="Tahoma" pitchFamily="34" charset="0"/>
              <a:ea typeface="+mj-ea"/>
              <a:cs typeface="Tahoma" pitchFamily="34" charset="0"/>
            </a:endParaRPr>
          </a:p>
        </p:txBody>
      </p:sp>
      <p:sp>
        <p:nvSpPr>
          <p:cNvPr id="4" name="TextBox 3"/>
          <p:cNvSpPr txBox="1"/>
          <p:nvPr/>
        </p:nvSpPr>
        <p:spPr>
          <a:xfrm>
            <a:off x="1295400" y="457200"/>
            <a:ext cx="7391400" cy="6019800"/>
          </a:xfrm>
          <a:prstGeom prst="rect">
            <a:avLst/>
          </a:prstGeom>
        </p:spPr>
        <p:txBody>
          <a:bodyPr vert="horz" wrap="square" lIns="91440" tIns="45720" rIns="91440" bIns="45720" rtlCol="0" anchor="ctr">
            <a:normAutofit/>
          </a:bodyPr>
          <a:lstStyle/>
          <a:p>
            <a:pPr marR="0" defTabSz="914400" rtl="0" eaLnBrk="1" fontAlgn="auto" latinLnBrk="0" hangingPunct="1">
              <a:lnSpc>
                <a:spcPct val="100000"/>
              </a:lnSpc>
              <a:spcBef>
                <a:spcPct val="0"/>
              </a:spcBef>
              <a:spcAft>
                <a:spcPts val="0"/>
              </a:spcAft>
              <a:buClrTx/>
              <a:buSzTx/>
              <a:tabLst/>
            </a:pPr>
            <a:endParaRPr kumimoji="0" lang="en-US" sz="1600" b="0" i="0" u="none" strike="noStrike" kern="1200" cap="none" spc="0" normalizeH="0" baseline="0" noProof="0" dirty="0" smtClean="0">
              <a:ln>
                <a:noFill/>
              </a:ln>
              <a:solidFill>
                <a:schemeClr val="bg1"/>
              </a:solidFill>
              <a:effectLst/>
              <a:uLnTx/>
              <a:uFillTx/>
              <a:latin typeface="Tahoma" pitchFamily="34" charset="0"/>
              <a:ea typeface="+mj-ea"/>
              <a:cs typeface="Tahoma" pitchFamily="34" charset="0"/>
            </a:endParaRPr>
          </a:p>
        </p:txBody>
      </p:sp>
      <p:sp>
        <p:nvSpPr>
          <p:cNvPr id="6" name="Title 5"/>
          <p:cNvSpPr>
            <a:spLocks noGrp="1"/>
          </p:cNvSpPr>
          <p:nvPr>
            <p:ph type="title"/>
          </p:nvPr>
        </p:nvSpPr>
        <p:spPr/>
        <p:txBody>
          <a:bodyPr/>
          <a:lstStyle/>
          <a:p>
            <a:r>
              <a:rPr lang="en-US" dirty="0" smtClean="0"/>
              <a:t>Background – CE</a:t>
            </a:r>
            <a:endParaRPr lang="en-US" dirty="0"/>
          </a:p>
        </p:txBody>
      </p:sp>
      <p:sp>
        <p:nvSpPr>
          <p:cNvPr id="7" name="Content Placeholder 6"/>
          <p:cNvSpPr>
            <a:spLocks noGrp="1"/>
          </p:cNvSpPr>
          <p:nvPr>
            <p:ph idx="1"/>
          </p:nvPr>
        </p:nvSpPr>
        <p:spPr/>
        <p:txBody>
          <a:bodyPr/>
          <a:lstStyle/>
          <a:p>
            <a:r>
              <a:rPr lang="en-US" sz="2400" b="1" dirty="0" smtClean="0"/>
              <a:t>Data source: </a:t>
            </a:r>
          </a:p>
          <a:p>
            <a:pPr marL="400050" lvl="1" indent="0">
              <a:buNone/>
            </a:pPr>
            <a:r>
              <a:rPr lang="en-US" sz="2000" b="1" dirty="0" smtClean="0"/>
              <a:t>The Consumer Expenditure Interview Survey (CE)</a:t>
            </a:r>
            <a:r>
              <a:rPr lang="en-US" sz="2000" dirty="0" smtClean="0"/>
              <a:t> – provides inf</a:t>
            </a:r>
            <a:r>
              <a:rPr lang="en-US" altLang="en-US" sz="2000" dirty="0" smtClean="0"/>
              <a:t>ormation </a:t>
            </a:r>
            <a:r>
              <a:rPr lang="en-US" altLang="en-US" sz="2000" dirty="0"/>
              <a:t>on the buying habits of </a:t>
            </a:r>
            <a:r>
              <a:rPr lang="en-US" altLang="en-US" sz="2000" dirty="0" smtClean="0"/>
              <a:t>America’s </a:t>
            </a:r>
            <a:r>
              <a:rPr lang="en-US" altLang="en-US" sz="2000" dirty="0"/>
              <a:t>consumers</a:t>
            </a:r>
            <a:r>
              <a:rPr lang="en-US" altLang="en-US" sz="2000" dirty="0" smtClean="0"/>
              <a:t>, including </a:t>
            </a:r>
            <a:r>
              <a:rPr lang="en-US" altLang="en-US" sz="2000" dirty="0"/>
              <a:t>data on expenditures, income, and </a:t>
            </a:r>
            <a:r>
              <a:rPr lang="en-US" altLang="en-US" sz="2000" dirty="0" smtClean="0"/>
              <a:t>demographics.</a:t>
            </a:r>
          </a:p>
          <a:p>
            <a:pPr marL="400050" lvl="1" indent="0">
              <a:buNone/>
            </a:pPr>
            <a:endParaRPr lang="en-US" altLang="en-US" sz="2000" dirty="0" smtClean="0"/>
          </a:p>
          <a:p>
            <a:pPr lvl="1"/>
            <a:r>
              <a:rPr lang="en-US" sz="2000" dirty="0" smtClean="0"/>
              <a:t>For more details about the Consumer Expenditure program: </a:t>
            </a:r>
            <a:r>
              <a:rPr lang="en-US" sz="2000" dirty="0">
                <a:solidFill>
                  <a:schemeClr val="tx2">
                    <a:lumMod val="50000"/>
                    <a:lumOff val="50000"/>
                  </a:schemeClr>
                </a:solidFill>
              </a:rPr>
              <a:t>http://</a:t>
            </a:r>
            <a:r>
              <a:rPr lang="en-US" sz="2000" dirty="0" smtClean="0">
                <a:solidFill>
                  <a:schemeClr val="tx2">
                    <a:lumMod val="50000"/>
                    <a:lumOff val="50000"/>
                  </a:schemeClr>
                </a:solidFill>
              </a:rPr>
              <a:t>www.bls.gov/cex</a:t>
            </a:r>
          </a:p>
          <a:p>
            <a:pPr lvl="1"/>
            <a:endParaRPr lang="en-US" sz="2000" dirty="0" smtClean="0">
              <a:solidFill>
                <a:schemeClr val="tx2">
                  <a:lumMod val="50000"/>
                  <a:lumOff val="50000"/>
                </a:schemeClr>
              </a:solidFill>
            </a:endParaRPr>
          </a:p>
          <a:p>
            <a:pPr marL="0" indent="0">
              <a:spcBef>
                <a:spcPts val="0"/>
              </a:spcBef>
              <a:spcAft>
                <a:spcPts val="0"/>
              </a:spcAft>
              <a:buNone/>
            </a:pPr>
            <a:r>
              <a:rPr lang="en-US" sz="2200" b="1" dirty="0" smtClean="0">
                <a:latin typeface="+mn-lt"/>
                <a:cs typeface="Times New Roman" panose="02020603050405020304" pitchFamily="18" charset="0"/>
              </a:rPr>
              <a:t>GOAL</a:t>
            </a:r>
            <a:r>
              <a:rPr lang="en-US" sz="2200" dirty="0" smtClean="0">
                <a:latin typeface="+mn-lt"/>
                <a:cs typeface="Times New Roman" panose="02020603050405020304" pitchFamily="18" charset="0"/>
              </a:rPr>
              <a:t>: Associate a sample unit’s sentiment </a:t>
            </a:r>
            <a:r>
              <a:rPr lang="en-US" sz="2200" dirty="0" smtClean="0">
                <a:cs typeface="Times New Roman" panose="02020603050405020304" pitchFamily="18" charset="0"/>
              </a:rPr>
              <a:t>(doorstep concerns from </a:t>
            </a:r>
            <a:r>
              <a:rPr lang="en-US" sz="2200" dirty="0" smtClean="0">
                <a:solidFill>
                  <a:schemeClr val="tx1">
                    <a:lumMod val="50000"/>
                    <a:lumOff val="50000"/>
                  </a:schemeClr>
                </a:solidFill>
                <a:cs typeface="Times New Roman" panose="02020603050405020304" pitchFamily="18" charset="0"/>
              </a:rPr>
              <a:t>Contact </a:t>
            </a:r>
            <a:r>
              <a:rPr lang="en-US" sz="2200" dirty="0">
                <a:solidFill>
                  <a:schemeClr val="tx1">
                    <a:lumMod val="50000"/>
                    <a:lumOff val="50000"/>
                  </a:schemeClr>
                </a:solidFill>
                <a:cs typeface="Times New Roman" panose="02020603050405020304" pitchFamily="18" charset="0"/>
              </a:rPr>
              <a:t>History </a:t>
            </a:r>
            <a:r>
              <a:rPr lang="en-US" sz="2200" dirty="0" smtClean="0">
                <a:solidFill>
                  <a:schemeClr val="tx1">
                    <a:lumMod val="50000"/>
                    <a:lumOff val="50000"/>
                  </a:schemeClr>
                </a:solidFill>
                <a:cs typeface="Times New Roman" panose="02020603050405020304" pitchFamily="18" charset="0"/>
              </a:rPr>
              <a:t>Instrument</a:t>
            </a:r>
            <a:r>
              <a:rPr lang="en-US" sz="2200" dirty="0" smtClean="0">
                <a:cs typeface="Times New Roman" panose="02020603050405020304" pitchFamily="18" charset="0"/>
              </a:rPr>
              <a:t>)</a:t>
            </a:r>
            <a:r>
              <a:rPr lang="en-US" sz="2200" dirty="0" smtClean="0">
                <a:latin typeface="+mn-lt"/>
                <a:cs typeface="Times New Roman" panose="02020603050405020304" pitchFamily="18" charset="0"/>
              </a:rPr>
              <a:t> regarding the survey with the reasons for non-response (</a:t>
            </a:r>
            <a:r>
              <a:rPr lang="en-US" sz="2200" dirty="0" smtClean="0">
                <a:solidFill>
                  <a:srgbClr val="00B050"/>
                </a:solidFill>
                <a:latin typeface="+mn-lt"/>
                <a:cs typeface="Times New Roman" panose="02020603050405020304" pitchFamily="18" charset="0"/>
              </a:rPr>
              <a:t>Survey Instrument – SI</a:t>
            </a:r>
            <a:r>
              <a:rPr lang="en-US" sz="2200" dirty="0" smtClean="0">
                <a:latin typeface="+mn-lt"/>
                <a:cs typeface="Times New Roman" panose="02020603050405020304" pitchFamily="18" charset="0"/>
              </a:rPr>
              <a:t>)</a:t>
            </a:r>
          </a:p>
        </p:txBody>
      </p:sp>
    </p:spTree>
    <p:extLst>
      <p:ext uri="{BB962C8B-B14F-4D97-AF65-F5344CB8AC3E}">
        <p14:creationId xmlns:p14="http://schemas.microsoft.com/office/powerpoint/2010/main" val="8772697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Study Sample</a:t>
            </a:r>
            <a:endParaRPr lang="en-US" dirty="0"/>
          </a:p>
        </p:txBody>
      </p:sp>
      <p:sp>
        <p:nvSpPr>
          <p:cNvPr id="6" name="Content Placeholder 5"/>
          <p:cNvSpPr>
            <a:spLocks noGrp="1"/>
          </p:cNvSpPr>
          <p:nvPr>
            <p:ph idx="1"/>
          </p:nvPr>
        </p:nvSpPr>
        <p:spPr/>
        <p:txBody>
          <a:bodyPr/>
          <a:lstStyle/>
          <a:p>
            <a:r>
              <a:rPr lang="en-US" sz="2800" dirty="0" smtClean="0"/>
              <a:t>Wave 1 sample units from CE collection April 2012 through March 2014</a:t>
            </a:r>
          </a:p>
          <a:p>
            <a:r>
              <a:rPr lang="en-US" sz="2800" dirty="0" smtClean="0"/>
              <a:t>18,031 distinct sample units</a:t>
            </a:r>
          </a:p>
          <a:p>
            <a:r>
              <a:rPr lang="en-US" dirty="0" smtClean="0"/>
              <a:t>25% were non-respondents</a:t>
            </a:r>
          </a:p>
          <a:p>
            <a:pPr lvl="1"/>
            <a:r>
              <a:rPr lang="en-US" dirty="0" smtClean="0"/>
              <a:t>30% of these refused for Other reasons</a:t>
            </a:r>
          </a:p>
          <a:p>
            <a:r>
              <a:rPr lang="en-US" dirty="0" smtClean="0"/>
              <a:t>Reasons not captured by codes in SI</a:t>
            </a:r>
          </a:p>
          <a:p>
            <a:r>
              <a:rPr lang="en-US" dirty="0" smtClean="0"/>
              <a:t>Only know reason through text analysis</a:t>
            </a:r>
          </a:p>
        </p:txBody>
      </p:sp>
    </p:spTree>
    <p:extLst>
      <p:ext uri="{BB962C8B-B14F-4D97-AF65-F5344CB8AC3E}">
        <p14:creationId xmlns:p14="http://schemas.microsoft.com/office/powerpoint/2010/main" val="18376801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Sources – 2 Instruments</a:t>
            </a:r>
            <a:endParaRPr lang="en-US" dirty="0"/>
          </a:p>
        </p:txBody>
      </p:sp>
      <p:grpSp>
        <p:nvGrpSpPr>
          <p:cNvPr id="3" name="Group 2"/>
          <p:cNvGrpSpPr/>
          <p:nvPr/>
        </p:nvGrpSpPr>
        <p:grpSpPr>
          <a:xfrm>
            <a:off x="312197" y="930326"/>
            <a:ext cx="8142397" cy="5983392"/>
            <a:chOff x="431748" y="234985"/>
            <a:chExt cx="8971964" cy="6471146"/>
          </a:xfrm>
        </p:grpSpPr>
        <p:graphicFrame>
          <p:nvGraphicFramePr>
            <p:cNvPr id="4" name="Diagram 3"/>
            <p:cNvGraphicFramePr/>
            <p:nvPr>
              <p:extLst>
                <p:ext uri="{D42A27DB-BD31-4B8C-83A1-F6EECF244321}">
                  <p14:modId xmlns:p14="http://schemas.microsoft.com/office/powerpoint/2010/main" val="3491008052"/>
                </p:ext>
              </p:extLst>
            </p:nvPr>
          </p:nvGraphicFramePr>
          <p:xfrm>
            <a:off x="499828" y="1499581"/>
            <a:ext cx="826217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4"/>
            <p:cNvSpPr/>
            <p:nvPr/>
          </p:nvSpPr>
          <p:spPr>
            <a:xfrm>
              <a:off x="2516106" y="1274892"/>
              <a:ext cx="4153990" cy="3145583"/>
            </a:xfrm>
            <a:prstGeom prst="rect">
              <a:avLst/>
            </a:prstGeom>
            <a:noFill/>
          </p:spPr>
          <p:txBody>
            <a:bodyPr wrap="square" lIns="68580" tIns="34290" rIns="68580" bIns="34290">
              <a:spAutoFit/>
            </a:bodyPr>
            <a:lstStyle/>
            <a:p>
              <a:pPr algn="ctr"/>
              <a:r>
                <a:rPr lang="en-US" b="1" u="sng" dirty="0">
                  <a:ln w="0"/>
                  <a:solidFill>
                    <a:schemeClr val="tx1">
                      <a:lumMod val="50000"/>
                      <a:lumOff val="50000"/>
                    </a:schemeClr>
                  </a:solidFill>
                  <a:effectLst>
                    <a:outerShdw blurRad="38100" dist="19050" dir="2700000" algn="tl" rotWithShape="0">
                      <a:schemeClr val="dk1">
                        <a:alpha val="40000"/>
                      </a:schemeClr>
                    </a:outerShdw>
                  </a:effectLst>
                </a:rPr>
                <a:t>Data Source </a:t>
              </a:r>
              <a:r>
                <a:rPr lang="en-US" b="1" u="sng" dirty="0" smtClean="0">
                  <a:ln w="0"/>
                  <a:solidFill>
                    <a:schemeClr val="tx1">
                      <a:lumMod val="50000"/>
                      <a:lumOff val="50000"/>
                    </a:schemeClr>
                  </a:solidFill>
                  <a:effectLst>
                    <a:outerShdw blurRad="38100" dist="19050" dir="2700000" algn="tl" rotWithShape="0">
                      <a:schemeClr val="dk1">
                        <a:alpha val="40000"/>
                      </a:schemeClr>
                    </a:outerShdw>
                  </a:effectLst>
                </a:rPr>
                <a:t>2</a:t>
              </a:r>
              <a:r>
                <a:rPr lang="en-US" b="1" dirty="0" smtClean="0">
                  <a:ln w="0"/>
                  <a:solidFill>
                    <a:srgbClr val="000510"/>
                  </a:solidFill>
                  <a:effectLst>
                    <a:outerShdw blurRad="38100" dist="19050" dir="2700000" algn="tl" rotWithShape="0">
                      <a:schemeClr val="dk1">
                        <a:alpha val="40000"/>
                      </a:schemeClr>
                    </a:outerShdw>
                  </a:effectLst>
                </a:rPr>
                <a:t>: </a:t>
              </a:r>
              <a:endParaRPr lang="en-US" b="1" dirty="0">
                <a:ln w="0"/>
                <a:solidFill>
                  <a:srgbClr val="000510"/>
                </a:solidFill>
                <a:effectLst>
                  <a:outerShdw blurRad="38100" dist="19050" dir="2700000" algn="tl" rotWithShape="0">
                    <a:schemeClr val="dk1">
                      <a:alpha val="40000"/>
                    </a:schemeClr>
                  </a:outerShdw>
                </a:effectLst>
              </a:endParaRPr>
            </a:p>
            <a:p>
              <a:pPr algn="ctr"/>
              <a:r>
                <a:rPr lang="en-US" b="1" dirty="0" smtClean="0">
                  <a:ln w="0"/>
                  <a:solidFill>
                    <a:srgbClr val="000510"/>
                  </a:solidFill>
                  <a:effectLst>
                    <a:outerShdw blurRad="38100" dist="19050" dir="2700000" algn="tl" rotWithShape="0">
                      <a:schemeClr val="dk1">
                        <a:alpha val="40000"/>
                      </a:schemeClr>
                    </a:outerShdw>
                  </a:effectLst>
                </a:rPr>
                <a:t>Contact </a:t>
              </a:r>
              <a:r>
                <a:rPr lang="en-US" b="1" dirty="0">
                  <a:ln w="0"/>
                  <a:solidFill>
                    <a:srgbClr val="000510"/>
                  </a:solidFill>
                  <a:effectLst>
                    <a:outerShdw blurRad="38100" dist="19050" dir="2700000" algn="tl" rotWithShape="0">
                      <a:schemeClr val="dk1">
                        <a:alpha val="40000"/>
                      </a:schemeClr>
                    </a:outerShdw>
                  </a:effectLst>
                </a:rPr>
                <a:t>History Instrument (</a:t>
              </a:r>
              <a:r>
                <a:rPr lang="en-US" b="1" dirty="0" smtClean="0">
                  <a:ln w="0"/>
                  <a:solidFill>
                    <a:srgbClr val="000510"/>
                  </a:solidFill>
                  <a:effectLst>
                    <a:outerShdw blurRad="38100" dist="19050" dir="2700000" algn="tl" rotWithShape="0">
                      <a:schemeClr val="dk1">
                        <a:alpha val="40000"/>
                      </a:schemeClr>
                    </a:outerShdw>
                  </a:effectLst>
                </a:rPr>
                <a:t>CHI)</a:t>
              </a:r>
            </a:p>
            <a:p>
              <a:pPr algn="ctr"/>
              <a:r>
                <a:rPr lang="en-US" dirty="0">
                  <a:ln w="0"/>
                  <a:solidFill>
                    <a:srgbClr val="000510"/>
                  </a:solidFill>
                </a:rPr>
                <a:t>doorstep </a:t>
              </a:r>
              <a:r>
                <a:rPr lang="en-US" dirty="0" smtClean="0">
                  <a:ln w="0"/>
                  <a:solidFill>
                    <a:srgbClr val="000510"/>
                  </a:solidFill>
                </a:rPr>
                <a:t>concerns </a:t>
              </a:r>
              <a:endParaRPr lang="en-US" sz="1600" dirty="0">
                <a:ln w="0"/>
                <a:solidFill>
                  <a:srgbClr val="000510"/>
                </a:solidFill>
              </a:endParaRPr>
            </a:p>
            <a:p>
              <a:pPr algn="ctr"/>
              <a:endParaRPr lang="en-US" b="1" dirty="0">
                <a:ln w="0"/>
                <a:solidFill>
                  <a:schemeClr val="tx2">
                    <a:lumMod val="50000"/>
                    <a:lumOff val="50000"/>
                  </a:schemeClr>
                </a:solidFill>
                <a:effectLst>
                  <a:outerShdw blurRad="38100" dist="19050" dir="2700000" algn="tl" rotWithShape="0">
                    <a:schemeClr val="dk1">
                      <a:alpha val="40000"/>
                    </a:schemeClr>
                  </a:outerShdw>
                </a:effectLst>
              </a:endParaRPr>
            </a:p>
            <a:p>
              <a:pPr algn="ctr"/>
              <a:endParaRPr lang="en-US" dirty="0" smtClean="0">
                <a:ln w="0"/>
                <a:solidFill>
                  <a:schemeClr val="accent1">
                    <a:lumMod val="50000"/>
                  </a:schemeClr>
                </a:solidFill>
                <a:effectLst>
                  <a:outerShdw blurRad="38100" dist="19050" dir="2700000" algn="tl" rotWithShape="0">
                    <a:schemeClr val="dk1">
                      <a:alpha val="40000"/>
                    </a:schemeClr>
                  </a:outerShdw>
                </a:effectLst>
              </a:endParaRPr>
            </a:p>
            <a:p>
              <a:pPr algn="ctr"/>
              <a:endParaRPr lang="en-US" dirty="0">
                <a:ln w="0"/>
                <a:solidFill>
                  <a:schemeClr val="accent1">
                    <a:lumMod val="50000"/>
                  </a:schemeClr>
                </a:solidFill>
                <a:effectLst>
                  <a:outerShdw blurRad="38100" dist="19050" dir="2700000" algn="tl" rotWithShape="0">
                    <a:schemeClr val="dk1">
                      <a:alpha val="40000"/>
                    </a:schemeClr>
                  </a:outerShdw>
                </a:effectLst>
              </a:endParaRPr>
            </a:p>
            <a:p>
              <a:pPr algn="ctr"/>
              <a:endParaRPr lang="en-US" dirty="0">
                <a:ln w="0"/>
                <a:solidFill>
                  <a:schemeClr val="accent1">
                    <a:lumMod val="50000"/>
                  </a:schemeClr>
                </a:solidFill>
                <a:effectLst>
                  <a:outerShdw blurRad="38100" dist="19050" dir="2700000" algn="tl" rotWithShape="0">
                    <a:schemeClr val="dk1">
                      <a:alpha val="40000"/>
                    </a:schemeClr>
                  </a:outerShdw>
                </a:effectLst>
              </a:endParaRPr>
            </a:p>
            <a:p>
              <a:pPr algn="ctr"/>
              <a:endParaRPr lang="en-US" sz="4050" dirty="0">
                <a:ln w="0"/>
                <a:effectLst>
                  <a:outerShdw blurRad="38100" dist="19050" dir="2700000" algn="tl" rotWithShape="0">
                    <a:schemeClr val="dk1">
                      <a:alpha val="40000"/>
                    </a:schemeClr>
                  </a:outerShdw>
                </a:effectLst>
              </a:endParaRPr>
            </a:p>
          </p:txBody>
        </p:sp>
        <p:sp>
          <p:nvSpPr>
            <p:cNvPr id="6" name="Rectangle 5"/>
            <p:cNvSpPr/>
            <p:nvPr/>
          </p:nvSpPr>
          <p:spPr>
            <a:xfrm>
              <a:off x="5740082" y="5008515"/>
              <a:ext cx="3663630" cy="1697616"/>
            </a:xfrm>
            <a:prstGeom prst="rect">
              <a:avLst/>
            </a:prstGeom>
            <a:noFill/>
          </p:spPr>
          <p:txBody>
            <a:bodyPr wrap="square" lIns="68580" tIns="34290" rIns="68580" bIns="34290">
              <a:spAutoFit/>
            </a:bodyPr>
            <a:lstStyle/>
            <a:p>
              <a:pPr algn="ctr"/>
              <a:r>
                <a:rPr lang="en-US" b="1" u="sng" dirty="0">
                  <a:ln w="0"/>
                  <a:solidFill>
                    <a:srgbClr val="00B050"/>
                  </a:solidFill>
                  <a:effectLst>
                    <a:outerShdw blurRad="38100" dist="19050" dir="2700000" algn="tl" rotWithShape="0">
                      <a:schemeClr val="dk1">
                        <a:alpha val="40000"/>
                      </a:schemeClr>
                    </a:outerShdw>
                  </a:effectLst>
                </a:rPr>
                <a:t>Data Source </a:t>
              </a:r>
              <a:r>
                <a:rPr lang="en-US" b="1" u="sng" dirty="0" smtClean="0">
                  <a:ln w="0"/>
                  <a:solidFill>
                    <a:srgbClr val="00B050"/>
                  </a:solidFill>
                  <a:effectLst>
                    <a:outerShdw blurRad="38100" dist="19050" dir="2700000" algn="tl" rotWithShape="0">
                      <a:schemeClr val="dk1">
                        <a:alpha val="40000"/>
                      </a:schemeClr>
                    </a:outerShdw>
                  </a:effectLst>
                </a:rPr>
                <a:t>1</a:t>
              </a:r>
            </a:p>
            <a:p>
              <a:pPr algn="ctr"/>
              <a:r>
                <a:rPr lang="en-US" b="1" dirty="0">
                  <a:ln w="0"/>
                  <a:solidFill>
                    <a:srgbClr val="000510"/>
                  </a:solidFill>
                  <a:effectLst>
                    <a:outerShdw blurRad="38100" dist="19050" dir="2700000" algn="tl" rotWithShape="0">
                      <a:schemeClr val="dk1">
                        <a:alpha val="40000"/>
                      </a:schemeClr>
                    </a:outerShdw>
                  </a:effectLst>
                </a:rPr>
                <a:t>Survey </a:t>
              </a:r>
              <a:r>
                <a:rPr lang="en-US" b="1" dirty="0" smtClean="0">
                  <a:ln w="0"/>
                  <a:solidFill>
                    <a:srgbClr val="000510"/>
                  </a:solidFill>
                  <a:effectLst>
                    <a:outerShdw blurRad="38100" dist="19050" dir="2700000" algn="tl" rotWithShape="0">
                      <a:schemeClr val="dk1">
                        <a:alpha val="40000"/>
                      </a:schemeClr>
                    </a:outerShdw>
                  </a:effectLst>
                </a:rPr>
                <a:t>Instrument (SI)</a:t>
              </a:r>
              <a:endParaRPr lang="en-US" b="1" dirty="0">
                <a:ln w="0"/>
                <a:solidFill>
                  <a:srgbClr val="000510"/>
                </a:solidFill>
                <a:effectLst>
                  <a:outerShdw blurRad="38100" dist="19050" dir="2700000" algn="tl" rotWithShape="0">
                    <a:schemeClr val="dk1">
                      <a:alpha val="40000"/>
                    </a:schemeClr>
                  </a:outerShdw>
                </a:effectLst>
              </a:endParaRPr>
            </a:p>
            <a:p>
              <a:pPr algn="ctr"/>
              <a:r>
                <a:rPr lang="en-US" sz="1600" dirty="0" smtClean="0">
                  <a:ln w="0"/>
                  <a:solidFill>
                    <a:srgbClr val="000510"/>
                  </a:solidFill>
                  <a:effectLst>
                    <a:outerShdw blurRad="38100" dist="19050" dir="2700000" algn="tl" rotWithShape="0">
                      <a:schemeClr val="dk1">
                        <a:alpha val="40000"/>
                      </a:schemeClr>
                    </a:outerShdw>
                  </a:effectLst>
                </a:rPr>
                <a:t>“Other” reasons </a:t>
              </a:r>
              <a:r>
                <a:rPr lang="en-US" sz="2100" dirty="0" smtClean="0">
                  <a:ln w="0"/>
                  <a:solidFill>
                    <a:srgbClr val="000510"/>
                  </a:solidFill>
                </a:rPr>
                <a:t> </a:t>
              </a:r>
              <a:endParaRPr lang="en-US" sz="1600" b="1" dirty="0" smtClean="0">
                <a:ln w="0"/>
                <a:solidFill>
                  <a:srgbClr val="000510"/>
                </a:solidFill>
              </a:endParaRPr>
            </a:p>
            <a:p>
              <a:pPr algn="ctr"/>
              <a:endParaRPr lang="en-US" sz="4050" dirty="0">
                <a:ln w="0"/>
                <a:effectLst>
                  <a:outerShdw blurRad="38100" dist="19050" dir="2700000" algn="tl" rotWithShape="0">
                    <a:schemeClr val="dk1">
                      <a:alpha val="40000"/>
                    </a:schemeClr>
                  </a:outerShdw>
                </a:effectLst>
              </a:endParaRPr>
            </a:p>
          </p:txBody>
        </p:sp>
        <p:sp>
          <p:nvSpPr>
            <p:cNvPr id="7" name="Right Arrow 6"/>
            <p:cNvSpPr/>
            <p:nvPr/>
          </p:nvSpPr>
          <p:spPr>
            <a:xfrm>
              <a:off x="431748" y="234985"/>
              <a:ext cx="5344533" cy="1064660"/>
            </a:xfrm>
            <a:prstGeom prst="rightArrow">
              <a:avLst/>
            </a:prstGeom>
            <a:solidFill>
              <a:schemeClr val="accent2">
                <a:lumMod val="60000"/>
                <a:lumOff val="40000"/>
              </a:schemeClr>
            </a:solidFill>
            <a:effectLst>
              <a:innerShdw blurRad="63500" dist="50800" dir="8100000">
                <a:prstClr val="black">
                  <a:alpha val="50000"/>
                </a:prstClr>
              </a:innerShdw>
            </a:effectLst>
          </p:spPr>
          <p:style>
            <a:lnRef idx="3">
              <a:schemeClr val="lt1"/>
            </a:lnRef>
            <a:fillRef idx="1">
              <a:schemeClr val="accent4"/>
            </a:fillRef>
            <a:effectRef idx="1">
              <a:schemeClr val="accent4"/>
            </a:effectRef>
            <a:fontRef idx="minor">
              <a:schemeClr val="lt1"/>
            </a:fontRef>
          </p:style>
          <p:txBody>
            <a:bodyPr rtlCol="0" anchor="ctr"/>
            <a:lstStyle/>
            <a:p>
              <a:r>
                <a:rPr lang="en-US" sz="3000" dirty="0">
                  <a:solidFill>
                    <a:sysClr val="windowText" lastClr="000000"/>
                  </a:solidFill>
                  <a:latin typeface="Century Gothic" panose="020B0502020202020204" pitchFamily="34" charset="0"/>
                </a:rPr>
                <a:t> </a:t>
              </a:r>
              <a:r>
                <a:rPr lang="en-US" sz="3000" dirty="0" smtClean="0">
                  <a:solidFill>
                    <a:sysClr val="windowText" lastClr="000000"/>
                  </a:solidFill>
                  <a:latin typeface="Century Gothic" panose="020B0502020202020204" pitchFamily="34" charset="0"/>
                </a:rPr>
                <a:t>    </a:t>
              </a:r>
              <a:r>
                <a:rPr lang="en-US" b="1" dirty="0" smtClean="0">
                  <a:solidFill>
                    <a:sysClr val="windowText" lastClr="000000"/>
                  </a:solidFill>
                  <a:latin typeface="Century Gothic" panose="020B0502020202020204" pitchFamily="34" charset="0"/>
                </a:rPr>
                <a:t>Attempts to contact sample unit</a:t>
              </a:r>
              <a:endParaRPr lang="en-US" sz="1600" b="1" dirty="0">
                <a:solidFill>
                  <a:sysClr val="windowText" lastClr="000000"/>
                </a:solidFill>
                <a:latin typeface="Century Gothic" panose="020B0502020202020204" pitchFamily="34" charset="0"/>
              </a:endParaRPr>
            </a:p>
          </p:txBody>
        </p:sp>
      </p:grpSp>
      <p:sp>
        <p:nvSpPr>
          <p:cNvPr id="13" name="Right Arrow 12"/>
          <p:cNvSpPr/>
          <p:nvPr/>
        </p:nvSpPr>
        <p:spPr>
          <a:xfrm>
            <a:off x="5175538" y="930326"/>
            <a:ext cx="3258403" cy="984990"/>
          </a:xfrm>
          <a:prstGeom prst="rightArrow">
            <a:avLst/>
          </a:prstGeom>
          <a:solidFill>
            <a:schemeClr val="accent2"/>
          </a:solidFill>
          <a:effectLst>
            <a:innerShdw blurRad="63500" dist="50800" dir="8100000">
              <a:prstClr val="black">
                <a:alpha val="50000"/>
              </a:prstClr>
            </a:innerShdw>
          </a:effectLst>
        </p:spPr>
        <p:style>
          <a:lnRef idx="3">
            <a:schemeClr val="lt1"/>
          </a:lnRef>
          <a:fillRef idx="1">
            <a:schemeClr val="accent4"/>
          </a:fillRef>
          <a:effectRef idx="1">
            <a:schemeClr val="accent4"/>
          </a:effectRef>
          <a:fontRef idx="minor">
            <a:schemeClr val="lt1"/>
          </a:fontRef>
        </p:style>
        <p:txBody>
          <a:bodyPr rtlCol="0" anchor="ctr"/>
          <a:lstStyle/>
          <a:p>
            <a:r>
              <a:rPr lang="en-US" sz="2000" dirty="0">
                <a:solidFill>
                  <a:sysClr val="windowText" lastClr="000000"/>
                </a:solidFill>
                <a:latin typeface="Century Gothic" panose="020B0502020202020204" pitchFamily="34" charset="0"/>
              </a:rPr>
              <a:t> </a:t>
            </a:r>
            <a:r>
              <a:rPr lang="en-US" sz="2000" dirty="0" smtClean="0">
                <a:solidFill>
                  <a:sysClr val="windowText" lastClr="000000"/>
                </a:solidFill>
                <a:latin typeface="Century Gothic" panose="020B0502020202020204" pitchFamily="34" charset="0"/>
              </a:rPr>
              <a:t>       </a:t>
            </a:r>
            <a:r>
              <a:rPr lang="en-US" b="1" dirty="0" smtClean="0">
                <a:solidFill>
                  <a:schemeClr val="tx2"/>
                </a:solidFill>
                <a:latin typeface="Century Gothic" panose="020B0502020202020204" pitchFamily="34" charset="0"/>
              </a:rPr>
              <a:t>Final outcome</a:t>
            </a:r>
            <a:endParaRPr lang="en-US" b="1" dirty="0">
              <a:solidFill>
                <a:schemeClr val="tx2"/>
              </a:solidFill>
              <a:latin typeface="Century Gothic" panose="020B0502020202020204" pitchFamily="34" charset="0"/>
            </a:endParaRPr>
          </a:p>
        </p:txBody>
      </p:sp>
    </p:spTree>
    <p:extLst>
      <p:ext uri="{BB962C8B-B14F-4D97-AF65-F5344CB8AC3E}">
        <p14:creationId xmlns:p14="http://schemas.microsoft.com/office/powerpoint/2010/main" val="314642369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id:image001.jpg@01D0A505.0398CEF0"/>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847344" y="1170432"/>
            <a:ext cx="7242048" cy="5388610"/>
          </a:xfrm>
          <a:prstGeom prst="rect">
            <a:avLst/>
          </a:prstGeom>
          <a:noFill/>
          <a:ln>
            <a:noFill/>
          </a:ln>
        </p:spPr>
      </p:pic>
      <p:sp>
        <p:nvSpPr>
          <p:cNvPr id="3" name="Rectangle 2"/>
          <p:cNvSpPr/>
          <p:nvPr/>
        </p:nvSpPr>
        <p:spPr>
          <a:xfrm>
            <a:off x="615696" y="0"/>
            <a:ext cx="7473696" cy="1077218"/>
          </a:xfrm>
          <a:prstGeom prst="rect">
            <a:avLst/>
          </a:prstGeom>
        </p:spPr>
        <p:txBody>
          <a:bodyPr wrap="square">
            <a:spAutoFit/>
          </a:bodyPr>
          <a:lstStyle/>
          <a:p>
            <a:pPr algn="ctr"/>
            <a:r>
              <a:rPr lang="en-US" sz="3200" dirty="0" smtClean="0">
                <a:ln w="0"/>
                <a:effectLst>
                  <a:outerShdw blurRad="38100" dist="19050" dir="2700000" algn="tl" rotWithShape="0">
                    <a:srgbClr val="002060">
                      <a:alpha val="40000"/>
                    </a:srgbClr>
                  </a:outerShdw>
                </a:effectLst>
                <a:latin typeface="Tahoma" pitchFamily="34" charset="0"/>
                <a:cs typeface="Tahoma" pitchFamily="34" charset="0"/>
              </a:rPr>
              <a:t>Survey Nonresponse Inputs</a:t>
            </a:r>
          </a:p>
          <a:p>
            <a:pPr algn="ctr"/>
            <a:r>
              <a:rPr lang="en-US" sz="3200" u="sng" dirty="0" smtClean="0">
                <a:ln w="0"/>
                <a:solidFill>
                  <a:srgbClr val="00B050"/>
                </a:solidFill>
                <a:effectLst>
                  <a:outerShdw blurRad="38100" dist="19050" dir="2700000" algn="tl" rotWithShape="0">
                    <a:srgbClr val="002060">
                      <a:alpha val="40000"/>
                    </a:srgbClr>
                  </a:outerShdw>
                </a:effectLst>
                <a:latin typeface="Tahoma" pitchFamily="34" charset="0"/>
                <a:cs typeface="Tahoma" pitchFamily="34" charset="0"/>
              </a:rPr>
              <a:t>Data Source 1 (SI)</a:t>
            </a:r>
            <a:r>
              <a:rPr lang="en-US" sz="3200" u="sng" dirty="0" smtClean="0">
                <a:ln w="0"/>
                <a:solidFill>
                  <a:srgbClr val="002060"/>
                </a:solidFill>
                <a:effectLst>
                  <a:outerShdw blurRad="38100" dist="19050" dir="2700000" algn="tl" rotWithShape="0">
                    <a:srgbClr val="002060">
                      <a:alpha val="40000"/>
                    </a:srgbClr>
                  </a:outerShdw>
                </a:effectLst>
                <a:latin typeface="Tahoma" pitchFamily="34" charset="0"/>
                <a:cs typeface="Tahoma" pitchFamily="34" charset="0"/>
              </a:rPr>
              <a:t> </a:t>
            </a:r>
            <a:endParaRPr lang="en-US" sz="2400" u="sng" dirty="0"/>
          </a:p>
        </p:txBody>
      </p:sp>
      <p:sp>
        <p:nvSpPr>
          <p:cNvPr id="4" name="TextBox 3"/>
          <p:cNvSpPr txBox="1"/>
          <p:nvPr/>
        </p:nvSpPr>
        <p:spPr>
          <a:xfrm>
            <a:off x="2520696" y="2743200"/>
            <a:ext cx="3581400" cy="914400"/>
          </a:xfrm>
          <a:prstGeom prst="rect">
            <a:avLst/>
          </a:prstGeom>
        </p:spPr>
        <p:txBody>
          <a:bodyPr vert="horz" wrap="none" lIns="91440" tIns="45720" rIns="91440" bIns="45720" rtlCol="0" anchor="ctr">
            <a:normAutofit/>
          </a:bodyPr>
          <a:lstStyle/>
          <a:p>
            <a:pPr marL="0" marR="0" indent="0" algn="ctr" defTabSz="914400" rtl="0" eaLnBrk="1" fontAlgn="auto" latinLnBrk="0" hangingPunct="1">
              <a:lnSpc>
                <a:spcPct val="100000"/>
              </a:lnSpc>
              <a:spcBef>
                <a:spcPct val="0"/>
              </a:spcBef>
              <a:spcAft>
                <a:spcPts val="0"/>
              </a:spcAft>
              <a:buClrTx/>
              <a:buSzTx/>
              <a:buFontTx/>
              <a:buNone/>
              <a:tabLst/>
            </a:pPr>
            <a:r>
              <a:rPr lang="en-US" sz="3600" dirty="0" smtClean="0">
                <a:solidFill>
                  <a:srgbClr val="FF0000"/>
                </a:solidFill>
                <a:latin typeface="Tahoma" pitchFamily="34" charset="0"/>
                <a:ea typeface="+mj-ea"/>
                <a:cs typeface="Tahoma" pitchFamily="34" charset="0"/>
              </a:rPr>
              <a:t>Page in Survey Instrument</a:t>
            </a:r>
            <a:endParaRPr kumimoji="0" lang="en-US" sz="3600" b="0" i="0" u="none" strike="noStrike" kern="1200" cap="none" spc="0" normalizeH="0" baseline="0" noProof="0" dirty="0" smtClean="0">
              <a:ln>
                <a:noFill/>
              </a:ln>
              <a:solidFill>
                <a:srgbClr val="FF0000"/>
              </a:solidFill>
              <a:effectLst/>
              <a:uLnTx/>
              <a:uFillTx/>
              <a:latin typeface="Tahoma" pitchFamily="34" charset="0"/>
              <a:ea typeface="+mj-ea"/>
              <a:cs typeface="Tahoma" pitchFamily="34" charset="0"/>
            </a:endParaRPr>
          </a:p>
        </p:txBody>
      </p:sp>
      <p:sp>
        <p:nvSpPr>
          <p:cNvPr id="5" name="Oval 4"/>
          <p:cNvSpPr/>
          <p:nvPr/>
        </p:nvSpPr>
        <p:spPr>
          <a:xfrm>
            <a:off x="847344" y="1878289"/>
            <a:ext cx="3806952" cy="407711"/>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291593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stretch>
            <a:fillRect/>
          </a:stretch>
        </p:blipFill>
        <p:spPr>
          <a:xfrm>
            <a:off x="920496" y="1170432"/>
            <a:ext cx="7239000" cy="5387419"/>
          </a:xfrm>
          <a:prstGeom prst="rect">
            <a:avLst/>
          </a:prstGeom>
        </p:spPr>
      </p:pic>
      <p:sp>
        <p:nvSpPr>
          <p:cNvPr id="3" name="Oval 2"/>
          <p:cNvSpPr/>
          <p:nvPr/>
        </p:nvSpPr>
        <p:spPr>
          <a:xfrm>
            <a:off x="612648" y="5105400"/>
            <a:ext cx="1600200" cy="2286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p:cNvSpPr/>
          <p:nvPr/>
        </p:nvSpPr>
        <p:spPr>
          <a:xfrm>
            <a:off x="4270248" y="3783289"/>
            <a:ext cx="2133600" cy="407711"/>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Line Callout 1 4"/>
          <p:cNvSpPr/>
          <p:nvPr/>
        </p:nvSpPr>
        <p:spPr>
          <a:xfrm>
            <a:off x="3279648" y="5410200"/>
            <a:ext cx="2819400" cy="762000"/>
          </a:xfrm>
          <a:prstGeom prst="borderCallout1">
            <a:avLst>
              <a:gd name="adj1" fmla="val 19987"/>
              <a:gd name="adj2" fmla="val -2147"/>
              <a:gd name="adj3" fmla="val -14923"/>
              <a:gd name="adj4" fmla="val -40807"/>
            </a:avLst>
          </a:prstGeom>
          <a:solidFill>
            <a:schemeClr val="accent3">
              <a:lumMod val="75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U</a:t>
            </a:r>
            <a:r>
              <a:rPr lang="en-US" sz="2400" b="1" dirty="0" smtClean="0"/>
              <a:t>nstructured text field</a:t>
            </a:r>
            <a:endParaRPr lang="en-US" sz="2400" b="1" dirty="0"/>
          </a:p>
        </p:txBody>
      </p:sp>
      <p:sp>
        <p:nvSpPr>
          <p:cNvPr id="6" name="TextBox 5"/>
          <p:cNvSpPr txBox="1"/>
          <p:nvPr/>
        </p:nvSpPr>
        <p:spPr>
          <a:xfrm>
            <a:off x="2670048" y="2209800"/>
            <a:ext cx="3581400" cy="914400"/>
          </a:xfrm>
          <a:prstGeom prst="rect">
            <a:avLst/>
          </a:prstGeom>
        </p:spPr>
        <p:txBody>
          <a:bodyPr vert="horz" wrap="none" lIns="91440" tIns="45720" rIns="91440" bIns="45720" rtlCol="0" anchor="ctr">
            <a:normAutofit/>
          </a:bodyPr>
          <a:lstStyle/>
          <a:p>
            <a:pPr marL="0" marR="0" indent="0" algn="ctr" defTabSz="914400" rtl="0" eaLnBrk="1" fontAlgn="auto" latinLnBrk="0" hangingPunct="1">
              <a:lnSpc>
                <a:spcPct val="100000"/>
              </a:lnSpc>
              <a:spcBef>
                <a:spcPct val="0"/>
              </a:spcBef>
              <a:spcAft>
                <a:spcPts val="0"/>
              </a:spcAft>
              <a:buClrTx/>
              <a:buSzTx/>
              <a:buFontTx/>
              <a:buNone/>
              <a:tabLst/>
            </a:pPr>
            <a:r>
              <a:rPr lang="en-US" sz="3600" dirty="0" smtClean="0">
                <a:solidFill>
                  <a:srgbClr val="FF0000"/>
                </a:solidFill>
                <a:latin typeface="Tahoma" pitchFamily="34" charset="0"/>
                <a:ea typeface="+mj-ea"/>
                <a:cs typeface="Tahoma" pitchFamily="34" charset="0"/>
              </a:rPr>
              <a:t>Page in Survey Instrument</a:t>
            </a:r>
            <a:endParaRPr kumimoji="0" lang="en-US" sz="3600" b="0" i="0" u="none" strike="noStrike" kern="1200" cap="none" spc="0" normalizeH="0" baseline="0" noProof="0" dirty="0" smtClean="0">
              <a:ln>
                <a:noFill/>
              </a:ln>
              <a:solidFill>
                <a:srgbClr val="FF0000"/>
              </a:solidFill>
              <a:effectLst/>
              <a:uLnTx/>
              <a:uFillTx/>
              <a:latin typeface="Tahoma" pitchFamily="34" charset="0"/>
              <a:ea typeface="+mj-ea"/>
              <a:cs typeface="Tahoma" pitchFamily="34" charset="0"/>
            </a:endParaRPr>
          </a:p>
        </p:txBody>
      </p:sp>
      <p:sp>
        <p:nvSpPr>
          <p:cNvPr id="7" name="Rectangle 6"/>
          <p:cNvSpPr/>
          <p:nvPr/>
        </p:nvSpPr>
        <p:spPr>
          <a:xfrm>
            <a:off x="688848" y="0"/>
            <a:ext cx="7473696" cy="1015663"/>
          </a:xfrm>
          <a:prstGeom prst="rect">
            <a:avLst/>
          </a:prstGeom>
        </p:spPr>
        <p:txBody>
          <a:bodyPr wrap="square">
            <a:spAutoFit/>
          </a:bodyPr>
          <a:lstStyle/>
          <a:p>
            <a:pPr algn="ctr"/>
            <a:r>
              <a:rPr lang="en-US" sz="3200" dirty="0" smtClean="0">
                <a:ln w="0"/>
                <a:solidFill>
                  <a:srgbClr val="000066"/>
                </a:solidFill>
                <a:effectLst>
                  <a:outerShdw blurRad="38100" dist="19050" dir="2700000" algn="tl" rotWithShape="0">
                    <a:srgbClr val="002060">
                      <a:alpha val="40000"/>
                    </a:srgbClr>
                  </a:outerShdw>
                </a:effectLst>
                <a:latin typeface="Tahoma" pitchFamily="34" charset="0"/>
                <a:cs typeface="Tahoma" pitchFamily="34" charset="0"/>
              </a:rPr>
              <a:t>“</a:t>
            </a:r>
            <a:r>
              <a:rPr lang="en-US" sz="2800" dirty="0" smtClean="0">
                <a:ln w="0"/>
                <a:solidFill>
                  <a:srgbClr val="FF0000"/>
                </a:solidFill>
                <a:effectLst>
                  <a:outerShdw blurRad="38100" dist="19050" dir="2700000" algn="tl" rotWithShape="0">
                    <a:srgbClr val="002060">
                      <a:alpha val="40000"/>
                    </a:srgbClr>
                  </a:outerShdw>
                </a:effectLst>
                <a:latin typeface="Tahoma" pitchFamily="34" charset="0"/>
                <a:cs typeface="Tahoma" pitchFamily="34" charset="0"/>
              </a:rPr>
              <a:t>Other</a:t>
            </a:r>
            <a:r>
              <a:rPr lang="en-US" sz="2800" dirty="0" smtClean="0">
                <a:ln w="0"/>
                <a:solidFill>
                  <a:srgbClr val="000066"/>
                </a:solidFill>
                <a:effectLst>
                  <a:outerShdw blurRad="38100" dist="19050" dir="2700000" algn="tl" rotWithShape="0">
                    <a:srgbClr val="002060">
                      <a:alpha val="40000"/>
                    </a:srgbClr>
                  </a:outerShdw>
                </a:effectLst>
                <a:latin typeface="Tahoma" pitchFamily="34" charset="0"/>
                <a:cs typeface="Tahoma" pitchFamily="34" charset="0"/>
              </a:rPr>
              <a:t> </a:t>
            </a:r>
            <a:r>
              <a:rPr lang="en-US" sz="2800" dirty="0" smtClean="0">
                <a:ln w="0"/>
                <a:solidFill>
                  <a:srgbClr val="FF0000"/>
                </a:solidFill>
                <a:effectLst>
                  <a:outerShdw blurRad="38100" dist="19050" dir="2700000" algn="tl" rotWithShape="0">
                    <a:srgbClr val="002060">
                      <a:alpha val="40000"/>
                    </a:srgbClr>
                  </a:outerShdw>
                </a:effectLst>
                <a:latin typeface="Tahoma" pitchFamily="34" charset="0"/>
                <a:cs typeface="Tahoma" pitchFamily="34" charset="0"/>
              </a:rPr>
              <a:t>Refusal</a:t>
            </a:r>
            <a:r>
              <a:rPr lang="en-US" sz="2800" dirty="0" smtClean="0">
                <a:ln w="0"/>
                <a:solidFill>
                  <a:srgbClr val="000066"/>
                </a:solidFill>
                <a:effectLst>
                  <a:outerShdw blurRad="38100" dist="19050" dir="2700000" algn="tl" rotWithShape="0">
                    <a:srgbClr val="002060">
                      <a:alpha val="40000"/>
                    </a:srgbClr>
                  </a:outerShdw>
                </a:effectLst>
                <a:latin typeface="Tahoma" pitchFamily="34" charset="0"/>
                <a:cs typeface="Tahoma" pitchFamily="34" charset="0"/>
              </a:rPr>
              <a:t>” Reason – A Document</a:t>
            </a:r>
          </a:p>
          <a:p>
            <a:pPr algn="ctr"/>
            <a:r>
              <a:rPr lang="en-US" sz="2800" u="sng" dirty="0" smtClean="0">
                <a:ln w="0"/>
                <a:solidFill>
                  <a:srgbClr val="00B050"/>
                </a:solidFill>
                <a:effectLst>
                  <a:outerShdw blurRad="38100" dist="19050" dir="2700000" algn="tl" rotWithShape="0">
                    <a:srgbClr val="002060">
                      <a:alpha val="40000"/>
                    </a:srgbClr>
                  </a:outerShdw>
                </a:effectLst>
                <a:latin typeface="Tahoma" pitchFamily="34" charset="0"/>
                <a:cs typeface="Tahoma" pitchFamily="34" charset="0"/>
              </a:rPr>
              <a:t>Data </a:t>
            </a:r>
            <a:r>
              <a:rPr lang="en-US" sz="2800" u="sng" dirty="0">
                <a:ln w="0"/>
                <a:solidFill>
                  <a:srgbClr val="00B050"/>
                </a:solidFill>
                <a:effectLst>
                  <a:outerShdw blurRad="38100" dist="19050" dir="2700000" algn="tl" rotWithShape="0">
                    <a:srgbClr val="002060">
                      <a:alpha val="40000"/>
                    </a:srgbClr>
                  </a:outerShdw>
                </a:effectLst>
                <a:latin typeface="Tahoma" pitchFamily="34" charset="0"/>
                <a:cs typeface="Tahoma" pitchFamily="34" charset="0"/>
              </a:rPr>
              <a:t>Source </a:t>
            </a:r>
            <a:r>
              <a:rPr lang="en-US" sz="2800" u="sng" dirty="0" smtClean="0">
                <a:ln w="0"/>
                <a:solidFill>
                  <a:srgbClr val="00B050"/>
                </a:solidFill>
                <a:effectLst>
                  <a:outerShdw blurRad="38100" dist="19050" dir="2700000" algn="tl" rotWithShape="0">
                    <a:srgbClr val="002060">
                      <a:alpha val="40000"/>
                    </a:srgbClr>
                  </a:outerShdw>
                </a:effectLst>
                <a:latin typeface="Tahoma" pitchFamily="34" charset="0"/>
                <a:cs typeface="Tahoma" pitchFamily="34" charset="0"/>
              </a:rPr>
              <a:t>1 (SI)</a:t>
            </a:r>
            <a:r>
              <a:rPr lang="en-US" sz="2400" u="sng" dirty="0" smtClean="0">
                <a:ln w="0"/>
                <a:solidFill>
                  <a:srgbClr val="00B050"/>
                </a:solidFill>
                <a:effectLst>
                  <a:outerShdw blurRad="38100" dist="19050" dir="2700000" algn="tl" rotWithShape="0">
                    <a:srgbClr val="002060">
                      <a:alpha val="40000"/>
                    </a:srgbClr>
                  </a:outerShdw>
                </a:effectLst>
                <a:latin typeface="Tahoma" pitchFamily="34" charset="0"/>
                <a:cs typeface="Tahoma" pitchFamily="34" charset="0"/>
              </a:rPr>
              <a:t> </a:t>
            </a:r>
            <a:endParaRPr lang="en-US" sz="2400" u="sng" dirty="0">
              <a:solidFill>
                <a:srgbClr val="000066"/>
              </a:solidFill>
            </a:endParaRPr>
          </a:p>
        </p:txBody>
      </p:sp>
      <p:sp>
        <p:nvSpPr>
          <p:cNvPr id="8" name="Oval 7"/>
          <p:cNvSpPr/>
          <p:nvPr/>
        </p:nvSpPr>
        <p:spPr>
          <a:xfrm>
            <a:off x="917448" y="1600200"/>
            <a:ext cx="2133600" cy="407711"/>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566493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93379" y="207580"/>
            <a:ext cx="6879021" cy="461665"/>
          </a:xfrm>
          <a:prstGeom prst="rect">
            <a:avLst/>
          </a:prstGeom>
        </p:spPr>
        <p:txBody>
          <a:bodyPr wrap="square">
            <a:spAutoFit/>
          </a:bodyPr>
          <a:lstStyle/>
          <a:p>
            <a:pPr algn="ctr"/>
            <a:r>
              <a:rPr lang="en-US" sz="2400" dirty="0" smtClean="0">
                <a:ln w="0"/>
                <a:solidFill>
                  <a:srgbClr val="002060"/>
                </a:solidFill>
                <a:effectLst>
                  <a:outerShdw blurRad="38100" dist="19050" dir="2700000" algn="tl" rotWithShape="0">
                    <a:srgbClr val="002060">
                      <a:alpha val="40000"/>
                    </a:srgbClr>
                  </a:outerShdw>
                </a:effectLst>
                <a:latin typeface="Tahoma" pitchFamily="34" charset="0"/>
                <a:cs typeface="Tahoma" pitchFamily="34" charset="0"/>
              </a:rPr>
              <a:t>Examples of text documents from </a:t>
            </a:r>
            <a:r>
              <a:rPr lang="en-US" sz="2400" dirty="0" smtClean="0">
                <a:ln w="0"/>
                <a:solidFill>
                  <a:srgbClr val="00B050"/>
                </a:solidFill>
                <a:effectLst>
                  <a:outerShdw blurRad="38100" dist="19050" dir="2700000" algn="tl" rotWithShape="0">
                    <a:srgbClr val="002060">
                      <a:alpha val="40000"/>
                    </a:srgbClr>
                  </a:outerShdw>
                </a:effectLst>
                <a:latin typeface="Tahoma" pitchFamily="34" charset="0"/>
                <a:cs typeface="Tahoma" pitchFamily="34" charset="0"/>
              </a:rPr>
              <a:t>Data Source 1</a:t>
            </a:r>
            <a:endParaRPr lang="en-US" dirty="0">
              <a:solidFill>
                <a:srgbClr val="00B050"/>
              </a:solidFill>
            </a:endParaRPr>
          </a:p>
        </p:txBody>
      </p:sp>
      <p:graphicFrame>
        <p:nvGraphicFramePr>
          <p:cNvPr id="3" name="Table 2"/>
          <p:cNvGraphicFramePr>
            <a:graphicFrameLocks noGrp="1"/>
          </p:cNvGraphicFramePr>
          <p:nvPr>
            <p:extLst>
              <p:ext uri="{D42A27DB-BD31-4B8C-83A1-F6EECF244321}">
                <p14:modId xmlns:p14="http://schemas.microsoft.com/office/powerpoint/2010/main" val="2569116120"/>
              </p:ext>
            </p:extLst>
          </p:nvPr>
        </p:nvGraphicFramePr>
        <p:xfrm>
          <a:off x="1066800" y="914400"/>
          <a:ext cx="6705600" cy="5460742"/>
        </p:xfrm>
        <a:graphic>
          <a:graphicData uri="http://schemas.openxmlformats.org/drawingml/2006/table">
            <a:tbl>
              <a:tblPr/>
              <a:tblGrid>
                <a:gridCol w="6705600"/>
              </a:tblGrid>
              <a:tr h="107819">
                <a:tc>
                  <a:txBody>
                    <a:bodyPr/>
                    <a:lstStyle/>
                    <a:p>
                      <a:pPr fontAlgn="t"/>
                      <a:endParaRPr lang="en-US" sz="1600" b="0" i="0" dirty="0">
                        <a:solidFill>
                          <a:srgbClr val="000000"/>
                        </a:solidFill>
                        <a:effectLst/>
                        <a:latin typeface="Courier New" panose="02070309020205020404" pitchFamily="49" charset="0"/>
                        <a:cs typeface="Courier New" panose="02070309020205020404" pitchFamily="49" charset="0"/>
                      </a:endParaRPr>
                    </a:p>
                  </a:txBody>
                  <a:tcPr marL="12115" marR="12115" marT="12115" marB="1211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344373">
                <a:tc>
                  <a:txBody>
                    <a:bodyPr/>
                    <a:lstStyle/>
                    <a:p>
                      <a:pPr fontAlgn="t"/>
                      <a:r>
                        <a:rPr lang="en-US" sz="1600" b="0" i="0" dirty="0">
                          <a:solidFill>
                            <a:srgbClr val="000000"/>
                          </a:solidFill>
                          <a:effectLst/>
                          <a:latin typeface="Courier New" panose="02070309020205020404" pitchFamily="49" charset="0"/>
                          <a:cs typeface="Courier New" panose="02070309020205020404" pitchFamily="49" charset="0"/>
                        </a:rPr>
                        <a:t>"</a:t>
                      </a:r>
                      <a:r>
                        <a:rPr lang="en-US" sz="1600" b="0" i="0" dirty="0" smtClean="0">
                          <a:solidFill>
                            <a:srgbClr val="000000"/>
                          </a:solidFill>
                          <a:effectLst/>
                          <a:latin typeface="Courier New" panose="02070309020205020404" pitchFamily="49" charset="0"/>
                          <a:cs typeface="Courier New" panose="02070309020205020404" pitchFamily="49" charset="0"/>
                        </a:rPr>
                        <a:t>DOESNT </a:t>
                      </a:r>
                      <a:r>
                        <a:rPr lang="en-US" sz="1600" b="0" i="0" dirty="0">
                          <a:solidFill>
                            <a:srgbClr val="000000"/>
                          </a:solidFill>
                          <a:effectLst/>
                          <a:latin typeface="Courier New" panose="02070309020205020404" pitchFamily="49" charset="0"/>
                          <a:cs typeface="Courier New" panose="02070309020205020404" pitchFamily="49" charset="0"/>
                        </a:rPr>
                        <a:t>DO SURVEYS". SOMEWHAT HOSTILE</a:t>
                      </a:r>
                    </a:p>
                  </a:txBody>
                  <a:tcPr marL="12115" marR="12115" marT="12115" marB="1211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344373">
                <a:tc>
                  <a:txBody>
                    <a:bodyPr/>
                    <a:lstStyle/>
                    <a:p>
                      <a:pPr fontAlgn="t"/>
                      <a:r>
                        <a:rPr lang="en-US" sz="1600" b="0" i="0" dirty="0">
                          <a:solidFill>
                            <a:srgbClr val="000000"/>
                          </a:solidFill>
                          <a:effectLst/>
                          <a:latin typeface="Courier New" panose="02070309020205020404" pitchFamily="49" charset="0"/>
                          <a:cs typeface="Courier New" panose="02070309020205020404" pitchFamily="49" charset="0"/>
                        </a:rPr>
                        <a:t>"</a:t>
                      </a:r>
                      <a:r>
                        <a:rPr lang="en-US" sz="1600" b="0" i="0" dirty="0" smtClean="0">
                          <a:solidFill>
                            <a:srgbClr val="000000"/>
                          </a:solidFill>
                          <a:effectLst/>
                          <a:latin typeface="Courier New" panose="02070309020205020404" pitchFamily="49" charset="0"/>
                          <a:cs typeface="Courier New" panose="02070309020205020404" pitchFamily="49" charset="0"/>
                        </a:rPr>
                        <a:t>Its </a:t>
                      </a:r>
                      <a:r>
                        <a:rPr lang="en-US" sz="1600" b="0" i="0" dirty="0">
                          <a:solidFill>
                            <a:srgbClr val="000000"/>
                          </a:solidFill>
                          <a:effectLst/>
                          <a:latin typeface="Courier New" panose="02070309020205020404" pitchFamily="49" charset="0"/>
                          <a:cs typeface="Courier New" panose="02070309020205020404" pitchFamily="49" charset="0"/>
                        </a:rPr>
                        <a:t>voluntary; I just </a:t>
                      </a:r>
                      <a:r>
                        <a:rPr lang="en-US" sz="1600" b="0" i="0" dirty="0" err="1" smtClean="0">
                          <a:solidFill>
                            <a:srgbClr val="000000"/>
                          </a:solidFill>
                          <a:effectLst/>
                          <a:latin typeface="Courier New" panose="02070309020205020404" pitchFamily="49" charset="0"/>
                          <a:cs typeface="Courier New" panose="02070309020205020404" pitchFamily="49" charset="0"/>
                        </a:rPr>
                        <a:t>dont</a:t>
                      </a:r>
                      <a:r>
                        <a:rPr lang="en-US" sz="1600" b="0" i="0" dirty="0" smtClean="0">
                          <a:solidFill>
                            <a:srgbClr val="000000"/>
                          </a:solidFill>
                          <a:effectLst/>
                          <a:latin typeface="Courier New" panose="02070309020205020404" pitchFamily="49" charset="0"/>
                          <a:cs typeface="Courier New" panose="02070309020205020404" pitchFamily="49" charset="0"/>
                        </a:rPr>
                        <a:t> </a:t>
                      </a:r>
                      <a:r>
                        <a:rPr lang="en-US" sz="1600" b="0" i="0" dirty="0">
                          <a:solidFill>
                            <a:srgbClr val="000000"/>
                          </a:solidFill>
                          <a:effectLst/>
                          <a:latin typeface="Courier New" panose="02070309020205020404" pitchFamily="49" charset="0"/>
                          <a:cs typeface="Courier New" panose="02070309020205020404" pitchFamily="49" charset="0"/>
                        </a:rPr>
                        <a:t>want to do it."</a:t>
                      </a:r>
                    </a:p>
                  </a:txBody>
                  <a:tcPr marL="12115" marR="12115" marT="12115" marB="1211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216827">
                <a:tc>
                  <a:txBody>
                    <a:bodyPr/>
                    <a:lstStyle/>
                    <a:p>
                      <a:pPr fontAlgn="t"/>
                      <a:r>
                        <a:rPr lang="en-US" sz="1600" b="0" i="0">
                          <a:solidFill>
                            <a:srgbClr val="000000"/>
                          </a:solidFill>
                          <a:effectLst/>
                          <a:latin typeface="Courier New" panose="02070309020205020404" pitchFamily="49" charset="0"/>
                          <a:cs typeface="Courier New" panose="02070309020205020404" pitchFamily="49" charset="0"/>
                        </a:rPr>
                        <a:t>"Special family situation"</a:t>
                      </a:r>
                    </a:p>
                  </a:txBody>
                  <a:tcPr marL="12115" marR="12115" marT="12115" marB="1211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216827">
                <a:tc>
                  <a:txBody>
                    <a:bodyPr/>
                    <a:lstStyle/>
                    <a:p>
                      <a:pPr fontAlgn="t"/>
                      <a:r>
                        <a:rPr lang="en-US" sz="1600" b="0" i="0">
                          <a:solidFill>
                            <a:srgbClr val="000000"/>
                          </a:solidFill>
                          <a:effectLst/>
                          <a:latin typeface="Courier New" panose="02070309020205020404" pitchFamily="49" charset="0"/>
                          <a:cs typeface="Courier New" panose="02070309020205020404" pitchFamily="49" charset="0"/>
                        </a:rPr>
                        <a:t>"VOLUNTARY NO THANKS"</a:t>
                      </a:r>
                    </a:p>
                  </a:txBody>
                  <a:tcPr marL="12115" marR="12115" marT="12115" marB="1211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153055">
                <a:tc>
                  <a:txBody>
                    <a:bodyPr/>
                    <a:lstStyle/>
                    <a:p>
                      <a:pPr fontAlgn="t"/>
                      <a:r>
                        <a:rPr lang="en-US" sz="1600" b="0" i="0">
                          <a:solidFill>
                            <a:srgbClr val="000000"/>
                          </a:solidFill>
                          <a:effectLst/>
                          <a:latin typeface="Courier New" panose="02070309020205020404" pitchFamily="49" charset="0"/>
                          <a:cs typeface="Courier New" panose="02070309020205020404" pitchFamily="49" charset="0"/>
                        </a:rPr>
                        <a:t>"just not interested"</a:t>
                      </a:r>
                    </a:p>
                  </a:txBody>
                  <a:tcPr marL="12115" marR="12115" marT="12115" marB="1211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280600">
                <a:tc>
                  <a:txBody>
                    <a:bodyPr/>
                    <a:lstStyle/>
                    <a:p>
                      <a:pPr fontAlgn="t"/>
                      <a:r>
                        <a:rPr lang="en-US" sz="1600" b="0" i="0">
                          <a:solidFill>
                            <a:srgbClr val="000000"/>
                          </a:solidFill>
                          <a:effectLst/>
                          <a:latin typeface="Courier New" panose="02070309020205020404" pitchFamily="49" charset="0"/>
                          <a:cs typeface="Courier New" panose="02070309020205020404" pitchFamily="49" charset="0"/>
                        </a:rPr>
                        <a:t>"makes it a policy not to do such things"</a:t>
                      </a:r>
                    </a:p>
                  </a:txBody>
                  <a:tcPr marL="12115" marR="12115" marT="12115" marB="1211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89686">
                <a:tc>
                  <a:txBody>
                    <a:bodyPr/>
                    <a:lstStyle/>
                    <a:p>
                      <a:pPr fontAlgn="t"/>
                      <a:r>
                        <a:rPr lang="en-US" sz="1600" b="0" i="0">
                          <a:solidFill>
                            <a:srgbClr val="000000"/>
                          </a:solidFill>
                          <a:effectLst/>
                          <a:latin typeface="Courier New" panose="02070309020205020404" pitchFamily="49" charset="0"/>
                          <a:cs typeface="Courier New" panose="02070309020205020404" pitchFamily="49" charset="0"/>
                        </a:rPr>
                        <a:t>100% Day</a:t>
                      </a:r>
                    </a:p>
                  </a:txBody>
                  <a:tcPr marL="12115" marR="12115" marT="12115" marB="1211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280600">
                <a:tc>
                  <a:txBody>
                    <a:bodyPr/>
                    <a:lstStyle/>
                    <a:p>
                      <a:pPr fontAlgn="t"/>
                      <a:r>
                        <a:rPr lang="en-US" sz="1600" b="0" i="0" dirty="0" err="1" smtClean="0">
                          <a:solidFill>
                            <a:srgbClr val="000000"/>
                          </a:solidFill>
                          <a:effectLst/>
                          <a:latin typeface="Courier New" panose="02070309020205020404" pitchFamily="49" charset="0"/>
                          <a:cs typeface="Courier New" panose="02070309020205020404" pitchFamily="49" charset="0"/>
                        </a:rPr>
                        <a:t>roomates</a:t>
                      </a:r>
                      <a:r>
                        <a:rPr lang="en-US" sz="1600" b="0" i="0" dirty="0" smtClean="0">
                          <a:solidFill>
                            <a:srgbClr val="000000"/>
                          </a:solidFill>
                          <a:effectLst/>
                          <a:latin typeface="Courier New" panose="02070309020205020404" pitchFamily="49" charset="0"/>
                          <a:cs typeface="Courier New" panose="02070309020205020404" pitchFamily="49" charset="0"/>
                        </a:rPr>
                        <a:t> </a:t>
                      </a:r>
                      <a:r>
                        <a:rPr lang="en-US" sz="1600" b="0" i="0" dirty="0">
                          <a:solidFill>
                            <a:srgbClr val="000000"/>
                          </a:solidFill>
                          <a:effectLst/>
                          <a:latin typeface="Courier New" panose="02070309020205020404" pitchFamily="49" charset="0"/>
                          <a:cs typeface="Courier New" panose="02070309020205020404" pitchFamily="49" charset="0"/>
                        </a:rPr>
                        <a:t>and </a:t>
                      </a:r>
                      <a:r>
                        <a:rPr lang="en-US" sz="1600" b="0" i="0" dirty="0" err="1" smtClean="0">
                          <a:solidFill>
                            <a:srgbClr val="000000"/>
                          </a:solidFill>
                          <a:effectLst/>
                          <a:latin typeface="Courier New" panose="02070309020205020404" pitchFamily="49" charset="0"/>
                          <a:cs typeface="Courier New" panose="02070309020205020404" pitchFamily="49" charset="0"/>
                        </a:rPr>
                        <a:t>dont</a:t>
                      </a:r>
                      <a:r>
                        <a:rPr lang="en-US" sz="1600" b="0" i="0" dirty="0" smtClean="0">
                          <a:solidFill>
                            <a:srgbClr val="000000"/>
                          </a:solidFill>
                          <a:effectLst/>
                          <a:latin typeface="Courier New" panose="02070309020205020404" pitchFamily="49" charset="0"/>
                          <a:cs typeface="Courier New" panose="02070309020205020404" pitchFamily="49" charset="0"/>
                        </a:rPr>
                        <a:t> </a:t>
                      </a:r>
                      <a:r>
                        <a:rPr lang="en-US" sz="1600" b="0" i="0" dirty="0">
                          <a:solidFill>
                            <a:srgbClr val="000000"/>
                          </a:solidFill>
                          <a:effectLst/>
                          <a:latin typeface="Courier New" panose="02070309020205020404" pitchFamily="49" charset="0"/>
                          <a:cs typeface="Courier New" panose="02070309020205020404" pitchFamily="49" charset="0"/>
                        </a:rPr>
                        <a:t>want bothered</a:t>
                      </a:r>
                    </a:p>
                  </a:txBody>
                  <a:tcPr marL="12115" marR="12115" marT="12115" marB="1211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280600">
                <a:tc>
                  <a:txBody>
                    <a:bodyPr/>
                    <a:lstStyle/>
                    <a:p>
                      <a:pPr fontAlgn="t"/>
                      <a:r>
                        <a:rPr lang="en-US" sz="1600" b="0" i="0" dirty="0" smtClean="0">
                          <a:solidFill>
                            <a:srgbClr val="000000"/>
                          </a:solidFill>
                          <a:effectLst/>
                          <a:latin typeface="Courier New" panose="02070309020205020404" pitchFamily="49" charset="0"/>
                          <a:cs typeface="Courier New" panose="02070309020205020404" pitchFamily="49" charset="0"/>
                        </a:rPr>
                        <a:t> </a:t>
                      </a:r>
                      <a:r>
                        <a:rPr lang="en-US" sz="1600" b="0" i="0" dirty="0">
                          <a:solidFill>
                            <a:srgbClr val="000000"/>
                          </a:solidFill>
                          <a:effectLst/>
                          <a:latin typeface="Courier New" panose="02070309020205020404" pitchFamily="49" charset="0"/>
                          <a:cs typeface="Courier New" panose="02070309020205020404" pitchFamily="49" charset="0"/>
                        </a:rPr>
                        <a:t>old lady said </a:t>
                      </a:r>
                      <a:r>
                        <a:rPr lang="en-US" sz="1600" b="0" i="0" dirty="0" err="1">
                          <a:solidFill>
                            <a:srgbClr val="000000"/>
                          </a:solidFill>
                          <a:effectLst/>
                          <a:latin typeface="Courier New" panose="02070309020205020404" pitchFamily="49" charset="0"/>
                          <a:cs typeface="Courier New" panose="02070309020205020404" pitchFamily="49" charset="0"/>
                        </a:rPr>
                        <a:t>dsnt</a:t>
                      </a:r>
                      <a:r>
                        <a:rPr lang="en-US" sz="1600" b="0" i="0" dirty="0">
                          <a:solidFill>
                            <a:srgbClr val="000000"/>
                          </a:solidFill>
                          <a:effectLst/>
                          <a:latin typeface="Courier New" panose="02070309020205020404" pitchFamily="49" charset="0"/>
                          <a:cs typeface="Courier New" panose="02070309020205020404" pitchFamily="49" charset="0"/>
                        </a:rPr>
                        <a:t> </a:t>
                      </a:r>
                      <a:r>
                        <a:rPr lang="en-US" sz="1600" b="0" i="0" dirty="0" err="1">
                          <a:solidFill>
                            <a:srgbClr val="000000"/>
                          </a:solidFill>
                          <a:effectLst/>
                          <a:latin typeface="Courier New" panose="02070309020205020404" pitchFamily="49" charset="0"/>
                          <a:cs typeface="Courier New" panose="02070309020205020404" pitchFamily="49" charset="0"/>
                        </a:rPr>
                        <a:t>wnt</a:t>
                      </a:r>
                      <a:r>
                        <a:rPr lang="en-US" sz="1600" b="0" i="0" dirty="0">
                          <a:solidFill>
                            <a:srgbClr val="000000"/>
                          </a:solidFill>
                          <a:effectLst/>
                          <a:latin typeface="Courier New" panose="02070309020205020404" pitchFamily="49" charset="0"/>
                          <a:cs typeface="Courier New" panose="02070309020205020404" pitchFamily="49" charset="0"/>
                        </a:rPr>
                        <a:t> to participate</a:t>
                      </a:r>
                    </a:p>
                  </a:txBody>
                  <a:tcPr marL="12115" marR="12115" marT="12115" marB="1211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344373">
                <a:tc>
                  <a:txBody>
                    <a:bodyPr/>
                    <a:lstStyle/>
                    <a:p>
                      <a:pPr fontAlgn="t"/>
                      <a:r>
                        <a:rPr lang="en-US" sz="1600" b="0" i="0" dirty="0">
                          <a:solidFill>
                            <a:srgbClr val="000000"/>
                          </a:solidFill>
                          <a:effectLst/>
                          <a:latin typeface="Courier New" panose="02070309020205020404" pitchFamily="49" charset="0"/>
                          <a:cs typeface="Courier New" panose="02070309020205020404" pitchFamily="49" charset="0"/>
                        </a:rPr>
                        <a:t>999999999999999999999999999999999999999999999</a:t>
                      </a:r>
                    </a:p>
                  </a:txBody>
                  <a:tcPr marL="12115" marR="12115" marT="12115" marB="1211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280600">
                <a:tc>
                  <a:txBody>
                    <a:bodyPr/>
                    <a:lstStyle/>
                    <a:p>
                      <a:pPr fontAlgn="t"/>
                      <a:r>
                        <a:rPr lang="en-US" sz="1600" b="0" i="0" dirty="0">
                          <a:solidFill>
                            <a:srgbClr val="000000"/>
                          </a:solidFill>
                          <a:effectLst/>
                          <a:latin typeface="Courier New" panose="02070309020205020404" pitchFamily="49" charset="0"/>
                          <a:cs typeface="Courier New" panose="02070309020205020404" pitchFamily="49" charset="0"/>
                        </a:rPr>
                        <a:t>?? </a:t>
                      </a:r>
                      <a:r>
                        <a:rPr lang="en-US" sz="1600" b="0" i="0" dirty="0" err="1" smtClean="0">
                          <a:solidFill>
                            <a:srgbClr val="000000"/>
                          </a:solidFill>
                          <a:effectLst/>
                          <a:latin typeface="Courier New" panose="02070309020205020404" pitchFamily="49" charset="0"/>
                          <a:cs typeface="Courier New" panose="02070309020205020404" pitchFamily="49" charset="0"/>
                        </a:rPr>
                        <a:t>Im</a:t>
                      </a:r>
                      <a:r>
                        <a:rPr lang="en-US" sz="1600" b="0" i="0" dirty="0" smtClean="0">
                          <a:solidFill>
                            <a:srgbClr val="000000"/>
                          </a:solidFill>
                          <a:effectLst/>
                          <a:latin typeface="Courier New" panose="02070309020205020404" pitchFamily="49" charset="0"/>
                          <a:cs typeface="Courier New" panose="02070309020205020404" pitchFamily="49" charset="0"/>
                        </a:rPr>
                        <a:t> </a:t>
                      </a:r>
                      <a:r>
                        <a:rPr lang="en-US" sz="1600" b="0" i="0" dirty="0">
                          <a:solidFill>
                            <a:srgbClr val="000000"/>
                          </a:solidFill>
                          <a:effectLst/>
                          <a:latin typeface="Courier New" panose="02070309020205020404" pitchFamily="49" charset="0"/>
                          <a:cs typeface="Courier New" panose="02070309020205020404" pitchFamily="49" charset="0"/>
                        </a:rPr>
                        <a:t>closing this case for another FR</a:t>
                      </a:r>
                    </a:p>
                  </a:txBody>
                  <a:tcPr marL="12115" marR="12115" marT="12115" marB="1211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408145">
                <a:tc>
                  <a:txBody>
                    <a:bodyPr/>
                    <a:lstStyle/>
                    <a:p>
                      <a:pPr fontAlgn="t"/>
                      <a:r>
                        <a:rPr lang="en-US" sz="1600" b="0" i="0">
                          <a:solidFill>
                            <a:srgbClr val="000000"/>
                          </a:solidFill>
                          <a:effectLst/>
                          <a:latin typeface="Courier New" panose="02070309020205020404" pitchFamily="49" charset="0"/>
                          <a:cs typeface="Courier New" panose="02070309020205020404" pitchFamily="49" charset="0"/>
                        </a:rPr>
                        <a:t>ALREADY DNE OTHER SURVEYS TOO INVASIVE</a:t>
                      </a:r>
                    </a:p>
                  </a:txBody>
                  <a:tcPr marL="12115" marR="12115" marT="12115" marB="1211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89686">
                <a:tc>
                  <a:txBody>
                    <a:bodyPr/>
                    <a:lstStyle/>
                    <a:p>
                      <a:pPr fontAlgn="t"/>
                      <a:r>
                        <a:rPr lang="en-US" sz="1600" b="0" i="0">
                          <a:solidFill>
                            <a:srgbClr val="000000"/>
                          </a:solidFill>
                          <a:effectLst/>
                          <a:latin typeface="Courier New" panose="02070309020205020404" pitchFamily="49" charset="0"/>
                          <a:cs typeface="Courier New" panose="02070309020205020404" pitchFamily="49" charset="0"/>
                        </a:rPr>
                        <a:t>ANTI GOV</a:t>
                      </a:r>
                    </a:p>
                  </a:txBody>
                  <a:tcPr marL="12115" marR="12115" marT="12115" marB="1211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471918">
                <a:tc>
                  <a:txBody>
                    <a:bodyPr/>
                    <a:lstStyle/>
                    <a:p>
                      <a:pPr fontAlgn="t"/>
                      <a:r>
                        <a:rPr lang="en-US" sz="1600" b="0" i="0" dirty="0">
                          <a:solidFill>
                            <a:srgbClr val="000000"/>
                          </a:solidFill>
                          <a:effectLst/>
                          <a:latin typeface="Courier New" panose="02070309020205020404" pitchFamily="49" charset="0"/>
                          <a:cs typeface="Courier New" panose="02070309020205020404" pitchFamily="49" charset="0"/>
                        </a:rPr>
                        <a:t>ATTORNEY TOLD THEM THEY </a:t>
                      </a:r>
                      <a:r>
                        <a:rPr lang="en-US" sz="1600" b="0" i="0" dirty="0" smtClean="0">
                          <a:solidFill>
                            <a:srgbClr val="000000"/>
                          </a:solidFill>
                          <a:effectLst/>
                          <a:latin typeface="Courier New" panose="02070309020205020404" pitchFamily="49" charset="0"/>
                          <a:cs typeface="Courier New" panose="02070309020205020404" pitchFamily="49" charset="0"/>
                        </a:rPr>
                        <a:t>DIDNT </a:t>
                      </a:r>
                      <a:r>
                        <a:rPr lang="en-US" sz="1600" b="0" i="0" dirty="0">
                          <a:solidFill>
                            <a:srgbClr val="000000"/>
                          </a:solidFill>
                          <a:effectLst/>
                          <a:latin typeface="Courier New" panose="02070309020205020404" pitchFamily="49" charset="0"/>
                          <a:cs typeface="Courier New" panose="02070309020205020404" pitchFamily="49" charset="0"/>
                        </a:rPr>
                        <a:t>HAVE TO DO IT</a:t>
                      </a:r>
                    </a:p>
                  </a:txBody>
                  <a:tcPr marL="12115" marR="12115" marT="12115" marB="1211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153055">
                <a:tc>
                  <a:txBody>
                    <a:bodyPr/>
                    <a:lstStyle/>
                    <a:p>
                      <a:pPr fontAlgn="t"/>
                      <a:r>
                        <a:rPr lang="en-US" sz="1600" b="0" i="0">
                          <a:solidFill>
                            <a:srgbClr val="000000"/>
                          </a:solidFill>
                          <a:effectLst/>
                          <a:latin typeface="Courier New" panose="02070309020205020404" pitchFamily="49" charset="0"/>
                          <a:cs typeface="Courier New" panose="02070309020205020404" pitchFamily="49" charset="0"/>
                        </a:rPr>
                        <a:t>AVOIDANCE</a:t>
                      </a:r>
                    </a:p>
                  </a:txBody>
                  <a:tcPr marL="12115" marR="12115" marT="12115" marB="1211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216827">
                <a:tc>
                  <a:txBody>
                    <a:bodyPr/>
                    <a:lstStyle/>
                    <a:p>
                      <a:pPr fontAlgn="t"/>
                      <a:r>
                        <a:rPr lang="en-US" sz="1600" b="0" i="0">
                          <a:solidFill>
                            <a:srgbClr val="000000"/>
                          </a:solidFill>
                          <a:effectLst/>
                          <a:latin typeface="Courier New" panose="02070309020205020404" pitchFamily="49" charset="0"/>
                          <a:cs typeface="Courier New" panose="02070309020205020404" pitchFamily="49" charset="0"/>
                        </a:rPr>
                        <a:t>AVOIDANCE, SILENT REFUSAL</a:t>
                      </a:r>
                    </a:p>
                  </a:txBody>
                  <a:tcPr marL="12115" marR="12115" marT="12115" marB="1211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280600">
                <a:tc>
                  <a:txBody>
                    <a:bodyPr/>
                    <a:lstStyle/>
                    <a:p>
                      <a:pPr fontAlgn="t"/>
                      <a:r>
                        <a:rPr lang="en-US" sz="1600" b="0" i="0" dirty="0">
                          <a:solidFill>
                            <a:srgbClr val="000000"/>
                          </a:solidFill>
                          <a:effectLst/>
                          <a:latin typeface="Courier New" panose="02070309020205020404" pitchFamily="49" charset="0"/>
                          <a:cs typeface="Courier New" panose="02070309020205020404" pitchFamily="49" charset="0"/>
                        </a:rPr>
                        <a:t>Absolutely will not answer questions</a:t>
                      </a:r>
                    </a:p>
                  </a:txBody>
                  <a:tcPr marL="12115" marR="12115" marT="12115" marB="1211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36103848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Highest Frequency Words</a:t>
            </a:r>
            <a:br>
              <a:rPr lang="en-US" sz="3600" dirty="0" smtClean="0"/>
            </a:br>
            <a:r>
              <a:rPr lang="en-US" sz="3600" dirty="0" smtClean="0">
                <a:solidFill>
                  <a:srgbClr val="FF0000"/>
                </a:solidFill>
              </a:rPr>
              <a:t>Refusal</a:t>
            </a:r>
            <a:r>
              <a:rPr lang="en-US" sz="3600" dirty="0" smtClean="0"/>
              <a:t> Corpus (</a:t>
            </a:r>
            <a:r>
              <a:rPr lang="en-US" sz="3600" dirty="0" smtClean="0">
                <a:solidFill>
                  <a:srgbClr val="00B050"/>
                </a:solidFill>
              </a:rPr>
              <a:t>SI</a:t>
            </a:r>
            <a:r>
              <a:rPr lang="en-US" sz="3600" dirty="0"/>
              <a:t>) </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663996479"/>
              </p:ext>
            </p:extLst>
          </p:nvPr>
        </p:nvGraphicFramePr>
        <p:xfrm>
          <a:off x="1676400" y="1752600"/>
          <a:ext cx="6324600" cy="4446792"/>
        </p:xfrm>
        <a:graphic>
          <a:graphicData uri="http://schemas.openxmlformats.org/drawingml/2006/table">
            <a:tbl>
              <a:tblPr firstRow="1" firstCol="1" bandRow="1">
                <a:tableStyleId>{5C22544A-7EE6-4342-B048-85BDC9FD1C3A}</a:tableStyleId>
              </a:tblPr>
              <a:tblGrid>
                <a:gridCol w="3230376"/>
                <a:gridCol w="3094224"/>
              </a:tblGrid>
              <a:tr h="533160">
                <a:tc gridSpan="2">
                  <a:txBody>
                    <a:bodyPr/>
                    <a:lstStyle/>
                    <a:p>
                      <a:pPr marL="0" marR="0" algn="ctr">
                        <a:lnSpc>
                          <a:spcPct val="107000"/>
                        </a:lnSpc>
                        <a:spcBef>
                          <a:spcPts val="0"/>
                        </a:spcBef>
                        <a:spcAft>
                          <a:spcPts val="0"/>
                        </a:spcAft>
                      </a:pPr>
                      <a:r>
                        <a:rPr lang="en-US" sz="2000" dirty="0" smtClean="0">
                          <a:effectLst/>
                        </a:rPr>
                        <a:t>Most </a:t>
                      </a:r>
                      <a:r>
                        <a:rPr lang="en-US" sz="2000" dirty="0">
                          <a:effectLst/>
                        </a:rPr>
                        <a:t>frequent words in the </a:t>
                      </a:r>
                      <a:r>
                        <a:rPr lang="en-US" sz="2000" dirty="0" smtClean="0">
                          <a:effectLst/>
                        </a:rPr>
                        <a:t>text narrative</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hMerge="1">
                  <a:txBody>
                    <a:bodyPr/>
                    <a:lstStyle/>
                    <a:p>
                      <a:endParaRPr lang="en-US"/>
                    </a:p>
                  </a:txBody>
                  <a:tcPr/>
                </a:tc>
              </a:tr>
              <a:tr h="533160">
                <a:tc>
                  <a:txBody>
                    <a:bodyPr/>
                    <a:lstStyle/>
                    <a:p>
                      <a:pPr marL="0" marR="0" algn="ctr" defTabSz="914400" rtl="0" eaLnBrk="1" latinLnBrk="0" hangingPunct="1">
                        <a:lnSpc>
                          <a:spcPct val="107000"/>
                        </a:lnSpc>
                        <a:spcBef>
                          <a:spcPts val="0"/>
                        </a:spcBef>
                        <a:spcAft>
                          <a:spcPts val="0"/>
                        </a:spcAft>
                      </a:pPr>
                      <a:r>
                        <a:rPr lang="en-US" sz="2000" b="1" kern="1200" dirty="0">
                          <a:solidFill>
                            <a:schemeClr val="tx2"/>
                          </a:solidFill>
                          <a:effectLst/>
                          <a:latin typeface="+mn-lt"/>
                          <a:ea typeface="+mn-ea"/>
                          <a:cs typeface="+mn-cs"/>
                        </a:rPr>
                        <a:t>Highest Frequency</a:t>
                      </a:r>
                    </a:p>
                    <a:p>
                      <a:pPr marL="0" marR="0" algn="ctr" defTabSz="914400" rtl="0" eaLnBrk="1" latinLnBrk="0" hangingPunct="1">
                        <a:lnSpc>
                          <a:spcPct val="107000"/>
                        </a:lnSpc>
                        <a:spcBef>
                          <a:spcPts val="0"/>
                        </a:spcBef>
                        <a:spcAft>
                          <a:spcPts val="0"/>
                        </a:spcAft>
                      </a:pPr>
                      <a:r>
                        <a:rPr lang="en-US" sz="2000" b="1" kern="1200" dirty="0">
                          <a:solidFill>
                            <a:schemeClr val="tx2"/>
                          </a:solidFill>
                          <a:effectLst/>
                          <a:latin typeface="+mn-lt"/>
                          <a:ea typeface="+mn-ea"/>
                          <a:cs typeface="+mn-cs"/>
                        </a:rPr>
                        <a:t>(1 – 10)</a:t>
                      </a:r>
                    </a:p>
                  </a:txBody>
                  <a:tcPr marL="68580" marR="68580" marT="0" marB="0" anchor="b">
                    <a:lnB w="12700" cap="flat" cmpd="sng" algn="ctr">
                      <a:solidFill>
                        <a:schemeClr val="tx1"/>
                      </a:solidFill>
                      <a:prstDash val="solid"/>
                      <a:round/>
                      <a:headEnd type="none" w="med" len="med"/>
                      <a:tailEnd type="none" w="med" len="med"/>
                    </a:lnB>
                    <a:solidFill>
                      <a:schemeClr val="bg2">
                        <a:lumMod val="95000"/>
                      </a:schemeClr>
                    </a:solidFill>
                  </a:tcPr>
                </a:tc>
                <a:tc>
                  <a:txBody>
                    <a:bodyPr/>
                    <a:lstStyle/>
                    <a:p>
                      <a:pPr marL="0" marR="0" algn="ctr">
                        <a:lnSpc>
                          <a:spcPct val="107000"/>
                        </a:lnSpc>
                        <a:spcBef>
                          <a:spcPts val="0"/>
                        </a:spcBef>
                        <a:spcAft>
                          <a:spcPts val="0"/>
                        </a:spcAft>
                      </a:pPr>
                      <a:r>
                        <a:rPr lang="en-US" sz="2000" b="1" dirty="0">
                          <a:solidFill>
                            <a:schemeClr val="tx2"/>
                          </a:solidFill>
                          <a:effectLst/>
                        </a:rPr>
                        <a:t>Highest Frequency</a:t>
                      </a:r>
                    </a:p>
                    <a:p>
                      <a:pPr marL="0" marR="0" algn="ctr">
                        <a:lnSpc>
                          <a:spcPct val="107000"/>
                        </a:lnSpc>
                        <a:spcBef>
                          <a:spcPts val="0"/>
                        </a:spcBef>
                        <a:spcAft>
                          <a:spcPts val="0"/>
                        </a:spcAft>
                      </a:pPr>
                      <a:r>
                        <a:rPr lang="en-US" sz="2000" b="1" dirty="0">
                          <a:solidFill>
                            <a:schemeClr val="tx2"/>
                          </a:solidFill>
                          <a:effectLst/>
                        </a:rPr>
                        <a:t>(11 – 20)</a:t>
                      </a:r>
                      <a:endParaRPr lang="en-US" sz="2000" b="1"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B w="12700" cap="flat" cmpd="sng" algn="ctr">
                      <a:solidFill>
                        <a:schemeClr val="tx1"/>
                      </a:solidFill>
                      <a:prstDash val="solid"/>
                      <a:round/>
                      <a:headEnd type="none" w="med" len="med"/>
                      <a:tailEnd type="none" w="med" len="med"/>
                    </a:lnB>
                    <a:solidFill>
                      <a:schemeClr val="bg2">
                        <a:lumMod val="95000"/>
                      </a:schemeClr>
                    </a:solidFill>
                  </a:tcPr>
                </a:tc>
              </a:tr>
              <a:tr h="320088">
                <a:tc>
                  <a:txBody>
                    <a:bodyPr/>
                    <a:lstStyle/>
                    <a:p>
                      <a:pPr marL="0" marR="0" algn="ctr" defTabSz="914400" rtl="0" eaLnBrk="1" latinLnBrk="0" hangingPunct="1">
                        <a:lnSpc>
                          <a:spcPct val="107000"/>
                        </a:lnSpc>
                        <a:spcBef>
                          <a:spcPts val="0"/>
                        </a:spcBef>
                        <a:spcAft>
                          <a:spcPts val="0"/>
                        </a:spcAft>
                      </a:pPr>
                      <a:r>
                        <a:rPr lang="en-US" sz="2000" b="0" kern="1200" dirty="0">
                          <a:solidFill>
                            <a:schemeClr val="tx2"/>
                          </a:solidFill>
                          <a:effectLst/>
                          <a:latin typeface="+mn-lt"/>
                          <a:ea typeface="+mn-ea"/>
                          <a:cs typeface="+mn-cs"/>
                        </a:rPr>
                        <a:t>    </a:t>
                      </a:r>
                      <a:r>
                        <a:rPr lang="en-US" sz="2000" b="0" kern="1200" dirty="0">
                          <a:solidFill>
                            <a:srgbClr val="FF0000"/>
                          </a:solidFill>
                          <a:effectLst/>
                          <a:latin typeface="+mn-lt"/>
                          <a:ea typeface="+mn-ea"/>
                          <a:cs typeface="+mn-cs"/>
                        </a:rPr>
                        <a:t>privacy</a:t>
                      </a:r>
                    </a:p>
                  </a:txBody>
                  <a:tcPr marL="68580" marR="6858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5000"/>
                      </a:schemeClr>
                    </a:solidFill>
                  </a:tcPr>
                </a:tc>
                <a:tc>
                  <a:txBody>
                    <a:bodyPr/>
                    <a:lstStyle/>
                    <a:p>
                      <a:pPr marL="0" marR="0" algn="ctr">
                        <a:lnSpc>
                          <a:spcPct val="107000"/>
                        </a:lnSpc>
                        <a:spcBef>
                          <a:spcPts val="0"/>
                        </a:spcBef>
                        <a:spcAft>
                          <a:spcPts val="0"/>
                        </a:spcAft>
                      </a:pPr>
                      <a:r>
                        <a:rPr lang="en-US" sz="2000" dirty="0">
                          <a:solidFill>
                            <a:schemeClr val="tx2"/>
                          </a:solidFill>
                          <a:effectLst/>
                        </a:rPr>
                        <a:t>    </a:t>
                      </a:r>
                      <a:r>
                        <a:rPr lang="en-US" sz="2000" dirty="0" err="1">
                          <a:solidFill>
                            <a:schemeClr val="tx2"/>
                          </a:solidFill>
                          <a:effectLst/>
                        </a:rPr>
                        <a:t>doesn</a:t>
                      </a:r>
                      <a:endParaRPr lang="en-US"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5000"/>
                      </a:schemeClr>
                    </a:solidFill>
                  </a:tcPr>
                </a:tc>
              </a:tr>
              <a:tr h="320088">
                <a:tc>
                  <a:txBody>
                    <a:bodyPr/>
                    <a:lstStyle/>
                    <a:p>
                      <a:pPr marL="0" marR="0" algn="ctr" defTabSz="914400" rtl="0" eaLnBrk="1" latinLnBrk="0" hangingPunct="1">
                        <a:lnSpc>
                          <a:spcPct val="107000"/>
                        </a:lnSpc>
                        <a:spcBef>
                          <a:spcPts val="0"/>
                        </a:spcBef>
                        <a:spcAft>
                          <a:spcPts val="0"/>
                        </a:spcAft>
                      </a:pPr>
                      <a:r>
                        <a:rPr lang="en-US" sz="2000" b="0" kern="1200" dirty="0">
                          <a:solidFill>
                            <a:schemeClr val="tx2"/>
                          </a:solidFill>
                          <a:effectLst/>
                          <a:latin typeface="+mn-lt"/>
                          <a:ea typeface="+mn-ea"/>
                          <a:cs typeface="+mn-cs"/>
                        </a:rPr>
                        <a:t>    refusal</a:t>
                      </a:r>
                    </a:p>
                  </a:txBody>
                  <a:tcPr marL="68580" marR="6858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5000"/>
                      </a:schemeClr>
                    </a:solidFill>
                  </a:tcPr>
                </a:tc>
                <a:tc>
                  <a:txBody>
                    <a:bodyPr/>
                    <a:lstStyle/>
                    <a:p>
                      <a:pPr marL="0" marR="0" algn="ctr">
                        <a:lnSpc>
                          <a:spcPct val="107000"/>
                        </a:lnSpc>
                        <a:spcBef>
                          <a:spcPts val="0"/>
                        </a:spcBef>
                        <a:spcAft>
                          <a:spcPts val="0"/>
                        </a:spcAft>
                      </a:pPr>
                      <a:r>
                        <a:rPr lang="en-US" sz="2000" dirty="0">
                          <a:solidFill>
                            <a:schemeClr val="tx2"/>
                          </a:solidFill>
                          <a:effectLst/>
                        </a:rPr>
                        <a:t>    door</a:t>
                      </a:r>
                      <a:endParaRPr lang="en-US"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5000"/>
                      </a:schemeClr>
                    </a:solidFill>
                  </a:tcPr>
                </a:tc>
              </a:tr>
              <a:tr h="320088">
                <a:tc>
                  <a:txBody>
                    <a:bodyPr/>
                    <a:lstStyle/>
                    <a:p>
                      <a:pPr marL="0" marR="0" algn="ctr" defTabSz="914400" rtl="0" eaLnBrk="1" latinLnBrk="0" hangingPunct="1">
                        <a:lnSpc>
                          <a:spcPct val="107000"/>
                        </a:lnSpc>
                        <a:spcBef>
                          <a:spcPts val="0"/>
                        </a:spcBef>
                        <a:spcAft>
                          <a:spcPts val="0"/>
                        </a:spcAft>
                      </a:pPr>
                      <a:r>
                        <a:rPr lang="en-US" sz="2000" b="0" kern="1200" dirty="0">
                          <a:solidFill>
                            <a:schemeClr val="tx2"/>
                          </a:solidFill>
                          <a:effectLst/>
                          <a:latin typeface="+mn-lt"/>
                          <a:ea typeface="+mn-ea"/>
                          <a:cs typeface="+mn-cs"/>
                        </a:rPr>
                        <a:t>    </a:t>
                      </a:r>
                      <a:r>
                        <a:rPr lang="en-US" sz="2000" b="0" kern="1200" dirty="0">
                          <a:solidFill>
                            <a:srgbClr val="FF0000"/>
                          </a:solidFill>
                          <a:effectLst/>
                          <a:latin typeface="+mn-lt"/>
                          <a:ea typeface="+mn-ea"/>
                          <a:cs typeface="+mn-cs"/>
                        </a:rPr>
                        <a:t>avoidance</a:t>
                      </a:r>
                    </a:p>
                  </a:txBody>
                  <a:tcPr marL="68580" marR="6858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5000"/>
                      </a:schemeClr>
                    </a:solidFill>
                  </a:tcPr>
                </a:tc>
                <a:tc>
                  <a:txBody>
                    <a:bodyPr/>
                    <a:lstStyle/>
                    <a:p>
                      <a:pPr marL="0" marR="0" algn="ctr">
                        <a:lnSpc>
                          <a:spcPct val="107000"/>
                        </a:lnSpc>
                        <a:spcBef>
                          <a:spcPts val="0"/>
                        </a:spcBef>
                        <a:spcAft>
                          <a:spcPts val="0"/>
                        </a:spcAft>
                      </a:pPr>
                      <a:r>
                        <a:rPr lang="en-US" sz="2000" dirty="0">
                          <a:solidFill>
                            <a:schemeClr val="tx2"/>
                          </a:solidFill>
                          <a:effectLst/>
                        </a:rPr>
                        <a:t>  </a:t>
                      </a:r>
                      <a:r>
                        <a:rPr lang="en-US" sz="2000" dirty="0">
                          <a:solidFill>
                            <a:srgbClr val="FF0000"/>
                          </a:solidFill>
                          <a:effectLst/>
                        </a:rPr>
                        <a:t>government</a:t>
                      </a:r>
                      <a:endParaRPr lang="en-US"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5000"/>
                      </a:schemeClr>
                    </a:solidFill>
                  </a:tcPr>
                </a:tc>
              </a:tr>
              <a:tr h="320088">
                <a:tc>
                  <a:txBody>
                    <a:bodyPr/>
                    <a:lstStyle/>
                    <a:p>
                      <a:pPr marL="0" marR="0" algn="ctr" defTabSz="914400" rtl="0" eaLnBrk="1" latinLnBrk="0" hangingPunct="1">
                        <a:lnSpc>
                          <a:spcPct val="107000"/>
                        </a:lnSpc>
                        <a:spcBef>
                          <a:spcPts val="0"/>
                        </a:spcBef>
                        <a:spcAft>
                          <a:spcPts val="0"/>
                        </a:spcAft>
                      </a:pPr>
                      <a:r>
                        <a:rPr lang="en-US" sz="2000" b="0" kern="1200" dirty="0">
                          <a:solidFill>
                            <a:schemeClr val="tx2"/>
                          </a:solidFill>
                          <a:effectLst/>
                          <a:latin typeface="+mn-lt"/>
                          <a:ea typeface="+mn-ea"/>
                          <a:cs typeface="+mn-cs"/>
                        </a:rPr>
                        <a:t>    silent</a:t>
                      </a:r>
                    </a:p>
                  </a:txBody>
                  <a:tcPr marL="68580" marR="6858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5000"/>
                      </a:schemeClr>
                    </a:solidFill>
                  </a:tcPr>
                </a:tc>
                <a:tc>
                  <a:txBody>
                    <a:bodyPr/>
                    <a:lstStyle/>
                    <a:p>
                      <a:pPr marL="0" marR="0" algn="ctr">
                        <a:lnSpc>
                          <a:spcPct val="107000"/>
                        </a:lnSpc>
                        <a:spcBef>
                          <a:spcPts val="0"/>
                        </a:spcBef>
                        <a:spcAft>
                          <a:spcPts val="0"/>
                        </a:spcAft>
                      </a:pPr>
                      <a:r>
                        <a:rPr lang="en-US" sz="2000" dirty="0">
                          <a:solidFill>
                            <a:schemeClr val="tx2"/>
                          </a:solidFill>
                          <a:effectLst/>
                        </a:rPr>
                        <a:t>    health</a:t>
                      </a:r>
                      <a:endParaRPr lang="en-US"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5000"/>
                      </a:schemeClr>
                    </a:solidFill>
                  </a:tcPr>
                </a:tc>
              </a:tr>
              <a:tr h="320088">
                <a:tc>
                  <a:txBody>
                    <a:bodyPr/>
                    <a:lstStyle/>
                    <a:p>
                      <a:pPr marL="0" marR="0" algn="ctr" defTabSz="914400" rtl="0" eaLnBrk="1" latinLnBrk="0" hangingPunct="1">
                        <a:lnSpc>
                          <a:spcPct val="107000"/>
                        </a:lnSpc>
                        <a:spcBef>
                          <a:spcPts val="0"/>
                        </a:spcBef>
                        <a:spcAft>
                          <a:spcPts val="0"/>
                        </a:spcAft>
                      </a:pPr>
                      <a:r>
                        <a:rPr lang="en-US" sz="2000" b="0" kern="1200" dirty="0">
                          <a:solidFill>
                            <a:schemeClr val="tx2"/>
                          </a:solidFill>
                          <a:effectLst/>
                          <a:latin typeface="+mn-lt"/>
                          <a:ea typeface="+mn-ea"/>
                          <a:cs typeface="+mn-cs"/>
                        </a:rPr>
                        <a:t>    issues</a:t>
                      </a:r>
                    </a:p>
                  </a:txBody>
                  <a:tcPr marL="68580" marR="6858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5000"/>
                      </a:schemeClr>
                    </a:solidFill>
                  </a:tcPr>
                </a:tc>
                <a:tc>
                  <a:txBody>
                    <a:bodyPr/>
                    <a:lstStyle/>
                    <a:p>
                      <a:pPr marL="0" marR="0" algn="ctr">
                        <a:lnSpc>
                          <a:spcPct val="107000"/>
                        </a:lnSpc>
                        <a:spcBef>
                          <a:spcPts val="0"/>
                        </a:spcBef>
                        <a:spcAft>
                          <a:spcPts val="0"/>
                        </a:spcAft>
                      </a:pPr>
                      <a:r>
                        <a:rPr lang="en-US" sz="2000" dirty="0">
                          <a:solidFill>
                            <a:schemeClr val="tx2"/>
                          </a:solidFill>
                          <a:effectLst/>
                        </a:rPr>
                        <a:t>    </a:t>
                      </a:r>
                      <a:r>
                        <a:rPr lang="en-US" sz="2000" dirty="0">
                          <a:solidFill>
                            <a:srgbClr val="FF0000"/>
                          </a:solidFill>
                          <a:effectLst/>
                        </a:rPr>
                        <a:t>voluntary</a:t>
                      </a:r>
                      <a:endParaRPr lang="en-US"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5000"/>
                      </a:schemeClr>
                    </a:solidFill>
                  </a:tcPr>
                </a:tc>
              </a:tr>
              <a:tr h="320088">
                <a:tc>
                  <a:txBody>
                    <a:bodyPr/>
                    <a:lstStyle/>
                    <a:p>
                      <a:pPr marL="0" marR="0" algn="ctr" defTabSz="914400" rtl="0" eaLnBrk="1" latinLnBrk="0" hangingPunct="1">
                        <a:lnSpc>
                          <a:spcPct val="107000"/>
                        </a:lnSpc>
                        <a:spcBef>
                          <a:spcPts val="0"/>
                        </a:spcBef>
                        <a:spcAft>
                          <a:spcPts val="0"/>
                        </a:spcAft>
                      </a:pPr>
                      <a:r>
                        <a:rPr lang="en-US" sz="2000" b="0" kern="1200" dirty="0">
                          <a:solidFill>
                            <a:schemeClr val="tx2"/>
                          </a:solidFill>
                          <a:effectLst/>
                          <a:latin typeface="+mn-lt"/>
                          <a:ea typeface="+mn-ea"/>
                          <a:cs typeface="+mn-cs"/>
                        </a:rPr>
                        <a:t>    survey</a:t>
                      </a:r>
                    </a:p>
                  </a:txBody>
                  <a:tcPr marL="68580" marR="6858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5000"/>
                      </a:schemeClr>
                    </a:solidFill>
                  </a:tcPr>
                </a:tc>
                <a:tc>
                  <a:txBody>
                    <a:bodyPr/>
                    <a:lstStyle/>
                    <a:p>
                      <a:pPr marL="0" marR="0" algn="ctr">
                        <a:lnSpc>
                          <a:spcPct val="107000"/>
                        </a:lnSpc>
                        <a:spcBef>
                          <a:spcPts val="0"/>
                        </a:spcBef>
                        <a:spcAft>
                          <a:spcPts val="0"/>
                        </a:spcAft>
                      </a:pPr>
                      <a:r>
                        <a:rPr lang="en-US" sz="2000" dirty="0">
                          <a:solidFill>
                            <a:schemeClr val="tx2"/>
                          </a:solidFill>
                          <a:effectLst/>
                        </a:rPr>
                        <a:t>    concerns</a:t>
                      </a:r>
                      <a:endParaRPr lang="en-US"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5000"/>
                      </a:schemeClr>
                    </a:solidFill>
                  </a:tcPr>
                </a:tc>
              </a:tr>
              <a:tr h="320088">
                <a:tc>
                  <a:txBody>
                    <a:bodyPr/>
                    <a:lstStyle/>
                    <a:p>
                      <a:pPr marL="0" marR="0" algn="ctr" defTabSz="914400" rtl="0" eaLnBrk="1" latinLnBrk="0" hangingPunct="1">
                        <a:lnSpc>
                          <a:spcPct val="107000"/>
                        </a:lnSpc>
                        <a:spcBef>
                          <a:spcPts val="0"/>
                        </a:spcBef>
                        <a:spcAft>
                          <a:spcPts val="0"/>
                        </a:spcAft>
                      </a:pPr>
                      <a:r>
                        <a:rPr lang="en-US" sz="2000" b="0" kern="1200" dirty="0">
                          <a:solidFill>
                            <a:schemeClr val="tx2"/>
                          </a:solidFill>
                          <a:effectLst/>
                          <a:latin typeface="+mn-lt"/>
                          <a:ea typeface="+mn-ea"/>
                          <a:cs typeface="+mn-cs"/>
                        </a:rPr>
                        <a:t>    </a:t>
                      </a:r>
                      <a:r>
                        <a:rPr lang="en-US" sz="2000" b="0" kern="1200" dirty="0">
                          <a:solidFill>
                            <a:srgbClr val="FF0000"/>
                          </a:solidFill>
                          <a:effectLst/>
                          <a:latin typeface="+mn-lt"/>
                          <a:ea typeface="+mn-ea"/>
                          <a:cs typeface="+mn-cs"/>
                        </a:rPr>
                        <a:t>participate</a:t>
                      </a:r>
                    </a:p>
                  </a:txBody>
                  <a:tcPr marL="68580" marR="6858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5000"/>
                      </a:schemeClr>
                    </a:solidFill>
                  </a:tcPr>
                </a:tc>
                <a:tc>
                  <a:txBody>
                    <a:bodyPr/>
                    <a:lstStyle/>
                    <a:p>
                      <a:pPr marL="0" marR="0" algn="ctr">
                        <a:lnSpc>
                          <a:spcPct val="107000"/>
                        </a:lnSpc>
                        <a:spcBef>
                          <a:spcPts val="0"/>
                        </a:spcBef>
                        <a:spcAft>
                          <a:spcPts val="0"/>
                        </a:spcAft>
                      </a:pPr>
                      <a:r>
                        <a:rPr lang="en-US" sz="2000" dirty="0">
                          <a:solidFill>
                            <a:schemeClr val="tx2"/>
                          </a:solidFill>
                          <a:effectLst/>
                        </a:rPr>
                        <a:t>    personal</a:t>
                      </a:r>
                      <a:endParaRPr lang="en-US"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5000"/>
                      </a:schemeClr>
                    </a:solidFill>
                  </a:tcPr>
                </a:tc>
              </a:tr>
              <a:tr h="320088">
                <a:tc>
                  <a:txBody>
                    <a:bodyPr/>
                    <a:lstStyle/>
                    <a:p>
                      <a:pPr marL="0" marR="0" algn="ctr" defTabSz="914400" rtl="0" eaLnBrk="1" latinLnBrk="0" hangingPunct="1">
                        <a:lnSpc>
                          <a:spcPct val="107000"/>
                        </a:lnSpc>
                        <a:spcBef>
                          <a:spcPts val="0"/>
                        </a:spcBef>
                        <a:spcAft>
                          <a:spcPts val="0"/>
                        </a:spcAft>
                      </a:pPr>
                      <a:r>
                        <a:rPr lang="en-US" sz="2000" b="0" kern="1200" dirty="0">
                          <a:solidFill>
                            <a:schemeClr val="tx2"/>
                          </a:solidFill>
                          <a:effectLst/>
                          <a:latin typeface="+mn-lt"/>
                          <a:ea typeface="+mn-ea"/>
                          <a:cs typeface="+mn-cs"/>
                        </a:rPr>
                        <a:t>    refused</a:t>
                      </a:r>
                    </a:p>
                  </a:txBody>
                  <a:tcPr marL="68580" marR="6858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5000"/>
                      </a:schemeClr>
                    </a:solidFill>
                  </a:tcPr>
                </a:tc>
                <a:tc>
                  <a:txBody>
                    <a:bodyPr/>
                    <a:lstStyle/>
                    <a:p>
                      <a:pPr marL="0" marR="0" algn="ctr">
                        <a:lnSpc>
                          <a:spcPct val="107000"/>
                        </a:lnSpc>
                        <a:spcBef>
                          <a:spcPts val="0"/>
                        </a:spcBef>
                        <a:spcAft>
                          <a:spcPts val="0"/>
                        </a:spcAft>
                      </a:pPr>
                      <a:r>
                        <a:rPr lang="en-US" sz="2000" dirty="0">
                          <a:solidFill>
                            <a:schemeClr val="tx2"/>
                          </a:solidFill>
                          <a:effectLst/>
                        </a:rPr>
                        <a:t>    </a:t>
                      </a:r>
                      <a:r>
                        <a:rPr lang="en-US" sz="2000" dirty="0" err="1">
                          <a:solidFill>
                            <a:schemeClr val="tx2"/>
                          </a:solidFill>
                          <a:effectLst/>
                        </a:rPr>
                        <a:t>gov</a:t>
                      </a:r>
                      <a:endParaRPr lang="en-US"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5000"/>
                      </a:schemeClr>
                    </a:solidFill>
                  </a:tcPr>
                </a:tc>
              </a:tr>
              <a:tr h="320088">
                <a:tc>
                  <a:txBody>
                    <a:bodyPr/>
                    <a:lstStyle/>
                    <a:p>
                      <a:pPr marL="0" marR="0" algn="ctr" defTabSz="914400" rtl="0" eaLnBrk="1" latinLnBrk="0" hangingPunct="1">
                        <a:lnSpc>
                          <a:spcPct val="107000"/>
                        </a:lnSpc>
                        <a:spcBef>
                          <a:spcPts val="0"/>
                        </a:spcBef>
                        <a:spcAft>
                          <a:spcPts val="0"/>
                        </a:spcAft>
                      </a:pPr>
                      <a:r>
                        <a:rPr lang="en-US" sz="2000" b="0" kern="1200" dirty="0">
                          <a:solidFill>
                            <a:schemeClr val="tx2"/>
                          </a:solidFill>
                          <a:effectLst/>
                          <a:latin typeface="+mn-lt"/>
                          <a:ea typeface="+mn-ea"/>
                          <a:cs typeface="+mn-cs"/>
                        </a:rPr>
                        <a:t>    not</a:t>
                      </a:r>
                    </a:p>
                  </a:txBody>
                  <a:tcPr marL="68580" marR="6858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5000"/>
                      </a:schemeClr>
                    </a:solidFill>
                  </a:tcPr>
                </a:tc>
                <a:tc>
                  <a:txBody>
                    <a:bodyPr/>
                    <a:lstStyle/>
                    <a:p>
                      <a:pPr marL="0" marR="0" algn="ctr">
                        <a:lnSpc>
                          <a:spcPct val="107000"/>
                        </a:lnSpc>
                        <a:spcBef>
                          <a:spcPts val="0"/>
                        </a:spcBef>
                        <a:spcAft>
                          <a:spcPts val="0"/>
                        </a:spcAft>
                      </a:pPr>
                      <a:r>
                        <a:rPr lang="en-US" sz="2000" dirty="0">
                          <a:solidFill>
                            <a:schemeClr val="tx2"/>
                          </a:solidFill>
                          <a:effectLst/>
                        </a:rPr>
                        <a:t>    </a:t>
                      </a:r>
                      <a:r>
                        <a:rPr lang="en-US" sz="2000" dirty="0" err="1">
                          <a:solidFill>
                            <a:schemeClr val="tx2"/>
                          </a:solidFill>
                          <a:effectLst/>
                        </a:rPr>
                        <a:t>govt</a:t>
                      </a:r>
                      <a:endParaRPr lang="en-US"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5000"/>
                      </a:schemeClr>
                    </a:solidFill>
                  </a:tcPr>
                </a:tc>
              </a:tr>
              <a:tr h="320088">
                <a:tc>
                  <a:txBody>
                    <a:bodyPr/>
                    <a:lstStyle/>
                    <a:p>
                      <a:pPr marL="0" marR="0" algn="ctr" defTabSz="914400" rtl="0" eaLnBrk="1" latinLnBrk="0" hangingPunct="1">
                        <a:lnSpc>
                          <a:spcPct val="107000"/>
                        </a:lnSpc>
                        <a:spcBef>
                          <a:spcPts val="0"/>
                        </a:spcBef>
                        <a:spcAft>
                          <a:spcPts val="0"/>
                        </a:spcAft>
                      </a:pPr>
                      <a:r>
                        <a:rPr lang="en-US" sz="2000" b="0" kern="1200" dirty="0">
                          <a:solidFill>
                            <a:schemeClr val="tx2"/>
                          </a:solidFill>
                          <a:effectLst/>
                          <a:latin typeface="+mn-lt"/>
                          <a:ea typeface="+mn-ea"/>
                          <a:cs typeface="+mn-cs"/>
                        </a:rPr>
                        <a:t>    </a:t>
                      </a:r>
                      <a:r>
                        <a:rPr lang="en-US" sz="2000" b="0" kern="1200" dirty="0">
                          <a:solidFill>
                            <a:srgbClr val="FF0000"/>
                          </a:solidFill>
                          <a:effectLst/>
                          <a:latin typeface="+mn-lt"/>
                          <a:ea typeface="+mn-ea"/>
                          <a:cs typeface="+mn-cs"/>
                        </a:rPr>
                        <a:t>anti</a:t>
                      </a:r>
                    </a:p>
                  </a:txBody>
                  <a:tcPr marL="68580" marR="68580" marT="0" marB="0" anchor="b">
                    <a:lnT w="12700" cap="flat" cmpd="sng" algn="ctr">
                      <a:solidFill>
                        <a:schemeClr val="tx1"/>
                      </a:solidFill>
                      <a:prstDash val="solid"/>
                      <a:round/>
                      <a:headEnd type="none" w="med" len="med"/>
                      <a:tailEnd type="none" w="med" len="med"/>
                    </a:lnT>
                    <a:solidFill>
                      <a:schemeClr val="bg2">
                        <a:lumMod val="95000"/>
                      </a:schemeClr>
                    </a:solidFill>
                  </a:tcPr>
                </a:tc>
                <a:tc>
                  <a:txBody>
                    <a:bodyPr/>
                    <a:lstStyle/>
                    <a:p>
                      <a:pPr marL="0" marR="0" algn="ctr">
                        <a:lnSpc>
                          <a:spcPct val="107000"/>
                        </a:lnSpc>
                        <a:spcBef>
                          <a:spcPts val="0"/>
                        </a:spcBef>
                        <a:spcAft>
                          <a:spcPts val="0"/>
                        </a:spcAft>
                      </a:pPr>
                      <a:r>
                        <a:rPr lang="en-US" sz="2000" dirty="0">
                          <a:solidFill>
                            <a:schemeClr val="tx2"/>
                          </a:solidFill>
                          <a:effectLst/>
                        </a:rPr>
                        <a:t>    </a:t>
                      </a:r>
                      <a:r>
                        <a:rPr lang="en-US" sz="2000" dirty="0">
                          <a:solidFill>
                            <a:srgbClr val="FF0000"/>
                          </a:solidFill>
                          <a:effectLst/>
                        </a:rPr>
                        <a:t>family</a:t>
                      </a:r>
                      <a:endParaRPr lang="en-US"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T w="12700" cap="flat" cmpd="sng" algn="ctr">
                      <a:solidFill>
                        <a:schemeClr val="tx1"/>
                      </a:solidFill>
                      <a:prstDash val="solid"/>
                      <a:round/>
                      <a:headEnd type="none" w="med" len="med"/>
                      <a:tailEnd type="none" w="med" len="med"/>
                    </a:lnT>
                    <a:solidFill>
                      <a:schemeClr val="bg2">
                        <a:lumMod val="95000"/>
                      </a:schemeClr>
                    </a:solidFill>
                  </a:tcPr>
                </a:tc>
              </a:tr>
            </a:tbl>
          </a:graphicData>
        </a:graphic>
      </p:graphicFrame>
    </p:spTree>
    <p:extLst>
      <p:ext uri="{BB962C8B-B14F-4D97-AF65-F5344CB8AC3E}">
        <p14:creationId xmlns:p14="http://schemas.microsoft.com/office/powerpoint/2010/main" val="202411669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4819" y="3270474"/>
            <a:ext cx="8020240" cy="2997822"/>
          </a:xfrm>
          <a:prstGeom prst="rect">
            <a:avLst/>
          </a:prstGeom>
          <a:ln>
            <a:solidFill>
              <a:schemeClr val="tx2">
                <a:lumMod val="75000"/>
                <a:lumOff val="25000"/>
              </a:schemeClr>
            </a:solidFill>
          </a:ln>
        </p:spPr>
      </p:pic>
      <p:sp>
        <p:nvSpPr>
          <p:cNvPr id="3" name="TextBox 2"/>
          <p:cNvSpPr txBox="1"/>
          <p:nvPr/>
        </p:nvSpPr>
        <p:spPr>
          <a:xfrm>
            <a:off x="788741" y="320709"/>
            <a:ext cx="7772400" cy="685800"/>
          </a:xfrm>
          <a:prstGeom prst="rect">
            <a:avLst/>
          </a:prstGeom>
        </p:spPr>
        <p:txBody>
          <a:bodyPr vert="horz" wrap="square" lIns="91440" tIns="45720" rIns="91440" bIns="45720" rtlCol="0" anchor="ctr">
            <a:normAutofit/>
          </a:bodyPr>
          <a:lstStyle/>
          <a:p>
            <a:pPr marL="0" marR="0" indent="0" algn="ctr" defTabSz="914400" rtl="0" eaLnBrk="1" fontAlgn="auto" latinLnBrk="0" hangingPunct="1">
              <a:lnSpc>
                <a:spcPct val="100000"/>
              </a:lnSpc>
              <a:spcBef>
                <a:spcPct val="0"/>
              </a:spcBef>
              <a:spcAft>
                <a:spcPts val="0"/>
              </a:spcAft>
              <a:buClrTx/>
              <a:buSzTx/>
              <a:buFontTx/>
              <a:buNone/>
              <a:tabLst/>
            </a:pPr>
            <a:r>
              <a:rPr kumimoji="0" lang="en-US" sz="2800" b="0" i="0" u="none" strike="noStrike" kern="1200" cap="none" spc="0" normalizeH="0" baseline="0" noProof="0" dirty="0" smtClean="0">
                <a:ln>
                  <a:noFill/>
                </a:ln>
                <a:solidFill>
                  <a:schemeClr val="bg1"/>
                </a:solidFill>
                <a:effectLst/>
                <a:uLnTx/>
                <a:uFillTx/>
                <a:latin typeface="Tahoma" pitchFamily="34" charset="0"/>
                <a:ea typeface="+mj-ea"/>
                <a:cs typeface="Tahoma" pitchFamily="34" charset="0"/>
              </a:rPr>
              <a:t>Door</a:t>
            </a:r>
          </a:p>
        </p:txBody>
      </p:sp>
      <p:sp>
        <p:nvSpPr>
          <p:cNvPr id="4" name="TextBox 3"/>
          <p:cNvSpPr txBox="1"/>
          <p:nvPr/>
        </p:nvSpPr>
        <p:spPr>
          <a:xfrm>
            <a:off x="477840" y="524140"/>
            <a:ext cx="8394197" cy="393177"/>
          </a:xfrm>
          <a:prstGeom prst="rect">
            <a:avLst/>
          </a:prstGeom>
        </p:spPr>
        <p:txBody>
          <a:bodyPr vert="horz" wrap="square" lIns="91440" tIns="45720" rIns="91440" bIns="45720" rtlCol="0" anchor="ctr">
            <a:noAutofit/>
          </a:bodyPr>
          <a:lstStyle/>
          <a:p>
            <a:pPr marL="0" marR="0" indent="0" algn="ctr" defTabSz="914400" rtl="0" eaLnBrk="1" fontAlgn="auto" latinLnBrk="0" hangingPunct="1">
              <a:lnSpc>
                <a:spcPct val="100000"/>
              </a:lnSpc>
              <a:spcBef>
                <a:spcPct val="0"/>
              </a:spcBef>
              <a:spcAft>
                <a:spcPts val="0"/>
              </a:spcAft>
              <a:buClrTx/>
              <a:buSzTx/>
              <a:buFontTx/>
              <a:buNone/>
              <a:tabLst/>
            </a:pPr>
            <a:endParaRPr kumimoji="0" lang="en-US" sz="1000" b="1" i="0" u="none" strike="noStrike" kern="1200" cap="none" spc="0" normalizeH="0" baseline="0" noProof="0" dirty="0" smtClean="0">
              <a:ln>
                <a:noFill/>
              </a:ln>
              <a:effectLst/>
              <a:uLnTx/>
              <a:uFillTx/>
              <a:latin typeface="Tahoma" pitchFamily="34" charset="0"/>
              <a:ea typeface="+mj-ea"/>
              <a:cs typeface="Tahoma" pitchFamily="34" charset="0"/>
            </a:endParaRPr>
          </a:p>
          <a:p>
            <a:pPr algn="ctr" fontAlgn="auto">
              <a:spcAft>
                <a:spcPts val="0"/>
              </a:spcAft>
            </a:pPr>
            <a:r>
              <a:rPr lang="en-US" sz="3200" b="1" dirty="0" smtClean="0">
                <a:latin typeface="Tahoma" pitchFamily="34" charset="0"/>
                <a:ea typeface="+mj-ea"/>
                <a:cs typeface="Tahoma" pitchFamily="34" charset="0"/>
              </a:rPr>
              <a:t>“D</a:t>
            </a:r>
            <a:r>
              <a:rPr lang="en-US" sz="3200" b="1" dirty="0" smtClean="0">
                <a:latin typeface="Tahoma" pitchFamily="34" charset="0"/>
                <a:cs typeface="Tahoma" pitchFamily="34" charset="0"/>
              </a:rPr>
              <a:t>oorstep concern” indicators from </a:t>
            </a:r>
          </a:p>
          <a:p>
            <a:pPr algn="ctr" fontAlgn="auto">
              <a:spcAft>
                <a:spcPts val="0"/>
              </a:spcAft>
            </a:pPr>
            <a:r>
              <a:rPr lang="en-US" sz="3200" b="1" dirty="0" smtClean="0">
                <a:solidFill>
                  <a:schemeClr val="tx1">
                    <a:lumMod val="50000"/>
                    <a:lumOff val="50000"/>
                  </a:schemeClr>
                </a:solidFill>
                <a:latin typeface="Tahoma" pitchFamily="34" charset="0"/>
                <a:cs typeface="Tahoma" pitchFamily="34" charset="0"/>
              </a:rPr>
              <a:t>Data Source 2 (CHI)</a:t>
            </a:r>
            <a:endParaRPr kumimoji="0" lang="en-US" sz="3200" b="1" i="0" u="none" strike="noStrike" kern="1200" cap="none" spc="0" normalizeH="0" baseline="0" noProof="0" dirty="0">
              <a:ln>
                <a:noFill/>
              </a:ln>
              <a:solidFill>
                <a:schemeClr val="tx1">
                  <a:lumMod val="50000"/>
                  <a:lumOff val="50000"/>
                </a:schemeClr>
              </a:solidFill>
              <a:effectLst/>
              <a:uLnTx/>
              <a:uFillTx/>
              <a:latin typeface="Tahoma" pitchFamily="34" charset="0"/>
              <a:ea typeface="+mj-ea"/>
              <a:cs typeface="Tahoma" pitchFamily="34" charset="0"/>
            </a:endParaRPr>
          </a:p>
          <a:p>
            <a:pPr marL="0" marR="0" indent="0" algn="ctr" defTabSz="914400" rtl="0" eaLnBrk="1" fontAlgn="auto" latinLnBrk="0" hangingPunct="1">
              <a:lnSpc>
                <a:spcPct val="100000"/>
              </a:lnSpc>
              <a:spcBef>
                <a:spcPct val="0"/>
              </a:spcBef>
              <a:spcAft>
                <a:spcPts val="0"/>
              </a:spcAft>
              <a:buClrTx/>
              <a:buSzTx/>
              <a:buFontTx/>
              <a:buNone/>
              <a:tabLst/>
            </a:pPr>
            <a:endParaRPr kumimoji="0" lang="en-US" sz="1000" b="0" i="0" u="none" strike="noStrike" kern="1200" cap="none" spc="0" normalizeH="0" baseline="0" noProof="0" dirty="0" smtClean="0">
              <a:ln>
                <a:noFill/>
              </a:ln>
              <a:effectLst/>
              <a:uLnTx/>
              <a:uFillTx/>
              <a:latin typeface="Tahoma" pitchFamily="34" charset="0"/>
              <a:ea typeface="+mj-ea"/>
              <a:cs typeface="Tahoma" pitchFamily="34" charset="0"/>
            </a:endParaRPr>
          </a:p>
        </p:txBody>
      </p:sp>
      <p:sp>
        <p:nvSpPr>
          <p:cNvPr id="7" name="Content Placeholder 2"/>
          <p:cNvSpPr txBox="1">
            <a:spLocks/>
          </p:cNvSpPr>
          <p:nvPr/>
        </p:nvSpPr>
        <p:spPr>
          <a:xfrm>
            <a:off x="455459" y="1364473"/>
            <a:ext cx="8229600" cy="1190690"/>
          </a:xfrm>
          <a:prstGeom prst="rect">
            <a:avLst/>
          </a:prstGeom>
        </p:spPr>
        <p:txBody>
          <a:bodyPr/>
          <a:lstStyle>
            <a:lvl1pPr marL="342900" indent="-342900" algn="l" rtl="0" eaLnBrk="0" fontAlgn="base" hangingPunct="0">
              <a:spcBef>
                <a:spcPct val="20000"/>
              </a:spcBef>
              <a:spcAft>
                <a:spcPct val="0"/>
              </a:spcAft>
              <a:buClr>
                <a:srgbClr val="CE1126"/>
              </a:buClr>
              <a:buSzPct val="80000"/>
              <a:buFont typeface="Wingdings" pitchFamily="2" charset="2"/>
              <a:buChar char=""/>
              <a:defRPr sz="3200" kern="1200">
                <a:solidFill>
                  <a:srgbClr val="192168"/>
                </a:solidFill>
                <a:latin typeface="Calibri" panose="020F0502020204030204" pitchFamily="34" charset="0"/>
                <a:ea typeface="+mn-ea"/>
                <a:cs typeface="Calibri" panose="020F0502020204030204" pitchFamily="34" charset="0"/>
              </a:defRPr>
            </a:lvl1pPr>
            <a:lvl2pPr marL="742950" indent="-285750" algn="l" rtl="0" eaLnBrk="0" fontAlgn="base" hangingPunct="0">
              <a:spcBef>
                <a:spcPct val="20000"/>
              </a:spcBef>
              <a:spcAft>
                <a:spcPct val="0"/>
              </a:spcAft>
              <a:buClr>
                <a:srgbClr val="CE1126"/>
              </a:buClr>
              <a:buFont typeface="Wingdings 3" pitchFamily="18" charset="2"/>
              <a:buChar char=""/>
              <a:defRPr sz="2800" kern="1200">
                <a:solidFill>
                  <a:srgbClr val="192168"/>
                </a:solidFill>
                <a:latin typeface="Calibri" panose="020F0502020204030204" pitchFamily="34" charset="0"/>
                <a:ea typeface="+mn-ea"/>
                <a:cs typeface="Calibri" panose="020F0502020204030204" pitchFamily="34" charset="0"/>
              </a:defRPr>
            </a:lvl2pPr>
            <a:lvl3pPr marL="1143000" indent="-228600" algn="l" rtl="0" eaLnBrk="0" fontAlgn="base" hangingPunct="0">
              <a:spcBef>
                <a:spcPct val="20000"/>
              </a:spcBef>
              <a:spcAft>
                <a:spcPct val="0"/>
              </a:spcAft>
              <a:buClr>
                <a:srgbClr val="CE1126"/>
              </a:buClr>
              <a:buFont typeface="Calibri" pitchFamily="34" charset="0"/>
              <a:buChar char="–"/>
              <a:defRPr sz="2400" kern="1200">
                <a:solidFill>
                  <a:srgbClr val="192168"/>
                </a:solidFill>
                <a:latin typeface="Calibri" panose="020F0502020204030204" pitchFamily="34" charset="0"/>
                <a:ea typeface="+mn-ea"/>
                <a:cs typeface="Calibri" panose="020F0502020204030204" pitchFamily="34" charset="0"/>
              </a:defRPr>
            </a:lvl3pPr>
            <a:lvl4pPr marL="1600200" indent="-228600" algn="l" rtl="0" eaLnBrk="0" fontAlgn="base" hangingPunct="0">
              <a:spcBef>
                <a:spcPct val="20000"/>
              </a:spcBef>
              <a:spcAft>
                <a:spcPct val="0"/>
              </a:spcAft>
              <a:buClr>
                <a:srgbClr val="CE1126"/>
              </a:buClr>
              <a:buSzPct val="125000"/>
              <a:buFont typeface="Arial" charset="0"/>
              <a:buChar char="•"/>
              <a:defRPr sz="2000" kern="1200">
                <a:solidFill>
                  <a:srgbClr val="192168"/>
                </a:solidFill>
                <a:latin typeface="Calibri" panose="020F0502020204030204" pitchFamily="34" charset="0"/>
                <a:ea typeface="+mn-ea"/>
                <a:cs typeface="Calibri" panose="020F0502020204030204" pitchFamily="34" charset="0"/>
              </a:defRPr>
            </a:lvl4pPr>
            <a:lvl5pPr marL="2057400" indent="-228600" algn="l" rtl="0" eaLnBrk="0" fontAlgn="base" hangingPunct="0">
              <a:spcBef>
                <a:spcPct val="20000"/>
              </a:spcBef>
              <a:spcAft>
                <a:spcPct val="0"/>
              </a:spcAft>
              <a:buFont typeface="Wingdings" pitchFamily="2" charset="2"/>
              <a:buChar char="v"/>
              <a:defRPr sz="2000" kern="1200">
                <a:solidFill>
                  <a:srgbClr val="000000"/>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dirty="0" smtClean="0"/>
              <a:t>Interviewers report observations of sample unit reactions to the survey request.</a:t>
            </a:r>
          </a:p>
          <a:p>
            <a:r>
              <a:rPr lang="en-US" sz="2400" dirty="0" smtClean="0"/>
              <a:t>Associate concern codes with refusal reasons</a:t>
            </a:r>
          </a:p>
          <a:p>
            <a:r>
              <a:rPr lang="en-US" sz="2400" dirty="0" smtClean="0"/>
              <a:t>CHI revised after 2013 data collections – fewer items.</a:t>
            </a:r>
            <a:endParaRPr lang="en-US" sz="2400" dirty="0"/>
          </a:p>
        </p:txBody>
      </p:sp>
    </p:spTree>
    <p:extLst>
      <p:ext uri="{BB962C8B-B14F-4D97-AF65-F5344CB8AC3E}">
        <p14:creationId xmlns:p14="http://schemas.microsoft.com/office/powerpoint/2010/main" val="180949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Process the Text</a:t>
            </a:r>
            <a:endParaRPr lang="en-US" dirty="0"/>
          </a:p>
        </p:txBody>
      </p:sp>
      <p:sp>
        <p:nvSpPr>
          <p:cNvPr id="3" name="Content Placeholder 2"/>
          <p:cNvSpPr>
            <a:spLocks noGrp="1"/>
          </p:cNvSpPr>
          <p:nvPr>
            <p:ph idx="1"/>
          </p:nvPr>
        </p:nvSpPr>
        <p:spPr>
          <a:xfrm>
            <a:off x="685800" y="1699063"/>
            <a:ext cx="7772400" cy="4525963"/>
          </a:xfrm>
        </p:spPr>
        <p:txBody>
          <a:bodyPr/>
          <a:lstStyle/>
          <a:p>
            <a:r>
              <a:rPr lang="en-US" sz="2800" dirty="0"/>
              <a:t>Used </a:t>
            </a:r>
            <a:r>
              <a:rPr lang="en-US" sz="2800" dirty="0" smtClean="0"/>
              <a:t>MATLAB </a:t>
            </a:r>
            <a:r>
              <a:rPr lang="en-US" sz="2800" dirty="0"/>
              <a:t>and R</a:t>
            </a:r>
          </a:p>
          <a:p>
            <a:r>
              <a:rPr lang="en-US" sz="2800" dirty="0" smtClean="0"/>
              <a:t>Text narrative from a non-responding sample unit is a “document.”</a:t>
            </a:r>
          </a:p>
          <a:p>
            <a:r>
              <a:rPr lang="en-US" sz="2800" dirty="0" smtClean="0"/>
              <a:t>Preprocessed text</a:t>
            </a:r>
          </a:p>
          <a:p>
            <a:pPr lvl="1"/>
            <a:r>
              <a:rPr lang="en-US" sz="2400" dirty="0" smtClean="0"/>
              <a:t>Removed special characters and stop words</a:t>
            </a:r>
          </a:p>
          <a:p>
            <a:pPr lvl="1"/>
            <a:r>
              <a:rPr lang="en-US" sz="2400" dirty="0" smtClean="0"/>
              <a:t>Converted to lower case</a:t>
            </a:r>
          </a:p>
          <a:p>
            <a:r>
              <a:rPr lang="en-US" sz="2800" dirty="0"/>
              <a:t>Size of corpus</a:t>
            </a:r>
            <a:endParaRPr lang="en-US" sz="2800" dirty="0">
              <a:solidFill>
                <a:srgbClr val="FF0000"/>
              </a:solidFill>
            </a:endParaRPr>
          </a:p>
          <a:p>
            <a:pPr lvl="1"/>
            <a:r>
              <a:rPr lang="en-US" sz="2400" dirty="0"/>
              <a:t>1,283 documents (</a:t>
            </a:r>
            <a:r>
              <a:rPr lang="en-US" sz="2400" i="1" dirty="0"/>
              <a:t>n</a:t>
            </a:r>
            <a:r>
              <a:rPr lang="en-US" sz="2400" dirty="0"/>
              <a:t>)</a:t>
            </a:r>
          </a:p>
          <a:p>
            <a:pPr lvl="1"/>
            <a:r>
              <a:rPr lang="en-US" sz="2400" dirty="0"/>
              <a:t>760 unique words (</a:t>
            </a:r>
            <a:r>
              <a:rPr lang="en-US" sz="2400" i="1" dirty="0"/>
              <a:t>p</a:t>
            </a:r>
            <a:r>
              <a:rPr lang="en-US" sz="2400" dirty="0" smtClean="0"/>
              <a:t>)</a:t>
            </a:r>
            <a:endParaRPr lang="en-US" sz="24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10059"/>
            <a:ext cx="8229600" cy="804672"/>
          </a:xfrm>
        </p:spPr>
        <p:txBody>
          <a:bodyPr/>
          <a:lstStyle/>
          <a:p>
            <a:r>
              <a:rPr lang="en-US" sz="4000" dirty="0" smtClean="0"/>
              <a:t>Exploratory Process</a:t>
            </a:r>
            <a:endParaRPr lang="en-US" sz="4000" dirty="0"/>
          </a:p>
        </p:txBody>
      </p:sp>
      <p:sp>
        <p:nvSpPr>
          <p:cNvPr id="3" name="Content Placeholder 2"/>
          <p:cNvSpPr>
            <a:spLocks noGrp="1"/>
          </p:cNvSpPr>
          <p:nvPr>
            <p:ph idx="1"/>
          </p:nvPr>
        </p:nvSpPr>
        <p:spPr>
          <a:xfrm>
            <a:off x="571500" y="1146262"/>
            <a:ext cx="7772400" cy="4525963"/>
          </a:xfrm>
        </p:spPr>
        <p:txBody>
          <a:bodyPr/>
          <a:lstStyle/>
          <a:p>
            <a:pPr>
              <a:spcBef>
                <a:spcPts val="0"/>
              </a:spcBef>
              <a:spcAft>
                <a:spcPts val="0"/>
              </a:spcAft>
              <a:buFont typeface="+mj-lt"/>
              <a:buAutoNum type="arabicPeriod"/>
            </a:pPr>
            <a:r>
              <a:rPr lang="en-US" sz="2800" dirty="0" smtClean="0">
                <a:ea typeface="Calibri" panose="020F0502020204030204" pitchFamily="34" charset="0"/>
              </a:rPr>
              <a:t>Encode documents using raw frequencies</a:t>
            </a:r>
          </a:p>
          <a:p>
            <a:pPr lvl="1">
              <a:spcBef>
                <a:spcPts val="0"/>
              </a:spcBef>
              <a:spcAft>
                <a:spcPts val="0"/>
              </a:spcAft>
              <a:buFont typeface="+mj-lt"/>
              <a:buAutoNum type="arabicPeriod"/>
            </a:pPr>
            <a:r>
              <a:rPr lang="en-US" sz="2400" dirty="0" smtClean="0">
                <a:ea typeface="Calibri" panose="020F0502020204030204" pitchFamily="34" charset="0"/>
              </a:rPr>
              <a:t>TDM – Term-document Matrix</a:t>
            </a:r>
          </a:p>
          <a:p>
            <a:pPr lvl="1">
              <a:spcBef>
                <a:spcPts val="0"/>
              </a:spcBef>
              <a:spcAft>
                <a:spcPts val="0"/>
              </a:spcAft>
              <a:buFont typeface="+mj-lt"/>
              <a:buAutoNum type="arabicPeriod"/>
            </a:pPr>
            <a:r>
              <a:rPr lang="en-US" sz="2400" dirty="0" smtClean="0">
                <a:ea typeface="Calibri" panose="020F0502020204030204" pitchFamily="34" charset="0"/>
              </a:rPr>
              <a:t>BPM – Bigram Proximity Matrix</a:t>
            </a:r>
          </a:p>
          <a:p>
            <a:pPr>
              <a:spcBef>
                <a:spcPts val="0"/>
              </a:spcBef>
              <a:spcAft>
                <a:spcPts val="0"/>
              </a:spcAft>
              <a:buFont typeface="+mj-lt"/>
              <a:buAutoNum type="arabicPeriod"/>
            </a:pPr>
            <a:r>
              <a:rPr lang="en-US" sz="2800" dirty="0" smtClean="0">
                <a:ea typeface="Calibri" panose="020F0502020204030204" pitchFamily="34" charset="0"/>
              </a:rPr>
              <a:t>Reduce dimensionality–ISOMAP – nonlinear approach</a:t>
            </a:r>
          </a:p>
          <a:p>
            <a:pPr lvl="1">
              <a:spcBef>
                <a:spcPts val="0"/>
              </a:spcBef>
              <a:spcAft>
                <a:spcPts val="0"/>
              </a:spcAft>
            </a:pPr>
            <a:r>
              <a:rPr lang="en-US" sz="2400" dirty="0" smtClean="0">
                <a:ea typeface="Calibri" panose="020F0502020204030204" pitchFamily="34" charset="0"/>
              </a:rPr>
              <a:t>Chose </a:t>
            </a:r>
            <a:r>
              <a:rPr lang="en-US" sz="2400" i="1" dirty="0" smtClean="0">
                <a:ea typeface="Calibri" panose="020F0502020204030204" pitchFamily="34" charset="0"/>
              </a:rPr>
              <a:t>d</a:t>
            </a:r>
            <a:r>
              <a:rPr lang="en-US" sz="2400" dirty="0" smtClean="0">
                <a:ea typeface="Calibri" panose="020F0502020204030204" pitchFamily="34" charset="0"/>
              </a:rPr>
              <a:t> = 4</a:t>
            </a:r>
          </a:p>
          <a:p>
            <a:pPr lvl="1">
              <a:spcBef>
                <a:spcPts val="0"/>
              </a:spcBef>
              <a:spcAft>
                <a:spcPts val="0"/>
              </a:spcAft>
            </a:pPr>
            <a:r>
              <a:rPr lang="en-US" sz="2400" dirty="0" smtClean="0">
                <a:ea typeface="Calibri" panose="020F0502020204030204" pitchFamily="34" charset="0"/>
              </a:rPr>
              <a:t>Used cosine distance</a:t>
            </a:r>
          </a:p>
          <a:p>
            <a:pPr>
              <a:spcBef>
                <a:spcPts val="0"/>
              </a:spcBef>
              <a:spcAft>
                <a:spcPts val="0"/>
              </a:spcAft>
              <a:buFont typeface="+mj-lt"/>
              <a:buAutoNum type="arabicPeriod"/>
            </a:pPr>
            <a:r>
              <a:rPr lang="en-US" sz="2800" dirty="0" smtClean="0">
                <a:ea typeface="Calibri" panose="020F0502020204030204" pitchFamily="34" charset="0"/>
              </a:rPr>
              <a:t>Conduct cluster analysis</a:t>
            </a:r>
          </a:p>
          <a:p>
            <a:pPr lvl="1">
              <a:spcBef>
                <a:spcPts val="0"/>
              </a:spcBef>
              <a:spcAft>
                <a:spcPts val="0"/>
              </a:spcAft>
              <a:buFont typeface="+mj-lt"/>
              <a:buAutoNum type="arabicPeriod"/>
            </a:pPr>
            <a:r>
              <a:rPr lang="en-US" sz="2400" dirty="0" smtClean="0">
                <a:ea typeface="Calibri" panose="020F0502020204030204" pitchFamily="34" charset="0"/>
              </a:rPr>
              <a:t>Model-based Clustering</a:t>
            </a:r>
            <a:endParaRPr lang="en-US" sz="2400" dirty="0"/>
          </a:p>
          <a:p>
            <a:pPr lvl="1">
              <a:spcBef>
                <a:spcPts val="0"/>
              </a:spcBef>
              <a:spcAft>
                <a:spcPts val="0"/>
              </a:spcAft>
              <a:buFont typeface="+mj-lt"/>
              <a:buAutoNum type="arabicPeriod"/>
            </a:pPr>
            <a:r>
              <a:rPr lang="en-US" sz="2400" dirty="0" smtClean="0">
                <a:ea typeface="Calibri" panose="020F0502020204030204" pitchFamily="34" charset="0"/>
              </a:rPr>
              <a:t>Bayes Clustering</a:t>
            </a:r>
          </a:p>
          <a:p>
            <a:pPr>
              <a:spcBef>
                <a:spcPts val="0"/>
              </a:spcBef>
              <a:spcAft>
                <a:spcPts val="0"/>
              </a:spcAft>
              <a:buFont typeface="+mj-lt"/>
              <a:buAutoNum type="arabicPeriod"/>
            </a:pPr>
            <a:r>
              <a:rPr lang="en-US" sz="2800" dirty="0" smtClean="0">
                <a:ea typeface="Calibri" panose="020F0502020204030204" pitchFamily="34" charset="0"/>
              </a:rPr>
              <a:t>Associate clusters of interviewer notes (refusal reasons) with doorstep concerns</a:t>
            </a:r>
            <a:endParaRPr lang="en-US" sz="2800" dirty="0">
              <a:ea typeface="Calibri" panose="020F0502020204030204" pitchFamily="34" charset="0"/>
            </a:endParaRPr>
          </a:p>
        </p:txBody>
      </p:sp>
    </p:spTree>
    <p:extLst>
      <p:ext uri="{BB962C8B-B14F-4D97-AF65-F5344CB8AC3E}">
        <p14:creationId xmlns:p14="http://schemas.microsoft.com/office/powerpoint/2010/main" val="173093104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Encode the Text – TDM</a:t>
            </a:r>
            <a:endParaRPr lang="en-US" dirty="0"/>
          </a:p>
        </p:txBody>
      </p:sp>
      <p:sp>
        <p:nvSpPr>
          <p:cNvPr id="3" name="Content Placeholder 2"/>
          <p:cNvSpPr>
            <a:spLocks noGrp="1"/>
          </p:cNvSpPr>
          <p:nvPr>
            <p:ph idx="1"/>
          </p:nvPr>
        </p:nvSpPr>
        <p:spPr/>
        <p:txBody>
          <a:bodyPr/>
          <a:lstStyle/>
          <a:p>
            <a:pPr marL="514350" indent="-514350"/>
            <a:r>
              <a:rPr lang="en-US" dirty="0" smtClean="0"/>
              <a:t>The most common approach is the bag of words or term-document matrix (TDM).</a:t>
            </a:r>
          </a:p>
          <a:p>
            <a:pPr marL="514350" indent="-514350"/>
            <a:r>
              <a:rPr lang="en-US" dirty="0" smtClean="0"/>
              <a:t>The rows correspond to words.</a:t>
            </a:r>
          </a:p>
          <a:p>
            <a:pPr marL="514350" indent="-514350"/>
            <a:r>
              <a:rPr lang="en-US" dirty="0" smtClean="0"/>
              <a:t>The columns correspond to documents.</a:t>
            </a:r>
          </a:p>
          <a:p>
            <a:pPr marL="514350" indent="-514350"/>
            <a:r>
              <a:rPr lang="en-US" dirty="0" smtClean="0"/>
              <a:t>The (</a:t>
            </a:r>
            <a:r>
              <a:rPr lang="en-US" i="1" dirty="0" err="1" smtClean="0">
                <a:latin typeface="Times New Roman" pitchFamily="18" charset="0"/>
                <a:cs typeface="Times New Roman" pitchFamily="18" charset="0"/>
              </a:rPr>
              <a:t>i,j</a:t>
            </a:r>
            <a:r>
              <a:rPr lang="en-US" i="1" dirty="0" smtClean="0"/>
              <a:t>) </a:t>
            </a:r>
            <a:r>
              <a:rPr lang="en-US" dirty="0" smtClean="0"/>
              <a:t>-</a:t>
            </a:r>
            <a:r>
              <a:rPr lang="en-US" dirty="0" err="1" smtClean="0"/>
              <a:t>th</a:t>
            </a:r>
            <a:r>
              <a:rPr lang="en-US" dirty="0" smtClean="0"/>
              <a:t> entry in the matrix is the number of times the </a:t>
            </a:r>
            <a:r>
              <a:rPr lang="en-US" i="1" dirty="0" smtClean="0">
                <a:latin typeface="Times New Roman" pitchFamily="18" charset="0"/>
                <a:cs typeface="Times New Roman" pitchFamily="18" charset="0"/>
              </a:rPr>
              <a:t>i </a:t>
            </a:r>
            <a:r>
              <a:rPr lang="en-US" dirty="0" smtClean="0"/>
              <a:t>-</a:t>
            </a:r>
            <a:r>
              <a:rPr lang="en-US" dirty="0" err="1" smtClean="0"/>
              <a:t>th</a:t>
            </a:r>
            <a:r>
              <a:rPr lang="en-US" dirty="0" smtClean="0"/>
              <a:t> word appears in the </a:t>
            </a:r>
            <a:r>
              <a:rPr lang="en-US" i="1" dirty="0" smtClean="0">
                <a:latin typeface="Times New Roman" pitchFamily="18" charset="0"/>
                <a:cs typeface="Times New Roman" pitchFamily="18" charset="0"/>
              </a:rPr>
              <a:t>j</a:t>
            </a:r>
            <a:r>
              <a:rPr lang="en-US" dirty="0" smtClean="0">
                <a:latin typeface="Times New Roman" pitchFamily="18" charset="0"/>
                <a:cs typeface="Times New Roman" pitchFamily="18" charset="0"/>
              </a:rPr>
              <a:t> </a:t>
            </a:r>
            <a:r>
              <a:rPr lang="en-US" dirty="0" smtClean="0"/>
              <a:t>-</a:t>
            </a:r>
            <a:r>
              <a:rPr lang="en-US" dirty="0" err="1" smtClean="0"/>
              <a:t>th</a:t>
            </a:r>
            <a:r>
              <a:rPr lang="en-US" dirty="0" smtClean="0"/>
              <a:t> document.</a:t>
            </a:r>
          </a:p>
          <a:p>
            <a:pPr marL="514350" indent="-514350"/>
            <a:r>
              <a:rPr lang="en-US" dirty="0" smtClean="0"/>
              <a:t>These are the raw frequencies.</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Encode the Text – BPM</a:t>
            </a:r>
            <a:endParaRPr lang="en-US" dirty="0"/>
          </a:p>
        </p:txBody>
      </p:sp>
      <p:sp>
        <p:nvSpPr>
          <p:cNvPr id="3" name="Content Placeholder 2"/>
          <p:cNvSpPr>
            <a:spLocks noGrp="1"/>
          </p:cNvSpPr>
          <p:nvPr>
            <p:ph idx="1"/>
          </p:nvPr>
        </p:nvSpPr>
        <p:spPr/>
        <p:txBody>
          <a:bodyPr/>
          <a:lstStyle/>
          <a:p>
            <a:pPr marL="514350" indent="-514350"/>
            <a:r>
              <a:rPr lang="en-US" sz="2800" dirty="0" smtClean="0"/>
              <a:t>TDM – each document coded as a vector</a:t>
            </a:r>
          </a:p>
          <a:p>
            <a:pPr marL="514350" indent="-514350"/>
            <a:r>
              <a:rPr lang="en-US" sz="2800" dirty="0" smtClean="0"/>
              <a:t>Bigram Proximity Matrix (BPM) – each document coded as a matrix</a:t>
            </a:r>
          </a:p>
          <a:p>
            <a:pPr marL="514350" indent="-514350"/>
            <a:r>
              <a:rPr lang="en-US" sz="2800" dirty="0" smtClean="0"/>
              <a:t>The rows and columns in </a:t>
            </a:r>
            <a:r>
              <a:rPr lang="en-US" sz="2800" dirty="0" err="1" smtClean="0"/>
              <a:t>BPM</a:t>
            </a:r>
            <a:r>
              <a:rPr lang="en-US" sz="2800" i="1" baseline="-25000" dirty="0" err="1" smtClean="0"/>
              <a:t>k</a:t>
            </a:r>
            <a:r>
              <a:rPr lang="en-US" sz="2800" dirty="0" smtClean="0"/>
              <a:t> (</a:t>
            </a:r>
            <a:r>
              <a:rPr lang="en-US" sz="2800" i="1" dirty="0" smtClean="0"/>
              <a:t>k</a:t>
            </a:r>
            <a:r>
              <a:rPr lang="en-US" sz="2800" dirty="0" smtClean="0"/>
              <a:t>-</a:t>
            </a:r>
            <a:r>
              <a:rPr lang="en-US" sz="2800" dirty="0" err="1" smtClean="0"/>
              <a:t>th</a:t>
            </a:r>
            <a:r>
              <a:rPr lang="en-US" sz="2800" dirty="0" smtClean="0"/>
              <a:t> document) correspond to words.</a:t>
            </a:r>
          </a:p>
          <a:p>
            <a:pPr marL="514350" indent="-514350"/>
            <a:r>
              <a:rPr lang="en-US" sz="2800" dirty="0" smtClean="0"/>
              <a:t>The (</a:t>
            </a:r>
            <a:r>
              <a:rPr lang="en-US" sz="2800" i="1" dirty="0" err="1" smtClean="0">
                <a:latin typeface="Times New Roman" pitchFamily="18" charset="0"/>
                <a:cs typeface="Times New Roman" pitchFamily="18" charset="0"/>
              </a:rPr>
              <a:t>i,j</a:t>
            </a:r>
            <a:r>
              <a:rPr lang="en-US" sz="2800" i="1" dirty="0" smtClean="0"/>
              <a:t>) </a:t>
            </a:r>
            <a:r>
              <a:rPr lang="en-US" sz="2800" dirty="0" smtClean="0"/>
              <a:t>-</a:t>
            </a:r>
            <a:r>
              <a:rPr lang="en-US" sz="2800" dirty="0" err="1" smtClean="0"/>
              <a:t>th</a:t>
            </a:r>
            <a:r>
              <a:rPr lang="en-US" sz="2800" dirty="0" smtClean="0"/>
              <a:t> entry in the matrix </a:t>
            </a:r>
            <a:r>
              <a:rPr lang="en-US" sz="2800" dirty="0" err="1"/>
              <a:t>BPM</a:t>
            </a:r>
            <a:r>
              <a:rPr lang="en-US" sz="2800" i="1" baseline="-25000" dirty="0" err="1"/>
              <a:t>k</a:t>
            </a:r>
            <a:r>
              <a:rPr lang="en-US" sz="2800" dirty="0"/>
              <a:t> is </a:t>
            </a:r>
            <a:r>
              <a:rPr lang="en-US" sz="2800" dirty="0" smtClean="0"/>
              <a:t>the number of times the </a:t>
            </a:r>
            <a:r>
              <a:rPr lang="en-US" sz="2800" i="1" dirty="0" smtClean="0">
                <a:latin typeface="Times New Roman" pitchFamily="18" charset="0"/>
                <a:cs typeface="Times New Roman" pitchFamily="18" charset="0"/>
              </a:rPr>
              <a:t>i </a:t>
            </a:r>
            <a:r>
              <a:rPr lang="en-US" sz="2800" dirty="0" smtClean="0"/>
              <a:t>-</a:t>
            </a:r>
            <a:r>
              <a:rPr lang="en-US" sz="2800" dirty="0" err="1" smtClean="0"/>
              <a:t>th</a:t>
            </a:r>
            <a:r>
              <a:rPr lang="en-US" sz="2800" dirty="0" smtClean="0"/>
              <a:t> word appears before the </a:t>
            </a:r>
            <a:r>
              <a:rPr lang="en-US" sz="2800" i="1" dirty="0" smtClean="0">
                <a:latin typeface="Times New Roman" pitchFamily="18" charset="0"/>
                <a:cs typeface="Times New Roman" pitchFamily="18" charset="0"/>
              </a:rPr>
              <a:t>j</a:t>
            </a:r>
            <a:r>
              <a:rPr lang="en-US" sz="2800" dirty="0" smtClean="0">
                <a:latin typeface="Times New Roman" pitchFamily="18" charset="0"/>
                <a:cs typeface="Times New Roman" pitchFamily="18" charset="0"/>
              </a:rPr>
              <a:t> </a:t>
            </a:r>
            <a:r>
              <a:rPr lang="en-US" sz="2800" dirty="0" smtClean="0"/>
              <a:t>-</a:t>
            </a:r>
            <a:r>
              <a:rPr lang="en-US" sz="2800" dirty="0" err="1" smtClean="0"/>
              <a:t>th</a:t>
            </a:r>
            <a:r>
              <a:rPr lang="en-US" sz="2800" dirty="0" smtClean="0"/>
              <a:t> word.</a:t>
            </a:r>
          </a:p>
          <a:p>
            <a:pPr marL="514350" indent="-514350"/>
            <a:r>
              <a:rPr lang="en-US" sz="2800" dirty="0" err="1"/>
              <a:t>BPM</a:t>
            </a:r>
            <a:r>
              <a:rPr lang="en-US" sz="2800" i="1" baseline="-25000" dirty="0" err="1"/>
              <a:t>k</a:t>
            </a:r>
            <a:r>
              <a:rPr lang="en-US" sz="2800" dirty="0"/>
              <a:t> </a:t>
            </a:r>
            <a:r>
              <a:rPr lang="en-US" sz="2800" dirty="0" smtClean="0"/>
              <a:t>is reshaped as a row in the data matrix.</a:t>
            </a:r>
          </a:p>
        </p:txBody>
      </p:sp>
    </p:spTree>
    <p:extLst>
      <p:ext uri="{BB962C8B-B14F-4D97-AF65-F5344CB8AC3E}">
        <p14:creationId xmlns:p14="http://schemas.microsoft.com/office/powerpoint/2010/main" val="108549274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t>
            </a:r>
            <a:r>
              <a:rPr lang="en-US" dirty="0" smtClean="0"/>
              <a:t>he Data</a:t>
            </a:r>
            <a:endParaRPr lang="en-US" dirty="0"/>
          </a:p>
        </p:txBody>
      </p:sp>
      <p:sp>
        <p:nvSpPr>
          <p:cNvPr id="3" name="Content Placeholder 2"/>
          <p:cNvSpPr>
            <a:spLocks noGrp="1"/>
          </p:cNvSpPr>
          <p:nvPr>
            <p:ph idx="1"/>
          </p:nvPr>
        </p:nvSpPr>
        <p:spPr>
          <a:xfrm>
            <a:off x="685800" y="1441704"/>
            <a:ext cx="7772400" cy="4525963"/>
          </a:xfrm>
        </p:spPr>
        <p:txBody>
          <a:bodyPr/>
          <a:lstStyle/>
          <a:p>
            <a:r>
              <a:rPr lang="en-US" sz="2800" dirty="0" smtClean="0"/>
              <a:t>Interviewer note in survey instrument is a document.</a:t>
            </a:r>
          </a:p>
          <a:p>
            <a:r>
              <a:rPr lang="en-US" sz="2800" dirty="0" smtClean="0"/>
              <a:t>Recall the size of corpus:</a:t>
            </a:r>
            <a:endParaRPr lang="en-US" sz="2800" dirty="0">
              <a:solidFill>
                <a:srgbClr val="FF0000"/>
              </a:solidFill>
            </a:endParaRPr>
          </a:p>
          <a:p>
            <a:pPr lvl="1"/>
            <a:r>
              <a:rPr lang="en-US" sz="2400" dirty="0"/>
              <a:t>1,283 documents (</a:t>
            </a:r>
            <a:r>
              <a:rPr lang="en-US" sz="2400" i="1" dirty="0"/>
              <a:t>n</a:t>
            </a:r>
            <a:r>
              <a:rPr lang="en-US" sz="2400" dirty="0"/>
              <a:t>)</a:t>
            </a:r>
          </a:p>
          <a:p>
            <a:pPr lvl="1"/>
            <a:r>
              <a:rPr lang="en-US" sz="2400" dirty="0"/>
              <a:t>760 unique words (</a:t>
            </a:r>
            <a:r>
              <a:rPr lang="en-US" sz="2400" i="1" dirty="0"/>
              <a:t>p</a:t>
            </a:r>
            <a:r>
              <a:rPr lang="en-US" sz="2400" dirty="0"/>
              <a:t>)</a:t>
            </a:r>
          </a:p>
          <a:p>
            <a:r>
              <a:rPr lang="en-US" sz="2800" dirty="0" smtClean="0"/>
              <a:t>Size of </a:t>
            </a:r>
            <a:r>
              <a:rPr lang="en-US" sz="2800" u="sng" dirty="0" smtClean="0"/>
              <a:t>data matrix</a:t>
            </a:r>
            <a:r>
              <a:rPr lang="en-US" sz="2800" dirty="0" smtClean="0"/>
              <a:t> using TDM is 1,283 x 760</a:t>
            </a:r>
          </a:p>
          <a:p>
            <a:r>
              <a:rPr lang="en-US" sz="2800" dirty="0" smtClean="0"/>
              <a:t>Size of </a:t>
            </a:r>
            <a:r>
              <a:rPr lang="en-US" sz="2800" u="sng" dirty="0" smtClean="0"/>
              <a:t>data matrix </a:t>
            </a:r>
            <a:r>
              <a:rPr lang="en-US" sz="2800" dirty="0" smtClean="0"/>
              <a:t>using BPM encoding is 1,283 x 579,121</a:t>
            </a:r>
          </a:p>
          <a:p>
            <a:pPr lvl="1"/>
            <a:r>
              <a:rPr lang="en-US" sz="2000" dirty="0"/>
              <a:t>T</a:t>
            </a:r>
            <a:r>
              <a:rPr lang="en-US" sz="2000" dirty="0" smtClean="0"/>
              <a:t>he BPM uses the period for all end of sentence punctuation.</a:t>
            </a:r>
          </a:p>
          <a:p>
            <a:pPr lvl="1"/>
            <a:r>
              <a:rPr lang="en-US" sz="2000" dirty="0" smtClean="0"/>
              <a:t>The period is counted as a word. </a:t>
            </a:r>
          </a:p>
        </p:txBody>
      </p:sp>
    </p:spTree>
    <p:extLst>
      <p:ext uri="{BB962C8B-B14F-4D97-AF65-F5344CB8AC3E}">
        <p14:creationId xmlns:p14="http://schemas.microsoft.com/office/powerpoint/2010/main" val="247588962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ISOMAP Dimensions for TDM Encoding</a:t>
            </a:r>
            <a:endParaRPr lang="en-US" sz="3600" dirty="0"/>
          </a:p>
        </p:txBody>
      </p:sp>
      <p:pic>
        <p:nvPicPr>
          <p:cNvPr id="3" name="Picture 2"/>
          <p:cNvPicPr>
            <a:picLocks noChangeAspect="1"/>
          </p:cNvPicPr>
          <p:nvPr/>
        </p:nvPicPr>
        <p:blipFill>
          <a:blip r:embed="rId2"/>
          <a:stretch>
            <a:fillRect/>
          </a:stretch>
        </p:blipFill>
        <p:spPr>
          <a:xfrm>
            <a:off x="807931" y="823119"/>
            <a:ext cx="7528137" cy="5821680"/>
          </a:xfrm>
          <a:prstGeom prst="rect">
            <a:avLst/>
          </a:prstGeom>
        </p:spPr>
      </p:pic>
      <p:sp>
        <p:nvSpPr>
          <p:cNvPr id="5" name="Content Placeholder 2"/>
          <p:cNvSpPr txBox="1">
            <a:spLocks/>
          </p:cNvSpPr>
          <p:nvPr/>
        </p:nvSpPr>
        <p:spPr>
          <a:xfrm>
            <a:off x="91091" y="3848259"/>
            <a:ext cx="4629806" cy="1878724"/>
          </a:xfrm>
          <a:prstGeom prst="rect">
            <a:avLst/>
          </a:prstGeom>
        </p:spPr>
        <p:txBody>
          <a:bodyPr/>
          <a:lstStyle>
            <a:lvl1pPr marL="342900" indent="-342900" algn="l" rtl="0" eaLnBrk="0" fontAlgn="base" hangingPunct="0">
              <a:spcBef>
                <a:spcPct val="20000"/>
              </a:spcBef>
              <a:spcAft>
                <a:spcPct val="0"/>
              </a:spcAft>
              <a:buClr>
                <a:srgbClr val="CE1126"/>
              </a:buClr>
              <a:buSzPct val="80000"/>
              <a:buFont typeface="Wingdings" pitchFamily="2" charset="2"/>
              <a:buChar char=""/>
              <a:defRPr sz="3200" kern="1200">
                <a:solidFill>
                  <a:srgbClr val="192168"/>
                </a:solidFill>
                <a:latin typeface="Calibri" panose="020F0502020204030204" pitchFamily="34" charset="0"/>
                <a:ea typeface="+mn-ea"/>
                <a:cs typeface="Calibri" panose="020F0502020204030204" pitchFamily="34" charset="0"/>
              </a:defRPr>
            </a:lvl1pPr>
            <a:lvl2pPr marL="742950" indent="-285750" algn="l" rtl="0" eaLnBrk="0" fontAlgn="base" hangingPunct="0">
              <a:spcBef>
                <a:spcPct val="20000"/>
              </a:spcBef>
              <a:spcAft>
                <a:spcPct val="0"/>
              </a:spcAft>
              <a:buClr>
                <a:srgbClr val="CE1126"/>
              </a:buClr>
              <a:buFont typeface="Wingdings 3" pitchFamily="18" charset="2"/>
              <a:buChar char=""/>
              <a:defRPr sz="2800" kern="1200">
                <a:solidFill>
                  <a:srgbClr val="192168"/>
                </a:solidFill>
                <a:latin typeface="Calibri" panose="020F0502020204030204" pitchFamily="34" charset="0"/>
                <a:ea typeface="+mn-ea"/>
                <a:cs typeface="Calibri" panose="020F0502020204030204" pitchFamily="34" charset="0"/>
              </a:defRPr>
            </a:lvl2pPr>
            <a:lvl3pPr marL="1143000" indent="-228600" algn="l" rtl="0" eaLnBrk="0" fontAlgn="base" hangingPunct="0">
              <a:spcBef>
                <a:spcPct val="20000"/>
              </a:spcBef>
              <a:spcAft>
                <a:spcPct val="0"/>
              </a:spcAft>
              <a:buClr>
                <a:srgbClr val="CE1126"/>
              </a:buClr>
              <a:buFont typeface="Calibri" pitchFamily="34" charset="0"/>
              <a:buChar char="–"/>
              <a:defRPr sz="2400" kern="1200">
                <a:solidFill>
                  <a:srgbClr val="192168"/>
                </a:solidFill>
                <a:latin typeface="Calibri" panose="020F0502020204030204" pitchFamily="34" charset="0"/>
                <a:ea typeface="+mn-ea"/>
                <a:cs typeface="Calibri" panose="020F0502020204030204" pitchFamily="34" charset="0"/>
              </a:defRPr>
            </a:lvl3pPr>
            <a:lvl4pPr marL="1600200" indent="-228600" algn="l" rtl="0" eaLnBrk="0" fontAlgn="base" hangingPunct="0">
              <a:spcBef>
                <a:spcPct val="20000"/>
              </a:spcBef>
              <a:spcAft>
                <a:spcPct val="0"/>
              </a:spcAft>
              <a:buClr>
                <a:srgbClr val="CE1126"/>
              </a:buClr>
              <a:buSzPct val="125000"/>
              <a:buFont typeface="Arial" charset="0"/>
              <a:buChar char="•"/>
              <a:defRPr sz="2000" kern="1200">
                <a:solidFill>
                  <a:srgbClr val="192168"/>
                </a:solidFill>
                <a:latin typeface="Calibri" panose="020F0502020204030204" pitchFamily="34" charset="0"/>
                <a:ea typeface="+mn-ea"/>
                <a:cs typeface="Calibri" panose="020F0502020204030204" pitchFamily="34" charset="0"/>
              </a:defRPr>
            </a:lvl4pPr>
            <a:lvl5pPr marL="2057400" indent="-228600" algn="l" rtl="0" eaLnBrk="0" fontAlgn="base" hangingPunct="0">
              <a:spcBef>
                <a:spcPct val="20000"/>
              </a:spcBef>
              <a:spcAft>
                <a:spcPct val="0"/>
              </a:spcAft>
              <a:buFont typeface="Wingdings" pitchFamily="2" charset="2"/>
              <a:buChar char="v"/>
              <a:defRPr sz="2000" kern="1200">
                <a:solidFill>
                  <a:srgbClr val="000000"/>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dirty="0">
                <a:ea typeface="Calibri" panose="020F0502020204030204" pitchFamily="34" charset="0"/>
              </a:rPr>
              <a:t>ISOMAP–estimates of geodesic distance used with classical multi-dimensional scaling</a:t>
            </a:r>
            <a:endParaRPr lang="en-US" sz="2400" dirty="0"/>
          </a:p>
          <a:p>
            <a:r>
              <a:rPr lang="en-US" sz="2400" dirty="0" smtClean="0"/>
              <a:t>Each point is a document in an ISOMAP embedding.</a:t>
            </a:r>
          </a:p>
          <a:p>
            <a:r>
              <a:rPr lang="en-US" sz="2400" dirty="0" smtClean="0"/>
              <a:t>Clustered these data.</a:t>
            </a:r>
          </a:p>
        </p:txBody>
      </p:sp>
    </p:spTree>
    <p:extLst>
      <p:ext uri="{BB962C8B-B14F-4D97-AF65-F5344CB8AC3E}">
        <p14:creationId xmlns:p14="http://schemas.microsoft.com/office/powerpoint/2010/main" val="168635505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ISOMAP Dimensions for BPM Encoding</a:t>
            </a:r>
            <a:endParaRPr lang="en-US" sz="3600" dirty="0"/>
          </a:p>
        </p:txBody>
      </p:sp>
      <p:pic>
        <p:nvPicPr>
          <p:cNvPr id="4" name="Picture 3"/>
          <p:cNvPicPr>
            <a:picLocks noChangeAspect="1"/>
          </p:cNvPicPr>
          <p:nvPr/>
        </p:nvPicPr>
        <p:blipFill>
          <a:blip r:embed="rId2"/>
          <a:stretch>
            <a:fillRect/>
          </a:stretch>
        </p:blipFill>
        <p:spPr>
          <a:xfrm>
            <a:off x="729103" y="823119"/>
            <a:ext cx="7685793" cy="5943599"/>
          </a:xfrm>
          <a:prstGeom prst="rect">
            <a:avLst/>
          </a:prstGeom>
        </p:spPr>
      </p:pic>
      <p:sp>
        <p:nvSpPr>
          <p:cNvPr id="6" name="Content Placeholder 2"/>
          <p:cNvSpPr txBox="1">
            <a:spLocks/>
          </p:cNvSpPr>
          <p:nvPr/>
        </p:nvSpPr>
        <p:spPr>
          <a:xfrm>
            <a:off x="162911" y="4150273"/>
            <a:ext cx="4629806" cy="1878724"/>
          </a:xfrm>
          <a:prstGeom prst="rect">
            <a:avLst/>
          </a:prstGeom>
        </p:spPr>
        <p:txBody>
          <a:bodyPr/>
          <a:lstStyle>
            <a:lvl1pPr marL="342900" indent="-342900" algn="l" rtl="0" eaLnBrk="0" fontAlgn="base" hangingPunct="0">
              <a:spcBef>
                <a:spcPct val="20000"/>
              </a:spcBef>
              <a:spcAft>
                <a:spcPct val="0"/>
              </a:spcAft>
              <a:buClr>
                <a:srgbClr val="CE1126"/>
              </a:buClr>
              <a:buSzPct val="80000"/>
              <a:buFont typeface="Wingdings" pitchFamily="2" charset="2"/>
              <a:buChar char=""/>
              <a:defRPr sz="3200" kern="1200">
                <a:solidFill>
                  <a:srgbClr val="192168"/>
                </a:solidFill>
                <a:latin typeface="Calibri" panose="020F0502020204030204" pitchFamily="34" charset="0"/>
                <a:ea typeface="+mn-ea"/>
                <a:cs typeface="Calibri" panose="020F0502020204030204" pitchFamily="34" charset="0"/>
              </a:defRPr>
            </a:lvl1pPr>
            <a:lvl2pPr marL="742950" indent="-285750" algn="l" rtl="0" eaLnBrk="0" fontAlgn="base" hangingPunct="0">
              <a:spcBef>
                <a:spcPct val="20000"/>
              </a:spcBef>
              <a:spcAft>
                <a:spcPct val="0"/>
              </a:spcAft>
              <a:buClr>
                <a:srgbClr val="CE1126"/>
              </a:buClr>
              <a:buFont typeface="Wingdings 3" pitchFamily="18" charset="2"/>
              <a:buChar char=""/>
              <a:defRPr sz="2800" kern="1200">
                <a:solidFill>
                  <a:srgbClr val="192168"/>
                </a:solidFill>
                <a:latin typeface="Calibri" panose="020F0502020204030204" pitchFamily="34" charset="0"/>
                <a:ea typeface="+mn-ea"/>
                <a:cs typeface="Calibri" panose="020F0502020204030204" pitchFamily="34" charset="0"/>
              </a:defRPr>
            </a:lvl2pPr>
            <a:lvl3pPr marL="1143000" indent="-228600" algn="l" rtl="0" eaLnBrk="0" fontAlgn="base" hangingPunct="0">
              <a:spcBef>
                <a:spcPct val="20000"/>
              </a:spcBef>
              <a:spcAft>
                <a:spcPct val="0"/>
              </a:spcAft>
              <a:buClr>
                <a:srgbClr val="CE1126"/>
              </a:buClr>
              <a:buFont typeface="Calibri" pitchFamily="34" charset="0"/>
              <a:buChar char="–"/>
              <a:defRPr sz="2400" kern="1200">
                <a:solidFill>
                  <a:srgbClr val="192168"/>
                </a:solidFill>
                <a:latin typeface="Calibri" panose="020F0502020204030204" pitchFamily="34" charset="0"/>
                <a:ea typeface="+mn-ea"/>
                <a:cs typeface="Calibri" panose="020F0502020204030204" pitchFamily="34" charset="0"/>
              </a:defRPr>
            </a:lvl3pPr>
            <a:lvl4pPr marL="1600200" indent="-228600" algn="l" rtl="0" eaLnBrk="0" fontAlgn="base" hangingPunct="0">
              <a:spcBef>
                <a:spcPct val="20000"/>
              </a:spcBef>
              <a:spcAft>
                <a:spcPct val="0"/>
              </a:spcAft>
              <a:buClr>
                <a:srgbClr val="CE1126"/>
              </a:buClr>
              <a:buSzPct val="125000"/>
              <a:buFont typeface="Arial" charset="0"/>
              <a:buChar char="•"/>
              <a:defRPr sz="2000" kern="1200">
                <a:solidFill>
                  <a:srgbClr val="192168"/>
                </a:solidFill>
                <a:latin typeface="Calibri" panose="020F0502020204030204" pitchFamily="34" charset="0"/>
                <a:ea typeface="+mn-ea"/>
                <a:cs typeface="Calibri" panose="020F0502020204030204" pitchFamily="34" charset="0"/>
              </a:defRPr>
            </a:lvl4pPr>
            <a:lvl5pPr marL="2057400" indent="-228600" algn="l" rtl="0" eaLnBrk="0" fontAlgn="base" hangingPunct="0">
              <a:spcBef>
                <a:spcPct val="20000"/>
              </a:spcBef>
              <a:spcAft>
                <a:spcPct val="0"/>
              </a:spcAft>
              <a:buFont typeface="Wingdings" pitchFamily="2" charset="2"/>
              <a:buChar char="v"/>
              <a:defRPr sz="2000" kern="1200">
                <a:solidFill>
                  <a:srgbClr val="000000"/>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800" dirty="0" smtClean="0"/>
              <a:t>See a little more structure with this embedding.</a:t>
            </a:r>
          </a:p>
          <a:p>
            <a:r>
              <a:rPr lang="en-US" sz="2800" dirty="0" smtClean="0"/>
              <a:t>Clustered these data.</a:t>
            </a:r>
          </a:p>
          <a:p>
            <a:r>
              <a:rPr lang="en-US" sz="2800" dirty="0" smtClean="0"/>
              <a:t>Around 15 clusters found.</a:t>
            </a:r>
            <a:endParaRPr lang="en-US" sz="2800" dirty="0"/>
          </a:p>
        </p:txBody>
      </p:sp>
    </p:spTree>
    <p:extLst>
      <p:ext uri="{BB962C8B-B14F-4D97-AF65-F5344CB8AC3E}">
        <p14:creationId xmlns:p14="http://schemas.microsoft.com/office/powerpoint/2010/main" val="119027373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Cluster Analysis</a:t>
            </a:r>
            <a:endParaRPr lang="en-US" dirty="0"/>
          </a:p>
        </p:txBody>
      </p:sp>
      <p:sp>
        <p:nvSpPr>
          <p:cNvPr id="3" name="Content Placeholder 2"/>
          <p:cNvSpPr>
            <a:spLocks noGrp="1"/>
          </p:cNvSpPr>
          <p:nvPr>
            <p:ph idx="1"/>
          </p:nvPr>
        </p:nvSpPr>
        <p:spPr>
          <a:xfrm>
            <a:off x="457200" y="1402080"/>
            <a:ext cx="8229600" cy="4791455"/>
          </a:xfrm>
        </p:spPr>
        <p:txBody>
          <a:bodyPr/>
          <a:lstStyle/>
          <a:p>
            <a:r>
              <a:rPr lang="en-US" sz="2400" u="sng" dirty="0" smtClean="0"/>
              <a:t>Model-Based Clustering</a:t>
            </a:r>
            <a:r>
              <a:rPr lang="en-US" sz="2400" dirty="0" smtClean="0"/>
              <a:t>:</a:t>
            </a:r>
          </a:p>
          <a:p>
            <a:pPr lvl="1"/>
            <a:r>
              <a:rPr lang="en-US" sz="2000" dirty="0" smtClean="0"/>
              <a:t>Estimate a probability density function for cluster structure</a:t>
            </a:r>
          </a:p>
          <a:p>
            <a:pPr lvl="1"/>
            <a:r>
              <a:rPr lang="en-US" sz="2000" dirty="0" smtClean="0"/>
              <a:t>Model is finite sum (mixture) of multivariate Gaussians</a:t>
            </a:r>
          </a:p>
          <a:p>
            <a:pPr lvl="1"/>
            <a:r>
              <a:rPr lang="en-US" sz="2000" dirty="0" smtClean="0"/>
              <a:t>Each term is a cluster – very flexible structure</a:t>
            </a:r>
          </a:p>
          <a:p>
            <a:pPr lvl="1"/>
            <a:r>
              <a:rPr lang="en-US" sz="2000" dirty="0" smtClean="0"/>
              <a:t>Provides estimate of number of groups</a:t>
            </a:r>
          </a:p>
          <a:p>
            <a:r>
              <a:rPr lang="en-US" sz="2400" u="sng" dirty="0"/>
              <a:t>Bayes Clustering</a:t>
            </a:r>
            <a:r>
              <a:rPr lang="en-US" sz="2400" dirty="0"/>
              <a:t>:</a:t>
            </a:r>
          </a:p>
          <a:p>
            <a:pPr lvl="1"/>
            <a:r>
              <a:rPr lang="en-US" sz="2000" dirty="0"/>
              <a:t>Limit of a </a:t>
            </a:r>
            <a:r>
              <a:rPr lang="en-US" sz="2000" dirty="0" err="1"/>
              <a:t>Dirichlet</a:t>
            </a:r>
            <a:r>
              <a:rPr lang="en-US" sz="2000" dirty="0"/>
              <a:t> process (DP) model as the noise variance contracts on zero</a:t>
            </a:r>
          </a:p>
          <a:p>
            <a:pPr lvl="1"/>
            <a:r>
              <a:rPr lang="en-US" sz="2000" dirty="0"/>
              <a:t>Converts posterior distribution to penalized optimization</a:t>
            </a:r>
          </a:p>
          <a:p>
            <a:pPr lvl="1"/>
            <a:r>
              <a:rPr lang="en-US" sz="2000" dirty="0"/>
              <a:t>Use </a:t>
            </a:r>
            <a:r>
              <a:rPr lang="en-US" sz="2000" dirty="0" err="1" smtClean="0"/>
              <a:t>Carlinski-Harabaz</a:t>
            </a:r>
            <a:r>
              <a:rPr lang="en-US" sz="2000" dirty="0" smtClean="0"/>
              <a:t> </a:t>
            </a:r>
            <a:r>
              <a:rPr lang="en-US" sz="2000" dirty="0"/>
              <a:t>statistic to select penalty parameter (in turn determines number of clusters)</a:t>
            </a:r>
          </a:p>
          <a:p>
            <a:pPr lvl="1"/>
            <a:r>
              <a:rPr lang="en-US" sz="2000" dirty="0"/>
              <a:t>Connects DP to </a:t>
            </a:r>
            <a:r>
              <a:rPr lang="en-US" sz="2000" i="1" dirty="0"/>
              <a:t>k</a:t>
            </a:r>
            <a:r>
              <a:rPr lang="en-US" sz="2000" dirty="0"/>
              <a:t>-means</a:t>
            </a:r>
          </a:p>
          <a:p>
            <a:pPr marL="0" indent="0">
              <a:buNone/>
            </a:pPr>
            <a:endParaRPr lang="en-US" sz="2800" dirty="0"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Connect Clusters with Concerns</a:t>
            </a:r>
            <a:endParaRPr lang="en-US" dirty="0"/>
          </a:p>
        </p:txBody>
      </p:sp>
      <p:sp>
        <p:nvSpPr>
          <p:cNvPr id="3" name="Content Placeholder 2"/>
          <p:cNvSpPr>
            <a:spLocks noGrp="1"/>
          </p:cNvSpPr>
          <p:nvPr>
            <p:ph idx="1"/>
          </p:nvPr>
        </p:nvSpPr>
        <p:spPr>
          <a:xfrm>
            <a:off x="530772" y="1421421"/>
            <a:ext cx="8229600" cy="3992563"/>
          </a:xfrm>
        </p:spPr>
        <p:txBody>
          <a:bodyPr/>
          <a:lstStyle/>
          <a:p>
            <a:r>
              <a:rPr lang="en-US" sz="2800" dirty="0" smtClean="0"/>
              <a:t>Cluster ID for each narrative of non-response</a:t>
            </a:r>
          </a:p>
          <a:p>
            <a:r>
              <a:rPr lang="en-US" sz="2800" dirty="0" smtClean="0"/>
              <a:t>Construct classification trees</a:t>
            </a:r>
          </a:p>
          <a:p>
            <a:pPr lvl="1"/>
            <a:r>
              <a:rPr lang="en-US" sz="2400" dirty="0"/>
              <a:t>Use cluster IDs (</a:t>
            </a:r>
            <a:r>
              <a:rPr lang="en-US" sz="2400" dirty="0">
                <a:solidFill>
                  <a:srgbClr val="00B050"/>
                </a:solidFill>
              </a:rPr>
              <a:t>SI</a:t>
            </a:r>
            <a:r>
              <a:rPr lang="en-US" sz="2400" dirty="0"/>
              <a:t>) as class labels</a:t>
            </a:r>
          </a:p>
          <a:p>
            <a:pPr lvl="1"/>
            <a:r>
              <a:rPr lang="en-US" sz="2400" dirty="0"/>
              <a:t>Use doorstep concerns (</a:t>
            </a:r>
            <a:r>
              <a:rPr lang="en-US" sz="2400" dirty="0">
                <a:solidFill>
                  <a:schemeClr val="tx1">
                    <a:lumMod val="50000"/>
                    <a:lumOff val="50000"/>
                  </a:schemeClr>
                </a:solidFill>
              </a:rPr>
              <a:t>CHI</a:t>
            </a:r>
            <a:r>
              <a:rPr lang="en-US" sz="2400" dirty="0"/>
              <a:t>) as features</a:t>
            </a:r>
          </a:p>
          <a:p>
            <a:pPr lvl="1"/>
            <a:r>
              <a:rPr lang="en-US" sz="2400" dirty="0" smtClean="0"/>
              <a:t>Variable chosen to ‘best’ split into subsets</a:t>
            </a:r>
          </a:p>
          <a:p>
            <a:pPr lvl="1"/>
            <a:r>
              <a:rPr lang="en-US" sz="2400" dirty="0" smtClean="0"/>
              <a:t>Indication of ‘importance’</a:t>
            </a:r>
          </a:p>
        </p:txBody>
      </p:sp>
      <p:grpSp>
        <p:nvGrpSpPr>
          <p:cNvPr id="4" name="Group 3"/>
          <p:cNvGrpSpPr/>
          <p:nvPr/>
        </p:nvGrpSpPr>
        <p:grpSpPr>
          <a:xfrm>
            <a:off x="1040541" y="4397856"/>
            <a:ext cx="7646259" cy="1609752"/>
            <a:chOff x="872365" y="1359492"/>
            <a:chExt cx="7646259" cy="1609752"/>
          </a:xfrm>
        </p:grpSpPr>
        <p:sp>
          <p:nvSpPr>
            <p:cNvPr id="5" name="Freeform 4"/>
            <p:cNvSpPr/>
            <p:nvPr/>
          </p:nvSpPr>
          <p:spPr>
            <a:xfrm>
              <a:off x="872365" y="1359492"/>
              <a:ext cx="3195474" cy="1597737"/>
            </a:xfrm>
            <a:custGeom>
              <a:avLst/>
              <a:gdLst>
                <a:gd name="connsiteX0" fmla="*/ 0 w 3195474"/>
                <a:gd name="connsiteY0" fmla="*/ 159774 h 1597737"/>
                <a:gd name="connsiteX1" fmla="*/ 159774 w 3195474"/>
                <a:gd name="connsiteY1" fmla="*/ 0 h 1597737"/>
                <a:gd name="connsiteX2" fmla="*/ 3035700 w 3195474"/>
                <a:gd name="connsiteY2" fmla="*/ 0 h 1597737"/>
                <a:gd name="connsiteX3" fmla="*/ 3195474 w 3195474"/>
                <a:gd name="connsiteY3" fmla="*/ 159774 h 1597737"/>
                <a:gd name="connsiteX4" fmla="*/ 3195474 w 3195474"/>
                <a:gd name="connsiteY4" fmla="*/ 1437963 h 1597737"/>
                <a:gd name="connsiteX5" fmla="*/ 3035700 w 3195474"/>
                <a:gd name="connsiteY5" fmla="*/ 1597737 h 1597737"/>
                <a:gd name="connsiteX6" fmla="*/ 159774 w 3195474"/>
                <a:gd name="connsiteY6" fmla="*/ 1597737 h 1597737"/>
                <a:gd name="connsiteX7" fmla="*/ 0 w 3195474"/>
                <a:gd name="connsiteY7" fmla="*/ 1437963 h 1597737"/>
                <a:gd name="connsiteX8" fmla="*/ 0 w 3195474"/>
                <a:gd name="connsiteY8" fmla="*/ 159774 h 1597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95474" h="1597737">
                  <a:moveTo>
                    <a:pt x="0" y="159774"/>
                  </a:moveTo>
                  <a:cubicBezTo>
                    <a:pt x="0" y="71533"/>
                    <a:pt x="71533" y="0"/>
                    <a:pt x="159774" y="0"/>
                  </a:cubicBezTo>
                  <a:lnTo>
                    <a:pt x="3035700" y="0"/>
                  </a:lnTo>
                  <a:cubicBezTo>
                    <a:pt x="3123941" y="0"/>
                    <a:pt x="3195474" y="71533"/>
                    <a:pt x="3195474" y="159774"/>
                  </a:cubicBezTo>
                  <a:lnTo>
                    <a:pt x="3195474" y="1437963"/>
                  </a:lnTo>
                  <a:cubicBezTo>
                    <a:pt x="3195474" y="1526204"/>
                    <a:pt x="3123941" y="1597737"/>
                    <a:pt x="3035700" y="1597737"/>
                  </a:cubicBezTo>
                  <a:lnTo>
                    <a:pt x="159774" y="1597737"/>
                  </a:lnTo>
                  <a:cubicBezTo>
                    <a:pt x="71533" y="1597737"/>
                    <a:pt x="0" y="1526204"/>
                    <a:pt x="0" y="1437963"/>
                  </a:cubicBezTo>
                  <a:lnTo>
                    <a:pt x="0" y="159774"/>
                  </a:lnTo>
                  <a:close/>
                </a:path>
              </a:pathLst>
            </a:cu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1000">
                  <a:schemeClr val="lt1">
                    <a:hueOff val="0"/>
                    <a:satOff val="0"/>
                    <a:lumOff val="0"/>
                    <a:alphaOff val="0"/>
                    <a:lumMod val="99000"/>
                    <a:satMod val="120000"/>
                    <a:shade val="78000"/>
                  </a:schemeClr>
                </a:gs>
              </a:gsLst>
            </a:gradFill>
            <a:ln w="76200">
              <a:solidFill>
                <a:srgbClr val="00B050"/>
              </a:solidFill>
            </a:ln>
          </p:spPr>
          <p:style>
            <a:lnRef idx="0">
              <a:scrgbClr r="0" g="0" b="0"/>
            </a:lnRef>
            <a:fillRef idx="3">
              <a:scrgbClr r="0" g="0" b="0"/>
            </a:fillRef>
            <a:effectRef idx="3">
              <a:schemeClr val="lt1">
                <a:hueOff val="0"/>
                <a:satOff val="0"/>
                <a:lumOff val="0"/>
                <a:alphaOff val="0"/>
              </a:schemeClr>
            </a:effectRef>
            <a:fontRef idx="minor">
              <a:schemeClr val="dk1">
                <a:hueOff val="0"/>
                <a:satOff val="0"/>
                <a:lumOff val="0"/>
                <a:alphaOff val="0"/>
              </a:schemeClr>
            </a:fontRef>
          </p:style>
          <p:txBody>
            <a:bodyPr spcFirstLastPara="0" vert="horz" wrap="square" lIns="58226" tIns="58226" rIns="58226" bIns="58226" numCol="1" spcCol="1270" anchor="ctr" anchorCtr="0">
              <a:noAutofit/>
            </a:bodyPr>
            <a:lstStyle/>
            <a:p>
              <a:pPr lvl="0" algn="ctr" defTabSz="800100">
                <a:lnSpc>
                  <a:spcPct val="90000"/>
                </a:lnSpc>
                <a:spcBef>
                  <a:spcPct val="0"/>
                </a:spcBef>
                <a:spcAft>
                  <a:spcPct val="35000"/>
                </a:spcAft>
              </a:pPr>
              <a:r>
                <a:rPr lang="en-US" sz="1800" b="1" kern="1200" dirty="0" smtClean="0"/>
                <a:t>Feature/Predictor</a:t>
              </a:r>
              <a:endParaRPr lang="en-US" sz="1800" b="1" u="sng" kern="1200" dirty="0" smtClean="0">
                <a:solidFill>
                  <a:srgbClr val="1978EB"/>
                </a:solidFill>
              </a:endParaRPr>
            </a:p>
            <a:p>
              <a:pPr lvl="0" algn="ctr" defTabSz="800100">
                <a:lnSpc>
                  <a:spcPct val="90000"/>
                </a:lnSpc>
                <a:spcBef>
                  <a:spcPct val="0"/>
                </a:spcBef>
                <a:spcAft>
                  <a:spcPct val="35000"/>
                </a:spcAft>
              </a:pPr>
              <a:r>
                <a:rPr lang="en-US" sz="1800" kern="1200" dirty="0" smtClean="0"/>
                <a:t>Contact History:</a:t>
              </a:r>
            </a:p>
            <a:p>
              <a:pPr lvl="0" algn="ctr" defTabSz="800100">
                <a:lnSpc>
                  <a:spcPct val="90000"/>
                </a:lnSpc>
                <a:spcBef>
                  <a:spcPct val="0"/>
                </a:spcBef>
                <a:spcAft>
                  <a:spcPct val="35000"/>
                </a:spcAft>
              </a:pPr>
              <a:r>
                <a:rPr lang="en-US" sz="1800" kern="1200" dirty="0" smtClean="0"/>
                <a:t>  </a:t>
              </a:r>
              <a:r>
                <a:rPr lang="en-US" sz="1800" b="1" kern="1200" dirty="0" smtClean="0">
                  <a:solidFill>
                    <a:schemeClr val="tx1">
                      <a:lumMod val="50000"/>
                      <a:lumOff val="50000"/>
                    </a:schemeClr>
                  </a:solidFill>
                </a:rPr>
                <a:t>Doorstep concern codes</a:t>
              </a:r>
              <a:endParaRPr lang="en-US" sz="1800" b="1" kern="1200" dirty="0">
                <a:solidFill>
                  <a:schemeClr val="tx1">
                    <a:lumMod val="50000"/>
                    <a:lumOff val="50000"/>
                  </a:schemeClr>
                </a:solidFill>
              </a:endParaRPr>
            </a:p>
          </p:txBody>
        </p:sp>
        <p:sp>
          <p:nvSpPr>
            <p:cNvPr id="6" name="Freeform 5"/>
            <p:cNvSpPr/>
            <p:nvPr/>
          </p:nvSpPr>
          <p:spPr>
            <a:xfrm rot="32903">
              <a:off x="4067811" y="2122400"/>
              <a:ext cx="1255367" cy="83935"/>
            </a:xfrm>
            <a:custGeom>
              <a:avLst/>
              <a:gdLst>
                <a:gd name="connsiteX0" fmla="*/ 0 w 1255367"/>
                <a:gd name="connsiteY0" fmla="*/ 41967 h 83935"/>
                <a:gd name="connsiteX1" fmla="*/ 1255367 w 1255367"/>
                <a:gd name="connsiteY1" fmla="*/ 41967 h 83935"/>
              </a:gdLst>
              <a:ahLst/>
              <a:cxnLst>
                <a:cxn ang="0">
                  <a:pos x="connsiteX0" y="connsiteY0"/>
                </a:cxn>
                <a:cxn ang="0">
                  <a:pos x="connsiteX1" y="connsiteY1"/>
                </a:cxn>
              </a:cxnLst>
              <a:rect l="l" t="t" r="r" b="b"/>
              <a:pathLst>
                <a:path w="1255367" h="83935">
                  <a:moveTo>
                    <a:pt x="0" y="41967"/>
                  </a:moveTo>
                  <a:lnTo>
                    <a:pt x="1255367" y="41967"/>
                  </a:lnTo>
                </a:path>
              </a:pathLst>
            </a:custGeom>
            <a:noFill/>
            <a:ln w="38100">
              <a:noFill/>
            </a:ln>
          </p:spPr>
          <p:style>
            <a:lnRef idx="2">
              <a:scrgbClr r="0" g="0" b="0"/>
            </a:lnRef>
            <a:fillRef idx="0">
              <a:scrgbClr r="0" g="0" b="0"/>
            </a:fillRef>
            <a:effectRef idx="0">
              <a:schemeClr val="accent3">
                <a:hueOff val="0"/>
                <a:satOff val="0"/>
                <a:lumOff val="0"/>
                <a:alphaOff val="0"/>
              </a:schemeClr>
            </a:effectRef>
            <a:fontRef idx="minor">
              <a:schemeClr val="tx1">
                <a:hueOff val="0"/>
                <a:satOff val="0"/>
                <a:lumOff val="0"/>
                <a:alphaOff val="0"/>
              </a:schemeClr>
            </a:fontRef>
          </p:style>
          <p:txBody>
            <a:bodyPr spcFirstLastPara="0" vert="horz" wrap="square" lIns="609000" tIns="10583" rIns="608998" bIns="10583" numCol="1" spcCol="1270" anchor="ctr" anchorCtr="0">
              <a:noAutofit/>
            </a:bodyPr>
            <a:lstStyle/>
            <a:p>
              <a:pPr lvl="0" algn="ctr" defTabSz="222250">
                <a:lnSpc>
                  <a:spcPct val="90000"/>
                </a:lnSpc>
                <a:spcBef>
                  <a:spcPct val="0"/>
                </a:spcBef>
                <a:spcAft>
                  <a:spcPct val="35000"/>
                </a:spcAft>
              </a:pPr>
              <a:endParaRPr lang="en-US" sz="500" kern="1200"/>
            </a:p>
          </p:txBody>
        </p:sp>
        <p:sp>
          <p:nvSpPr>
            <p:cNvPr id="7" name="Freeform 6"/>
            <p:cNvSpPr/>
            <p:nvPr/>
          </p:nvSpPr>
          <p:spPr>
            <a:xfrm>
              <a:off x="4928080" y="1371507"/>
              <a:ext cx="3590544" cy="1597737"/>
            </a:xfrm>
            <a:custGeom>
              <a:avLst/>
              <a:gdLst>
                <a:gd name="connsiteX0" fmla="*/ 0 w 3195474"/>
                <a:gd name="connsiteY0" fmla="*/ 159774 h 1597737"/>
                <a:gd name="connsiteX1" fmla="*/ 159774 w 3195474"/>
                <a:gd name="connsiteY1" fmla="*/ 0 h 1597737"/>
                <a:gd name="connsiteX2" fmla="*/ 3035700 w 3195474"/>
                <a:gd name="connsiteY2" fmla="*/ 0 h 1597737"/>
                <a:gd name="connsiteX3" fmla="*/ 3195474 w 3195474"/>
                <a:gd name="connsiteY3" fmla="*/ 159774 h 1597737"/>
                <a:gd name="connsiteX4" fmla="*/ 3195474 w 3195474"/>
                <a:gd name="connsiteY4" fmla="*/ 1437963 h 1597737"/>
                <a:gd name="connsiteX5" fmla="*/ 3035700 w 3195474"/>
                <a:gd name="connsiteY5" fmla="*/ 1597737 h 1597737"/>
                <a:gd name="connsiteX6" fmla="*/ 159774 w 3195474"/>
                <a:gd name="connsiteY6" fmla="*/ 1597737 h 1597737"/>
                <a:gd name="connsiteX7" fmla="*/ 0 w 3195474"/>
                <a:gd name="connsiteY7" fmla="*/ 1437963 h 1597737"/>
                <a:gd name="connsiteX8" fmla="*/ 0 w 3195474"/>
                <a:gd name="connsiteY8" fmla="*/ 159774 h 1597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95474" h="1597737">
                  <a:moveTo>
                    <a:pt x="0" y="159774"/>
                  </a:moveTo>
                  <a:cubicBezTo>
                    <a:pt x="0" y="71533"/>
                    <a:pt x="71533" y="0"/>
                    <a:pt x="159774" y="0"/>
                  </a:cubicBezTo>
                  <a:lnTo>
                    <a:pt x="3035700" y="0"/>
                  </a:lnTo>
                  <a:cubicBezTo>
                    <a:pt x="3123941" y="0"/>
                    <a:pt x="3195474" y="71533"/>
                    <a:pt x="3195474" y="159774"/>
                  </a:cubicBezTo>
                  <a:lnTo>
                    <a:pt x="3195474" y="1437963"/>
                  </a:lnTo>
                  <a:cubicBezTo>
                    <a:pt x="3195474" y="1526204"/>
                    <a:pt x="3123941" y="1597737"/>
                    <a:pt x="3035700" y="1597737"/>
                  </a:cubicBezTo>
                  <a:lnTo>
                    <a:pt x="159774" y="1597737"/>
                  </a:lnTo>
                  <a:cubicBezTo>
                    <a:pt x="71533" y="1597737"/>
                    <a:pt x="0" y="1526204"/>
                    <a:pt x="0" y="1437963"/>
                  </a:cubicBezTo>
                  <a:lnTo>
                    <a:pt x="0" y="159774"/>
                  </a:lnTo>
                  <a:close/>
                </a:path>
              </a:pathLst>
            </a:custGeom>
            <a:gradFill rotWithShape="0">
              <a:gsLst>
                <a:gs pos="0">
                  <a:schemeClr val="lt1">
                    <a:hueOff val="0"/>
                    <a:satOff val="0"/>
                    <a:lumOff val="0"/>
                    <a:alphaOff val="0"/>
                    <a:satMod val="103000"/>
                    <a:lumMod val="102000"/>
                    <a:tint val="94000"/>
                  </a:schemeClr>
                </a:gs>
                <a:gs pos="61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gradFill>
            <a:ln w="76200">
              <a:solidFill>
                <a:srgbClr val="C00000"/>
              </a:solidFill>
            </a:ln>
          </p:spPr>
          <p:style>
            <a:lnRef idx="0">
              <a:scrgbClr r="0" g="0" b="0"/>
            </a:lnRef>
            <a:fillRef idx="3">
              <a:scrgbClr r="0" g="0" b="0"/>
            </a:fillRef>
            <a:effectRef idx="3">
              <a:schemeClr val="lt1">
                <a:hueOff val="0"/>
                <a:satOff val="0"/>
                <a:lumOff val="0"/>
                <a:alphaOff val="0"/>
              </a:schemeClr>
            </a:effectRef>
            <a:fontRef idx="minor">
              <a:schemeClr val="dk1">
                <a:hueOff val="0"/>
                <a:satOff val="0"/>
                <a:lumOff val="0"/>
                <a:alphaOff val="0"/>
              </a:schemeClr>
            </a:fontRef>
          </p:style>
          <p:txBody>
            <a:bodyPr spcFirstLastPara="0" vert="horz" wrap="square" lIns="58226" tIns="58226" rIns="58226" bIns="58226" numCol="1" spcCol="1270" anchor="ctr" anchorCtr="0">
              <a:noAutofit/>
            </a:bodyPr>
            <a:lstStyle/>
            <a:p>
              <a:pPr lvl="0" algn="ctr" defTabSz="800100">
                <a:lnSpc>
                  <a:spcPct val="90000"/>
                </a:lnSpc>
                <a:spcBef>
                  <a:spcPct val="0"/>
                </a:spcBef>
                <a:spcAft>
                  <a:spcPct val="35000"/>
                </a:spcAft>
              </a:pPr>
              <a:r>
                <a:rPr lang="en-US" b="1" dirty="0" smtClean="0"/>
                <a:t>Class/Response</a:t>
              </a:r>
              <a:r>
                <a:rPr lang="en-US" sz="1800" b="1" kern="1200" dirty="0" smtClean="0">
                  <a:solidFill>
                    <a:srgbClr val="00B050"/>
                  </a:solidFill>
                </a:rPr>
                <a:t> </a:t>
              </a:r>
            </a:p>
            <a:p>
              <a:pPr lvl="0" algn="ctr" defTabSz="800100">
                <a:lnSpc>
                  <a:spcPct val="90000"/>
                </a:lnSpc>
                <a:spcBef>
                  <a:spcPct val="0"/>
                </a:spcBef>
                <a:spcAft>
                  <a:spcPct val="35000"/>
                </a:spcAft>
              </a:pPr>
              <a:r>
                <a:rPr lang="en-US" sz="1800" kern="1200" dirty="0" smtClean="0"/>
                <a:t>Survey Instrument: </a:t>
              </a:r>
            </a:p>
            <a:p>
              <a:pPr lvl="0" algn="ctr" defTabSz="800100">
                <a:lnSpc>
                  <a:spcPct val="90000"/>
                </a:lnSpc>
                <a:spcBef>
                  <a:spcPct val="0"/>
                </a:spcBef>
                <a:spcAft>
                  <a:spcPct val="35000"/>
                </a:spcAft>
              </a:pPr>
              <a:r>
                <a:rPr lang="en-US" sz="1800" b="1" kern="1200" dirty="0" smtClean="0">
                  <a:solidFill>
                    <a:srgbClr val="00B050"/>
                  </a:solidFill>
                </a:rPr>
                <a:t>Cluster ID for text narrative</a:t>
              </a:r>
              <a:endParaRPr lang="en-US" sz="1800" b="1" kern="1200" dirty="0">
                <a:solidFill>
                  <a:srgbClr val="00B050"/>
                </a:solidFill>
              </a:endParaRPr>
            </a:p>
          </p:txBody>
        </p:sp>
      </p:grpSp>
    </p:spTree>
    <p:extLst>
      <p:ext uri="{BB962C8B-B14F-4D97-AF65-F5344CB8AC3E}">
        <p14:creationId xmlns:p14="http://schemas.microsoft.com/office/powerpoint/2010/main" val="14703751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2056" y="322010"/>
            <a:ext cx="8458200" cy="461665"/>
          </a:xfrm>
          <a:prstGeom prst="rect">
            <a:avLst/>
          </a:prstGeom>
        </p:spPr>
        <p:txBody>
          <a:bodyPr wrap="square">
            <a:spAutoFit/>
          </a:bodyPr>
          <a:lstStyle/>
          <a:p>
            <a:pPr lvl="0" algn="ctr" fontAlgn="auto">
              <a:spcAft>
                <a:spcPts val="0"/>
              </a:spcAft>
            </a:pPr>
            <a:r>
              <a:rPr lang="en-US" sz="2400" dirty="0" smtClean="0">
                <a:ln w="0"/>
                <a:solidFill>
                  <a:srgbClr val="002060"/>
                </a:solidFill>
                <a:effectLst>
                  <a:outerShdw blurRad="38100" dist="19050" dir="2700000" algn="tl" rotWithShape="0">
                    <a:srgbClr val="002060">
                      <a:alpha val="40000"/>
                    </a:srgbClr>
                  </a:outerShdw>
                </a:effectLst>
                <a:latin typeface="Tahoma" pitchFamily="34" charset="0"/>
                <a:cs typeface="Tahoma" pitchFamily="34" charset="0"/>
              </a:rPr>
              <a:t>Model-Based Clustering using </a:t>
            </a:r>
            <a:r>
              <a:rPr lang="en-US" sz="2400" u="sng" dirty="0" smtClean="0">
                <a:ln w="0"/>
                <a:solidFill>
                  <a:srgbClr val="002060"/>
                </a:solidFill>
                <a:effectLst>
                  <a:outerShdw blurRad="38100" dist="19050" dir="2700000" algn="tl" rotWithShape="0">
                    <a:srgbClr val="002060">
                      <a:alpha val="40000"/>
                    </a:srgbClr>
                  </a:outerShdw>
                </a:effectLst>
                <a:latin typeface="Tahoma" pitchFamily="34" charset="0"/>
                <a:cs typeface="Tahoma" pitchFamily="34" charset="0"/>
              </a:rPr>
              <a:t>TDM</a:t>
            </a:r>
            <a:r>
              <a:rPr lang="en-US" sz="2400" dirty="0" smtClean="0">
                <a:ln w="0"/>
                <a:solidFill>
                  <a:srgbClr val="002060"/>
                </a:solidFill>
                <a:effectLst>
                  <a:outerShdw blurRad="38100" dist="19050" dir="2700000" algn="tl" rotWithShape="0">
                    <a:srgbClr val="002060">
                      <a:alpha val="40000"/>
                    </a:srgbClr>
                  </a:outerShdw>
                </a:effectLst>
                <a:latin typeface="Tahoma" pitchFamily="34" charset="0"/>
                <a:cs typeface="Tahoma" pitchFamily="34" charset="0"/>
              </a:rPr>
              <a:t> Data Matrix</a:t>
            </a:r>
          </a:p>
        </p:txBody>
      </p:sp>
      <p:grpSp>
        <p:nvGrpSpPr>
          <p:cNvPr id="11" name="Group 10"/>
          <p:cNvGrpSpPr/>
          <p:nvPr/>
        </p:nvGrpSpPr>
        <p:grpSpPr>
          <a:xfrm>
            <a:off x="646176" y="1131549"/>
            <a:ext cx="7013825" cy="4721352"/>
            <a:chOff x="490728" y="810768"/>
            <a:chExt cx="7632569" cy="5105400"/>
          </a:xfrm>
        </p:grpSpPr>
        <p:pic>
          <p:nvPicPr>
            <p:cNvPr id="3" name="Picture 2"/>
            <p:cNvPicPr/>
            <p:nvPr/>
          </p:nvPicPr>
          <p:blipFill rotWithShape="1">
            <a:blip r:embed="rId2"/>
            <a:srcRect t="10601" r="13483" b="2838"/>
            <a:stretch/>
          </p:blipFill>
          <p:spPr>
            <a:xfrm>
              <a:off x="1328928" y="810768"/>
              <a:ext cx="6781800" cy="5105400"/>
            </a:xfrm>
            <a:prstGeom prst="rect">
              <a:avLst/>
            </a:prstGeom>
          </p:spPr>
        </p:pic>
        <p:sp>
          <p:nvSpPr>
            <p:cNvPr id="4" name="TextBox 3"/>
            <p:cNvSpPr txBox="1"/>
            <p:nvPr/>
          </p:nvSpPr>
          <p:spPr>
            <a:xfrm>
              <a:off x="4922897" y="4696968"/>
              <a:ext cx="3200400" cy="1066800"/>
            </a:xfrm>
            <a:prstGeom prst="rect">
              <a:avLst/>
            </a:prstGeom>
          </p:spPr>
          <p:txBody>
            <a:bodyPr vert="horz" wrap="square" lIns="91440" tIns="45720" rIns="91440" bIns="45720" rtlCol="0" anchor="ctr">
              <a:normAutofit fontScale="92500"/>
            </a:bodyPr>
            <a:lstStyle/>
            <a:p>
              <a:pPr marL="0" marR="0" indent="0" defTabSz="914400" rtl="0" eaLnBrk="1" fontAlgn="auto" latinLnBrk="0" hangingPunct="1">
                <a:lnSpc>
                  <a:spcPct val="100000"/>
                </a:lnSpc>
                <a:spcBef>
                  <a:spcPct val="0"/>
                </a:spcBef>
                <a:spcAft>
                  <a:spcPts val="0"/>
                </a:spcAft>
                <a:buClrTx/>
                <a:buSzTx/>
                <a:buFontTx/>
                <a:buNone/>
                <a:tabLst/>
              </a:pPr>
              <a:r>
                <a:rPr lang="en-US" sz="1400" b="1" u="sng" dirty="0" smtClean="0">
                  <a:latin typeface="Calibri" panose="020F0502020204030204" pitchFamily="34" charset="0"/>
                  <a:ea typeface="+mj-ea"/>
                  <a:cs typeface="Calibri" panose="020F0502020204030204" pitchFamily="34" charset="0"/>
                </a:rPr>
                <a:t>Classification Tree</a:t>
              </a:r>
              <a:r>
                <a:rPr lang="en-US" sz="1400" b="1" dirty="0" smtClean="0">
                  <a:latin typeface="Calibri" panose="020F0502020204030204" pitchFamily="34" charset="0"/>
                  <a:ea typeface="+mj-ea"/>
                  <a:cs typeface="Calibri" panose="020F0502020204030204" pitchFamily="34" charset="0"/>
                </a:rPr>
                <a:t>: using Cluster IDs from ISOMAP – Model based clustering as response variables and doorstep concern codes as predictors.</a:t>
              </a:r>
              <a:endParaRPr kumimoji="0" lang="en-US" sz="1400" b="1" i="0" u="none" strike="noStrike" kern="1200" cap="none" spc="0" normalizeH="0" baseline="0" noProof="0" dirty="0" smtClean="0">
                <a:ln>
                  <a:noFill/>
                </a:ln>
                <a:effectLst/>
                <a:uLnTx/>
                <a:uFillTx/>
                <a:latin typeface="Calibri" panose="020F0502020204030204" pitchFamily="34" charset="0"/>
                <a:ea typeface="+mj-ea"/>
                <a:cs typeface="Calibri" panose="020F0502020204030204" pitchFamily="34" charset="0"/>
              </a:endParaRPr>
            </a:p>
          </p:txBody>
        </p:sp>
        <p:sp>
          <p:nvSpPr>
            <p:cNvPr id="5" name="TextBox 4"/>
            <p:cNvSpPr txBox="1"/>
            <p:nvPr/>
          </p:nvSpPr>
          <p:spPr>
            <a:xfrm>
              <a:off x="490728" y="3096768"/>
              <a:ext cx="1447800" cy="533400"/>
            </a:xfrm>
            <a:prstGeom prst="rect">
              <a:avLst/>
            </a:prstGeom>
          </p:spPr>
          <p:txBody>
            <a:bodyPr vert="horz" wrap="none" lIns="91440" tIns="45720" rIns="91440" bIns="45720" rtlCol="0" anchor="ctr">
              <a:normAutofit/>
            </a:bodyPr>
            <a:lstStyle/>
            <a:p>
              <a:pPr marL="0" marR="0" indent="0" algn="ctr" defTabSz="914400" rtl="0" eaLnBrk="1" fontAlgn="auto" latinLnBrk="0" hangingPunct="1">
                <a:lnSpc>
                  <a:spcPct val="100000"/>
                </a:lnSpc>
                <a:spcBef>
                  <a:spcPct val="0"/>
                </a:spcBef>
                <a:spcAft>
                  <a:spcPts val="0"/>
                </a:spcAft>
                <a:buClrTx/>
                <a:buSzTx/>
                <a:buFontTx/>
                <a:buNone/>
                <a:tabLst/>
              </a:pPr>
              <a:r>
                <a:rPr kumimoji="0" lang="en-US" sz="1600" b="1" i="0" u="none" strike="noStrike" kern="1200" cap="none" spc="0" normalizeH="0" baseline="0" noProof="0" dirty="0" smtClean="0">
                  <a:ln>
                    <a:noFill/>
                  </a:ln>
                  <a:solidFill>
                    <a:srgbClr val="FF0000"/>
                  </a:solidFill>
                  <a:effectLst/>
                  <a:uLnTx/>
                  <a:uFillTx/>
                  <a:latin typeface="Tahoma" pitchFamily="34" charset="0"/>
                  <a:ea typeface="+mj-ea"/>
                  <a:cs typeface="Tahoma" pitchFamily="34" charset="0"/>
                </a:rPr>
                <a:t>Voluntary</a:t>
              </a:r>
            </a:p>
          </p:txBody>
        </p:sp>
        <p:sp>
          <p:nvSpPr>
            <p:cNvPr id="6" name="TextBox 5"/>
            <p:cNvSpPr txBox="1"/>
            <p:nvPr/>
          </p:nvSpPr>
          <p:spPr>
            <a:xfrm>
              <a:off x="2929128" y="2394150"/>
              <a:ext cx="1447800" cy="533400"/>
            </a:xfrm>
            <a:prstGeom prst="rect">
              <a:avLst/>
            </a:prstGeom>
          </p:spPr>
          <p:txBody>
            <a:bodyPr vert="horz" wrap="none" lIns="91440" tIns="45720" rIns="91440" bIns="45720" rtlCol="0" anchor="ctr">
              <a:normAutofit/>
            </a:bodyPr>
            <a:lstStyle/>
            <a:p>
              <a:pPr marL="0" marR="0" indent="0" algn="ctr" defTabSz="914400" rtl="0" eaLnBrk="1" fontAlgn="auto" latinLnBrk="0" hangingPunct="1">
                <a:lnSpc>
                  <a:spcPct val="100000"/>
                </a:lnSpc>
                <a:spcBef>
                  <a:spcPct val="0"/>
                </a:spcBef>
                <a:spcAft>
                  <a:spcPts val="0"/>
                </a:spcAft>
                <a:buClrTx/>
                <a:buSzTx/>
                <a:buFontTx/>
                <a:buNone/>
                <a:tabLst/>
              </a:pPr>
              <a:r>
                <a:rPr kumimoji="0" lang="en-US" sz="1600" b="1" i="0" u="none" strike="noStrike" kern="1200" cap="none" spc="0" normalizeH="0" baseline="0" noProof="0" dirty="0" smtClean="0">
                  <a:ln>
                    <a:noFill/>
                  </a:ln>
                  <a:solidFill>
                    <a:srgbClr val="FF0000"/>
                  </a:solidFill>
                  <a:effectLst/>
                  <a:uLnTx/>
                  <a:uFillTx/>
                  <a:latin typeface="Tahoma" pitchFamily="34" charset="0"/>
                  <a:ea typeface="+mj-ea"/>
                  <a:cs typeface="Tahoma" pitchFamily="34" charset="0"/>
                </a:rPr>
                <a:t>Not interested</a:t>
              </a:r>
            </a:p>
          </p:txBody>
        </p:sp>
        <p:sp>
          <p:nvSpPr>
            <p:cNvPr id="7" name="TextBox 6"/>
            <p:cNvSpPr txBox="1"/>
            <p:nvPr/>
          </p:nvSpPr>
          <p:spPr>
            <a:xfrm>
              <a:off x="2319528" y="1725168"/>
              <a:ext cx="1219200" cy="381000"/>
            </a:xfrm>
            <a:prstGeom prst="rect">
              <a:avLst/>
            </a:prstGeom>
          </p:spPr>
          <p:txBody>
            <a:bodyPr vert="horz" wrap="none" lIns="91440" tIns="45720" rIns="91440" bIns="45720" rtlCol="0" anchor="ctr">
              <a:normAutofit/>
            </a:bodyPr>
            <a:lstStyle/>
            <a:p>
              <a:pPr marL="0" marR="0" indent="0" algn="ctr" defTabSz="914400" rtl="0" eaLnBrk="1" fontAlgn="auto" latinLnBrk="0" hangingPunct="1">
                <a:lnSpc>
                  <a:spcPct val="100000"/>
                </a:lnSpc>
                <a:spcBef>
                  <a:spcPct val="0"/>
                </a:spcBef>
                <a:spcAft>
                  <a:spcPts val="0"/>
                </a:spcAft>
                <a:buClrTx/>
                <a:buSzTx/>
                <a:buFontTx/>
                <a:buNone/>
                <a:tabLst/>
              </a:pPr>
              <a:r>
                <a:rPr kumimoji="0" lang="en-US" sz="1600" b="1" i="0" u="none" strike="noStrike" kern="1200" cap="none" spc="0" normalizeH="0" baseline="0" noProof="0" dirty="0" smtClean="0">
                  <a:ln>
                    <a:noFill/>
                  </a:ln>
                  <a:solidFill>
                    <a:srgbClr val="FF0000"/>
                  </a:solidFill>
                  <a:effectLst/>
                  <a:uLnTx/>
                  <a:uFillTx/>
                  <a:latin typeface="Tahoma" pitchFamily="34" charset="0"/>
                  <a:ea typeface="+mj-ea"/>
                  <a:cs typeface="Tahoma" pitchFamily="34" charset="0"/>
                </a:rPr>
                <a:t>Privacy</a:t>
              </a:r>
            </a:p>
          </p:txBody>
        </p:sp>
        <p:sp>
          <p:nvSpPr>
            <p:cNvPr id="8" name="TextBox 7"/>
            <p:cNvSpPr txBox="1"/>
            <p:nvPr/>
          </p:nvSpPr>
          <p:spPr>
            <a:xfrm>
              <a:off x="5126736" y="1194182"/>
              <a:ext cx="1219200" cy="381000"/>
            </a:xfrm>
            <a:prstGeom prst="rect">
              <a:avLst/>
            </a:prstGeom>
          </p:spPr>
          <p:txBody>
            <a:bodyPr vert="horz" wrap="none" lIns="91440" tIns="45720" rIns="91440" bIns="45720" rtlCol="0" anchor="ctr">
              <a:normAutofit/>
            </a:bodyPr>
            <a:lstStyle/>
            <a:p>
              <a:pPr marL="0" marR="0" indent="0" algn="ctr" defTabSz="914400" rtl="0" eaLnBrk="1" fontAlgn="auto" latinLnBrk="0" hangingPunct="1">
                <a:lnSpc>
                  <a:spcPct val="100000"/>
                </a:lnSpc>
                <a:spcBef>
                  <a:spcPct val="0"/>
                </a:spcBef>
                <a:spcAft>
                  <a:spcPts val="0"/>
                </a:spcAft>
                <a:buClrTx/>
                <a:buSzTx/>
                <a:buFontTx/>
                <a:buNone/>
                <a:tabLst/>
              </a:pPr>
              <a:r>
                <a:rPr kumimoji="0" lang="en-US" sz="1600" b="1" i="0" u="none" strike="noStrike" kern="1200" cap="none" spc="0" normalizeH="0" baseline="0" noProof="0" dirty="0" smtClean="0">
                  <a:ln>
                    <a:noFill/>
                  </a:ln>
                  <a:solidFill>
                    <a:srgbClr val="FF0000"/>
                  </a:solidFill>
                  <a:effectLst/>
                  <a:uLnTx/>
                  <a:uFillTx/>
                  <a:latin typeface="Tahoma" pitchFamily="34" charset="0"/>
                  <a:ea typeface="+mj-ea"/>
                  <a:cs typeface="Tahoma" pitchFamily="34" charset="0"/>
                </a:rPr>
                <a:t>Anti-government</a:t>
              </a:r>
            </a:p>
          </p:txBody>
        </p:sp>
      </p:grpSp>
    </p:spTree>
    <p:extLst>
      <p:ext uri="{BB962C8B-B14F-4D97-AF65-F5344CB8AC3E}">
        <p14:creationId xmlns:p14="http://schemas.microsoft.com/office/powerpoint/2010/main" val="420152230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2056" y="322010"/>
            <a:ext cx="8458200" cy="461665"/>
          </a:xfrm>
          <a:prstGeom prst="rect">
            <a:avLst/>
          </a:prstGeom>
        </p:spPr>
        <p:txBody>
          <a:bodyPr wrap="square">
            <a:spAutoFit/>
          </a:bodyPr>
          <a:lstStyle/>
          <a:p>
            <a:pPr lvl="0" algn="ctr" fontAlgn="auto">
              <a:spcAft>
                <a:spcPts val="0"/>
              </a:spcAft>
            </a:pPr>
            <a:r>
              <a:rPr lang="en-US" sz="2400" dirty="0" smtClean="0">
                <a:ln w="0"/>
                <a:solidFill>
                  <a:srgbClr val="002060"/>
                </a:solidFill>
                <a:effectLst>
                  <a:outerShdw blurRad="38100" dist="19050" dir="2700000" algn="tl" rotWithShape="0">
                    <a:srgbClr val="002060">
                      <a:alpha val="40000"/>
                    </a:srgbClr>
                  </a:outerShdw>
                </a:effectLst>
                <a:latin typeface="Tahoma" pitchFamily="34" charset="0"/>
                <a:cs typeface="Tahoma" pitchFamily="34" charset="0"/>
              </a:rPr>
              <a:t>Model-Based Clustering using </a:t>
            </a:r>
            <a:r>
              <a:rPr lang="en-US" sz="2400" u="sng" dirty="0" smtClean="0">
                <a:ln w="0"/>
                <a:solidFill>
                  <a:srgbClr val="002060"/>
                </a:solidFill>
                <a:effectLst>
                  <a:outerShdw blurRad="38100" dist="19050" dir="2700000" algn="tl" rotWithShape="0">
                    <a:srgbClr val="002060">
                      <a:alpha val="40000"/>
                    </a:srgbClr>
                  </a:outerShdw>
                </a:effectLst>
                <a:latin typeface="Tahoma" pitchFamily="34" charset="0"/>
                <a:cs typeface="Tahoma" pitchFamily="34" charset="0"/>
              </a:rPr>
              <a:t>BPM</a:t>
            </a:r>
            <a:r>
              <a:rPr lang="en-US" sz="2400" dirty="0" smtClean="0">
                <a:ln w="0"/>
                <a:solidFill>
                  <a:srgbClr val="002060"/>
                </a:solidFill>
                <a:effectLst>
                  <a:outerShdw blurRad="38100" dist="19050" dir="2700000" algn="tl" rotWithShape="0">
                    <a:srgbClr val="002060">
                      <a:alpha val="40000"/>
                    </a:srgbClr>
                  </a:outerShdw>
                </a:effectLst>
                <a:latin typeface="Tahoma" pitchFamily="34" charset="0"/>
                <a:cs typeface="Tahoma" pitchFamily="34" charset="0"/>
              </a:rPr>
              <a:t> Data Matrix</a:t>
            </a:r>
          </a:p>
        </p:txBody>
      </p:sp>
      <p:pic>
        <p:nvPicPr>
          <p:cNvPr id="9" name="Picture 8"/>
          <p:cNvPicPr>
            <a:picLocks noChangeAspect="1"/>
          </p:cNvPicPr>
          <p:nvPr/>
        </p:nvPicPr>
        <p:blipFill>
          <a:blip r:embed="rId2"/>
          <a:stretch>
            <a:fillRect/>
          </a:stretch>
        </p:blipFill>
        <p:spPr>
          <a:xfrm>
            <a:off x="1260652" y="1072896"/>
            <a:ext cx="6749491" cy="5273040"/>
          </a:xfrm>
          <a:prstGeom prst="rect">
            <a:avLst/>
          </a:prstGeom>
        </p:spPr>
      </p:pic>
      <p:sp>
        <p:nvSpPr>
          <p:cNvPr id="12" name="TextBox 11"/>
          <p:cNvSpPr txBox="1"/>
          <p:nvPr/>
        </p:nvSpPr>
        <p:spPr>
          <a:xfrm>
            <a:off x="5167458" y="1782092"/>
            <a:ext cx="1120364" cy="352340"/>
          </a:xfrm>
          <a:prstGeom prst="rect">
            <a:avLst/>
          </a:prstGeom>
        </p:spPr>
        <p:txBody>
          <a:bodyPr vert="horz" wrap="none" lIns="91440" tIns="45720" rIns="91440" bIns="45720" rtlCol="0" anchor="ctr">
            <a:normAutofit/>
          </a:bodyPr>
          <a:lstStyle/>
          <a:p>
            <a:pPr marL="0" marR="0" indent="0" algn="ctr" defTabSz="914400" rtl="0" eaLnBrk="1" fontAlgn="auto" latinLnBrk="0" hangingPunct="1">
              <a:lnSpc>
                <a:spcPct val="100000"/>
              </a:lnSpc>
              <a:spcBef>
                <a:spcPct val="0"/>
              </a:spcBef>
              <a:spcAft>
                <a:spcPts val="0"/>
              </a:spcAft>
              <a:buClrTx/>
              <a:buSzTx/>
              <a:buFontTx/>
              <a:buNone/>
              <a:tabLst/>
            </a:pPr>
            <a:r>
              <a:rPr kumimoji="0" lang="en-US" sz="1600" b="1" i="0" u="none" strike="noStrike" kern="1200" cap="none" spc="0" normalizeH="0" baseline="0" noProof="0" dirty="0" smtClean="0">
                <a:ln>
                  <a:noFill/>
                </a:ln>
                <a:solidFill>
                  <a:srgbClr val="FF0000"/>
                </a:solidFill>
                <a:effectLst/>
                <a:uLnTx/>
                <a:uFillTx/>
                <a:latin typeface="Tahoma" pitchFamily="34" charset="0"/>
                <a:ea typeface="+mj-ea"/>
                <a:cs typeface="Tahoma" pitchFamily="34" charset="0"/>
              </a:rPr>
              <a:t>Privacy</a:t>
            </a:r>
          </a:p>
        </p:txBody>
      </p:sp>
      <p:sp>
        <p:nvSpPr>
          <p:cNvPr id="13" name="TextBox 12"/>
          <p:cNvSpPr txBox="1"/>
          <p:nvPr/>
        </p:nvSpPr>
        <p:spPr>
          <a:xfrm>
            <a:off x="4167064" y="2536030"/>
            <a:ext cx="1330432" cy="493276"/>
          </a:xfrm>
          <a:prstGeom prst="rect">
            <a:avLst/>
          </a:prstGeom>
        </p:spPr>
        <p:txBody>
          <a:bodyPr vert="horz" wrap="none" lIns="91440" tIns="45720" rIns="91440" bIns="45720" rtlCol="0" anchor="ctr">
            <a:normAutofit/>
          </a:bodyPr>
          <a:lstStyle/>
          <a:p>
            <a:pPr marL="0" marR="0" indent="0" algn="ctr" defTabSz="914400" rtl="0" eaLnBrk="1" fontAlgn="auto" latinLnBrk="0" hangingPunct="1">
              <a:lnSpc>
                <a:spcPct val="100000"/>
              </a:lnSpc>
              <a:spcBef>
                <a:spcPct val="0"/>
              </a:spcBef>
              <a:spcAft>
                <a:spcPts val="0"/>
              </a:spcAft>
              <a:buClrTx/>
              <a:buSzTx/>
              <a:buFontTx/>
              <a:buNone/>
              <a:tabLst/>
            </a:pPr>
            <a:r>
              <a:rPr kumimoji="0" lang="en-US" sz="1600" b="1" i="0" u="none" strike="noStrike" kern="1200" cap="none" spc="0" normalizeH="0" baseline="0" noProof="0" dirty="0" smtClean="0">
                <a:ln>
                  <a:noFill/>
                </a:ln>
                <a:solidFill>
                  <a:srgbClr val="FF0000"/>
                </a:solidFill>
                <a:effectLst/>
                <a:uLnTx/>
                <a:uFillTx/>
                <a:latin typeface="Tahoma" pitchFamily="34" charset="0"/>
                <a:ea typeface="+mj-ea"/>
                <a:cs typeface="Tahoma" pitchFamily="34" charset="0"/>
              </a:rPr>
              <a:t>Not interested</a:t>
            </a:r>
          </a:p>
        </p:txBody>
      </p:sp>
      <p:sp>
        <p:nvSpPr>
          <p:cNvPr id="14" name="TextBox 13"/>
          <p:cNvSpPr txBox="1"/>
          <p:nvPr/>
        </p:nvSpPr>
        <p:spPr>
          <a:xfrm>
            <a:off x="5614337" y="4174181"/>
            <a:ext cx="1120364" cy="352340"/>
          </a:xfrm>
          <a:prstGeom prst="rect">
            <a:avLst/>
          </a:prstGeom>
        </p:spPr>
        <p:txBody>
          <a:bodyPr vert="horz" wrap="none" lIns="91440" tIns="45720" rIns="91440" bIns="45720" rtlCol="0" anchor="ctr">
            <a:normAutofit/>
          </a:bodyPr>
          <a:lstStyle/>
          <a:p>
            <a:pPr marL="0" marR="0" indent="0" algn="ctr" defTabSz="914400" rtl="0" eaLnBrk="1" fontAlgn="auto" latinLnBrk="0" hangingPunct="1">
              <a:lnSpc>
                <a:spcPct val="100000"/>
              </a:lnSpc>
              <a:spcBef>
                <a:spcPct val="0"/>
              </a:spcBef>
              <a:spcAft>
                <a:spcPts val="0"/>
              </a:spcAft>
              <a:buClrTx/>
              <a:buSzTx/>
              <a:buFontTx/>
              <a:buNone/>
              <a:tabLst/>
            </a:pPr>
            <a:r>
              <a:rPr kumimoji="0" lang="en-US" sz="1600" b="1" i="0" u="none" strike="noStrike" kern="1200" cap="none" spc="0" normalizeH="0" baseline="0" noProof="0" dirty="0" smtClean="0">
                <a:ln>
                  <a:noFill/>
                </a:ln>
                <a:solidFill>
                  <a:srgbClr val="FF0000"/>
                </a:solidFill>
                <a:effectLst/>
                <a:uLnTx/>
                <a:uFillTx/>
                <a:latin typeface="Tahoma" pitchFamily="34" charset="0"/>
                <a:ea typeface="+mj-ea"/>
                <a:cs typeface="Tahoma" pitchFamily="34" charset="0"/>
              </a:rPr>
              <a:t>Anti-government</a:t>
            </a:r>
          </a:p>
        </p:txBody>
      </p:sp>
      <p:sp>
        <p:nvSpPr>
          <p:cNvPr id="15" name="TextBox 14"/>
          <p:cNvSpPr txBox="1"/>
          <p:nvPr/>
        </p:nvSpPr>
        <p:spPr>
          <a:xfrm>
            <a:off x="3121152" y="4867123"/>
            <a:ext cx="1330432" cy="493276"/>
          </a:xfrm>
          <a:prstGeom prst="rect">
            <a:avLst/>
          </a:prstGeom>
        </p:spPr>
        <p:txBody>
          <a:bodyPr vert="horz" wrap="none" lIns="91440" tIns="45720" rIns="91440" bIns="45720" rtlCol="0" anchor="ctr">
            <a:normAutofit/>
          </a:bodyPr>
          <a:lstStyle/>
          <a:p>
            <a:pPr marL="0" marR="0" indent="0" algn="ctr" defTabSz="914400" rtl="0" eaLnBrk="1" fontAlgn="auto" latinLnBrk="0" hangingPunct="1">
              <a:lnSpc>
                <a:spcPct val="100000"/>
              </a:lnSpc>
              <a:spcBef>
                <a:spcPct val="0"/>
              </a:spcBef>
              <a:spcAft>
                <a:spcPts val="0"/>
              </a:spcAft>
              <a:buClrTx/>
              <a:buSzTx/>
              <a:buFontTx/>
              <a:buNone/>
              <a:tabLst/>
            </a:pPr>
            <a:r>
              <a:rPr kumimoji="0" lang="en-US" sz="1600" b="1" i="0" u="none" strike="noStrike" kern="1200" cap="none" spc="0" normalizeH="0" baseline="0" noProof="0" dirty="0" smtClean="0">
                <a:ln>
                  <a:noFill/>
                </a:ln>
                <a:solidFill>
                  <a:srgbClr val="FF0000"/>
                </a:solidFill>
                <a:effectLst/>
                <a:uLnTx/>
                <a:uFillTx/>
                <a:latin typeface="Tahoma" pitchFamily="34" charset="0"/>
                <a:ea typeface="+mj-ea"/>
                <a:cs typeface="Tahoma" pitchFamily="34" charset="0"/>
              </a:rPr>
              <a:t>Voluntary</a:t>
            </a:r>
          </a:p>
        </p:txBody>
      </p:sp>
      <p:sp>
        <p:nvSpPr>
          <p:cNvPr id="16" name="TextBox 15"/>
          <p:cNvSpPr txBox="1"/>
          <p:nvPr/>
        </p:nvSpPr>
        <p:spPr>
          <a:xfrm>
            <a:off x="2804160" y="3315158"/>
            <a:ext cx="1330432" cy="493276"/>
          </a:xfrm>
          <a:prstGeom prst="rect">
            <a:avLst/>
          </a:prstGeom>
        </p:spPr>
        <p:txBody>
          <a:bodyPr vert="horz" wrap="none" lIns="91440" tIns="45720" rIns="91440" bIns="45720" rtlCol="0" anchor="ctr">
            <a:normAutofit/>
          </a:bodyPr>
          <a:lstStyle/>
          <a:p>
            <a:pPr marL="0" marR="0" indent="0" algn="ctr" defTabSz="914400" rtl="0" eaLnBrk="1" fontAlgn="auto" latinLnBrk="0" hangingPunct="1">
              <a:lnSpc>
                <a:spcPct val="100000"/>
              </a:lnSpc>
              <a:spcBef>
                <a:spcPct val="0"/>
              </a:spcBef>
              <a:spcAft>
                <a:spcPts val="0"/>
              </a:spcAft>
              <a:buClrTx/>
              <a:buSzTx/>
              <a:buFontTx/>
              <a:buNone/>
              <a:tabLst/>
            </a:pPr>
            <a:r>
              <a:rPr lang="en-US" sz="1600" b="1" noProof="0" dirty="0" smtClean="0">
                <a:solidFill>
                  <a:srgbClr val="FF0000"/>
                </a:solidFill>
                <a:latin typeface="Tahoma" pitchFamily="34" charset="0"/>
                <a:ea typeface="+mj-ea"/>
                <a:cs typeface="Tahoma" pitchFamily="34" charset="0"/>
              </a:rPr>
              <a:t>Content</a:t>
            </a:r>
            <a:endParaRPr kumimoji="0" lang="en-US" sz="1600" b="1" i="0" u="none" strike="noStrike" kern="1200" cap="none" spc="0" normalizeH="0" baseline="0" noProof="0" dirty="0" smtClean="0">
              <a:ln>
                <a:noFill/>
              </a:ln>
              <a:solidFill>
                <a:srgbClr val="FF0000"/>
              </a:solidFill>
              <a:effectLst/>
              <a:uLnTx/>
              <a:uFillTx/>
              <a:latin typeface="Tahoma" pitchFamily="34" charset="0"/>
              <a:ea typeface="+mj-ea"/>
              <a:cs typeface="Tahoma" pitchFamily="34" charset="0"/>
            </a:endParaRPr>
          </a:p>
        </p:txBody>
      </p:sp>
    </p:spTree>
    <p:extLst>
      <p:ext uri="{BB962C8B-B14F-4D97-AF65-F5344CB8AC3E}">
        <p14:creationId xmlns:p14="http://schemas.microsoft.com/office/powerpoint/2010/main" val="97397655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Bayes Clustering using </a:t>
            </a:r>
            <a:r>
              <a:rPr lang="en-US" sz="3600" u="sng" dirty="0" smtClean="0"/>
              <a:t>TDM</a:t>
            </a:r>
            <a:r>
              <a:rPr lang="en-US" sz="3600" dirty="0" smtClean="0"/>
              <a:t> Data Matrix</a:t>
            </a:r>
            <a:endParaRPr lang="en-US" sz="3600" dirty="0"/>
          </a:p>
        </p:txBody>
      </p:sp>
      <p:pic>
        <p:nvPicPr>
          <p:cNvPr id="3" name="Picture 2"/>
          <p:cNvPicPr>
            <a:picLocks noChangeAspect="1"/>
          </p:cNvPicPr>
          <p:nvPr/>
        </p:nvPicPr>
        <p:blipFill>
          <a:blip r:embed="rId2"/>
          <a:stretch>
            <a:fillRect/>
          </a:stretch>
        </p:blipFill>
        <p:spPr>
          <a:xfrm>
            <a:off x="325821" y="1213950"/>
            <a:ext cx="8534400" cy="4800600"/>
          </a:xfrm>
          <a:prstGeom prst="rect">
            <a:avLst/>
          </a:prstGeom>
        </p:spPr>
      </p:pic>
      <p:sp>
        <p:nvSpPr>
          <p:cNvPr id="4" name="TextBox 3"/>
          <p:cNvSpPr txBox="1"/>
          <p:nvPr/>
        </p:nvSpPr>
        <p:spPr>
          <a:xfrm>
            <a:off x="5852291" y="1997704"/>
            <a:ext cx="1120364" cy="352340"/>
          </a:xfrm>
          <a:prstGeom prst="rect">
            <a:avLst/>
          </a:prstGeom>
        </p:spPr>
        <p:txBody>
          <a:bodyPr vert="horz" wrap="none" lIns="91440" tIns="45720" rIns="91440" bIns="45720" rtlCol="0" anchor="ctr">
            <a:normAutofit/>
          </a:bodyPr>
          <a:lstStyle/>
          <a:p>
            <a:pPr marL="0" marR="0" indent="0" algn="ctr" defTabSz="914400" rtl="0" eaLnBrk="1" fontAlgn="auto" latinLnBrk="0" hangingPunct="1">
              <a:lnSpc>
                <a:spcPct val="100000"/>
              </a:lnSpc>
              <a:spcBef>
                <a:spcPct val="0"/>
              </a:spcBef>
              <a:spcAft>
                <a:spcPts val="0"/>
              </a:spcAft>
              <a:buClrTx/>
              <a:buSzTx/>
              <a:buFontTx/>
              <a:buNone/>
              <a:tabLst/>
            </a:pPr>
            <a:r>
              <a:rPr kumimoji="0" lang="en-US" sz="1600" b="1" i="0" u="none" strike="noStrike" kern="1200" cap="none" spc="0" normalizeH="0" baseline="0" noProof="0" dirty="0" smtClean="0">
                <a:ln>
                  <a:noFill/>
                </a:ln>
                <a:solidFill>
                  <a:srgbClr val="FF0000"/>
                </a:solidFill>
                <a:effectLst/>
                <a:uLnTx/>
                <a:uFillTx/>
                <a:latin typeface="Tahoma" pitchFamily="34" charset="0"/>
                <a:ea typeface="+mj-ea"/>
                <a:cs typeface="Tahoma" pitchFamily="34" charset="0"/>
              </a:rPr>
              <a:t>Anti-government</a:t>
            </a:r>
          </a:p>
        </p:txBody>
      </p:sp>
      <p:sp>
        <p:nvSpPr>
          <p:cNvPr id="5" name="TextBox 4"/>
          <p:cNvSpPr txBox="1"/>
          <p:nvPr/>
        </p:nvSpPr>
        <p:spPr>
          <a:xfrm>
            <a:off x="3157039" y="2691873"/>
            <a:ext cx="1120364" cy="352340"/>
          </a:xfrm>
          <a:prstGeom prst="rect">
            <a:avLst/>
          </a:prstGeom>
        </p:spPr>
        <p:txBody>
          <a:bodyPr vert="horz" wrap="none" lIns="91440" tIns="45720" rIns="91440" bIns="45720" rtlCol="0" anchor="ctr">
            <a:normAutofit/>
          </a:bodyPr>
          <a:lstStyle/>
          <a:p>
            <a:pPr marL="0" marR="0" indent="0" algn="ctr" defTabSz="914400" rtl="0" eaLnBrk="1" fontAlgn="auto" latinLnBrk="0" hangingPunct="1">
              <a:lnSpc>
                <a:spcPct val="100000"/>
              </a:lnSpc>
              <a:spcBef>
                <a:spcPct val="0"/>
              </a:spcBef>
              <a:spcAft>
                <a:spcPts val="0"/>
              </a:spcAft>
              <a:buClrTx/>
              <a:buSzTx/>
              <a:buFontTx/>
              <a:buNone/>
              <a:tabLst/>
            </a:pPr>
            <a:r>
              <a:rPr kumimoji="0" lang="en-US" sz="1600" b="1" i="0" u="none" strike="noStrike" kern="1200" cap="none" spc="0" normalizeH="0" baseline="0" noProof="0" dirty="0" smtClean="0">
                <a:ln>
                  <a:noFill/>
                </a:ln>
                <a:solidFill>
                  <a:srgbClr val="FF0000"/>
                </a:solidFill>
                <a:effectLst/>
                <a:uLnTx/>
                <a:uFillTx/>
                <a:latin typeface="Tahoma" pitchFamily="34" charset="0"/>
                <a:ea typeface="+mj-ea"/>
                <a:cs typeface="Tahoma" pitchFamily="34" charset="0"/>
              </a:rPr>
              <a:t>Privacy</a:t>
            </a:r>
          </a:p>
        </p:txBody>
      </p:sp>
      <p:sp>
        <p:nvSpPr>
          <p:cNvPr id="6" name="TextBox 5"/>
          <p:cNvSpPr txBox="1"/>
          <p:nvPr/>
        </p:nvSpPr>
        <p:spPr>
          <a:xfrm>
            <a:off x="4572000" y="3200368"/>
            <a:ext cx="1330432" cy="493276"/>
          </a:xfrm>
          <a:prstGeom prst="rect">
            <a:avLst/>
          </a:prstGeom>
        </p:spPr>
        <p:txBody>
          <a:bodyPr vert="horz" wrap="none" lIns="91440" tIns="45720" rIns="91440" bIns="45720" rtlCol="0" anchor="ctr">
            <a:normAutofit/>
          </a:bodyPr>
          <a:lstStyle/>
          <a:p>
            <a:pPr marL="0" marR="0" indent="0" algn="ctr" defTabSz="914400" rtl="0" eaLnBrk="1" fontAlgn="auto" latinLnBrk="0" hangingPunct="1">
              <a:lnSpc>
                <a:spcPct val="100000"/>
              </a:lnSpc>
              <a:spcBef>
                <a:spcPct val="0"/>
              </a:spcBef>
              <a:spcAft>
                <a:spcPts val="0"/>
              </a:spcAft>
              <a:buClrTx/>
              <a:buSzTx/>
              <a:buFontTx/>
              <a:buNone/>
              <a:tabLst/>
            </a:pPr>
            <a:r>
              <a:rPr lang="en-US" sz="1600" b="1" dirty="0" smtClean="0">
                <a:solidFill>
                  <a:srgbClr val="FF0000"/>
                </a:solidFill>
                <a:latin typeface="Tahoma" pitchFamily="34" charset="0"/>
                <a:ea typeface="+mj-ea"/>
                <a:cs typeface="Tahoma" pitchFamily="34" charset="0"/>
              </a:rPr>
              <a:t>Family</a:t>
            </a:r>
            <a:endParaRPr kumimoji="0" lang="en-US" sz="1600" b="1" i="0" u="none" strike="noStrike" kern="1200" cap="none" spc="0" normalizeH="0" baseline="0" noProof="0" dirty="0" smtClean="0">
              <a:ln>
                <a:noFill/>
              </a:ln>
              <a:solidFill>
                <a:srgbClr val="FF0000"/>
              </a:solidFill>
              <a:effectLst/>
              <a:uLnTx/>
              <a:uFillTx/>
              <a:latin typeface="Tahoma" pitchFamily="34" charset="0"/>
              <a:ea typeface="+mj-ea"/>
              <a:cs typeface="Tahoma" pitchFamily="34" charset="0"/>
            </a:endParaRPr>
          </a:p>
        </p:txBody>
      </p:sp>
      <p:sp>
        <p:nvSpPr>
          <p:cNvPr id="7" name="TextBox 6"/>
          <p:cNvSpPr txBox="1"/>
          <p:nvPr/>
        </p:nvSpPr>
        <p:spPr>
          <a:xfrm>
            <a:off x="1656252" y="3199799"/>
            <a:ext cx="1330432" cy="493276"/>
          </a:xfrm>
          <a:prstGeom prst="rect">
            <a:avLst/>
          </a:prstGeom>
        </p:spPr>
        <p:txBody>
          <a:bodyPr vert="horz" wrap="none" lIns="91440" tIns="45720" rIns="91440" bIns="45720" rtlCol="0" anchor="ctr">
            <a:normAutofit/>
          </a:bodyPr>
          <a:lstStyle/>
          <a:p>
            <a:pPr marL="0" marR="0" indent="0" algn="ctr" defTabSz="914400" rtl="0" eaLnBrk="1" fontAlgn="auto" latinLnBrk="0" hangingPunct="1">
              <a:lnSpc>
                <a:spcPct val="100000"/>
              </a:lnSpc>
              <a:spcBef>
                <a:spcPct val="0"/>
              </a:spcBef>
              <a:spcAft>
                <a:spcPts val="0"/>
              </a:spcAft>
              <a:buClrTx/>
              <a:buSzTx/>
              <a:buFontTx/>
              <a:buNone/>
              <a:tabLst/>
            </a:pPr>
            <a:r>
              <a:rPr kumimoji="0" lang="en-US" sz="1600" b="1" i="0" u="none" strike="noStrike" kern="1200" cap="none" spc="0" normalizeH="0" baseline="0" noProof="0" dirty="0" smtClean="0">
                <a:ln>
                  <a:noFill/>
                </a:ln>
                <a:solidFill>
                  <a:srgbClr val="FF0000"/>
                </a:solidFill>
                <a:effectLst/>
                <a:uLnTx/>
                <a:uFillTx/>
                <a:latin typeface="Tahoma" pitchFamily="34" charset="0"/>
                <a:ea typeface="+mj-ea"/>
                <a:cs typeface="Tahoma" pitchFamily="34" charset="0"/>
              </a:rPr>
              <a:t>Not interested</a:t>
            </a:r>
          </a:p>
        </p:txBody>
      </p:sp>
    </p:spTree>
    <p:extLst>
      <p:ext uri="{BB962C8B-B14F-4D97-AF65-F5344CB8AC3E}">
        <p14:creationId xmlns:p14="http://schemas.microsoft.com/office/powerpoint/2010/main" val="264446775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ln w="0"/>
                <a:solidFill>
                  <a:srgbClr val="002060"/>
                </a:solidFill>
                <a:effectLst>
                  <a:outerShdw blurRad="38100" dist="19050" dir="2700000" algn="tl" rotWithShape="0">
                    <a:srgbClr val="002060">
                      <a:alpha val="40000"/>
                    </a:srgbClr>
                  </a:outerShdw>
                </a:effectLst>
                <a:latin typeface="Tahoma" pitchFamily="34" charset="0"/>
                <a:cs typeface="Tahoma" pitchFamily="34" charset="0"/>
              </a:rPr>
              <a:t>Bayes </a:t>
            </a:r>
            <a:r>
              <a:rPr lang="en-US" sz="2800" dirty="0">
                <a:ln w="0"/>
                <a:solidFill>
                  <a:srgbClr val="002060"/>
                </a:solidFill>
                <a:effectLst>
                  <a:outerShdw blurRad="38100" dist="19050" dir="2700000" algn="tl" rotWithShape="0">
                    <a:srgbClr val="002060">
                      <a:alpha val="40000"/>
                    </a:srgbClr>
                  </a:outerShdw>
                </a:effectLst>
                <a:latin typeface="Tahoma" pitchFamily="34" charset="0"/>
                <a:cs typeface="Tahoma" pitchFamily="34" charset="0"/>
              </a:rPr>
              <a:t>Clustering using </a:t>
            </a:r>
            <a:r>
              <a:rPr lang="en-US" sz="2800" u="sng" dirty="0">
                <a:ln w="0"/>
                <a:solidFill>
                  <a:srgbClr val="002060"/>
                </a:solidFill>
                <a:effectLst>
                  <a:outerShdw blurRad="38100" dist="19050" dir="2700000" algn="tl" rotWithShape="0">
                    <a:srgbClr val="002060">
                      <a:alpha val="40000"/>
                    </a:srgbClr>
                  </a:outerShdw>
                </a:effectLst>
                <a:latin typeface="Tahoma" pitchFamily="34" charset="0"/>
                <a:cs typeface="Tahoma" pitchFamily="34" charset="0"/>
              </a:rPr>
              <a:t>BPM</a:t>
            </a:r>
            <a:r>
              <a:rPr lang="en-US" sz="2800" dirty="0">
                <a:ln w="0"/>
                <a:solidFill>
                  <a:srgbClr val="002060"/>
                </a:solidFill>
                <a:effectLst>
                  <a:outerShdw blurRad="38100" dist="19050" dir="2700000" algn="tl" rotWithShape="0">
                    <a:srgbClr val="002060">
                      <a:alpha val="40000"/>
                    </a:srgbClr>
                  </a:outerShdw>
                </a:effectLst>
                <a:latin typeface="Tahoma" pitchFamily="34" charset="0"/>
                <a:cs typeface="Tahoma" pitchFamily="34" charset="0"/>
              </a:rPr>
              <a:t> Data Matrix</a:t>
            </a:r>
            <a:br>
              <a:rPr lang="en-US" sz="2800" dirty="0">
                <a:ln w="0"/>
                <a:solidFill>
                  <a:srgbClr val="002060"/>
                </a:solidFill>
                <a:effectLst>
                  <a:outerShdw blurRad="38100" dist="19050" dir="2700000" algn="tl" rotWithShape="0">
                    <a:srgbClr val="002060">
                      <a:alpha val="40000"/>
                    </a:srgbClr>
                  </a:outerShdw>
                </a:effectLst>
                <a:latin typeface="Tahoma" pitchFamily="34" charset="0"/>
                <a:cs typeface="Tahoma" pitchFamily="34" charset="0"/>
              </a:rPr>
            </a:br>
            <a:endParaRPr lang="en-US" sz="2800" dirty="0"/>
          </a:p>
        </p:txBody>
      </p:sp>
      <p:pic>
        <p:nvPicPr>
          <p:cNvPr id="4" name="Picture 3"/>
          <p:cNvPicPr>
            <a:picLocks noChangeAspect="1"/>
          </p:cNvPicPr>
          <p:nvPr/>
        </p:nvPicPr>
        <p:blipFill>
          <a:blip r:embed="rId2"/>
          <a:stretch>
            <a:fillRect/>
          </a:stretch>
        </p:blipFill>
        <p:spPr>
          <a:xfrm>
            <a:off x="132080" y="1053765"/>
            <a:ext cx="8879840" cy="4994910"/>
          </a:xfrm>
          <a:prstGeom prst="rect">
            <a:avLst/>
          </a:prstGeom>
        </p:spPr>
      </p:pic>
      <p:sp>
        <p:nvSpPr>
          <p:cNvPr id="5" name="TextBox 4"/>
          <p:cNvSpPr txBox="1"/>
          <p:nvPr/>
        </p:nvSpPr>
        <p:spPr>
          <a:xfrm>
            <a:off x="4572000" y="1582394"/>
            <a:ext cx="1120364" cy="352340"/>
          </a:xfrm>
          <a:prstGeom prst="rect">
            <a:avLst/>
          </a:prstGeom>
        </p:spPr>
        <p:txBody>
          <a:bodyPr vert="horz" wrap="none" lIns="91440" tIns="45720" rIns="91440" bIns="45720" rtlCol="0" anchor="ctr">
            <a:normAutofit/>
          </a:bodyPr>
          <a:lstStyle/>
          <a:p>
            <a:pPr marL="0" marR="0" indent="0" algn="ctr" defTabSz="914400" rtl="0" eaLnBrk="1" fontAlgn="auto" latinLnBrk="0" hangingPunct="1">
              <a:lnSpc>
                <a:spcPct val="100000"/>
              </a:lnSpc>
              <a:spcBef>
                <a:spcPct val="0"/>
              </a:spcBef>
              <a:spcAft>
                <a:spcPts val="0"/>
              </a:spcAft>
              <a:buClrTx/>
              <a:buSzTx/>
              <a:buFontTx/>
              <a:buNone/>
              <a:tabLst/>
            </a:pPr>
            <a:r>
              <a:rPr kumimoji="0" lang="en-US" sz="1600" b="1" i="0" u="none" strike="noStrike" kern="1200" cap="none" spc="0" normalizeH="0" baseline="0" noProof="0" dirty="0" smtClean="0">
                <a:ln>
                  <a:noFill/>
                </a:ln>
                <a:solidFill>
                  <a:srgbClr val="FF0000"/>
                </a:solidFill>
                <a:effectLst/>
                <a:uLnTx/>
                <a:uFillTx/>
                <a:latin typeface="Tahoma" pitchFamily="34" charset="0"/>
                <a:ea typeface="+mj-ea"/>
                <a:cs typeface="Tahoma" pitchFamily="34" charset="0"/>
              </a:rPr>
              <a:t>Privacy</a:t>
            </a:r>
          </a:p>
        </p:txBody>
      </p:sp>
      <p:sp>
        <p:nvSpPr>
          <p:cNvPr id="6" name="TextBox 5"/>
          <p:cNvSpPr txBox="1"/>
          <p:nvPr/>
        </p:nvSpPr>
        <p:spPr>
          <a:xfrm>
            <a:off x="3631036" y="2068846"/>
            <a:ext cx="1330432" cy="493276"/>
          </a:xfrm>
          <a:prstGeom prst="rect">
            <a:avLst/>
          </a:prstGeom>
        </p:spPr>
        <p:txBody>
          <a:bodyPr vert="horz" wrap="none" lIns="91440" tIns="45720" rIns="91440" bIns="45720" rtlCol="0" anchor="ctr">
            <a:normAutofit/>
          </a:bodyPr>
          <a:lstStyle/>
          <a:p>
            <a:pPr marL="0" marR="0" indent="0" algn="ctr" defTabSz="914400" rtl="0" eaLnBrk="1" fontAlgn="auto" latinLnBrk="0" hangingPunct="1">
              <a:lnSpc>
                <a:spcPct val="100000"/>
              </a:lnSpc>
              <a:spcBef>
                <a:spcPct val="0"/>
              </a:spcBef>
              <a:spcAft>
                <a:spcPts val="0"/>
              </a:spcAft>
              <a:buClrTx/>
              <a:buSzTx/>
              <a:buFontTx/>
              <a:buNone/>
              <a:tabLst/>
            </a:pPr>
            <a:r>
              <a:rPr kumimoji="0" lang="en-US" sz="1600" b="1" i="0" u="none" strike="noStrike" kern="1200" cap="none" spc="0" normalizeH="0" baseline="0" noProof="0" dirty="0" smtClean="0">
                <a:ln>
                  <a:noFill/>
                </a:ln>
                <a:solidFill>
                  <a:srgbClr val="FF0000"/>
                </a:solidFill>
                <a:effectLst/>
                <a:uLnTx/>
                <a:uFillTx/>
                <a:latin typeface="Tahoma" pitchFamily="34" charset="0"/>
                <a:ea typeface="+mj-ea"/>
                <a:cs typeface="Tahoma" pitchFamily="34" charset="0"/>
              </a:rPr>
              <a:t>Not interested</a:t>
            </a:r>
          </a:p>
        </p:txBody>
      </p:sp>
      <p:sp>
        <p:nvSpPr>
          <p:cNvPr id="7" name="TextBox 6"/>
          <p:cNvSpPr txBox="1"/>
          <p:nvPr/>
        </p:nvSpPr>
        <p:spPr>
          <a:xfrm>
            <a:off x="1469346" y="2650602"/>
            <a:ext cx="1330432" cy="493276"/>
          </a:xfrm>
          <a:prstGeom prst="rect">
            <a:avLst/>
          </a:prstGeom>
        </p:spPr>
        <p:txBody>
          <a:bodyPr vert="horz" wrap="none" lIns="91440" tIns="45720" rIns="91440" bIns="45720" rtlCol="0" anchor="ctr">
            <a:normAutofit/>
          </a:bodyPr>
          <a:lstStyle/>
          <a:p>
            <a:pPr marL="0" marR="0" indent="0" algn="ctr" defTabSz="914400" rtl="0" eaLnBrk="1" fontAlgn="auto" latinLnBrk="0" hangingPunct="1">
              <a:lnSpc>
                <a:spcPct val="100000"/>
              </a:lnSpc>
              <a:spcBef>
                <a:spcPct val="0"/>
              </a:spcBef>
              <a:spcAft>
                <a:spcPts val="0"/>
              </a:spcAft>
              <a:buClrTx/>
              <a:buSzTx/>
              <a:buFontTx/>
              <a:buNone/>
              <a:tabLst/>
            </a:pPr>
            <a:r>
              <a:rPr lang="en-US" sz="1600" b="1" dirty="0" smtClean="0">
                <a:solidFill>
                  <a:srgbClr val="FF0000"/>
                </a:solidFill>
                <a:latin typeface="Tahoma" pitchFamily="34" charset="0"/>
                <a:ea typeface="+mj-ea"/>
                <a:cs typeface="Tahoma" pitchFamily="34" charset="0"/>
              </a:rPr>
              <a:t>Family</a:t>
            </a:r>
            <a:endParaRPr kumimoji="0" lang="en-US" sz="1600" b="1" i="0" u="none" strike="noStrike" kern="1200" cap="none" spc="0" normalizeH="0" baseline="0" noProof="0" dirty="0" smtClean="0">
              <a:ln>
                <a:noFill/>
              </a:ln>
              <a:solidFill>
                <a:srgbClr val="FF0000"/>
              </a:solidFill>
              <a:effectLst/>
              <a:uLnTx/>
              <a:uFillTx/>
              <a:latin typeface="Tahoma" pitchFamily="34" charset="0"/>
              <a:ea typeface="+mj-ea"/>
              <a:cs typeface="Tahoma" pitchFamily="34" charset="0"/>
            </a:endParaRPr>
          </a:p>
        </p:txBody>
      </p:sp>
      <p:sp>
        <p:nvSpPr>
          <p:cNvPr id="8" name="TextBox 7"/>
          <p:cNvSpPr txBox="1"/>
          <p:nvPr/>
        </p:nvSpPr>
        <p:spPr>
          <a:xfrm>
            <a:off x="5232049" y="3216861"/>
            <a:ext cx="1330432" cy="493276"/>
          </a:xfrm>
          <a:prstGeom prst="rect">
            <a:avLst/>
          </a:prstGeom>
        </p:spPr>
        <p:txBody>
          <a:bodyPr vert="horz" wrap="none" lIns="91440" tIns="45720" rIns="91440" bIns="45720" rtlCol="0" anchor="ctr">
            <a:normAutofit/>
          </a:bodyPr>
          <a:lstStyle/>
          <a:p>
            <a:pPr marL="0" marR="0" indent="0" algn="ctr" defTabSz="914400" rtl="0" eaLnBrk="1" fontAlgn="auto" latinLnBrk="0" hangingPunct="1">
              <a:lnSpc>
                <a:spcPct val="100000"/>
              </a:lnSpc>
              <a:spcBef>
                <a:spcPct val="0"/>
              </a:spcBef>
              <a:spcAft>
                <a:spcPts val="0"/>
              </a:spcAft>
              <a:buClrTx/>
              <a:buSzTx/>
              <a:buFontTx/>
              <a:buNone/>
              <a:tabLst/>
            </a:pPr>
            <a:r>
              <a:rPr lang="en-US" sz="1600" b="1" noProof="0" dirty="0" smtClean="0">
                <a:solidFill>
                  <a:srgbClr val="FF0000"/>
                </a:solidFill>
                <a:latin typeface="Tahoma" pitchFamily="34" charset="0"/>
                <a:ea typeface="+mj-ea"/>
                <a:cs typeface="Tahoma" pitchFamily="34" charset="0"/>
              </a:rPr>
              <a:t>Content</a:t>
            </a:r>
            <a:endParaRPr kumimoji="0" lang="en-US" sz="1600" b="1" i="0" u="none" strike="noStrike" kern="1200" cap="none" spc="0" normalizeH="0" baseline="0" noProof="0" dirty="0" smtClean="0">
              <a:ln>
                <a:noFill/>
              </a:ln>
              <a:solidFill>
                <a:srgbClr val="FF0000"/>
              </a:solidFill>
              <a:effectLst/>
              <a:uLnTx/>
              <a:uFillTx/>
              <a:latin typeface="Tahoma" pitchFamily="34" charset="0"/>
              <a:ea typeface="+mj-ea"/>
              <a:cs typeface="Tahoma" pitchFamily="34" charset="0"/>
            </a:endParaRPr>
          </a:p>
        </p:txBody>
      </p:sp>
      <p:sp>
        <p:nvSpPr>
          <p:cNvPr id="9" name="TextBox 8"/>
          <p:cNvSpPr txBox="1"/>
          <p:nvPr/>
        </p:nvSpPr>
        <p:spPr>
          <a:xfrm>
            <a:off x="7082002" y="2674025"/>
            <a:ext cx="1120364" cy="352340"/>
          </a:xfrm>
          <a:prstGeom prst="rect">
            <a:avLst/>
          </a:prstGeom>
        </p:spPr>
        <p:txBody>
          <a:bodyPr vert="horz" wrap="none" lIns="91440" tIns="45720" rIns="91440" bIns="45720" rtlCol="0" anchor="ctr">
            <a:normAutofit/>
          </a:bodyPr>
          <a:lstStyle/>
          <a:p>
            <a:pPr marL="0" marR="0" indent="0" algn="ctr" defTabSz="914400" rtl="0" eaLnBrk="1" fontAlgn="auto" latinLnBrk="0" hangingPunct="1">
              <a:lnSpc>
                <a:spcPct val="100000"/>
              </a:lnSpc>
              <a:spcBef>
                <a:spcPct val="0"/>
              </a:spcBef>
              <a:spcAft>
                <a:spcPts val="0"/>
              </a:spcAft>
              <a:buClrTx/>
              <a:buSzTx/>
              <a:buFontTx/>
              <a:buNone/>
              <a:tabLst/>
            </a:pPr>
            <a:r>
              <a:rPr kumimoji="0" lang="en-US" sz="1600" b="1" i="0" u="none" strike="noStrike" kern="1200" cap="none" spc="0" normalizeH="0" baseline="0" noProof="0" dirty="0" smtClean="0">
                <a:ln>
                  <a:noFill/>
                </a:ln>
                <a:solidFill>
                  <a:srgbClr val="FF0000"/>
                </a:solidFill>
                <a:effectLst/>
                <a:uLnTx/>
                <a:uFillTx/>
                <a:latin typeface="Tahoma" pitchFamily="34" charset="0"/>
                <a:ea typeface="+mj-ea"/>
                <a:cs typeface="Tahoma" pitchFamily="34" charset="0"/>
              </a:rPr>
              <a:t>Anti-government</a:t>
            </a:r>
          </a:p>
        </p:txBody>
      </p:sp>
    </p:spTree>
    <p:extLst>
      <p:ext uri="{BB962C8B-B14F-4D97-AF65-F5344CB8AC3E}">
        <p14:creationId xmlns:p14="http://schemas.microsoft.com/office/powerpoint/2010/main" val="397201210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295400"/>
            <a:ext cx="6781800" cy="4343400"/>
          </a:xfrm>
          <a:prstGeom prst="rect">
            <a:avLst/>
          </a:prstGeom>
        </p:spPr>
        <p:txBody>
          <a:bodyPr vert="horz" wrap="square" lIns="91440" tIns="45720" rIns="91440" bIns="45720" rtlCol="0" anchor="ctr">
            <a:normAutofit/>
          </a:bodyPr>
          <a:lstStyle/>
          <a:p>
            <a:pPr marL="571500" marR="0" indent="-571500" defTabSz="914400" rtl="0" eaLnBrk="1" fontAlgn="auto" latinLnBrk="0" hangingPunct="1">
              <a:lnSpc>
                <a:spcPct val="100000"/>
              </a:lnSpc>
              <a:spcBef>
                <a:spcPct val="0"/>
              </a:spcBef>
              <a:spcAft>
                <a:spcPts val="0"/>
              </a:spcAft>
              <a:buClrTx/>
              <a:buSzTx/>
              <a:buFont typeface="Arial" panose="020B0604020202020204" pitchFamily="34" charset="0"/>
              <a:buChar char="•"/>
              <a:tabLst/>
            </a:pPr>
            <a:endParaRPr kumimoji="0" lang="en-US" sz="1600" b="0" i="0" u="none" strike="noStrike" kern="1200" cap="none" spc="0" normalizeH="0" baseline="0" noProof="0" dirty="0" smtClean="0">
              <a:ln>
                <a:noFill/>
              </a:ln>
              <a:solidFill>
                <a:schemeClr val="bg1"/>
              </a:solidFill>
              <a:effectLst/>
              <a:uLnTx/>
              <a:uFillTx/>
              <a:latin typeface="Tahoma" pitchFamily="34" charset="0"/>
              <a:ea typeface="+mj-ea"/>
              <a:cs typeface="Tahoma" pitchFamily="34" charset="0"/>
            </a:endParaRPr>
          </a:p>
        </p:txBody>
      </p:sp>
      <p:sp>
        <p:nvSpPr>
          <p:cNvPr id="3" name="TextBox 2"/>
          <p:cNvSpPr txBox="1"/>
          <p:nvPr/>
        </p:nvSpPr>
        <p:spPr>
          <a:xfrm>
            <a:off x="1676400" y="990600"/>
            <a:ext cx="6858000" cy="5257800"/>
          </a:xfrm>
          <a:prstGeom prst="rect">
            <a:avLst/>
          </a:prstGeom>
        </p:spPr>
        <p:txBody>
          <a:bodyPr vert="horz" wrap="square" lIns="91440" tIns="45720" rIns="91440" bIns="45720" rtlCol="0" anchor="ctr">
            <a:normAutofit/>
          </a:bodyPr>
          <a:lstStyle/>
          <a:p>
            <a:pPr marL="0" marR="0" indent="0" defTabSz="914400" rtl="0" eaLnBrk="1" fontAlgn="auto" latinLnBrk="0" hangingPunct="1">
              <a:lnSpc>
                <a:spcPct val="100000"/>
              </a:lnSpc>
              <a:spcBef>
                <a:spcPct val="0"/>
              </a:spcBef>
              <a:spcAft>
                <a:spcPts val="0"/>
              </a:spcAft>
              <a:buClrTx/>
              <a:buSzTx/>
              <a:buFontTx/>
              <a:buNone/>
              <a:tabLst/>
            </a:pPr>
            <a:endParaRPr kumimoji="0" lang="en-US" sz="1400" b="0" i="0" u="none" strike="noStrike" kern="1200" cap="none" spc="0" normalizeH="0" baseline="0" noProof="0" dirty="0" smtClean="0">
              <a:ln>
                <a:noFill/>
              </a:ln>
              <a:solidFill>
                <a:schemeClr val="bg1"/>
              </a:solidFill>
              <a:effectLst/>
              <a:uLnTx/>
              <a:uFillTx/>
              <a:latin typeface="Tahoma" pitchFamily="34" charset="0"/>
              <a:ea typeface="+mj-ea"/>
              <a:cs typeface="Tahoma" pitchFamily="34" charset="0"/>
            </a:endParaRPr>
          </a:p>
        </p:txBody>
      </p:sp>
      <p:sp>
        <p:nvSpPr>
          <p:cNvPr id="4" name="TextBox 3"/>
          <p:cNvSpPr txBox="1"/>
          <p:nvPr/>
        </p:nvSpPr>
        <p:spPr>
          <a:xfrm>
            <a:off x="1295400" y="457200"/>
            <a:ext cx="7391400" cy="6019800"/>
          </a:xfrm>
          <a:prstGeom prst="rect">
            <a:avLst/>
          </a:prstGeom>
        </p:spPr>
        <p:txBody>
          <a:bodyPr vert="horz" wrap="square" lIns="91440" tIns="45720" rIns="91440" bIns="45720" rtlCol="0" anchor="ctr">
            <a:normAutofit/>
          </a:bodyPr>
          <a:lstStyle/>
          <a:p>
            <a:pPr marR="0" defTabSz="914400" rtl="0" eaLnBrk="1" fontAlgn="auto" latinLnBrk="0" hangingPunct="1">
              <a:lnSpc>
                <a:spcPct val="100000"/>
              </a:lnSpc>
              <a:spcBef>
                <a:spcPct val="0"/>
              </a:spcBef>
              <a:spcAft>
                <a:spcPts val="0"/>
              </a:spcAft>
              <a:buClrTx/>
              <a:buSzTx/>
              <a:tabLst/>
            </a:pPr>
            <a:endParaRPr kumimoji="0" lang="en-US" sz="1600" b="0" i="0" u="none" strike="noStrike" kern="1200" cap="none" spc="0" normalizeH="0" baseline="0" noProof="0" dirty="0" smtClean="0">
              <a:ln>
                <a:noFill/>
              </a:ln>
              <a:solidFill>
                <a:schemeClr val="bg1"/>
              </a:solidFill>
              <a:effectLst/>
              <a:uLnTx/>
              <a:uFillTx/>
              <a:latin typeface="Tahoma" pitchFamily="34" charset="0"/>
              <a:ea typeface="+mj-ea"/>
              <a:cs typeface="Tahoma" pitchFamily="34" charset="0"/>
            </a:endParaRPr>
          </a:p>
        </p:txBody>
      </p:sp>
      <p:sp>
        <p:nvSpPr>
          <p:cNvPr id="6" name="Title 5"/>
          <p:cNvSpPr>
            <a:spLocks noGrp="1"/>
          </p:cNvSpPr>
          <p:nvPr>
            <p:ph type="title"/>
          </p:nvPr>
        </p:nvSpPr>
        <p:spPr/>
        <p:txBody>
          <a:bodyPr/>
          <a:lstStyle/>
          <a:p>
            <a:r>
              <a:rPr lang="en-US" dirty="0" smtClean="0"/>
              <a:t>Recap</a:t>
            </a:r>
            <a:endParaRPr lang="en-US" dirty="0"/>
          </a:p>
        </p:txBody>
      </p:sp>
      <p:sp>
        <p:nvSpPr>
          <p:cNvPr id="7" name="Content Placeholder 6"/>
          <p:cNvSpPr>
            <a:spLocks noGrp="1"/>
          </p:cNvSpPr>
          <p:nvPr>
            <p:ph idx="1"/>
          </p:nvPr>
        </p:nvSpPr>
        <p:spPr>
          <a:xfrm>
            <a:off x="457200" y="1338072"/>
            <a:ext cx="8229600" cy="3992563"/>
          </a:xfrm>
        </p:spPr>
        <p:txBody>
          <a:bodyPr/>
          <a:lstStyle/>
          <a:p>
            <a:r>
              <a:rPr lang="en-US" sz="2400" dirty="0" smtClean="0"/>
              <a:t>Used two types of encodings</a:t>
            </a:r>
          </a:p>
          <a:p>
            <a:pPr lvl="1"/>
            <a:r>
              <a:rPr lang="en-US" sz="2000" dirty="0" smtClean="0"/>
              <a:t>Term-document matrix</a:t>
            </a:r>
          </a:p>
          <a:p>
            <a:pPr lvl="1"/>
            <a:r>
              <a:rPr lang="en-US" sz="2000" dirty="0" smtClean="0"/>
              <a:t>Bigram proximity matrices – captures some word order</a:t>
            </a:r>
          </a:p>
          <a:p>
            <a:r>
              <a:rPr lang="en-US" sz="2400" dirty="0" smtClean="0"/>
              <a:t>Explored two types of cluster approaches – both estimate number of clusters</a:t>
            </a:r>
          </a:p>
          <a:p>
            <a:r>
              <a:rPr lang="en-US" sz="2400" dirty="0" smtClean="0"/>
              <a:t>Model-based clustering</a:t>
            </a:r>
          </a:p>
          <a:p>
            <a:pPr lvl="1"/>
            <a:r>
              <a:rPr lang="en-US" sz="2000" dirty="0" smtClean="0"/>
              <a:t>Flexible clusters</a:t>
            </a:r>
          </a:p>
          <a:p>
            <a:pPr lvl="1"/>
            <a:r>
              <a:rPr lang="en-US" sz="2000" dirty="0" smtClean="0"/>
              <a:t>Not appropriate for high-dimensional data</a:t>
            </a:r>
          </a:p>
          <a:p>
            <a:r>
              <a:rPr lang="en-US" sz="2400" dirty="0" smtClean="0"/>
              <a:t>Bayes clustering</a:t>
            </a:r>
          </a:p>
          <a:p>
            <a:pPr lvl="1"/>
            <a:r>
              <a:rPr lang="en-US" sz="2000" dirty="0" smtClean="0"/>
              <a:t>Similar to </a:t>
            </a:r>
            <a:r>
              <a:rPr lang="en-US" sz="2000" i="1" dirty="0" smtClean="0"/>
              <a:t>k</a:t>
            </a:r>
            <a:r>
              <a:rPr lang="en-US" sz="2000" dirty="0" smtClean="0"/>
              <a:t>-means clustering – looks for spherical clusters</a:t>
            </a:r>
          </a:p>
          <a:p>
            <a:pPr lvl="1"/>
            <a:r>
              <a:rPr lang="en-US" sz="2000" dirty="0" smtClean="0"/>
              <a:t>Can be used with high-dimensional data</a:t>
            </a:r>
          </a:p>
          <a:p>
            <a:r>
              <a:rPr lang="en-US" sz="2400" dirty="0" smtClean="0"/>
              <a:t>Associated clusters with sample unit behavior</a:t>
            </a:r>
          </a:p>
        </p:txBody>
      </p:sp>
    </p:spTree>
    <p:extLst>
      <p:ext uri="{BB962C8B-B14F-4D97-AF65-F5344CB8AC3E}">
        <p14:creationId xmlns:p14="http://schemas.microsoft.com/office/powerpoint/2010/main" val="114216808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295400"/>
            <a:ext cx="6781800" cy="4343400"/>
          </a:xfrm>
          <a:prstGeom prst="rect">
            <a:avLst/>
          </a:prstGeom>
        </p:spPr>
        <p:txBody>
          <a:bodyPr vert="horz" wrap="square" lIns="91440" tIns="45720" rIns="91440" bIns="45720" rtlCol="0" anchor="ctr">
            <a:normAutofit/>
          </a:bodyPr>
          <a:lstStyle/>
          <a:p>
            <a:pPr marL="571500" marR="0" indent="-571500" defTabSz="914400" rtl="0" eaLnBrk="1" fontAlgn="auto" latinLnBrk="0" hangingPunct="1">
              <a:lnSpc>
                <a:spcPct val="100000"/>
              </a:lnSpc>
              <a:spcBef>
                <a:spcPct val="0"/>
              </a:spcBef>
              <a:spcAft>
                <a:spcPts val="0"/>
              </a:spcAft>
              <a:buClrTx/>
              <a:buSzTx/>
              <a:buFont typeface="Arial" panose="020B0604020202020204" pitchFamily="34" charset="0"/>
              <a:buChar char="•"/>
              <a:tabLst/>
            </a:pPr>
            <a:endParaRPr kumimoji="0" lang="en-US" sz="1600" b="0" i="0" u="none" strike="noStrike" kern="1200" cap="none" spc="0" normalizeH="0" baseline="0" noProof="0" dirty="0" smtClean="0">
              <a:ln>
                <a:noFill/>
              </a:ln>
              <a:solidFill>
                <a:schemeClr val="bg1"/>
              </a:solidFill>
              <a:effectLst/>
              <a:uLnTx/>
              <a:uFillTx/>
              <a:latin typeface="Tahoma" pitchFamily="34" charset="0"/>
              <a:ea typeface="+mj-ea"/>
              <a:cs typeface="Tahoma" pitchFamily="34" charset="0"/>
            </a:endParaRPr>
          </a:p>
        </p:txBody>
      </p:sp>
      <p:sp>
        <p:nvSpPr>
          <p:cNvPr id="3" name="TextBox 2"/>
          <p:cNvSpPr txBox="1"/>
          <p:nvPr/>
        </p:nvSpPr>
        <p:spPr>
          <a:xfrm>
            <a:off x="1676400" y="990600"/>
            <a:ext cx="6858000" cy="5257800"/>
          </a:xfrm>
          <a:prstGeom prst="rect">
            <a:avLst/>
          </a:prstGeom>
        </p:spPr>
        <p:txBody>
          <a:bodyPr vert="horz" wrap="square" lIns="91440" tIns="45720" rIns="91440" bIns="45720" rtlCol="0" anchor="ctr">
            <a:normAutofit/>
          </a:bodyPr>
          <a:lstStyle/>
          <a:p>
            <a:pPr marL="0" marR="0" indent="0" defTabSz="914400" rtl="0" eaLnBrk="1" fontAlgn="auto" latinLnBrk="0" hangingPunct="1">
              <a:lnSpc>
                <a:spcPct val="100000"/>
              </a:lnSpc>
              <a:spcBef>
                <a:spcPct val="0"/>
              </a:spcBef>
              <a:spcAft>
                <a:spcPts val="0"/>
              </a:spcAft>
              <a:buClrTx/>
              <a:buSzTx/>
              <a:buFontTx/>
              <a:buNone/>
              <a:tabLst/>
            </a:pPr>
            <a:endParaRPr kumimoji="0" lang="en-US" sz="1400" b="0" i="0" u="none" strike="noStrike" kern="1200" cap="none" spc="0" normalizeH="0" baseline="0" noProof="0" dirty="0" smtClean="0">
              <a:ln>
                <a:noFill/>
              </a:ln>
              <a:solidFill>
                <a:schemeClr val="bg1"/>
              </a:solidFill>
              <a:effectLst/>
              <a:uLnTx/>
              <a:uFillTx/>
              <a:latin typeface="Tahoma" pitchFamily="34" charset="0"/>
              <a:ea typeface="+mj-ea"/>
              <a:cs typeface="Tahoma" pitchFamily="34" charset="0"/>
            </a:endParaRPr>
          </a:p>
        </p:txBody>
      </p:sp>
      <p:sp>
        <p:nvSpPr>
          <p:cNvPr id="4" name="TextBox 3"/>
          <p:cNvSpPr txBox="1"/>
          <p:nvPr/>
        </p:nvSpPr>
        <p:spPr>
          <a:xfrm>
            <a:off x="1295400" y="457200"/>
            <a:ext cx="7391400" cy="6019800"/>
          </a:xfrm>
          <a:prstGeom prst="rect">
            <a:avLst/>
          </a:prstGeom>
        </p:spPr>
        <p:txBody>
          <a:bodyPr vert="horz" wrap="square" lIns="91440" tIns="45720" rIns="91440" bIns="45720" rtlCol="0" anchor="ctr">
            <a:normAutofit/>
          </a:bodyPr>
          <a:lstStyle/>
          <a:p>
            <a:pPr marR="0" defTabSz="914400" rtl="0" eaLnBrk="1" fontAlgn="auto" latinLnBrk="0" hangingPunct="1">
              <a:lnSpc>
                <a:spcPct val="100000"/>
              </a:lnSpc>
              <a:spcBef>
                <a:spcPct val="0"/>
              </a:spcBef>
              <a:spcAft>
                <a:spcPts val="0"/>
              </a:spcAft>
              <a:buClrTx/>
              <a:buSzTx/>
              <a:tabLst/>
            </a:pPr>
            <a:endParaRPr kumimoji="0" lang="en-US" sz="1600" b="0" i="0" u="none" strike="noStrike" kern="1200" cap="none" spc="0" normalizeH="0" baseline="0" noProof="0" dirty="0" smtClean="0">
              <a:ln>
                <a:noFill/>
              </a:ln>
              <a:solidFill>
                <a:schemeClr val="bg1"/>
              </a:solidFill>
              <a:effectLst/>
              <a:uLnTx/>
              <a:uFillTx/>
              <a:latin typeface="Tahoma" pitchFamily="34" charset="0"/>
              <a:ea typeface="+mj-ea"/>
              <a:cs typeface="Tahoma" pitchFamily="34" charset="0"/>
            </a:endParaRPr>
          </a:p>
        </p:txBody>
      </p:sp>
      <p:sp>
        <p:nvSpPr>
          <p:cNvPr id="6" name="Title 5"/>
          <p:cNvSpPr>
            <a:spLocks noGrp="1"/>
          </p:cNvSpPr>
          <p:nvPr>
            <p:ph type="title"/>
          </p:nvPr>
        </p:nvSpPr>
        <p:spPr/>
        <p:txBody>
          <a:bodyPr/>
          <a:lstStyle/>
          <a:p>
            <a:r>
              <a:rPr lang="en-US" dirty="0" smtClean="0"/>
              <a:t>Discussion</a:t>
            </a:r>
            <a:endParaRPr lang="en-US" dirty="0"/>
          </a:p>
        </p:txBody>
      </p:sp>
      <p:sp>
        <p:nvSpPr>
          <p:cNvPr id="7" name="Content Placeholder 6"/>
          <p:cNvSpPr>
            <a:spLocks noGrp="1"/>
          </p:cNvSpPr>
          <p:nvPr>
            <p:ph idx="1"/>
          </p:nvPr>
        </p:nvSpPr>
        <p:spPr>
          <a:xfrm>
            <a:off x="457200" y="1623218"/>
            <a:ext cx="8229600" cy="3992563"/>
          </a:xfrm>
        </p:spPr>
        <p:txBody>
          <a:bodyPr/>
          <a:lstStyle/>
          <a:p>
            <a:r>
              <a:rPr lang="en-US" sz="2400" u="sng" dirty="0" smtClean="0"/>
              <a:t>Compare cluster approaches – MBC and Bayes</a:t>
            </a:r>
          </a:p>
          <a:p>
            <a:pPr lvl="1"/>
            <a:r>
              <a:rPr lang="en-US" sz="2400" dirty="0" smtClean="0"/>
              <a:t>Similar estimates on the number of clusters ~ 15 </a:t>
            </a:r>
          </a:p>
          <a:p>
            <a:pPr lvl="1"/>
            <a:r>
              <a:rPr lang="en-US" sz="2400" dirty="0" smtClean="0"/>
              <a:t>Same major </a:t>
            </a:r>
            <a:r>
              <a:rPr lang="en-US" sz="2400" dirty="0" smtClean="0"/>
              <a:t>concerns – </a:t>
            </a:r>
            <a:r>
              <a:rPr lang="en-US" sz="2400" dirty="0" smtClean="0">
                <a:solidFill>
                  <a:srgbClr val="FF0000"/>
                </a:solidFill>
              </a:rPr>
              <a:t>Privacy, anti-government, not interested, voluntary</a:t>
            </a:r>
          </a:p>
          <a:p>
            <a:pPr lvl="1"/>
            <a:r>
              <a:rPr lang="en-US" sz="2400" dirty="0" smtClean="0"/>
              <a:t>Bayes – different </a:t>
            </a:r>
            <a:r>
              <a:rPr lang="en-US" sz="2400" dirty="0" smtClean="0"/>
              <a:t>concern – </a:t>
            </a:r>
            <a:r>
              <a:rPr lang="en-US" sz="2400" dirty="0" smtClean="0">
                <a:solidFill>
                  <a:srgbClr val="FF0000"/>
                </a:solidFill>
              </a:rPr>
              <a:t>Family</a:t>
            </a:r>
          </a:p>
          <a:p>
            <a:r>
              <a:rPr lang="en-US" sz="2400" u="sng" dirty="0" smtClean="0"/>
              <a:t>Compare encodings – TDM and BPM</a:t>
            </a:r>
          </a:p>
          <a:p>
            <a:pPr lvl="1"/>
            <a:r>
              <a:rPr lang="en-US" sz="2400" dirty="0" smtClean="0"/>
              <a:t>Some similar </a:t>
            </a:r>
            <a:r>
              <a:rPr lang="en-US" sz="2400" dirty="0" smtClean="0"/>
              <a:t>concerns</a:t>
            </a:r>
            <a:endParaRPr lang="en-US" sz="2400" dirty="0" smtClean="0"/>
          </a:p>
          <a:p>
            <a:pPr lvl="1"/>
            <a:r>
              <a:rPr lang="en-US" sz="2400" dirty="0" smtClean="0"/>
              <a:t>BPM uncovered </a:t>
            </a:r>
            <a:r>
              <a:rPr lang="en-US" sz="2400" smtClean="0"/>
              <a:t>different </a:t>
            </a:r>
            <a:r>
              <a:rPr lang="en-US" sz="2400" smtClean="0"/>
              <a:t>concern – </a:t>
            </a:r>
            <a:r>
              <a:rPr lang="en-US" sz="2400" dirty="0" smtClean="0">
                <a:solidFill>
                  <a:srgbClr val="FF0000"/>
                </a:solidFill>
              </a:rPr>
              <a:t>Survey content</a:t>
            </a:r>
          </a:p>
        </p:txBody>
      </p:sp>
    </p:spTree>
    <p:extLst>
      <p:ext uri="{BB962C8B-B14F-4D97-AF65-F5344CB8AC3E}">
        <p14:creationId xmlns:p14="http://schemas.microsoft.com/office/powerpoint/2010/main" val="14498670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295400"/>
            <a:ext cx="6781800" cy="4343400"/>
          </a:xfrm>
          <a:prstGeom prst="rect">
            <a:avLst/>
          </a:prstGeom>
        </p:spPr>
        <p:txBody>
          <a:bodyPr vert="horz" wrap="square" lIns="91440" tIns="45720" rIns="91440" bIns="45720" rtlCol="0" anchor="ctr">
            <a:normAutofit/>
          </a:bodyPr>
          <a:lstStyle/>
          <a:p>
            <a:pPr marL="571500" marR="0" indent="-571500" defTabSz="914400" rtl="0" eaLnBrk="1" fontAlgn="auto" latinLnBrk="0" hangingPunct="1">
              <a:lnSpc>
                <a:spcPct val="100000"/>
              </a:lnSpc>
              <a:spcBef>
                <a:spcPct val="0"/>
              </a:spcBef>
              <a:spcAft>
                <a:spcPts val="0"/>
              </a:spcAft>
              <a:buClrTx/>
              <a:buSzTx/>
              <a:buFont typeface="Arial" panose="020B0604020202020204" pitchFamily="34" charset="0"/>
              <a:buChar char="•"/>
              <a:tabLst/>
            </a:pPr>
            <a:endParaRPr kumimoji="0" lang="en-US" sz="1600" b="0" i="0" u="none" strike="noStrike" kern="1200" cap="none" spc="0" normalizeH="0" baseline="0" noProof="0" dirty="0" smtClean="0">
              <a:ln>
                <a:noFill/>
              </a:ln>
              <a:solidFill>
                <a:schemeClr val="bg1"/>
              </a:solidFill>
              <a:effectLst/>
              <a:uLnTx/>
              <a:uFillTx/>
              <a:latin typeface="Tahoma" pitchFamily="34" charset="0"/>
              <a:ea typeface="+mj-ea"/>
              <a:cs typeface="Tahoma" pitchFamily="34" charset="0"/>
            </a:endParaRPr>
          </a:p>
        </p:txBody>
      </p:sp>
      <p:sp>
        <p:nvSpPr>
          <p:cNvPr id="3" name="TextBox 2"/>
          <p:cNvSpPr txBox="1"/>
          <p:nvPr/>
        </p:nvSpPr>
        <p:spPr>
          <a:xfrm>
            <a:off x="1676400" y="990600"/>
            <a:ext cx="6858000" cy="5257800"/>
          </a:xfrm>
          <a:prstGeom prst="rect">
            <a:avLst/>
          </a:prstGeom>
        </p:spPr>
        <p:txBody>
          <a:bodyPr vert="horz" wrap="square" lIns="91440" tIns="45720" rIns="91440" bIns="45720" rtlCol="0" anchor="ctr">
            <a:normAutofit/>
          </a:bodyPr>
          <a:lstStyle/>
          <a:p>
            <a:pPr marL="0" marR="0" indent="0" defTabSz="914400" rtl="0" eaLnBrk="1" fontAlgn="auto" latinLnBrk="0" hangingPunct="1">
              <a:lnSpc>
                <a:spcPct val="100000"/>
              </a:lnSpc>
              <a:spcBef>
                <a:spcPct val="0"/>
              </a:spcBef>
              <a:spcAft>
                <a:spcPts val="0"/>
              </a:spcAft>
              <a:buClrTx/>
              <a:buSzTx/>
              <a:buFontTx/>
              <a:buNone/>
              <a:tabLst/>
            </a:pPr>
            <a:endParaRPr kumimoji="0" lang="en-US" sz="1400" b="0" i="0" u="none" strike="noStrike" kern="1200" cap="none" spc="0" normalizeH="0" baseline="0" noProof="0" dirty="0" smtClean="0">
              <a:ln>
                <a:noFill/>
              </a:ln>
              <a:solidFill>
                <a:schemeClr val="bg1"/>
              </a:solidFill>
              <a:effectLst/>
              <a:uLnTx/>
              <a:uFillTx/>
              <a:latin typeface="Tahoma" pitchFamily="34" charset="0"/>
              <a:ea typeface="+mj-ea"/>
              <a:cs typeface="Tahoma" pitchFamily="34" charset="0"/>
            </a:endParaRPr>
          </a:p>
        </p:txBody>
      </p:sp>
      <p:sp>
        <p:nvSpPr>
          <p:cNvPr id="4" name="TextBox 3"/>
          <p:cNvSpPr txBox="1"/>
          <p:nvPr/>
        </p:nvSpPr>
        <p:spPr>
          <a:xfrm>
            <a:off x="1295400" y="457200"/>
            <a:ext cx="7391400" cy="6019800"/>
          </a:xfrm>
          <a:prstGeom prst="rect">
            <a:avLst/>
          </a:prstGeom>
        </p:spPr>
        <p:txBody>
          <a:bodyPr vert="horz" wrap="square" lIns="91440" tIns="45720" rIns="91440" bIns="45720" rtlCol="0" anchor="ctr">
            <a:normAutofit/>
          </a:bodyPr>
          <a:lstStyle/>
          <a:p>
            <a:pPr marR="0" defTabSz="914400" rtl="0" eaLnBrk="1" fontAlgn="auto" latinLnBrk="0" hangingPunct="1">
              <a:lnSpc>
                <a:spcPct val="100000"/>
              </a:lnSpc>
              <a:spcBef>
                <a:spcPct val="0"/>
              </a:spcBef>
              <a:spcAft>
                <a:spcPts val="0"/>
              </a:spcAft>
              <a:buClrTx/>
              <a:buSzTx/>
              <a:tabLst/>
            </a:pPr>
            <a:endParaRPr kumimoji="0" lang="en-US" sz="1600" b="0" i="0" u="none" strike="noStrike" kern="1200" cap="none" spc="0" normalizeH="0" baseline="0" noProof="0" dirty="0" smtClean="0">
              <a:ln>
                <a:noFill/>
              </a:ln>
              <a:solidFill>
                <a:schemeClr val="bg1"/>
              </a:solidFill>
              <a:effectLst/>
              <a:uLnTx/>
              <a:uFillTx/>
              <a:latin typeface="Tahoma" pitchFamily="34" charset="0"/>
              <a:ea typeface="+mj-ea"/>
              <a:cs typeface="Tahoma" pitchFamily="34" charset="0"/>
            </a:endParaRPr>
          </a:p>
        </p:txBody>
      </p:sp>
      <p:sp>
        <p:nvSpPr>
          <p:cNvPr id="6" name="Title 5"/>
          <p:cNvSpPr>
            <a:spLocks noGrp="1"/>
          </p:cNvSpPr>
          <p:nvPr>
            <p:ph type="title"/>
          </p:nvPr>
        </p:nvSpPr>
        <p:spPr/>
        <p:txBody>
          <a:bodyPr/>
          <a:lstStyle/>
          <a:p>
            <a:r>
              <a:rPr lang="en-US" dirty="0" smtClean="0"/>
              <a:t>Application</a:t>
            </a:r>
            <a:endParaRPr lang="en-US" dirty="0"/>
          </a:p>
        </p:txBody>
      </p:sp>
      <p:sp>
        <p:nvSpPr>
          <p:cNvPr id="7" name="Content Placeholder 6"/>
          <p:cNvSpPr>
            <a:spLocks noGrp="1"/>
          </p:cNvSpPr>
          <p:nvPr>
            <p:ph idx="1"/>
          </p:nvPr>
        </p:nvSpPr>
        <p:spPr>
          <a:xfrm>
            <a:off x="457200" y="1623218"/>
            <a:ext cx="8229600" cy="3992563"/>
          </a:xfrm>
        </p:spPr>
        <p:txBody>
          <a:bodyPr/>
          <a:lstStyle/>
          <a:p>
            <a:r>
              <a:rPr lang="en-US" sz="2400" dirty="0" smtClean="0"/>
              <a:t>Important reasons for nonresponse are not captured by the existing codes – enhance the survey instrument</a:t>
            </a:r>
            <a:r>
              <a:rPr lang="en-US" sz="2400" dirty="0"/>
              <a:t>. </a:t>
            </a:r>
            <a:endParaRPr lang="en-US" sz="2400" dirty="0" smtClean="0"/>
          </a:p>
          <a:p>
            <a:r>
              <a:rPr lang="en-US" sz="2400" dirty="0" smtClean="0"/>
              <a:t>Missing </a:t>
            </a:r>
            <a:r>
              <a:rPr lang="en-US" sz="2400" dirty="0"/>
              <a:t>these reasons could adversely affect non-response bias analyses. </a:t>
            </a:r>
            <a:endParaRPr lang="en-US" sz="2400" dirty="0" smtClean="0"/>
          </a:p>
          <a:p>
            <a:r>
              <a:rPr lang="en-US" sz="2400" dirty="0" smtClean="0"/>
              <a:t>Understand </a:t>
            </a:r>
            <a:r>
              <a:rPr lang="en-US" sz="2400" dirty="0"/>
              <a:t>refusal </a:t>
            </a:r>
            <a:r>
              <a:rPr lang="en-US" sz="2400" dirty="0" smtClean="0"/>
              <a:t>reasons and sentiment </a:t>
            </a:r>
            <a:r>
              <a:rPr lang="en-US" sz="2400" dirty="0"/>
              <a:t>to better tailor information about the usefulness of government statistics and measures taken for privacy </a:t>
            </a:r>
            <a:r>
              <a:rPr lang="en-US" sz="2400" dirty="0" smtClean="0"/>
              <a:t>protection.</a:t>
            </a:r>
          </a:p>
          <a:p>
            <a:r>
              <a:rPr lang="en-US" sz="2400" dirty="0" smtClean="0"/>
              <a:t>Use information from text, doorstep concerns, and other variables to estimate propensity to respond.</a:t>
            </a:r>
          </a:p>
        </p:txBody>
      </p:sp>
    </p:spTree>
    <p:extLst>
      <p:ext uri="{BB962C8B-B14F-4D97-AF65-F5344CB8AC3E}">
        <p14:creationId xmlns:p14="http://schemas.microsoft.com/office/powerpoint/2010/main" val="67819651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a:xfrm>
            <a:off x="457200" y="1261872"/>
            <a:ext cx="8229600" cy="3992563"/>
          </a:xfrm>
        </p:spPr>
        <p:txBody>
          <a:bodyPr/>
          <a:lstStyle/>
          <a:p>
            <a:r>
              <a:rPr lang="en-US" sz="1800" dirty="0" err="1"/>
              <a:t>Breiman</a:t>
            </a:r>
            <a:r>
              <a:rPr lang="en-US" sz="1800" dirty="0"/>
              <a:t>, L., J. Friedman, R. </a:t>
            </a:r>
            <a:r>
              <a:rPr lang="en-US" sz="1800" dirty="0" err="1"/>
              <a:t>Olshen</a:t>
            </a:r>
            <a:r>
              <a:rPr lang="en-US" sz="1800" dirty="0"/>
              <a:t>, and C. Stone. 1984. </a:t>
            </a:r>
            <a:r>
              <a:rPr lang="en-US" sz="1800" i="1" dirty="0"/>
              <a:t>Classification and Regression Trees</a:t>
            </a:r>
            <a:r>
              <a:rPr lang="en-US" sz="1800" dirty="0"/>
              <a:t>. Boca Raton, FL: CRC Press.</a:t>
            </a:r>
          </a:p>
          <a:p>
            <a:r>
              <a:rPr lang="en-US" sz="1800" dirty="0" smtClean="0"/>
              <a:t>Solka, J. 1995. </a:t>
            </a:r>
            <a:r>
              <a:rPr lang="en-US" sz="1800" i="1" dirty="0" smtClean="0"/>
              <a:t>Matching Model Information Content to Data Information</a:t>
            </a:r>
            <a:r>
              <a:rPr lang="en-US" sz="1800" dirty="0" smtClean="0"/>
              <a:t>, PhD Dissertation, George Mason University.</a:t>
            </a:r>
          </a:p>
          <a:p>
            <a:r>
              <a:rPr lang="en-US" sz="1800" dirty="0" err="1"/>
              <a:t>Tenenbaum</a:t>
            </a:r>
            <a:r>
              <a:rPr lang="en-US" sz="1800" dirty="0"/>
              <a:t>, de Silva, &amp; Langford. 2000. “A global geometric framework for nonlinear dimensionality reduction,” </a:t>
            </a:r>
            <a:r>
              <a:rPr lang="en-US" sz="1800" i="1" dirty="0"/>
              <a:t>Science</a:t>
            </a:r>
            <a:r>
              <a:rPr lang="en-US" sz="1800" dirty="0"/>
              <a:t>, </a:t>
            </a:r>
            <a:r>
              <a:rPr lang="en-US" sz="1800" b="1" dirty="0"/>
              <a:t>290</a:t>
            </a:r>
            <a:r>
              <a:rPr lang="en-US" sz="1800" dirty="0"/>
              <a:t>:2318-2323.</a:t>
            </a:r>
          </a:p>
          <a:p>
            <a:r>
              <a:rPr lang="en-US" sz="1800" dirty="0" smtClean="0"/>
              <a:t>Martinez, A., 2002.  </a:t>
            </a:r>
            <a:r>
              <a:rPr lang="en-US" sz="1800" i="1" dirty="0" smtClean="0"/>
              <a:t>A Framework for the Representation of Semantics</a:t>
            </a:r>
            <a:r>
              <a:rPr lang="en-US" sz="1800" dirty="0" smtClean="0"/>
              <a:t>, PhD Dissertation, George Mason University.</a:t>
            </a:r>
          </a:p>
          <a:p>
            <a:r>
              <a:rPr lang="en-US" sz="1800" dirty="0" smtClean="0"/>
              <a:t>Fraley &amp; </a:t>
            </a:r>
            <a:r>
              <a:rPr lang="en-US" sz="1800" dirty="0" err="1" smtClean="0"/>
              <a:t>Raftery</a:t>
            </a:r>
            <a:r>
              <a:rPr lang="en-US" sz="1800" dirty="0" smtClean="0"/>
              <a:t>, 2002. “Model-based clustering, discriminant analysis, and density estimation: MCLUST,” </a:t>
            </a:r>
            <a:r>
              <a:rPr lang="en-US" sz="1800" i="1" dirty="0" smtClean="0"/>
              <a:t>Journal of the American Statistical Association</a:t>
            </a:r>
            <a:r>
              <a:rPr lang="en-US" sz="1800" dirty="0" smtClean="0"/>
              <a:t>, </a:t>
            </a:r>
            <a:r>
              <a:rPr lang="en-US" sz="1800" b="1" dirty="0" smtClean="0"/>
              <a:t>97</a:t>
            </a:r>
            <a:r>
              <a:rPr lang="en-US" sz="1800" dirty="0" smtClean="0"/>
              <a:t>:611-631.</a:t>
            </a:r>
          </a:p>
          <a:p>
            <a:r>
              <a:rPr lang="en-US" sz="1800" dirty="0" smtClean="0"/>
              <a:t>MBC: https://www.stat.Washington,edu/rafter/Research/mbc.html</a:t>
            </a:r>
          </a:p>
          <a:p>
            <a:r>
              <a:rPr lang="en-US" sz="1800" dirty="0"/>
              <a:t>Martinez W. and L. Tan, “Categorizing sentiment using unstructured text,” Joint Statistical Meetings, 2015.</a:t>
            </a:r>
          </a:p>
          <a:p>
            <a:r>
              <a:rPr lang="en-US" sz="1800" dirty="0" smtClean="0"/>
              <a:t>Savitsky</a:t>
            </a:r>
            <a:r>
              <a:rPr lang="en-US" sz="1800" dirty="0"/>
              <a:t>, T.D</a:t>
            </a:r>
            <a:r>
              <a:rPr lang="en-US" sz="1800" dirty="0" smtClean="0"/>
              <a:t>. </a:t>
            </a:r>
            <a:r>
              <a:rPr lang="en-US" sz="1800" dirty="0"/>
              <a:t>2016. </a:t>
            </a:r>
            <a:r>
              <a:rPr lang="en-US" sz="1800" dirty="0" smtClean="0"/>
              <a:t>“Scalable </a:t>
            </a:r>
            <a:r>
              <a:rPr lang="en-US" sz="1800" dirty="0"/>
              <a:t>Approximate Bayesian Inference for Outlier Detection </a:t>
            </a:r>
            <a:r>
              <a:rPr lang="en-US" sz="1800" dirty="0" smtClean="0"/>
              <a:t>under Informative </a:t>
            </a:r>
            <a:r>
              <a:rPr lang="en-US" sz="1800" dirty="0"/>
              <a:t>Sampling</a:t>
            </a:r>
            <a:r>
              <a:rPr lang="en-US" sz="1800" dirty="0" smtClean="0"/>
              <a:t>,” </a:t>
            </a:r>
            <a:r>
              <a:rPr lang="en-US" sz="1800" i="1" dirty="0"/>
              <a:t>Journal of Machine Learning Research</a:t>
            </a:r>
            <a:r>
              <a:rPr lang="en-US" sz="1800" dirty="0"/>
              <a:t>, </a:t>
            </a:r>
            <a:r>
              <a:rPr lang="en-US" sz="1800" b="1" dirty="0" smtClean="0"/>
              <a:t>17:</a:t>
            </a:r>
            <a:r>
              <a:rPr lang="en-US" sz="1800" dirty="0" smtClean="0"/>
              <a:t>1-49.</a:t>
            </a:r>
          </a:p>
        </p:txBody>
      </p:sp>
    </p:spTree>
    <p:extLst>
      <p:ext uri="{BB962C8B-B14F-4D97-AF65-F5344CB8AC3E}">
        <p14:creationId xmlns:p14="http://schemas.microsoft.com/office/powerpoint/2010/main" val="54660141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259037018"/>
              </p:ext>
            </p:extLst>
          </p:nvPr>
        </p:nvGraphicFramePr>
        <p:xfrm>
          <a:off x="1143000" y="2209800"/>
          <a:ext cx="7010400" cy="3017520"/>
        </p:xfrm>
        <a:graphic>
          <a:graphicData uri="http://schemas.openxmlformats.org/drawingml/2006/table">
            <a:tbl>
              <a:tblPr firstRow="1" bandRow="1">
                <a:tableStyleId>{5C22544A-7EE6-4342-B048-85BDC9FD1C3A}</a:tableStyleId>
              </a:tblPr>
              <a:tblGrid>
                <a:gridCol w="7010400"/>
              </a:tblGrid>
              <a:tr h="2057400">
                <a:tc>
                  <a:txBody>
                    <a:bodyPr/>
                    <a:lstStyle/>
                    <a:p>
                      <a:pPr algn="ctr"/>
                      <a:r>
                        <a:rPr lang="en-US" sz="3200" dirty="0" smtClean="0"/>
                        <a:t>Wendy</a:t>
                      </a:r>
                      <a:r>
                        <a:rPr lang="en-US" sz="3200" baseline="0" dirty="0" smtClean="0"/>
                        <a:t> Martinez</a:t>
                      </a:r>
                      <a:endParaRPr lang="en-US" sz="3200" dirty="0" smtClean="0"/>
                    </a:p>
                    <a:p>
                      <a:pPr algn="ctr"/>
                      <a:endParaRPr lang="en-US" sz="2400" dirty="0" smtClean="0"/>
                    </a:p>
                    <a:p>
                      <a:pPr algn="ctr"/>
                      <a:r>
                        <a:rPr lang="en-US" sz="2400" dirty="0" smtClean="0"/>
                        <a:t>Bureau of</a:t>
                      </a:r>
                      <a:r>
                        <a:rPr lang="en-US" sz="2400" baseline="0" dirty="0" smtClean="0"/>
                        <a:t> Labor Statistics</a:t>
                      </a:r>
                    </a:p>
                    <a:p>
                      <a:pPr algn="ctr"/>
                      <a:r>
                        <a:rPr lang="en-US" sz="2000" baseline="0" dirty="0" smtClean="0"/>
                        <a:t>Office of Survey Methods Research</a:t>
                      </a:r>
                    </a:p>
                    <a:p>
                      <a:pPr algn="ctr"/>
                      <a:endParaRPr lang="en-US" sz="2000" dirty="0" smtClean="0"/>
                    </a:p>
                    <a:p>
                      <a:pPr algn="ctr"/>
                      <a:r>
                        <a:rPr lang="en-US" sz="2400" dirty="0" smtClean="0"/>
                        <a:t>202-691-7400</a:t>
                      </a:r>
                    </a:p>
                    <a:p>
                      <a:pPr algn="ctr"/>
                      <a:r>
                        <a:rPr lang="en-US" sz="2400" dirty="0" smtClean="0"/>
                        <a:t>martinez.wendy@bls.gov</a:t>
                      </a:r>
                    </a:p>
                    <a:p>
                      <a:pPr marL="0" algn="ctr" defTabSz="914400" rtl="0" eaLnBrk="1" latinLnBrk="0" hangingPunct="1"/>
                      <a:endParaRPr lang="en-US" sz="2400" b="1" kern="1200" dirty="0">
                        <a:solidFill>
                          <a:schemeClr val="lt1"/>
                        </a:solidFill>
                        <a:latin typeface="+mn-lt"/>
                        <a:ea typeface="+mn-ea"/>
                        <a:cs typeface="+mn-cs"/>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bl>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295400"/>
            <a:ext cx="6781800" cy="4343400"/>
          </a:xfrm>
          <a:prstGeom prst="rect">
            <a:avLst/>
          </a:prstGeom>
        </p:spPr>
        <p:txBody>
          <a:bodyPr vert="horz" wrap="square" lIns="91440" tIns="45720" rIns="91440" bIns="45720" rtlCol="0" anchor="ctr">
            <a:normAutofit/>
          </a:bodyPr>
          <a:lstStyle/>
          <a:p>
            <a:pPr marL="571500" marR="0" indent="-571500" defTabSz="914400" rtl="0" eaLnBrk="1" fontAlgn="auto" latinLnBrk="0" hangingPunct="1">
              <a:lnSpc>
                <a:spcPct val="100000"/>
              </a:lnSpc>
              <a:spcBef>
                <a:spcPct val="0"/>
              </a:spcBef>
              <a:spcAft>
                <a:spcPts val="0"/>
              </a:spcAft>
              <a:buClrTx/>
              <a:buSzTx/>
              <a:buFont typeface="Arial" panose="020B0604020202020204" pitchFamily="34" charset="0"/>
              <a:buChar char="•"/>
              <a:tabLst/>
            </a:pPr>
            <a:endParaRPr kumimoji="0" lang="en-US" sz="1600" b="0" i="0" u="none" strike="noStrike" kern="1200" cap="none" spc="0" normalizeH="0" baseline="0" noProof="0" dirty="0" smtClean="0">
              <a:ln>
                <a:noFill/>
              </a:ln>
              <a:solidFill>
                <a:schemeClr val="bg1"/>
              </a:solidFill>
              <a:effectLst/>
              <a:uLnTx/>
              <a:uFillTx/>
              <a:latin typeface="Tahoma" pitchFamily="34" charset="0"/>
              <a:ea typeface="+mj-ea"/>
              <a:cs typeface="Tahoma" pitchFamily="34" charset="0"/>
            </a:endParaRPr>
          </a:p>
        </p:txBody>
      </p:sp>
      <p:sp>
        <p:nvSpPr>
          <p:cNvPr id="3" name="TextBox 2"/>
          <p:cNvSpPr txBox="1"/>
          <p:nvPr/>
        </p:nvSpPr>
        <p:spPr>
          <a:xfrm>
            <a:off x="1676400" y="990600"/>
            <a:ext cx="6858000" cy="5257800"/>
          </a:xfrm>
          <a:prstGeom prst="rect">
            <a:avLst/>
          </a:prstGeom>
        </p:spPr>
        <p:txBody>
          <a:bodyPr vert="horz" wrap="square" lIns="91440" tIns="45720" rIns="91440" bIns="45720" rtlCol="0" anchor="ctr">
            <a:normAutofit/>
          </a:bodyPr>
          <a:lstStyle/>
          <a:p>
            <a:pPr marL="0" marR="0" indent="0" defTabSz="914400" rtl="0" eaLnBrk="1" fontAlgn="auto" latinLnBrk="0" hangingPunct="1">
              <a:lnSpc>
                <a:spcPct val="100000"/>
              </a:lnSpc>
              <a:spcBef>
                <a:spcPct val="0"/>
              </a:spcBef>
              <a:spcAft>
                <a:spcPts val="0"/>
              </a:spcAft>
              <a:buClrTx/>
              <a:buSzTx/>
              <a:buFontTx/>
              <a:buNone/>
              <a:tabLst/>
            </a:pPr>
            <a:endParaRPr kumimoji="0" lang="en-US" sz="1400" b="0" i="0" u="none" strike="noStrike" kern="1200" cap="none" spc="0" normalizeH="0" baseline="0" noProof="0" dirty="0" smtClean="0">
              <a:ln>
                <a:noFill/>
              </a:ln>
              <a:solidFill>
                <a:schemeClr val="bg1"/>
              </a:solidFill>
              <a:effectLst/>
              <a:uLnTx/>
              <a:uFillTx/>
              <a:latin typeface="Tahoma" pitchFamily="34" charset="0"/>
              <a:ea typeface="+mj-ea"/>
              <a:cs typeface="Tahoma" pitchFamily="34" charset="0"/>
            </a:endParaRPr>
          </a:p>
        </p:txBody>
      </p:sp>
      <p:sp>
        <p:nvSpPr>
          <p:cNvPr id="4" name="TextBox 3"/>
          <p:cNvSpPr txBox="1"/>
          <p:nvPr/>
        </p:nvSpPr>
        <p:spPr>
          <a:xfrm>
            <a:off x="1295400" y="457200"/>
            <a:ext cx="7391400" cy="6019800"/>
          </a:xfrm>
          <a:prstGeom prst="rect">
            <a:avLst/>
          </a:prstGeom>
        </p:spPr>
        <p:txBody>
          <a:bodyPr vert="horz" wrap="square" lIns="91440" tIns="45720" rIns="91440" bIns="45720" rtlCol="0" anchor="ctr">
            <a:normAutofit/>
          </a:bodyPr>
          <a:lstStyle/>
          <a:p>
            <a:pPr marR="0" defTabSz="914400" rtl="0" eaLnBrk="1" fontAlgn="auto" latinLnBrk="0" hangingPunct="1">
              <a:lnSpc>
                <a:spcPct val="100000"/>
              </a:lnSpc>
              <a:spcBef>
                <a:spcPct val="0"/>
              </a:spcBef>
              <a:spcAft>
                <a:spcPts val="0"/>
              </a:spcAft>
              <a:buClrTx/>
              <a:buSzTx/>
              <a:tabLst/>
            </a:pPr>
            <a:endParaRPr kumimoji="0" lang="en-US" sz="1600" b="0" i="0" u="none" strike="noStrike" kern="1200" cap="none" spc="0" normalizeH="0" baseline="0" noProof="0" dirty="0" smtClean="0">
              <a:ln>
                <a:noFill/>
              </a:ln>
              <a:solidFill>
                <a:schemeClr val="bg1"/>
              </a:solidFill>
              <a:effectLst/>
              <a:uLnTx/>
              <a:uFillTx/>
              <a:latin typeface="Tahoma" pitchFamily="34" charset="0"/>
              <a:ea typeface="+mj-ea"/>
              <a:cs typeface="Tahoma" pitchFamily="34" charset="0"/>
            </a:endParaRPr>
          </a:p>
        </p:txBody>
      </p:sp>
      <p:sp>
        <p:nvSpPr>
          <p:cNvPr id="6" name="Title 5"/>
          <p:cNvSpPr>
            <a:spLocks noGrp="1"/>
          </p:cNvSpPr>
          <p:nvPr>
            <p:ph type="title"/>
          </p:nvPr>
        </p:nvSpPr>
        <p:spPr/>
        <p:txBody>
          <a:bodyPr/>
          <a:lstStyle/>
          <a:p>
            <a:r>
              <a:rPr lang="en-US" dirty="0" smtClean="0"/>
              <a:t>Limitations</a:t>
            </a:r>
            <a:endParaRPr lang="en-US" dirty="0"/>
          </a:p>
        </p:txBody>
      </p:sp>
      <p:sp>
        <p:nvSpPr>
          <p:cNvPr id="7" name="Content Placeholder 6"/>
          <p:cNvSpPr>
            <a:spLocks noGrp="1"/>
          </p:cNvSpPr>
          <p:nvPr>
            <p:ph idx="1"/>
          </p:nvPr>
        </p:nvSpPr>
        <p:spPr/>
        <p:txBody>
          <a:bodyPr/>
          <a:lstStyle/>
          <a:p>
            <a:pPr marL="514350" indent="-514350">
              <a:buFont typeface="+mj-lt"/>
              <a:buAutoNum type="arabicPeriod"/>
            </a:pPr>
            <a:r>
              <a:rPr lang="en-US" sz="2400" dirty="0" smtClean="0"/>
              <a:t>Limited access to interviewer notes due to PII concerns</a:t>
            </a:r>
          </a:p>
          <a:p>
            <a:pPr marL="914400" lvl="1" indent="-514350">
              <a:buFont typeface="+mj-lt"/>
              <a:buAutoNum type="alphaLcParenR"/>
            </a:pPr>
            <a:r>
              <a:rPr lang="en-US" sz="2000" dirty="0" smtClean="0"/>
              <a:t>No access to interviewers case level notes</a:t>
            </a:r>
          </a:p>
          <a:p>
            <a:pPr marL="914400" lvl="1" indent="-514350">
              <a:buFont typeface="+mj-lt"/>
              <a:buAutoNum type="alphaLcParenR"/>
            </a:pPr>
            <a:r>
              <a:rPr lang="en-US" sz="2000" dirty="0" smtClean="0"/>
              <a:t>No access to doorstep concern item “other-specify” description</a:t>
            </a:r>
            <a:br>
              <a:rPr lang="en-US" sz="2000" dirty="0" smtClean="0"/>
            </a:br>
            <a:endParaRPr lang="en-US" sz="2000" dirty="0" smtClean="0"/>
          </a:p>
          <a:p>
            <a:pPr marL="514350" indent="-514350">
              <a:buFont typeface="+mj-lt"/>
              <a:buAutoNum type="arabicPeriod"/>
            </a:pPr>
            <a:r>
              <a:rPr lang="en-US" sz="2400" dirty="0" smtClean="0"/>
              <a:t>Clustering method assigns a sample unit to membership in 1 unique cluster, but more than one doorstep concerns may be observed for a sample unit member </a:t>
            </a:r>
            <a:endParaRPr lang="en-US" sz="2400" dirty="0"/>
          </a:p>
          <a:p>
            <a:pPr marL="514350" indent="-514350">
              <a:buFont typeface="+mj-lt"/>
              <a:buAutoNum type="arabicPeriod"/>
            </a:pPr>
            <a:endParaRPr lang="en-US" sz="2400" dirty="0" smtClean="0"/>
          </a:p>
          <a:p>
            <a:pPr marL="514350" indent="-514350">
              <a:buFont typeface="+mj-lt"/>
              <a:buAutoNum type="arabicPeriod"/>
            </a:pPr>
            <a:r>
              <a:rPr lang="en-US" sz="2400" dirty="0" smtClean="0"/>
              <a:t>Text box for entering reason in SI is too small (usability perspective) resulting in short documents</a:t>
            </a:r>
          </a:p>
          <a:p>
            <a:pPr marL="0" indent="0">
              <a:buNone/>
            </a:pPr>
            <a:endParaRPr lang="en-US" sz="2400" dirty="0" smtClean="0"/>
          </a:p>
          <a:p>
            <a:endParaRPr lang="en-US" dirty="0"/>
          </a:p>
        </p:txBody>
      </p:sp>
      <p:sp>
        <p:nvSpPr>
          <p:cNvPr id="5" name="Slide Number Placeholder 4"/>
          <p:cNvSpPr>
            <a:spLocks noGrp="1"/>
          </p:cNvSpPr>
          <p:nvPr>
            <p:ph type="sldNum" sz="quarter" idx="4294967295"/>
          </p:nvPr>
        </p:nvSpPr>
        <p:spPr>
          <a:xfrm>
            <a:off x="8001000" y="6324600"/>
            <a:ext cx="685800" cy="365125"/>
          </a:xfrm>
          <a:prstGeom prst="rect">
            <a:avLst/>
          </a:prstGeom>
        </p:spPr>
        <p:txBody>
          <a:bodyPr/>
          <a:lstStyle/>
          <a:p>
            <a:pPr>
              <a:defRPr/>
            </a:pPr>
            <a:fld id="{B6C6E8F7-90E9-4234-8F5E-1A49D6803471}" type="slidenum">
              <a:rPr lang="en-US" smtClean="0"/>
              <a:pPr>
                <a:defRPr/>
              </a:pPr>
              <a:t>30</a:t>
            </a:fld>
            <a:endParaRPr lang="en-US" dirty="0"/>
          </a:p>
        </p:txBody>
      </p:sp>
    </p:spTree>
    <p:extLst>
      <p:ext uri="{BB962C8B-B14F-4D97-AF65-F5344CB8AC3E}">
        <p14:creationId xmlns:p14="http://schemas.microsoft.com/office/powerpoint/2010/main" val="365161852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924800" cy="1096962"/>
          </a:xfrm>
        </p:spPr>
        <p:txBody>
          <a:bodyPr/>
          <a:lstStyle/>
          <a:p>
            <a:r>
              <a:rPr lang="en-US" dirty="0" smtClean="0"/>
              <a:t>Box for Text Narrative</a:t>
            </a:r>
            <a:endParaRPr lang="en-US" dirty="0"/>
          </a:p>
        </p:txBody>
      </p:sp>
      <p:sp>
        <p:nvSpPr>
          <p:cNvPr id="4" name="Slide Number Placeholder 3"/>
          <p:cNvSpPr>
            <a:spLocks noGrp="1"/>
          </p:cNvSpPr>
          <p:nvPr>
            <p:ph type="sldNum" sz="quarter" idx="4294967295"/>
          </p:nvPr>
        </p:nvSpPr>
        <p:spPr>
          <a:xfrm>
            <a:off x="7915656" y="5739384"/>
            <a:ext cx="685800" cy="365125"/>
          </a:xfrm>
          <a:prstGeom prst="rect">
            <a:avLst/>
          </a:prstGeom>
        </p:spPr>
        <p:txBody>
          <a:bodyPr/>
          <a:lstStyle/>
          <a:p>
            <a:pPr>
              <a:defRPr/>
            </a:pPr>
            <a:fld id="{B6C6E8F7-90E9-4234-8F5E-1A49D6803471}" type="slidenum">
              <a:rPr lang="en-US" smtClean="0"/>
              <a:pPr>
                <a:defRPr/>
              </a:pPr>
              <a:t>31</a:t>
            </a:fld>
            <a:endParaRPr lang="en-US" dirty="0"/>
          </a:p>
        </p:txBody>
      </p:sp>
      <p:pic>
        <p:nvPicPr>
          <p:cNvPr id="5" name="Picture 4"/>
          <p:cNvPicPr/>
          <p:nvPr/>
        </p:nvPicPr>
        <p:blipFill>
          <a:blip r:embed="rId2"/>
          <a:stretch>
            <a:fillRect/>
          </a:stretch>
        </p:blipFill>
        <p:spPr>
          <a:xfrm>
            <a:off x="1726946" y="1065466"/>
            <a:ext cx="6112510" cy="5039043"/>
          </a:xfrm>
          <a:prstGeom prst="rect">
            <a:avLst/>
          </a:prstGeom>
        </p:spPr>
      </p:pic>
      <p:cxnSp>
        <p:nvCxnSpPr>
          <p:cNvPr id="7" name="Straight Arrow Connector 6"/>
          <p:cNvCxnSpPr/>
          <p:nvPr/>
        </p:nvCxnSpPr>
        <p:spPr>
          <a:xfrm>
            <a:off x="829056" y="3072384"/>
            <a:ext cx="1905000" cy="1600200"/>
          </a:xfrm>
          <a:prstGeom prst="straightConnector1">
            <a:avLst/>
          </a:prstGeom>
          <a:ln w="1143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2749165"/>
      </p:ext>
    </p:extLst>
  </p:cSld>
  <p:clrMapOvr>
    <a:masterClrMapping/>
  </p:clrMapOvr>
  <p:timing>
    <p:tnLst>
      <p:par>
        <p:cTn id="1" dur="indefinite" restart="never" nodeType="tmRoot"/>
      </p:par>
    </p:tnLst>
  </p:timing>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S-Brand_core-standard-slides.potx" id="{B48101DD-A604-4E13-B4E6-7E6FF3A616E1}" vid="{F0218404-5B4E-4DCC-B1B3-DD86C7BB0E6A}"/>
    </a:ext>
  </a:extLst>
</a:theme>
</file>

<file path=ppt/theme/theme2.xml><?xml version="1.0" encoding="utf-8"?>
<a:theme xmlns:a="http://schemas.openxmlformats.org/drawingml/2006/main" name="BLS Trendline Content Slide">
  <a:themeElements>
    <a:clrScheme name="Custom 1">
      <a:dk1>
        <a:srgbClr val="002060"/>
      </a:dk1>
      <a:lt1>
        <a:sysClr val="window" lastClr="FFFFFF"/>
      </a:lt1>
      <a:dk2>
        <a:srgbClr val="002060"/>
      </a:dk2>
      <a:lt2>
        <a:srgbClr val="FFFFFF"/>
      </a:lt2>
      <a:accent1>
        <a:srgbClr val="3E3F67"/>
      </a:accent1>
      <a:accent2>
        <a:srgbClr val="FFC000"/>
      </a:accent2>
      <a:accent3>
        <a:srgbClr val="C00000"/>
      </a:accent3>
      <a:accent4>
        <a:srgbClr val="00B0F0"/>
      </a:accent4>
      <a:accent5>
        <a:srgbClr val="92D050"/>
      </a:accent5>
      <a:accent6>
        <a:srgbClr val="244448"/>
      </a:accent6>
      <a:hlink>
        <a:srgbClr val="00B0F0"/>
      </a:hlink>
      <a:folHlink>
        <a:srgbClr val="00B0F0"/>
      </a:folHlink>
    </a:clrScheme>
    <a:fontScheme name="BLS Fonts">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marL="0" marR="0" indent="0" algn="ctr" defTabSz="914400" rtl="0" eaLnBrk="1" fontAlgn="auto" latinLnBrk="0" hangingPunct="1">
          <a:lnSpc>
            <a:spcPct val="100000"/>
          </a:lnSpc>
          <a:spcBef>
            <a:spcPct val="0"/>
          </a:spcBef>
          <a:spcAft>
            <a:spcPts val="0"/>
          </a:spcAft>
          <a:buClrTx/>
          <a:buSzTx/>
          <a:buFontTx/>
          <a:buNone/>
          <a:tabLst/>
          <a:defRPr kumimoji="0" sz="3600" b="0" i="0" u="none" strike="noStrike" kern="1200" cap="none" spc="0" normalizeH="0" baseline="0" noProof="0" dirty="0" smtClean="0">
            <a:ln>
              <a:noFill/>
            </a:ln>
            <a:solidFill>
              <a:schemeClr val="bg1"/>
            </a:solidFill>
            <a:effectLst/>
            <a:uLnTx/>
            <a:uFillTx/>
            <a:latin typeface="Tahoma" pitchFamily="34" charset="0"/>
            <a:ea typeface="+mj-ea"/>
            <a:cs typeface="Tahoma" pitchFamily="34" charset="0"/>
          </a:defRPr>
        </a:defPPr>
      </a:lstStyle>
    </a:txDef>
  </a:objectDefaults>
  <a:extraClrSchemeLst/>
  <a:extLst>
    <a:ext uri="{05A4C25C-085E-4340-85A3-A5531E510DB2}">
      <thm15:themeFamily xmlns:thm15="http://schemas.microsoft.com/office/thememl/2012/main" name="BLS-Brand_core-standard-slides.potx" id="{B48101DD-A604-4E13-B4E6-7E6FF3A616E1}" vid="{A84D5705-D793-47EE-B444-DB1A83C73CF7}"/>
    </a:ext>
  </a:extLst>
</a:theme>
</file>

<file path=ppt/theme/theme3.xml><?xml version="1.0" encoding="utf-8"?>
<a:theme xmlns:a="http://schemas.openxmlformats.org/drawingml/2006/main" name="Contact Information">
  <a:themeElements>
    <a:clrScheme name="Custom 4">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FFFFFF"/>
      </a:hlink>
      <a:folHlink>
        <a:srgbClr val="FFFFFF"/>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S-Brand_core-standard-slides.potx" id="{B48101DD-A604-4E13-B4E6-7E6FF3A616E1}" vid="{2FFE4CEF-C9F4-408E-A3EA-E08457239999}"/>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Martinez_SDSS_2018</Template>
  <TotalTime>2743</TotalTime>
  <Words>1560</Words>
  <Application>Microsoft Office PowerPoint</Application>
  <PresentationFormat>On-screen Show (4:3)</PresentationFormat>
  <Paragraphs>289</Paragraphs>
  <Slides>31</Slides>
  <Notes>13</Notes>
  <HiddenSlides>0</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31</vt:i4>
      </vt:variant>
    </vt:vector>
  </HeadingPairs>
  <TitlesOfParts>
    <vt:vector size="43" baseType="lpstr">
      <vt:lpstr>Arial</vt:lpstr>
      <vt:lpstr>Calibri</vt:lpstr>
      <vt:lpstr>Century Gothic</vt:lpstr>
      <vt:lpstr>Courier New</vt:lpstr>
      <vt:lpstr>Tahoma</vt:lpstr>
      <vt:lpstr>Times New Roman</vt:lpstr>
      <vt:lpstr>Verdana</vt:lpstr>
      <vt:lpstr>Wingdings</vt:lpstr>
      <vt:lpstr>Wingdings 3</vt:lpstr>
      <vt:lpstr>Custom Design</vt:lpstr>
      <vt:lpstr>BLS Trendline Content Slide</vt:lpstr>
      <vt:lpstr>Contact Information</vt:lpstr>
      <vt:lpstr>Modeling Topics in Survey Interviewer Notes</vt:lpstr>
      <vt:lpstr>Origin</vt:lpstr>
      <vt:lpstr>Major Points of Analysis</vt:lpstr>
      <vt:lpstr>Background – CE</vt:lpstr>
      <vt:lpstr>Study Sample</vt:lpstr>
      <vt:lpstr>Data Sources – 2 Instruments</vt:lpstr>
      <vt:lpstr>PowerPoint Presentation</vt:lpstr>
      <vt:lpstr>PowerPoint Presentation</vt:lpstr>
      <vt:lpstr>PowerPoint Presentation</vt:lpstr>
      <vt:lpstr>Highest Frequency Words Refusal Corpus (SI) </vt:lpstr>
      <vt:lpstr>PowerPoint Presentation</vt:lpstr>
      <vt:lpstr>Process the Text</vt:lpstr>
      <vt:lpstr>Exploratory Process</vt:lpstr>
      <vt:lpstr>Encode the Text – TDM</vt:lpstr>
      <vt:lpstr>Encode the Text – BPM</vt:lpstr>
      <vt:lpstr>The Data</vt:lpstr>
      <vt:lpstr>ISOMAP Dimensions for TDM Encoding</vt:lpstr>
      <vt:lpstr>ISOMAP Dimensions for BPM Encoding</vt:lpstr>
      <vt:lpstr>Cluster Analysis</vt:lpstr>
      <vt:lpstr>Connect Clusters with Concerns</vt:lpstr>
      <vt:lpstr>PowerPoint Presentation</vt:lpstr>
      <vt:lpstr>PowerPoint Presentation</vt:lpstr>
      <vt:lpstr>Bayes Clustering using TDM Data Matrix</vt:lpstr>
      <vt:lpstr>Bayes Clustering using BPM Data Matrix </vt:lpstr>
      <vt:lpstr>Recap</vt:lpstr>
      <vt:lpstr>Discussion</vt:lpstr>
      <vt:lpstr>Application</vt:lpstr>
      <vt:lpstr>References</vt:lpstr>
      <vt:lpstr>PowerPoint Presentation</vt:lpstr>
      <vt:lpstr>Limitations</vt:lpstr>
      <vt:lpstr>Box for Text Narrative</vt:lpstr>
    </vt:vector>
  </TitlesOfParts>
  <Company>Bureau of Labor Statistics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Modeling Topics in Survey Interviewer Notes</dc:title>
  <dc:creator>Martinez, Wendy  - BLS</dc:creator>
  <cp:lastModifiedBy>Martinez, Wendy  - BLS</cp:lastModifiedBy>
  <cp:revision>130</cp:revision>
  <cp:lastPrinted>2018-05-14T13:16:31Z</cp:lastPrinted>
  <dcterms:created xsi:type="dcterms:W3CDTF">2018-05-10T14:47:36Z</dcterms:created>
  <dcterms:modified xsi:type="dcterms:W3CDTF">2018-05-18T13:33:38Z</dcterms:modified>
</cp:coreProperties>
</file>