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36"/>
  </p:notesMasterIdLst>
  <p:sldIdLst>
    <p:sldId id="755" r:id="rId2"/>
    <p:sldId id="781" r:id="rId3"/>
    <p:sldId id="870" r:id="rId4"/>
    <p:sldId id="947" r:id="rId5"/>
    <p:sldId id="948" r:id="rId6"/>
    <p:sldId id="879" r:id="rId7"/>
    <p:sldId id="949" r:id="rId8"/>
    <p:sldId id="950" r:id="rId9"/>
    <p:sldId id="974" r:id="rId10"/>
    <p:sldId id="951" r:id="rId11"/>
    <p:sldId id="954" r:id="rId12"/>
    <p:sldId id="955" r:id="rId13"/>
    <p:sldId id="956" r:id="rId14"/>
    <p:sldId id="953" r:id="rId15"/>
    <p:sldId id="957" r:id="rId16"/>
    <p:sldId id="958" r:id="rId17"/>
    <p:sldId id="960" r:id="rId18"/>
    <p:sldId id="961" r:id="rId19"/>
    <p:sldId id="962" r:id="rId20"/>
    <p:sldId id="964" r:id="rId21"/>
    <p:sldId id="965" r:id="rId22"/>
    <p:sldId id="966" r:id="rId23"/>
    <p:sldId id="967" r:id="rId24"/>
    <p:sldId id="968" r:id="rId25"/>
    <p:sldId id="969" r:id="rId26"/>
    <p:sldId id="970" r:id="rId27"/>
    <p:sldId id="971" r:id="rId28"/>
    <p:sldId id="972" r:id="rId29"/>
    <p:sldId id="934" r:id="rId30"/>
    <p:sldId id="959" r:id="rId31"/>
    <p:sldId id="916" r:id="rId32"/>
    <p:sldId id="919" r:id="rId33"/>
    <p:sldId id="973" r:id="rId34"/>
    <p:sldId id="975" r:id="rId35"/>
  </p:sldIdLst>
  <p:sldSz cx="9144000" cy="6858000" type="screen4x3"/>
  <p:notesSz cx="7010400" cy="9296400"/>
  <p:defaultTextStyle>
    <a:defPPr>
      <a:defRPr lang="en-US"/>
    </a:defPPr>
    <a:lvl1pPr algn="l" rtl="0" fontAlgn="base">
      <a:lnSpc>
        <a:spcPct val="90000"/>
      </a:lnSpc>
      <a:spcBef>
        <a:spcPct val="0"/>
      </a:spcBef>
      <a:spcAft>
        <a:spcPct val="0"/>
      </a:spcAft>
      <a:defRPr sz="2200" kern="1200">
        <a:solidFill>
          <a:schemeClr val="hlink"/>
        </a:solidFill>
        <a:latin typeface="Arial" panose="020B0604020202020204" pitchFamily="34" charset="0"/>
        <a:ea typeface="+mn-ea"/>
        <a:cs typeface="Arial" panose="020B0604020202020204" pitchFamily="34" charset="0"/>
      </a:defRPr>
    </a:lvl1pPr>
    <a:lvl2pPr marL="457200" algn="l" rtl="0" fontAlgn="base">
      <a:lnSpc>
        <a:spcPct val="90000"/>
      </a:lnSpc>
      <a:spcBef>
        <a:spcPct val="0"/>
      </a:spcBef>
      <a:spcAft>
        <a:spcPct val="0"/>
      </a:spcAft>
      <a:defRPr sz="2200" kern="1200">
        <a:solidFill>
          <a:schemeClr val="hlink"/>
        </a:solidFill>
        <a:latin typeface="Arial" panose="020B0604020202020204" pitchFamily="34" charset="0"/>
        <a:ea typeface="+mn-ea"/>
        <a:cs typeface="Arial" panose="020B0604020202020204" pitchFamily="34" charset="0"/>
      </a:defRPr>
    </a:lvl2pPr>
    <a:lvl3pPr marL="914400" algn="l" rtl="0" fontAlgn="base">
      <a:lnSpc>
        <a:spcPct val="90000"/>
      </a:lnSpc>
      <a:spcBef>
        <a:spcPct val="0"/>
      </a:spcBef>
      <a:spcAft>
        <a:spcPct val="0"/>
      </a:spcAft>
      <a:defRPr sz="2200" kern="1200">
        <a:solidFill>
          <a:schemeClr val="hlink"/>
        </a:solidFill>
        <a:latin typeface="Arial" panose="020B0604020202020204" pitchFamily="34" charset="0"/>
        <a:ea typeface="+mn-ea"/>
        <a:cs typeface="Arial" panose="020B0604020202020204" pitchFamily="34" charset="0"/>
      </a:defRPr>
    </a:lvl3pPr>
    <a:lvl4pPr marL="1371600" algn="l" rtl="0" fontAlgn="base">
      <a:lnSpc>
        <a:spcPct val="90000"/>
      </a:lnSpc>
      <a:spcBef>
        <a:spcPct val="0"/>
      </a:spcBef>
      <a:spcAft>
        <a:spcPct val="0"/>
      </a:spcAft>
      <a:defRPr sz="2200" kern="1200">
        <a:solidFill>
          <a:schemeClr val="hlink"/>
        </a:solidFill>
        <a:latin typeface="Arial" panose="020B0604020202020204" pitchFamily="34" charset="0"/>
        <a:ea typeface="+mn-ea"/>
        <a:cs typeface="Arial" panose="020B0604020202020204" pitchFamily="34" charset="0"/>
      </a:defRPr>
    </a:lvl4pPr>
    <a:lvl5pPr marL="1828800" algn="l" rtl="0" fontAlgn="base">
      <a:lnSpc>
        <a:spcPct val="90000"/>
      </a:lnSpc>
      <a:spcBef>
        <a:spcPct val="0"/>
      </a:spcBef>
      <a:spcAft>
        <a:spcPct val="0"/>
      </a:spcAft>
      <a:defRPr sz="2200" kern="1200">
        <a:solidFill>
          <a:schemeClr val="hlink"/>
        </a:solidFill>
        <a:latin typeface="Arial" panose="020B0604020202020204" pitchFamily="34" charset="0"/>
        <a:ea typeface="+mn-ea"/>
        <a:cs typeface="Arial" panose="020B0604020202020204" pitchFamily="34" charset="0"/>
      </a:defRPr>
    </a:lvl5pPr>
    <a:lvl6pPr marL="2286000" algn="l" defTabSz="914400" rtl="0" eaLnBrk="1" latinLnBrk="0" hangingPunct="1">
      <a:defRPr sz="2200" kern="1200">
        <a:solidFill>
          <a:schemeClr val="hlink"/>
        </a:solidFill>
        <a:latin typeface="Arial" panose="020B0604020202020204" pitchFamily="34" charset="0"/>
        <a:ea typeface="+mn-ea"/>
        <a:cs typeface="Arial" panose="020B0604020202020204" pitchFamily="34" charset="0"/>
      </a:defRPr>
    </a:lvl6pPr>
    <a:lvl7pPr marL="2743200" algn="l" defTabSz="914400" rtl="0" eaLnBrk="1" latinLnBrk="0" hangingPunct="1">
      <a:defRPr sz="2200" kern="1200">
        <a:solidFill>
          <a:schemeClr val="hlink"/>
        </a:solidFill>
        <a:latin typeface="Arial" panose="020B0604020202020204" pitchFamily="34" charset="0"/>
        <a:ea typeface="+mn-ea"/>
        <a:cs typeface="Arial" panose="020B0604020202020204" pitchFamily="34" charset="0"/>
      </a:defRPr>
    </a:lvl7pPr>
    <a:lvl8pPr marL="3200400" algn="l" defTabSz="914400" rtl="0" eaLnBrk="1" latinLnBrk="0" hangingPunct="1">
      <a:defRPr sz="2200" kern="1200">
        <a:solidFill>
          <a:schemeClr val="hlink"/>
        </a:solidFill>
        <a:latin typeface="Arial" panose="020B0604020202020204" pitchFamily="34" charset="0"/>
        <a:ea typeface="+mn-ea"/>
        <a:cs typeface="Arial" panose="020B0604020202020204" pitchFamily="34" charset="0"/>
      </a:defRPr>
    </a:lvl8pPr>
    <a:lvl9pPr marL="3657600" algn="l" defTabSz="914400" rtl="0" eaLnBrk="1" latinLnBrk="0" hangingPunct="1">
      <a:defRPr sz="2200" kern="1200">
        <a:solidFill>
          <a:schemeClr val="hlink"/>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B82D4C2A-9971-4C20-9DC8-9F9F1186454D}">
          <p14:sldIdLst>
            <p14:sldId id="755"/>
          </p14:sldIdLst>
        </p14:section>
        <p14:section name="Intro" id="{CC47D4C1-898C-4046-93F8-37D99B46A859}">
          <p14:sldIdLst>
            <p14:sldId id="781"/>
            <p14:sldId id="870"/>
            <p14:sldId id="947"/>
            <p14:sldId id="948"/>
            <p14:sldId id="879"/>
            <p14:sldId id="949"/>
            <p14:sldId id="950"/>
            <p14:sldId id="974"/>
            <p14:sldId id="951"/>
            <p14:sldId id="954"/>
            <p14:sldId id="955"/>
            <p14:sldId id="956"/>
            <p14:sldId id="953"/>
            <p14:sldId id="957"/>
            <p14:sldId id="958"/>
            <p14:sldId id="960"/>
            <p14:sldId id="961"/>
            <p14:sldId id="962"/>
            <p14:sldId id="964"/>
            <p14:sldId id="965"/>
            <p14:sldId id="966"/>
            <p14:sldId id="967"/>
            <p14:sldId id="968"/>
            <p14:sldId id="969"/>
            <p14:sldId id="970"/>
            <p14:sldId id="971"/>
            <p14:sldId id="972"/>
          </p14:sldIdLst>
        </p14:section>
        <p14:section name="Summary" id="{9E35AC37-33C5-F643-85EF-C9E7D8AD9418}">
          <p14:sldIdLst>
            <p14:sldId id="934"/>
            <p14:sldId id="959"/>
            <p14:sldId id="916"/>
            <p14:sldId id="919"/>
            <p14:sldId id="973"/>
            <p14:sldId id="9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9AFC"/>
    <a:srgbClr val="B5FFFF"/>
    <a:srgbClr val="FEF2AC"/>
    <a:srgbClr val="F7E8C1"/>
    <a:srgbClr val="E7D9B7"/>
    <a:srgbClr val="FFCC00"/>
    <a:srgbClr val="FF9999"/>
    <a:srgbClr val="FFCC66"/>
    <a:srgbClr val="FFFFCC"/>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108" autoAdjust="0"/>
    <p:restoredTop sz="79902" autoAdjust="0"/>
  </p:normalViewPr>
  <p:slideViewPr>
    <p:cSldViewPr snapToGrid="0">
      <p:cViewPr varScale="1">
        <p:scale>
          <a:sx n="69" d="100"/>
          <a:sy n="69" d="100"/>
        </p:scale>
        <p:origin x="1277" y="67"/>
      </p:cViewPr>
      <p:guideLst>
        <p:guide orient="horz" pos="2160"/>
        <p:guide pos="2880"/>
      </p:guideLst>
    </p:cSldViewPr>
  </p:slid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lnSpc>
                <a:spcPct val="100000"/>
              </a:lnSpc>
              <a:defRPr sz="1200">
                <a:solidFill>
                  <a:schemeClr val="tx1"/>
                </a:solidFill>
              </a:defRPr>
            </a:lvl1pPr>
          </a:lstStyle>
          <a:p>
            <a:endParaRPr lang="en-US" altLang="en-US"/>
          </a:p>
        </p:txBody>
      </p:sp>
      <p:sp>
        <p:nvSpPr>
          <p:cNvPr id="2048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lnSpc>
                <a:spcPct val="100000"/>
              </a:lnSpc>
              <a:defRPr sz="1200">
                <a:solidFill>
                  <a:schemeClr val="tx1"/>
                </a:solidFill>
              </a:defRPr>
            </a:lvl1pPr>
          </a:lstStyle>
          <a:p>
            <a:endParaRPr lang="en-US" altLang="en-US"/>
          </a:p>
        </p:txBody>
      </p:sp>
      <p:sp>
        <p:nvSpPr>
          <p:cNvPr id="2048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48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lnSpc>
                <a:spcPct val="100000"/>
              </a:lnSpc>
              <a:defRPr sz="1200">
                <a:solidFill>
                  <a:schemeClr val="tx1"/>
                </a:solidFill>
              </a:defRPr>
            </a:lvl1pPr>
          </a:lstStyle>
          <a:p>
            <a:endParaRPr lang="en-US" altLang="en-US"/>
          </a:p>
        </p:txBody>
      </p:sp>
      <p:sp>
        <p:nvSpPr>
          <p:cNvPr id="2048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lnSpc>
                <a:spcPct val="100000"/>
              </a:lnSpc>
              <a:defRPr sz="1200">
                <a:solidFill>
                  <a:schemeClr val="tx1"/>
                </a:solidFill>
              </a:defRPr>
            </a:lvl1pPr>
          </a:lstStyle>
          <a:p>
            <a:fld id="{736A050E-EDC8-46B1-856D-660A57856216}" type="slidenum">
              <a:rPr lang="en-US" altLang="en-US"/>
              <a:pPr/>
              <a:t>‹#›</a:t>
            </a:fld>
            <a:endParaRPr lang="en-US" altLang="en-US"/>
          </a:p>
        </p:txBody>
      </p:sp>
    </p:spTree>
    <p:extLst>
      <p:ext uri="{BB962C8B-B14F-4D97-AF65-F5344CB8AC3E}">
        <p14:creationId xmlns:p14="http://schemas.microsoft.com/office/powerpoint/2010/main" val="3912491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1</a:t>
            </a:fld>
            <a:endParaRPr lang="en-US" altLang="en-US"/>
          </a:p>
        </p:txBody>
      </p:sp>
    </p:spTree>
    <p:extLst>
      <p:ext uri="{BB962C8B-B14F-4D97-AF65-F5344CB8AC3E}">
        <p14:creationId xmlns:p14="http://schemas.microsoft.com/office/powerpoint/2010/main" val="501945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2</a:t>
            </a:fld>
            <a:endParaRPr lang="en-US" altLang="en-US"/>
          </a:p>
        </p:txBody>
      </p:sp>
    </p:spTree>
    <p:extLst>
      <p:ext uri="{BB962C8B-B14F-4D97-AF65-F5344CB8AC3E}">
        <p14:creationId xmlns:p14="http://schemas.microsoft.com/office/powerpoint/2010/main" val="627026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3</a:t>
            </a:fld>
            <a:endParaRPr lang="en-US" altLang="en-US"/>
          </a:p>
        </p:txBody>
      </p:sp>
    </p:spTree>
    <p:extLst>
      <p:ext uri="{BB962C8B-B14F-4D97-AF65-F5344CB8AC3E}">
        <p14:creationId xmlns:p14="http://schemas.microsoft.com/office/powerpoint/2010/main" val="1961929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6</a:t>
            </a:fld>
            <a:endParaRPr lang="en-US" altLang="en-US"/>
          </a:p>
        </p:txBody>
      </p:sp>
    </p:spTree>
    <p:extLst>
      <p:ext uri="{BB962C8B-B14F-4D97-AF65-F5344CB8AC3E}">
        <p14:creationId xmlns:p14="http://schemas.microsoft.com/office/powerpoint/2010/main" val="246971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7</a:t>
            </a:fld>
            <a:endParaRPr lang="en-US" altLang="en-US"/>
          </a:p>
        </p:txBody>
      </p:sp>
    </p:spTree>
    <p:extLst>
      <p:ext uri="{BB962C8B-B14F-4D97-AF65-F5344CB8AC3E}">
        <p14:creationId xmlns:p14="http://schemas.microsoft.com/office/powerpoint/2010/main" val="4063843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8</a:t>
            </a:fld>
            <a:endParaRPr lang="en-US" altLang="en-US"/>
          </a:p>
        </p:txBody>
      </p:sp>
    </p:spTree>
    <p:extLst>
      <p:ext uri="{BB962C8B-B14F-4D97-AF65-F5344CB8AC3E}">
        <p14:creationId xmlns:p14="http://schemas.microsoft.com/office/powerpoint/2010/main" val="1559730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DB59A801-BFCC-2B4C-830C-88FCDD5963CB}" type="slidenum">
              <a:rPr lang="en-US" smtClean="0"/>
              <a:pPr/>
              <a:t>17</a:t>
            </a:fld>
            <a:endParaRPr lang="en-US"/>
          </a:p>
        </p:txBody>
      </p:sp>
    </p:spTree>
    <p:extLst>
      <p:ext uri="{BB962C8B-B14F-4D97-AF65-F5344CB8AC3E}">
        <p14:creationId xmlns:p14="http://schemas.microsoft.com/office/powerpoint/2010/main" val="94217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IBM and Exelon exchange purposes only</a:t>
            </a:r>
          </a:p>
        </p:txBody>
      </p:sp>
      <p:sp>
        <p:nvSpPr>
          <p:cNvPr id="5" name="Slide Number Placeholder 4"/>
          <p:cNvSpPr>
            <a:spLocks noGrp="1"/>
          </p:cNvSpPr>
          <p:nvPr>
            <p:ph type="sldNum" sz="quarter" idx="11"/>
          </p:nvPr>
        </p:nvSpPr>
        <p:spPr/>
        <p:txBody>
          <a:bodyPr/>
          <a:lstStyle/>
          <a:p>
            <a:fld id="{6C3259D4-F02B-BA41-AA16-996083178614}" type="slidenum">
              <a:rPr lang="en-US" smtClean="0"/>
              <a:t>18</a:t>
            </a:fld>
            <a:endParaRPr lang="en-US"/>
          </a:p>
        </p:txBody>
      </p:sp>
    </p:spTree>
    <p:extLst>
      <p:ext uri="{BB962C8B-B14F-4D97-AF65-F5344CB8AC3E}">
        <p14:creationId xmlns:p14="http://schemas.microsoft.com/office/powerpoint/2010/main" val="4040029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3259D4-F02B-BA41-AA16-996083178614}"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53592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3259D4-F02B-BA41-AA16-996083178614}" type="slidenum">
              <a:rPr lang="en-US" smtClean="0"/>
              <a:t>20</a:t>
            </a:fld>
            <a:endParaRPr lang="en-US"/>
          </a:p>
        </p:txBody>
      </p:sp>
    </p:spTree>
    <p:extLst>
      <p:ext uri="{BB962C8B-B14F-4D97-AF65-F5344CB8AC3E}">
        <p14:creationId xmlns:p14="http://schemas.microsoft.com/office/powerpoint/2010/main" val="2781813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3259D4-F02B-BA41-AA16-996083178614}" type="slidenum">
              <a:rPr lang="en-US" smtClean="0"/>
              <a:t>21</a:t>
            </a:fld>
            <a:endParaRPr lang="en-US"/>
          </a:p>
        </p:txBody>
      </p:sp>
    </p:spTree>
    <p:extLst>
      <p:ext uri="{BB962C8B-B14F-4D97-AF65-F5344CB8AC3E}">
        <p14:creationId xmlns:p14="http://schemas.microsoft.com/office/powerpoint/2010/main" val="4169741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3259D4-F02B-BA41-AA16-996083178614}" type="slidenum">
              <a:rPr lang="en-US" smtClean="0"/>
              <a:t>22</a:t>
            </a:fld>
            <a:endParaRPr lang="en-US"/>
          </a:p>
        </p:txBody>
      </p:sp>
    </p:spTree>
    <p:extLst>
      <p:ext uri="{BB962C8B-B14F-4D97-AF65-F5344CB8AC3E}">
        <p14:creationId xmlns:p14="http://schemas.microsoft.com/office/powerpoint/2010/main" val="580061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6C3259D4-F02B-BA41-AA16-996083178614}" type="slidenum">
              <a:rPr lang="en-US" smtClean="0"/>
              <a:t>23</a:t>
            </a:fld>
            <a:endParaRPr lang="en-US"/>
          </a:p>
        </p:txBody>
      </p:sp>
    </p:spTree>
    <p:extLst>
      <p:ext uri="{BB962C8B-B14F-4D97-AF65-F5344CB8AC3E}">
        <p14:creationId xmlns:p14="http://schemas.microsoft.com/office/powerpoint/2010/main" val="349105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256032" indent="-256032"/>
            <a:r>
              <a:rPr lang="en-US" sz="1800" dirty="0"/>
              <a:t>Most AI planning system assume domain description is given in PDDL. However,</a:t>
            </a:r>
          </a:p>
          <a:p>
            <a:pPr lvl="1"/>
            <a:r>
              <a:rPr lang="en-US" sz="1800" dirty="0"/>
              <a:t>Domain expert may not have any AI planning background</a:t>
            </a:r>
          </a:p>
          <a:p>
            <a:pPr lvl="1"/>
            <a:r>
              <a:rPr lang="en-US" sz="1800" dirty="0"/>
              <a:t>Domain expert may already be comfortable with another tool</a:t>
            </a:r>
          </a:p>
          <a:p>
            <a:pPr marL="256032" indent="-256032"/>
            <a:r>
              <a:rPr lang="en-US" sz="1800" dirty="0"/>
              <a:t>Mind Maps: represent concepts and their relationship in a simple graphical form.</a:t>
            </a:r>
          </a:p>
          <a:p>
            <a:pPr marL="256032" indent="-256032"/>
            <a:endParaRPr lang="en-US" sz="1800" dirty="0"/>
          </a:p>
          <a:p>
            <a:pPr marL="256032" indent="-256032"/>
            <a:r>
              <a:rPr lang="en-US" sz="1800" dirty="0"/>
              <a:t>Knowledge </a:t>
            </a:r>
            <a:r>
              <a:rPr lang="en-US" sz="1800" dirty="0" err="1"/>
              <a:t>elication</a:t>
            </a:r>
            <a:r>
              <a:rPr lang="en-US" sz="1800" dirty="0"/>
              <a:t> and engineering is a challenge.</a:t>
            </a:r>
          </a:p>
          <a:p>
            <a:pPr marL="256032" indent="-256032"/>
            <a:r>
              <a:rPr lang="en-US" sz="1800" dirty="0"/>
              <a:t>To help them ..</a:t>
            </a:r>
            <a:r>
              <a:rPr lang="en-US" sz="1800" baseline="0" dirty="0"/>
              <a:t>  The </a:t>
            </a:r>
            <a:r>
              <a:rPr lang="en-US" sz="1800" baseline="0" dirty="0" err="1"/>
              <a:t>casues</a:t>
            </a:r>
            <a:r>
              <a:rPr lang="en-US" sz="1800" baseline="0" dirty="0"/>
              <a:t>, effects, </a:t>
            </a:r>
            <a:r>
              <a:rPr lang="en-US" sz="1800" baseline="0" dirty="0">
                <a:sym typeface="Wingdings"/>
              </a:rPr>
              <a:t> cascade, connected together, and when put them together we get a huge graph,</a:t>
            </a:r>
          </a:p>
          <a:p>
            <a:pPr marL="256032" indent="-256032"/>
            <a:endParaRPr lang="en-US" sz="1800" baseline="0" dirty="0">
              <a:sym typeface="Wingdings"/>
            </a:endParaRPr>
          </a:p>
          <a:p>
            <a:pPr marL="256032" indent="-256032"/>
            <a:endParaRPr lang="en-US" sz="1800" baseline="0" dirty="0">
              <a:sym typeface="Wingdings"/>
            </a:endParaRPr>
          </a:p>
          <a:p>
            <a:pPr marL="256032" indent="-256032"/>
            <a:r>
              <a:rPr lang="en-US" sz="1800" baseline="0" dirty="0">
                <a:sym typeface="Wingdings"/>
              </a:rPr>
              <a:t>We work with different countries, they have different likelihood/impact/, and for example, here.  This will result in different </a:t>
            </a:r>
            <a:r>
              <a:rPr lang="en-US" sz="1800" baseline="0" dirty="0" err="1">
                <a:sym typeface="Wingdings"/>
              </a:rPr>
              <a:t>scnarios</a:t>
            </a:r>
            <a:r>
              <a:rPr lang="en-US" sz="1800" baseline="0" dirty="0">
                <a:sym typeface="Wingdings"/>
              </a:rPr>
              <a:t> for different teams/countries.</a:t>
            </a:r>
            <a:endParaRPr lang="en-US" sz="1800" dirty="0"/>
          </a:p>
          <a:p>
            <a:pPr marL="256032" indent="-256032"/>
            <a:endParaRPr lang="en-US" sz="1800" dirty="0"/>
          </a:p>
          <a:p>
            <a:r>
              <a:rPr lang="en-US" sz="1200" kern="1200" dirty="0">
                <a:solidFill>
                  <a:schemeClr val="tx1"/>
                </a:solidFill>
                <a:effectLst/>
                <a:latin typeface="+mn-lt"/>
                <a:ea typeface="+mn-ea"/>
                <a:cs typeface="+mn-cs"/>
              </a:rPr>
              <a:t>Capturing Domain Knowledge. The Mind Maps and The Customizations components store knowledge about risk drivers and business implications elicited from the domain experts and the local country experts correspondingly. While the reasoning engine in SPA supports a rich representation of risk drivers as actions in Planning Domain Description Language (PDDL) [2], the </a:t>
            </a:r>
            <a:r>
              <a:rPr lang="en-US" sz="1200" kern="1200" dirty="0" err="1">
                <a:solidFill>
                  <a:schemeClr val="tx1"/>
                </a:solidFill>
                <a:effectLst/>
                <a:latin typeface="+mn-lt"/>
                <a:ea typeface="+mn-ea"/>
                <a:cs typeface="+mn-cs"/>
              </a:rPr>
              <a:t>knowl</a:t>
            </a:r>
            <a:r>
              <a:rPr lang="en-US" sz="1200" kern="1200" dirty="0">
                <a:solidFill>
                  <a:schemeClr val="tx1"/>
                </a:solidFill>
                <a:effectLst/>
                <a:latin typeface="+mn-lt"/>
                <a:ea typeface="+mn-ea"/>
                <a:cs typeface="+mn-cs"/>
              </a:rPr>
              <a:t>- edge representation used by domain experts is drastically simplified, to prevent conflicts and reduce overheads in knowledge elicitation and maintenance. The do- main experts use Mind Maps created in </a:t>
            </a:r>
            <a:r>
              <a:rPr lang="en-US" sz="1200" kern="1200" dirty="0" err="1">
                <a:solidFill>
                  <a:schemeClr val="tx1"/>
                </a:solidFill>
                <a:effectLst/>
                <a:latin typeface="+mn-lt"/>
                <a:ea typeface="+mn-ea"/>
                <a:cs typeface="+mn-cs"/>
              </a:rPr>
              <a:t>FreeMind</a:t>
            </a:r>
            <a:r>
              <a:rPr lang="en-US" sz="1200" kern="1200" dirty="0">
                <a:solidFill>
                  <a:schemeClr val="tx1"/>
                </a:solidFill>
                <a:effectLst/>
                <a:latin typeface="+mn-lt"/>
                <a:ea typeface="+mn-ea"/>
                <a:cs typeface="+mn-cs"/>
              </a:rPr>
              <a:t> [1] to capture directed graphs of risk drivers and business implications, with edges having hidden semantics of pairwise cause and effect. The Customizations are elicited using generated questionnaires that request country-specific likelihood and impact for selected cause and effect pairs. Due to Customizations, the same observations may generate different scenarios in different countries. </a:t>
            </a:r>
            <a:endParaRPr lang="en-US" sz="1800" dirty="0"/>
          </a:p>
          <a:p>
            <a:pPr marL="256032" indent="-256032"/>
            <a:endParaRPr lang="en-US" sz="180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B59A801-BFCC-2B4C-830C-88FCDD5963CB}" type="slidenum">
              <a:rPr lang="en-US" smtClean="0"/>
              <a:pPr/>
              <a:t>24</a:t>
            </a:fld>
            <a:endParaRPr lang="en-US"/>
          </a:p>
        </p:txBody>
      </p:sp>
    </p:spTree>
    <p:extLst>
      <p:ext uri="{BB962C8B-B14F-4D97-AF65-F5344CB8AC3E}">
        <p14:creationId xmlns:p14="http://schemas.microsoft.com/office/powerpoint/2010/main" val="3402577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we would define one general and “lifted” set</a:t>
            </a:r>
          </a:p>
          <a:p>
            <a:r>
              <a:rPr lang="en-US" sz="1200" kern="1200" dirty="0">
                <a:solidFill>
                  <a:schemeClr val="tx1"/>
                </a:solidFill>
                <a:effectLst/>
                <a:latin typeface="Arial" panose="020B0604020202020204" pitchFamily="34" charset="0"/>
                <a:ea typeface="+mn-ea"/>
                <a:cs typeface="Arial" panose="020B0604020202020204" pitchFamily="34" charset="0"/>
              </a:rPr>
              <a:t>of actions in the domain file, defining problem files based</a:t>
            </a:r>
          </a:p>
          <a:p>
            <a:r>
              <a:rPr lang="en-US" sz="1200" kern="1200" dirty="0">
                <a:solidFill>
                  <a:schemeClr val="tx1"/>
                </a:solidFill>
                <a:effectLst/>
                <a:latin typeface="Arial" panose="020B0604020202020204" pitchFamily="34" charset="0"/>
                <a:ea typeface="+mn-ea"/>
                <a:cs typeface="Arial" panose="020B0604020202020204" pitchFamily="34" charset="0"/>
              </a:rPr>
              <a:t>on the given Mind Maps. As a generic grounding algorithm</a:t>
            </a:r>
          </a:p>
          <a:p>
            <a:r>
              <a:rPr lang="en-US" sz="1200" kern="1200" dirty="0">
                <a:solidFill>
                  <a:schemeClr val="tx1"/>
                </a:solidFill>
                <a:effectLst/>
                <a:latin typeface="Arial" panose="020B0604020202020204" pitchFamily="34" charset="0"/>
                <a:ea typeface="+mn-ea"/>
                <a:cs typeface="Arial" panose="020B0604020202020204" pitchFamily="34" charset="0"/>
              </a:rPr>
              <a:t>may take a substantial amount of time, we also experiment</a:t>
            </a:r>
          </a:p>
          <a:p>
            <a:r>
              <a:rPr lang="en-US" sz="1200" kern="1200" dirty="0">
                <a:solidFill>
                  <a:schemeClr val="tx1"/>
                </a:solidFill>
                <a:effectLst/>
                <a:latin typeface="Arial" panose="020B0604020202020204" pitchFamily="34" charset="0"/>
                <a:ea typeface="+mn-ea"/>
                <a:cs typeface="Arial" panose="020B0604020202020204" pitchFamily="34" charset="0"/>
              </a:rPr>
              <a:t>with creating directly a (partially) grounded planning task.</a:t>
            </a:r>
          </a:p>
          <a:p>
            <a:endParaRPr lang="en-US" dirty="0"/>
          </a:p>
        </p:txBody>
      </p:sp>
      <p:sp>
        <p:nvSpPr>
          <p:cNvPr id="4" name="Slide Number Placeholder 3"/>
          <p:cNvSpPr>
            <a:spLocks noGrp="1"/>
          </p:cNvSpPr>
          <p:nvPr>
            <p:ph type="sldNum" sz="quarter" idx="10"/>
          </p:nvPr>
        </p:nvSpPr>
        <p:spPr/>
        <p:txBody>
          <a:bodyPr/>
          <a:lstStyle/>
          <a:p>
            <a:fld id="{736A050E-EDC8-46B1-856D-660A57856216}" type="slidenum">
              <a:rPr lang="en-US" altLang="en-US" smtClean="0"/>
              <a:pPr/>
              <a:t>25</a:t>
            </a:fld>
            <a:endParaRPr lang="en-US" altLang="en-US"/>
          </a:p>
        </p:txBody>
      </p:sp>
    </p:spTree>
    <p:extLst>
      <p:ext uri="{BB962C8B-B14F-4D97-AF65-F5344CB8AC3E}">
        <p14:creationId xmlns:p14="http://schemas.microsoft.com/office/powerpoint/2010/main" val="654846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a path through the </a:t>
            </a:r>
            <a:r>
              <a:rPr lang="en-US" dirty="0" err="1"/>
              <a:t>MindMaps</a:t>
            </a:r>
            <a:r>
              <a:rPr lang="en-US" dirty="0"/>
              <a:t> graph. We present both text</a:t>
            </a:r>
            <a:r>
              <a:rPr lang="en-US" baseline="0" dirty="0"/>
              <a:t> and graphically.</a:t>
            </a:r>
          </a:p>
          <a:p>
            <a:endParaRPr lang="en-US" baseline="0" dirty="0"/>
          </a:p>
          <a:p>
            <a:r>
              <a:rPr lang="en-US" baseline="0" dirty="0"/>
              <a:t>This is the screen shot of the tool, this is just one.</a:t>
            </a:r>
          </a:p>
          <a:p>
            <a:endParaRPr lang="en-US" baseline="0" dirty="0"/>
          </a:p>
          <a:p>
            <a:r>
              <a:rPr lang="en-US" baseline="0" dirty="0"/>
              <a:t>Leading indicators, early and </a:t>
            </a:r>
            <a:r>
              <a:rPr lang="en-US" baseline="0" dirty="0" err="1"/>
              <a:t>discreminary</a:t>
            </a:r>
            <a:r>
              <a:rPr lang="en-US" baseline="0" dirty="0"/>
              <a:t>. </a:t>
            </a:r>
            <a:endParaRPr lang="en-US" dirty="0"/>
          </a:p>
        </p:txBody>
      </p:sp>
      <p:sp>
        <p:nvSpPr>
          <p:cNvPr id="4" name="Slide Number Placeholder 3"/>
          <p:cNvSpPr>
            <a:spLocks noGrp="1"/>
          </p:cNvSpPr>
          <p:nvPr>
            <p:ph type="sldNum" sz="quarter" idx="10"/>
          </p:nvPr>
        </p:nvSpPr>
        <p:spPr/>
        <p:txBody>
          <a:bodyPr/>
          <a:lstStyle/>
          <a:p>
            <a:fld id="{DB59A801-BFCC-2B4C-830C-88FCDD5963CB}" type="slidenum">
              <a:rPr lang="en-US" smtClean="0"/>
              <a:pPr/>
              <a:t>26</a:t>
            </a:fld>
            <a:endParaRPr lang="en-US" dirty="0"/>
          </a:p>
        </p:txBody>
      </p:sp>
    </p:spTree>
    <p:extLst>
      <p:ext uri="{BB962C8B-B14F-4D97-AF65-F5344CB8AC3E}">
        <p14:creationId xmlns:p14="http://schemas.microsoft.com/office/powerpoint/2010/main" val="689890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DB59A801-BFCC-2B4C-830C-88FCDD5963CB}" type="slidenum">
              <a:rPr lang="en-US" smtClean="0"/>
              <a:pPr/>
              <a:t>27</a:t>
            </a:fld>
            <a:endParaRPr lang="en-US" dirty="0"/>
          </a:p>
        </p:txBody>
      </p:sp>
    </p:spTree>
    <p:extLst>
      <p:ext uri="{BB962C8B-B14F-4D97-AF65-F5344CB8AC3E}">
        <p14:creationId xmlns:p14="http://schemas.microsoft.com/office/powerpoint/2010/main" val="45869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29</a:t>
            </a:fld>
            <a:endParaRPr lang="en-US"/>
          </a:p>
        </p:txBody>
      </p:sp>
    </p:spTree>
    <p:extLst>
      <p:ext uri="{BB962C8B-B14F-4D97-AF65-F5344CB8AC3E}">
        <p14:creationId xmlns:p14="http://schemas.microsoft.com/office/powerpoint/2010/main" val="1462220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411" name="Rectangle 3"/>
          <p:cNvSpPr>
            <a:spLocks noGrp="1" noChangeArrowheads="1"/>
          </p:cNvSpPr>
          <p:nvPr>
            <p:ph type="ctrTitle"/>
          </p:nvPr>
        </p:nvSpPr>
        <p:spPr>
          <a:xfrm>
            <a:off x="139700" y="1417638"/>
            <a:ext cx="8729663" cy="2011362"/>
          </a:xfrm>
        </p:spPr>
        <p:txBody>
          <a:bodyPr anchor="b"/>
          <a:lstStyle>
            <a:lvl1pPr>
              <a:defRPr sz="3500">
                <a:solidFill>
                  <a:schemeClr val="tx1"/>
                </a:solidFill>
              </a:defRPr>
            </a:lvl1pPr>
          </a:lstStyle>
          <a:p>
            <a:pPr lvl="0"/>
            <a:r>
              <a:rPr lang="en-US" altLang="en-US" noProof="0"/>
              <a:t>Click to edit Master title style</a:t>
            </a:r>
          </a:p>
        </p:txBody>
      </p:sp>
      <p:sp>
        <p:nvSpPr>
          <p:cNvPr id="17412" name="Rectangle 4"/>
          <p:cNvSpPr>
            <a:spLocks noGrp="1" noChangeArrowheads="1"/>
          </p:cNvSpPr>
          <p:nvPr>
            <p:ph type="subTitle" idx="1"/>
          </p:nvPr>
        </p:nvSpPr>
        <p:spPr>
          <a:xfrm>
            <a:off x="182563" y="528638"/>
            <a:ext cx="7769225" cy="530225"/>
          </a:xfrm>
        </p:spPr>
        <p:txBody>
          <a:bodyPr anchor="b"/>
          <a:lstStyle>
            <a:lvl1pPr marL="0" indent="0">
              <a:buFont typeface="Wingdings" panose="05000000000000000000" pitchFamily="2" charset="2"/>
              <a:buNone/>
              <a:defRPr sz="1100"/>
            </a:lvl1pPr>
          </a:lstStyle>
          <a:p>
            <a:pPr lvl="0"/>
            <a:r>
              <a:rPr lang="en-US" altLang="en-US" noProof="0"/>
              <a:t>Click to edit Master subtitle style</a:t>
            </a:r>
          </a:p>
        </p:txBody>
      </p:sp>
      <p:sp>
        <p:nvSpPr>
          <p:cNvPr id="17413" name="Line 5"/>
          <p:cNvSpPr>
            <a:spLocks noChangeShapeType="1"/>
          </p:cNvSpPr>
          <p:nvPr/>
        </p:nvSpPr>
        <p:spPr bwMode="auto">
          <a:xfrm flipV="1">
            <a:off x="274638" y="1050925"/>
            <a:ext cx="85947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pic>
        <p:nvPicPr>
          <p:cNvPr id="17415" name="Picture 7" descr="R120_G137_B251-2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0400" y="684213"/>
            <a:ext cx="588963" cy="236537"/>
          </a:xfrm>
          <a:prstGeom prst="rect">
            <a:avLst/>
          </a:prstGeom>
          <a:noFill/>
          <a:extLst>
            <a:ext uri="{909E8E84-426E-40DD-AFC4-6F175D3DCCD1}">
              <a14:hiddenFill xmlns:a14="http://schemas.microsoft.com/office/drawing/2010/main">
                <a:solidFill>
                  <a:srgbClr val="FFFFFF"/>
                </a:solidFill>
              </a14:hiddenFill>
            </a:ext>
          </a:extLst>
        </p:spPr>
      </p:pic>
      <p:grpSp>
        <p:nvGrpSpPr>
          <p:cNvPr id="17416" name="Group 8"/>
          <p:cNvGrpSpPr>
            <a:grpSpLocks/>
          </p:cNvGrpSpPr>
          <p:nvPr/>
        </p:nvGrpSpPr>
        <p:grpSpPr bwMode="auto">
          <a:xfrm>
            <a:off x="274638" y="3665538"/>
            <a:ext cx="8594725" cy="2233612"/>
            <a:chOff x="160" y="2308"/>
            <a:chExt cx="5437" cy="1399"/>
          </a:xfrm>
        </p:grpSpPr>
        <p:sp>
          <p:nvSpPr>
            <p:cNvPr id="17417" name="Rectangle 9"/>
            <p:cNvSpPr>
              <a:spLocks noChangeArrowheads="1"/>
            </p:cNvSpPr>
            <p:nvPr/>
          </p:nvSpPr>
          <p:spPr bwMode="auto">
            <a:xfrm>
              <a:off x="160" y="2308"/>
              <a:ext cx="858" cy="288"/>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18" name="Rectangle 10"/>
            <p:cNvSpPr>
              <a:spLocks noChangeArrowheads="1"/>
            </p:cNvSpPr>
            <p:nvPr/>
          </p:nvSpPr>
          <p:spPr bwMode="auto">
            <a:xfrm>
              <a:off x="160" y="2862"/>
              <a:ext cx="858" cy="289"/>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19" name="Rectangle 11"/>
            <p:cNvSpPr>
              <a:spLocks noChangeArrowheads="1"/>
            </p:cNvSpPr>
            <p:nvPr/>
          </p:nvSpPr>
          <p:spPr bwMode="auto">
            <a:xfrm>
              <a:off x="160" y="3419"/>
              <a:ext cx="269" cy="288"/>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20" name="Rectangle 12"/>
            <p:cNvSpPr>
              <a:spLocks noChangeArrowheads="1"/>
            </p:cNvSpPr>
            <p:nvPr/>
          </p:nvSpPr>
          <p:spPr bwMode="auto">
            <a:xfrm>
              <a:off x="4739" y="2308"/>
              <a:ext cx="858" cy="288"/>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21" name="Rectangle 13"/>
            <p:cNvSpPr>
              <a:spLocks noChangeArrowheads="1"/>
            </p:cNvSpPr>
            <p:nvPr/>
          </p:nvSpPr>
          <p:spPr bwMode="auto">
            <a:xfrm>
              <a:off x="4739" y="2862"/>
              <a:ext cx="858" cy="289"/>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22" name="Rectangle 14"/>
            <p:cNvSpPr>
              <a:spLocks noChangeArrowheads="1"/>
            </p:cNvSpPr>
            <p:nvPr/>
          </p:nvSpPr>
          <p:spPr bwMode="auto">
            <a:xfrm>
              <a:off x="5328" y="3419"/>
              <a:ext cx="269" cy="288"/>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7423" name="Freeform 15"/>
            <p:cNvSpPr>
              <a:spLocks/>
            </p:cNvSpPr>
            <p:nvPr/>
          </p:nvSpPr>
          <p:spPr bwMode="auto">
            <a:xfrm>
              <a:off x="1305" y="2308"/>
              <a:ext cx="2862" cy="288"/>
            </a:xfrm>
            <a:custGeom>
              <a:avLst/>
              <a:gdLst>
                <a:gd name="T0" fmla="*/ 0 w 2880"/>
                <a:gd name="T1" fmla="*/ 0 h 288"/>
                <a:gd name="T2" fmla="*/ 0 w 2880"/>
                <a:gd name="T3" fmla="*/ 288 h 288"/>
                <a:gd name="T4" fmla="*/ 2880 w 2880"/>
                <a:gd name="T5" fmla="*/ 288 h 288"/>
                <a:gd name="T6" fmla="*/ 2838 w 2880"/>
                <a:gd name="T7" fmla="*/ 256 h 288"/>
                <a:gd name="T8" fmla="*/ 2660 w 2880"/>
                <a:gd name="T9" fmla="*/ 134 h 288"/>
                <a:gd name="T10" fmla="*/ 2430 w 2880"/>
                <a:gd name="T11" fmla="*/ 46 h 288"/>
                <a:gd name="T12" fmla="*/ 2230 w 2880"/>
                <a:gd name="T13" fmla="*/ 10 h 288"/>
                <a:gd name="T14" fmla="*/ 2112 w 2880"/>
                <a:gd name="T15" fmla="*/ 0 h 288"/>
                <a:gd name="T16" fmla="*/ 0 w 2880"/>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0" h="288">
                  <a:moveTo>
                    <a:pt x="0" y="0"/>
                  </a:moveTo>
                  <a:lnTo>
                    <a:pt x="0" y="288"/>
                  </a:lnTo>
                  <a:lnTo>
                    <a:pt x="2880" y="288"/>
                  </a:lnTo>
                  <a:lnTo>
                    <a:pt x="2838" y="256"/>
                  </a:lnTo>
                  <a:cubicBezTo>
                    <a:pt x="2838" y="256"/>
                    <a:pt x="2728" y="169"/>
                    <a:pt x="2660" y="134"/>
                  </a:cubicBezTo>
                  <a:cubicBezTo>
                    <a:pt x="2592" y="99"/>
                    <a:pt x="2502" y="67"/>
                    <a:pt x="2430" y="46"/>
                  </a:cubicBezTo>
                  <a:cubicBezTo>
                    <a:pt x="2358" y="25"/>
                    <a:pt x="2283" y="18"/>
                    <a:pt x="2230" y="10"/>
                  </a:cubicBezTo>
                  <a:lnTo>
                    <a:pt x="2112" y="0"/>
                  </a:lnTo>
                  <a:lnTo>
                    <a:pt x="0" y="0"/>
                  </a:lnTo>
                  <a:close/>
                </a:path>
              </a:pathLst>
            </a:custGeom>
            <a:solidFill>
              <a:srgbClr val="FEFFFE">
                <a:alpha val="49001"/>
              </a:srgbClr>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7424" name="Freeform 16"/>
            <p:cNvSpPr>
              <a:spLocks/>
            </p:cNvSpPr>
            <p:nvPr/>
          </p:nvSpPr>
          <p:spPr bwMode="auto">
            <a:xfrm>
              <a:off x="1305" y="2862"/>
              <a:ext cx="3174" cy="291"/>
            </a:xfrm>
            <a:custGeom>
              <a:avLst/>
              <a:gdLst>
                <a:gd name="T0" fmla="*/ 0 w 3194"/>
                <a:gd name="T1" fmla="*/ 0 h 290"/>
                <a:gd name="T2" fmla="*/ 0 w 3194"/>
                <a:gd name="T3" fmla="*/ 288 h 290"/>
                <a:gd name="T4" fmla="*/ 3194 w 3194"/>
                <a:gd name="T5" fmla="*/ 290 h 290"/>
                <a:gd name="T6" fmla="*/ 3188 w 3194"/>
                <a:gd name="T7" fmla="*/ 256 h 290"/>
                <a:gd name="T8" fmla="*/ 3160 w 3194"/>
                <a:gd name="T9" fmla="*/ 146 h 290"/>
                <a:gd name="T10" fmla="*/ 3118 w 3194"/>
                <a:gd name="T11" fmla="*/ 34 h 290"/>
                <a:gd name="T12" fmla="*/ 3102 w 3194"/>
                <a:gd name="T13" fmla="*/ 2 h 290"/>
                <a:gd name="T14" fmla="*/ 0 w 3194"/>
                <a:gd name="T15" fmla="*/ 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4" h="290">
                  <a:moveTo>
                    <a:pt x="0" y="0"/>
                  </a:moveTo>
                  <a:lnTo>
                    <a:pt x="0" y="288"/>
                  </a:lnTo>
                  <a:lnTo>
                    <a:pt x="3194" y="290"/>
                  </a:lnTo>
                  <a:lnTo>
                    <a:pt x="3188" y="256"/>
                  </a:lnTo>
                  <a:cubicBezTo>
                    <a:pt x="3182" y="232"/>
                    <a:pt x="3172" y="183"/>
                    <a:pt x="3160" y="146"/>
                  </a:cubicBezTo>
                  <a:cubicBezTo>
                    <a:pt x="3146" y="103"/>
                    <a:pt x="3128" y="58"/>
                    <a:pt x="3118" y="34"/>
                  </a:cubicBezTo>
                  <a:lnTo>
                    <a:pt x="3102" y="2"/>
                  </a:lnTo>
                  <a:lnTo>
                    <a:pt x="0" y="0"/>
                  </a:lnTo>
                  <a:close/>
                </a:path>
              </a:pathLst>
            </a:custGeom>
            <a:solidFill>
              <a:srgbClr val="FEFFFE">
                <a:alpha val="49001"/>
              </a:srgbClr>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7425" name="Freeform 17"/>
            <p:cNvSpPr>
              <a:spLocks/>
            </p:cNvSpPr>
            <p:nvPr/>
          </p:nvSpPr>
          <p:spPr bwMode="auto">
            <a:xfrm>
              <a:off x="3595" y="3417"/>
              <a:ext cx="916" cy="290"/>
            </a:xfrm>
            <a:custGeom>
              <a:avLst/>
              <a:gdLst>
                <a:gd name="T0" fmla="*/ 0 w 3194"/>
                <a:gd name="T1" fmla="*/ 290 h 290"/>
                <a:gd name="T2" fmla="*/ 0 w 3194"/>
                <a:gd name="T3" fmla="*/ 2 h 290"/>
                <a:gd name="T4" fmla="*/ 3194 w 3194"/>
                <a:gd name="T5" fmla="*/ 0 h 290"/>
                <a:gd name="T6" fmla="*/ 3176 w 3194"/>
                <a:gd name="T7" fmla="*/ 156 h 290"/>
                <a:gd name="T8" fmla="*/ 3150 w 3194"/>
                <a:gd name="T9" fmla="*/ 254 h 290"/>
                <a:gd name="T10" fmla="*/ 3140 w 3194"/>
                <a:gd name="T11" fmla="*/ 290 h 290"/>
                <a:gd name="T12" fmla="*/ 0 w 3194"/>
                <a:gd name="T13" fmla="*/ 290 h 290"/>
              </a:gdLst>
              <a:ahLst/>
              <a:cxnLst>
                <a:cxn ang="0">
                  <a:pos x="T0" y="T1"/>
                </a:cxn>
                <a:cxn ang="0">
                  <a:pos x="T2" y="T3"/>
                </a:cxn>
                <a:cxn ang="0">
                  <a:pos x="T4" y="T5"/>
                </a:cxn>
                <a:cxn ang="0">
                  <a:pos x="T6" y="T7"/>
                </a:cxn>
                <a:cxn ang="0">
                  <a:pos x="T8" y="T9"/>
                </a:cxn>
                <a:cxn ang="0">
                  <a:pos x="T10" y="T11"/>
                </a:cxn>
                <a:cxn ang="0">
                  <a:pos x="T12" y="T13"/>
                </a:cxn>
              </a:cxnLst>
              <a:rect l="0" t="0" r="r" b="b"/>
              <a:pathLst>
                <a:path w="3194" h="290">
                  <a:moveTo>
                    <a:pt x="0" y="290"/>
                  </a:moveTo>
                  <a:lnTo>
                    <a:pt x="0" y="2"/>
                  </a:lnTo>
                  <a:lnTo>
                    <a:pt x="3194" y="0"/>
                  </a:lnTo>
                  <a:lnTo>
                    <a:pt x="3176" y="156"/>
                  </a:lnTo>
                  <a:cubicBezTo>
                    <a:pt x="3169" y="198"/>
                    <a:pt x="3162" y="232"/>
                    <a:pt x="3150" y="254"/>
                  </a:cubicBezTo>
                  <a:lnTo>
                    <a:pt x="3140" y="290"/>
                  </a:lnTo>
                  <a:lnTo>
                    <a:pt x="0" y="290"/>
                  </a:lnTo>
                  <a:close/>
                </a:path>
              </a:pathLst>
            </a:custGeom>
            <a:solidFill>
              <a:srgbClr val="FEFFFE">
                <a:alpha val="49001"/>
              </a:srgbClr>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7426" name="Rectangle 18"/>
            <p:cNvSpPr>
              <a:spLocks noChangeArrowheads="1"/>
            </p:cNvSpPr>
            <p:nvPr/>
          </p:nvSpPr>
          <p:spPr bwMode="auto">
            <a:xfrm>
              <a:off x="1877" y="3419"/>
              <a:ext cx="858" cy="288"/>
            </a:xfrm>
            <a:prstGeom prst="rect">
              <a:avLst/>
            </a:prstGeom>
            <a:solidFill>
              <a:srgbClr val="FEFFFE">
                <a:alpha val="49001"/>
              </a:srgb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8A9EEF15-6892-4737-89DB-04B5CBB4E151}" type="slidenum">
              <a:rPr lang="en-US" altLang="en-US"/>
              <a:pPr/>
              <a:t>‹#›</a:t>
            </a:fld>
            <a:endParaRPr lang="en-US" altLang="en-US"/>
          </a:p>
        </p:txBody>
      </p:sp>
      <p:sp>
        <p:nvSpPr>
          <p:cNvPr id="5" name="Footer Placeholder 4"/>
          <p:cNvSpPr>
            <a:spLocks noGrp="1"/>
          </p:cNvSpPr>
          <p:nvPr>
            <p:ph type="ftr" sz="quarter" idx="11"/>
          </p:nvPr>
        </p:nvSpPr>
        <p:spPr>
          <a:xfrm>
            <a:off x="1735138" y="6537325"/>
            <a:ext cx="5943600" cy="184150"/>
          </a:xfrm>
          <a:prstGeom prst="rect">
            <a:avLst/>
          </a:prstGeom>
        </p:spPr>
        <p:txBody>
          <a:bodyPr/>
          <a:lstStyle>
            <a:lvl1pPr>
              <a:defRPr/>
            </a:lvl1pPr>
          </a:lstStyle>
          <a:p>
            <a:endParaRPr lang="en-US" altLang="en-US" dirty="0"/>
          </a:p>
        </p:txBody>
      </p:sp>
      <p:sp>
        <p:nvSpPr>
          <p:cNvPr id="6"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131493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AF34916A-255B-4576-88D0-B05594ECE2B8}" type="slidenum">
              <a:rPr lang="en-US" altLang="en-US"/>
              <a:pPr/>
              <a:t>‹#›</a:t>
            </a:fld>
            <a:endParaRPr lang="en-US" altLang="en-US"/>
          </a:p>
        </p:txBody>
      </p:sp>
      <p:sp>
        <p:nvSpPr>
          <p:cNvPr id="6"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560209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563" y="1874838"/>
            <a:ext cx="4267200" cy="4479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2163" y="1874838"/>
            <a:ext cx="4267200" cy="4479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B7E58C7D-A2B3-4DC3-9B92-C711A91ADA91}" type="slidenum">
              <a:rPr lang="en-US" altLang="en-US"/>
              <a:pPr/>
              <a:t>‹#›</a:t>
            </a:fld>
            <a:endParaRPr lang="en-US" altLang="en-US"/>
          </a:p>
        </p:txBody>
      </p:sp>
      <p:sp>
        <p:nvSpPr>
          <p:cNvPr id="7"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110213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B1D04D7F-7C7A-4650-B9E6-1E9D9AEA273A}" type="slidenum">
              <a:rPr lang="en-US" altLang="en-US"/>
              <a:pPr/>
              <a:t>‹#›</a:t>
            </a:fld>
            <a:endParaRPr lang="en-US" altLang="en-US"/>
          </a:p>
        </p:txBody>
      </p:sp>
      <p:sp>
        <p:nvSpPr>
          <p:cNvPr id="9"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583603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E92B326D-C2BB-49CC-95BC-22BF297F91DC}" type="slidenum">
              <a:rPr lang="en-US" altLang="en-US"/>
              <a:pPr/>
              <a:t>‹#›</a:t>
            </a:fld>
            <a:endParaRPr lang="en-US" altLang="en-US"/>
          </a:p>
        </p:txBody>
      </p:sp>
      <p:sp>
        <p:nvSpPr>
          <p:cNvPr id="5"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38545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66F0074-C723-4AAE-A07E-9D1C9D43308D}" type="slidenum">
              <a:rPr lang="en-US" altLang="en-US"/>
              <a:pPr/>
              <a:t>‹#›</a:t>
            </a:fld>
            <a:endParaRPr lang="en-US" altLang="en-US"/>
          </a:p>
        </p:txBody>
      </p:sp>
      <p:sp>
        <p:nvSpPr>
          <p:cNvPr id="4"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2813567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47076F19-5CAB-48F6-A6CC-A1F3B2712149}" type="slidenum">
              <a:rPr lang="en-US" altLang="en-US"/>
              <a:pPr/>
              <a:t>‹#›</a:t>
            </a:fld>
            <a:endParaRPr lang="en-US" altLang="en-US"/>
          </a:p>
        </p:txBody>
      </p:sp>
      <p:sp>
        <p:nvSpPr>
          <p:cNvPr id="7"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1514076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5000FD91-87C7-4DFB-996F-803FA39D7A78}" type="slidenum">
              <a:rPr lang="en-US" altLang="en-US"/>
              <a:pPr/>
              <a:t>‹#›</a:t>
            </a:fld>
            <a:endParaRPr lang="en-US" altLang="en-US"/>
          </a:p>
        </p:txBody>
      </p:sp>
      <p:sp>
        <p:nvSpPr>
          <p:cNvPr id="7"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198170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500F1677-4377-4F50-AF45-84EA333C8481}" type="slidenum">
              <a:rPr lang="en-US" altLang="en-US"/>
              <a:pPr/>
              <a:t>‹#›</a:t>
            </a:fld>
            <a:endParaRPr lang="en-US" altLang="en-US"/>
          </a:p>
        </p:txBody>
      </p:sp>
      <p:sp>
        <p:nvSpPr>
          <p:cNvPr id="6"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2414006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593725"/>
            <a:ext cx="2171700" cy="57610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563" y="593725"/>
            <a:ext cx="6362700" cy="57610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516D28F8-6225-4834-BE17-7837B1120F0E}" type="slidenum">
              <a:rPr lang="en-US" altLang="en-US"/>
              <a:pPr/>
              <a:t>‹#›</a:t>
            </a:fld>
            <a:endParaRPr lang="en-US" altLang="en-US"/>
          </a:p>
        </p:txBody>
      </p:sp>
      <p:sp>
        <p:nvSpPr>
          <p:cNvPr id="6" name="Rectangle 6"/>
          <p:cNvSpPr>
            <a:spLocks noChangeArrowheads="1"/>
          </p:cNvSpPr>
          <p:nvPr userDrawn="1"/>
        </p:nvSpPr>
        <p:spPr bwMode="black">
          <a:xfrm>
            <a:off x="7589838" y="6537325"/>
            <a:ext cx="1371600" cy="184150"/>
          </a:xfrm>
          <a:prstGeom prst="rect">
            <a:avLst/>
          </a:prstGeom>
          <a:solidFill>
            <a:schemeClr val="bg1"/>
          </a:solidFill>
          <a:ln>
            <a:noFill/>
          </a:ln>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Tree>
    <p:extLst>
      <p:ext uri="{BB962C8B-B14F-4D97-AF65-F5344CB8AC3E}">
        <p14:creationId xmlns:p14="http://schemas.microsoft.com/office/powerpoint/2010/main" val="263107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bwMode="auto">
          <a:xfrm>
            <a:off x="182563" y="1874838"/>
            <a:ext cx="8686800" cy="447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6387" name="Line 3"/>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r">
              <a:lnSpc>
                <a:spcPct val="100000"/>
              </a:lnSpc>
            </a:pPr>
            <a:r>
              <a:rPr lang="en-US" altLang="en-US" sz="800" dirty="0">
                <a:solidFill>
                  <a:schemeClr val="tx1"/>
                </a:solidFill>
              </a:rPr>
              <a:t>© 2018 IBM Corporation</a:t>
            </a:r>
            <a:endParaRPr lang="en-US" altLang="en-US" sz="1800" dirty="0">
              <a:solidFill>
                <a:schemeClr val="tx1"/>
              </a:solidFill>
            </a:endParaRPr>
          </a:p>
        </p:txBody>
      </p:sp>
      <p:sp>
        <p:nvSpPr>
          <p:cNvPr id="16389" name="Rectangle 5"/>
          <p:cNvSpPr>
            <a:spLocks noGrp="1" noChangeArrowheads="1"/>
          </p:cNvSpPr>
          <p:nvPr>
            <p:ph type="sldNum" sz="quarter" idx="4"/>
          </p:nvPr>
        </p:nvSpPr>
        <p:spPr bwMode="black">
          <a:xfrm>
            <a:off x="182563" y="6537325"/>
            <a:ext cx="366712"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a:lnSpc>
                <a:spcPct val="100000"/>
              </a:lnSpc>
              <a:defRPr sz="800">
                <a:solidFill>
                  <a:schemeClr val="tx1"/>
                </a:solidFill>
              </a:defRPr>
            </a:lvl1pPr>
          </a:lstStyle>
          <a:p>
            <a:fld id="{954DB2B4-9865-45AE-B0CE-DBC4DA4D0D3E}" type="slidenum">
              <a:rPr lang="en-US" altLang="en-US"/>
              <a:pPr/>
              <a:t>‹#›</a:t>
            </a:fld>
            <a:endParaRPr lang="en-US" altLang="en-US"/>
          </a:p>
        </p:txBody>
      </p:sp>
      <p:pic>
        <p:nvPicPr>
          <p:cNvPr id="16392" name="Picture 8" descr="R120_G137_B251-20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80400" y="227013"/>
            <a:ext cx="588963" cy="236537"/>
          </a:xfrm>
          <a:prstGeom prst="rect">
            <a:avLst/>
          </a:prstGeom>
          <a:noFill/>
          <a:extLst>
            <a:ext uri="{909E8E84-426E-40DD-AFC4-6F175D3DCCD1}">
              <a14:hiddenFill xmlns:a14="http://schemas.microsoft.com/office/drawing/2010/main">
                <a:solidFill>
                  <a:srgbClr val="FFFFFF"/>
                </a:solidFill>
              </a14:hiddenFill>
            </a:ext>
          </a:extLst>
        </p:spPr>
      </p:pic>
      <p:sp>
        <p:nvSpPr>
          <p:cNvPr id="16393" name="Rectangle 9"/>
          <p:cNvSpPr>
            <a:spLocks noGrp="1" noChangeArrowheads="1"/>
          </p:cNvSpPr>
          <p:nvPr>
            <p:ph type="title"/>
          </p:nvPr>
        </p:nvSpPr>
        <p:spPr bwMode="auto">
          <a:xfrm>
            <a:off x="182563" y="593725"/>
            <a:ext cx="86868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hdr="0" dt="0"/>
  <p:txStyles>
    <p:titleStyle>
      <a:lvl1pPr algn="l" rtl="0" fontAlgn="base">
        <a:lnSpc>
          <a:spcPct val="90000"/>
        </a:lnSpc>
        <a:spcBef>
          <a:spcPct val="0"/>
        </a:spcBef>
        <a:spcAft>
          <a:spcPct val="0"/>
        </a:spcAft>
        <a:defRPr sz="2200" kern="1200">
          <a:solidFill>
            <a:schemeClr val="hlink"/>
          </a:solidFill>
          <a:latin typeface="+mj-lt"/>
          <a:ea typeface="+mj-ea"/>
          <a:cs typeface="+mj-cs"/>
        </a:defRPr>
      </a:lvl1pPr>
      <a:lvl2pPr algn="l" rtl="0" fontAlgn="base">
        <a:lnSpc>
          <a:spcPct val="90000"/>
        </a:lnSpc>
        <a:spcBef>
          <a:spcPct val="0"/>
        </a:spcBef>
        <a:spcAft>
          <a:spcPct val="0"/>
        </a:spcAft>
        <a:defRPr sz="2200">
          <a:solidFill>
            <a:schemeClr val="hlink"/>
          </a:solidFill>
          <a:latin typeface="Arial" panose="020B0604020202020204" pitchFamily="34" charset="0"/>
        </a:defRPr>
      </a:lvl2pPr>
      <a:lvl3pPr algn="l" rtl="0" fontAlgn="base">
        <a:lnSpc>
          <a:spcPct val="90000"/>
        </a:lnSpc>
        <a:spcBef>
          <a:spcPct val="0"/>
        </a:spcBef>
        <a:spcAft>
          <a:spcPct val="0"/>
        </a:spcAft>
        <a:defRPr sz="2200">
          <a:solidFill>
            <a:schemeClr val="hlink"/>
          </a:solidFill>
          <a:latin typeface="Arial" panose="020B0604020202020204" pitchFamily="34" charset="0"/>
        </a:defRPr>
      </a:lvl3pPr>
      <a:lvl4pPr algn="l" rtl="0" fontAlgn="base">
        <a:lnSpc>
          <a:spcPct val="90000"/>
        </a:lnSpc>
        <a:spcBef>
          <a:spcPct val="0"/>
        </a:spcBef>
        <a:spcAft>
          <a:spcPct val="0"/>
        </a:spcAft>
        <a:defRPr sz="2200">
          <a:solidFill>
            <a:schemeClr val="hlink"/>
          </a:solidFill>
          <a:latin typeface="Arial" panose="020B0604020202020204" pitchFamily="34" charset="0"/>
        </a:defRPr>
      </a:lvl4pPr>
      <a:lvl5pPr algn="l" rtl="0" fontAlgn="base">
        <a:lnSpc>
          <a:spcPct val="90000"/>
        </a:lnSpc>
        <a:spcBef>
          <a:spcPct val="0"/>
        </a:spcBef>
        <a:spcAft>
          <a:spcPct val="0"/>
        </a:spcAft>
        <a:defRPr sz="2200">
          <a:solidFill>
            <a:schemeClr val="hlink"/>
          </a:solidFill>
          <a:latin typeface="Arial" panose="020B0604020202020204" pitchFamily="34" charset="0"/>
        </a:defRPr>
      </a:lvl5pPr>
      <a:lvl6pPr marL="457200" algn="l" rtl="0" fontAlgn="base">
        <a:lnSpc>
          <a:spcPct val="90000"/>
        </a:lnSpc>
        <a:spcBef>
          <a:spcPct val="0"/>
        </a:spcBef>
        <a:spcAft>
          <a:spcPct val="0"/>
        </a:spcAft>
        <a:defRPr sz="2200">
          <a:solidFill>
            <a:schemeClr val="hlink"/>
          </a:solidFill>
          <a:latin typeface="Arial" panose="020B0604020202020204" pitchFamily="34" charset="0"/>
        </a:defRPr>
      </a:lvl6pPr>
      <a:lvl7pPr marL="914400" algn="l" rtl="0" fontAlgn="base">
        <a:lnSpc>
          <a:spcPct val="90000"/>
        </a:lnSpc>
        <a:spcBef>
          <a:spcPct val="0"/>
        </a:spcBef>
        <a:spcAft>
          <a:spcPct val="0"/>
        </a:spcAft>
        <a:defRPr sz="2200">
          <a:solidFill>
            <a:schemeClr val="hlink"/>
          </a:solidFill>
          <a:latin typeface="Arial" panose="020B0604020202020204" pitchFamily="34" charset="0"/>
        </a:defRPr>
      </a:lvl7pPr>
      <a:lvl8pPr marL="1371600" algn="l" rtl="0" fontAlgn="base">
        <a:lnSpc>
          <a:spcPct val="90000"/>
        </a:lnSpc>
        <a:spcBef>
          <a:spcPct val="0"/>
        </a:spcBef>
        <a:spcAft>
          <a:spcPct val="0"/>
        </a:spcAft>
        <a:defRPr sz="2200">
          <a:solidFill>
            <a:schemeClr val="hlink"/>
          </a:solidFill>
          <a:latin typeface="Arial" panose="020B0604020202020204" pitchFamily="34" charset="0"/>
        </a:defRPr>
      </a:lvl8pPr>
      <a:lvl9pPr marL="1828800" algn="l" rtl="0" fontAlgn="base">
        <a:lnSpc>
          <a:spcPct val="90000"/>
        </a:lnSpc>
        <a:spcBef>
          <a:spcPct val="0"/>
        </a:spcBef>
        <a:spcAft>
          <a:spcPct val="0"/>
        </a:spcAft>
        <a:defRPr sz="2200">
          <a:solidFill>
            <a:schemeClr val="hlink"/>
          </a:solidFill>
          <a:latin typeface="Arial" panose="020B0604020202020204" pitchFamily="34" charset="0"/>
        </a:defRPr>
      </a:lvl9pPr>
    </p:titleStyle>
    <p:bodyStyle>
      <a:lvl1pPr marL="173038" indent="-173038" algn="l" rtl="0" fontAlgn="base">
        <a:spcBef>
          <a:spcPct val="50000"/>
        </a:spcBef>
        <a:spcAft>
          <a:spcPct val="0"/>
        </a:spcAft>
        <a:buClr>
          <a:schemeClr val="tx1"/>
        </a:buClr>
        <a:buFont typeface="Wingdings" panose="05000000000000000000" pitchFamily="2" charset="2"/>
        <a:buChar char="§"/>
        <a:defRPr sz="1600" kern="1200">
          <a:solidFill>
            <a:schemeClr val="tx1"/>
          </a:solidFill>
          <a:latin typeface="+mn-lt"/>
          <a:ea typeface="+mn-ea"/>
          <a:cs typeface="+mn-cs"/>
        </a:defRPr>
      </a:lvl1pPr>
      <a:lvl2pPr marL="509588" indent="-163513" algn="l" rtl="0" fontAlgn="base">
        <a:spcBef>
          <a:spcPct val="0"/>
        </a:spcBef>
        <a:spcAft>
          <a:spcPct val="0"/>
        </a:spcAft>
        <a:buClr>
          <a:schemeClr val="tx1"/>
        </a:buClr>
        <a:buFont typeface="Arial" panose="020B0604020202020204" pitchFamily="34" charset="0"/>
        <a:buChar char="–"/>
        <a:defRPr sz="1600" kern="1200">
          <a:solidFill>
            <a:schemeClr val="tx1"/>
          </a:solidFill>
          <a:latin typeface="+mn-lt"/>
          <a:ea typeface="+mn-ea"/>
          <a:cs typeface="+mn-cs"/>
        </a:defRPr>
      </a:lvl2pPr>
      <a:lvl3pPr marL="855663" indent="-173038" algn="l" rtl="0" fontAlgn="base">
        <a:spcBef>
          <a:spcPct val="0"/>
        </a:spcBef>
        <a:spcAft>
          <a:spcPct val="0"/>
        </a:spcAft>
        <a:buClr>
          <a:schemeClr val="tx1"/>
        </a:buClr>
        <a:buChar char="•"/>
        <a:defRPr sz="1600" kern="1200">
          <a:solidFill>
            <a:schemeClr val="tx1"/>
          </a:solidFill>
          <a:latin typeface="+mn-lt"/>
          <a:ea typeface="+mn-ea"/>
          <a:cs typeface="+mn-cs"/>
        </a:defRPr>
      </a:lvl3pPr>
      <a:lvl4pPr marL="1203325" indent="-173038" algn="l" rtl="0" fontAlgn="base">
        <a:spcBef>
          <a:spcPct val="20000"/>
        </a:spcBef>
        <a:spcAft>
          <a:spcPct val="0"/>
        </a:spcAft>
        <a:buClr>
          <a:schemeClr val="bg1"/>
        </a:buClr>
        <a:defRPr sz="1600" kern="1200">
          <a:solidFill>
            <a:schemeClr val="bg1"/>
          </a:solidFill>
          <a:latin typeface="+mn-lt"/>
          <a:ea typeface="+mn-ea"/>
          <a:cs typeface="+mn-cs"/>
        </a:defRPr>
      </a:lvl4pPr>
      <a:lvl5pPr marL="1539875" indent="-163513" algn="l" rtl="0" fontAlgn="base">
        <a:spcBef>
          <a:spcPct val="20000"/>
        </a:spcBef>
        <a:spcAft>
          <a:spcPct val="0"/>
        </a:spcAft>
        <a:buClr>
          <a:schemeClr val="bg1"/>
        </a:buClr>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wmf"/></Relationships>
</file>

<file path=ppt/slides/_rels/slide8.xml.rels><?xml version="1.0" encoding="UTF-8" standalone="yes"?>
<Relationships xmlns="http://schemas.openxmlformats.org/package/2006/relationships"><Relationship Id="rId13" Type="http://schemas.openxmlformats.org/officeDocument/2006/relationships/image" Target="../media/image18.jpe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7" Type="http://schemas.openxmlformats.org/officeDocument/2006/relationships/image" Target="../media/image12.png"/><Relationship Id="rId2" Type="http://schemas.openxmlformats.org/officeDocument/2006/relationships/notesSlide" Target="../notesSlides/notesSlide6.xml"/><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41" Type="http://schemas.openxmlformats.org/officeDocument/2006/relationships/image" Target="../media/image20.wmf"/><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5" Type="http://schemas.openxmlformats.org/officeDocument/2006/relationships/image" Target="../media/image10.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5.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8" Type="http://schemas.openxmlformats.org/officeDocument/2006/relationships/image" Target="../media/image13.png"/><Relationship Id="rId3" Type="http://schemas.openxmlformats.org/officeDocument/2006/relationships/image" Target="../media/image19.jpeg"/><Relationship Id="rId12" Type="http://schemas.openxmlformats.org/officeDocument/2006/relationships/image" Target="../media/image17.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0.png"/><Relationship Id="rId7" Type="http://schemas.openxmlformats.org/officeDocument/2006/relationships/image" Target="../media/image52.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1.emf"/><Relationship Id="rId4" Type="http://schemas.openxmlformats.org/officeDocument/2006/relationships/image" Target="../media/image70.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94284" y="1836738"/>
            <a:ext cx="8621611" cy="1301750"/>
          </a:xfrm>
        </p:spPr>
        <p:txBody>
          <a:bodyPr/>
          <a:lstStyle/>
          <a:p>
            <a:r>
              <a:rPr lang="en-US" altLang="en-US" sz="4400" b="1" dirty="0"/>
              <a:t>Experiences with AI, Expert Knowledge and Data Analysis</a:t>
            </a:r>
            <a:endParaRPr lang="en-US" altLang="en-US" sz="4400" i="1" dirty="0"/>
          </a:p>
        </p:txBody>
      </p:sp>
      <p:sp>
        <p:nvSpPr>
          <p:cNvPr id="2051" name="Rectangle 3"/>
          <p:cNvSpPr>
            <a:spLocks noGrp="1" noChangeArrowheads="1"/>
          </p:cNvSpPr>
          <p:nvPr>
            <p:ph type="subTitle" idx="1"/>
          </p:nvPr>
        </p:nvSpPr>
        <p:spPr/>
        <p:txBody>
          <a:bodyPr/>
          <a:lstStyle/>
          <a:p>
            <a:pPr marL="209550" indent="-209550"/>
            <a:r>
              <a:rPr lang="en-US" altLang="en-US" sz="1400" i="1" dirty="0"/>
              <a:t>IBM T. J. Watson Research Center</a:t>
            </a:r>
          </a:p>
        </p:txBody>
      </p:sp>
      <p:sp>
        <p:nvSpPr>
          <p:cNvPr id="4" name="TextBox 3"/>
          <p:cNvSpPr txBox="1"/>
          <p:nvPr/>
        </p:nvSpPr>
        <p:spPr>
          <a:xfrm>
            <a:off x="294284" y="4696574"/>
            <a:ext cx="1896673" cy="397032"/>
          </a:xfrm>
          <a:prstGeom prst="rect">
            <a:avLst/>
          </a:prstGeom>
          <a:noFill/>
        </p:spPr>
        <p:txBody>
          <a:bodyPr wrap="none" rtlCol="0">
            <a:spAutoFit/>
          </a:bodyPr>
          <a:lstStyle/>
          <a:p>
            <a:r>
              <a:rPr lang="en-US" dirty="0">
                <a:solidFill>
                  <a:schemeClr val="tx1"/>
                </a:solidFill>
              </a:rPr>
              <a:t>May 16, 2018</a:t>
            </a:r>
          </a:p>
        </p:txBody>
      </p:sp>
      <p:sp>
        <p:nvSpPr>
          <p:cNvPr id="6" name="Rectangle 2"/>
          <p:cNvSpPr txBox="1">
            <a:spLocks noChangeArrowheads="1"/>
          </p:cNvSpPr>
          <p:nvPr/>
        </p:nvSpPr>
        <p:spPr bwMode="auto">
          <a:xfrm>
            <a:off x="294285" y="3194696"/>
            <a:ext cx="8729663" cy="130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lnSpc>
                <a:spcPct val="90000"/>
              </a:lnSpc>
              <a:spcBef>
                <a:spcPct val="0"/>
              </a:spcBef>
              <a:spcAft>
                <a:spcPct val="0"/>
              </a:spcAft>
              <a:defRPr sz="3500" kern="1200">
                <a:solidFill>
                  <a:schemeClr val="tx1"/>
                </a:solidFill>
                <a:latin typeface="+mj-lt"/>
                <a:ea typeface="+mj-ea"/>
                <a:cs typeface="+mj-cs"/>
              </a:defRPr>
            </a:lvl1pPr>
            <a:lvl2pPr algn="l" rtl="0" fontAlgn="base">
              <a:lnSpc>
                <a:spcPct val="90000"/>
              </a:lnSpc>
              <a:spcBef>
                <a:spcPct val="0"/>
              </a:spcBef>
              <a:spcAft>
                <a:spcPct val="0"/>
              </a:spcAft>
              <a:defRPr sz="2200">
                <a:solidFill>
                  <a:schemeClr val="hlink"/>
                </a:solidFill>
                <a:latin typeface="Arial" panose="020B0604020202020204" pitchFamily="34" charset="0"/>
              </a:defRPr>
            </a:lvl2pPr>
            <a:lvl3pPr algn="l" rtl="0" fontAlgn="base">
              <a:lnSpc>
                <a:spcPct val="90000"/>
              </a:lnSpc>
              <a:spcBef>
                <a:spcPct val="0"/>
              </a:spcBef>
              <a:spcAft>
                <a:spcPct val="0"/>
              </a:spcAft>
              <a:defRPr sz="2200">
                <a:solidFill>
                  <a:schemeClr val="hlink"/>
                </a:solidFill>
                <a:latin typeface="Arial" panose="020B0604020202020204" pitchFamily="34" charset="0"/>
              </a:defRPr>
            </a:lvl3pPr>
            <a:lvl4pPr algn="l" rtl="0" fontAlgn="base">
              <a:lnSpc>
                <a:spcPct val="90000"/>
              </a:lnSpc>
              <a:spcBef>
                <a:spcPct val="0"/>
              </a:spcBef>
              <a:spcAft>
                <a:spcPct val="0"/>
              </a:spcAft>
              <a:defRPr sz="2200">
                <a:solidFill>
                  <a:schemeClr val="hlink"/>
                </a:solidFill>
                <a:latin typeface="Arial" panose="020B0604020202020204" pitchFamily="34" charset="0"/>
              </a:defRPr>
            </a:lvl4pPr>
            <a:lvl5pPr algn="l" rtl="0" fontAlgn="base">
              <a:lnSpc>
                <a:spcPct val="90000"/>
              </a:lnSpc>
              <a:spcBef>
                <a:spcPct val="0"/>
              </a:spcBef>
              <a:spcAft>
                <a:spcPct val="0"/>
              </a:spcAft>
              <a:defRPr sz="2200">
                <a:solidFill>
                  <a:schemeClr val="hlink"/>
                </a:solidFill>
                <a:latin typeface="Arial" panose="020B0604020202020204" pitchFamily="34" charset="0"/>
              </a:defRPr>
            </a:lvl5pPr>
            <a:lvl6pPr marL="457200" algn="l" rtl="0" fontAlgn="base">
              <a:lnSpc>
                <a:spcPct val="90000"/>
              </a:lnSpc>
              <a:spcBef>
                <a:spcPct val="0"/>
              </a:spcBef>
              <a:spcAft>
                <a:spcPct val="0"/>
              </a:spcAft>
              <a:defRPr sz="2200">
                <a:solidFill>
                  <a:schemeClr val="hlink"/>
                </a:solidFill>
                <a:latin typeface="Arial" panose="020B0604020202020204" pitchFamily="34" charset="0"/>
              </a:defRPr>
            </a:lvl6pPr>
            <a:lvl7pPr marL="914400" algn="l" rtl="0" fontAlgn="base">
              <a:lnSpc>
                <a:spcPct val="90000"/>
              </a:lnSpc>
              <a:spcBef>
                <a:spcPct val="0"/>
              </a:spcBef>
              <a:spcAft>
                <a:spcPct val="0"/>
              </a:spcAft>
              <a:defRPr sz="2200">
                <a:solidFill>
                  <a:schemeClr val="hlink"/>
                </a:solidFill>
                <a:latin typeface="Arial" panose="020B0604020202020204" pitchFamily="34" charset="0"/>
              </a:defRPr>
            </a:lvl7pPr>
            <a:lvl8pPr marL="1371600" algn="l" rtl="0" fontAlgn="base">
              <a:lnSpc>
                <a:spcPct val="90000"/>
              </a:lnSpc>
              <a:spcBef>
                <a:spcPct val="0"/>
              </a:spcBef>
              <a:spcAft>
                <a:spcPct val="0"/>
              </a:spcAft>
              <a:defRPr sz="2200">
                <a:solidFill>
                  <a:schemeClr val="hlink"/>
                </a:solidFill>
                <a:latin typeface="Arial" panose="020B0604020202020204" pitchFamily="34" charset="0"/>
              </a:defRPr>
            </a:lvl8pPr>
            <a:lvl9pPr marL="1828800" algn="l" rtl="0" fontAlgn="base">
              <a:lnSpc>
                <a:spcPct val="90000"/>
              </a:lnSpc>
              <a:spcBef>
                <a:spcPct val="0"/>
              </a:spcBef>
              <a:spcAft>
                <a:spcPct val="0"/>
              </a:spcAft>
              <a:defRPr sz="2200">
                <a:solidFill>
                  <a:schemeClr val="hlink"/>
                </a:solidFill>
                <a:latin typeface="Arial" panose="020B0604020202020204" pitchFamily="34" charset="0"/>
              </a:defRPr>
            </a:lvl9pPr>
          </a:lstStyle>
          <a:p>
            <a:r>
              <a:rPr lang="en-US" sz="3200" dirty="0"/>
              <a:t>Octavian Udrea</a:t>
            </a:r>
            <a:br>
              <a:rPr lang="en-US" altLang="en-US" b="1" dirty="0"/>
            </a:br>
            <a:endParaRPr lang="en-US" altLang="en-US" sz="1400" i="1" dirty="0"/>
          </a:p>
        </p:txBody>
      </p:sp>
      <p:sp>
        <p:nvSpPr>
          <p:cNvPr id="7" name="Rectangle 2">
            <a:extLst>
              <a:ext uri="{FF2B5EF4-FFF2-40B4-BE49-F238E27FC236}">
                <a16:creationId xmlns:a16="http://schemas.microsoft.com/office/drawing/2014/main" id="{96319091-B9BD-4AC9-81EB-81496F6DB541}"/>
              </a:ext>
            </a:extLst>
          </p:cNvPr>
          <p:cNvSpPr txBox="1">
            <a:spLocks noChangeArrowheads="1"/>
          </p:cNvSpPr>
          <p:nvPr/>
        </p:nvSpPr>
        <p:spPr bwMode="auto">
          <a:xfrm>
            <a:off x="294285" y="4895090"/>
            <a:ext cx="8729663" cy="130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lnSpc>
                <a:spcPct val="90000"/>
              </a:lnSpc>
              <a:spcBef>
                <a:spcPct val="0"/>
              </a:spcBef>
              <a:spcAft>
                <a:spcPct val="0"/>
              </a:spcAft>
              <a:defRPr sz="3500" kern="1200">
                <a:solidFill>
                  <a:schemeClr val="tx1"/>
                </a:solidFill>
                <a:latin typeface="+mj-lt"/>
                <a:ea typeface="+mj-ea"/>
                <a:cs typeface="+mj-cs"/>
              </a:defRPr>
            </a:lvl1pPr>
            <a:lvl2pPr algn="l" rtl="0" fontAlgn="base">
              <a:lnSpc>
                <a:spcPct val="90000"/>
              </a:lnSpc>
              <a:spcBef>
                <a:spcPct val="0"/>
              </a:spcBef>
              <a:spcAft>
                <a:spcPct val="0"/>
              </a:spcAft>
              <a:defRPr sz="2200">
                <a:solidFill>
                  <a:schemeClr val="hlink"/>
                </a:solidFill>
                <a:latin typeface="Arial" panose="020B0604020202020204" pitchFamily="34" charset="0"/>
              </a:defRPr>
            </a:lvl2pPr>
            <a:lvl3pPr algn="l" rtl="0" fontAlgn="base">
              <a:lnSpc>
                <a:spcPct val="90000"/>
              </a:lnSpc>
              <a:spcBef>
                <a:spcPct val="0"/>
              </a:spcBef>
              <a:spcAft>
                <a:spcPct val="0"/>
              </a:spcAft>
              <a:defRPr sz="2200">
                <a:solidFill>
                  <a:schemeClr val="hlink"/>
                </a:solidFill>
                <a:latin typeface="Arial" panose="020B0604020202020204" pitchFamily="34" charset="0"/>
              </a:defRPr>
            </a:lvl3pPr>
            <a:lvl4pPr algn="l" rtl="0" fontAlgn="base">
              <a:lnSpc>
                <a:spcPct val="90000"/>
              </a:lnSpc>
              <a:spcBef>
                <a:spcPct val="0"/>
              </a:spcBef>
              <a:spcAft>
                <a:spcPct val="0"/>
              </a:spcAft>
              <a:defRPr sz="2200">
                <a:solidFill>
                  <a:schemeClr val="hlink"/>
                </a:solidFill>
                <a:latin typeface="Arial" panose="020B0604020202020204" pitchFamily="34" charset="0"/>
              </a:defRPr>
            </a:lvl4pPr>
            <a:lvl5pPr algn="l" rtl="0" fontAlgn="base">
              <a:lnSpc>
                <a:spcPct val="90000"/>
              </a:lnSpc>
              <a:spcBef>
                <a:spcPct val="0"/>
              </a:spcBef>
              <a:spcAft>
                <a:spcPct val="0"/>
              </a:spcAft>
              <a:defRPr sz="2200">
                <a:solidFill>
                  <a:schemeClr val="hlink"/>
                </a:solidFill>
                <a:latin typeface="Arial" panose="020B0604020202020204" pitchFamily="34" charset="0"/>
              </a:defRPr>
            </a:lvl5pPr>
            <a:lvl6pPr marL="457200" algn="l" rtl="0" fontAlgn="base">
              <a:lnSpc>
                <a:spcPct val="90000"/>
              </a:lnSpc>
              <a:spcBef>
                <a:spcPct val="0"/>
              </a:spcBef>
              <a:spcAft>
                <a:spcPct val="0"/>
              </a:spcAft>
              <a:defRPr sz="2200">
                <a:solidFill>
                  <a:schemeClr val="hlink"/>
                </a:solidFill>
                <a:latin typeface="Arial" panose="020B0604020202020204" pitchFamily="34" charset="0"/>
              </a:defRPr>
            </a:lvl6pPr>
            <a:lvl7pPr marL="914400" algn="l" rtl="0" fontAlgn="base">
              <a:lnSpc>
                <a:spcPct val="90000"/>
              </a:lnSpc>
              <a:spcBef>
                <a:spcPct val="0"/>
              </a:spcBef>
              <a:spcAft>
                <a:spcPct val="0"/>
              </a:spcAft>
              <a:defRPr sz="2200">
                <a:solidFill>
                  <a:schemeClr val="hlink"/>
                </a:solidFill>
                <a:latin typeface="Arial" panose="020B0604020202020204" pitchFamily="34" charset="0"/>
              </a:defRPr>
            </a:lvl7pPr>
            <a:lvl8pPr marL="1371600" algn="l" rtl="0" fontAlgn="base">
              <a:lnSpc>
                <a:spcPct val="90000"/>
              </a:lnSpc>
              <a:spcBef>
                <a:spcPct val="0"/>
              </a:spcBef>
              <a:spcAft>
                <a:spcPct val="0"/>
              </a:spcAft>
              <a:defRPr sz="2200">
                <a:solidFill>
                  <a:schemeClr val="hlink"/>
                </a:solidFill>
                <a:latin typeface="Arial" panose="020B0604020202020204" pitchFamily="34" charset="0"/>
              </a:defRPr>
            </a:lvl8pPr>
            <a:lvl9pPr marL="1828800" algn="l" rtl="0" fontAlgn="base">
              <a:lnSpc>
                <a:spcPct val="90000"/>
              </a:lnSpc>
              <a:spcBef>
                <a:spcPct val="0"/>
              </a:spcBef>
              <a:spcAft>
                <a:spcPct val="0"/>
              </a:spcAft>
              <a:defRPr sz="2200">
                <a:solidFill>
                  <a:schemeClr val="hlink"/>
                </a:solidFill>
                <a:latin typeface="Arial" panose="020B0604020202020204" pitchFamily="34" charset="0"/>
              </a:defRPr>
            </a:lvl9pPr>
          </a:lstStyle>
          <a:p>
            <a:r>
              <a:rPr lang="en-US" altLang="en-US" sz="1800" dirty="0"/>
              <a:t>Featuring work in collaboration with: </a:t>
            </a:r>
          </a:p>
          <a:p>
            <a:r>
              <a:rPr lang="en-US" altLang="en-US" sz="1800" dirty="0"/>
              <a:t>Shirin </a:t>
            </a:r>
            <a:r>
              <a:rPr lang="en-US" altLang="en-US" sz="1800" dirty="0" err="1"/>
              <a:t>Sohrabi</a:t>
            </a:r>
            <a:r>
              <a:rPr lang="en-US" altLang="en-US" sz="1800" dirty="0"/>
              <a:t>, Anton </a:t>
            </a:r>
            <a:r>
              <a:rPr lang="en-US" altLang="en-US" sz="1800" dirty="0" err="1"/>
              <a:t>Riabov</a:t>
            </a:r>
            <a:r>
              <a:rPr lang="en-US" altLang="en-US" sz="1800" dirty="0"/>
              <a:t>, Mark </a:t>
            </a:r>
            <a:r>
              <a:rPr lang="en-US" altLang="en-US" sz="1800" dirty="0" err="1"/>
              <a:t>Feblowitz</a:t>
            </a:r>
            <a:r>
              <a:rPr lang="en-US" altLang="en-US" sz="1800" dirty="0"/>
              <a:t>, Michael Katz, Deepak </a:t>
            </a:r>
            <a:r>
              <a:rPr lang="en-US" altLang="en-US" sz="1800" dirty="0" err="1"/>
              <a:t>Turaga</a:t>
            </a:r>
            <a:r>
              <a:rPr lang="en-US" altLang="en-US" sz="1800" dirty="0"/>
              <a:t>, </a:t>
            </a:r>
            <a:r>
              <a:rPr lang="en-US" altLang="en-US" sz="1800" dirty="0" err="1"/>
              <a:t>Daby</a:t>
            </a:r>
            <a:r>
              <a:rPr lang="en-US" altLang="en-US" sz="1800" dirty="0"/>
              <a:t> Sow, </a:t>
            </a:r>
            <a:r>
              <a:rPr lang="en-US" altLang="en-US" sz="1800" dirty="0" err="1"/>
              <a:t>Nagui</a:t>
            </a:r>
            <a:r>
              <a:rPr lang="en-US" altLang="en-US" sz="1800" dirty="0"/>
              <a:t> Halim, Horst </a:t>
            </a:r>
            <a:r>
              <a:rPr lang="en-US" altLang="en-US" sz="1800" dirty="0" err="1"/>
              <a:t>Samulowitz</a:t>
            </a:r>
            <a:r>
              <a:rPr lang="en-US" altLang="en-US" sz="1800" dirty="0"/>
              <a:t>, Claudio Martinez, </a:t>
            </a:r>
            <a:r>
              <a:rPr lang="en-US" altLang="en-US" sz="1800" dirty="0" err="1"/>
              <a:t>Ilbin</a:t>
            </a:r>
            <a:r>
              <a:rPr lang="en-US" altLang="en-US" sz="1800" dirty="0"/>
              <a:t> Lee and others</a:t>
            </a:r>
            <a:br>
              <a:rPr lang="en-US" altLang="en-US" sz="2000" dirty="0"/>
            </a:br>
            <a:endParaRPr lang="en-US" altLang="en-US" sz="1000" i="1" dirty="0"/>
          </a:p>
        </p:txBody>
      </p:sp>
    </p:spTree>
    <p:extLst>
      <p:ext uri="{BB962C8B-B14F-4D97-AF65-F5344CB8AC3E}">
        <p14:creationId xmlns:p14="http://schemas.microsoft.com/office/powerpoint/2010/main" val="327410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pic>
        <p:nvPicPr>
          <p:cNvPr id="6" name="Picture 5"/>
          <p:cNvPicPr>
            <a:picLocks noChangeAspect="1"/>
          </p:cNvPicPr>
          <p:nvPr/>
        </p:nvPicPr>
        <p:blipFill>
          <a:blip r:embed="rId3"/>
          <a:stretch>
            <a:fillRect/>
          </a:stretch>
        </p:blipFill>
        <p:spPr>
          <a:xfrm>
            <a:off x="217860" y="3930341"/>
            <a:ext cx="4529931" cy="2372221"/>
          </a:xfrm>
          <a:prstGeom prst="rect">
            <a:avLst/>
          </a:prstGeom>
        </p:spPr>
      </p:pic>
      <p:pic>
        <p:nvPicPr>
          <p:cNvPr id="7" name="Picture 6"/>
          <p:cNvPicPr>
            <a:picLocks noChangeAspect="1"/>
          </p:cNvPicPr>
          <p:nvPr/>
        </p:nvPicPr>
        <p:blipFill rotWithShape="1">
          <a:blip r:embed="rId4"/>
          <a:srcRect l="1922" t="2254" r="1386" b="3623"/>
          <a:stretch/>
        </p:blipFill>
        <p:spPr>
          <a:xfrm>
            <a:off x="18257" y="1108596"/>
            <a:ext cx="4694237" cy="2399674"/>
          </a:xfrm>
          <a:prstGeom prst="rect">
            <a:avLst/>
          </a:prstGeom>
        </p:spPr>
      </p:pic>
      <p:pic>
        <p:nvPicPr>
          <p:cNvPr id="14" name="Picture 13"/>
          <p:cNvPicPr>
            <a:picLocks noChangeAspect="1"/>
          </p:cNvPicPr>
          <p:nvPr/>
        </p:nvPicPr>
        <p:blipFill rotWithShape="1">
          <a:blip r:embed="rId5"/>
          <a:srcRect t="5575" r="2208" b="4114"/>
          <a:stretch/>
        </p:blipFill>
        <p:spPr>
          <a:xfrm>
            <a:off x="4712494" y="995038"/>
            <a:ext cx="4554432" cy="2349628"/>
          </a:xfrm>
          <a:prstGeom prst="rect">
            <a:avLst/>
          </a:prstGeom>
        </p:spPr>
      </p:pic>
      <p:pic>
        <p:nvPicPr>
          <p:cNvPr id="15" name="Picture 14"/>
          <p:cNvPicPr>
            <a:picLocks noChangeAspect="1"/>
          </p:cNvPicPr>
          <p:nvPr/>
        </p:nvPicPr>
        <p:blipFill rotWithShape="1">
          <a:blip r:embed="rId6"/>
          <a:srcRect r="20212" b="3800"/>
          <a:stretch/>
        </p:blipFill>
        <p:spPr>
          <a:xfrm>
            <a:off x="4962525" y="3938486"/>
            <a:ext cx="3752565" cy="2247105"/>
          </a:xfrm>
          <a:prstGeom prst="rect">
            <a:avLst/>
          </a:prstGeom>
        </p:spPr>
      </p:pic>
      <p:sp>
        <p:nvSpPr>
          <p:cNvPr id="17" name="TextBox 16"/>
          <p:cNvSpPr txBox="1"/>
          <p:nvPr/>
        </p:nvSpPr>
        <p:spPr>
          <a:xfrm>
            <a:off x="558315" y="6289009"/>
            <a:ext cx="3429144" cy="244682"/>
          </a:xfrm>
          <a:prstGeom prst="rect">
            <a:avLst/>
          </a:prstGeom>
          <a:noFill/>
        </p:spPr>
        <p:txBody>
          <a:bodyPr wrap="none" rtlCol="0">
            <a:spAutoFit/>
          </a:bodyPr>
          <a:lstStyle/>
          <a:p>
            <a:r>
              <a:rPr lang="en-US" sz="1100" dirty="0">
                <a:solidFill>
                  <a:schemeClr val="tx1"/>
                </a:solidFill>
                <a:latin typeface="+mj-lt"/>
                <a:ea typeface="IBM Plex Sans" charset="0"/>
                <a:cs typeface="IBM Plex Sans" charset="0"/>
              </a:rPr>
              <a:t>[Automated large-scale data analysis, ICAPS 2015]</a:t>
            </a:r>
          </a:p>
        </p:txBody>
      </p:sp>
      <p:sp>
        <p:nvSpPr>
          <p:cNvPr id="18" name="TextBox 17"/>
          <p:cNvSpPr txBox="1"/>
          <p:nvPr/>
        </p:nvSpPr>
        <p:spPr>
          <a:xfrm>
            <a:off x="349601" y="3450897"/>
            <a:ext cx="3842719" cy="244682"/>
          </a:xfrm>
          <a:prstGeom prst="rect">
            <a:avLst/>
          </a:prstGeom>
          <a:noFill/>
        </p:spPr>
        <p:txBody>
          <a:bodyPr wrap="none" rtlCol="0">
            <a:spAutoFit/>
          </a:bodyPr>
          <a:lstStyle/>
          <a:p>
            <a:r>
              <a:rPr lang="en-US" sz="1100" dirty="0">
                <a:solidFill>
                  <a:schemeClr val="tx1"/>
                </a:solidFill>
                <a:latin typeface="+mj-lt"/>
                <a:ea typeface="IBM Plex Sans" charset="0"/>
                <a:cs typeface="IBM Plex Sans" charset="0"/>
              </a:rPr>
              <a:t>[Hypothesis exploration for malware detection, AAAI 2013]</a:t>
            </a:r>
          </a:p>
        </p:txBody>
      </p:sp>
      <p:sp>
        <p:nvSpPr>
          <p:cNvPr id="20" name="TextBox 19"/>
          <p:cNvSpPr txBox="1"/>
          <p:nvPr/>
        </p:nvSpPr>
        <p:spPr>
          <a:xfrm>
            <a:off x="5285529" y="3450897"/>
            <a:ext cx="2957861" cy="244682"/>
          </a:xfrm>
          <a:prstGeom prst="rect">
            <a:avLst/>
          </a:prstGeom>
          <a:noFill/>
        </p:spPr>
        <p:txBody>
          <a:bodyPr wrap="none" rtlCol="0">
            <a:spAutoFit/>
          </a:bodyPr>
          <a:lstStyle/>
          <a:p>
            <a:r>
              <a:rPr lang="en-US" sz="1100" dirty="0">
                <a:solidFill>
                  <a:schemeClr val="tx1"/>
                </a:solidFill>
                <a:ea typeface="IBM Plex Sans" charset="0"/>
                <a:cs typeface="IBM Plex Sans" charset="0"/>
              </a:rPr>
              <a:t>[State projection via AI planning, AAAI 2017]</a:t>
            </a:r>
          </a:p>
        </p:txBody>
      </p:sp>
      <p:sp>
        <p:nvSpPr>
          <p:cNvPr id="21" name="TextBox 20"/>
          <p:cNvSpPr txBox="1"/>
          <p:nvPr/>
        </p:nvSpPr>
        <p:spPr>
          <a:xfrm>
            <a:off x="4847511" y="6311701"/>
            <a:ext cx="4131259" cy="244682"/>
          </a:xfrm>
          <a:prstGeom prst="rect">
            <a:avLst/>
          </a:prstGeom>
          <a:noFill/>
        </p:spPr>
        <p:txBody>
          <a:bodyPr wrap="none" rtlCol="0">
            <a:spAutoFit/>
          </a:bodyPr>
          <a:lstStyle/>
          <a:p>
            <a:r>
              <a:rPr lang="en-US" sz="1100" dirty="0">
                <a:solidFill>
                  <a:schemeClr val="tx1"/>
                </a:solidFill>
                <a:ea typeface="IBM Plex Sans" charset="0"/>
                <a:cs typeface="IBM Plex Sans" charset="0"/>
              </a:rPr>
              <a:t>[Scenario planning for enterprise risk management, AAAI 2018]</a:t>
            </a:r>
          </a:p>
        </p:txBody>
      </p:sp>
      <p:sp>
        <p:nvSpPr>
          <p:cNvPr id="22" name="Rectangle 21"/>
          <p:cNvSpPr/>
          <p:nvPr/>
        </p:nvSpPr>
        <p:spPr bwMode="auto">
          <a:xfrm>
            <a:off x="4962525" y="251876"/>
            <a:ext cx="1647825" cy="65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panose="020B0604020202020204" pitchFamily="34" charset="0"/>
              <a:cs typeface="Arial" panose="020B0604020202020204" pitchFamily="34" charset="0"/>
            </a:endParaRPr>
          </a:p>
        </p:txBody>
      </p:sp>
      <p:sp>
        <p:nvSpPr>
          <p:cNvPr id="23" name="Rectangle 22"/>
          <p:cNvSpPr/>
          <p:nvPr/>
        </p:nvSpPr>
        <p:spPr bwMode="auto">
          <a:xfrm>
            <a:off x="4381500" y="666750"/>
            <a:ext cx="1070277"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panose="020B0604020202020204" pitchFamily="34" charset="0"/>
              <a:cs typeface="Arial" panose="020B0604020202020204" pitchFamily="34" charset="0"/>
            </a:endParaRPr>
          </a:p>
        </p:txBody>
      </p:sp>
      <p:sp>
        <p:nvSpPr>
          <p:cNvPr id="24" name="Rectangle 23"/>
          <p:cNvSpPr/>
          <p:nvPr/>
        </p:nvSpPr>
        <p:spPr bwMode="auto">
          <a:xfrm>
            <a:off x="7795572" y="2561337"/>
            <a:ext cx="1429036" cy="9144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en-US" sz="2200" b="0" i="0" u="none" strike="noStrike" cap="none" normalizeH="0" baseline="0">
                <a:ln>
                  <a:noFill/>
                </a:ln>
                <a:solidFill>
                  <a:schemeClr val="bg1"/>
                </a:solidFill>
                <a:effectLst/>
                <a:latin typeface="Arial" panose="020B0604020202020204" pitchFamily="34" charset="0"/>
                <a:cs typeface="Arial" panose="020B0604020202020204" pitchFamily="34" charset="0"/>
              </a:rPr>
              <a:t>v</a:t>
            </a:r>
          </a:p>
        </p:txBody>
      </p:sp>
      <p:sp>
        <p:nvSpPr>
          <p:cNvPr id="25" name="Rectangle 24"/>
          <p:cNvSpPr/>
          <p:nvPr/>
        </p:nvSpPr>
        <p:spPr bwMode="auto">
          <a:xfrm>
            <a:off x="8328903" y="5544391"/>
            <a:ext cx="600921" cy="578032"/>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r>
              <a:rPr kumimoji="0" lang="en-US" sz="2200" b="0" i="0" u="none" strike="noStrike" cap="none" normalizeH="0" baseline="0">
                <a:ln>
                  <a:noFill/>
                </a:ln>
                <a:solidFill>
                  <a:schemeClr val="bg1"/>
                </a:solidFill>
                <a:effectLst/>
                <a:latin typeface="Arial" panose="020B0604020202020204" pitchFamily="34" charset="0"/>
                <a:cs typeface="Arial" panose="020B0604020202020204" pitchFamily="34" charset="0"/>
              </a:rPr>
              <a:t>v</a:t>
            </a:r>
          </a:p>
        </p:txBody>
      </p:sp>
      <p:sp>
        <p:nvSpPr>
          <p:cNvPr id="16" name="Slide Number Placeholder 3">
            <a:extLst>
              <a:ext uri="{FF2B5EF4-FFF2-40B4-BE49-F238E27FC236}">
                <a16:creationId xmlns:a16="http://schemas.microsoft.com/office/drawing/2014/main" id="{7420D66C-23BF-462C-A88D-7B75383C6397}"/>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a:t>
            </a:fld>
            <a:endParaRPr lang="en-US" altLang="en-US"/>
          </a:p>
        </p:txBody>
      </p:sp>
    </p:spTree>
    <p:extLst>
      <p:ext uri="{BB962C8B-B14F-4D97-AF65-F5344CB8AC3E}">
        <p14:creationId xmlns:p14="http://schemas.microsoft.com/office/powerpoint/2010/main" val="100870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a:xfrm>
            <a:off x="329450" y="1441306"/>
            <a:ext cx="8393025" cy="4479925"/>
          </a:xfrm>
        </p:spPr>
        <p:txBody>
          <a:bodyPr/>
          <a:lstStyle/>
          <a:p>
            <a:pPr marL="342900" indent="-342900">
              <a:buFont typeface="+mj-lt"/>
              <a:buAutoNum type="arabicParenR"/>
            </a:pPr>
            <a:endParaRPr lang="en-US" sz="1800" dirty="0"/>
          </a:p>
          <a:p>
            <a:pPr marL="342900" indent="-342900">
              <a:buFont typeface="+mj-lt"/>
              <a:buAutoNum type="arabicParenR"/>
            </a:pPr>
            <a:r>
              <a:rPr lang="en-US" sz="2000" dirty="0"/>
              <a:t>Observations:</a:t>
            </a:r>
          </a:p>
          <a:p>
            <a:pPr marL="679450" lvl="1" indent="-342900">
              <a:buFont typeface="+mj-lt"/>
              <a:buAutoNum type="alphaLcParenR"/>
            </a:pPr>
            <a:r>
              <a:rPr lang="en-US" sz="2000" dirty="0"/>
              <a:t>Are </a:t>
            </a:r>
            <a:r>
              <a:rPr lang="en-US" sz="2000" b="1" dirty="0"/>
              <a:t>not</a:t>
            </a:r>
            <a:r>
              <a:rPr lang="en-US" sz="2000" dirty="0"/>
              <a:t> raw data (e.g., spike in network activity vs data packet)</a:t>
            </a:r>
          </a:p>
          <a:p>
            <a:pPr marL="679450" lvl="1" indent="-342900">
              <a:buFont typeface="+mj-lt"/>
              <a:buAutoNum type="alphaLcParenR"/>
            </a:pPr>
            <a:r>
              <a:rPr lang="en-US" sz="2000" dirty="0"/>
              <a:t>Are </a:t>
            </a:r>
            <a:r>
              <a:rPr lang="en-US" sz="2000" b="1" dirty="0"/>
              <a:t>not</a:t>
            </a:r>
            <a:r>
              <a:rPr lang="en-US" sz="2000" dirty="0"/>
              <a:t> reliable (i.e., can me missing, noisy, or inconsistent)</a:t>
            </a:r>
          </a:p>
          <a:p>
            <a:pPr marL="679450" lvl="1" indent="-342900">
              <a:buFont typeface="+mj-lt"/>
              <a:buAutoNum type="alphaLcParenR"/>
            </a:pPr>
            <a:r>
              <a:rPr lang="en-US" sz="2000" dirty="0"/>
              <a:t>Are indicative of a state of an entity (but we are not sure of the states)</a:t>
            </a:r>
          </a:p>
          <a:p>
            <a:pPr marL="336550" lvl="1" indent="0">
              <a:buNone/>
            </a:pPr>
            <a:endParaRPr lang="en-US" sz="2000" dirty="0"/>
          </a:p>
          <a:p>
            <a:pPr marL="342900" indent="-342900">
              <a:buFont typeface="+mj-lt"/>
              <a:buAutoNum type="arabicParenR"/>
            </a:pPr>
            <a:r>
              <a:rPr lang="en-US" sz="2000" dirty="0"/>
              <a:t>Models</a:t>
            </a:r>
          </a:p>
          <a:p>
            <a:pPr marL="679450" lvl="1" indent="-342900">
              <a:buFont typeface="+mj-lt"/>
              <a:buAutoNum type="alphaLcParenR"/>
            </a:pPr>
            <a:r>
              <a:rPr lang="en-US" sz="2000" dirty="0"/>
              <a:t>Can be partially learned, can be bootstrapped with expert knowledge</a:t>
            </a:r>
          </a:p>
          <a:p>
            <a:pPr marL="679450" lvl="1" indent="-342900">
              <a:buFont typeface="+mj-lt"/>
              <a:buAutoNum type="alphaLcParenR"/>
            </a:pPr>
            <a:r>
              <a:rPr lang="en-US" sz="2000" dirty="0"/>
              <a:t>Practically guaranteed to be incomplete and often inconsistent</a:t>
            </a:r>
          </a:p>
          <a:p>
            <a:pPr marL="679450" lvl="1" indent="-342900">
              <a:buFont typeface="+mj-lt"/>
              <a:buAutoNum type="alphaLcParenR"/>
            </a:pPr>
            <a:r>
              <a:rPr lang="en-US" sz="2000" dirty="0"/>
              <a:t>Rarely consumable</a:t>
            </a:r>
          </a:p>
          <a:p>
            <a:pPr marL="679450" lvl="1" indent="-342900">
              <a:buFont typeface="+mj-lt"/>
              <a:buAutoNum type="alphaLcParenR"/>
            </a:pPr>
            <a:endParaRPr lang="en-US" sz="1800" dirty="0"/>
          </a:p>
          <a:p>
            <a:pPr marL="0" indent="0">
              <a:buNone/>
            </a:pPr>
            <a:endParaRPr lang="en-US" dirty="0"/>
          </a:p>
        </p:txBody>
      </p:sp>
      <p:sp>
        <p:nvSpPr>
          <p:cNvPr id="4" name="Slide Number Placeholder 3"/>
          <p:cNvSpPr>
            <a:spLocks noGrp="1"/>
          </p:cNvSpPr>
          <p:nvPr>
            <p:ph type="sldNum" sz="quarter" idx="10"/>
          </p:nvPr>
        </p:nvSpPr>
        <p:spPr/>
        <p:txBody>
          <a:bodyPr/>
          <a:lstStyle/>
          <a:p>
            <a:fld id="{8A9EEF15-6892-4737-89DB-04B5CBB4E151}" type="slidenum">
              <a:rPr lang="en-US" altLang="en-US" smtClean="0"/>
              <a:pPr/>
              <a:t>3</a:t>
            </a:fld>
            <a:endParaRPr lang="en-US" altLang="en-US"/>
          </a:p>
        </p:txBody>
      </p:sp>
    </p:spTree>
    <p:extLst>
      <p:ext uri="{BB962C8B-B14F-4D97-AF65-F5344CB8AC3E}">
        <p14:creationId xmlns:p14="http://schemas.microsoft.com/office/powerpoint/2010/main" val="47032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0B19-1FE8-47A9-80C4-F689AE14D0F1}"/>
              </a:ext>
            </a:extLst>
          </p:cNvPr>
          <p:cNvSpPr>
            <a:spLocks noGrp="1"/>
          </p:cNvSpPr>
          <p:nvPr>
            <p:ph type="title"/>
          </p:nvPr>
        </p:nvSpPr>
        <p:spPr/>
        <p:txBody>
          <a:bodyPr/>
          <a:lstStyle/>
          <a:p>
            <a:r>
              <a:rPr lang="en-US" dirty="0"/>
              <a:t>Brief introduction to AI planning</a:t>
            </a:r>
          </a:p>
        </p:txBody>
      </p:sp>
      <p:sp>
        <p:nvSpPr>
          <p:cNvPr id="4" name="Slide Number Placeholder 3">
            <a:extLst>
              <a:ext uri="{FF2B5EF4-FFF2-40B4-BE49-F238E27FC236}">
                <a16:creationId xmlns:a16="http://schemas.microsoft.com/office/drawing/2014/main" id="{C49B1543-E7B3-49F1-9C93-A496A105895D}"/>
              </a:ext>
            </a:extLst>
          </p:cNvPr>
          <p:cNvSpPr>
            <a:spLocks noGrp="1"/>
          </p:cNvSpPr>
          <p:nvPr>
            <p:ph type="sldNum" sz="quarter" idx="10"/>
          </p:nvPr>
        </p:nvSpPr>
        <p:spPr/>
        <p:txBody>
          <a:bodyPr/>
          <a:lstStyle/>
          <a:p>
            <a:fld id="{8A9EEF15-6892-4737-89DB-04B5CBB4E151}" type="slidenum">
              <a:rPr lang="en-US" altLang="en-US" smtClean="0"/>
              <a:pPr/>
              <a:t>4</a:t>
            </a:fld>
            <a:endParaRPr lang="en-US" altLang="en-US"/>
          </a:p>
        </p:txBody>
      </p:sp>
      <p:pic>
        <p:nvPicPr>
          <p:cNvPr id="6" name="Content Placeholder 8">
            <a:extLst>
              <a:ext uri="{FF2B5EF4-FFF2-40B4-BE49-F238E27FC236}">
                <a16:creationId xmlns:a16="http://schemas.microsoft.com/office/drawing/2014/main" id="{87D66580-F078-4D9E-B6EE-10F8AA135888}"/>
              </a:ext>
            </a:extLst>
          </p:cNvPr>
          <p:cNvPicPr>
            <a:picLocks noGrp="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2529" y="1268067"/>
            <a:ext cx="7449012" cy="472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21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6C767-8BC8-453D-973E-5448F1A55E21}"/>
              </a:ext>
            </a:extLst>
          </p:cNvPr>
          <p:cNvSpPr>
            <a:spLocks noGrp="1"/>
          </p:cNvSpPr>
          <p:nvPr>
            <p:ph type="title"/>
          </p:nvPr>
        </p:nvSpPr>
        <p:spPr/>
        <p:txBody>
          <a:bodyPr/>
          <a:lstStyle/>
          <a:p>
            <a:r>
              <a:rPr lang="en-US" dirty="0"/>
              <a:t>High quality (diverse) plans</a:t>
            </a:r>
          </a:p>
        </p:txBody>
      </p:sp>
      <p:sp>
        <p:nvSpPr>
          <p:cNvPr id="4" name="Slide Number Placeholder 3">
            <a:extLst>
              <a:ext uri="{FF2B5EF4-FFF2-40B4-BE49-F238E27FC236}">
                <a16:creationId xmlns:a16="http://schemas.microsoft.com/office/drawing/2014/main" id="{95950EE1-23A3-427D-A422-AE47475C1929}"/>
              </a:ext>
            </a:extLst>
          </p:cNvPr>
          <p:cNvSpPr>
            <a:spLocks noGrp="1"/>
          </p:cNvSpPr>
          <p:nvPr>
            <p:ph type="sldNum" sz="quarter" idx="10"/>
          </p:nvPr>
        </p:nvSpPr>
        <p:spPr/>
        <p:txBody>
          <a:bodyPr/>
          <a:lstStyle/>
          <a:p>
            <a:fld id="{8A9EEF15-6892-4737-89DB-04B5CBB4E151}" type="slidenum">
              <a:rPr lang="en-US" altLang="en-US" smtClean="0"/>
              <a:pPr/>
              <a:t>5</a:t>
            </a:fld>
            <a:endParaRPr lang="en-US" altLang="en-US"/>
          </a:p>
        </p:txBody>
      </p:sp>
      <p:pic>
        <p:nvPicPr>
          <p:cNvPr id="6" name="Picture 5">
            <a:extLst>
              <a:ext uri="{FF2B5EF4-FFF2-40B4-BE49-F238E27FC236}">
                <a16:creationId xmlns:a16="http://schemas.microsoft.com/office/drawing/2014/main" id="{E4A9FE64-B310-498A-9406-28A1F8430B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21300" y="1221582"/>
            <a:ext cx="322262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6D42042-C2F0-46F9-8214-3631AF8D11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275" y="1439069"/>
            <a:ext cx="314325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77FA1437-709A-45F4-8FD8-5E072DF7FA1A}"/>
              </a:ext>
            </a:extLst>
          </p:cNvPr>
          <p:cNvSpPr txBox="1">
            <a:spLocks noChangeArrowheads="1"/>
          </p:cNvSpPr>
          <p:nvPr/>
        </p:nvSpPr>
        <p:spPr bwMode="auto">
          <a:xfrm>
            <a:off x="4244181" y="3332956"/>
            <a:ext cx="525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eaLnBrk="1" hangingPunct="1"/>
            <a:r>
              <a:rPr lang="en-US" altLang="en-US" b="1" dirty="0"/>
              <a:t>VS.</a:t>
            </a:r>
          </a:p>
        </p:txBody>
      </p:sp>
    </p:spTree>
    <p:extLst>
      <p:ext uri="{BB962C8B-B14F-4D97-AF65-F5344CB8AC3E}">
        <p14:creationId xmlns:p14="http://schemas.microsoft.com/office/powerpoint/2010/main" val="380900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Relevant AI planning background</a:t>
            </a:r>
          </a:p>
        </p:txBody>
      </p:sp>
      <p:sp>
        <p:nvSpPr>
          <p:cNvPr id="3" name="Content Placeholder 2"/>
          <p:cNvSpPr>
            <a:spLocks noGrp="1"/>
          </p:cNvSpPr>
          <p:nvPr>
            <p:ph idx="1"/>
          </p:nvPr>
        </p:nvSpPr>
        <p:spPr>
          <a:xfrm>
            <a:off x="234613" y="1745328"/>
            <a:ext cx="8686800" cy="4479925"/>
          </a:xfrm>
          <a:ln>
            <a:miter lim="800000"/>
            <a:headEnd/>
            <a:tailEnd/>
          </a:ln>
          <a:extLst/>
        </p:spPr>
        <p:txBody>
          <a:bodyPr/>
          <a:lstStyle/>
          <a:p>
            <a:pPr marL="342900" indent="-342900">
              <a:spcAft>
                <a:spcPts val="600"/>
              </a:spcAft>
              <a:buFont typeface="Wingdings" pitchFamily="-103" charset="2"/>
              <a:buChar char="§"/>
              <a:defRPr/>
            </a:pPr>
            <a:r>
              <a:rPr lang="en-US" b="1" dirty="0"/>
              <a:t>Traditional AI planning: </a:t>
            </a:r>
          </a:p>
          <a:p>
            <a:pPr marL="679450" lvl="1" indent="-342900">
              <a:spcAft>
                <a:spcPts val="600"/>
              </a:spcAft>
              <a:buFont typeface="Arial" pitchFamily="-103" charset="0"/>
              <a:buChar char="–"/>
              <a:defRPr/>
            </a:pPr>
            <a:r>
              <a:rPr lang="en-US" dirty="0"/>
              <a:t>Given: facts, initial state, actions, goals</a:t>
            </a:r>
          </a:p>
          <a:p>
            <a:pPr marL="679450" lvl="1" indent="-342900">
              <a:spcAft>
                <a:spcPts val="0"/>
              </a:spcAft>
              <a:buFont typeface="Arial" pitchFamily="-103" charset="0"/>
              <a:buChar char="–"/>
              <a:defRPr/>
            </a:pPr>
            <a:r>
              <a:rPr lang="en-US" dirty="0"/>
              <a:t>Output: plan</a:t>
            </a:r>
          </a:p>
          <a:p>
            <a:pPr marL="679450" lvl="1" indent="-342900">
              <a:spcAft>
                <a:spcPts val="0"/>
              </a:spcAft>
              <a:buFont typeface="Arial" pitchFamily="-103" charset="0"/>
              <a:buNone/>
              <a:defRPr/>
            </a:pPr>
            <a:endParaRPr lang="en-US" dirty="0"/>
          </a:p>
          <a:p>
            <a:pPr marL="342900" indent="-342900">
              <a:spcAft>
                <a:spcPts val="600"/>
              </a:spcAft>
              <a:buFont typeface="Wingdings" pitchFamily="-103" charset="2"/>
              <a:buChar char="§"/>
              <a:defRPr/>
            </a:pPr>
            <a:r>
              <a:rPr lang="en-US" b="1" dirty="0"/>
              <a:t>Plan recognition: </a:t>
            </a:r>
          </a:p>
          <a:p>
            <a:pPr marL="679450" lvl="1" indent="-342900">
              <a:spcAft>
                <a:spcPts val="600"/>
              </a:spcAft>
              <a:buFont typeface="Arial" pitchFamily="-103" charset="0"/>
              <a:buChar char="–"/>
              <a:defRPr/>
            </a:pPr>
            <a:r>
              <a:rPr lang="en-US" dirty="0"/>
              <a:t>Given: facts, initial state, actions, </a:t>
            </a:r>
            <a:r>
              <a:rPr lang="en-US" dirty="0">
                <a:solidFill>
                  <a:schemeClr val="accent1">
                    <a:lumMod val="75000"/>
                  </a:schemeClr>
                </a:solidFill>
              </a:rPr>
              <a:t>observations, a set of possible goals</a:t>
            </a:r>
            <a:endParaRPr lang="en-US" dirty="0">
              <a:noFill/>
            </a:endParaRPr>
          </a:p>
          <a:p>
            <a:pPr marL="679450" lvl="1" indent="-342900">
              <a:spcAft>
                <a:spcPts val="600"/>
              </a:spcAft>
              <a:buFont typeface="Arial" pitchFamily="-103" charset="0"/>
              <a:buChar char="–"/>
              <a:defRPr/>
            </a:pPr>
            <a:r>
              <a:rPr lang="en-US" dirty="0"/>
              <a:t>Output: goals or the plans</a:t>
            </a:r>
          </a:p>
          <a:p>
            <a:pPr marL="679450" lvl="1" indent="-342900">
              <a:spcAft>
                <a:spcPts val="600"/>
              </a:spcAft>
              <a:buFont typeface="Arial" pitchFamily="-103" charset="0"/>
              <a:buChar char="–"/>
              <a:defRPr/>
            </a:pPr>
            <a:endParaRPr lang="en-US" dirty="0"/>
          </a:p>
          <a:p>
            <a:pPr marL="342900" indent="-342900">
              <a:spcAft>
                <a:spcPts val="600"/>
              </a:spcAft>
              <a:buFont typeface="Wingdings" pitchFamily="-103" charset="2"/>
              <a:buChar char="§"/>
              <a:defRPr/>
            </a:pPr>
            <a:r>
              <a:rPr lang="en-US" b="1" dirty="0"/>
              <a:t>Plan recognition translated to planning: </a:t>
            </a:r>
          </a:p>
          <a:p>
            <a:pPr lvl="1" indent="-257175">
              <a:spcAft>
                <a:spcPts val="450"/>
              </a:spcAft>
              <a:buFont typeface="Arial" pitchFamily="-103" charset="0"/>
              <a:buChar char="–"/>
              <a:defRPr/>
            </a:pPr>
            <a:r>
              <a:rPr lang="en-US" dirty="0"/>
              <a:t>Given: facts, initial state, actions, </a:t>
            </a:r>
            <a:r>
              <a:rPr lang="en-US" dirty="0">
                <a:solidFill>
                  <a:srgbClr val="0000FF"/>
                </a:solidFill>
              </a:rPr>
              <a:t>observations, (partial) set of possible goals</a:t>
            </a:r>
          </a:p>
          <a:p>
            <a:pPr marL="679450" lvl="1" indent="-342900">
              <a:spcAft>
                <a:spcPts val="600"/>
              </a:spcAft>
              <a:buFont typeface="Arial" pitchFamily="-103" charset="0"/>
              <a:buChar char="–"/>
              <a:defRPr/>
            </a:pPr>
            <a:r>
              <a:rPr lang="en-US" dirty="0"/>
              <a:t>Intermediate step: transform the plan recognition problem into a planning problem </a:t>
            </a:r>
          </a:p>
          <a:p>
            <a:pPr marL="679450" lvl="1" indent="-342900">
              <a:spcAft>
                <a:spcPts val="600"/>
              </a:spcAft>
              <a:buFont typeface="Arial" pitchFamily="-103" charset="0"/>
              <a:buChar char="–"/>
              <a:defRPr/>
            </a:pPr>
            <a:r>
              <a:rPr lang="en-US" dirty="0"/>
              <a:t>Output: goals or plans</a:t>
            </a:r>
          </a:p>
        </p:txBody>
      </p:sp>
      <p:sp>
        <p:nvSpPr>
          <p:cNvPr id="18436" name="Oval Callout 3"/>
          <p:cNvSpPr>
            <a:spLocks noChangeArrowheads="1"/>
          </p:cNvSpPr>
          <p:nvPr/>
        </p:nvSpPr>
        <p:spPr bwMode="auto">
          <a:xfrm>
            <a:off x="6819900" y="3594100"/>
            <a:ext cx="1130300" cy="787400"/>
          </a:xfrm>
          <a:prstGeom prst="wedgeEllipseCallout">
            <a:avLst>
              <a:gd name="adj1" fmla="val -20833"/>
              <a:gd name="adj2" fmla="val 625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sz="2200">
                <a:solidFill>
                  <a:schemeClr val="hlink"/>
                </a:solidFill>
                <a:latin typeface="Arial" panose="020B0604020202020204" pitchFamily="34" charset="0"/>
                <a:cs typeface="Arial" panose="020B0604020202020204" pitchFamily="34" charset="0"/>
              </a:defRPr>
            </a:lvl1pPr>
            <a:lvl2pPr marL="37931725" indent="-37474525">
              <a:defRPr sz="2200">
                <a:solidFill>
                  <a:schemeClr val="hlink"/>
                </a:solidFill>
                <a:latin typeface="Arial" panose="020B0604020202020204" pitchFamily="34" charset="0"/>
                <a:cs typeface="Arial" panose="020B0604020202020204" pitchFamily="34" charset="0"/>
              </a:defRPr>
            </a:lvl2pPr>
            <a:lvl3pPr>
              <a:defRPr sz="2200">
                <a:solidFill>
                  <a:schemeClr val="hlink"/>
                </a:solidFill>
                <a:latin typeface="Arial" panose="020B0604020202020204" pitchFamily="34" charset="0"/>
                <a:cs typeface="Arial" panose="020B0604020202020204" pitchFamily="34" charset="0"/>
              </a:defRPr>
            </a:lvl3pPr>
            <a:lvl4pPr>
              <a:defRPr sz="2200">
                <a:solidFill>
                  <a:schemeClr val="hlink"/>
                </a:solidFill>
                <a:latin typeface="Arial" panose="020B0604020202020204" pitchFamily="34" charset="0"/>
                <a:cs typeface="Arial" panose="020B0604020202020204" pitchFamily="34" charset="0"/>
              </a:defRPr>
            </a:lvl4pPr>
            <a:lvl5pPr>
              <a:defRPr sz="2200">
                <a:solidFill>
                  <a:schemeClr val="hlink"/>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pPr eaLnBrk="1" hangingPunct="1">
              <a:lnSpc>
                <a:spcPct val="90000"/>
              </a:lnSpc>
            </a:pPr>
            <a:endParaRPr lang="en-US" altLang="en-US"/>
          </a:p>
        </p:txBody>
      </p:sp>
      <p:sp>
        <p:nvSpPr>
          <p:cNvPr id="18438" name="Slide Number Placeholder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hlink"/>
                </a:solidFill>
                <a:latin typeface="Arial" panose="020B0604020202020204" pitchFamily="34" charset="0"/>
                <a:cs typeface="Arial" panose="020B0604020202020204" pitchFamily="34" charset="0"/>
              </a:defRPr>
            </a:lvl1pPr>
            <a:lvl2pPr marL="37931725" indent="-37474525">
              <a:defRPr sz="2200">
                <a:solidFill>
                  <a:schemeClr val="hlink"/>
                </a:solidFill>
                <a:latin typeface="Arial" panose="020B0604020202020204" pitchFamily="34" charset="0"/>
                <a:cs typeface="Arial" panose="020B0604020202020204" pitchFamily="34" charset="0"/>
              </a:defRPr>
            </a:lvl2pPr>
            <a:lvl3pPr>
              <a:defRPr sz="2200">
                <a:solidFill>
                  <a:schemeClr val="hlink"/>
                </a:solidFill>
                <a:latin typeface="Arial" panose="020B0604020202020204" pitchFamily="34" charset="0"/>
                <a:cs typeface="Arial" panose="020B0604020202020204" pitchFamily="34" charset="0"/>
              </a:defRPr>
            </a:lvl3pPr>
            <a:lvl4pPr>
              <a:defRPr sz="2200">
                <a:solidFill>
                  <a:schemeClr val="hlink"/>
                </a:solidFill>
                <a:latin typeface="Arial" panose="020B0604020202020204" pitchFamily="34" charset="0"/>
                <a:cs typeface="Arial" panose="020B0604020202020204" pitchFamily="34" charset="0"/>
              </a:defRPr>
            </a:lvl4pPr>
            <a:lvl5pPr>
              <a:defRPr sz="2200">
                <a:solidFill>
                  <a:schemeClr val="hlink"/>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fld id="{C623C496-8D66-4C24-B676-5C99C1EC2273}" type="slidenum">
              <a:rPr lang="en-US" altLang="en-US" sz="800">
                <a:solidFill>
                  <a:srgbClr val="000000"/>
                </a:solidFill>
                <a:ea typeface="ＭＳ Ｐゴシック" panose="020B0600070205080204" pitchFamily="34" charset="-128"/>
              </a:rPr>
              <a:pPr/>
              <a:t>6</a:t>
            </a:fld>
            <a:endParaRPr lang="en-US" altLang="en-US" sz="800">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69156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5"/>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fld id="{B8682892-B7CB-4E52-A98E-0FD962581EF3}" type="slidenum">
              <a:rPr lang="en-US" altLang="en-US" sz="800" smtClean="0">
                <a:solidFill>
                  <a:schemeClr val="tx1"/>
                </a:solidFill>
              </a:rPr>
              <a:pPr/>
              <a:t>7</a:t>
            </a:fld>
            <a:endParaRPr lang="en-US" altLang="en-US" sz="800">
              <a:solidFill>
                <a:schemeClr val="tx1"/>
              </a:solidFill>
            </a:endParaRPr>
          </a:p>
        </p:txBody>
      </p:sp>
      <p:sp>
        <p:nvSpPr>
          <p:cNvPr id="90115" name="Line 6"/>
          <p:cNvSpPr>
            <a:spLocks noChangeShapeType="1"/>
          </p:cNvSpPr>
          <p:nvPr/>
        </p:nvSpPr>
        <p:spPr bwMode="auto">
          <a:xfrm>
            <a:off x="609600" y="65532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9" name="AutoShape 10" descr="Large grid"/>
          <p:cNvSpPr>
            <a:spLocks noChangeArrowheads="1"/>
          </p:cNvSpPr>
          <p:nvPr/>
        </p:nvSpPr>
        <p:spPr bwMode="auto">
          <a:xfrm>
            <a:off x="1295400" y="3048000"/>
            <a:ext cx="4192588" cy="1652588"/>
          </a:xfrm>
          <a:prstGeom prst="cube">
            <a:avLst>
              <a:gd name="adj" fmla="val 0"/>
            </a:avLst>
          </a:prstGeom>
          <a:pattFill prst="lgGrid">
            <a:fgClr>
              <a:srgbClr val="C7ECF5"/>
            </a:fgClr>
            <a:bgClr>
              <a:srgbClr val="F8F8F8"/>
            </a:bgClr>
          </a:pattFill>
          <a:ln w="9525">
            <a:solidFill>
              <a:srgbClr val="006699"/>
            </a:solidFill>
            <a:miter lim="800000"/>
            <a:headEnd/>
            <a:tailEnd/>
          </a:ln>
        </p:spPr>
        <p:txBody>
          <a:bodyPr wrap="none" lIns="0" tIns="0" rIns="0" bIns="0"/>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300">
              <a:solidFill>
                <a:srgbClr val="003366"/>
              </a:solidFill>
              <a:latin typeface="Corbel" panose="020B0503020204020204" pitchFamily="34" charset="0"/>
              <a:cs typeface="Arial" panose="020B0604020202020204" pitchFamily="34" charset="0"/>
            </a:endParaRPr>
          </a:p>
        </p:txBody>
      </p:sp>
      <p:grpSp>
        <p:nvGrpSpPr>
          <p:cNvPr id="90120" name="Group 71"/>
          <p:cNvGrpSpPr>
            <a:grpSpLocks/>
          </p:cNvGrpSpPr>
          <p:nvPr/>
        </p:nvGrpSpPr>
        <p:grpSpPr bwMode="auto">
          <a:xfrm>
            <a:off x="1376363" y="3121025"/>
            <a:ext cx="3975100" cy="1476375"/>
            <a:chOff x="2211" y="1982"/>
            <a:chExt cx="2504" cy="930"/>
          </a:xfrm>
        </p:grpSpPr>
        <p:pic>
          <p:nvPicPr>
            <p:cNvPr id="90188" name="Picture 72" descr="NYS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2211" y="2228"/>
              <a:ext cx="28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89" name="Picture 73" descr="VWAP Timeperi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7" y="1988"/>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90" name="Picture 74" descr="VWAP Timeperi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2" y="2461"/>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0191" name="AutoShape 75"/>
            <p:cNvCxnSpPr>
              <a:cxnSpLocks noChangeShapeType="1"/>
            </p:cNvCxnSpPr>
            <p:nvPr/>
          </p:nvCxnSpPr>
          <p:spPr bwMode="black">
            <a:xfrm flipV="1">
              <a:off x="2492" y="2068"/>
              <a:ext cx="295" cy="248"/>
            </a:xfrm>
            <a:prstGeom prst="curvedConnector3">
              <a:avLst>
                <a:gd name="adj1" fmla="val 49829"/>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2" name="AutoShape 76"/>
            <p:cNvCxnSpPr>
              <a:cxnSpLocks noChangeShapeType="1"/>
            </p:cNvCxnSpPr>
            <p:nvPr/>
          </p:nvCxnSpPr>
          <p:spPr bwMode="black">
            <a:xfrm>
              <a:off x="2430" y="2626"/>
              <a:ext cx="389" cy="157"/>
            </a:xfrm>
            <a:prstGeom prst="curvedConnector3">
              <a:avLst>
                <a:gd name="adj1" fmla="val 4987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3" name="AutoShape 77"/>
            <p:cNvCxnSpPr>
              <a:cxnSpLocks noChangeShapeType="1"/>
            </p:cNvCxnSpPr>
            <p:nvPr/>
          </p:nvCxnSpPr>
          <p:spPr bwMode="black">
            <a:xfrm flipV="1">
              <a:off x="2540" y="2352"/>
              <a:ext cx="283" cy="285"/>
            </a:xfrm>
            <a:prstGeom prst="curvedConnector3">
              <a:avLst>
                <a:gd name="adj1" fmla="val 49824"/>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4" name="AutoShape 78"/>
            <p:cNvCxnSpPr>
              <a:cxnSpLocks noChangeShapeType="1"/>
            </p:cNvCxnSpPr>
            <p:nvPr/>
          </p:nvCxnSpPr>
          <p:spPr bwMode="black">
            <a:xfrm>
              <a:off x="2492" y="2316"/>
              <a:ext cx="330" cy="225"/>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5" name="AutoShape 79"/>
            <p:cNvCxnSpPr>
              <a:cxnSpLocks noChangeShapeType="1"/>
            </p:cNvCxnSpPr>
            <p:nvPr/>
          </p:nvCxnSpPr>
          <p:spPr bwMode="black">
            <a:xfrm flipV="1">
              <a:off x="2997" y="2063"/>
              <a:ext cx="979" cy="5"/>
            </a:xfrm>
            <a:prstGeom prst="curvedConnector3">
              <a:avLst>
                <a:gd name="adj1" fmla="val 49949"/>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6" name="AutoShape 80"/>
            <p:cNvCxnSpPr>
              <a:cxnSpLocks noChangeShapeType="1"/>
            </p:cNvCxnSpPr>
            <p:nvPr/>
          </p:nvCxnSpPr>
          <p:spPr bwMode="black">
            <a:xfrm>
              <a:off x="4189" y="2063"/>
              <a:ext cx="316" cy="283"/>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7" name="AutoShape 81"/>
            <p:cNvCxnSpPr>
              <a:cxnSpLocks noChangeShapeType="1"/>
            </p:cNvCxnSpPr>
            <p:nvPr/>
          </p:nvCxnSpPr>
          <p:spPr bwMode="black">
            <a:xfrm flipV="1">
              <a:off x="4182" y="2346"/>
              <a:ext cx="323" cy="196"/>
            </a:xfrm>
            <a:prstGeom prst="curvedConnector3">
              <a:avLst>
                <a:gd name="adj1" fmla="val 49847"/>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8" name="AutoShape 82"/>
            <p:cNvCxnSpPr>
              <a:cxnSpLocks noChangeShapeType="1"/>
            </p:cNvCxnSpPr>
            <p:nvPr/>
          </p:nvCxnSpPr>
          <p:spPr bwMode="black">
            <a:xfrm flipV="1">
              <a:off x="3751" y="2542"/>
              <a:ext cx="218" cy="291"/>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199" name="AutoShape 83"/>
            <p:cNvCxnSpPr>
              <a:cxnSpLocks noChangeShapeType="1"/>
            </p:cNvCxnSpPr>
            <p:nvPr/>
          </p:nvCxnSpPr>
          <p:spPr bwMode="black">
            <a:xfrm>
              <a:off x="3319" y="2783"/>
              <a:ext cx="222" cy="50"/>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200" name="AutoShape 84"/>
            <p:cNvCxnSpPr>
              <a:cxnSpLocks noChangeShapeType="1"/>
            </p:cNvCxnSpPr>
            <p:nvPr/>
          </p:nvCxnSpPr>
          <p:spPr bwMode="black">
            <a:xfrm>
              <a:off x="3032" y="2541"/>
              <a:ext cx="937" cy="1"/>
            </a:xfrm>
            <a:prstGeom prst="curvedConnector3">
              <a:avLst>
                <a:gd name="adj1" fmla="val 49944"/>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201" name="AutoShape 85"/>
            <p:cNvCxnSpPr>
              <a:cxnSpLocks noChangeShapeType="1"/>
            </p:cNvCxnSpPr>
            <p:nvPr/>
          </p:nvCxnSpPr>
          <p:spPr bwMode="black">
            <a:xfrm rot="10800000">
              <a:off x="3036" y="2352"/>
              <a:ext cx="70" cy="5"/>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202" name="AutoShape 86"/>
            <p:cNvCxnSpPr>
              <a:cxnSpLocks noChangeShapeType="1"/>
            </p:cNvCxnSpPr>
            <p:nvPr/>
          </p:nvCxnSpPr>
          <p:spPr bwMode="black">
            <a:xfrm flipV="1">
              <a:off x="3319" y="2249"/>
              <a:ext cx="222" cy="108"/>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0203" name="AutoShape 87"/>
            <p:cNvCxnSpPr>
              <a:cxnSpLocks noChangeShapeType="1"/>
            </p:cNvCxnSpPr>
            <p:nvPr/>
          </p:nvCxnSpPr>
          <p:spPr bwMode="black">
            <a:xfrm flipV="1">
              <a:off x="3751" y="2063"/>
              <a:ext cx="225" cy="186"/>
            </a:xfrm>
            <a:prstGeom prst="curvedConnector3">
              <a:avLst>
                <a:gd name="adj1" fmla="val 49778"/>
              </a:avLst>
            </a:prstGeom>
            <a:noFill/>
            <a:ln w="28575">
              <a:solidFill>
                <a:schemeClr val="hlink"/>
              </a:solidFill>
              <a:round/>
              <a:headEnd/>
              <a:tailEnd/>
            </a:ln>
            <a:extLst>
              <a:ext uri="{909E8E84-426E-40DD-AFC4-6F175D3DCCD1}">
                <a14:hiddenFill xmlns:a14="http://schemas.microsoft.com/office/drawing/2010/main">
                  <a:noFill/>
                </a14:hiddenFill>
              </a:ext>
            </a:extLst>
          </p:spPr>
        </p:cxnSp>
        <p:pic>
          <p:nvPicPr>
            <p:cNvPr id="90204" name="Picture 88" descr="NOAA"/>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6" y="2550"/>
              <a:ext cx="29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05" name="Picture 89" descr="Parse Hurricane Forc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6" y="2277"/>
              <a:ext cx="213"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06" name="Picture 90" descr="Map Vie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5" y="2265"/>
              <a:ext cx="210"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07" name="Picture 91" descr="HTTP D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23" y="2271"/>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0208" name="AutoShape 92"/>
            <p:cNvCxnSpPr>
              <a:cxnSpLocks noChangeShapeType="1"/>
            </p:cNvCxnSpPr>
            <p:nvPr/>
          </p:nvCxnSpPr>
          <p:spPr bwMode="black">
            <a:xfrm rot="10800000">
              <a:off x="3032" y="2783"/>
              <a:ext cx="74" cy="0"/>
            </a:xfrm>
            <a:prstGeom prst="straightConnector1">
              <a:avLst/>
            </a:prstGeom>
            <a:noFill/>
            <a:ln w="28575">
              <a:solidFill>
                <a:schemeClr val="hlink"/>
              </a:solidFill>
              <a:round/>
              <a:headEnd/>
              <a:tailEnd/>
            </a:ln>
            <a:extLst>
              <a:ext uri="{909E8E84-426E-40DD-AFC4-6F175D3DCCD1}">
                <a14:hiddenFill xmlns:a14="http://schemas.microsoft.com/office/drawing/2010/main">
                  <a:noFill/>
                </a14:hiddenFill>
              </a:ext>
            </a:extLst>
          </p:spPr>
        </p:cxnSp>
        <p:pic>
          <p:nvPicPr>
            <p:cNvPr id="90209" name="Picture 93" descr="Parse Hurricane Forc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6" y="2703"/>
              <a:ext cx="213"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10" name="Picture 94" descr="HTTP D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9" y="2702"/>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11" name="Picture 95" descr="Hurricane Portfilio Impac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1" y="2169"/>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12" name="Picture 96" descr="Hurricane Portfilio Impac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1" y="2753"/>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13" name="Picture 9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black">
            <a:xfrm>
              <a:off x="3976" y="1982"/>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214" name="Picture 9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black">
            <a:xfrm>
              <a:off x="3969" y="2461"/>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0121" name="Picture 156" descr="NYS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1371600" y="3509963"/>
            <a:ext cx="446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157" descr="VWAP Timeperi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125788"/>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158" descr="VWAP Timeperi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563" y="3878263"/>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0124" name="AutoShape 159"/>
          <p:cNvCxnSpPr>
            <a:cxnSpLocks noChangeShapeType="1"/>
          </p:cNvCxnSpPr>
          <p:nvPr/>
        </p:nvCxnSpPr>
        <p:spPr bwMode="black">
          <a:xfrm flipV="1">
            <a:off x="1817688" y="3254375"/>
            <a:ext cx="468312" cy="393700"/>
          </a:xfrm>
          <a:prstGeom prst="curvedConnector3">
            <a:avLst>
              <a:gd name="adj1" fmla="val 49829"/>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25" name="AutoShape 160"/>
          <p:cNvCxnSpPr>
            <a:cxnSpLocks noChangeShapeType="1"/>
          </p:cNvCxnSpPr>
          <p:nvPr/>
        </p:nvCxnSpPr>
        <p:spPr bwMode="black">
          <a:xfrm>
            <a:off x="1719263" y="4140200"/>
            <a:ext cx="617537" cy="249238"/>
          </a:xfrm>
          <a:prstGeom prst="curvedConnector3">
            <a:avLst>
              <a:gd name="adj1" fmla="val 4987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26" name="AutoShape 161"/>
          <p:cNvCxnSpPr>
            <a:cxnSpLocks noChangeShapeType="1"/>
          </p:cNvCxnSpPr>
          <p:nvPr/>
        </p:nvCxnSpPr>
        <p:spPr bwMode="black">
          <a:xfrm flipV="1">
            <a:off x="1893888" y="3703638"/>
            <a:ext cx="449262" cy="452437"/>
          </a:xfrm>
          <a:prstGeom prst="curvedConnector3">
            <a:avLst>
              <a:gd name="adj1" fmla="val 49824"/>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27" name="AutoShape 162"/>
          <p:cNvCxnSpPr>
            <a:cxnSpLocks noChangeShapeType="1"/>
          </p:cNvCxnSpPr>
          <p:nvPr/>
        </p:nvCxnSpPr>
        <p:spPr bwMode="black">
          <a:xfrm>
            <a:off x="1817688" y="3648075"/>
            <a:ext cx="523875" cy="357188"/>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28" name="AutoShape 163"/>
          <p:cNvCxnSpPr>
            <a:cxnSpLocks noChangeShapeType="1"/>
          </p:cNvCxnSpPr>
          <p:nvPr/>
        </p:nvCxnSpPr>
        <p:spPr bwMode="black">
          <a:xfrm flipV="1">
            <a:off x="2619375" y="3246438"/>
            <a:ext cx="1554163" cy="7937"/>
          </a:xfrm>
          <a:prstGeom prst="curvedConnector3">
            <a:avLst>
              <a:gd name="adj1" fmla="val 49949"/>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29" name="AutoShape 164"/>
          <p:cNvCxnSpPr>
            <a:cxnSpLocks noChangeShapeType="1"/>
          </p:cNvCxnSpPr>
          <p:nvPr/>
        </p:nvCxnSpPr>
        <p:spPr bwMode="black">
          <a:xfrm>
            <a:off x="4510088" y="3246438"/>
            <a:ext cx="503237" cy="447675"/>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0" name="AutoShape 165"/>
          <p:cNvCxnSpPr>
            <a:cxnSpLocks noChangeShapeType="1"/>
          </p:cNvCxnSpPr>
          <p:nvPr/>
        </p:nvCxnSpPr>
        <p:spPr bwMode="black">
          <a:xfrm flipV="1">
            <a:off x="4500563" y="3694113"/>
            <a:ext cx="512762" cy="311150"/>
          </a:xfrm>
          <a:prstGeom prst="curvedConnector3">
            <a:avLst>
              <a:gd name="adj1" fmla="val 49847"/>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1" name="AutoShape 166"/>
          <p:cNvCxnSpPr>
            <a:cxnSpLocks noChangeShapeType="1"/>
          </p:cNvCxnSpPr>
          <p:nvPr/>
        </p:nvCxnSpPr>
        <p:spPr bwMode="black">
          <a:xfrm flipV="1">
            <a:off x="3816350" y="4005263"/>
            <a:ext cx="347663" cy="461962"/>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2" name="AutoShape 167"/>
          <p:cNvCxnSpPr>
            <a:cxnSpLocks noChangeShapeType="1"/>
          </p:cNvCxnSpPr>
          <p:nvPr/>
        </p:nvCxnSpPr>
        <p:spPr bwMode="black">
          <a:xfrm>
            <a:off x="3132138" y="4389438"/>
            <a:ext cx="350837" cy="77787"/>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3" name="AutoShape 168"/>
          <p:cNvCxnSpPr>
            <a:cxnSpLocks noChangeShapeType="1"/>
          </p:cNvCxnSpPr>
          <p:nvPr/>
        </p:nvCxnSpPr>
        <p:spPr bwMode="black">
          <a:xfrm>
            <a:off x="2674938" y="4005263"/>
            <a:ext cx="1489075" cy="0"/>
          </a:xfrm>
          <a:prstGeom prst="curvedConnector3">
            <a:avLst>
              <a:gd name="adj1" fmla="val 49944"/>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4" name="AutoShape 169"/>
          <p:cNvCxnSpPr>
            <a:cxnSpLocks noChangeShapeType="1"/>
          </p:cNvCxnSpPr>
          <p:nvPr/>
        </p:nvCxnSpPr>
        <p:spPr bwMode="black">
          <a:xfrm rot="10800000">
            <a:off x="2681288" y="3703638"/>
            <a:ext cx="109537" cy="9525"/>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5" name="AutoShape 170"/>
          <p:cNvCxnSpPr>
            <a:cxnSpLocks noChangeShapeType="1"/>
          </p:cNvCxnSpPr>
          <p:nvPr/>
        </p:nvCxnSpPr>
        <p:spPr bwMode="black">
          <a:xfrm flipV="1">
            <a:off x="3132138" y="3541713"/>
            <a:ext cx="350837" cy="171450"/>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0136" name="AutoShape 171"/>
          <p:cNvCxnSpPr>
            <a:cxnSpLocks noChangeShapeType="1"/>
          </p:cNvCxnSpPr>
          <p:nvPr/>
        </p:nvCxnSpPr>
        <p:spPr bwMode="black">
          <a:xfrm flipV="1">
            <a:off x="3816350" y="3246438"/>
            <a:ext cx="357188" cy="295275"/>
          </a:xfrm>
          <a:prstGeom prst="curvedConnector3">
            <a:avLst>
              <a:gd name="adj1" fmla="val 49778"/>
            </a:avLst>
          </a:prstGeom>
          <a:noFill/>
          <a:ln w="28575">
            <a:solidFill>
              <a:srgbClr val="33688C"/>
            </a:solidFill>
            <a:round/>
            <a:headEnd/>
            <a:tailEnd/>
          </a:ln>
          <a:extLst>
            <a:ext uri="{909E8E84-426E-40DD-AFC4-6F175D3DCCD1}">
              <a14:hiddenFill xmlns:a14="http://schemas.microsoft.com/office/drawing/2010/main">
                <a:noFill/>
              </a14:hiddenFill>
            </a:ext>
          </a:extLst>
        </p:spPr>
      </p:cxnSp>
      <p:pic>
        <p:nvPicPr>
          <p:cNvPr id="90137" name="Picture 172" descr="NOAA"/>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7163" y="4019550"/>
            <a:ext cx="4667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8" name="Picture 173" descr="Parse Hurricane Forc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0825" y="3586163"/>
            <a:ext cx="3413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9" name="Picture 174" descr="Map Vie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3325" y="3414713"/>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0" name="Picture 175" descr="HTTP D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3150" y="3576638"/>
            <a:ext cx="33813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0141" name="AutoShape 176"/>
          <p:cNvCxnSpPr>
            <a:cxnSpLocks noChangeShapeType="1"/>
          </p:cNvCxnSpPr>
          <p:nvPr/>
        </p:nvCxnSpPr>
        <p:spPr bwMode="black">
          <a:xfrm rot="10800000">
            <a:off x="2674938" y="4389438"/>
            <a:ext cx="115887" cy="0"/>
          </a:xfrm>
          <a:prstGeom prst="straightConnector1">
            <a:avLst/>
          </a:prstGeom>
          <a:noFill/>
          <a:ln w="28575">
            <a:solidFill>
              <a:srgbClr val="33688C"/>
            </a:solidFill>
            <a:round/>
            <a:headEnd/>
            <a:tailEnd/>
          </a:ln>
          <a:extLst>
            <a:ext uri="{909E8E84-426E-40DD-AFC4-6F175D3DCCD1}">
              <a14:hiddenFill xmlns:a14="http://schemas.microsoft.com/office/drawing/2010/main">
                <a:noFill/>
              </a14:hiddenFill>
            </a:ext>
          </a:extLst>
        </p:spPr>
      </p:cxnSp>
      <p:pic>
        <p:nvPicPr>
          <p:cNvPr id="90142" name="Picture 177" descr="Parse Hurricane Forc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0825" y="4264025"/>
            <a:ext cx="341313"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3" name="Picture 178" descr="Hurricane Portfilio Impac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2975" y="3414713"/>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4" name="Picture 179" descr="Hurricane Portfilio Impac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2975" y="4341813"/>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5" name="Picture 18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black">
          <a:xfrm>
            <a:off x="4173538" y="3116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6" name="Picture 18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black">
          <a:xfrm>
            <a:off x="4164013" y="3878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7" name="Picture 182" descr="HTTP D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3150" y="4265613"/>
            <a:ext cx="33813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8" name="Picture 183" descr="Parse Hurricane Forc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000" y="4260850"/>
            <a:ext cx="3381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9" name="Picture 184" descr="Hurricane Portfilio Impac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2975" y="4341813"/>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0" name="Picture 18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black">
          <a:xfrm>
            <a:off x="4178300" y="3116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1" name="Picture 18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4168775" y="3876675"/>
            <a:ext cx="3365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2" name="Picture 187" descr="VWAP Timeperi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7913" y="3876675"/>
            <a:ext cx="333375"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53" name="Line 106"/>
          <p:cNvSpPr>
            <a:spLocks noChangeShapeType="1"/>
          </p:cNvSpPr>
          <p:nvPr/>
        </p:nvSpPr>
        <p:spPr bwMode="auto">
          <a:xfrm>
            <a:off x="1524000" y="19812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54" name="Text Box 107"/>
          <p:cNvSpPr txBox="1">
            <a:spLocks noChangeArrowheads="1"/>
          </p:cNvSpPr>
          <p:nvPr/>
        </p:nvSpPr>
        <p:spPr bwMode="auto">
          <a:xfrm>
            <a:off x="1219200" y="2057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200">
                <a:solidFill>
                  <a:schemeClr val="tx1"/>
                </a:solidFill>
                <a:cs typeface="Arial" panose="020B0604020202020204" pitchFamily="34" charset="0"/>
              </a:rPr>
              <a:t>Processing Goals</a:t>
            </a:r>
            <a:br>
              <a:rPr lang="en-US" altLang="en-US" sz="1200">
                <a:solidFill>
                  <a:schemeClr val="tx1"/>
                </a:solidFill>
                <a:cs typeface="Arial" panose="020B0604020202020204" pitchFamily="34" charset="0"/>
              </a:rPr>
            </a:br>
            <a:r>
              <a:rPr lang="en-US" altLang="en-US" sz="1200">
                <a:solidFill>
                  <a:schemeClr val="tx1"/>
                </a:solidFill>
                <a:cs typeface="Arial" panose="020B0604020202020204" pitchFamily="34" charset="0"/>
              </a:rPr>
              <a:t>(as tags)</a:t>
            </a:r>
          </a:p>
        </p:txBody>
      </p:sp>
      <p:sp>
        <p:nvSpPr>
          <p:cNvPr id="90155" name="Line 108"/>
          <p:cNvSpPr>
            <a:spLocks noChangeShapeType="1"/>
          </p:cNvSpPr>
          <p:nvPr/>
        </p:nvSpPr>
        <p:spPr bwMode="auto">
          <a:xfrm flipH="1" flipV="1">
            <a:off x="1447800" y="18288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56" name="Text Box 109"/>
          <p:cNvSpPr txBox="1">
            <a:spLocks noChangeArrowheads="1"/>
          </p:cNvSpPr>
          <p:nvPr/>
        </p:nvSpPr>
        <p:spPr bwMode="auto">
          <a:xfrm>
            <a:off x="1143000" y="1295400"/>
            <a:ext cx="1558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200">
                <a:solidFill>
                  <a:schemeClr val="tx1"/>
                </a:solidFill>
                <a:cs typeface="Arial" panose="020B0604020202020204" pitchFamily="34" charset="0"/>
              </a:rPr>
              <a:t>Goal Refinement </a:t>
            </a:r>
            <a:br>
              <a:rPr lang="en-US" altLang="en-US" sz="1200">
                <a:solidFill>
                  <a:schemeClr val="tx1"/>
                </a:solidFill>
                <a:cs typeface="Arial" panose="020B0604020202020204" pitchFamily="34" charset="0"/>
              </a:rPr>
            </a:br>
            <a:r>
              <a:rPr lang="en-US" altLang="en-US" sz="1200">
                <a:solidFill>
                  <a:schemeClr val="tx1"/>
                </a:solidFill>
                <a:cs typeface="Arial" panose="020B0604020202020204" pitchFamily="34" charset="0"/>
              </a:rPr>
              <a:t>Guidance</a:t>
            </a:r>
          </a:p>
        </p:txBody>
      </p:sp>
      <p:grpSp>
        <p:nvGrpSpPr>
          <p:cNvPr id="90157" name="Group 129"/>
          <p:cNvGrpSpPr>
            <a:grpSpLocks/>
          </p:cNvGrpSpPr>
          <p:nvPr/>
        </p:nvGrpSpPr>
        <p:grpSpPr bwMode="auto">
          <a:xfrm>
            <a:off x="3581400" y="5029200"/>
            <a:ext cx="2363788" cy="1435100"/>
            <a:chOff x="2544" y="3072"/>
            <a:chExt cx="1488" cy="904"/>
          </a:xfrm>
        </p:grpSpPr>
        <p:sp>
          <p:nvSpPr>
            <p:cNvPr id="2"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defTabSz="449206" fontAlgn="auto">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mn-lt"/>
                <a:ea typeface="Arial" pitchFamily="-109" charset="0"/>
              </a:endParaRPr>
            </a:p>
          </p:txBody>
        </p:sp>
        <p:pic>
          <p:nvPicPr>
            <p:cNvPr id="90186" name="Picture 131" descr="cov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87"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chemeClr val="hlink"/>
                </a:solidFill>
                <a:latin typeface="Corbel" panose="020B0503020204020204" pitchFamily="34" charset="0"/>
                <a:cs typeface="Arial" panose="020B0604020202020204" pitchFamily="34" charset="0"/>
              </a:endParaRPr>
            </a:p>
          </p:txBody>
        </p:sp>
      </p:grpSp>
      <p:sp>
        <p:nvSpPr>
          <p:cNvPr id="90158" name="Line 115"/>
          <p:cNvSpPr>
            <a:spLocks noChangeShapeType="1"/>
          </p:cNvSpPr>
          <p:nvPr/>
        </p:nvSpPr>
        <p:spPr bwMode="auto">
          <a:xfrm>
            <a:off x="3644900" y="23622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59" name="Text Box 116"/>
          <p:cNvSpPr txBox="1">
            <a:spLocks noChangeArrowheads="1"/>
          </p:cNvSpPr>
          <p:nvPr/>
        </p:nvSpPr>
        <p:spPr bwMode="auto">
          <a:xfrm>
            <a:off x="3581400" y="5867400"/>
            <a:ext cx="2438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600">
                <a:solidFill>
                  <a:schemeClr val="tx1"/>
                </a:solidFill>
                <a:cs typeface="Arial" panose="020B0604020202020204" pitchFamily="34" charset="0"/>
              </a:rPr>
              <a:t>IBM InfoSphere Streams</a:t>
            </a:r>
          </a:p>
        </p:txBody>
      </p:sp>
      <p:grpSp>
        <p:nvGrpSpPr>
          <p:cNvPr id="90160" name="Group 129"/>
          <p:cNvGrpSpPr>
            <a:grpSpLocks/>
          </p:cNvGrpSpPr>
          <p:nvPr/>
        </p:nvGrpSpPr>
        <p:grpSpPr bwMode="auto">
          <a:xfrm>
            <a:off x="838200" y="5029200"/>
            <a:ext cx="2363788" cy="1435100"/>
            <a:chOff x="2544" y="3072"/>
            <a:chExt cx="1488" cy="904"/>
          </a:xfrm>
        </p:grpSpPr>
        <p:sp>
          <p:nvSpPr>
            <p:cNvPr id="4"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defTabSz="449206" fontAlgn="auto">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mn-lt"/>
                <a:ea typeface="Arial" pitchFamily="-109" charset="0"/>
              </a:endParaRPr>
            </a:p>
          </p:txBody>
        </p:sp>
        <p:pic>
          <p:nvPicPr>
            <p:cNvPr id="90183" name="Picture 131" descr="cov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84"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chemeClr val="hlink"/>
                </a:solidFill>
                <a:latin typeface="Corbel" panose="020B0503020204020204" pitchFamily="34" charset="0"/>
                <a:cs typeface="Arial" panose="020B0604020202020204" pitchFamily="34" charset="0"/>
              </a:endParaRPr>
            </a:p>
          </p:txBody>
        </p:sp>
      </p:grpSp>
      <p:sp>
        <p:nvSpPr>
          <p:cNvPr id="90161" name="Text Box 121"/>
          <p:cNvSpPr txBox="1">
            <a:spLocks noChangeArrowheads="1"/>
          </p:cNvSpPr>
          <p:nvPr/>
        </p:nvSpPr>
        <p:spPr bwMode="auto">
          <a:xfrm>
            <a:off x="915988" y="5562600"/>
            <a:ext cx="25908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600">
                <a:solidFill>
                  <a:schemeClr val="tx1"/>
                </a:solidFill>
                <a:cs typeface="Arial" panose="020B0604020202020204" pitchFamily="34" charset="0"/>
              </a:rPr>
              <a:t>Apache Hadoop</a:t>
            </a:r>
          </a:p>
          <a:p>
            <a:r>
              <a:rPr lang="en-US" altLang="en-US" sz="1600">
                <a:solidFill>
                  <a:schemeClr val="tx1"/>
                </a:solidFill>
                <a:cs typeface="Arial" panose="020B0604020202020204" pitchFamily="34" charset="0"/>
              </a:rPr>
              <a:t>(with Pig or Jaql</a:t>
            </a:r>
            <a:r>
              <a:rPr lang="ru-RU" altLang="en-US" sz="1600">
                <a:solidFill>
                  <a:schemeClr val="tx1"/>
                </a:solidFill>
                <a:cs typeface="Arial" panose="020B0604020202020204" pitchFamily="34" charset="0"/>
              </a:rPr>
              <a:t> </a:t>
            </a:r>
            <a:r>
              <a:rPr lang="en-US" altLang="en-US" sz="1600">
                <a:solidFill>
                  <a:schemeClr val="tx1"/>
                </a:solidFill>
                <a:cs typeface="Arial" panose="020B0604020202020204" pitchFamily="34" charset="0"/>
              </a:rPr>
              <a:t>scripting)</a:t>
            </a:r>
          </a:p>
        </p:txBody>
      </p:sp>
      <p:sp>
        <p:nvSpPr>
          <p:cNvPr id="90162" name="Text Box 122"/>
          <p:cNvSpPr txBox="1">
            <a:spLocks noChangeArrowheads="1"/>
          </p:cNvSpPr>
          <p:nvPr/>
        </p:nvSpPr>
        <p:spPr bwMode="auto">
          <a:xfrm>
            <a:off x="3733800" y="2457678"/>
            <a:ext cx="1524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200" dirty="0">
                <a:solidFill>
                  <a:schemeClr val="tx1"/>
                </a:solidFill>
                <a:cs typeface="Arial" panose="020B0604020202020204" pitchFamily="34" charset="0"/>
              </a:rPr>
              <a:t>Automatically </a:t>
            </a:r>
            <a:br>
              <a:rPr lang="en-US" altLang="en-US" sz="1200" dirty="0">
                <a:solidFill>
                  <a:schemeClr val="tx1"/>
                </a:solidFill>
                <a:cs typeface="Arial" panose="020B0604020202020204" pitchFamily="34" charset="0"/>
              </a:rPr>
            </a:br>
            <a:r>
              <a:rPr lang="en-US" altLang="en-US" sz="1200" dirty="0">
                <a:solidFill>
                  <a:schemeClr val="tx1"/>
                </a:solidFill>
                <a:cs typeface="Arial" panose="020B0604020202020204" pitchFamily="34" charset="0"/>
              </a:rPr>
              <a:t>Composed</a:t>
            </a:r>
            <a:br>
              <a:rPr lang="en-US" altLang="en-US" sz="1200" dirty="0">
                <a:solidFill>
                  <a:schemeClr val="tx1"/>
                </a:solidFill>
                <a:cs typeface="Arial" panose="020B0604020202020204" pitchFamily="34" charset="0"/>
              </a:rPr>
            </a:br>
            <a:r>
              <a:rPr lang="en-US" altLang="en-US" sz="1200" dirty="0">
                <a:solidFill>
                  <a:schemeClr val="tx1"/>
                </a:solidFill>
                <a:cs typeface="Arial" panose="020B0604020202020204" pitchFamily="34" charset="0"/>
              </a:rPr>
              <a:t>Application Flow</a:t>
            </a:r>
          </a:p>
        </p:txBody>
      </p:sp>
      <p:sp>
        <p:nvSpPr>
          <p:cNvPr id="90163" name="Line 123"/>
          <p:cNvSpPr>
            <a:spLocks noChangeShapeType="1"/>
          </p:cNvSpPr>
          <p:nvPr/>
        </p:nvSpPr>
        <p:spPr bwMode="auto">
          <a:xfrm flipH="1">
            <a:off x="1493838" y="4640263"/>
            <a:ext cx="125412" cy="4635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64" name="Line 124"/>
          <p:cNvSpPr>
            <a:spLocks noChangeShapeType="1"/>
          </p:cNvSpPr>
          <p:nvPr/>
        </p:nvSpPr>
        <p:spPr bwMode="auto">
          <a:xfrm>
            <a:off x="5202238" y="4649788"/>
            <a:ext cx="134937" cy="4175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65" name="Text Box 125"/>
          <p:cNvSpPr txBox="1">
            <a:spLocks noChangeArrowheads="1"/>
          </p:cNvSpPr>
          <p:nvPr/>
        </p:nvSpPr>
        <p:spPr bwMode="auto">
          <a:xfrm>
            <a:off x="1449388" y="4724400"/>
            <a:ext cx="1905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a:r>
              <a:rPr lang="en-US" altLang="en-US" sz="1200">
                <a:solidFill>
                  <a:schemeClr val="tx1"/>
                </a:solidFill>
                <a:cs typeface="Arial" panose="020B0604020202020204" pitchFamily="34" charset="0"/>
              </a:rPr>
              <a:t>Generated Pig or Jaql</a:t>
            </a:r>
          </a:p>
        </p:txBody>
      </p:sp>
      <p:sp>
        <p:nvSpPr>
          <p:cNvPr id="90166" name="Line 126"/>
          <p:cNvSpPr>
            <a:spLocks noChangeShapeType="1"/>
          </p:cNvSpPr>
          <p:nvPr/>
        </p:nvSpPr>
        <p:spPr bwMode="auto">
          <a:xfrm flipH="1" flipV="1">
            <a:off x="609600" y="2819400"/>
            <a:ext cx="0" cy="3733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67" name="Text Box 127"/>
          <p:cNvSpPr txBox="1">
            <a:spLocks noChangeArrowheads="1"/>
          </p:cNvSpPr>
          <p:nvPr/>
        </p:nvSpPr>
        <p:spPr bwMode="auto">
          <a:xfrm>
            <a:off x="-47625" y="5562600"/>
            <a:ext cx="733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200">
                <a:solidFill>
                  <a:schemeClr val="tx1"/>
                </a:solidFill>
                <a:cs typeface="Arial" panose="020B0604020202020204" pitchFamily="34" charset="0"/>
              </a:rPr>
              <a:t>Results</a:t>
            </a:r>
          </a:p>
        </p:txBody>
      </p:sp>
      <p:sp>
        <p:nvSpPr>
          <p:cNvPr id="90168" name="Line 128"/>
          <p:cNvSpPr>
            <a:spLocks noChangeShapeType="1"/>
          </p:cNvSpPr>
          <p:nvPr/>
        </p:nvSpPr>
        <p:spPr bwMode="auto">
          <a:xfrm>
            <a:off x="685800" y="5562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69" name="Line 129"/>
          <p:cNvSpPr>
            <a:spLocks noChangeShapeType="1"/>
          </p:cNvSpPr>
          <p:nvPr/>
        </p:nvSpPr>
        <p:spPr bwMode="auto">
          <a:xfrm>
            <a:off x="3352800" y="60960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70" name="Line 130"/>
          <p:cNvSpPr>
            <a:spLocks noChangeShapeType="1"/>
          </p:cNvSpPr>
          <p:nvPr/>
        </p:nvSpPr>
        <p:spPr bwMode="auto">
          <a:xfrm>
            <a:off x="3352800" y="6096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71" name="Rectangle 131"/>
          <p:cNvSpPr>
            <a:spLocks noChangeArrowheads="1"/>
          </p:cNvSpPr>
          <p:nvPr/>
        </p:nvSpPr>
        <p:spPr bwMode="auto">
          <a:xfrm>
            <a:off x="1371600" y="3084513"/>
            <a:ext cx="1828800" cy="1563687"/>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a:p>
        </p:txBody>
      </p:sp>
      <p:sp>
        <p:nvSpPr>
          <p:cNvPr id="90172" name="Rectangle 132"/>
          <p:cNvSpPr>
            <a:spLocks noChangeArrowheads="1"/>
          </p:cNvSpPr>
          <p:nvPr/>
        </p:nvSpPr>
        <p:spPr bwMode="auto">
          <a:xfrm>
            <a:off x="3429000" y="3084513"/>
            <a:ext cx="1981200" cy="1563687"/>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a:p>
        </p:txBody>
      </p:sp>
      <p:sp>
        <p:nvSpPr>
          <p:cNvPr id="90173" name="Text Box 141"/>
          <p:cNvSpPr txBox="1">
            <a:spLocks noChangeArrowheads="1"/>
          </p:cNvSpPr>
          <p:nvPr/>
        </p:nvSpPr>
        <p:spPr bwMode="auto">
          <a:xfrm>
            <a:off x="3529013" y="4748213"/>
            <a:ext cx="1762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a:r>
              <a:rPr lang="en-US" altLang="en-US" sz="1200">
                <a:solidFill>
                  <a:schemeClr val="tx1"/>
                </a:solidFill>
                <a:cs typeface="Arial" panose="020B0604020202020204" pitchFamily="34" charset="0"/>
              </a:rPr>
              <a:t>Generated SPL</a:t>
            </a:r>
          </a:p>
        </p:txBody>
      </p:sp>
      <p:sp>
        <p:nvSpPr>
          <p:cNvPr id="90174" name="Rectangle 142"/>
          <p:cNvSpPr>
            <a:spLocks noGrp="1" noChangeArrowheads="1"/>
          </p:cNvSpPr>
          <p:nvPr>
            <p:ph type="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altLang="en-US" dirty="0">
                <a:ea typeface="ＭＳ Ｐゴシック" panose="020B0600070205080204" pitchFamily="34" charset="-128"/>
              </a:rPr>
              <a:t>IBM Automated Analytics Composer</a:t>
            </a:r>
          </a:p>
        </p:txBody>
      </p:sp>
      <p:grpSp>
        <p:nvGrpSpPr>
          <p:cNvPr id="90175" name="Group 129"/>
          <p:cNvGrpSpPr>
            <a:grpSpLocks/>
          </p:cNvGrpSpPr>
          <p:nvPr/>
        </p:nvGrpSpPr>
        <p:grpSpPr bwMode="auto">
          <a:xfrm>
            <a:off x="6019800" y="5638800"/>
            <a:ext cx="1371600" cy="838200"/>
            <a:chOff x="2544" y="3072"/>
            <a:chExt cx="1488" cy="904"/>
          </a:xfrm>
        </p:grpSpPr>
        <p:sp>
          <p:nvSpPr>
            <p:cNvPr id="108674"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defTabSz="449206" fontAlgn="auto">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mn-lt"/>
                <a:ea typeface="Arial" pitchFamily="-109" charset="0"/>
              </a:endParaRPr>
            </a:p>
          </p:txBody>
        </p:sp>
        <p:pic>
          <p:nvPicPr>
            <p:cNvPr id="90180" name="Picture 131" descr="cove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81"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chemeClr val="hlink"/>
                </a:solidFill>
                <a:latin typeface="Corbel" panose="020B0503020204020204" pitchFamily="34" charset="0"/>
                <a:cs typeface="Arial" panose="020B0604020202020204" pitchFamily="34" charset="0"/>
              </a:endParaRPr>
            </a:p>
          </p:txBody>
        </p:sp>
      </p:grpSp>
      <p:sp>
        <p:nvSpPr>
          <p:cNvPr id="90176" name="Text Box 147"/>
          <p:cNvSpPr txBox="1">
            <a:spLocks noChangeArrowheads="1"/>
          </p:cNvSpPr>
          <p:nvPr/>
        </p:nvSpPr>
        <p:spPr bwMode="auto">
          <a:xfrm>
            <a:off x="6019800" y="5638800"/>
            <a:ext cx="1728788"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600">
                <a:solidFill>
                  <a:schemeClr val="tx1"/>
                </a:solidFill>
                <a:cs typeface="Arial" panose="020B0604020202020204" pitchFamily="34" charset="0"/>
              </a:rPr>
              <a:t>Other </a:t>
            </a:r>
            <a:br>
              <a:rPr lang="en-US" altLang="en-US" sz="1600">
                <a:solidFill>
                  <a:schemeClr val="tx1"/>
                </a:solidFill>
                <a:cs typeface="Arial" panose="020B0604020202020204" pitchFamily="34" charset="0"/>
              </a:rPr>
            </a:br>
            <a:r>
              <a:rPr lang="en-US" altLang="en-US" sz="1600">
                <a:solidFill>
                  <a:schemeClr val="tx1"/>
                </a:solidFill>
                <a:cs typeface="Arial" panose="020B0604020202020204" pitchFamily="34" charset="0"/>
              </a:rPr>
              <a:t>Platforms</a:t>
            </a:r>
            <a:br>
              <a:rPr lang="en-US" altLang="en-US" sz="1600">
                <a:solidFill>
                  <a:schemeClr val="tx1"/>
                </a:solidFill>
                <a:cs typeface="Arial" panose="020B0604020202020204" pitchFamily="34" charset="0"/>
              </a:rPr>
            </a:br>
            <a:r>
              <a:rPr lang="en-US" altLang="en-US" sz="1600">
                <a:solidFill>
                  <a:schemeClr val="tx1"/>
                </a:solidFill>
                <a:cs typeface="Arial" panose="020B0604020202020204" pitchFamily="34" charset="0"/>
              </a:rPr>
              <a:t>(via plug-ins)</a:t>
            </a:r>
          </a:p>
        </p:txBody>
      </p:sp>
      <p:sp>
        <p:nvSpPr>
          <p:cNvPr id="90177" name="Text Box 148"/>
          <p:cNvSpPr txBox="1">
            <a:spLocks noChangeArrowheads="1"/>
          </p:cNvSpPr>
          <p:nvPr/>
        </p:nvSpPr>
        <p:spPr bwMode="auto">
          <a:xfrm>
            <a:off x="-47625" y="3200400"/>
            <a:ext cx="733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200">
                <a:solidFill>
                  <a:schemeClr val="tx1"/>
                </a:solidFill>
                <a:cs typeface="Arial" panose="020B0604020202020204" pitchFamily="34" charset="0"/>
              </a:rPr>
              <a:t>Results</a:t>
            </a:r>
          </a:p>
        </p:txBody>
      </p:sp>
      <p:sp>
        <p:nvSpPr>
          <p:cNvPr id="90178" name="Line 149"/>
          <p:cNvSpPr>
            <a:spLocks noChangeShapeType="1"/>
          </p:cNvSpPr>
          <p:nvPr/>
        </p:nvSpPr>
        <p:spPr bwMode="auto">
          <a:xfrm flipV="1">
            <a:off x="679450" y="2819400"/>
            <a:ext cx="6350" cy="2743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 name="Footer Placeholder 1"/>
          <p:cNvSpPr>
            <a:spLocks noGrp="1"/>
          </p:cNvSpPr>
          <p:nvPr>
            <p:ph type="ftr" sz="quarter" idx="11"/>
          </p:nvPr>
        </p:nvSpPr>
        <p:spPr>
          <a:xfrm>
            <a:off x="1554163" y="6537325"/>
            <a:ext cx="5943600" cy="184150"/>
          </a:xfrm>
        </p:spPr>
        <p:txBody>
          <a:bodyPr/>
          <a:lstStyle/>
          <a:p>
            <a:pPr>
              <a:defRPr/>
            </a:pPr>
            <a:r>
              <a:rPr lang="en-US" altLang="en-US" b="1" dirty="0">
                <a:solidFill>
                  <a:srgbClr val="C00000"/>
                </a:solidFill>
              </a:rPr>
              <a:t> </a:t>
            </a:r>
          </a:p>
        </p:txBody>
      </p:sp>
      <p:pic>
        <p:nvPicPr>
          <p:cNvPr id="105" name="Picture 11" descr="http://thumbs.dreamstime.com/x/business-analyst-think-market-trend-32074917.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2075" y="1353437"/>
            <a:ext cx="1127125" cy="665005"/>
          </a:xfrm>
          <a:prstGeom prst="rect">
            <a:avLst/>
          </a:prstGeom>
          <a:noFill/>
          <a:extLst>
            <a:ext uri="{909E8E84-426E-40DD-AFC4-6F175D3DCCD1}">
              <a14:hiddenFill xmlns:a14="http://schemas.microsoft.com/office/drawing/2010/main">
                <a:solidFill>
                  <a:srgbClr val="FFFFFF"/>
                </a:solidFill>
              </a14:hiddenFill>
            </a:ext>
          </a:extLst>
        </p:spPr>
      </p:pic>
      <p:sp>
        <p:nvSpPr>
          <p:cNvPr id="106" name="TextBox 105"/>
          <p:cNvSpPr txBox="1"/>
          <p:nvPr/>
        </p:nvSpPr>
        <p:spPr>
          <a:xfrm>
            <a:off x="-65087" y="1991380"/>
            <a:ext cx="1241209" cy="523220"/>
          </a:xfrm>
          <a:prstGeom prst="rect">
            <a:avLst/>
          </a:prstGeom>
          <a:noFill/>
        </p:spPr>
        <p:txBody>
          <a:bodyPr wrap="square" rtlCol="0">
            <a:spAutoFit/>
          </a:bodyPr>
          <a:lstStyle/>
          <a:p>
            <a:pPr algn="ctr"/>
            <a:r>
              <a:rPr lang="en-US" sz="1400" b="1" dirty="0">
                <a:solidFill>
                  <a:schemeClr val="tx1"/>
                </a:solidFill>
              </a:rPr>
              <a:t>Business Analyst</a:t>
            </a:r>
            <a:endParaRPr lang="en-US" sz="1800" b="1" dirty="0">
              <a:solidFill>
                <a:schemeClr val="tx1"/>
              </a:solidFill>
            </a:endParaRPr>
          </a:p>
        </p:txBody>
      </p:sp>
      <p:pic>
        <p:nvPicPr>
          <p:cNvPr id="107"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14600" y="1107692"/>
            <a:ext cx="2217047" cy="141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8" name="TextBox 107"/>
          <p:cNvSpPr txBox="1"/>
          <p:nvPr/>
        </p:nvSpPr>
        <p:spPr>
          <a:xfrm>
            <a:off x="2580573" y="1295454"/>
            <a:ext cx="2136337" cy="978729"/>
          </a:xfrm>
          <a:prstGeom prst="rect">
            <a:avLst/>
          </a:prstGeom>
          <a:solidFill>
            <a:schemeClr val="bg1"/>
          </a:solidFill>
        </p:spPr>
        <p:txBody>
          <a:bodyPr wrap="square" rtlCol="0">
            <a:spAutoFit/>
          </a:bodyPr>
          <a:lstStyle/>
          <a:p>
            <a:pPr algn="ctr"/>
            <a:r>
              <a:rPr lang="en-US" b="1" dirty="0">
                <a:solidFill>
                  <a:schemeClr val="tx1"/>
                </a:solidFill>
              </a:rPr>
              <a:t>Composer</a:t>
            </a:r>
          </a:p>
          <a:p>
            <a:r>
              <a:rPr lang="en-US" sz="1400" dirty="0">
                <a:solidFill>
                  <a:schemeClr val="tx1"/>
                </a:solidFill>
              </a:rPr>
              <a:t>AI planning based composition and deployment engine</a:t>
            </a:r>
          </a:p>
        </p:txBody>
      </p:sp>
    </p:spTree>
    <p:extLst>
      <p:ext uri="{BB962C8B-B14F-4D97-AF65-F5344CB8AC3E}">
        <p14:creationId xmlns:p14="http://schemas.microsoft.com/office/powerpoint/2010/main" val="233264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ture 11" descr="http://thumbs.dreamstime.com/x/business-analyst-think-market-trend-320749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075" y="1353437"/>
            <a:ext cx="1127125" cy="665005"/>
          </a:xfrm>
          <a:prstGeom prst="rect">
            <a:avLst/>
          </a:prstGeom>
          <a:noFill/>
          <a:extLst>
            <a:ext uri="{909E8E84-426E-40DD-AFC4-6F175D3DCCD1}">
              <a14:hiddenFill xmlns:a14="http://schemas.microsoft.com/office/drawing/2010/main">
                <a:solidFill>
                  <a:srgbClr val="FFFFFF"/>
                </a:solidFill>
              </a14:hiddenFill>
            </a:ext>
          </a:extLst>
        </p:spPr>
      </p:pic>
      <p:sp>
        <p:nvSpPr>
          <p:cNvPr id="164" name="TextBox 163"/>
          <p:cNvSpPr txBox="1"/>
          <p:nvPr/>
        </p:nvSpPr>
        <p:spPr>
          <a:xfrm>
            <a:off x="-65087" y="1991380"/>
            <a:ext cx="1241209" cy="523220"/>
          </a:xfrm>
          <a:prstGeom prst="rect">
            <a:avLst/>
          </a:prstGeom>
          <a:noFill/>
        </p:spPr>
        <p:txBody>
          <a:bodyPr wrap="square" rtlCol="0">
            <a:spAutoFit/>
          </a:bodyPr>
          <a:lstStyle/>
          <a:p>
            <a:pPr algn="ctr"/>
            <a:r>
              <a:rPr lang="en-US" sz="1400" b="1" dirty="0">
                <a:solidFill>
                  <a:schemeClr val="tx1"/>
                </a:solidFill>
              </a:rPr>
              <a:t>Business Analyst</a:t>
            </a:r>
            <a:endParaRPr lang="en-US" sz="1800" b="1" dirty="0">
              <a:solidFill>
                <a:schemeClr val="tx1"/>
              </a:solidFill>
            </a:endParaRPr>
          </a:p>
        </p:txBody>
      </p:sp>
      <p:sp>
        <p:nvSpPr>
          <p:cNvPr id="91138" name="Rectangle 5"/>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fld id="{8D3C61AF-18FC-421D-A2D1-7FC1082B84DC}" type="slidenum">
              <a:rPr lang="en-US" altLang="en-US" sz="800" smtClean="0">
                <a:solidFill>
                  <a:srgbClr val="000000"/>
                </a:solidFill>
              </a:rPr>
              <a:pPr/>
              <a:t>8</a:t>
            </a:fld>
            <a:endParaRPr lang="en-US" altLang="en-US" sz="800">
              <a:solidFill>
                <a:srgbClr val="000000"/>
              </a:solidFill>
            </a:endParaRPr>
          </a:p>
        </p:txBody>
      </p:sp>
      <p:sp>
        <p:nvSpPr>
          <p:cNvPr id="91139" name="Line 6"/>
          <p:cNvSpPr>
            <a:spLocks noChangeShapeType="1"/>
          </p:cNvSpPr>
          <p:nvPr/>
        </p:nvSpPr>
        <p:spPr bwMode="auto">
          <a:xfrm>
            <a:off x="609600" y="65532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42" name="AutoShape 10" descr="Large grid"/>
          <p:cNvSpPr>
            <a:spLocks noChangeArrowheads="1"/>
          </p:cNvSpPr>
          <p:nvPr/>
        </p:nvSpPr>
        <p:spPr bwMode="auto">
          <a:xfrm>
            <a:off x="1295400" y="3048000"/>
            <a:ext cx="4192588" cy="1652588"/>
          </a:xfrm>
          <a:prstGeom prst="cube">
            <a:avLst>
              <a:gd name="adj" fmla="val 0"/>
            </a:avLst>
          </a:prstGeom>
          <a:pattFill prst="lgGrid">
            <a:fgClr>
              <a:srgbClr val="C7ECF5"/>
            </a:fgClr>
            <a:bgClr>
              <a:srgbClr val="F8F8F8"/>
            </a:bgClr>
          </a:pattFill>
          <a:ln w="9525">
            <a:solidFill>
              <a:srgbClr val="006699"/>
            </a:solidFill>
            <a:miter lim="800000"/>
            <a:headEnd/>
            <a:tailEnd/>
          </a:ln>
        </p:spPr>
        <p:txBody>
          <a:bodyPr wrap="none" lIns="0" tIns="0" rIns="0" bIns="0"/>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300">
              <a:solidFill>
                <a:srgbClr val="003366"/>
              </a:solidFill>
              <a:latin typeface="Corbel" panose="020B0503020204020204" pitchFamily="34" charset="0"/>
              <a:cs typeface="Arial" panose="020B0604020202020204" pitchFamily="34" charset="0"/>
            </a:endParaRPr>
          </a:p>
        </p:txBody>
      </p:sp>
      <p:grpSp>
        <p:nvGrpSpPr>
          <p:cNvPr id="91143" name="Group 71"/>
          <p:cNvGrpSpPr>
            <a:grpSpLocks/>
          </p:cNvGrpSpPr>
          <p:nvPr/>
        </p:nvGrpSpPr>
        <p:grpSpPr bwMode="auto">
          <a:xfrm>
            <a:off x="1376363" y="3121025"/>
            <a:ext cx="3975100" cy="1476375"/>
            <a:chOff x="2211" y="1982"/>
            <a:chExt cx="2504" cy="930"/>
          </a:xfrm>
        </p:grpSpPr>
        <p:pic>
          <p:nvPicPr>
            <p:cNvPr id="91270" name="Picture 72" descr="NYS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2211" y="2228"/>
              <a:ext cx="28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71" name="Picture 73"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7" y="1988"/>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72" name="Picture 74"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2" y="2461"/>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1273" name="AutoShape 75"/>
            <p:cNvCxnSpPr>
              <a:cxnSpLocks noChangeShapeType="1"/>
            </p:cNvCxnSpPr>
            <p:nvPr/>
          </p:nvCxnSpPr>
          <p:spPr bwMode="black">
            <a:xfrm flipV="1">
              <a:off x="2492" y="2068"/>
              <a:ext cx="295" cy="248"/>
            </a:xfrm>
            <a:prstGeom prst="curvedConnector3">
              <a:avLst>
                <a:gd name="adj1" fmla="val 49829"/>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4" name="AutoShape 76"/>
            <p:cNvCxnSpPr>
              <a:cxnSpLocks noChangeShapeType="1"/>
            </p:cNvCxnSpPr>
            <p:nvPr/>
          </p:nvCxnSpPr>
          <p:spPr bwMode="black">
            <a:xfrm>
              <a:off x="2430" y="2626"/>
              <a:ext cx="389" cy="157"/>
            </a:xfrm>
            <a:prstGeom prst="curvedConnector3">
              <a:avLst>
                <a:gd name="adj1" fmla="val 4987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5" name="AutoShape 77"/>
            <p:cNvCxnSpPr>
              <a:cxnSpLocks noChangeShapeType="1"/>
            </p:cNvCxnSpPr>
            <p:nvPr/>
          </p:nvCxnSpPr>
          <p:spPr bwMode="black">
            <a:xfrm flipV="1">
              <a:off x="2540" y="2352"/>
              <a:ext cx="283" cy="285"/>
            </a:xfrm>
            <a:prstGeom prst="curvedConnector3">
              <a:avLst>
                <a:gd name="adj1" fmla="val 49824"/>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6" name="AutoShape 78"/>
            <p:cNvCxnSpPr>
              <a:cxnSpLocks noChangeShapeType="1"/>
            </p:cNvCxnSpPr>
            <p:nvPr/>
          </p:nvCxnSpPr>
          <p:spPr bwMode="black">
            <a:xfrm>
              <a:off x="2492" y="2316"/>
              <a:ext cx="330" cy="225"/>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7" name="AutoShape 79"/>
            <p:cNvCxnSpPr>
              <a:cxnSpLocks noChangeShapeType="1"/>
            </p:cNvCxnSpPr>
            <p:nvPr/>
          </p:nvCxnSpPr>
          <p:spPr bwMode="black">
            <a:xfrm flipV="1">
              <a:off x="2997" y="2063"/>
              <a:ext cx="979" cy="5"/>
            </a:xfrm>
            <a:prstGeom prst="curvedConnector3">
              <a:avLst>
                <a:gd name="adj1" fmla="val 49949"/>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8" name="AutoShape 80"/>
            <p:cNvCxnSpPr>
              <a:cxnSpLocks noChangeShapeType="1"/>
            </p:cNvCxnSpPr>
            <p:nvPr/>
          </p:nvCxnSpPr>
          <p:spPr bwMode="black">
            <a:xfrm>
              <a:off x="4189" y="2063"/>
              <a:ext cx="316" cy="283"/>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79" name="AutoShape 81"/>
            <p:cNvCxnSpPr>
              <a:cxnSpLocks noChangeShapeType="1"/>
            </p:cNvCxnSpPr>
            <p:nvPr/>
          </p:nvCxnSpPr>
          <p:spPr bwMode="black">
            <a:xfrm flipV="1">
              <a:off x="4182" y="2346"/>
              <a:ext cx="323" cy="196"/>
            </a:xfrm>
            <a:prstGeom prst="curvedConnector3">
              <a:avLst>
                <a:gd name="adj1" fmla="val 49847"/>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0" name="AutoShape 82"/>
            <p:cNvCxnSpPr>
              <a:cxnSpLocks noChangeShapeType="1"/>
            </p:cNvCxnSpPr>
            <p:nvPr/>
          </p:nvCxnSpPr>
          <p:spPr bwMode="black">
            <a:xfrm flipV="1">
              <a:off x="3751" y="2542"/>
              <a:ext cx="218" cy="291"/>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1" name="AutoShape 83"/>
            <p:cNvCxnSpPr>
              <a:cxnSpLocks noChangeShapeType="1"/>
            </p:cNvCxnSpPr>
            <p:nvPr/>
          </p:nvCxnSpPr>
          <p:spPr bwMode="black">
            <a:xfrm>
              <a:off x="3319" y="2783"/>
              <a:ext cx="222" cy="50"/>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2" name="AutoShape 84"/>
            <p:cNvCxnSpPr>
              <a:cxnSpLocks noChangeShapeType="1"/>
            </p:cNvCxnSpPr>
            <p:nvPr/>
          </p:nvCxnSpPr>
          <p:spPr bwMode="black">
            <a:xfrm>
              <a:off x="3032" y="2541"/>
              <a:ext cx="937" cy="1"/>
            </a:xfrm>
            <a:prstGeom prst="curvedConnector3">
              <a:avLst>
                <a:gd name="adj1" fmla="val 49944"/>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3" name="AutoShape 85"/>
            <p:cNvCxnSpPr>
              <a:cxnSpLocks noChangeShapeType="1"/>
            </p:cNvCxnSpPr>
            <p:nvPr/>
          </p:nvCxnSpPr>
          <p:spPr bwMode="black">
            <a:xfrm rot="10800000">
              <a:off x="3036" y="2352"/>
              <a:ext cx="70" cy="5"/>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4" name="AutoShape 86"/>
            <p:cNvCxnSpPr>
              <a:cxnSpLocks noChangeShapeType="1"/>
            </p:cNvCxnSpPr>
            <p:nvPr/>
          </p:nvCxnSpPr>
          <p:spPr bwMode="black">
            <a:xfrm flipV="1">
              <a:off x="3319" y="2249"/>
              <a:ext cx="222" cy="108"/>
            </a:xfrm>
            <a:prstGeom prst="curvedConnector3">
              <a:avLst>
                <a:gd name="adj1" fmla="val 50000"/>
              </a:avLst>
            </a:prstGeom>
            <a:noFill/>
            <a:ln w="28575">
              <a:solidFill>
                <a:schemeClr val="hlink"/>
              </a:solidFill>
              <a:round/>
              <a:headEnd/>
              <a:tailEnd/>
            </a:ln>
            <a:extLst>
              <a:ext uri="{909E8E84-426E-40DD-AFC4-6F175D3DCCD1}">
                <a14:hiddenFill xmlns:a14="http://schemas.microsoft.com/office/drawing/2010/main">
                  <a:noFill/>
                </a14:hiddenFill>
              </a:ext>
            </a:extLst>
          </p:spPr>
        </p:cxnSp>
        <p:cxnSp>
          <p:nvCxnSpPr>
            <p:cNvPr id="91285" name="AutoShape 87"/>
            <p:cNvCxnSpPr>
              <a:cxnSpLocks noChangeShapeType="1"/>
            </p:cNvCxnSpPr>
            <p:nvPr/>
          </p:nvCxnSpPr>
          <p:spPr bwMode="black">
            <a:xfrm flipV="1">
              <a:off x="3751" y="2063"/>
              <a:ext cx="225" cy="186"/>
            </a:xfrm>
            <a:prstGeom prst="curvedConnector3">
              <a:avLst>
                <a:gd name="adj1" fmla="val 49778"/>
              </a:avLst>
            </a:prstGeom>
            <a:noFill/>
            <a:ln w="28575">
              <a:solidFill>
                <a:schemeClr val="hlink"/>
              </a:solidFill>
              <a:round/>
              <a:headEnd/>
              <a:tailEnd/>
            </a:ln>
            <a:extLst>
              <a:ext uri="{909E8E84-426E-40DD-AFC4-6F175D3DCCD1}">
                <a14:hiddenFill xmlns:a14="http://schemas.microsoft.com/office/drawing/2010/main">
                  <a:noFill/>
                </a14:hiddenFill>
              </a:ext>
            </a:extLst>
          </p:spPr>
        </p:cxnSp>
        <p:pic>
          <p:nvPicPr>
            <p:cNvPr id="91286" name="Picture 88" descr="NOAA"/>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6" y="2550"/>
              <a:ext cx="29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87" name="Picture 89"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6" y="2277"/>
              <a:ext cx="213"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88" name="Picture 90" descr="Map Vie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5" y="2265"/>
              <a:ext cx="210"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89" name="Picture 91" descr="HTTP D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23" y="2271"/>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1290" name="AutoShape 92"/>
            <p:cNvCxnSpPr>
              <a:cxnSpLocks noChangeShapeType="1"/>
            </p:cNvCxnSpPr>
            <p:nvPr/>
          </p:nvCxnSpPr>
          <p:spPr bwMode="black">
            <a:xfrm rot="10800000">
              <a:off x="3032" y="2783"/>
              <a:ext cx="74" cy="0"/>
            </a:xfrm>
            <a:prstGeom prst="straightConnector1">
              <a:avLst/>
            </a:prstGeom>
            <a:noFill/>
            <a:ln w="28575">
              <a:solidFill>
                <a:schemeClr val="hlink"/>
              </a:solidFill>
              <a:round/>
              <a:headEnd/>
              <a:tailEnd/>
            </a:ln>
            <a:extLst>
              <a:ext uri="{909E8E84-426E-40DD-AFC4-6F175D3DCCD1}">
                <a14:hiddenFill xmlns:a14="http://schemas.microsoft.com/office/drawing/2010/main">
                  <a:noFill/>
                </a14:hiddenFill>
              </a:ext>
            </a:extLst>
          </p:spPr>
        </p:cxnSp>
        <p:pic>
          <p:nvPicPr>
            <p:cNvPr id="91291" name="Picture 93"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6" y="2703"/>
              <a:ext cx="213"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92" name="Picture 94" descr="HTTP D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9" y="2702"/>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93" name="Picture 95"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41" y="2169"/>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94" name="Picture 96"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41" y="2753"/>
              <a:ext cx="21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95" name="Picture 9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3976" y="1982"/>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96" name="Picture 9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3969" y="2461"/>
              <a:ext cx="21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1144" name="Picture 156" descr="NYS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1371600" y="3509963"/>
            <a:ext cx="446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5" name="Picture 157"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125788"/>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6" name="Picture 158"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1563" y="3878263"/>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1147" name="AutoShape 159"/>
          <p:cNvCxnSpPr>
            <a:cxnSpLocks noChangeShapeType="1"/>
          </p:cNvCxnSpPr>
          <p:nvPr/>
        </p:nvCxnSpPr>
        <p:spPr bwMode="black">
          <a:xfrm flipV="1">
            <a:off x="1817688" y="3254375"/>
            <a:ext cx="468312" cy="393700"/>
          </a:xfrm>
          <a:prstGeom prst="curvedConnector3">
            <a:avLst>
              <a:gd name="adj1" fmla="val 49829"/>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48" name="AutoShape 160"/>
          <p:cNvCxnSpPr>
            <a:cxnSpLocks noChangeShapeType="1"/>
          </p:cNvCxnSpPr>
          <p:nvPr/>
        </p:nvCxnSpPr>
        <p:spPr bwMode="black">
          <a:xfrm>
            <a:off x="1719263" y="4140200"/>
            <a:ext cx="617537" cy="249238"/>
          </a:xfrm>
          <a:prstGeom prst="curvedConnector3">
            <a:avLst>
              <a:gd name="adj1" fmla="val 4987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49" name="AutoShape 161"/>
          <p:cNvCxnSpPr>
            <a:cxnSpLocks noChangeShapeType="1"/>
          </p:cNvCxnSpPr>
          <p:nvPr/>
        </p:nvCxnSpPr>
        <p:spPr bwMode="black">
          <a:xfrm flipV="1">
            <a:off x="1893888" y="3703638"/>
            <a:ext cx="449262" cy="452437"/>
          </a:xfrm>
          <a:prstGeom prst="curvedConnector3">
            <a:avLst>
              <a:gd name="adj1" fmla="val 49824"/>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0" name="AutoShape 162"/>
          <p:cNvCxnSpPr>
            <a:cxnSpLocks noChangeShapeType="1"/>
          </p:cNvCxnSpPr>
          <p:nvPr/>
        </p:nvCxnSpPr>
        <p:spPr bwMode="black">
          <a:xfrm>
            <a:off x="1817688" y="3648075"/>
            <a:ext cx="523875" cy="357188"/>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1" name="AutoShape 163"/>
          <p:cNvCxnSpPr>
            <a:cxnSpLocks noChangeShapeType="1"/>
          </p:cNvCxnSpPr>
          <p:nvPr/>
        </p:nvCxnSpPr>
        <p:spPr bwMode="black">
          <a:xfrm flipV="1">
            <a:off x="2619375" y="3246438"/>
            <a:ext cx="1554163" cy="7937"/>
          </a:xfrm>
          <a:prstGeom prst="curvedConnector3">
            <a:avLst>
              <a:gd name="adj1" fmla="val 49949"/>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2" name="AutoShape 164"/>
          <p:cNvCxnSpPr>
            <a:cxnSpLocks noChangeShapeType="1"/>
          </p:cNvCxnSpPr>
          <p:nvPr/>
        </p:nvCxnSpPr>
        <p:spPr bwMode="black">
          <a:xfrm>
            <a:off x="4510088" y="3246438"/>
            <a:ext cx="503237" cy="447675"/>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3" name="AutoShape 165"/>
          <p:cNvCxnSpPr>
            <a:cxnSpLocks noChangeShapeType="1"/>
          </p:cNvCxnSpPr>
          <p:nvPr/>
        </p:nvCxnSpPr>
        <p:spPr bwMode="black">
          <a:xfrm flipV="1">
            <a:off x="4500563" y="3694113"/>
            <a:ext cx="512762" cy="311150"/>
          </a:xfrm>
          <a:prstGeom prst="curvedConnector3">
            <a:avLst>
              <a:gd name="adj1" fmla="val 49847"/>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4" name="AutoShape 166"/>
          <p:cNvCxnSpPr>
            <a:cxnSpLocks noChangeShapeType="1"/>
          </p:cNvCxnSpPr>
          <p:nvPr/>
        </p:nvCxnSpPr>
        <p:spPr bwMode="black">
          <a:xfrm flipV="1">
            <a:off x="3816350" y="4005263"/>
            <a:ext cx="347663" cy="461962"/>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5" name="AutoShape 167"/>
          <p:cNvCxnSpPr>
            <a:cxnSpLocks noChangeShapeType="1"/>
          </p:cNvCxnSpPr>
          <p:nvPr/>
        </p:nvCxnSpPr>
        <p:spPr bwMode="black">
          <a:xfrm>
            <a:off x="3132138" y="4389438"/>
            <a:ext cx="350837" cy="77787"/>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6" name="AutoShape 168"/>
          <p:cNvCxnSpPr>
            <a:cxnSpLocks noChangeShapeType="1"/>
          </p:cNvCxnSpPr>
          <p:nvPr/>
        </p:nvCxnSpPr>
        <p:spPr bwMode="black">
          <a:xfrm>
            <a:off x="2674938" y="4005263"/>
            <a:ext cx="1489075" cy="0"/>
          </a:xfrm>
          <a:prstGeom prst="curvedConnector3">
            <a:avLst>
              <a:gd name="adj1" fmla="val 49944"/>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7" name="AutoShape 169"/>
          <p:cNvCxnSpPr>
            <a:cxnSpLocks noChangeShapeType="1"/>
          </p:cNvCxnSpPr>
          <p:nvPr/>
        </p:nvCxnSpPr>
        <p:spPr bwMode="black">
          <a:xfrm rot="10800000">
            <a:off x="2681288" y="3703638"/>
            <a:ext cx="109537" cy="9525"/>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8" name="AutoShape 170"/>
          <p:cNvCxnSpPr>
            <a:cxnSpLocks noChangeShapeType="1"/>
          </p:cNvCxnSpPr>
          <p:nvPr/>
        </p:nvCxnSpPr>
        <p:spPr bwMode="black">
          <a:xfrm flipV="1">
            <a:off x="3132138" y="3541713"/>
            <a:ext cx="350837" cy="171450"/>
          </a:xfrm>
          <a:prstGeom prst="curvedConnector3">
            <a:avLst>
              <a:gd name="adj1" fmla="val 50000"/>
            </a:avLst>
          </a:prstGeom>
          <a:noFill/>
          <a:ln w="28575">
            <a:solidFill>
              <a:srgbClr val="33688C"/>
            </a:solidFill>
            <a:round/>
            <a:headEnd/>
            <a:tailEnd/>
          </a:ln>
          <a:extLst>
            <a:ext uri="{909E8E84-426E-40DD-AFC4-6F175D3DCCD1}">
              <a14:hiddenFill xmlns:a14="http://schemas.microsoft.com/office/drawing/2010/main">
                <a:noFill/>
              </a14:hiddenFill>
            </a:ext>
          </a:extLst>
        </p:spPr>
      </p:cxnSp>
      <p:cxnSp>
        <p:nvCxnSpPr>
          <p:cNvPr id="91159" name="AutoShape 171"/>
          <p:cNvCxnSpPr>
            <a:cxnSpLocks noChangeShapeType="1"/>
          </p:cNvCxnSpPr>
          <p:nvPr/>
        </p:nvCxnSpPr>
        <p:spPr bwMode="black">
          <a:xfrm flipV="1">
            <a:off x="3816350" y="3246438"/>
            <a:ext cx="357188" cy="295275"/>
          </a:xfrm>
          <a:prstGeom prst="curvedConnector3">
            <a:avLst>
              <a:gd name="adj1" fmla="val 49778"/>
            </a:avLst>
          </a:prstGeom>
          <a:noFill/>
          <a:ln w="28575">
            <a:solidFill>
              <a:srgbClr val="33688C"/>
            </a:solidFill>
            <a:round/>
            <a:headEnd/>
            <a:tailEnd/>
          </a:ln>
          <a:extLst>
            <a:ext uri="{909E8E84-426E-40DD-AFC4-6F175D3DCCD1}">
              <a14:hiddenFill xmlns:a14="http://schemas.microsoft.com/office/drawing/2010/main">
                <a:noFill/>
              </a14:hiddenFill>
            </a:ext>
          </a:extLst>
        </p:spPr>
      </p:cxnSp>
      <p:pic>
        <p:nvPicPr>
          <p:cNvPr id="91160" name="Picture 172" descr="NOAA"/>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7163" y="4019550"/>
            <a:ext cx="4667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1" name="Picture 173"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0825" y="3586163"/>
            <a:ext cx="3413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2" name="Picture 174" descr="Map Vie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3325" y="3414713"/>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3" name="Picture 175" descr="HTTP D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3150" y="3576638"/>
            <a:ext cx="33813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1164" name="AutoShape 176"/>
          <p:cNvCxnSpPr>
            <a:cxnSpLocks noChangeShapeType="1"/>
          </p:cNvCxnSpPr>
          <p:nvPr/>
        </p:nvCxnSpPr>
        <p:spPr bwMode="black">
          <a:xfrm rot="10800000">
            <a:off x="2674938" y="4389438"/>
            <a:ext cx="115887" cy="0"/>
          </a:xfrm>
          <a:prstGeom prst="straightConnector1">
            <a:avLst/>
          </a:prstGeom>
          <a:noFill/>
          <a:ln w="28575">
            <a:solidFill>
              <a:srgbClr val="33688C"/>
            </a:solidFill>
            <a:round/>
            <a:headEnd/>
            <a:tailEnd/>
          </a:ln>
          <a:extLst>
            <a:ext uri="{909E8E84-426E-40DD-AFC4-6F175D3DCCD1}">
              <a14:hiddenFill xmlns:a14="http://schemas.microsoft.com/office/drawing/2010/main">
                <a:noFill/>
              </a14:hiddenFill>
            </a:ext>
          </a:extLst>
        </p:spPr>
      </p:cxnSp>
      <p:pic>
        <p:nvPicPr>
          <p:cNvPr id="91165" name="Picture 177"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0825" y="4264025"/>
            <a:ext cx="341313"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6" name="Picture 178"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2975" y="3414713"/>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7" name="Picture 179"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2975" y="4341813"/>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8" name="Picture 18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4173538" y="3116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69" name="Picture 18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4164013" y="3878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0" name="Picture 182" descr="HTTP D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3150" y="4265613"/>
            <a:ext cx="33813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1" name="Picture 183"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4000" y="4260850"/>
            <a:ext cx="3381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2" name="Picture 184"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2975" y="4341813"/>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3" name="Picture 18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black">
          <a:xfrm>
            <a:off x="4178300" y="3116263"/>
            <a:ext cx="3365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4" name="Picture 18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black">
          <a:xfrm>
            <a:off x="4168775" y="3876675"/>
            <a:ext cx="3365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75" name="Picture 187"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7913" y="3876675"/>
            <a:ext cx="333375"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76" name="Line 106"/>
          <p:cNvSpPr>
            <a:spLocks noChangeShapeType="1"/>
          </p:cNvSpPr>
          <p:nvPr/>
        </p:nvSpPr>
        <p:spPr bwMode="auto">
          <a:xfrm>
            <a:off x="1524000" y="19812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77" name="Text Box 107"/>
          <p:cNvSpPr txBox="1">
            <a:spLocks noChangeArrowheads="1"/>
          </p:cNvSpPr>
          <p:nvPr/>
        </p:nvSpPr>
        <p:spPr bwMode="auto">
          <a:xfrm>
            <a:off x="1219200" y="2057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200" b="1">
                <a:solidFill>
                  <a:srgbClr val="000000"/>
                </a:solidFill>
                <a:cs typeface="Arial" panose="020B0604020202020204" pitchFamily="34" charset="0"/>
              </a:rPr>
              <a:t>Processing Goals</a:t>
            </a:r>
            <a:br>
              <a:rPr lang="en-US" altLang="en-US" sz="1200" b="1">
                <a:solidFill>
                  <a:srgbClr val="000000"/>
                </a:solidFill>
                <a:cs typeface="Arial" panose="020B0604020202020204" pitchFamily="34" charset="0"/>
              </a:rPr>
            </a:br>
            <a:r>
              <a:rPr lang="en-US" altLang="en-US" sz="1200" b="1">
                <a:solidFill>
                  <a:srgbClr val="000000"/>
                </a:solidFill>
                <a:cs typeface="Arial" panose="020B0604020202020204" pitchFamily="34" charset="0"/>
              </a:rPr>
              <a:t>(as tags)</a:t>
            </a:r>
          </a:p>
        </p:txBody>
      </p:sp>
      <p:sp>
        <p:nvSpPr>
          <p:cNvPr id="91178" name="Line 108"/>
          <p:cNvSpPr>
            <a:spLocks noChangeShapeType="1"/>
          </p:cNvSpPr>
          <p:nvPr/>
        </p:nvSpPr>
        <p:spPr bwMode="auto">
          <a:xfrm flipH="1" flipV="1">
            <a:off x="1447800" y="18288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79" name="Text Box 109"/>
          <p:cNvSpPr txBox="1">
            <a:spLocks noChangeArrowheads="1"/>
          </p:cNvSpPr>
          <p:nvPr/>
        </p:nvSpPr>
        <p:spPr bwMode="auto">
          <a:xfrm>
            <a:off x="1143000" y="1295400"/>
            <a:ext cx="1558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200" b="1">
                <a:solidFill>
                  <a:srgbClr val="000000"/>
                </a:solidFill>
                <a:cs typeface="Arial" panose="020B0604020202020204" pitchFamily="34" charset="0"/>
              </a:rPr>
              <a:t>Goal Refinement </a:t>
            </a:r>
            <a:br>
              <a:rPr lang="en-US" altLang="en-US" sz="1200" b="1">
                <a:solidFill>
                  <a:srgbClr val="000000"/>
                </a:solidFill>
                <a:cs typeface="Arial" panose="020B0604020202020204" pitchFamily="34" charset="0"/>
              </a:rPr>
            </a:br>
            <a:r>
              <a:rPr lang="en-US" altLang="en-US" sz="1200" b="1">
                <a:solidFill>
                  <a:srgbClr val="000000"/>
                </a:solidFill>
                <a:cs typeface="Arial" panose="020B0604020202020204" pitchFamily="34" charset="0"/>
              </a:rPr>
              <a:t>Guidance</a:t>
            </a:r>
          </a:p>
        </p:txBody>
      </p:sp>
      <p:grpSp>
        <p:nvGrpSpPr>
          <p:cNvPr id="91180" name="Group 129"/>
          <p:cNvGrpSpPr>
            <a:grpSpLocks/>
          </p:cNvGrpSpPr>
          <p:nvPr/>
        </p:nvGrpSpPr>
        <p:grpSpPr bwMode="auto">
          <a:xfrm>
            <a:off x="3581400" y="5029200"/>
            <a:ext cx="2363788" cy="1435100"/>
            <a:chOff x="2544" y="3072"/>
            <a:chExt cx="1488" cy="904"/>
          </a:xfrm>
        </p:grpSpPr>
        <p:sp>
          <p:nvSpPr>
            <p:cNvPr id="2"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algn="ctr" defTabSz="449206" eaLnBrk="1" fontAlgn="auto" hangingPunct="1">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Arial"/>
                <a:ea typeface="Arial" pitchFamily="-109" charset="0"/>
              </a:endParaRPr>
            </a:p>
          </p:txBody>
        </p:sp>
        <p:pic>
          <p:nvPicPr>
            <p:cNvPr id="91268" name="Picture 131" descr="cov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69"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rgbClr val="7889FB"/>
                </a:solidFill>
                <a:latin typeface="Corbel" panose="020B0503020204020204" pitchFamily="34" charset="0"/>
                <a:cs typeface="Arial" panose="020B0604020202020204" pitchFamily="34" charset="0"/>
              </a:endParaRPr>
            </a:p>
          </p:txBody>
        </p:sp>
      </p:grpSp>
      <p:sp>
        <p:nvSpPr>
          <p:cNvPr id="91181" name="Line 115"/>
          <p:cNvSpPr>
            <a:spLocks noChangeShapeType="1"/>
          </p:cNvSpPr>
          <p:nvPr/>
        </p:nvSpPr>
        <p:spPr bwMode="auto">
          <a:xfrm>
            <a:off x="3644900" y="23622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82" name="Text Box 116"/>
          <p:cNvSpPr txBox="1">
            <a:spLocks noChangeArrowheads="1"/>
          </p:cNvSpPr>
          <p:nvPr/>
        </p:nvSpPr>
        <p:spPr bwMode="auto">
          <a:xfrm>
            <a:off x="3581400" y="5867400"/>
            <a:ext cx="2438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600" b="1">
                <a:solidFill>
                  <a:srgbClr val="000000"/>
                </a:solidFill>
                <a:cs typeface="Arial" panose="020B0604020202020204" pitchFamily="34" charset="0"/>
              </a:rPr>
              <a:t>IBM InfoSphere Streams</a:t>
            </a:r>
          </a:p>
        </p:txBody>
      </p:sp>
      <p:grpSp>
        <p:nvGrpSpPr>
          <p:cNvPr id="91183" name="Group 129"/>
          <p:cNvGrpSpPr>
            <a:grpSpLocks/>
          </p:cNvGrpSpPr>
          <p:nvPr/>
        </p:nvGrpSpPr>
        <p:grpSpPr bwMode="auto">
          <a:xfrm>
            <a:off x="838200" y="5029200"/>
            <a:ext cx="2363788" cy="1435100"/>
            <a:chOff x="2544" y="3072"/>
            <a:chExt cx="1488" cy="904"/>
          </a:xfrm>
        </p:grpSpPr>
        <p:sp>
          <p:nvSpPr>
            <p:cNvPr id="4"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algn="ctr" defTabSz="449206" eaLnBrk="1" fontAlgn="auto" hangingPunct="1">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Arial"/>
                <a:ea typeface="Arial" pitchFamily="-109" charset="0"/>
              </a:endParaRPr>
            </a:p>
          </p:txBody>
        </p:sp>
        <p:pic>
          <p:nvPicPr>
            <p:cNvPr id="91265" name="Picture 131" descr="cov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66"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rgbClr val="7889FB"/>
                </a:solidFill>
                <a:latin typeface="Corbel" panose="020B0503020204020204" pitchFamily="34" charset="0"/>
                <a:cs typeface="Arial" panose="020B0604020202020204" pitchFamily="34" charset="0"/>
              </a:endParaRPr>
            </a:p>
          </p:txBody>
        </p:sp>
      </p:grpSp>
      <p:sp>
        <p:nvSpPr>
          <p:cNvPr id="91184" name="Text Box 121"/>
          <p:cNvSpPr txBox="1">
            <a:spLocks noChangeArrowheads="1"/>
          </p:cNvSpPr>
          <p:nvPr/>
        </p:nvSpPr>
        <p:spPr bwMode="auto">
          <a:xfrm>
            <a:off x="915988" y="5562600"/>
            <a:ext cx="25908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600" b="1">
                <a:solidFill>
                  <a:srgbClr val="000000"/>
                </a:solidFill>
                <a:cs typeface="Arial" panose="020B0604020202020204" pitchFamily="34" charset="0"/>
              </a:rPr>
              <a:t>Apache Hadoop</a:t>
            </a:r>
          </a:p>
          <a:p>
            <a:pPr eaLnBrk="1" hangingPunct="1"/>
            <a:r>
              <a:rPr lang="en-US" altLang="en-US" sz="1600" b="1">
                <a:solidFill>
                  <a:srgbClr val="000000"/>
                </a:solidFill>
                <a:cs typeface="Arial" panose="020B0604020202020204" pitchFamily="34" charset="0"/>
              </a:rPr>
              <a:t>(with Pig or Jaql</a:t>
            </a:r>
            <a:r>
              <a:rPr lang="ru-RU" altLang="en-US" sz="1600" b="1">
                <a:solidFill>
                  <a:srgbClr val="000000"/>
                </a:solidFill>
                <a:cs typeface="Arial" panose="020B0604020202020204" pitchFamily="34" charset="0"/>
              </a:rPr>
              <a:t> </a:t>
            </a:r>
            <a:r>
              <a:rPr lang="en-US" altLang="en-US" sz="1600" b="1">
                <a:solidFill>
                  <a:srgbClr val="000000"/>
                </a:solidFill>
                <a:cs typeface="Arial" panose="020B0604020202020204" pitchFamily="34" charset="0"/>
              </a:rPr>
              <a:t>scripting)</a:t>
            </a:r>
          </a:p>
        </p:txBody>
      </p:sp>
      <p:sp>
        <p:nvSpPr>
          <p:cNvPr id="91185" name="Text Box 122"/>
          <p:cNvSpPr txBox="1">
            <a:spLocks noChangeArrowheads="1"/>
          </p:cNvSpPr>
          <p:nvPr/>
        </p:nvSpPr>
        <p:spPr bwMode="auto">
          <a:xfrm>
            <a:off x="3733800" y="2413000"/>
            <a:ext cx="1524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200" b="1">
                <a:solidFill>
                  <a:srgbClr val="000000"/>
                </a:solidFill>
                <a:cs typeface="Arial" panose="020B0604020202020204" pitchFamily="34" charset="0"/>
              </a:rPr>
              <a:t>Automatically </a:t>
            </a:r>
            <a:br>
              <a:rPr lang="en-US" altLang="en-US" sz="1200" b="1">
                <a:solidFill>
                  <a:srgbClr val="000000"/>
                </a:solidFill>
                <a:cs typeface="Arial" panose="020B0604020202020204" pitchFamily="34" charset="0"/>
              </a:rPr>
            </a:br>
            <a:r>
              <a:rPr lang="en-US" altLang="en-US" sz="1200" b="1">
                <a:solidFill>
                  <a:srgbClr val="000000"/>
                </a:solidFill>
                <a:cs typeface="Arial" panose="020B0604020202020204" pitchFamily="34" charset="0"/>
              </a:rPr>
              <a:t>Composed</a:t>
            </a:r>
            <a:br>
              <a:rPr lang="en-US" altLang="en-US" sz="1200" b="1">
                <a:solidFill>
                  <a:srgbClr val="000000"/>
                </a:solidFill>
                <a:cs typeface="Arial" panose="020B0604020202020204" pitchFamily="34" charset="0"/>
              </a:rPr>
            </a:br>
            <a:r>
              <a:rPr lang="en-US" altLang="en-US" sz="1200" b="1">
                <a:solidFill>
                  <a:srgbClr val="000000"/>
                </a:solidFill>
                <a:cs typeface="Arial" panose="020B0604020202020204" pitchFamily="34" charset="0"/>
              </a:rPr>
              <a:t>Application Flow</a:t>
            </a:r>
          </a:p>
        </p:txBody>
      </p:sp>
      <p:sp>
        <p:nvSpPr>
          <p:cNvPr id="91186" name="Line 123"/>
          <p:cNvSpPr>
            <a:spLocks noChangeShapeType="1"/>
          </p:cNvSpPr>
          <p:nvPr/>
        </p:nvSpPr>
        <p:spPr bwMode="auto">
          <a:xfrm flipH="1">
            <a:off x="1493838" y="4640263"/>
            <a:ext cx="125412" cy="4635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87" name="Line 124"/>
          <p:cNvSpPr>
            <a:spLocks noChangeShapeType="1"/>
          </p:cNvSpPr>
          <p:nvPr/>
        </p:nvSpPr>
        <p:spPr bwMode="auto">
          <a:xfrm>
            <a:off x="5202238" y="4649788"/>
            <a:ext cx="134937" cy="4175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88" name="Text Box 125"/>
          <p:cNvSpPr txBox="1">
            <a:spLocks noChangeArrowheads="1"/>
          </p:cNvSpPr>
          <p:nvPr/>
        </p:nvSpPr>
        <p:spPr bwMode="auto">
          <a:xfrm>
            <a:off x="1449388" y="4724400"/>
            <a:ext cx="1905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eaLnBrk="1" hangingPunct="1"/>
            <a:r>
              <a:rPr lang="en-US" altLang="en-US" sz="1200" b="1">
                <a:solidFill>
                  <a:srgbClr val="000000"/>
                </a:solidFill>
                <a:cs typeface="Arial" panose="020B0604020202020204" pitchFamily="34" charset="0"/>
              </a:rPr>
              <a:t>Generated Pig or Jaql</a:t>
            </a:r>
          </a:p>
        </p:txBody>
      </p:sp>
      <p:sp>
        <p:nvSpPr>
          <p:cNvPr id="91189" name="Line 126"/>
          <p:cNvSpPr>
            <a:spLocks noChangeShapeType="1"/>
          </p:cNvSpPr>
          <p:nvPr/>
        </p:nvSpPr>
        <p:spPr bwMode="auto">
          <a:xfrm flipH="1" flipV="1">
            <a:off x="609600" y="2819400"/>
            <a:ext cx="0" cy="3733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90" name="Text Box 127"/>
          <p:cNvSpPr txBox="1">
            <a:spLocks noChangeArrowheads="1"/>
          </p:cNvSpPr>
          <p:nvPr/>
        </p:nvSpPr>
        <p:spPr bwMode="auto">
          <a:xfrm>
            <a:off x="-47625" y="5562600"/>
            <a:ext cx="733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200" b="1">
                <a:solidFill>
                  <a:srgbClr val="000000"/>
                </a:solidFill>
                <a:cs typeface="Arial" panose="020B0604020202020204" pitchFamily="34" charset="0"/>
              </a:rPr>
              <a:t>Results</a:t>
            </a:r>
          </a:p>
        </p:txBody>
      </p:sp>
      <p:sp>
        <p:nvSpPr>
          <p:cNvPr id="91191" name="Line 128"/>
          <p:cNvSpPr>
            <a:spLocks noChangeShapeType="1"/>
          </p:cNvSpPr>
          <p:nvPr/>
        </p:nvSpPr>
        <p:spPr bwMode="auto">
          <a:xfrm>
            <a:off x="685800" y="5562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92" name="Line 129"/>
          <p:cNvSpPr>
            <a:spLocks noChangeShapeType="1"/>
          </p:cNvSpPr>
          <p:nvPr/>
        </p:nvSpPr>
        <p:spPr bwMode="auto">
          <a:xfrm>
            <a:off x="3352800" y="60960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93" name="Line 130"/>
          <p:cNvSpPr>
            <a:spLocks noChangeShapeType="1"/>
          </p:cNvSpPr>
          <p:nvPr/>
        </p:nvSpPr>
        <p:spPr bwMode="auto">
          <a:xfrm>
            <a:off x="3352800" y="6096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194" name="Rectangle 131"/>
          <p:cNvSpPr>
            <a:spLocks noChangeArrowheads="1"/>
          </p:cNvSpPr>
          <p:nvPr/>
        </p:nvSpPr>
        <p:spPr bwMode="auto">
          <a:xfrm>
            <a:off x="1371600" y="3084513"/>
            <a:ext cx="1828800" cy="1563687"/>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sz="1800">
              <a:solidFill>
                <a:srgbClr val="7889FB"/>
              </a:solidFill>
            </a:endParaRPr>
          </a:p>
        </p:txBody>
      </p:sp>
      <p:sp>
        <p:nvSpPr>
          <p:cNvPr id="91195" name="Rectangle 132"/>
          <p:cNvSpPr>
            <a:spLocks noChangeArrowheads="1"/>
          </p:cNvSpPr>
          <p:nvPr/>
        </p:nvSpPr>
        <p:spPr bwMode="auto">
          <a:xfrm>
            <a:off x="3429000" y="3084513"/>
            <a:ext cx="1981200" cy="1563687"/>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sz="1800">
              <a:solidFill>
                <a:srgbClr val="7889FB"/>
              </a:solidFill>
            </a:endParaRPr>
          </a:p>
        </p:txBody>
      </p:sp>
      <p:sp>
        <p:nvSpPr>
          <p:cNvPr id="91196" name="Text Box 141"/>
          <p:cNvSpPr txBox="1">
            <a:spLocks noChangeArrowheads="1"/>
          </p:cNvSpPr>
          <p:nvPr/>
        </p:nvSpPr>
        <p:spPr bwMode="auto">
          <a:xfrm>
            <a:off x="3529013" y="4748213"/>
            <a:ext cx="1762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eaLnBrk="1" hangingPunct="1"/>
            <a:r>
              <a:rPr lang="en-US" altLang="en-US" sz="1200" b="1">
                <a:solidFill>
                  <a:srgbClr val="000000"/>
                </a:solidFill>
                <a:cs typeface="Arial" panose="020B0604020202020204" pitchFamily="34" charset="0"/>
              </a:rPr>
              <a:t>Generated SPL</a:t>
            </a:r>
          </a:p>
        </p:txBody>
      </p:sp>
      <p:grpSp>
        <p:nvGrpSpPr>
          <p:cNvPr id="91197" name="Group 129"/>
          <p:cNvGrpSpPr>
            <a:grpSpLocks/>
          </p:cNvGrpSpPr>
          <p:nvPr/>
        </p:nvGrpSpPr>
        <p:grpSpPr bwMode="auto">
          <a:xfrm>
            <a:off x="6019800" y="5638800"/>
            <a:ext cx="1371600" cy="838200"/>
            <a:chOff x="2544" y="3072"/>
            <a:chExt cx="1488" cy="904"/>
          </a:xfrm>
        </p:grpSpPr>
        <p:sp>
          <p:nvSpPr>
            <p:cNvPr id="108674" name="Rectangle 130"/>
            <p:cNvSpPr>
              <a:spLocks noChangeArrowheads="1"/>
            </p:cNvSpPr>
            <p:nvPr/>
          </p:nvSpPr>
          <p:spPr bwMode="black">
            <a:xfrm>
              <a:off x="2544" y="3072"/>
              <a:ext cx="1488" cy="904"/>
            </a:xfrm>
            <a:prstGeom prst="rect">
              <a:avLst/>
            </a:prstGeom>
            <a:solidFill>
              <a:srgbClr val="DDDDDD"/>
            </a:solidFill>
            <a:ln w="57150" cmpd="thickThin">
              <a:noFill/>
              <a:miter lim="800000"/>
              <a:headEnd/>
              <a:tailEnd/>
            </a:ln>
            <a:effectLst>
              <a:outerShdw blurRad="63500" dist="38099" dir="2700000" algn="ctr" rotWithShape="0">
                <a:schemeClr val="bg2">
                  <a:alpha val="74998"/>
                </a:schemeClr>
              </a:outerShdw>
            </a:effectLst>
          </p:spPr>
          <p:txBody>
            <a:bodyPr wrap="none" lIns="27432" tIns="27432" rIns="27432" bIns="27432"/>
            <a:lstStyle/>
            <a:p>
              <a:pPr algn="ctr" defTabSz="449206" eaLnBrk="1" fontAlgn="auto" hangingPunct="1">
                <a:lnSpc>
                  <a:spcPct val="97000"/>
                </a:lnSpc>
                <a:spcBef>
                  <a:spcPts val="0"/>
                </a:spcBef>
                <a:spcAft>
                  <a:spcPts val="0"/>
                </a:spcAft>
                <a:buClr>
                  <a:srgbClr val="000000"/>
                </a:buClr>
                <a:buSzPct val="100000"/>
                <a:buFont typeface="Arial" charset="0"/>
                <a:buNone/>
                <a:defRPr/>
              </a:pPr>
              <a:endParaRPr lang="en-US" sz="1600" dirty="0">
                <a:solidFill>
                  <a:srgbClr val="9CB7D4"/>
                </a:solidFill>
                <a:latin typeface="Arial"/>
                <a:ea typeface="Arial" pitchFamily="-109" charset="0"/>
              </a:endParaRPr>
            </a:p>
          </p:txBody>
        </p:sp>
        <p:pic>
          <p:nvPicPr>
            <p:cNvPr id="91262" name="Picture 131" descr="cove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820" y="3144"/>
              <a:ext cx="1004" cy="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63" name="Rectangle 132"/>
            <p:cNvSpPr>
              <a:spLocks noChangeArrowheads="1"/>
            </p:cNvSpPr>
            <p:nvPr/>
          </p:nvSpPr>
          <p:spPr bwMode="black">
            <a:xfrm>
              <a:off x="2816" y="3144"/>
              <a:ext cx="1008" cy="789"/>
            </a:xfrm>
            <a:prstGeom prst="rect">
              <a:avLst/>
            </a:prstGeom>
            <a:solidFill>
              <a:srgbClr val="C0C0C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1800">
                <a:solidFill>
                  <a:srgbClr val="7889FB"/>
                </a:solidFill>
                <a:latin typeface="Corbel" panose="020B0503020204020204" pitchFamily="34" charset="0"/>
                <a:cs typeface="Arial" panose="020B0604020202020204" pitchFamily="34" charset="0"/>
              </a:endParaRPr>
            </a:p>
          </p:txBody>
        </p:sp>
      </p:grpSp>
      <p:sp>
        <p:nvSpPr>
          <p:cNvPr id="91198" name="Text Box 147"/>
          <p:cNvSpPr txBox="1">
            <a:spLocks noChangeArrowheads="1"/>
          </p:cNvSpPr>
          <p:nvPr/>
        </p:nvSpPr>
        <p:spPr bwMode="auto">
          <a:xfrm>
            <a:off x="6019800" y="5638800"/>
            <a:ext cx="1728788"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600" b="1">
                <a:solidFill>
                  <a:srgbClr val="000000"/>
                </a:solidFill>
                <a:cs typeface="Arial" panose="020B0604020202020204" pitchFamily="34" charset="0"/>
              </a:rPr>
              <a:t>Other </a:t>
            </a:r>
            <a:br>
              <a:rPr lang="en-US" altLang="en-US" sz="1600" b="1">
                <a:solidFill>
                  <a:srgbClr val="000000"/>
                </a:solidFill>
                <a:cs typeface="Arial" panose="020B0604020202020204" pitchFamily="34" charset="0"/>
              </a:rPr>
            </a:br>
            <a:r>
              <a:rPr lang="en-US" altLang="en-US" sz="1600" b="1">
                <a:solidFill>
                  <a:srgbClr val="000000"/>
                </a:solidFill>
                <a:cs typeface="Arial" panose="020B0604020202020204" pitchFamily="34" charset="0"/>
              </a:rPr>
              <a:t>Platforms</a:t>
            </a:r>
            <a:br>
              <a:rPr lang="en-US" altLang="en-US" sz="1600" b="1">
                <a:solidFill>
                  <a:srgbClr val="000000"/>
                </a:solidFill>
                <a:cs typeface="Arial" panose="020B0604020202020204" pitchFamily="34" charset="0"/>
              </a:rPr>
            </a:br>
            <a:r>
              <a:rPr lang="en-US" altLang="en-US" sz="1600" b="1">
                <a:solidFill>
                  <a:srgbClr val="000000"/>
                </a:solidFill>
                <a:cs typeface="Arial" panose="020B0604020202020204" pitchFamily="34" charset="0"/>
              </a:rPr>
              <a:t>(via plug-ins)</a:t>
            </a:r>
          </a:p>
        </p:txBody>
      </p:sp>
      <p:sp>
        <p:nvSpPr>
          <p:cNvPr id="91199" name="Text Box 148"/>
          <p:cNvSpPr txBox="1">
            <a:spLocks noChangeArrowheads="1"/>
          </p:cNvSpPr>
          <p:nvPr/>
        </p:nvSpPr>
        <p:spPr bwMode="auto">
          <a:xfrm>
            <a:off x="-47625" y="3200400"/>
            <a:ext cx="733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200" b="1">
                <a:solidFill>
                  <a:srgbClr val="000000"/>
                </a:solidFill>
                <a:cs typeface="Arial" panose="020B0604020202020204" pitchFamily="34" charset="0"/>
              </a:rPr>
              <a:t>Results</a:t>
            </a:r>
          </a:p>
        </p:txBody>
      </p:sp>
      <p:sp>
        <p:nvSpPr>
          <p:cNvPr id="91200" name="Line 149"/>
          <p:cNvSpPr>
            <a:spLocks noChangeShapeType="1"/>
          </p:cNvSpPr>
          <p:nvPr/>
        </p:nvSpPr>
        <p:spPr bwMode="auto">
          <a:xfrm flipV="1">
            <a:off x="679450" y="2819400"/>
            <a:ext cx="6350" cy="2743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01" name="Rectangle 173"/>
          <p:cNvSpPr>
            <a:spLocks noChangeArrowheads="1"/>
          </p:cNvSpPr>
          <p:nvPr/>
        </p:nvSpPr>
        <p:spPr bwMode="auto">
          <a:xfrm>
            <a:off x="0" y="952500"/>
            <a:ext cx="8229600" cy="5715000"/>
          </a:xfrm>
          <a:prstGeom prst="rect">
            <a:avLst/>
          </a:prstGeom>
          <a:solidFill>
            <a:schemeClr val="bg1">
              <a:alpha val="45097"/>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sz="1800">
              <a:solidFill>
                <a:srgbClr val="7889FB"/>
              </a:solidFill>
            </a:endParaRPr>
          </a:p>
        </p:txBody>
      </p:sp>
      <p:sp>
        <p:nvSpPr>
          <p:cNvPr id="91202" name="Freeform 2"/>
          <p:cNvSpPr>
            <a:spLocks/>
          </p:cNvSpPr>
          <p:nvPr/>
        </p:nvSpPr>
        <p:spPr bwMode="auto">
          <a:xfrm>
            <a:off x="5700713" y="2101850"/>
            <a:ext cx="1733550" cy="1282700"/>
          </a:xfrm>
          <a:custGeom>
            <a:avLst/>
            <a:gdLst>
              <a:gd name="T0" fmla="*/ 2147483646 w 1092"/>
              <a:gd name="T1" fmla="*/ 0 h 808"/>
              <a:gd name="T2" fmla="*/ 0 w 1092"/>
              <a:gd name="T3" fmla="*/ 2147483646 h 808"/>
              <a:gd name="T4" fmla="*/ 2147483646 w 1092"/>
              <a:gd name="T5" fmla="*/ 2147483646 h 808"/>
              <a:gd name="T6" fmla="*/ 2147483646 w 1092"/>
              <a:gd name="T7" fmla="*/ 2147483646 h 808"/>
              <a:gd name="T8" fmla="*/ 2147483646 w 1092"/>
              <a:gd name="T9" fmla="*/ 0 h 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2" h="808">
                <a:moveTo>
                  <a:pt x="179" y="0"/>
                </a:moveTo>
                <a:lnTo>
                  <a:pt x="0" y="808"/>
                </a:lnTo>
                <a:lnTo>
                  <a:pt x="1092" y="658"/>
                </a:lnTo>
                <a:lnTo>
                  <a:pt x="374" y="15"/>
                </a:lnTo>
                <a:lnTo>
                  <a:pt x="179" y="0"/>
                </a:lnTo>
                <a:close/>
              </a:path>
            </a:pathLst>
          </a:custGeom>
          <a:gradFill rotWithShape="0">
            <a:gsLst>
              <a:gs pos="0">
                <a:schemeClr val="bg1">
                  <a:alpha val="4999"/>
                </a:schemeClr>
              </a:gs>
              <a:gs pos="100000">
                <a:srgbClr val="CCECFF">
                  <a:alpha val="71001"/>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03" name="Oval 3"/>
          <p:cNvSpPr>
            <a:spLocks noChangeArrowheads="1"/>
          </p:cNvSpPr>
          <p:nvPr/>
        </p:nvSpPr>
        <p:spPr bwMode="auto">
          <a:xfrm>
            <a:off x="5715000" y="2895600"/>
            <a:ext cx="1828800" cy="1071563"/>
          </a:xfrm>
          <a:prstGeom prst="ellipse">
            <a:avLst/>
          </a:prstGeom>
          <a:solidFill>
            <a:srgbClr val="CCECFF"/>
          </a:solidFill>
          <a:ln w="2857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a:solidFill>
                <a:srgbClr val="7889FB"/>
              </a:solidFill>
              <a:cs typeface="Arial" panose="020B0604020202020204" pitchFamily="34" charset="0"/>
            </a:endParaRPr>
          </a:p>
        </p:txBody>
      </p:sp>
      <p:sp>
        <p:nvSpPr>
          <p:cNvPr id="91204" name="Freeform 4"/>
          <p:cNvSpPr>
            <a:spLocks/>
          </p:cNvSpPr>
          <p:nvPr/>
        </p:nvSpPr>
        <p:spPr bwMode="auto">
          <a:xfrm>
            <a:off x="7467600" y="2438400"/>
            <a:ext cx="1547813" cy="1371600"/>
          </a:xfrm>
          <a:custGeom>
            <a:avLst/>
            <a:gdLst>
              <a:gd name="T0" fmla="*/ 2147483646 w 960"/>
              <a:gd name="T1" fmla="*/ 0 h 864"/>
              <a:gd name="T2" fmla="*/ 0 w 960"/>
              <a:gd name="T3" fmla="*/ 2147483646 h 864"/>
              <a:gd name="T4" fmla="*/ 2147483646 w 960"/>
              <a:gd name="T5" fmla="*/ 2147483646 h 864"/>
              <a:gd name="T6" fmla="*/ 2147483646 w 960"/>
              <a:gd name="T7" fmla="*/ 0 h 864"/>
              <a:gd name="T8" fmla="*/ 2147483646 w 960"/>
              <a:gd name="T9" fmla="*/ 0 h 8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864">
                <a:moveTo>
                  <a:pt x="480" y="0"/>
                </a:moveTo>
                <a:lnTo>
                  <a:pt x="0" y="816"/>
                </a:lnTo>
                <a:lnTo>
                  <a:pt x="960" y="864"/>
                </a:lnTo>
                <a:lnTo>
                  <a:pt x="672" y="0"/>
                </a:lnTo>
                <a:lnTo>
                  <a:pt x="480" y="0"/>
                </a:lnTo>
                <a:close/>
              </a:path>
            </a:pathLst>
          </a:custGeom>
          <a:gradFill rotWithShape="0">
            <a:gsLst>
              <a:gs pos="0">
                <a:schemeClr val="bg1">
                  <a:alpha val="4999"/>
                </a:schemeClr>
              </a:gs>
              <a:gs pos="100000">
                <a:srgbClr val="CCECFF">
                  <a:alpha val="71001"/>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05" name="Oval 5"/>
          <p:cNvSpPr>
            <a:spLocks noChangeArrowheads="1"/>
          </p:cNvSpPr>
          <p:nvPr/>
        </p:nvSpPr>
        <p:spPr bwMode="auto">
          <a:xfrm>
            <a:off x="7450138" y="3352800"/>
            <a:ext cx="1600200" cy="1071563"/>
          </a:xfrm>
          <a:prstGeom prst="ellipse">
            <a:avLst/>
          </a:prstGeom>
          <a:solidFill>
            <a:srgbClr val="CCECFF"/>
          </a:solidFill>
          <a:ln w="28575" algn="ctr">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a:solidFill>
                <a:srgbClr val="7889FB"/>
              </a:solidFill>
              <a:cs typeface="Arial" panose="020B0604020202020204" pitchFamily="34" charset="0"/>
            </a:endParaRPr>
          </a:p>
        </p:txBody>
      </p:sp>
      <p:sp>
        <p:nvSpPr>
          <p:cNvPr id="91206" name="AutoShape 15"/>
          <p:cNvSpPr>
            <a:spLocks noChangeArrowheads="1"/>
          </p:cNvSpPr>
          <p:nvPr/>
        </p:nvSpPr>
        <p:spPr bwMode="black">
          <a:xfrm>
            <a:off x="5334000" y="1219200"/>
            <a:ext cx="3646488" cy="1522413"/>
          </a:xfrm>
          <a:prstGeom prst="can">
            <a:avLst>
              <a:gd name="adj" fmla="val 6250"/>
            </a:avLst>
          </a:prstGeom>
          <a:gradFill rotWithShape="1">
            <a:gsLst>
              <a:gs pos="0">
                <a:srgbClr val="8E98B8"/>
              </a:gs>
              <a:gs pos="50000">
                <a:srgbClr val="EAEAEA"/>
              </a:gs>
              <a:gs pos="100000">
                <a:srgbClr val="8E98B8"/>
              </a:gs>
            </a:gsLst>
            <a:lin ang="0" scaled="1"/>
          </a:gradFill>
          <a:ln w="9525">
            <a:solidFill>
              <a:schemeClr val="tx1"/>
            </a:solidFill>
            <a:round/>
            <a:headEnd/>
            <a:tailEnd/>
          </a:ln>
        </p:spPr>
        <p:txBody>
          <a:bodyPr wrap="none" lIns="91393" tIns="45696" rIns="91393" bIns="45696" anchor="ctr"/>
          <a:lstStyle>
            <a:lvl1pPr>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defRPr>
            </a:lvl1pPr>
            <a:lvl2pPr marL="742950" indent="-285750">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2pPr>
            <a:lvl3pPr marL="1143000" indent="-228600">
              <a:buClr>
                <a:schemeClr val="tx1"/>
              </a:buClr>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bg1"/>
              </a:buClr>
              <a:defRPr sz="1600">
                <a:solidFill>
                  <a:schemeClr val="bg1"/>
                </a:solidFill>
                <a:latin typeface="Arial" panose="020B0604020202020204" pitchFamily="34" charset="0"/>
                <a:ea typeface="ＭＳ Ｐゴシック" panose="020B0600070205080204" pitchFamily="34" charset="-128"/>
              </a:defRPr>
            </a:lvl4pPr>
            <a:lvl5pPr marL="2057400" indent="-228600">
              <a:spcBef>
                <a:spcPct val="20000"/>
              </a:spcBef>
              <a:buClr>
                <a:schemeClr val="bg1"/>
              </a:buClr>
              <a:buChar char="»"/>
              <a:defRPr sz="1600">
                <a:solidFill>
                  <a:schemeClr val="bg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1"/>
              </a:buClr>
              <a:buChar char="»"/>
              <a:defRPr sz="1600">
                <a:solidFill>
                  <a:schemeClr val="bg1"/>
                </a:solidFill>
                <a:latin typeface="Arial" panose="020B0604020202020204" pitchFamily="34" charset="0"/>
                <a:ea typeface="ＭＳ Ｐゴシック" panose="020B0600070205080204" pitchFamily="34" charset="-128"/>
              </a:defRPr>
            </a:lvl9pPr>
          </a:lstStyle>
          <a:p>
            <a:pPr algn="ctr" eaLnBrk="1" hangingPunct="1">
              <a:lnSpc>
                <a:spcPct val="97000"/>
              </a:lnSpc>
              <a:spcBef>
                <a:spcPct val="0"/>
              </a:spcBef>
              <a:buClr>
                <a:srgbClr val="000000"/>
              </a:buClr>
              <a:buFont typeface="Arial" panose="020B0604020202020204" pitchFamily="34" charset="0"/>
              <a:buNone/>
            </a:pPr>
            <a:endParaRPr lang="en-US" altLang="en-US" sz="900">
              <a:solidFill>
                <a:srgbClr val="7889FB"/>
              </a:solidFill>
              <a:latin typeface="Corbel" panose="020B0503020204020204" pitchFamily="34" charset="0"/>
              <a:cs typeface="Arial" panose="020B0604020202020204" pitchFamily="34" charset="0"/>
            </a:endParaRPr>
          </a:p>
        </p:txBody>
      </p:sp>
      <p:pic>
        <p:nvPicPr>
          <p:cNvPr id="91207" name="Picture 20" descr="Join VWAP Impact"/>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86513" y="1493838"/>
            <a:ext cx="3333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08" name="Picture 21" descr="Aggregate Impact"/>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94500" y="1493838"/>
            <a:ext cx="3317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09" name="Picture 22" descr="Join Supplier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04075" y="1493838"/>
            <a:ext cx="331788"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0" name="Picture 23" descr="Join Competitor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10475" y="1493838"/>
            <a:ext cx="3333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1" name="Picture 24" descr="Keyword Histogram"/>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020050" y="1493838"/>
            <a:ext cx="3333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2" name="Picture 25" descr="Crosspoint Detectio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429625" y="1493838"/>
            <a:ext cx="3317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3" name="Picture 26" descr="EMA Crossover Detection"/>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57838" y="1798638"/>
            <a:ext cx="33655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4" name="Picture 27" descr="EMA Diff"/>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972175" y="1798638"/>
            <a:ext cx="3349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5" name="Picture 28" descr="IND ROC"/>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386513" y="17986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6" name="Picture 29" descr="CO EMA"/>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91325" y="17986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7" name="Picture 30" descr="CO ROC"/>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200900" y="17986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8" name="Picture 31" descr="CO Ind ROC"/>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610475" y="17986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19" name="Picture 32" descr="Gordon Growth"/>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020050" y="17986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0" name="Picture 33" descr="Bollinger Band"/>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429625" y="1798638"/>
            <a:ext cx="33178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1" name="Picture 34" descr="Bargain Index"/>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557838" y="2103438"/>
            <a:ext cx="33655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2" name="Picture 35" descr="VWAP Trades"/>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972175" y="2103438"/>
            <a:ext cx="3349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3" name="Picture 36" descr="Cache Updat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791325" y="21034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4" name="Picture 37" descr="Sametime Awareness"/>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7200900" y="21034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5" name="Picture 38" descr="Keyword Filte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610475" y="21034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6" name="Picture 39" descr="Industry Trades Filte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8020050" y="2098675"/>
            <a:ext cx="33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7" name="Picture 40" descr="Company Trades Filte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8429625" y="2098675"/>
            <a:ext cx="331788"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8" name="Picture 41" descr="RSS Query"/>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6135688" y="2400300"/>
            <a:ext cx="3381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29" name="Picture 42" descr="RSS Parse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556375" y="2400300"/>
            <a:ext cx="3381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0" name="Picture 43" descr="Bluepages Email Lookup"/>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975475" y="2400300"/>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1" name="Picture 44" descr="Bluepages Direct Reports"/>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7397750" y="2400300"/>
            <a:ext cx="33655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2" name="Picture 45" descr="Bluepages AddrToCNum"/>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7818438" y="2400300"/>
            <a:ext cx="3381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3" name="Picture 46"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7838" y="1493838"/>
            <a:ext cx="3381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4" name="Picture 60" descr="Moving Average Semi Annual"/>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5713413" y="2400300"/>
            <a:ext cx="3413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5" name="Picture 9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black">
          <a:xfrm>
            <a:off x="8221663" y="2400300"/>
            <a:ext cx="3365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6" name="Picture 104" descr="VWAP Timeperi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6513" y="2103438"/>
            <a:ext cx="3333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7" name="Picture 105"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7838" y="1498600"/>
            <a:ext cx="3381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8" name="Picture 106" descr="Parse Hurricane Forca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6250" y="1498600"/>
            <a:ext cx="3381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239" name="Picture 107" descr="Hurricane Portfilio Impac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75350" y="1490663"/>
            <a:ext cx="331788"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40" name="Text Box 105"/>
          <p:cNvSpPr txBox="1">
            <a:spLocks noChangeArrowheads="1"/>
          </p:cNvSpPr>
          <p:nvPr/>
        </p:nvSpPr>
        <p:spPr bwMode="auto">
          <a:xfrm>
            <a:off x="4305300" y="819150"/>
            <a:ext cx="4648200" cy="313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eaLnBrk="1" hangingPunct="1"/>
            <a:r>
              <a:rPr lang="en-US" altLang="en-US" sz="1600" dirty="0">
                <a:solidFill>
                  <a:srgbClr val="000000"/>
                </a:solidFill>
                <a:cs typeface="Arial" panose="020B0604020202020204" pitchFamily="34" charset="0"/>
              </a:rPr>
              <a:t>Components &amp; Composition Patterns </a:t>
            </a:r>
          </a:p>
        </p:txBody>
      </p:sp>
      <p:pic>
        <p:nvPicPr>
          <p:cNvPr id="91241" name="Picture 35" descr="VWAP Trades"/>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324600" y="3300413"/>
            <a:ext cx="762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42" name="Line 134"/>
          <p:cNvSpPr>
            <a:spLocks noChangeShapeType="1"/>
          </p:cNvSpPr>
          <p:nvPr/>
        </p:nvSpPr>
        <p:spPr bwMode="auto">
          <a:xfrm flipH="1">
            <a:off x="7083425" y="3505200"/>
            <a:ext cx="155575" cy="111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43" name="Line 135"/>
          <p:cNvSpPr>
            <a:spLocks noChangeShapeType="1"/>
          </p:cNvSpPr>
          <p:nvPr/>
        </p:nvSpPr>
        <p:spPr bwMode="auto">
          <a:xfrm>
            <a:off x="5943600" y="3529013"/>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44" name="Line 136"/>
          <p:cNvSpPr>
            <a:spLocks noChangeShapeType="1"/>
          </p:cNvSpPr>
          <p:nvPr/>
        </p:nvSpPr>
        <p:spPr bwMode="auto">
          <a:xfrm flipH="1">
            <a:off x="5702300" y="2151063"/>
            <a:ext cx="265113" cy="125730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45" name="Line 137"/>
          <p:cNvSpPr>
            <a:spLocks noChangeShapeType="1"/>
          </p:cNvSpPr>
          <p:nvPr/>
        </p:nvSpPr>
        <p:spPr bwMode="auto">
          <a:xfrm>
            <a:off x="6288088" y="2154238"/>
            <a:ext cx="1069975" cy="950912"/>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46" name="Text Box 138"/>
          <p:cNvSpPr txBox="1">
            <a:spLocks noChangeArrowheads="1"/>
          </p:cNvSpPr>
          <p:nvPr/>
        </p:nvSpPr>
        <p:spPr bwMode="auto">
          <a:xfrm>
            <a:off x="5715000" y="3184525"/>
            <a:ext cx="565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eaLnBrk="1" hangingPunct="1"/>
            <a:r>
              <a:rPr lang="en-US" altLang="en-US" sz="1000" b="1">
                <a:solidFill>
                  <a:srgbClr val="000000"/>
                </a:solidFill>
                <a:latin typeface="Courier New" panose="02070309020205020404" pitchFamily="49" charset="0"/>
                <a:cs typeface="Courier New" panose="02070309020205020404" pitchFamily="49" charset="0"/>
              </a:rPr>
              <a:t>Trade</a:t>
            </a:r>
            <a:br>
              <a:rPr lang="en-US" altLang="en-US" sz="1000" b="1">
                <a:solidFill>
                  <a:srgbClr val="000000"/>
                </a:solidFill>
                <a:latin typeface="Courier New" panose="02070309020205020404" pitchFamily="49" charset="0"/>
                <a:cs typeface="Courier New" panose="02070309020205020404" pitchFamily="49" charset="0"/>
              </a:rPr>
            </a:br>
            <a:r>
              <a:rPr lang="en-US" altLang="en-US" sz="1000" b="1">
                <a:solidFill>
                  <a:srgbClr val="000000"/>
                </a:solidFill>
                <a:latin typeface="Courier New" panose="02070309020205020404" pitchFamily="49" charset="0"/>
                <a:cs typeface="Courier New" panose="02070309020205020404" pitchFamily="49" charset="0"/>
              </a:rPr>
              <a:t>Data</a:t>
            </a:r>
          </a:p>
        </p:txBody>
      </p:sp>
      <p:sp>
        <p:nvSpPr>
          <p:cNvPr id="91247" name="Text Box 139"/>
          <p:cNvSpPr txBox="1">
            <a:spLocks noChangeArrowheads="1"/>
          </p:cNvSpPr>
          <p:nvPr/>
        </p:nvSpPr>
        <p:spPr bwMode="auto">
          <a:xfrm>
            <a:off x="6407150" y="2940050"/>
            <a:ext cx="1022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000" i="1">
                <a:solidFill>
                  <a:srgbClr val="000000"/>
                </a:solidFill>
                <a:latin typeface="Courier New" panose="02070309020205020404" pitchFamily="49" charset="0"/>
                <a:cs typeface="Courier New" panose="02070309020205020404" pitchFamily="49" charset="0"/>
              </a:rPr>
              <a:t>Trend</a:t>
            </a:r>
            <a:br>
              <a:rPr lang="en-US" altLang="en-US" sz="1000" b="1">
                <a:solidFill>
                  <a:srgbClr val="000000"/>
                </a:solidFill>
                <a:latin typeface="Courier New" panose="02070309020205020404" pitchFamily="49" charset="0"/>
                <a:cs typeface="Courier New" panose="02070309020205020404" pitchFamily="49" charset="0"/>
              </a:rPr>
            </a:br>
            <a:r>
              <a:rPr lang="en-US" altLang="en-US" sz="1000" b="1">
                <a:solidFill>
                  <a:srgbClr val="000000"/>
                </a:solidFill>
                <a:latin typeface="Courier New" panose="02070309020205020404" pitchFamily="49" charset="0"/>
                <a:cs typeface="Courier New" panose="02070309020205020404" pitchFamily="49" charset="0"/>
              </a:rPr>
              <a:t>Periodicity</a:t>
            </a:r>
          </a:p>
        </p:txBody>
      </p:sp>
      <p:pic>
        <p:nvPicPr>
          <p:cNvPr id="91248" name="Picture 34" descr="Bargain Index"/>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929563" y="3846513"/>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249" name="Line 151"/>
          <p:cNvSpPr>
            <a:spLocks noChangeShapeType="1"/>
          </p:cNvSpPr>
          <p:nvPr/>
        </p:nvSpPr>
        <p:spPr bwMode="auto">
          <a:xfrm flipH="1">
            <a:off x="8516938" y="3998913"/>
            <a:ext cx="3206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50" name="Text Box 152"/>
          <p:cNvSpPr txBox="1">
            <a:spLocks noChangeArrowheads="1"/>
          </p:cNvSpPr>
          <p:nvPr/>
        </p:nvSpPr>
        <p:spPr bwMode="auto">
          <a:xfrm>
            <a:off x="7439025" y="3760788"/>
            <a:ext cx="565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r" eaLnBrk="1" hangingPunct="1"/>
            <a:r>
              <a:rPr lang="en-US" altLang="en-US" sz="1000" b="1" i="1">
                <a:solidFill>
                  <a:srgbClr val="000000"/>
                </a:solidFill>
                <a:latin typeface="Courier New" panose="02070309020205020404" pitchFamily="49" charset="0"/>
                <a:cs typeface="Courier New" panose="02070309020205020404" pitchFamily="49" charset="0"/>
              </a:rPr>
              <a:t>Trend</a:t>
            </a:r>
          </a:p>
        </p:txBody>
      </p:sp>
      <p:sp>
        <p:nvSpPr>
          <p:cNvPr id="91251" name="Text Box 153"/>
          <p:cNvSpPr txBox="1">
            <a:spLocks noChangeArrowheads="1"/>
          </p:cNvSpPr>
          <p:nvPr/>
        </p:nvSpPr>
        <p:spPr bwMode="auto">
          <a:xfrm>
            <a:off x="7905750" y="3605213"/>
            <a:ext cx="10985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eaLnBrk="1" hangingPunct="1"/>
            <a:r>
              <a:rPr lang="en-US" altLang="en-US" sz="1000" b="1">
                <a:solidFill>
                  <a:srgbClr val="000000"/>
                </a:solidFill>
                <a:latin typeface="Courier New" panose="02070309020205020404" pitchFamily="49" charset="0"/>
                <a:cs typeface="Courier New" panose="02070309020205020404" pitchFamily="49" charset="0"/>
              </a:rPr>
              <a:t>BargainIndex</a:t>
            </a:r>
          </a:p>
        </p:txBody>
      </p:sp>
      <p:sp>
        <p:nvSpPr>
          <p:cNvPr id="91252" name="Line 154"/>
          <p:cNvSpPr>
            <a:spLocks noChangeShapeType="1"/>
          </p:cNvSpPr>
          <p:nvPr/>
        </p:nvSpPr>
        <p:spPr bwMode="auto">
          <a:xfrm>
            <a:off x="8547100" y="2432050"/>
            <a:ext cx="492125" cy="139065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53" name="Line 155"/>
          <p:cNvSpPr>
            <a:spLocks noChangeShapeType="1"/>
          </p:cNvSpPr>
          <p:nvPr/>
        </p:nvSpPr>
        <p:spPr bwMode="auto">
          <a:xfrm flipH="1">
            <a:off x="7513638" y="2438400"/>
            <a:ext cx="715962" cy="1249363"/>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91254" name="AutoShape 156"/>
          <p:cNvCxnSpPr>
            <a:cxnSpLocks noChangeShapeType="1"/>
            <a:stCxn id="91257" idx="6"/>
            <a:endCxn id="91256" idx="2"/>
          </p:cNvCxnSpPr>
          <p:nvPr/>
        </p:nvCxnSpPr>
        <p:spPr bwMode="auto">
          <a:xfrm>
            <a:off x="7235825" y="3502025"/>
            <a:ext cx="482600" cy="522288"/>
          </a:xfrm>
          <a:prstGeom prst="curvedConnector3">
            <a:avLst>
              <a:gd name="adj1" fmla="val 50000"/>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255" name="Line 157"/>
          <p:cNvSpPr>
            <a:spLocks noChangeShapeType="1"/>
          </p:cNvSpPr>
          <p:nvPr/>
        </p:nvSpPr>
        <p:spPr bwMode="auto">
          <a:xfrm>
            <a:off x="7720013" y="4014788"/>
            <a:ext cx="209550" cy="79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56" name="Oval 158"/>
          <p:cNvSpPr>
            <a:spLocks noChangeArrowheads="1"/>
          </p:cNvSpPr>
          <p:nvPr/>
        </p:nvSpPr>
        <p:spPr bwMode="auto">
          <a:xfrm>
            <a:off x="7718425" y="3910013"/>
            <a:ext cx="228600" cy="2286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sz="1800">
              <a:solidFill>
                <a:srgbClr val="7889FB"/>
              </a:solidFill>
            </a:endParaRPr>
          </a:p>
        </p:txBody>
      </p:sp>
      <p:sp>
        <p:nvSpPr>
          <p:cNvPr id="91257" name="Oval 159"/>
          <p:cNvSpPr>
            <a:spLocks noChangeArrowheads="1"/>
          </p:cNvSpPr>
          <p:nvPr/>
        </p:nvSpPr>
        <p:spPr bwMode="auto">
          <a:xfrm>
            <a:off x="7007225" y="3387725"/>
            <a:ext cx="228600" cy="2286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90000"/>
              </a:lnSpc>
            </a:pPr>
            <a:endParaRPr lang="en-US" altLang="en-US" sz="1800">
              <a:solidFill>
                <a:srgbClr val="7889FB"/>
              </a:solidFill>
            </a:endParaRPr>
          </a:p>
        </p:txBody>
      </p:sp>
      <p:sp>
        <p:nvSpPr>
          <p:cNvPr id="91258" name="Line 110"/>
          <p:cNvSpPr>
            <a:spLocks noChangeShapeType="1"/>
          </p:cNvSpPr>
          <p:nvPr/>
        </p:nvSpPr>
        <p:spPr bwMode="auto">
          <a:xfrm flipH="1" flipV="1">
            <a:off x="4953000" y="1981200"/>
            <a:ext cx="3048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260" name="Rectangle 142"/>
          <p:cNvSpPr>
            <a:spLocks noGrp="1" noChangeArrowheads="1"/>
          </p:cNvSpPr>
          <p:nvPr>
            <p:ph type="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r>
              <a:rPr lang="en-US" altLang="en-US" dirty="0">
                <a:ea typeface="ＭＳ Ｐゴシック" panose="020B0600070205080204" pitchFamily="34" charset="-128"/>
              </a:rPr>
              <a:t>IBM Automated Analytics Composer</a:t>
            </a:r>
            <a:endParaRPr lang="en-US" altLang="en-US" dirty="0"/>
          </a:p>
        </p:txBody>
      </p:sp>
      <p:sp>
        <p:nvSpPr>
          <p:cNvPr id="162" name="Footer Placeholder 1"/>
          <p:cNvSpPr>
            <a:spLocks noGrp="1"/>
          </p:cNvSpPr>
          <p:nvPr>
            <p:ph type="ftr" sz="quarter" idx="11"/>
          </p:nvPr>
        </p:nvSpPr>
        <p:spPr>
          <a:xfrm>
            <a:off x="1554163" y="6537325"/>
            <a:ext cx="5943600" cy="184150"/>
          </a:xfrm>
        </p:spPr>
        <p:txBody>
          <a:bodyPr/>
          <a:lstStyle/>
          <a:p>
            <a:pPr>
              <a:defRPr/>
            </a:pPr>
            <a:r>
              <a:rPr lang="en-US" altLang="en-US" b="1" dirty="0">
                <a:solidFill>
                  <a:srgbClr val="C00000"/>
                </a:solidFill>
              </a:rPr>
              <a:t> </a:t>
            </a:r>
          </a:p>
        </p:txBody>
      </p:sp>
      <p:pic>
        <p:nvPicPr>
          <p:cNvPr id="165" name="Picture 2"/>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2565869" y="1050768"/>
            <a:ext cx="2217047" cy="141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66" name="TextBox 165"/>
          <p:cNvSpPr txBox="1"/>
          <p:nvPr/>
        </p:nvSpPr>
        <p:spPr>
          <a:xfrm>
            <a:off x="2631842" y="1238530"/>
            <a:ext cx="2136337" cy="978729"/>
          </a:xfrm>
          <a:prstGeom prst="rect">
            <a:avLst/>
          </a:prstGeom>
          <a:solidFill>
            <a:schemeClr val="bg1"/>
          </a:solidFill>
        </p:spPr>
        <p:txBody>
          <a:bodyPr wrap="square" rtlCol="0">
            <a:spAutoFit/>
          </a:bodyPr>
          <a:lstStyle/>
          <a:p>
            <a:pPr algn="ctr"/>
            <a:r>
              <a:rPr lang="en-US" b="1" dirty="0">
                <a:solidFill>
                  <a:schemeClr val="tx1"/>
                </a:solidFill>
              </a:rPr>
              <a:t>Composer</a:t>
            </a:r>
          </a:p>
          <a:p>
            <a:r>
              <a:rPr lang="en-US" sz="1400" dirty="0">
                <a:solidFill>
                  <a:schemeClr val="tx1"/>
                </a:solidFill>
              </a:rPr>
              <a:t>AI planning based composition and deployment engine</a:t>
            </a:r>
          </a:p>
        </p:txBody>
      </p:sp>
    </p:spTree>
    <p:extLst>
      <p:ext uri="{BB962C8B-B14F-4D97-AF65-F5344CB8AC3E}">
        <p14:creationId xmlns:p14="http://schemas.microsoft.com/office/powerpoint/2010/main" val="419172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7F4A-AAC4-49B4-8CA8-7675599C6149}"/>
              </a:ext>
            </a:extLst>
          </p:cNvPr>
          <p:cNvSpPr>
            <a:spLocks noGrp="1"/>
          </p:cNvSpPr>
          <p:nvPr>
            <p:ph type="title"/>
          </p:nvPr>
        </p:nvSpPr>
        <p:spPr/>
        <p:txBody>
          <a:bodyPr/>
          <a:lstStyle/>
          <a:p>
            <a:r>
              <a:rPr lang="en-US" dirty="0"/>
              <a:t>Complexity of automatically composed applications</a:t>
            </a:r>
          </a:p>
        </p:txBody>
      </p:sp>
      <p:sp>
        <p:nvSpPr>
          <p:cNvPr id="3" name="Slide Number Placeholder 2">
            <a:extLst>
              <a:ext uri="{FF2B5EF4-FFF2-40B4-BE49-F238E27FC236}">
                <a16:creationId xmlns:a16="http://schemas.microsoft.com/office/drawing/2014/main" id="{1D581E85-9A71-40F4-B3A9-A04BFDDF6A8B}"/>
              </a:ext>
            </a:extLst>
          </p:cNvPr>
          <p:cNvSpPr>
            <a:spLocks noGrp="1"/>
          </p:cNvSpPr>
          <p:nvPr>
            <p:ph type="sldNum" sz="quarter" idx="10"/>
          </p:nvPr>
        </p:nvSpPr>
        <p:spPr/>
        <p:txBody>
          <a:bodyPr/>
          <a:lstStyle/>
          <a:p>
            <a:fld id="{E92B326D-C2BB-49CC-95BC-22BF297F91DC}" type="slidenum">
              <a:rPr lang="en-US" altLang="en-US" smtClean="0"/>
              <a:pPr/>
              <a:t>9</a:t>
            </a:fld>
            <a:endParaRPr lang="en-US" altLang="en-US"/>
          </a:p>
        </p:txBody>
      </p:sp>
      <p:pic>
        <p:nvPicPr>
          <p:cNvPr id="4" name="Picture 3" descr="DWB_FULL">
            <a:extLst>
              <a:ext uri="{FF2B5EF4-FFF2-40B4-BE49-F238E27FC236}">
                <a16:creationId xmlns:a16="http://schemas.microsoft.com/office/drawing/2014/main" id="{1BC82429-49D3-4CD2-A511-21DBAE17B5EE}"/>
              </a:ext>
            </a:extLst>
          </p:cNvPr>
          <p:cNvPicPr>
            <a:picLocks noChangeAspect="1" noChangeArrowheads="1"/>
          </p:cNvPicPr>
          <p:nvPr/>
        </p:nvPicPr>
        <p:blipFill rotWithShape="1">
          <a:blip r:embed="rId2"/>
          <a:srcRect l="17113" r="17290"/>
          <a:stretch/>
        </p:blipFill>
        <p:spPr bwMode="auto">
          <a:xfrm>
            <a:off x="976235" y="1078861"/>
            <a:ext cx="6550838" cy="5613092"/>
          </a:xfrm>
          <a:prstGeom prst="rect">
            <a:avLst/>
          </a:prstGeom>
          <a:noFill/>
          <a:ln w="9525">
            <a:solidFill>
              <a:schemeClr val="tx1"/>
            </a:solidFill>
            <a:miter lim="800000"/>
            <a:headEnd/>
            <a:tailEnd/>
          </a:ln>
          <a:effectLst>
            <a:outerShdw blurRad="63500" dist="107763" dir="2700000" algn="ctr" rotWithShape="0">
              <a:schemeClr val="bg2">
                <a:alpha val="50000"/>
              </a:schemeClr>
            </a:outerShdw>
          </a:effectLst>
          <a:extLst>
            <a:ext uri="{909E8E84-426E-40dd-AFC4-6F175D3DCCD1}"/>
          </a:extLst>
        </p:spPr>
      </p:pic>
    </p:spTree>
    <p:extLst>
      <p:ext uri="{BB962C8B-B14F-4D97-AF65-F5344CB8AC3E}">
        <p14:creationId xmlns:p14="http://schemas.microsoft.com/office/powerpoint/2010/main" val="282144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BC42E-615C-4C1B-9DD4-C8914D4C5493}"/>
              </a:ext>
            </a:extLst>
          </p:cNvPr>
          <p:cNvSpPr>
            <a:spLocks noGrp="1"/>
          </p:cNvSpPr>
          <p:nvPr>
            <p:ph type="title"/>
          </p:nvPr>
        </p:nvSpPr>
        <p:spPr/>
        <p:txBody>
          <a:bodyPr/>
          <a:lstStyle/>
          <a:p>
            <a:r>
              <a:rPr lang="en-US" dirty="0"/>
              <a:t>The first baby steps: learning to adapt analysis to data</a:t>
            </a:r>
          </a:p>
        </p:txBody>
      </p:sp>
      <p:sp>
        <p:nvSpPr>
          <p:cNvPr id="3" name="Slide Number Placeholder 2">
            <a:extLst>
              <a:ext uri="{FF2B5EF4-FFF2-40B4-BE49-F238E27FC236}">
                <a16:creationId xmlns:a16="http://schemas.microsoft.com/office/drawing/2014/main" id="{DE9B0654-4AB2-4631-80AC-7DEB6A3F6B36}"/>
              </a:ext>
            </a:extLst>
          </p:cNvPr>
          <p:cNvSpPr>
            <a:spLocks noGrp="1"/>
          </p:cNvSpPr>
          <p:nvPr>
            <p:ph type="sldNum" sz="quarter" idx="10"/>
          </p:nvPr>
        </p:nvSpPr>
        <p:spPr/>
        <p:txBody>
          <a:bodyPr/>
          <a:lstStyle/>
          <a:p>
            <a:fld id="{E92B326D-C2BB-49CC-95BC-22BF297F91DC}" type="slidenum">
              <a:rPr lang="en-US" altLang="en-US" smtClean="0"/>
              <a:pPr/>
              <a:t>10</a:t>
            </a:fld>
            <a:endParaRPr lang="en-US" altLang="en-US"/>
          </a:p>
        </p:txBody>
      </p:sp>
      <p:pic>
        <p:nvPicPr>
          <p:cNvPr id="4" name="runtime-reallyfast">
            <a:hlinkClick r:id="" action="ppaction://media"/>
            <a:extLst>
              <a:ext uri="{FF2B5EF4-FFF2-40B4-BE49-F238E27FC236}">
                <a16:creationId xmlns:a16="http://schemas.microsoft.com/office/drawing/2014/main" id="{72F85026-25A1-4F69-8B33-24B00E4250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952" y="1048213"/>
            <a:ext cx="9139048" cy="5140714"/>
          </a:xfrm>
          <a:prstGeom prst="rect">
            <a:avLst/>
          </a:prstGeom>
        </p:spPr>
      </p:pic>
    </p:spTree>
    <p:extLst>
      <p:ext uri="{BB962C8B-B14F-4D97-AF65-F5344CB8AC3E}">
        <p14:creationId xmlns:p14="http://schemas.microsoft.com/office/powerpoint/2010/main" val="2624623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 automation via Scout and CADS</a:t>
            </a:r>
          </a:p>
        </p:txBody>
      </p:sp>
      <p:sp>
        <p:nvSpPr>
          <p:cNvPr id="4" name="Slide Number Placeholder 3"/>
          <p:cNvSpPr>
            <a:spLocks noGrp="1"/>
          </p:cNvSpPr>
          <p:nvPr>
            <p:ph type="sldNum" sz="quarter" idx="10"/>
          </p:nvPr>
        </p:nvSpPr>
        <p:spPr/>
        <p:txBody>
          <a:bodyPr/>
          <a:lstStyle/>
          <a:p>
            <a:pPr>
              <a:defRPr/>
            </a:pPr>
            <a:fld id="{97393B00-9C03-42AA-A5AB-F5322E86381C}" type="slidenum">
              <a:rPr lang="en-US" altLang="en-US" smtClean="0"/>
              <a:pPr>
                <a:defRPr/>
              </a:pPr>
              <a:t>11</a:t>
            </a:fld>
            <a:endParaRPr lang="en-US" altLang="en-US"/>
          </a:p>
        </p:txBody>
      </p:sp>
      <p:sp>
        <p:nvSpPr>
          <p:cNvPr id="5" name="AutoShape 76"/>
          <p:cNvSpPr>
            <a:spLocks noChangeArrowheads="1"/>
          </p:cNvSpPr>
          <p:nvPr/>
        </p:nvSpPr>
        <p:spPr bwMode="auto">
          <a:xfrm>
            <a:off x="5733170" y="1524000"/>
            <a:ext cx="3258429" cy="1410739"/>
          </a:xfrm>
          <a:prstGeom prst="roundRect">
            <a:avLst>
              <a:gd name="adj" fmla="val 16667"/>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a:cs typeface="Arial" panose="020B0604020202020204" pitchFamily="34" charset="0"/>
            </a:endParaRPr>
          </a:p>
        </p:txBody>
      </p:sp>
      <p:grpSp>
        <p:nvGrpSpPr>
          <p:cNvPr id="18" name="Group 17"/>
          <p:cNvGrpSpPr/>
          <p:nvPr/>
        </p:nvGrpSpPr>
        <p:grpSpPr>
          <a:xfrm>
            <a:off x="445121" y="2723324"/>
            <a:ext cx="2436385" cy="2151537"/>
            <a:chOff x="3250757" y="2497845"/>
            <a:chExt cx="2674938" cy="2362200"/>
          </a:xfrm>
        </p:grpSpPr>
        <p:sp>
          <p:nvSpPr>
            <p:cNvPr id="19" name="AutoShape 4"/>
            <p:cNvSpPr>
              <a:spLocks noChangeArrowheads="1"/>
            </p:cNvSpPr>
            <p:nvPr/>
          </p:nvSpPr>
          <p:spPr bwMode="auto">
            <a:xfrm>
              <a:off x="3792095" y="2802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pic>
          <p:nvPicPr>
            <p:cNvPr id="20" name="Picture 156" descr="NYS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3792095" y="287884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6" descr="NYS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3868295" y="303124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56" descr="NYS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4486"/>
            <a:stretch>
              <a:fillRect/>
            </a:stretch>
          </p:blipFill>
          <p:spPr bwMode="auto">
            <a:xfrm>
              <a:off x="3944495" y="318364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9"/>
            <p:cNvSpPr txBox="1">
              <a:spLocks noChangeArrowheads="1"/>
            </p:cNvSpPr>
            <p:nvPr/>
          </p:nvSpPr>
          <p:spPr bwMode="auto">
            <a:xfrm>
              <a:off x="3639695" y="3259845"/>
              <a:ext cx="854075" cy="33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Source Connectors</a:t>
              </a:r>
            </a:p>
          </p:txBody>
        </p:sp>
        <p:sp>
          <p:nvSpPr>
            <p:cNvPr id="24" name="AutoShape 30"/>
            <p:cNvSpPr>
              <a:spLocks noChangeArrowheads="1"/>
            </p:cNvSpPr>
            <p:nvPr/>
          </p:nvSpPr>
          <p:spPr bwMode="auto">
            <a:xfrm>
              <a:off x="4401695" y="2802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pic>
          <p:nvPicPr>
            <p:cNvPr id="25"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1695" y="28788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7895" y="30312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4095" y="31836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34"/>
            <p:cNvSpPr txBox="1">
              <a:spLocks noChangeArrowheads="1"/>
            </p:cNvSpPr>
            <p:nvPr/>
          </p:nvSpPr>
          <p:spPr bwMode="auto">
            <a:xfrm>
              <a:off x="4233420" y="2650245"/>
              <a:ext cx="854075" cy="33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Pre-processing</a:t>
              </a:r>
            </a:p>
          </p:txBody>
        </p:sp>
        <p:sp>
          <p:nvSpPr>
            <p:cNvPr id="29" name="AutoShape 36"/>
            <p:cNvSpPr>
              <a:spLocks noChangeArrowheads="1"/>
            </p:cNvSpPr>
            <p:nvPr/>
          </p:nvSpPr>
          <p:spPr bwMode="auto">
            <a:xfrm>
              <a:off x="5011295" y="2802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pic>
          <p:nvPicPr>
            <p:cNvPr id="30"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1295" y="28788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7495" y="30312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3695" y="31836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40"/>
            <p:cNvSpPr txBox="1">
              <a:spLocks noChangeArrowheads="1"/>
            </p:cNvSpPr>
            <p:nvPr/>
          </p:nvSpPr>
          <p:spPr bwMode="auto">
            <a:xfrm>
              <a:off x="4858895" y="3336045"/>
              <a:ext cx="854075" cy="219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Alignment</a:t>
              </a:r>
            </a:p>
          </p:txBody>
        </p:sp>
        <p:sp>
          <p:nvSpPr>
            <p:cNvPr id="34" name="AutoShape 41"/>
            <p:cNvSpPr>
              <a:spLocks noChangeArrowheads="1"/>
            </p:cNvSpPr>
            <p:nvPr/>
          </p:nvSpPr>
          <p:spPr bwMode="auto">
            <a:xfrm>
              <a:off x="3715895" y="3945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sp>
          <p:nvSpPr>
            <p:cNvPr id="35" name="Text Box 42"/>
            <p:cNvSpPr txBox="1">
              <a:spLocks noChangeArrowheads="1"/>
            </p:cNvSpPr>
            <p:nvPr/>
          </p:nvSpPr>
          <p:spPr bwMode="auto">
            <a:xfrm>
              <a:off x="3563495" y="4555245"/>
              <a:ext cx="854075" cy="219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Data Mining </a:t>
              </a:r>
            </a:p>
          </p:txBody>
        </p:sp>
        <p:sp>
          <p:nvSpPr>
            <p:cNvPr id="36" name="AutoShape 43"/>
            <p:cNvSpPr>
              <a:spLocks noChangeArrowheads="1"/>
            </p:cNvSpPr>
            <p:nvPr/>
          </p:nvSpPr>
          <p:spPr bwMode="auto">
            <a:xfrm>
              <a:off x="5011295" y="3945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pic>
          <p:nvPicPr>
            <p:cNvPr id="37"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5895" y="40218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2095" y="41742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8295" y="43266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1295" y="40218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7495" y="41742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3695" y="43266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50"/>
            <p:cNvSpPr>
              <a:spLocks noChangeArrowheads="1"/>
            </p:cNvSpPr>
            <p:nvPr/>
          </p:nvSpPr>
          <p:spPr bwMode="auto">
            <a:xfrm>
              <a:off x="4385820" y="3945645"/>
              <a:ext cx="457200" cy="685800"/>
            </a:xfrm>
            <a:prstGeom prst="roundRect">
              <a:avLst>
                <a:gd name="adj" fmla="val 16667"/>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pic>
          <p:nvPicPr>
            <p:cNvPr id="44"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5820" y="40218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2020" y="41742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57" descr="VWAP Timeperi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8220" y="4326645"/>
              <a:ext cx="3048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 Box 54"/>
            <p:cNvSpPr txBox="1">
              <a:spLocks noChangeArrowheads="1"/>
            </p:cNvSpPr>
            <p:nvPr/>
          </p:nvSpPr>
          <p:spPr bwMode="auto">
            <a:xfrm>
              <a:off x="4157220" y="3793245"/>
              <a:ext cx="854075" cy="33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Sinks, visualization</a:t>
              </a:r>
            </a:p>
          </p:txBody>
        </p:sp>
        <p:sp>
          <p:nvSpPr>
            <p:cNvPr id="48" name="Text Box 55"/>
            <p:cNvSpPr txBox="1">
              <a:spLocks noChangeArrowheads="1"/>
            </p:cNvSpPr>
            <p:nvPr/>
          </p:nvSpPr>
          <p:spPr bwMode="auto">
            <a:xfrm>
              <a:off x="4706495" y="4418720"/>
              <a:ext cx="1219200" cy="33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700">
                  <a:solidFill>
                    <a:schemeClr val="tx1"/>
                  </a:solidFill>
                  <a:cs typeface="Arial" panose="020B0604020202020204" pitchFamily="34" charset="0"/>
                </a:rPr>
                <a:t>Meta-learning, Ensemble Methods</a:t>
              </a:r>
            </a:p>
          </p:txBody>
        </p:sp>
        <p:sp>
          <p:nvSpPr>
            <p:cNvPr id="49" name="AutoShape 56"/>
            <p:cNvSpPr>
              <a:spLocks noChangeArrowheads="1"/>
            </p:cNvSpPr>
            <p:nvPr/>
          </p:nvSpPr>
          <p:spPr bwMode="auto">
            <a:xfrm>
              <a:off x="3334895" y="2497845"/>
              <a:ext cx="2438400" cy="2362200"/>
            </a:xfrm>
            <a:prstGeom prst="can">
              <a:avLst>
                <a:gd name="adj" fmla="val 25000"/>
              </a:avLst>
            </a:prstGeom>
            <a:solidFill>
              <a:schemeClr val="accent1">
                <a:alpha val="38039"/>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sz="1800">
                <a:cs typeface="Arial" panose="020B0604020202020204" pitchFamily="34" charset="0"/>
              </a:endParaRPr>
            </a:p>
          </p:txBody>
        </p:sp>
        <p:sp>
          <p:nvSpPr>
            <p:cNvPr id="50" name="Text Box 57"/>
            <p:cNvSpPr txBox="1">
              <a:spLocks noChangeArrowheads="1"/>
            </p:cNvSpPr>
            <p:nvPr/>
          </p:nvSpPr>
          <p:spPr bwMode="auto">
            <a:xfrm>
              <a:off x="3563495" y="2497845"/>
              <a:ext cx="2278062" cy="28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100" b="1" dirty="0">
                  <a:solidFill>
                    <a:schemeClr val="tx1"/>
                  </a:solidFill>
                  <a:cs typeface="Arial" panose="020B0604020202020204" pitchFamily="34" charset="0"/>
                </a:rPr>
                <a:t>SOFIA</a:t>
              </a:r>
              <a:r>
                <a:rPr lang="en-US" altLang="en-US" sz="1100" dirty="0">
                  <a:solidFill>
                    <a:schemeClr val="tx1"/>
                  </a:solidFill>
                  <a:cs typeface="Arial" panose="020B0604020202020204" pitchFamily="34" charset="0"/>
                </a:rPr>
                <a:t> Analytic Repository</a:t>
              </a:r>
            </a:p>
          </p:txBody>
        </p:sp>
        <p:sp>
          <p:nvSpPr>
            <p:cNvPr id="51" name="Text Box 75"/>
            <p:cNvSpPr txBox="1">
              <a:spLocks noChangeArrowheads="1"/>
            </p:cNvSpPr>
            <p:nvPr/>
          </p:nvSpPr>
          <p:spPr bwMode="auto">
            <a:xfrm rot="16200000">
              <a:off x="2355407" y="3469395"/>
              <a:ext cx="2263775" cy="47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1050" b="1">
                  <a:solidFill>
                    <a:schemeClr val="tx1"/>
                  </a:solidFill>
                  <a:cs typeface="Arial" panose="020B0604020202020204" pitchFamily="34" charset="0"/>
                </a:rPr>
                <a:t>Algorithm Implementations and Metadata</a:t>
              </a:r>
            </a:p>
          </p:txBody>
        </p:sp>
      </p:grpSp>
      <p:sp>
        <p:nvSpPr>
          <p:cNvPr id="53" name="Right Arrow 52"/>
          <p:cNvSpPr/>
          <p:nvPr/>
        </p:nvSpPr>
        <p:spPr bwMode="auto">
          <a:xfrm>
            <a:off x="2824468" y="3754065"/>
            <a:ext cx="495835" cy="338065"/>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pic>
        <p:nvPicPr>
          <p:cNvPr id="54" name="Picture 131"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178" y="5298268"/>
            <a:ext cx="430922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15"/>
          <p:cNvSpPr txBox="1">
            <a:spLocks noChangeArrowheads="1"/>
          </p:cNvSpPr>
          <p:nvPr/>
        </p:nvSpPr>
        <p:spPr bwMode="auto">
          <a:xfrm>
            <a:off x="4394491" y="5783948"/>
            <a:ext cx="21451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r>
              <a:rPr lang="en-US" altLang="en-US" sz="1400" dirty="0">
                <a:solidFill>
                  <a:schemeClr val="bg1"/>
                </a:solidFill>
                <a:cs typeface="Arial" panose="020B0604020202020204" pitchFamily="34" charset="0"/>
              </a:rPr>
              <a:t>Compute Cluster / Cloud</a:t>
            </a:r>
          </a:p>
        </p:txBody>
      </p:sp>
      <p:sp>
        <p:nvSpPr>
          <p:cNvPr id="58" name="Right Arrow 57"/>
          <p:cNvSpPr/>
          <p:nvPr/>
        </p:nvSpPr>
        <p:spPr bwMode="auto">
          <a:xfrm rot="5400000">
            <a:off x="4335666" y="4678712"/>
            <a:ext cx="803059" cy="422468"/>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sp>
        <p:nvSpPr>
          <p:cNvPr id="59" name="Text Box 77"/>
          <p:cNvSpPr txBox="1">
            <a:spLocks noChangeArrowheads="1"/>
          </p:cNvSpPr>
          <p:nvPr/>
        </p:nvSpPr>
        <p:spPr bwMode="auto">
          <a:xfrm>
            <a:off x="5876045" y="1639669"/>
            <a:ext cx="299331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1800" b="1" dirty="0">
                <a:solidFill>
                  <a:schemeClr val="tx1"/>
                </a:solidFill>
                <a:cs typeface="Arial" panose="020B0604020202020204" pitchFamily="34" charset="0"/>
              </a:rPr>
              <a:t>Cognitive Assistant for Data Science (CADS)</a:t>
            </a:r>
          </a:p>
        </p:txBody>
      </p:sp>
      <p:sp>
        <p:nvSpPr>
          <p:cNvPr id="60" name="Right Arrow 59"/>
          <p:cNvSpPr/>
          <p:nvPr/>
        </p:nvSpPr>
        <p:spPr bwMode="auto">
          <a:xfrm rot="5400000">
            <a:off x="4116873" y="3043800"/>
            <a:ext cx="552929" cy="338065"/>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sp>
        <p:nvSpPr>
          <p:cNvPr id="61" name="TextBox 60"/>
          <p:cNvSpPr txBox="1"/>
          <p:nvPr/>
        </p:nvSpPr>
        <p:spPr>
          <a:xfrm>
            <a:off x="5643558" y="2304567"/>
            <a:ext cx="3348041" cy="461665"/>
          </a:xfrm>
          <a:prstGeom prst="rect">
            <a:avLst/>
          </a:prstGeom>
          <a:noFill/>
        </p:spPr>
        <p:txBody>
          <a:bodyPr wrap="square" rtlCol="0">
            <a:spAutoFit/>
          </a:bodyPr>
          <a:lstStyle/>
          <a:p>
            <a:pPr algn="ctr"/>
            <a:r>
              <a:rPr lang="en-US" sz="1200" dirty="0">
                <a:solidFill>
                  <a:schemeClr val="tx1"/>
                </a:solidFill>
              </a:rPr>
              <a:t>Machine learning to automatically determine best choice of model for supervised analysis</a:t>
            </a:r>
          </a:p>
        </p:txBody>
      </p:sp>
      <p:sp>
        <p:nvSpPr>
          <p:cNvPr id="62" name="AutoShape 76"/>
          <p:cNvSpPr>
            <a:spLocks noChangeArrowheads="1"/>
          </p:cNvSpPr>
          <p:nvPr/>
        </p:nvSpPr>
        <p:spPr bwMode="auto">
          <a:xfrm>
            <a:off x="3024381" y="1783535"/>
            <a:ext cx="2209800" cy="1042065"/>
          </a:xfrm>
          <a:prstGeom prst="roundRect">
            <a:avLst>
              <a:gd name="adj" fmla="val 16667"/>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endParaRPr lang="en-US" altLang="en-US">
              <a:cs typeface="Arial" panose="020B0604020202020204" pitchFamily="34" charset="0"/>
            </a:endParaRPr>
          </a:p>
        </p:txBody>
      </p:sp>
      <p:sp>
        <p:nvSpPr>
          <p:cNvPr id="63" name="Text Box 77"/>
          <p:cNvSpPr txBox="1">
            <a:spLocks noChangeArrowheads="1"/>
          </p:cNvSpPr>
          <p:nvPr/>
        </p:nvSpPr>
        <p:spPr bwMode="auto">
          <a:xfrm>
            <a:off x="3100595" y="1921667"/>
            <a:ext cx="192405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hlink"/>
                </a:solidFill>
                <a:latin typeface="Arial" panose="020B0604020202020204" pitchFamily="34" charset="0"/>
                <a:ea typeface="ＭＳ Ｐゴシック" panose="020B0600070205080204" pitchFamily="34" charset="-128"/>
              </a:defRPr>
            </a:lvl1pPr>
            <a:lvl2pPr marL="742950" indent="-285750">
              <a:defRPr sz="2200">
                <a:solidFill>
                  <a:schemeClr val="hlink"/>
                </a:solidFill>
                <a:latin typeface="Arial" panose="020B0604020202020204" pitchFamily="34" charset="0"/>
                <a:ea typeface="ＭＳ Ｐゴシック" panose="020B0600070205080204" pitchFamily="34" charset="-128"/>
              </a:defRPr>
            </a:lvl2pPr>
            <a:lvl3pPr marL="1143000" indent="-228600">
              <a:defRPr sz="2200">
                <a:solidFill>
                  <a:schemeClr val="hlink"/>
                </a:solidFill>
                <a:latin typeface="Arial" panose="020B0604020202020204" pitchFamily="34" charset="0"/>
                <a:ea typeface="ＭＳ Ｐゴシック" panose="020B0600070205080204" pitchFamily="34" charset="-128"/>
              </a:defRPr>
            </a:lvl3pPr>
            <a:lvl4pPr marL="1600200" indent="-228600">
              <a:defRPr sz="2200">
                <a:solidFill>
                  <a:schemeClr val="hlink"/>
                </a:solidFill>
                <a:latin typeface="Arial" panose="020B0604020202020204" pitchFamily="34" charset="0"/>
                <a:ea typeface="ＭＳ Ｐゴシック" panose="020B0600070205080204" pitchFamily="34" charset="-128"/>
              </a:defRPr>
            </a:lvl4pPr>
            <a:lvl5pPr marL="2057400" indent="-228600">
              <a:defRPr sz="2200">
                <a:solidFill>
                  <a:schemeClr val="hlink"/>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200">
                <a:solidFill>
                  <a:schemeClr val="hlink"/>
                </a:solidFill>
                <a:latin typeface="Arial" panose="020B0604020202020204" pitchFamily="34" charset="0"/>
                <a:ea typeface="ＭＳ Ｐゴシック" panose="020B0600070205080204" pitchFamily="34" charset="-128"/>
              </a:defRPr>
            </a:lvl9pPr>
          </a:lstStyle>
          <a:p>
            <a:pPr algn="ctr"/>
            <a:r>
              <a:rPr lang="en-US" altLang="en-US" sz="1800" b="1" dirty="0">
                <a:solidFill>
                  <a:schemeClr val="tx1"/>
                </a:solidFill>
                <a:cs typeface="Arial" panose="020B0604020202020204" pitchFamily="34" charset="0"/>
              </a:rPr>
              <a:t>Analytic Scout</a:t>
            </a:r>
          </a:p>
          <a:p>
            <a:pPr algn="ctr"/>
            <a:r>
              <a:rPr lang="en-US" altLang="en-US" sz="1200" dirty="0">
                <a:solidFill>
                  <a:schemeClr val="tx1"/>
                </a:solidFill>
                <a:cs typeface="Arial" panose="020B0604020202020204" pitchFamily="34" charset="0"/>
              </a:rPr>
              <a:t>Performance evaluation on benchmark datasets</a:t>
            </a:r>
          </a:p>
        </p:txBody>
      </p:sp>
      <p:sp>
        <p:nvSpPr>
          <p:cNvPr id="65" name="Right Arrow 64"/>
          <p:cNvSpPr/>
          <p:nvPr/>
        </p:nvSpPr>
        <p:spPr bwMode="auto">
          <a:xfrm rot="5400000">
            <a:off x="4827705" y="3139228"/>
            <a:ext cx="393878" cy="338065"/>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sp>
        <p:nvSpPr>
          <p:cNvPr id="66" name="Rectangle 65"/>
          <p:cNvSpPr/>
          <p:nvPr/>
        </p:nvSpPr>
        <p:spPr>
          <a:xfrm>
            <a:off x="4948430" y="3111321"/>
            <a:ext cx="2214370" cy="138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7010400" y="2936366"/>
            <a:ext cx="152400" cy="297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p:cNvPicPr>
            <a:picLocks noChangeAspect="1"/>
          </p:cNvPicPr>
          <p:nvPr/>
        </p:nvPicPr>
        <p:blipFill>
          <a:blip r:embed="rId5"/>
          <a:stretch>
            <a:fillRect/>
          </a:stretch>
        </p:blipFill>
        <p:spPr>
          <a:xfrm>
            <a:off x="596601" y="4864412"/>
            <a:ext cx="2042331" cy="1761376"/>
          </a:xfrm>
          <a:prstGeom prst="rect">
            <a:avLst/>
          </a:prstGeom>
        </p:spPr>
      </p:pic>
      <p:pic>
        <p:nvPicPr>
          <p:cNvPr id="80" name="Picture 79"/>
          <p:cNvPicPr>
            <a:picLocks noChangeAspect="1"/>
          </p:cNvPicPr>
          <p:nvPr/>
        </p:nvPicPr>
        <p:blipFill>
          <a:blip r:embed="rId6"/>
          <a:stretch>
            <a:fillRect/>
          </a:stretch>
        </p:blipFill>
        <p:spPr>
          <a:xfrm>
            <a:off x="891542" y="1358147"/>
            <a:ext cx="1950250" cy="840395"/>
          </a:xfrm>
          <a:prstGeom prst="rect">
            <a:avLst/>
          </a:prstGeom>
        </p:spPr>
      </p:pic>
      <p:sp>
        <p:nvSpPr>
          <p:cNvPr id="81" name="Rectangle 80"/>
          <p:cNvSpPr/>
          <p:nvPr/>
        </p:nvSpPr>
        <p:spPr>
          <a:xfrm>
            <a:off x="2638932" y="1195716"/>
            <a:ext cx="3990468" cy="1655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ight Arrow 81"/>
          <p:cNvSpPr/>
          <p:nvPr/>
        </p:nvSpPr>
        <p:spPr bwMode="auto">
          <a:xfrm rot="5400000">
            <a:off x="3978651" y="1376169"/>
            <a:ext cx="414797" cy="338065"/>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sp>
        <p:nvSpPr>
          <p:cNvPr id="83" name="Right Arrow 82"/>
          <p:cNvSpPr/>
          <p:nvPr/>
        </p:nvSpPr>
        <p:spPr bwMode="auto">
          <a:xfrm rot="5400000">
            <a:off x="6342581" y="1278857"/>
            <a:ext cx="414797" cy="338065"/>
          </a:xfrm>
          <a:prstGeom prst="rightArrow">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2200" b="0" i="0" u="none" strike="noStrike" cap="none" normalizeH="0" baseline="0">
              <a:ln>
                <a:noFill/>
              </a:ln>
              <a:solidFill>
                <a:schemeClr val="hlink"/>
              </a:solidFill>
              <a:effectLst/>
              <a:latin typeface="Arial" charset="0"/>
              <a:ea typeface="ＭＳ Ｐゴシック" charset="0"/>
              <a:cs typeface="Arial" charset="0"/>
            </a:endParaRPr>
          </a:p>
        </p:txBody>
      </p:sp>
      <p:sp>
        <p:nvSpPr>
          <p:cNvPr id="84" name="TextBox 83"/>
          <p:cNvSpPr txBox="1"/>
          <p:nvPr/>
        </p:nvSpPr>
        <p:spPr>
          <a:xfrm>
            <a:off x="5898346" y="3543116"/>
            <a:ext cx="3115554" cy="1569660"/>
          </a:xfrm>
          <a:prstGeom prst="rect">
            <a:avLst/>
          </a:prstGeom>
          <a:noFill/>
        </p:spPr>
        <p:txBody>
          <a:bodyPr wrap="square" rtlCol="0">
            <a:spAutoFit/>
          </a:bodyPr>
          <a:lstStyle/>
          <a:p>
            <a:r>
              <a:rPr lang="en-US" sz="1600" dirty="0">
                <a:solidFill>
                  <a:schemeClr val="tx1"/>
                </a:solidFill>
              </a:rPr>
              <a:t>First of their kind applications for automatic analytic selection and benchmarking</a:t>
            </a:r>
          </a:p>
          <a:p>
            <a:r>
              <a:rPr lang="en-US" sz="1600" dirty="0">
                <a:solidFill>
                  <a:schemeClr val="tx1"/>
                </a:solidFill>
              </a:rPr>
              <a:t>Couple AI, Machine learning, and Large-scale systems to realize cognitive applications</a:t>
            </a:r>
          </a:p>
        </p:txBody>
      </p:sp>
      <p:pic>
        <p:nvPicPr>
          <p:cNvPr id="69" name="Picture 11" descr="http://thumbs.dreamstime.com/x/business-analyst-think-market-trend-3207491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9881" y="1524000"/>
            <a:ext cx="883763" cy="521421"/>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153002" y="2041673"/>
            <a:ext cx="1404554" cy="523220"/>
          </a:xfrm>
          <a:prstGeom prst="rect">
            <a:avLst/>
          </a:prstGeom>
          <a:noFill/>
        </p:spPr>
        <p:txBody>
          <a:bodyPr wrap="square" rtlCol="0">
            <a:spAutoFit/>
          </a:bodyPr>
          <a:lstStyle/>
          <a:p>
            <a:pPr algn="ctr"/>
            <a:r>
              <a:rPr lang="en-US" sz="1400" b="1" dirty="0">
                <a:solidFill>
                  <a:schemeClr val="tx1"/>
                </a:solidFill>
              </a:rPr>
              <a:t>Business Analyst</a:t>
            </a:r>
            <a:endParaRPr lang="en-US" sz="1800" b="1" dirty="0">
              <a:solidFill>
                <a:schemeClr val="tx1"/>
              </a:solidFill>
            </a:endParaRPr>
          </a:p>
        </p:txBody>
      </p:sp>
      <p:pic>
        <p:nvPicPr>
          <p:cNvPr id="71"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79618" y="3478117"/>
            <a:ext cx="2217047" cy="141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2" name="TextBox 71"/>
          <p:cNvSpPr txBox="1"/>
          <p:nvPr/>
        </p:nvSpPr>
        <p:spPr>
          <a:xfrm>
            <a:off x="3345591" y="3665879"/>
            <a:ext cx="2136337" cy="978729"/>
          </a:xfrm>
          <a:prstGeom prst="rect">
            <a:avLst/>
          </a:prstGeom>
          <a:solidFill>
            <a:schemeClr val="bg1"/>
          </a:solidFill>
        </p:spPr>
        <p:txBody>
          <a:bodyPr wrap="square" rtlCol="0">
            <a:spAutoFit/>
          </a:bodyPr>
          <a:lstStyle/>
          <a:p>
            <a:pPr algn="ctr"/>
            <a:r>
              <a:rPr lang="en-US" b="1" dirty="0">
                <a:solidFill>
                  <a:schemeClr val="tx1"/>
                </a:solidFill>
              </a:rPr>
              <a:t>Composer</a:t>
            </a:r>
          </a:p>
          <a:p>
            <a:r>
              <a:rPr lang="en-US" sz="1400" dirty="0">
                <a:solidFill>
                  <a:schemeClr val="tx1"/>
                </a:solidFill>
              </a:rPr>
              <a:t>AI planning based composition and deployment engine</a:t>
            </a:r>
          </a:p>
        </p:txBody>
      </p:sp>
    </p:spTree>
    <p:extLst>
      <p:ext uri="{BB962C8B-B14F-4D97-AF65-F5344CB8AC3E}">
        <p14:creationId xmlns:p14="http://schemas.microsoft.com/office/powerpoint/2010/main" val="145179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 automation via CADS and Scout</a:t>
            </a:r>
          </a:p>
        </p:txBody>
      </p:sp>
      <p:sp>
        <p:nvSpPr>
          <p:cNvPr id="4" name="Slide Number Placeholder 3"/>
          <p:cNvSpPr>
            <a:spLocks noGrp="1"/>
          </p:cNvSpPr>
          <p:nvPr>
            <p:ph type="sldNum" sz="quarter" idx="10"/>
          </p:nvPr>
        </p:nvSpPr>
        <p:spPr/>
        <p:txBody>
          <a:bodyPr/>
          <a:lstStyle/>
          <a:p>
            <a:pPr>
              <a:defRPr/>
            </a:pPr>
            <a:fld id="{97393B00-9C03-42AA-A5AB-F5322E86381C}" type="slidenum">
              <a:rPr lang="en-US" altLang="en-US" smtClean="0"/>
              <a:pPr>
                <a:defRPr/>
              </a:pPr>
              <a:t>12</a:t>
            </a:fld>
            <a:endParaRPr lang="en-US" altLang="en-US"/>
          </a:p>
        </p:txBody>
      </p:sp>
      <p:pic>
        <p:nvPicPr>
          <p:cNvPr id="5" name="Picture 4"/>
          <p:cNvPicPr>
            <a:picLocks noChangeAspect="1"/>
          </p:cNvPicPr>
          <p:nvPr/>
        </p:nvPicPr>
        <p:blipFill rotWithShape="1">
          <a:blip r:embed="rId2"/>
          <a:srcRect t="10185"/>
          <a:stretch/>
        </p:blipFill>
        <p:spPr>
          <a:xfrm>
            <a:off x="160792" y="1292565"/>
            <a:ext cx="5424828" cy="25146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185071"/>
            <a:ext cx="5410200" cy="3536404"/>
          </a:xfrm>
          <a:prstGeom prst="rect">
            <a:avLst/>
          </a:prstGeom>
        </p:spPr>
      </p:pic>
      <p:sp>
        <p:nvSpPr>
          <p:cNvPr id="11" name="Rectangle 10"/>
          <p:cNvSpPr/>
          <p:nvPr/>
        </p:nvSpPr>
        <p:spPr>
          <a:xfrm>
            <a:off x="5421710" y="1752600"/>
            <a:ext cx="3733800" cy="1169551"/>
          </a:xfrm>
          <a:prstGeom prst="rect">
            <a:avLst/>
          </a:prstGeom>
        </p:spPr>
        <p:txBody>
          <a:bodyPr wrap="square">
            <a:spAutoFit/>
          </a:bodyPr>
          <a:lstStyle/>
          <a:p>
            <a:r>
              <a:rPr lang="en-US" sz="1400" dirty="0">
                <a:solidFill>
                  <a:schemeClr val="tx1"/>
                </a:solidFill>
              </a:rPr>
              <a:t>Overcome “analytic decision overload”</a:t>
            </a:r>
          </a:p>
          <a:p>
            <a:r>
              <a:rPr lang="en-US" sz="1400" dirty="0">
                <a:solidFill>
                  <a:schemeClr val="tx1"/>
                </a:solidFill>
              </a:rPr>
              <a:t>Enable viewing and interaction with analysis choices in an online fashion</a:t>
            </a:r>
          </a:p>
          <a:p>
            <a:r>
              <a:rPr lang="en-US" sz="1400" dirty="0">
                <a:solidFill>
                  <a:schemeClr val="tx1"/>
                </a:solidFill>
              </a:rPr>
              <a:t>Allow rapid insights from data to answer key questions</a:t>
            </a:r>
          </a:p>
        </p:txBody>
      </p:sp>
    </p:spTree>
    <p:extLst>
      <p:ext uri="{BB962C8B-B14F-4D97-AF65-F5344CB8AC3E}">
        <p14:creationId xmlns:p14="http://schemas.microsoft.com/office/powerpoint/2010/main" val="2048193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2824-2E80-4375-84DF-F820AFC0A10D}"/>
              </a:ext>
            </a:extLst>
          </p:cNvPr>
          <p:cNvSpPr>
            <a:spLocks noGrp="1"/>
          </p:cNvSpPr>
          <p:nvPr>
            <p:ph type="title"/>
          </p:nvPr>
        </p:nvSpPr>
        <p:spPr/>
        <p:txBody>
          <a:bodyPr/>
          <a:lstStyle/>
          <a:p>
            <a:r>
              <a:rPr lang="en-US" dirty="0"/>
              <a:t>Can we use expert models to reason about real world entities?</a:t>
            </a:r>
            <a:br>
              <a:rPr lang="en-US" dirty="0"/>
            </a:br>
            <a:endParaRPr lang="en-US" dirty="0"/>
          </a:p>
        </p:txBody>
      </p:sp>
      <p:sp>
        <p:nvSpPr>
          <p:cNvPr id="4" name="Slide Number Placeholder 3">
            <a:extLst>
              <a:ext uri="{FF2B5EF4-FFF2-40B4-BE49-F238E27FC236}">
                <a16:creationId xmlns:a16="http://schemas.microsoft.com/office/drawing/2014/main" id="{B12584E1-AC89-4D74-BA6D-8D47DD02785A}"/>
              </a:ext>
            </a:extLst>
          </p:cNvPr>
          <p:cNvSpPr>
            <a:spLocks noGrp="1"/>
          </p:cNvSpPr>
          <p:nvPr>
            <p:ph type="sldNum" sz="quarter" idx="10"/>
          </p:nvPr>
        </p:nvSpPr>
        <p:spPr/>
        <p:txBody>
          <a:bodyPr/>
          <a:lstStyle/>
          <a:p>
            <a:fld id="{8A9EEF15-6892-4737-89DB-04B5CBB4E151}" type="slidenum">
              <a:rPr lang="en-US" altLang="en-US" smtClean="0"/>
              <a:pPr/>
              <a:t>13</a:t>
            </a:fld>
            <a:endParaRPr lang="en-US" altLang="en-US"/>
          </a:p>
        </p:txBody>
      </p:sp>
      <p:sp>
        <p:nvSpPr>
          <p:cNvPr id="6" name="Content Placeholder 5">
            <a:extLst>
              <a:ext uri="{FF2B5EF4-FFF2-40B4-BE49-F238E27FC236}">
                <a16:creationId xmlns:a16="http://schemas.microsoft.com/office/drawing/2014/main" id="{2E02BCC6-E094-49BF-BC3C-BC23C6D1631C}"/>
              </a:ext>
            </a:extLst>
          </p:cNvPr>
          <p:cNvSpPr>
            <a:spLocks noGrp="1" noChangeArrowheads="1"/>
          </p:cNvSpPr>
          <p:nvPr>
            <p:ph idx="1"/>
          </p:nvPr>
        </p:nvSpPr>
        <p:spPr bwMode="auto">
          <a:xfrm>
            <a:off x="182563" y="1645444"/>
            <a:ext cx="86868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3038" indent="-173038" algn="l" rtl="0" eaLnBrk="0" fontAlgn="base" hangingPunct="0">
              <a:spcBef>
                <a:spcPct val="50000"/>
              </a:spcBef>
              <a:spcAft>
                <a:spcPct val="0"/>
              </a:spcAft>
              <a:buClr>
                <a:schemeClr val="tx1"/>
              </a:buClr>
              <a:buFont typeface="Wingdings" panose="05000000000000000000" pitchFamily="2" charset="2"/>
              <a:buChar char="§"/>
              <a:defRPr sz="1600">
                <a:solidFill>
                  <a:schemeClr val="tx1"/>
                </a:solidFill>
                <a:latin typeface="+mn-lt"/>
                <a:ea typeface="ＭＳ Ｐゴシック" charset="-128"/>
                <a:cs typeface="ＭＳ Ｐゴシック" charset="-128"/>
              </a:defRPr>
            </a:lvl1pPr>
            <a:lvl2pPr marL="509588" indent="-163513" algn="l" rtl="0" eaLnBrk="0" fontAlgn="base" hangingPunct="0">
              <a:spcBef>
                <a:spcPct val="0"/>
              </a:spcBef>
              <a:spcAft>
                <a:spcPct val="0"/>
              </a:spcAft>
              <a:buClr>
                <a:schemeClr val="tx1"/>
              </a:buClr>
              <a:buFont typeface="Arial" panose="020B0604020202020204" pitchFamily="34" charset="0"/>
              <a:buChar char="–"/>
              <a:defRPr sz="1600">
                <a:solidFill>
                  <a:schemeClr val="tx1"/>
                </a:solidFill>
                <a:latin typeface="+mn-lt"/>
                <a:ea typeface="ＭＳ Ｐゴシック" charset="-128"/>
              </a:defRPr>
            </a:lvl2pPr>
            <a:lvl3pPr marL="855663" indent="-173038" algn="l" rtl="0" eaLnBrk="0" fontAlgn="base" hangingPunct="0">
              <a:spcBef>
                <a:spcPct val="0"/>
              </a:spcBef>
              <a:spcAft>
                <a:spcPct val="0"/>
              </a:spcAft>
              <a:buClr>
                <a:schemeClr val="tx1"/>
              </a:buClr>
              <a:buChar char="•"/>
              <a:defRPr sz="1600">
                <a:solidFill>
                  <a:schemeClr val="tx1"/>
                </a:solidFill>
                <a:latin typeface="+mn-lt"/>
                <a:ea typeface="ＭＳ Ｐゴシック" charset="-128"/>
              </a:defRPr>
            </a:lvl3pPr>
            <a:lvl4pPr marL="1203325" indent="-173038" algn="l" rtl="0" eaLnBrk="0" fontAlgn="base" hangingPunct="0">
              <a:spcBef>
                <a:spcPct val="20000"/>
              </a:spcBef>
              <a:spcAft>
                <a:spcPct val="0"/>
              </a:spcAft>
              <a:buClr>
                <a:schemeClr val="bg1"/>
              </a:buClr>
              <a:buChar char="–"/>
              <a:defRPr sz="1600">
                <a:solidFill>
                  <a:schemeClr val="bg1"/>
                </a:solidFill>
                <a:latin typeface="+mn-lt"/>
                <a:ea typeface="ＭＳ Ｐゴシック" charset="-128"/>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ＭＳ Ｐゴシック" charset="-128"/>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charset="-128"/>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charset="-128"/>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charset="-128"/>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ＭＳ Ｐゴシック" charset="-128"/>
              </a:defRPr>
            </a:lvl9pPr>
          </a:lstStyle>
          <a:p>
            <a:pPr eaLnBrk="1" hangingPunct="1"/>
            <a:r>
              <a:rPr lang="en-US" altLang="en-US" sz="1800" dirty="0">
                <a:ea typeface="ＭＳ Ｐゴシック" panose="020B0600070205080204" pitchFamily="34" charset="-128"/>
              </a:rPr>
              <a:t>Yes, but since models and observations are unreliable, we can only create a </a:t>
            </a:r>
            <a:r>
              <a:rPr lang="en-US" altLang="en-US" sz="1800" b="1" dirty="0">
                <a:ea typeface="ＭＳ Ｐゴシック" panose="020B0600070205080204" pitchFamily="34" charset="-128"/>
              </a:rPr>
              <a:t>hypothesis </a:t>
            </a:r>
            <a:r>
              <a:rPr lang="en-US" altLang="en-US" sz="1800" dirty="0">
                <a:ea typeface="ＭＳ Ｐゴシック" panose="020B0600070205080204" pitchFamily="34" charset="-128"/>
              </a:rPr>
              <a:t>-- a theory describing possible threats in the world</a:t>
            </a:r>
          </a:p>
          <a:p>
            <a:pPr eaLnBrk="1" hangingPunct="1"/>
            <a:r>
              <a:rPr lang="en-US" altLang="en-US" sz="1800" dirty="0">
                <a:ea typeface="ＭＳ Ｐゴシック" panose="020B0600070205080204" pitchFamily="34" charset="-128"/>
              </a:rPr>
              <a:t>Threats are be materialized by a series of actions</a:t>
            </a:r>
          </a:p>
          <a:p>
            <a:pPr lvl="1" eaLnBrk="1" hangingPunct="1"/>
            <a:r>
              <a:rPr lang="en-US" altLang="en-US" sz="1800" dirty="0">
                <a:ea typeface="ＭＳ Ｐゴシック" panose="020B0600070205080204" pitchFamily="34" charset="-128"/>
              </a:rPr>
              <a:t>…in cybersecurity, actions by an adversary</a:t>
            </a:r>
          </a:p>
          <a:p>
            <a:pPr lvl="1" eaLnBrk="1" hangingPunct="1"/>
            <a:r>
              <a:rPr lang="en-US" altLang="en-US" sz="1800" dirty="0">
                <a:ea typeface="ＭＳ Ｐゴシック" panose="020B0600070205080204" pitchFamily="34" charset="-128"/>
              </a:rPr>
              <a:t>…in healthcare, actions by a condition/disease</a:t>
            </a:r>
          </a:p>
          <a:p>
            <a:pPr lvl="1" eaLnBrk="1" hangingPunct="1"/>
            <a:r>
              <a:rPr lang="en-US" altLang="en-US" sz="1800" dirty="0">
                <a:ea typeface="ＭＳ Ｐゴシック" panose="020B0600070205080204" pitchFamily="34" charset="-128"/>
              </a:rPr>
              <a:t>…in news analysis, actions by people/groups (with or without previous intent)</a:t>
            </a:r>
          </a:p>
          <a:p>
            <a:pPr eaLnBrk="1" hangingPunct="1"/>
            <a:r>
              <a:rPr lang="en-US" altLang="en-US" sz="1800" dirty="0">
                <a:ea typeface="ＭＳ Ｐゴシック" panose="020B0600070205080204" pitchFamily="34" charset="-128"/>
              </a:rPr>
              <a:t>All actions can be </a:t>
            </a:r>
            <a:r>
              <a:rPr lang="en-US" altLang="en-US" sz="1800" b="1" u="sng" dirty="0">
                <a:ea typeface="ＭＳ Ｐゴシック" panose="020B0600070205080204" pitchFamily="34" charset="-128"/>
              </a:rPr>
              <a:t>observable</a:t>
            </a:r>
            <a:r>
              <a:rPr lang="en-US" altLang="en-US" sz="1800" dirty="0">
                <a:ea typeface="ＭＳ Ｐゴシック" panose="020B0600070205080204" pitchFamily="34" charset="-128"/>
              </a:rPr>
              <a:t> in principle, we may only be able to observe a subset</a:t>
            </a:r>
          </a:p>
          <a:p>
            <a:pPr eaLnBrk="1" hangingPunct="1"/>
            <a:r>
              <a:rPr lang="en-US" altLang="en-US" sz="1800" dirty="0">
                <a:ea typeface="ＭＳ Ｐゴシック" panose="020B0600070205080204" pitchFamily="34" charset="-128"/>
              </a:rPr>
              <a:t>The </a:t>
            </a:r>
            <a:r>
              <a:rPr lang="en-US" altLang="en-US" sz="1800" b="1" u="sng" dirty="0">
                <a:ea typeface="ＭＳ Ｐゴシック" panose="020B0600070205080204" pitchFamily="34" charset="-128"/>
              </a:rPr>
              <a:t>investigator</a:t>
            </a:r>
            <a:r>
              <a:rPr lang="en-US" altLang="en-US" sz="1800" dirty="0">
                <a:ea typeface="ＭＳ Ｐゴシック" panose="020B0600070205080204" pitchFamily="34" charset="-128"/>
              </a:rPr>
              <a:t> wants to prevent undesirable situations by </a:t>
            </a:r>
          </a:p>
          <a:p>
            <a:pPr lvl="1" eaLnBrk="1" hangingPunct="1">
              <a:buFontTx/>
              <a:buChar char="-"/>
            </a:pPr>
            <a:r>
              <a:rPr lang="en-US" altLang="en-US" sz="1800" dirty="0">
                <a:ea typeface="ＭＳ Ｐゴシック" panose="020B0600070205080204" pitchFamily="34" charset="-128"/>
              </a:rPr>
              <a:t>Inferring plans or methods from observations </a:t>
            </a:r>
          </a:p>
          <a:p>
            <a:pPr lvl="1" eaLnBrk="1" hangingPunct="1">
              <a:buFontTx/>
              <a:buChar char="-"/>
            </a:pPr>
            <a:r>
              <a:rPr lang="en-US" altLang="en-US" sz="1800" dirty="0">
                <a:ea typeface="ＭＳ Ｐゴシック" panose="020B0600070205080204" pitchFamily="34" charset="-128"/>
              </a:rPr>
              <a:t>Acting to prevent undesirable situations</a:t>
            </a:r>
          </a:p>
          <a:p>
            <a:pPr lvl="1" eaLnBrk="1" hangingPunct="1">
              <a:buFontTx/>
              <a:buChar char="-"/>
            </a:pPr>
            <a:r>
              <a:rPr lang="en-US" altLang="en-US" sz="1800" dirty="0">
                <a:ea typeface="ＭＳ Ｐゴシック" panose="020B0600070205080204" pitchFamily="34" charset="-128"/>
              </a:rPr>
              <a:t>Proactively acquire knowledge in ambiguous situations</a:t>
            </a:r>
          </a:p>
        </p:txBody>
      </p:sp>
    </p:spTree>
    <p:extLst>
      <p:ext uri="{BB962C8B-B14F-4D97-AF65-F5344CB8AC3E}">
        <p14:creationId xmlns:p14="http://schemas.microsoft.com/office/powerpoint/2010/main" val="993290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5B51-EA94-4108-92C5-F609041A3F3C}"/>
              </a:ext>
            </a:extLst>
          </p:cNvPr>
          <p:cNvSpPr>
            <a:spLocks noGrp="1"/>
          </p:cNvSpPr>
          <p:nvPr>
            <p:ph type="title"/>
          </p:nvPr>
        </p:nvSpPr>
        <p:spPr/>
        <p:txBody>
          <a:bodyPr/>
          <a:lstStyle/>
          <a:p>
            <a:r>
              <a:rPr lang="en-US" dirty="0"/>
              <a:t>Expert-derived malware state transition model</a:t>
            </a:r>
          </a:p>
        </p:txBody>
      </p:sp>
      <p:sp>
        <p:nvSpPr>
          <p:cNvPr id="3" name="Slide Number Placeholder 2">
            <a:extLst>
              <a:ext uri="{FF2B5EF4-FFF2-40B4-BE49-F238E27FC236}">
                <a16:creationId xmlns:a16="http://schemas.microsoft.com/office/drawing/2014/main" id="{3FD1BD75-CFC4-4514-90EF-1FB5ADAC64B5}"/>
              </a:ext>
            </a:extLst>
          </p:cNvPr>
          <p:cNvSpPr>
            <a:spLocks noGrp="1"/>
          </p:cNvSpPr>
          <p:nvPr>
            <p:ph type="sldNum" sz="quarter" idx="10"/>
          </p:nvPr>
        </p:nvSpPr>
        <p:spPr/>
        <p:txBody>
          <a:bodyPr/>
          <a:lstStyle/>
          <a:p>
            <a:fld id="{E92B326D-C2BB-49CC-95BC-22BF297F91DC}" type="slidenum">
              <a:rPr lang="en-US" altLang="en-US" smtClean="0"/>
              <a:pPr/>
              <a:t>14</a:t>
            </a:fld>
            <a:endParaRPr lang="en-US" altLang="en-US" dirty="0"/>
          </a:p>
        </p:txBody>
      </p:sp>
      <p:pic>
        <p:nvPicPr>
          <p:cNvPr id="5" name="Content Placeholder 9" descr="Cyber Lifecycle.pdf">
            <a:extLst>
              <a:ext uri="{FF2B5EF4-FFF2-40B4-BE49-F238E27FC236}">
                <a16:creationId xmlns:a16="http://schemas.microsoft.com/office/drawing/2014/main" id="{CC50BAD5-F4AA-4E4D-93EB-EA47A4BD2F00}"/>
              </a:ext>
            </a:extLst>
          </p:cNvPr>
          <p:cNvPicPr>
            <a:picLocks noChangeAspect="1"/>
          </p:cNvPicPr>
          <p:nvPr/>
        </p:nvPicPr>
        <p:blipFill>
          <a:blip r:embed="rId2" cstate="print">
            <a:extLst>
              <a:ext uri="{28A0092B-C50C-407E-A947-70E740481C1C}">
                <a14:useLocalDpi xmlns:a14="http://schemas.microsoft.com/office/drawing/2010/main" val="0"/>
              </a:ext>
            </a:extLst>
          </a:blip>
          <a:srcRect l="-27634" r="-27634"/>
          <a:stretch>
            <a:fillRect/>
          </a:stretch>
        </p:blipFill>
        <p:spPr bwMode="auto">
          <a:xfrm>
            <a:off x="-1270794" y="1233488"/>
            <a:ext cx="11593513"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923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A27CF7-A51F-4A77-973A-0810F33104AE}"/>
              </a:ext>
            </a:extLst>
          </p:cNvPr>
          <p:cNvSpPr>
            <a:spLocks noGrp="1"/>
          </p:cNvSpPr>
          <p:nvPr>
            <p:ph type="sldNum" sz="quarter" idx="10"/>
          </p:nvPr>
        </p:nvSpPr>
        <p:spPr/>
        <p:txBody>
          <a:bodyPr/>
          <a:lstStyle/>
          <a:p>
            <a:fld id="{E92B326D-C2BB-49CC-95BC-22BF297F91DC}" type="slidenum">
              <a:rPr lang="en-US" altLang="en-US" smtClean="0"/>
              <a:pPr/>
              <a:t>15</a:t>
            </a:fld>
            <a:endParaRPr lang="en-US" altLang="en-US"/>
          </a:p>
        </p:txBody>
      </p:sp>
      <p:pic>
        <p:nvPicPr>
          <p:cNvPr id="4" name="Picture 3">
            <a:extLst>
              <a:ext uri="{FF2B5EF4-FFF2-40B4-BE49-F238E27FC236}">
                <a16:creationId xmlns:a16="http://schemas.microsoft.com/office/drawing/2014/main" id="{D3F2A615-6AC5-4071-A155-835618E4CC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88101"/>
            <a:ext cx="7385550" cy="31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C997430-2D84-407C-888B-8776C5A960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625" y="593725"/>
            <a:ext cx="8343875" cy="568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4AA282D9-738A-4973-8A93-FA5FA1692508}"/>
              </a:ext>
            </a:extLst>
          </p:cNvPr>
          <p:cNvGrpSpPr>
            <a:grpSpLocks/>
          </p:cNvGrpSpPr>
          <p:nvPr/>
        </p:nvGrpSpPr>
        <p:grpSpPr bwMode="auto">
          <a:xfrm>
            <a:off x="152400" y="1132726"/>
            <a:ext cx="8778036" cy="5144250"/>
            <a:chOff x="260350" y="1081088"/>
            <a:chExt cx="9144000" cy="5257800"/>
          </a:xfrm>
        </p:grpSpPr>
        <p:sp>
          <p:nvSpPr>
            <p:cNvPr id="12" name="Text Box 13">
              <a:extLst>
                <a:ext uri="{FF2B5EF4-FFF2-40B4-BE49-F238E27FC236}">
                  <a16:creationId xmlns:a16="http://schemas.microsoft.com/office/drawing/2014/main" id="{6D399A3D-43E7-4ED6-B966-82D2B5591431}"/>
                </a:ext>
              </a:extLst>
            </p:cNvPr>
            <p:cNvSpPr txBox="1">
              <a:spLocks noChangeArrowheads="1"/>
            </p:cNvSpPr>
            <p:nvPr/>
          </p:nvSpPr>
          <p:spPr bwMode="auto">
            <a:xfrm>
              <a:off x="260350" y="144938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defTabSz="914400" eaLnBrk="1" hangingPunct="1"/>
              <a:r>
                <a:rPr lang="en-US" altLang="en-US" sz="1800"/>
                <a:t>1</a:t>
              </a:r>
            </a:p>
          </p:txBody>
        </p:sp>
        <p:sp>
          <p:nvSpPr>
            <p:cNvPr id="13" name="Text Box 14">
              <a:extLst>
                <a:ext uri="{FF2B5EF4-FFF2-40B4-BE49-F238E27FC236}">
                  <a16:creationId xmlns:a16="http://schemas.microsoft.com/office/drawing/2014/main" id="{E764BCA1-3479-44D7-A040-FF1A9940A0D2}"/>
                </a:ext>
              </a:extLst>
            </p:cNvPr>
            <p:cNvSpPr txBox="1">
              <a:spLocks noChangeArrowheads="1"/>
            </p:cNvSpPr>
            <p:nvPr/>
          </p:nvSpPr>
          <p:spPr bwMode="auto">
            <a:xfrm>
              <a:off x="260350" y="284638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defTabSz="914400" eaLnBrk="1" hangingPunct="1"/>
              <a:r>
                <a:rPr lang="en-US" altLang="en-US" sz="1800"/>
                <a:t>2</a:t>
              </a:r>
            </a:p>
          </p:txBody>
        </p:sp>
        <p:sp>
          <p:nvSpPr>
            <p:cNvPr id="14" name="Text Box 15">
              <a:extLst>
                <a:ext uri="{FF2B5EF4-FFF2-40B4-BE49-F238E27FC236}">
                  <a16:creationId xmlns:a16="http://schemas.microsoft.com/office/drawing/2014/main" id="{4209E945-524F-4CDB-B74E-B7FE7CF2C669}"/>
                </a:ext>
              </a:extLst>
            </p:cNvPr>
            <p:cNvSpPr txBox="1">
              <a:spLocks noChangeArrowheads="1"/>
            </p:cNvSpPr>
            <p:nvPr/>
          </p:nvSpPr>
          <p:spPr bwMode="auto">
            <a:xfrm>
              <a:off x="260350" y="421798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defTabSz="914400" eaLnBrk="1" hangingPunct="1"/>
              <a:r>
                <a:rPr lang="en-US" altLang="en-US" sz="1800"/>
                <a:t>3</a:t>
              </a:r>
            </a:p>
          </p:txBody>
        </p:sp>
        <p:sp>
          <p:nvSpPr>
            <p:cNvPr id="15" name="Text Box 16">
              <a:extLst>
                <a:ext uri="{FF2B5EF4-FFF2-40B4-BE49-F238E27FC236}">
                  <a16:creationId xmlns:a16="http://schemas.microsoft.com/office/drawing/2014/main" id="{BD9398A4-A5BF-4D2F-88B3-522938CF76E3}"/>
                </a:ext>
              </a:extLst>
            </p:cNvPr>
            <p:cNvSpPr txBox="1">
              <a:spLocks noChangeArrowheads="1"/>
            </p:cNvSpPr>
            <p:nvPr/>
          </p:nvSpPr>
          <p:spPr bwMode="auto">
            <a:xfrm>
              <a:off x="328612" y="5513388"/>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defTabSz="914400" eaLnBrk="1" hangingPunct="1"/>
              <a:r>
                <a:rPr lang="en-US" altLang="en-US" sz="1800"/>
                <a:t>4</a:t>
              </a:r>
            </a:p>
          </p:txBody>
        </p:sp>
        <p:sp>
          <p:nvSpPr>
            <p:cNvPr id="16" name="Rectangle 15">
              <a:extLst>
                <a:ext uri="{FF2B5EF4-FFF2-40B4-BE49-F238E27FC236}">
                  <a16:creationId xmlns:a16="http://schemas.microsoft.com/office/drawing/2014/main" id="{BD2862CD-D5F8-4516-A796-87C710DA5FB3}"/>
                </a:ext>
              </a:extLst>
            </p:cNvPr>
            <p:cNvSpPr>
              <a:spLocks noChangeArrowheads="1"/>
            </p:cNvSpPr>
            <p:nvPr/>
          </p:nvSpPr>
          <p:spPr bwMode="auto">
            <a:xfrm>
              <a:off x="641350" y="3795713"/>
              <a:ext cx="8763000" cy="1172368"/>
            </a:xfrm>
            <a:prstGeom prst="rect">
              <a:avLst/>
            </a:prstGeom>
            <a:noFill/>
            <a:ln w="9525">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endParaRPr lang="en-US" altLang="en-US" sz="1800"/>
            </a:p>
          </p:txBody>
        </p:sp>
        <p:sp>
          <p:nvSpPr>
            <p:cNvPr id="17" name="Rectangle 16">
              <a:extLst>
                <a:ext uri="{FF2B5EF4-FFF2-40B4-BE49-F238E27FC236}">
                  <a16:creationId xmlns:a16="http://schemas.microsoft.com/office/drawing/2014/main" id="{18FFA4AE-F2D7-4DB4-B996-E2FE3D08EC6F}"/>
                </a:ext>
              </a:extLst>
            </p:cNvPr>
            <p:cNvSpPr>
              <a:spLocks noChangeArrowheads="1"/>
            </p:cNvSpPr>
            <p:nvPr/>
          </p:nvSpPr>
          <p:spPr bwMode="auto">
            <a:xfrm>
              <a:off x="641349" y="5119688"/>
              <a:ext cx="8763001" cy="1219200"/>
            </a:xfrm>
            <a:prstGeom prst="rect">
              <a:avLst/>
            </a:prstGeom>
            <a:noFill/>
            <a:ln w="9525">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endParaRPr lang="en-US" altLang="en-US" sz="1800"/>
            </a:p>
          </p:txBody>
        </p:sp>
        <p:sp>
          <p:nvSpPr>
            <p:cNvPr id="18" name="Rectangle 17">
              <a:extLst>
                <a:ext uri="{FF2B5EF4-FFF2-40B4-BE49-F238E27FC236}">
                  <a16:creationId xmlns:a16="http://schemas.microsoft.com/office/drawing/2014/main" id="{AF86DC32-3AFA-4630-8668-D7D223D9D8F6}"/>
                </a:ext>
              </a:extLst>
            </p:cNvPr>
            <p:cNvSpPr>
              <a:spLocks noChangeArrowheads="1"/>
            </p:cNvSpPr>
            <p:nvPr/>
          </p:nvSpPr>
          <p:spPr bwMode="auto">
            <a:xfrm>
              <a:off x="641350" y="2447925"/>
              <a:ext cx="8763000" cy="1223963"/>
            </a:xfrm>
            <a:prstGeom prst="rect">
              <a:avLst/>
            </a:prstGeom>
            <a:noFill/>
            <a:ln w="9525">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endParaRPr lang="en-US" altLang="en-US" sz="1800"/>
            </a:p>
          </p:txBody>
        </p:sp>
        <p:sp>
          <p:nvSpPr>
            <p:cNvPr id="19" name="Rectangle 18">
              <a:extLst>
                <a:ext uri="{FF2B5EF4-FFF2-40B4-BE49-F238E27FC236}">
                  <a16:creationId xmlns:a16="http://schemas.microsoft.com/office/drawing/2014/main" id="{808EE310-DE1B-454A-8CBC-56DA8DA9A415}"/>
                </a:ext>
              </a:extLst>
            </p:cNvPr>
            <p:cNvSpPr>
              <a:spLocks noChangeArrowheads="1"/>
            </p:cNvSpPr>
            <p:nvPr/>
          </p:nvSpPr>
          <p:spPr bwMode="auto">
            <a:xfrm>
              <a:off x="641349" y="1081088"/>
              <a:ext cx="8761413" cy="1225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endParaRPr lang="en-US" altLang="en-US" sz="1800"/>
            </a:p>
          </p:txBody>
        </p:sp>
      </p:grpSp>
      <p:sp>
        <p:nvSpPr>
          <p:cNvPr id="8" name="AutoShape 9">
            <a:extLst>
              <a:ext uri="{FF2B5EF4-FFF2-40B4-BE49-F238E27FC236}">
                <a16:creationId xmlns:a16="http://schemas.microsoft.com/office/drawing/2014/main" id="{143DB241-72C3-4BC2-B3EA-D3366622B5F0}"/>
              </a:ext>
            </a:extLst>
          </p:cNvPr>
          <p:cNvSpPr>
            <a:spLocks noChangeArrowheads="1"/>
          </p:cNvSpPr>
          <p:nvPr/>
        </p:nvSpPr>
        <p:spPr bwMode="auto">
          <a:xfrm>
            <a:off x="6867525" y="3393032"/>
            <a:ext cx="1317470" cy="528093"/>
          </a:xfrm>
          <a:prstGeom prst="wedgeRoundRectCallout">
            <a:avLst>
              <a:gd name="adj1" fmla="val -37981"/>
              <a:gd name="adj2" fmla="val -90352"/>
              <a:gd name="adj3" fmla="val 16667"/>
            </a:avLst>
          </a:prstGeom>
          <a:solidFill>
            <a:srgbClr val="DDDDDD"/>
          </a:solidFill>
          <a:ln w="9525">
            <a:solidFill>
              <a:schemeClr val="tx1"/>
            </a:solidFill>
            <a:miter lim="800000"/>
            <a:headEnd/>
            <a:tailEnd/>
          </a:ln>
        </p:spPr>
        <p:txBody>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algn="ctr" eaLnBrk="1" hangingPunct="1"/>
            <a:r>
              <a:rPr lang="en-US" altLang="en-US" sz="1400" dirty="0"/>
              <a:t>Unexplained observation</a:t>
            </a:r>
          </a:p>
        </p:txBody>
      </p:sp>
      <p:sp>
        <p:nvSpPr>
          <p:cNvPr id="9" name="AutoShape 9">
            <a:extLst>
              <a:ext uri="{FF2B5EF4-FFF2-40B4-BE49-F238E27FC236}">
                <a16:creationId xmlns:a16="http://schemas.microsoft.com/office/drawing/2014/main" id="{6453C18E-C954-4E43-8BD1-CD6EC334AF9A}"/>
              </a:ext>
            </a:extLst>
          </p:cNvPr>
          <p:cNvSpPr>
            <a:spLocks noChangeArrowheads="1"/>
          </p:cNvSpPr>
          <p:nvPr/>
        </p:nvSpPr>
        <p:spPr bwMode="auto">
          <a:xfrm>
            <a:off x="6705601" y="4974178"/>
            <a:ext cx="1858536" cy="495126"/>
          </a:xfrm>
          <a:prstGeom prst="wedgeRoundRectCallout">
            <a:avLst>
              <a:gd name="adj1" fmla="val -53912"/>
              <a:gd name="adj2" fmla="val 101236"/>
              <a:gd name="adj3" fmla="val 16667"/>
            </a:avLst>
          </a:prstGeom>
          <a:solidFill>
            <a:srgbClr val="DDDDDD"/>
          </a:solidFill>
          <a:ln w="9525">
            <a:solidFill>
              <a:schemeClr val="tx1"/>
            </a:solidFill>
            <a:miter lim="800000"/>
            <a:headEnd/>
            <a:tailEnd/>
          </a:ln>
        </p:spPr>
        <p:txBody>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algn="ctr" eaLnBrk="1" hangingPunct="1"/>
            <a:r>
              <a:rPr lang="en-US" altLang="en-US" sz="1400"/>
              <a:t>Unobserved behavior</a:t>
            </a:r>
          </a:p>
        </p:txBody>
      </p:sp>
      <p:cxnSp>
        <p:nvCxnSpPr>
          <p:cNvPr id="10" name="Straight Arrow Connector 9">
            <a:extLst>
              <a:ext uri="{FF2B5EF4-FFF2-40B4-BE49-F238E27FC236}">
                <a16:creationId xmlns:a16="http://schemas.microsoft.com/office/drawing/2014/main" id="{5C2B38D4-CC7D-44C3-8E17-0E4D50DF260E}"/>
              </a:ext>
            </a:extLst>
          </p:cNvPr>
          <p:cNvCxnSpPr>
            <a:cxnSpLocks noChangeShapeType="1"/>
          </p:cNvCxnSpPr>
          <p:nvPr/>
        </p:nvCxnSpPr>
        <p:spPr bwMode="auto">
          <a:xfrm flipV="1">
            <a:off x="35391" y="1986077"/>
            <a:ext cx="1523" cy="324156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 Box 5">
            <a:extLst>
              <a:ext uri="{FF2B5EF4-FFF2-40B4-BE49-F238E27FC236}">
                <a16:creationId xmlns:a16="http://schemas.microsoft.com/office/drawing/2014/main" id="{09655D12-8749-44F0-A2F6-E3E3C9C675C0}"/>
              </a:ext>
            </a:extLst>
          </p:cNvPr>
          <p:cNvSpPr txBox="1">
            <a:spLocks noChangeArrowheads="1"/>
          </p:cNvSpPr>
          <p:nvPr/>
        </p:nvSpPr>
        <p:spPr bwMode="auto">
          <a:xfrm rot="16200000">
            <a:off x="-701523" y="3451427"/>
            <a:ext cx="1720963" cy="3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76250" indent="-17463"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54088" indent="-3492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431925" indent="-53975"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909763" indent="-71438" algn="l" defTabSz="47625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defTabSz="914400" eaLnBrk="1" hangingPunct="1"/>
            <a:r>
              <a:rPr lang="en-US" altLang="en-US" sz="1800" dirty="0"/>
              <a:t>More plausible</a:t>
            </a:r>
          </a:p>
        </p:txBody>
      </p:sp>
    </p:spTree>
    <p:extLst>
      <p:ext uri="{BB962C8B-B14F-4D97-AF65-F5344CB8AC3E}">
        <p14:creationId xmlns:p14="http://schemas.microsoft.com/office/powerpoint/2010/main" val="1282664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E3290D0-2036-4F5C-AE39-00617CF1BE72}"/>
              </a:ext>
            </a:extLst>
          </p:cNvPr>
          <p:cNvSpPr>
            <a:spLocks noGrp="1"/>
          </p:cNvSpPr>
          <p:nvPr>
            <p:ph type="sldNum" sz="quarter" idx="10"/>
          </p:nvPr>
        </p:nvSpPr>
        <p:spPr/>
        <p:txBody>
          <a:bodyPr/>
          <a:lstStyle/>
          <a:p>
            <a:fld id="{E92B326D-C2BB-49CC-95BC-22BF297F91DC}" type="slidenum">
              <a:rPr lang="en-US" altLang="en-US" smtClean="0"/>
              <a:pPr/>
              <a:t>16</a:t>
            </a:fld>
            <a:endParaRPr lang="en-US" altLang="en-US"/>
          </a:p>
        </p:txBody>
      </p:sp>
      <p:pic>
        <p:nvPicPr>
          <p:cNvPr id="4" name="Picture 3">
            <a:extLst>
              <a:ext uri="{FF2B5EF4-FFF2-40B4-BE49-F238E27FC236}">
                <a16:creationId xmlns:a16="http://schemas.microsoft.com/office/drawing/2014/main" id="{679AB342-B7B3-424D-8854-70E87F24EE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2488" y="604044"/>
            <a:ext cx="7439025" cy="564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46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99379" y="1537083"/>
            <a:ext cx="7022592" cy="4374011"/>
          </a:xfrm>
          <a:prstGeom prst="rect">
            <a:avLst/>
          </a:prstGeom>
        </p:spPr>
      </p:pic>
      <p:sp>
        <p:nvSpPr>
          <p:cNvPr id="5" name="TextBox 4"/>
          <p:cNvSpPr txBox="1"/>
          <p:nvPr/>
        </p:nvSpPr>
        <p:spPr>
          <a:xfrm>
            <a:off x="1920809" y="4844539"/>
            <a:ext cx="1945077" cy="548640"/>
          </a:xfrm>
          <a:prstGeom prst="rect">
            <a:avLst/>
          </a:prstGeom>
          <a:solidFill>
            <a:schemeClr val="bg1"/>
          </a:solidFill>
        </p:spPr>
        <p:txBody>
          <a:bodyPr wrap="square" rtlCol="0">
            <a:spAutoFit/>
          </a:bodyPr>
          <a:lstStyle/>
          <a:p>
            <a:endParaRPr lang="en-US"/>
          </a:p>
        </p:txBody>
      </p:sp>
      <p:sp>
        <p:nvSpPr>
          <p:cNvPr id="3" name="Content Placeholder 2"/>
          <p:cNvSpPr>
            <a:spLocks noGrp="1"/>
          </p:cNvSpPr>
          <p:nvPr>
            <p:ph idx="1"/>
          </p:nvPr>
        </p:nvSpPr>
        <p:spPr>
          <a:xfrm>
            <a:off x="130632" y="2275344"/>
            <a:ext cx="2055721" cy="3049459"/>
          </a:xfrm>
        </p:spPr>
        <p:txBody>
          <a:bodyPr/>
          <a:lstStyle/>
          <a:p>
            <a:pPr>
              <a:buNone/>
            </a:pPr>
            <a:r>
              <a:rPr lang="en-US" sz="1400" dirty="0"/>
              <a:t>Main forces:</a:t>
            </a:r>
          </a:p>
          <a:p>
            <a:pPr>
              <a:buNone/>
            </a:pPr>
            <a:r>
              <a:rPr lang="en-US" sz="1400" dirty="0"/>
              <a:t>Economic environment</a:t>
            </a:r>
          </a:p>
          <a:p>
            <a:pPr>
              <a:buNone/>
            </a:pPr>
            <a:r>
              <a:rPr lang="en-US" sz="1400" dirty="0"/>
              <a:t>Technology</a:t>
            </a:r>
          </a:p>
          <a:p>
            <a:pPr>
              <a:buNone/>
            </a:pPr>
            <a:r>
              <a:rPr lang="en-US" sz="1400" dirty="0"/>
              <a:t>Currency</a:t>
            </a:r>
          </a:p>
          <a:p>
            <a:pPr>
              <a:buNone/>
            </a:pPr>
            <a:r>
              <a:rPr lang="en-US" sz="1400" dirty="0"/>
              <a:t>Social order/unrest</a:t>
            </a:r>
          </a:p>
          <a:p>
            <a:pPr>
              <a:buNone/>
            </a:pPr>
            <a:r>
              <a:rPr lang="en-US" sz="1400" dirty="0"/>
              <a:t>Corruption</a:t>
            </a:r>
          </a:p>
          <a:p>
            <a:pPr>
              <a:buNone/>
            </a:pPr>
            <a:r>
              <a:rPr lang="en-US" sz="1400" dirty="0"/>
              <a:t>Natural disaster</a:t>
            </a:r>
          </a:p>
          <a:p>
            <a:pPr>
              <a:buNone/>
            </a:pPr>
            <a:r>
              <a:rPr lang="en-US" sz="1400" dirty="0"/>
              <a:t>Market disruptors</a:t>
            </a:r>
          </a:p>
          <a:p>
            <a:pPr>
              <a:buNone/>
            </a:pPr>
            <a:r>
              <a:rPr lang="en-US" sz="1400" dirty="0"/>
              <a:t>Government Stability</a:t>
            </a:r>
          </a:p>
          <a:p>
            <a:pPr>
              <a:buNone/>
            </a:pPr>
            <a:endParaRPr lang="en-US" sz="1400" dirty="0"/>
          </a:p>
          <a:p>
            <a:pPr>
              <a:buNone/>
            </a:pPr>
            <a:endParaRPr lang="en-US" sz="1600" dirty="0"/>
          </a:p>
        </p:txBody>
      </p:sp>
      <p:sp>
        <p:nvSpPr>
          <p:cNvPr id="6" name="TextBox 5"/>
          <p:cNvSpPr txBox="1"/>
          <p:nvPr/>
        </p:nvSpPr>
        <p:spPr>
          <a:xfrm>
            <a:off x="3835184" y="1027503"/>
            <a:ext cx="2064995" cy="369332"/>
          </a:xfrm>
          <a:prstGeom prst="rect">
            <a:avLst/>
          </a:prstGeom>
          <a:solidFill>
            <a:schemeClr val="bg1"/>
          </a:solidFill>
        </p:spPr>
        <p:txBody>
          <a:bodyPr wrap="square" rtlCol="0">
            <a:spAutoFit/>
          </a:bodyPr>
          <a:lstStyle/>
          <a:p>
            <a:endParaRPr lang="en-US"/>
          </a:p>
        </p:txBody>
      </p:sp>
      <p:sp>
        <p:nvSpPr>
          <p:cNvPr id="75" name="TextBox 74"/>
          <p:cNvSpPr txBox="1"/>
          <p:nvPr/>
        </p:nvSpPr>
        <p:spPr>
          <a:xfrm>
            <a:off x="5086255" y="5209387"/>
            <a:ext cx="3857146" cy="230832"/>
          </a:xfrm>
          <a:prstGeom prst="rect">
            <a:avLst/>
          </a:prstGeom>
          <a:noFill/>
        </p:spPr>
        <p:txBody>
          <a:bodyPr wrap="none" rtlCol="0">
            <a:spAutoFit/>
          </a:bodyPr>
          <a:lstStyle/>
          <a:p>
            <a:r>
              <a:rPr lang="en-US" sz="900" dirty="0"/>
              <a:t>Source: https://</a:t>
            </a:r>
            <a:r>
              <a:rPr lang="en-US" sz="900" dirty="0" err="1"/>
              <a:t>blog.itcilo.org</a:t>
            </a:r>
            <a:r>
              <a:rPr lang="en-US" sz="900" dirty="0"/>
              <a:t>/learning-about-scenario-planning-and-thinking/</a:t>
            </a:r>
          </a:p>
        </p:txBody>
      </p:sp>
      <p:sp>
        <p:nvSpPr>
          <p:cNvPr id="77" name="TextBox 76"/>
          <p:cNvSpPr txBox="1"/>
          <p:nvPr/>
        </p:nvSpPr>
        <p:spPr>
          <a:xfrm>
            <a:off x="7305025" y="2465478"/>
            <a:ext cx="1377397" cy="369332"/>
          </a:xfrm>
          <a:prstGeom prst="rect">
            <a:avLst/>
          </a:prstGeom>
          <a:solidFill>
            <a:schemeClr val="bg1"/>
          </a:solidFill>
        </p:spPr>
        <p:txBody>
          <a:bodyPr wrap="square" rtlCol="0">
            <a:spAutoFit/>
          </a:bodyPr>
          <a:lstStyle/>
          <a:p>
            <a:endParaRPr lang="en-US"/>
          </a:p>
        </p:txBody>
      </p:sp>
      <p:sp>
        <p:nvSpPr>
          <p:cNvPr id="76" name="TextBox 75"/>
          <p:cNvSpPr txBox="1"/>
          <p:nvPr/>
        </p:nvSpPr>
        <p:spPr>
          <a:xfrm>
            <a:off x="7283314" y="2054924"/>
            <a:ext cx="1566646" cy="1449628"/>
          </a:xfrm>
          <a:prstGeom prst="rect">
            <a:avLst/>
          </a:prstGeom>
          <a:noFill/>
        </p:spPr>
        <p:txBody>
          <a:bodyPr wrap="square" rtlCol="0">
            <a:spAutoFit/>
          </a:bodyPr>
          <a:lstStyle/>
          <a:p>
            <a:r>
              <a:rPr lang="en-US" sz="1400" dirty="0">
                <a:solidFill>
                  <a:schemeClr val="tx1"/>
                </a:solidFill>
              </a:rPr>
              <a:t>Alternative Futures</a:t>
            </a:r>
          </a:p>
          <a:p>
            <a:r>
              <a:rPr lang="en-US" sz="1400" dirty="0">
                <a:solidFill>
                  <a:schemeClr val="tx1"/>
                </a:solidFill>
              </a:rPr>
              <a:t>To show what might happen, with the purpose to make better decisions</a:t>
            </a:r>
          </a:p>
        </p:txBody>
      </p:sp>
      <p:sp>
        <p:nvSpPr>
          <p:cNvPr id="7" name="TextBox 6"/>
          <p:cNvSpPr txBox="1"/>
          <p:nvPr/>
        </p:nvSpPr>
        <p:spPr>
          <a:xfrm>
            <a:off x="7271154" y="3509621"/>
            <a:ext cx="1405442" cy="684319"/>
          </a:xfrm>
          <a:prstGeom prst="rect">
            <a:avLst/>
          </a:prstGeom>
          <a:solidFill>
            <a:schemeClr val="bg1"/>
          </a:solidFill>
        </p:spPr>
        <p:txBody>
          <a:bodyPr wrap="square" rtlCol="0">
            <a:spAutoFit/>
          </a:bodyPr>
          <a:lstStyle/>
          <a:p>
            <a:endParaRPr lang="en-US"/>
          </a:p>
        </p:txBody>
      </p:sp>
      <p:sp>
        <p:nvSpPr>
          <p:cNvPr id="12" name="Title 3"/>
          <p:cNvSpPr>
            <a:spLocks noGrp="1"/>
          </p:cNvSpPr>
          <p:nvPr>
            <p:ph type="title"/>
          </p:nvPr>
        </p:nvSpPr>
        <p:spPr>
          <a:xfrm>
            <a:off x="166257" y="605107"/>
            <a:ext cx="8082663" cy="437318"/>
          </a:xfrm>
        </p:spPr>
        <p:txBody>
          <a:bodyPr/>
          <a:lstStyle/>
          <a:p>
            <a:r>
              <a:rPr lang="en-US" dirty="0"/>
              <a:t>Scenario Planning for Enterprise Risk Management</a:t>
            </a:r>
          </a:p>
        </p:txBody>
      </p:sp>
      <p:sp>
        <p:nvSpPr>
          <p:cNvPr id="13" name="Slide Number Placeholder 2">
            <a:extLst>
              <a:ext uri="{FF2B5EF4-FFF2-40B4-BE49-F238E27FC236}">
                <a16:creationId xmlns:a16="http://schemas.microsoft.com/office/drawing/2014/main" id="{B658C11C-A3B2-4C32-9B23-8FD0E2CB7E82}"/>
              </a:ext>
            </a:extLst>
          </p:cNvPr>
          <p:cNvSpPr>
            <a:spLocks noGrp="1"/>
          </p:cNvSpPr>
          <p:nvPr>
            <p:ph type="sldNum" sz="quarter" idx="10"/>
          </p:nvPr>
        </p:nvSpPr>
        <p:spPr>
          <a:xfrm>
            <a:off x="182563" y="6537325"/>
            <a:ext cx="366712" cy="184150"/>
          </a:xfrm>
        </p:spPr>
        <p:txBody>
          <a:bodyPr/>
          <a:lstStyle/>
          <a:p>
            <a:fld id="{E92B326D-C2BB-49CC-95BC-22BF297F91DC}" type="slidenum">
              <a:rPr lang="en-US" altLang="en-US" smtClean="0"/>
              <a:pPr/>
              <a:t>17</a:t>
            </a:fld>
            <a:endParaRPr lang="en-US" altLang="en-US"/>
          </a:p>
        </p:txBody>
      </p:sp>
    </p:spTree>
    <p:extLst>
      <p:ext uri="{BB962C8B-B14F-4D97-AF65-F5344CB8AC3E}">
        <p14:creationId xmlns:p14="http://schemas.microsoft.com/office/powerpoint/2010/main" val="612622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3ECCB6-DEFD-4A8B-9641-5A6CE8CF0E4C}"/>
              </a:ext>
            </a:extLst>
          </p:cNvPr>
          <p:cNvSpPr/>
          <p:nvPr/>
        </p:nvSpPr>
        <p:spPr>
          <a:xfrm>
            <a:off x="5261942" y="1854227"/>
            <a:ext cx="3793871" cy="2377574"/>
          </a:xfrm>
          <a:prstGeom prst="rect">
            <a:avLst/>
          </a:prstGeom>
          <a:noFill/>
          <a:ln>
            <a:noFill/>
          </a:ln>
        </p:spPr>
        <p:txBody>
          <a:bodyPr wrap="square" rtlCol="0">
            <a:spAutoFit/>
          </a:bodyPr>
          <a:lstStyle/>
          <a:p>
            <a:pPr marL="214313" indent="-214313">
              <a:buFont typeface="Wingdings" panose="05000000000000000000" pitchFamily="2" charset="2"/>
              <a:buChar char="§"/>
            </a:pPr>
            <a:endParaRPr lang="en-US" sz="1500" dirty="0">
              <a:solidFill>
                <a:schemeClr val="tx1"/>
              </a:solidFill>
            </a:endParaRPr>
          </a:p>
          <a:p>
            <a:pPr marL="214313" indent="-214313">
              <a:buFont typeface="Wingdings" panose="05000000000000000000" pitchFamily="2" charset="2"/>
              <a:buChar char="§"/>
            </a:pPr>
            <a:r>
              <a:rPr lang="en-US" sz="1500" dirty="0">
                <a:solidFill>
                  <a:schemeClr val="tx1"/>
                </a:solidFill>
              </a:rPr>
              <a:t>Generate alternative scenarios </a:t>
            </a:r>
          </a:p>
          <a:p>
            <a:pPr marL="342170" lvl="2"/>
            <a:r>
              <a:rPr lang="en-US" sz="1500" b="1" dirty="0">
                <a:solidFill>
                  <a:schemeClr val="tx1"/>
                </a:solidFill>
              </a:rPr>
              <a:t>“what could happen”</a:t>
            </a:r>
          </a:p>
          <a:p>
            <a:pPr marL="214313" indent="-214313">
              <a:buFont typeface="Wingdings" panose="05000000000000000000" pitchFamily="2" charset="2"/>
              <a:buChar char="§"/>
            </a:pPr>
            <a:r>
              <a:rPr lang="en-US" sz="1500" dirty="0">
                <a:solidFill>
                  <a:schemeClr val="tx1"/>
                </a:solidFill>
              </a:rPr>
              <a:t>Generate explainable future trajectories</a:t>
            </a:r>
          </a:p>
          <a:p>
            <a:pPr marL="214313" indent="-214313">
              <a:buFont typeface="Wingdings" panose="05000000000000000000" pitchFamily="2" charset="2"/>
              <a:buChar char="§"/>
            </a:pPr>
            <a:r>
              <a:rPr lang="en-US" sz="1500" dirty="0">
                <a:solidFill>
                  <a:schemeClr val="tx1"/>
                </a:solidFill>
              </a:rPr>
              <a:t>What-If Analysis</a:t>
            </a:r>
          </a:p>
          <a:p>
            <a:pPr marL="214313" indent="-214313">
              <a:buFont typeface="Wingdings" panose="05000000000000000000" pitchFamily="2" charset="2"/>
              <a:buChar char="§"/>
            </a:pPr>
            <a:r>
              <a:rPr lang="en-US" sz="1500" dirty="0">
                <a:solidFill>
                  <a:schemeClr val="tx1"/>
                </a:solidFill>
              </a:rPr>
              <a:t>Learn from qualitative and quantitative knowledge</a:t>
            </a:r>
          </a:p>
          <a:p>
            <a:pPr marL="214313" indent="-214313">
              <a:buFont typeface="Wingdings" panose="05000000000000000000" pitchFamily="2" charset="2"/>
              <a:buChar char="§"/>
            </a:pPr>
            <a:r>
              <a:rPr lang="en-US" sz="1500" dirty="0">
                <a:solidFill>
                  <a:schemeClr val="tx1"/>
                </a:solidFill>
              </a:rPr>
              <a:t>Leverage Traditional Prediction/Forecasting Methods</a:t>
            </a:r>
          </a:p>
          <a:p>
            <a:pPr lvl="1"/>
            <a:r>
              <a:rPr lang="en-US" sz="1500" b="1" dirty="0">
                <a:solidFill>
                  <a:schemeClr val="tx1"/>
                </a:solidFill>
              </a:rPr>
              <a:t>“what’s likely to happen”</a:t>
            </a:r>
          </a:p>
          <a:p>
            <a:pPr marL="214313" indent="-214313">
              <a:buFont typeface="Wingdings" panose="05000000000000000000" pitchFamily="2" charset="2"/>
              <a:buChar char="§"/>
            </a:pPr>
            <a:endParaRPr lang="en-US" sz="1500" dirty="0">
              <a:solidFill>
                <a:schemeClr val="tx1"/>
              </a:solidFill>
            </a:endParaRPr>
          </a:p>
        </p:txBody>
      </p:sp>
      <p:sp>
        <p:nvSpPr>
          <p:cNvPr id="3" name="Rectangle 2">
            <a:extLst>
              <a:ext uri="{FF2B5EF4-FFF2-40B4-BE49-F238E27FC236}">
                <a16:creationId xmlns:a16="http://schemas.microsoft.com/office/drawing/2014/main" id="{A0D2AFE9-A5CE-4D66-A9A8-D17AF539C818}"/>
              </a:ext>
            </a:extLst>
          </p:cNvPr>
          <p:cNvSpPr/>
          <p:nvPr/>
        </p:nvSpPr>
        <p:spPr>
          <a:xfrm>
            <a:off x="250557" y="576779"/>
            <a:ext cx="8382001" cy="344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8100" tIns="38100" rIns="99060" bIns="38100" numCol="1" anchor="t" anchorCtr="0" compatLnSpc="1">
            <a:prstTxWarp prst="textNoShape">
              <a:avLst/>
            </a:prstTxWarp>
          </a:bodyPr>
          <a:lstStyle/>
          <a:p>
            <a:pPr algn="just" defTabSz="685783"/>
            <a:r>
              <a:rPr lang="en-US" sz="2100" dirty="0">
                <a:solidFill>
                  <a:schemeClr val="accent1"/>
                </a:solidFill>
                <a:latin typeface="Arial" charset="0"/>
                <a:ea typeface="+mj-ea"/>
                <a:cs typeface="+mj-cs"/>
              </a:rPr>
              <a:t>IBM Research has been developing Machine Foresight capabilities </a:t>
            </a:r>
          </a:p>
        </p:txBody>
      </p:sp>
      <p:grpSp>
        <p:nvGrpSpPr>
          <p:cNvPr id="7" name="Group 6">
            <a:extLst>
              <a:ext uri="{FF2B5EF4-FFF2-40B4-BE49-F238E27FC236}">
                <a16:creationId xmlns:a16="http://schemas.microsoft.com/office/drawing/2014/main" id="{0C6B5183-3F7F-4E37-915A-4374324D46E7}"/>
              </a:ext>
            </a:extLst>
          </p:cNvPr>
          <p:cNvGrpSpPr/>
          <p:nvPr/>
        </p:nvGrpSpPr>
        <p:grpSpPr>
          <a:xfrm>
            <a:off x="151652" y="1727609"/>
            <a:ext cx="5026838" cy="3233344"/>
            <a:chOff x="202203" y="992520"/>
            <a:chExt cx="6702450" cy="4311125"/>
          </a:xfrm>
        </p:grpSpPr>
        <p:pic>
          <p:nvPicPr>
            <p:cNvPr id="2" name="Picture 1">
              <a:extLst>
                <a:ext uri="{FF2B5EF4-FFF2-40B4-BE49-F238E27FC236}">
                  <a16:creationId xmlns:a16="http://schemas.microsoft.com/office/drawing/2014/main" id="{74A75C7C-9A00-4318-B1E2-0CC5CDBB7E13}"/>
                </a:ext>
              </a:extLst>
            </p:cNvPr>
            <p:cNvPicPr>
              <a:picLocks noChangeAspect="1"/>
            </p:cNvPicPr>
            <p:nvPr/>
          </p:nvPicPr>
          <p:blipFill>
            <a:blip r:embed="rId3"/>
            <a:stretch>
              <a:fillRect/>
            </a:stretch>
          </p:blipFill>
          <p:spPr>
            <a:xfrm>
              <a:off x="202203" y="992520"/>
              <a:ext cx="6702450" cy="4311125"/>
            </a:xfrm>
            <a:prstGeom prst="rect">
              <a:avLst/>
            </a:prstGeom>
          </p:spPr>
        </p:pic>
        <p:sp>
          <p:nvSpPr>
            <p:cNvPr id="5" name="Rectangle 4">
              <a:extLst>
                <a:ext uri="{FF2B5EF4-FFF2-40B4-BE49-F238E27FC236}">
                  <a16:creationId xmlns:a16="http://schemas.microsoft.com/office/drawing/2014/main" id="{C21723E7-F6B0-4333-9FE4-FB70C8A356BC}"/>
                </a:ext>
              </a:extLst>
            </p:cNvPr>
            <p:cNvSpPr/>
            <p:nvPr/>
          </p:nvSpPr>
          <p:spPr bwMode="auto">
            <a:xfrm>
              <a:off x="541176" y="4810199"/>
              <a:ext cx="6157506" cy="382376"/>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0" tIns="0" rIns="0" bIns="0" numCol="1" rtlCol="0" anchor="t" anchorCtr="0" compatLnSpc="1">
              <a:prstTxWarp prst="textNoShape">
                <a:avLst/>
              </a:prstTxWarp>
            </a:bodyPr>
            <a:lstStyle/>
            <a:p>
              <a:pPr defTabSz="685800"/>
              <a:endParaRPr lang="en-US" sz="1500">
                <a:solidFill>
                  <a:srgbClr val="191919"/>
                </a:solidFill>
                <a:latin typeface="HelvNeue Light for IBM" pitchFamily="34" charset="0"/>
              </a:endParaRPr>
            </a:p>
          </p:txBody>
        </p:sp>
      </p:grpSp>
      <p:sp>
        <p:nvSpPr>
          <p:cNvPr id="8" name="Speech Bubble: Rectangle with Corners Rounded 7">
            <a:extLst>
              <a:ext uri="{FF2B5EF4-FFF2-40B4-BE49-F238E27FC236}">
                <a16:creationId xmlns:a16="http://schemas.microsoft.com/office/drawing/2014/main" id="{112C4C58-9AFF-4B23-B088-3515C3D2EF13}"/>
              </a:ext>
            </a:extLst>
          </p:cNvPr>
          <p:cNvSpPr/>
          <p:nvPr/>
        </p:nvSpPr>
        <p:spPr bwMode="auto">
          <a:xfrm>
            <a:off x="817523" y="3612247"/>
            <a:ext cx="1693507" cy="265922"/>
          </a:xfrm>
          <a:prstGeom prst="wedgeRoundRectCallout">
            <a:avLst>
              <a:gd name="adj1" fmla="val -49345"/>
              <a:gd name="adj2" fmla="val -410192"/>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defTabSz="685800"/>
            <a:r>
              <a:rPr lang="en-US" sz="1800" dirty="0">
                <a:solidFill>
                  <a:schemeClr val="tx1"/>
                </a:solidFill>
                <a:latin typeface="HelvNeue Light for IBM" pitchFamily="34" charset="0"/>
              </a:rPr>
              <a:t>Current events</a:t>
            </a:r>
          </a:p>
        </p:txBody>
      </p:sp>
      <p:sp>
        <p:nvSpPr>
          <p:cNvPr id="10" name="Speech Bubble: Rectangle with Corners Rounded 9">
            <a:extLst>
              <a:ext uri="{FF2B5EF4-FFF2-40B4-BE49-F238E27FC236}">
                <a16:creationId xmlns:a16="http://schemas.microsoft.com/office/drawing/2014/main" id="{62F36661-B9CC-4DF2-BA77-B5BA85C6D21B}"/>
              </a:ext>
            </a:extLst>
          </p:cNvPr>
          <p:cNvSpPr/>
          <p:nvPr/>
        </p:nvSpPr>
        <p:spPr bwMode="auto">
          <a:xfrm>
            <a:off x="733809" y="1634029"/>
            <a:ext cx="2051379" cy="636815"/>
          </a:xfrm>
          <a:prstGeom prst="wedgeRoundRectCallout">
            <a:avLst>
              <a:gd name="adj1" fmla="val 77093"/>
              <a:gd name="adj2" fmla="val 73007"/>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defTabSz="685800"/>
            <a:r>
              <a:rPr lang="en-US" sz="1800" dirty="0">
                <a:solidFill>
                  <a:schemeClr val="tx1"/>
                </a:solidFill>
                <a:latin typeface="HelvNeue Light for IBM" pitchFamily="34" charset="0"/>
              </a:rPr>
              <a:t>Multiple, diverse future evolutions</a:t>
            </a:r>
          </a:p>
        </p:txBody>
      </p:sp>
      <p:sp>
        <p:nvSpPr>
          <p:cNvPr id="11" name="Speech Bubble: Rectangle with Corners Rounded 10">
            <a:extLst>
              <a:ext uri="{FF2B5EF4-FFF2-40B4-BE49-F238E27FC236}">
                <a16:creationId xmlns:a16="http://schemas.microsoft.com/office/drawing/2014/main" id="{D77B4287-B90B-4DE5-B126-1E033A3E56CE}"/>
              </a:ext>
            </a:extLst>
          </p:cNvPr>
          <p:cNvSpPr/>
          <p:nvPr/>
        </p:nvSpPr>
        <p:spPr bwMode="auto">
          <a:xfrm>
            <a:off x="2247481" y="4047616"/>
            <a:ext cx="2051379" cy="830034"/>
          </a:xfrm>
          <a:prstGeom prst="wedgeRoundRectCallout">
            <a:avLst>
              <a:gd name="adj1" fmla="val 76411"/>
              <a:gd name="adj2" fmla="val -134288"/>
              <a:gd name="adj3" fmla="val 16667"/>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t" anchorCtr="0" compatLnSpc="1">
            <a:prstTxWarp prst="textNoShape">
              <a:avLst/>
            </a:prstTxWarp>
          </a:bodyPr>
          <a:lstStyle/>
          <a:p>
            <a:pPr defTabSz="685800"/>
            <a:r>
              <a:rPr lang="en-US" sz="1800" dirty="0">
                <a:solidFill>
                  <a:schemeClr val="tx1"/>
                </a:solidFill>
                <a:latin typeface="HelvNeue Light for IBM" pitchFamily="34" charset="0"/>
              </a:rPr>
              <a:t>Possible futures, grouped by similarity</a:t>
            </a:r>
          </a:p>
        </p:txBody>
      </p:sp>
      <p:sp>
        <p:nvSpPr>
          <p:cNvPr id="12" name="Rectangle 11">
            <a:extLst>
              <a:ext uri="{FF2B5EF4-FFF2-40B4-BE49-F238E27FC236}">
                <a16:creationId xmlns:a16="http://schemas.microsoft.com/office/drawing/2014/main" id="{4C22650B-44D2-4FE3-935B-7A8D5599C404}"/>
              </a:ext>
            </a:extLst>
          </p:cNvPr>
          <p:cNvSpPr/>
          <p:nvPr/>
        </p:nvSpPr>
        <p:spPr>
          <a:xfrm>
            <a:off x="547254" y="4734259"/>
            <a:ext cx="4476758" cy="840230"/>
          </a:xfrm>
          <a:prstGeom prst="rect">
            <a:avLst/>
          </a:prstGeom>
          <a:noFill/>
          <a:ln>
            <a:noFill/>
          </a:ln>
        </p:spPr>
        <p:txBody>
          <a:bodyPr wrap="square" rtlCol="0">
            <a:spAutoFit/>
          </a:bodyPr>
          <a:lstStyle/>
          <a:p>
            <a:pPr marL="214313" indent="-214313" algn="ctr">
              <a:buFont typeface="Wingdings" panose="05000000000000000000" pitchFamily="2" charset="2"/>
              <a:buChar char="§"/>
            </a:pPr>
            <a:endParaRPr lang="en-US" sz="1800" dirty="0">
              <a:solidFill>
                <a:schemeClr val="tx1"/>
              </a:solidFill>
            </a:endParaRPr>
          </a:p>
          <a:p>
            <a:pPr algn="ctr"/>
            <a:r>
              <a:rPr lang="en-US" sz="1800" dirty="0">
                <a:solidFill>
                  <a:schemeClr val="tx1"/>
                </a:solidFill>
              </a:rPr>
              <a:t>Alternative Future Scenarios</a:t>
            </a:r>
            <a:endParaRPr lang="en-US" sz="1800" b="1" dirty="0">
              <a:solidFill>
                <a:schemeClr val="tx1"/>
              </a:solidFill>
            </a:endParaRPr>
          </a:p>
          <a:p>
            <a:pPr marL="214313" indent="-214313" algn="ctr">
              <a:buFont typeface="Wingdings" panose="05000000000000000000" pitchFamily="2" charset="2"/>
              <a:buChar char="§"/>
            </a:pPr>
            <a:endParaRPr lang="en-US" sz="1800" dirty="0">
              <a:solidFill>
                <a:schemeClr val="tx1"/>
              </a:solidFill>
            </a:endParaRPr>
          </a:p>
        </p:txBody>
      </p:sp>
      <p:sp>
        <p:nvSpPr>
          <p:cNvPr id="14" name="Slide Number Placeholder 3">
            <a:extLst>
              <a:ext uri="{FF2B5EF4-FFF2-40B4-BE49-F238E27FC236}">
                <a16:creationId xmlns:a16="http://schemas.microsoft.com/office/drawing/2014/main" id="{CCCFCB19-5C20-496E-8D2C-61737A070E01}"/>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18</a:t>
            </a:fld>
            <a:endParaRPr lang="en-US" altLang="en-US"/>
          </a:p>
        </p:txBody>
      </p:sp>
    </p:spTree>
    <p:extLst>
      <p:ext uri="{BB962C8B-B14F-4D97-AF65-F5344CB8AC3E}">
        <p14:creationId xmlns:p14="http://schemas.microsoft.com/office/powerpoint/2010/main" val="1412121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268" y="1844798"/>
            <a:ext cx="1538867" cy="895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6459" y="3531362"/>
            <a:ext cx="2093206" cy="1445693"/>
          </a:xfrm>
          <a:prstGeom prst="rect">
            <a:avLst/>
          </a:prstGeom>
          <a:solidFill>
            <a:schemeClr val="accent1"/>
          </a:solidFill>
          <a:ln>
            <a:noFill/>
          </a:ln>
          <a:extLst/>
        </p:spPr>
      </p:pic>
      <p:pic>
        <p:nvPicPr>
          <p:cNvPr id="31" name="Picture 25"/>
          <p:cNvPicPr>
            <a:picLocks noChangeAspect="1"/>
          </p:cNvPicPr>
          <p:nvPr/>
        </p:nvPicPr>
        <p:blipFill>
          <a:blip r:embed="rId5"/>
          <a:srcRect/>
          <a:stretch>
            <a:fillRect/>
          </a:stretch>
        </p:blipFill>
        <p:spPr bwMode="auto">
          <a:xfrm>
            <a:off x="7701578" y="2026382"/>
            <a:ext cx="1122460" cy="1124325"/>
          </a:xfrm>
          <a:prstGeom prst="rect">
            <a:avLst/>
          </a:prstGeom>
          <a:noFill/>
          <a:ln w="9525">
            <a:noFill/>
            <a:miter lim="800000"/>
            <a:headEnd/>
            <a:tailEnd/>
          </a:ln>
        </p:spPr>
      </p:pic>
      <p:cxnSp>
        <p:nvCxnSpPr>
          <p:cNvPr id="4" name="Straight Connector 71"/>
          <p:cNvCxnSpPr>
            <a:cxnSpLocks noChangeShapeType="1"/>
          </p:cNvCxnSpPr>
          <p:nvPr/>
        </p:nvCxnSpPr>
        <p:spPr bwMode="auto">
          <a:xfrm>
            <a:off x="228640" y="3249251"/>
            <a:ext cx="8595398" cy="0"/>
          </a:xfrm>
          <a:prstGeom prst="line">
            <a:avLst/>
          </a:prstGeom>
          <a:noFill/>
          <a:ln w="9525" algn="ctr">
            <a:solidFill>
              <a:srgbClr val="A6A6A6"/>
            </a:solidFill>
            <a:round/>
            <a:headEnd/>
            <a:tailEnd/>
          </a:ln>
        </p:spPr>
      </p:cxnSp>
      <p:cxnSp>
        <p:nvCxnSpPr>
          <p:cNvPr id="5" name="Straight Connector 72"/>
          <p:cNvCxnSpPr>
            <a:cxnSpLocks noChangeShapeType="1"/>
          </p:cNvCxnSpPr>
          <p:nvPr/>
        </p:nvCxnSpPr>
        <p:spPr bwMode="auto">
          <a:xfrm>
            <a:off x="2883731" y="1455822"/>
            <a:ext cx="0" cy="1776413"/>
          </a:xfrm>
          <a:prstGeom prst="line">
            <a:avLst/>
          </a:prstGeom>
          <a:noFill/>
          <a:ln w="6350" algn="ctr">
            <a:solidFill>
              <a:srgbClr val="A6A6A6"/>
            </a:solidFill>
            <a:round/>
            <a:headEnd/>
            <a:tailEnd/>
          </a:ln>
        </p:spPr>
      </p:cxnSp>
      <p:sp>
        <p:nvSpPr>
          <p:cNvPr id="7" name="Rectangle 8"/>
          <p:cNvSpPr>
            <a:spLocks noChangeArrowheads="1"/>
          </p:cNvSpPr>
          <p:nvPr/>
        </p:nvSpPr>
        <p:spPr bwMode="auto">
          <a:xfrm>
            <a:off x="5008244" y="2020464"/>
            <a:ext cx="948928" cy="380839"/>
          </a:xfrm>
          <a:prstGeom prst="rect">
            <a:avLst/>
          </a:prstGeom>
          <a:noFill/>
          <a:ln>
            <a:noFill/>
          </a:ln>
          <a:extLst/>
        </p:spPr>
        <p:txBody>
          <a:bodyPr wrap="square" lIns="47975" tIns="23986" rIns="47975" bIns="23986">
            <a:spAutoFit/>
          </a:bodyPr>
          <a:lstStyle/>
          <a:p>
            <a:pPr algn="r" defTabSz="479783">
              <a:defRPr/>
            </a:pPr>
            <a:r>
              <a:rPr lang="en-US" sz="2400" spc="-105" dirty="0">
                <a:solidFill>
                  <a:srgbClr val="17AF4B"/>
                </a:solidFill>
                <a:cs typeface="MS PGothic" charset="0"/>
              </a:rPr>
              <a:t>1590</a:t>
            </a:r>
          </a:p>
        </p:txBody>
      </p:sp>
      <p:sp>
        <p:nvSpPr>
          <p:cNvPr id="8" name="TextBox 20"/>
          <p:cNvSpPr txBox="1">
            <a:spLocks noChangeArrowheads="1"/>
          </p:cNvSpPr>
          <p:nvPr/>
        </p:nvSpPr>
        <p:spPr bwMode="auto">
          <a:xfrm>
            <a:off x="5997150" y="2020464"/>
            <a:ext cx="1989534" cy="214640"/>
          </a:xfrm>
          <a:prstGeom prst="rect">
            <a:avLst/>
          </a:prstGeom>
          <a:noFill/>
          <a:ln w="9525">
            <a:noFill/>
            <a:miter lim="800000"/>
            <a:headEnd/>
            <a:tailEnd/>
          </a:ln>
        </p:spPr>
        <p:txBody>
          <a:bodyPr lIns="47975" tIns="23986" rIns="47975" bIns="23986">
            <a:spAutoFit/>
          </a:bodyPr>
          <a:lstStyle/>
          <a:p>
            <a:pPr defTabSz="478619"/>
            <a:r>
              <a:rPr lang="en-US" sz="1200" dirty="0">
                <a:solidFill>
                  <a:srgbClr val="323232"/>
                </a:solidFill>
              </a:rPr>
              <a:t>Local news sources</a:t>
            </a:r>
          </a:p>
        </p:txBody>
      </p:sp>
      <p:sp>
        <p:nvSpPr>
          <p:cNvPr id="9" name="Text Box 4"/>
          <p:cNvSpPr txBox="1">
            <a:spLocks noChangeArrowheads="1"/>
          </p:cNvSpPr>
          <p:nvPr/>
        </p:nvSpPr>
        <p:spPr bwMode="auto">
          <a:xfrm>
            <a:off x="4922677" y="1608899"/>
            <a:ext cx="3947060" cy="244099"/>
          </a:xfrm>
          <a:prstGeom prst="rect">
            <a:avLst/>
          </a:prstGeom>
          <a:noFill/>
          <a:ln>
            <a:noFill/>
          </a:ln>
          <a:extLst/>
        </p:spPr>
        <p:txBody>
          <a:bodyPr wrap="square" lIns="35996" tIns="17999" rIns="35996" bIns="17999">
            <a:spAutoFit/>
          </a:bodyPr>
          <a:lstStyle>
            <a:lvl1pPr defTabSz="685800">
              <a:defRPr sz="2200">
                <a:solidFill>
                  <a:schemeClr val="hlink"/>
                </a:solidFill>
                <a:latin typeface="Arial" panose="020B0604020202020204" pitchFamily="34" charset="0"/>
                <a:ea typeface="MS PGothic" panose="020B0600070205080204" pitchFamily="34" charset="-128"/>
              </a:defRPr>
            </a:lvl1pPr>
            <a:lvl2pPr marL="37931725" indent="-37474525" defTabSz="685800">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nSpc>
                <a:spcPct val="90000"/>
              </a:lnSpc>
              <a:spcBef>
                <a:spcPct val="50000"/>
              </a:spcBef>
              <a:defRPr/>
            </a:pPr>
            <a:r>
              <a:rPr lang="en-US" sz="1500" b="1" kern="0" dirty="0">
                <a:solidFill>
                  <a:srgbClr val="004266"/>
                </a:solidFill>
              </a:rPr>
              <a:t>Listen to profiled news and social media</a:t>
            </a:r>
            <a:endParaRPr lang="en-US" sz="975" b="1" kern="0" dirty="0">
              <a:solidFill>
                <a:srgbClr val="004266"/>
              </a:solidFill>
            </a:endParaRPr>
          </a:p>
        </p:txBody>
      </p:sp>
      <p:sp>
        <p:nvSpPr>
          <p:cNvPr id="13" name="Rectangle 8"/>
          <p:cNvSpPr>
            <a:spLocks noChangeArrowheads="1"/>
          </p:cNvSpPr>
          <p:nvPr/>
        </p:nvSpPr>
        <p:spPr bwMode="auto">
          <a:xfrm>
            <a:off x="3565887" y="2133675"/>
            <a:ext cx="694783" cy="380839"/>
          </a:xfrm>
          <a:prstGeom prst="rect">
            <a:avLst/>
          </a:prstGeom>
          <a:noFill/>
          <a:ln>
            <a:noFill/>
          </a:ln>
          <a:extLst/>
        </p:spPr>
        <p:txBody>
          <a:bodyPr wrap="square" lIns="47975" tIns="23986" rIns="47975" bIns="23986">
            <a:spAutoFit/>
          </a:bodyPr>
          <a:lstStyle>
            <a:lvl1pPr>
              <a:defRPr sz="2200">
                <a:solidFill>
                  <a:schemeClr val="hlink"/>
                </a:solidFill>
                <a:latin typeface="Arial" panose="020B0604020202020204" pitchFamily="34" charset="0"/>
                <a:ea typeface="MS PGothic" panose="020B0600070205080204" pitchFamily="34" charset="-128"/>
              </a:defRPr>
            </a:lvl1pPr>
            <a:lvl2pPr marL="37931725" indent="-37474525">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defTabSz="479783">
              <a:defRPr/>
            </a:pPr>
            <a:r>
              <a:rPr lang="en-US" sz="2400" spc="-105" dirty="0">
                <a:solidFill>
                  <a:srgbClr val="17AF4B"/>
                </a:solidFill>
                <a:latin typeface="Arial"/>
                <a:cs typeface="MS PGothic" charset="0"/>
              </a:rPr>
              <a:t>60+</a:t>
            </a:r>
          </a:p>
        </p:txBody>
      </p:sp>
      <p:sp>
        <p:nvSpPr>
          <p:cNvPr id="15" name="Text Box 6"/>
          <p:cNvSpPr txBox="1">
            <a:spLocks noChangeArrowheads="1"/>
          </p:cNvSpPr>
          <p:nvPr/>
        </p:nvSpPr>
        <p:spPr bwMode="auto">
          <a:xfrm>
            <a:off x="2946514" y="1608899"/>
            <a:ext cx="1829024" cy="451848"/>
          </a:xfrm>
          <a:prstGeom prst="rect">
            <a:avLst/>
          </a:prstGeom>
          <a:noFill/>
          <a:ln>
            <a:noFill/>
          </a:ln>
          <a:extLst/>
        </p:spPr>
        <p:txBody>
          <a:bodyPr wrap="square" lIns="35996" tIns="17999" rIns="35996" bIns="17999">
            <a:spAutoFit/>
          </a:bodyPr>
          <a:lstStyle>
            <a:lvl1pPr defTabSz="685800">
              <a:defRPr sz="2200">
                <a:solidFill>
                  <a:schemeClr val="hlink"/>
                </a:solidFill>
                <a:latin typeface="Arial" panose="020B0604020202020204" pitchFamily="34" charset="0"/>
                <a:ea typeface="MS PGothic" panose="020B0600070205080204" pitchFamily="34" charset="-128"/>
              </a:defRPr>
            </a:lvl1pPr>
            <a:lvl2pPr marL="37931725" indent="-37474525" defTabSz="685800">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ctr">
              <a:lnSpc>
                <a:spcPct val="90000"/>
              </a:lnSpc>
              <a:spcBef>
                <a:spcPct val="50000"/>
              </a:spcBef>
              <a:defRPr/>
            </a:pPr>
            <a:r>
              <a:rPr lang="en-US" sz="1500" b="1" kern="0" dirty="0">
                <a:solidFill>
                  <a:srgbClr val="004266"/>
                </a:solidFill>
              </a:rPr>
              <a:t>Support in Local Languages</a:t>
            </a:r>
          </a:p>
        </p:txBody>
      </p:sp>
      <p:sp>
        <p:nvSpPr>
          <p:cNvPr id="16" name="Rectangle 8"/>
          <p:cNvSpPr>
            <a:spLocks noChangeArrowheads="1"/>
          </p:cNvSpPr>
          <p:nvPr/>
        </p:nvSpPr>
        <p:spPr bwMode="auto">
          <a:xfrm>
            <a:off x="267359" y="2453035"/>
            <a:ext cx="1307720" cy="713238"/>
          </a:xfrm>
          <a:prstGeom prst="rect">
            <a:avLst/>
          </a:prstGeom>
          <a:noFill/>
          <a:ln>
            <a:noFill/>
          </a:ln>
          <a:extLst/>
        </p:spPr>
        <p:txBody>
          <a:bodyPr wrap="square" lIns="47975" tIns="23986" rIns="47975" bIns="23986">
            <a:spAutoFit/>
          </a:bodyPr>
          <a:lstStyle/>
          <a:p>
            <a:pPr algn="ctr" defTabSz="479783">
              <a:defRPr/>
            </a:pPr>
            <a:r>
              <a:rPr lang="en-US" sz="2400" spc="-105" dirty="0">
                <a:solidFill>
                  <a:srgbClr val="17AF4B"/>
                </a:solidFill>
                <a:cs typeface="MS PGothic" charset="0"/>
              </a:rPr>
              <a:t>100+ countries</a:t>
            </a:r>
          </a:p>
        </p:txBody>
      </p:sp>
      <p:sp>
        <p:nvSpPr>
          <p:cNvPr id="18" name="Text Box 6"/>
          <p:cNvSpPr txBox="1">
            <a:spLocks noChangeArrowheads="1"/>
          </p:cNvSpPr>
          <p:nvPr/>
        </p:nvSpPr>
        <p:spPr bwMode="auto">
          <a:xfrm>
            <a:off x="285410" y="1608899"/>
            <a:ext cx="2487652" cy="244099"/>
          </a:xfrm>
          <a:prstGeom prst="rect">
            <a:avLst/>
          </a:prstGeom>
          <a:noFill/>
          <a:ln>
            <a:noFill/>
          </a:ln>
          <a:extLst/>
        </p:spPr>
        <p:txBody>
          <a:bodyPr wrap="square" lIns="35996" tIns="17999" rIns="35996" bIns="17999">
            <a:spAutoFit/>
          </a:bodyPr>
          <a:lstStyle>
            <a:lvl1pPr defTabSz="685800">
              <a:defRPr sz="2200">
                <a:solidFill>
                  <a:schemeClr val="hlink"/>
                </a:solidFill>
                <a:latin typeface="Arial" panose="020B0604020202020204" pitchFamily="34" charset="0"/>
                <a:ea typeface="MS PGothic" panose="020B0600070205080204" pitchFamily="34" charset="-128"/>
              </a:defRPr>
            </a:lvl1pPr>
            <a:lvl2pPr marL="37931725" indent="-37474525" defTabSz="685800">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nSpc>
                <a:spcPct val="90000"/>
              </a:lnSpc>
              <a:spcBef>
                <a:spcPct val="50000"/>
              </a:spcBef>
              <a:defRPr/>
            </a:pPr>
            <a:r>
              <a:rPr lang="en-US" sz="1500" b="1" kern="0" dirty="0">
                <a:solidFill>
                  <a:srgbClr val="004266"/>
                </a:solidFill>
              </a:rPr>
              <a:t>Rolled out globally</a:t>
            </a:r>
          </a:p>
        </p:txBody>
      </p:sp>
      <p:cxnSp>
        <p:nvCxnSpPr>
          <p:cNvPr id="19" name="Straight Connector 94"/>
          <p:cNvCxnSpPr>
            <a:cxnSpLocks noChangeShapeType="1"/>
          </p:cNvCxnSpPr>
          <p:nvPr/>
        </p:nvCxnSpPr>
        <p:spPr bwMode="auto">
          <a:xfrm>
            <a:off x="4849106" y="1464588"/>
            <a:ext cx="0" cy="1776413"/>
          </a:xfrm>
          <a:prstGeom prst="line">
            <a:avLst/>
          </a:prstGeom>
          <a:noFill/>
          <a:ln w="6350" algn="ctr">
            <a:solidFill>
              <a:srgbClr val="A6A6A6"/>
            </a:solidFill>
            <a:round/>
            <a:headEnd/>
            <a:tailEnd/>
          </a:ln>
        </p:spPr>
      </p:cxnSp>
      <p:sp>
        <p:nvSpPr>
          <p:cNvPr id="21" name="TextBox 20"/>
          <p:cNvSpPr txBox="1">
            <a:spLocks noChangeArrowheads="1"/>
          </p:cNvSpPr>
          <p:nvPr/>
        </p:nvSpPr>
        <p:spPr bwMode="auto">
          <a:xfrm>
            <a:off x="5997151" y="2615527"/>
            <a:ext cx="1441325" cy="547039"/>
          </a:xfrm>
          <a:prstGeom prst="rect">
            <a:avLst/>
          </a:prstGeom>
          <a:noFill/>
          <a:ln w="9525">
            <a:noFill/>
            <a:miter lim="800000"/>
            <a:headEnd/>
            <a:tailEnd/>
          </a:ln>
        </p:spPr>
        <p:txBody>
          <a:bodyPr wrap="square" lIns="47975" tIns="23986" rIns="47975" bIns="23986">
            <a:spAutoFit/>
          </a:bodyPr>
          <a:lstStyle/>
          <a:p>
            <a:pPr marL="0" lvl="2" defTabSz="478619"/>
            <a:r>
              <a:rPr lang="en-US" sz="1200" dirty="0">
                <a:solidFill>
                  <a:srgbClr val="323232"/>
                </a:solidFill>
              </a:rPr>
              <a:t>Keywords covers broader risk subject areas</a:t>
            </a:r>
          </a:p>
        </p:txBody>
      </p:sp>
      <p:sp>
        <p:nvSpPr>
          <p:cNvPr id="22" name="Rectangle 8"/>
          <p:cNvSpPr>
            <a:spLocks noChangeArrowheads="1"/>
          </p:cNvSpPr>
          <p:nvPr/>
        </p:nvSpPr>
        <p:spPr bwMode="auto">
          <a:xfrm>
            <a:off x="5008244" y="2696981"/>
            <a:ext cx="986026" cy="380839"/>
          </a:xfrm>
          <a:prstGeom prst="rect">
            <a:avLst/>
          </a:prstGeom>
          <a:noFill/>
          <a:ln>
            <a:noFill/>
          </a:ln>
          <a:extLst/>
        </p:spPr>
        <p:txBody>
          <a:bodyPr wrap="square" lIns="47975" tIns="23986" rIns="47975" bIns="23986">
            <a:spAutoFit/>
          </a:bodyPr>
          <a:lstStyle>
            <a:lvl1pPr>
              <a:defRPr sz="2200">
                <a:solidFill>
                  <a:schemeClr val="hlink"/>
                </a:solidFill>
                <a:latin typeface="Arial" panose="020B0604020202020204" pitchFamily="34" charset="0"/>
                <a:ea typeface="MS PGothic" panose="020B0600070205080204" pitchFamily="34" charset="-128"/>
              </a:defRPr>
            </a:lvl1pPr>
            <a:lvl2pPr marL="37931725" indent="-37474525">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gn="r" defTabSz="479783">
              <a:defRPr/>
            </a:pPr>
            <a:r>
              <a:rPr lang="en-US" sz="2400" kern="0" dirty="0">
                <a:solidFill>
                  <a:srgbClr val="17AF4B"/>
                </a:solidFill>
              </a:rPr>
              <a:t>9500+</a:t>
            </a:r>
          </a:p>
        </p:txBody>
      </p:sp>
      <p:cxnSp>
        <p:nvCxnSpPr>
          <p:cNvPr id="57" name="Straight Connector 94"/>
          <p:cNvCxnSpPr>
            <a:cxnSpLocks noChangeShapeType="1"/>
          </p:cNvCxnSpPr>
          <p:nvPr/>
        </p:nvCxnSpPr>
        <p:spPr bwMode="auto">
          <a:xfrm>
            <a:off x="3894674" y="3241001"/>
            <a:ext cx="4853" cy="2314901"/>
          </a:xfrm>
          <a:prstGeom prst="line">
            <a:avLst/>
          </a:prstGeom>
          <a:noFill/>
          <a:ln w="6350" algn="ctr">
            <a:solidFill>
              <a:srgbClr val="A6A6A6"/>
            </a:solidFill>
            <a:round/>
            <a:headEnd/>
            <a:tailEnd/>
          </a:ln>
        </p:spPr>
      </p:cxnSp>
      <p:sp>
        <p:nvSpPr>
          <p:cNvPr id="60" name="TextBox 4"/>
          <p:cNvSpPr txBox="1">
            <a:spLocks noChangeArrowheads="1"/>
          </p:cNvSpPr>
          <p:nvPr/>
        </p:nvSpPr>
        <p:spPr bwMode="auto">
          <a:xfrm>
            <a:off x="281222" y="3376790"/>
            <a:ext cx="2009975" cy="463939"/>
          </a:xfrm>
          <a:prstGeom prst="rect">
            <a:avLst/>
          </a:prstGeom>
          <a:noFill/>
          <a:ln>
            <a:noFill/>
          </a:ln>
          <a:extLst/>
        </p:spPr>
        <p:txBody>
          <a:bodyPr wrap="square" lIns="47975" tIns="23986" rIns="47975" bIns="23986">
            <a:spAutoFit/>
          </a:bodyPr>
          <a:lstStyle>
            <a:lvl1pPr defTabSz="685800">
              <a:defRPr sz="2200">
                <a:solidFill>
                  <a:schemeClr val="hlink"/>
                </a:solidFill>
                <a:latin typeface="Arial" panose="020B0604020202020204" pitchFamily="34" charset="0"/>
                <a:ea typeface="MS PGothic" panose="020B0600070205080204" pitchFamily="34" charset="-128"/>
              </a:defRPr>
            </a:lvl1pPr>
            <a:lvl2pPr marL="37931725" indent="-37474525" defTabSz="685800">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a:lnSpc>
                <a:spcPct val="90000"/>
              </a:lnSpc>
              <a:spcBef>
                <a:spcPct val="50000"/>
              </a:spcBef>
              <a:defRPr/>
            </a:pPr>
            <a:r>
              <a:rPr lang="en-US" sz="1500" b="1" kern="0" dirty="0">
                <a:solidFill>
                  <a:srgbClr val="004266"/>
                </a:solidFill>
              </a:rPr>
              <a:t>Built-in risk driver models</a:t>
            </a:r>
          </a:p>
        </p:txBody>
      </p:sp>
      <p:sp>
        <p:nvSpPr>
          <p:cNvPr id="62" name="Rectangle 8"/>
          <p:cNvSpPr>
            <a:spLocks noChangeArrowheads="1"/>
          </p:cNvSpPr>
          <p:nvPr/>
        </p:nvSpPr>
        <p:spPr bwMode="auto">
          <a:xfrm>
            <a:off x="603475" y="4118670"/>
            <a:ext cx="663935" cy="567813"/>
          </a:xfrm>
          <a:prstGeom prst="rect">
            <a:avLst/>
          </a:prstGeom>
          <a:noFill/>
          <a:ln>
            <a:noFill/>
          </a:ln>
          <a:extLst/>
        </p:spPr>
        <p:txBody>
          <a:bodyPr wrap="square" lIns="47975" tIns="23986" rIns="47975" bIns="23986">
            <a:spAutoFit/>
          </a:bodyPr>
          <a:lstStyle>
            <a:lvl1pPr>
              <a:defRPr sz="2200">
                <a:solidFill>
                  <a:schemeClr val="hlink"/>
                </a:solidFill>
                <a:latin typeface="Arial" panose="020B0604020202020204" pitchFamily="34" charset="0"/>
                <a:ea typeface="MS PGothic" panose="020B0600070205080204" pitchFamily="34" charset="-128"/>
              </a:defRPr>
            </a:lvl1pPr>
            <a:lvl2pPr marL="37931725" indent="-37474525">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defTabSz="479783">
              <a:defRPr/>
            </a:pPr>
            <a:r>
              <a:rPr lang="en-US" sz="3750" kern="0" dirty="0">
                <a:solidFill>
                  <a:srgbClr val="17AF4B"/>
                </a:solidFill>
              </a:rPr>
              <a:t>23</a:t>
            </a:r>
          </a:p>
        </p:txBody>
      </p:sp>
      <p:sp>
        <p:nvSpPr>
          <p:cNvPr id="6" name="Rectangle 5">
            <a:extLst>
              <a:ext uri="{FF2B5EF4-FFF2-40B4-BE49-F238E27FC236}">
                <a16:creationId xmlns:a16="http://schemas.microsoft.com/office/drawing/2014/main" id="{B9AB919C-45D0-431B-B953-523A1962F695}"/>
              </a:ext>
            </a:extLst>
          </p:cNvPr>
          <p:cNvSpPr/>
          <p:nvPr/>
        </p:nvSpPr>
        <p:spPr>
          <a:xfrm>
            <a:off x="4010707" y="3376790"/>
            <a:ext cx="2582812" cy="2476248"/>
          </a:xfrm>
          <a:prstGeom prst="rect">
            <a:avLst/>
          </a:prstGeom>
          <a:noFill/>
          <a:ln>
            <a:noFill/>
          </a:ln>
        </p:spPr>
        <p:txBody>
          <a:bodyPr wrap="square" lIns="35996" tIns="17999" rIns="35996" bIns="17999">
            <a:spAutoFit/>
          </a:bodyPr>
          <a:lstStyle/>
          <a:p>
            <a:pPr marL="92869" defTabSz="685783">
              <a:spcBef>
                <a:spcPct val="50000"/>
              </a:spcBef>
            </a:pPr>
            <a:r>
              <a:rPr lang="en-US" sz="1050" b="1" kern="0" dirty="0">
                <a:solidFill>
                  <a:srgbClr val="004266"/>
                </a:solidFill>
                <a:ea typeface="MS PGothic" panose="020B0600070205080204" pitchFamily="34" charset="-128"/>
              </a:rPr>
              <a:t>Details</a:t>
            </a:r>
          </a:p>
          <a:p>
            <a:pPr marL="216694" indent="-123825" defTabSz="685783">
              <a:spcBef>
                <a:spcPct val="50000"/>
              </a:spcBef>
              <a:buFont typeface="Arial" charset="0"/>
              <a:buChar char="•"/>
            </a:pPr>
            <a:r>
              <a:rPr lang="en-US" sz="1050" kern="0" dirty="0">
                <a:solidFill>
                  <a:srgbClr val="004266"/>
                </a:solidFill>
                <a:ea typeface="MS PGothic" panose="020B0600070205080204" pitchFamily="34" charset="-128"/>
              </a:rPr>
              <a:t>SPA is currently an engagement asset – product discussion underway</a:t>
            </a:r>
          </a:p>
          <a:p>
            <a:pPr marL="216694" indent="-123825" defTabSz="685783">
              <a:spcBef>
                <a:spcPct val="50000"/>
              </a:spcBef>
              <a:buFont typeface="Arial" charset="0"/>
              <a:buChar char="•"/>
            </a:pPr>
            <a:r>
              <a:rPr lang="en-US" sz="1050" kern="0" dirty="0">
                <a:solidFill>
                  <a:srgbClr val="004266"/>
                </a:solidFill>
                <a:ea typeface="MS PGothic" panose="020B0600070205080204" pitchFamily="34" charset="-128"/>
              </a:rPr>
              <a:t>It takes up to 8 hours to set up a new domain with known sources and models</a:t>
            </a:r>
          </a:p>
          <a:p>
            <a:pPr marL="216694" indent="-123825" defTabSz="685783">
              <a:spcBef>
                <a:spcPct val="50000"/>
              </a:spcBef>
              <a:buFont typeface="Arial" charset="0"/>
              <a:buChar char="•"/>
            </a:pPr>
            <a:r>
              <a:rPr lang="en-US" sz="1050" kern="0" dirty="0">
                <a:solidFill>
                  <a:srgbClr val="004266"/>
                </a:solidFill>
                <a:ea typeface="MS PGothic" panose="020B0600070205080204" pitchFamily="34" charset="-128"/>
              </a:rPr>
              <a:t>New types of live sources (text, audio, video) can be added as extensions</a:t>
            </a:r>
          </a:p>
          <a:p>
            <a:pPr marL="216694" indent="-123825" defTabSz="685783">
              <a:spcBef>
                <a:spcPct val="50000"/>
              </a:spcBef>
              <a:buFont typeface="Arial" charset="0"/>
              <a:buChar char="•"/>
            </a:pPr>
            <a:r>
              <a:rPr lang="en-US" sz="1050" kern="0" dirty="0">
                <a:solidFill>
                  <a:srgbClr val="004266"/>
                </a:solidFill>
                <a:ea typeface="MS PGothic" panose="020B0600070205080204" pitchFamily="34" charset="-128"/>
              </a:rPr>
              <a:t>Users saw value in a system identifying possible alternative scenarios, providing largely unbiased input to scenario planning process</a:t>
            </a:r>
          </a:p>
          <a:p>
            <a:pPr marL="216694" indent="-123825" defTabSz="685783">
              <a:spcBef>
                <a:spcPct val="50000"/>
              </a:spcBef>
              <a:buFont typeface="Arial" charset="0"/>
              <a:buChar char="•"/>
            </a:pPr>
            <a:r>
              <a:rPr lang="en-US" sz="1050" kern="0" dirty="0">
                <a:solidFill>
                  <a:srgbClr val="004266"/>
                </a:solidFill>
                <a:ea typeface="MS PGothic" panose="020B0600070205080204" pitchFamily="34" charset="-128"/>
              </a:rPr>
              <a:t>Automated assistance for creating risk driver models is being developed</a:t>
            </a:r>
          </a:p>
        </p:txBody>
      </p:sp>
      <p:sp>
        <p:nvSpPr>
          <p:cNvPr id="20" name="TextBox 19">
            <a:extLst>
              <a:ext uri="{FF2B5EF4-FFF2-40B4-BE49-F238E27FC236}">
                <a16:creationId xmlns:a16="http://schemas.microsoft.com/office/drawing/2014/main" id="{F4C85F1F-2716-4977-82F9-42036EAF9742}"/>
              </a:ext>
            </a:extLst>
          </p:cNvPr>
          <p:cNvSpPr txBox="1"/>
          <p:nvPr/>
        </p:nvSpPr>
        <p:spPr>
          <a:xfrm>
            <a:off x="2956237" y="2634202"/>
            <a:ext cx="1796837" cy="493398"/>
          </a:xfrm>
          <a:prstGeom prst="rect">
            <a:avLst/>
          </a:prstGeom>
          <a:noFill/>
          <a:ln>
            <a:noFill/>
          </a:ln>
        </p:spPr>
        <p:txBody>
          <a:bodyPr wrap="square" lIns="35996" tIns="17999" rIns="35996" bIns="17999">
            <a:spAutoFit/>
          </a:bodyPr>
          <a:lstStyle>
            <a:defPPr>
              <a:defRPr lang="en-US"/>
            </a:defPPr>
            <a:lvl1pPr>
              <a:lnSpc>
                <a:spcPct val="90000"/>
              </a:lnSpc>
              <a:spcBef>
                <a:spcPct val="50000"/>
              </a:spcBef>
              <a:defRPr sz="1500" b="0" kern="0">
                <a:solidFill>
                  <a:srgbClr val="004266"/>
                </a:solidFill>
                <a:latin typeface="Arial" panose="020B0604020202020204" pitchFamily="34" charset="0"/>
                <a:ea typeface="MS PGothic" panose="020B0600070205080204" pitchFamily="34" charset="-128"/>
              </a:defRPr>
            </a:lvl1pPr>
            <a:lvl2pPr marL="37931725" indent="-37474525">
              <a:defRPr sz="2200">
                <a:solidFill>
                  <a:schemeClr val="hlink"/>
                </a:solidFill>
                <a:latin typeface="Arial" panose="020B0604020202020204" pitchFamily="34" charset="0"/>
                <a:ea typeface="MS PGothic" panose="020B0600070205080204" pitchFamily="34" charset="-128"/>
              </a:defRPr>
            </a:lvl2pPr>
            <a:lvl3pPr>
              <a:defRPr sz="2200">
                <a:solidFill>
                  <a:schemeClr val="hlink"/>
                </a:solidFill>
                <a:latin typeface="Arial" panose="020B0604020202020204" pitchFamily="34" charset="0"/>
                <a:ea typeface="MS PGothic" panose="020B0600070205080204" pitchFamily="34" charset="-128"/>
              </a:defRPr>
            </a:lvl3pPr>
            <a:lvl4pPr>
              <a:defRPr sz="2200">
                <a:solidFill>
                  <a:schemeClr val="hlink"/>
                </a:solidFill>
                <a:latin typeface="Arial" panose="020B0604020202020204" pitchFamily="34" charset="0"/>
                <a:ea typeface="MS PGothic" panose="020B0600070205080204" pitchFamily="34" charset="-128"/>
              </a:defRPr>
            </a:lvl4pPr>
            <a:lvl5pPr>
              <a:defRPr sz="2200">
                <a:solidFill>
                  <a:schemeClr val="hlink"/>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200">
                <a:solidFill>
                  <a:schemeClr val="hlink"/>
                </a:solidFill>
                <a:latin typeface="Arial" panose="020B0604020202020204" pitchFamily="34" charset="0"/>
                <a:ea typeface="MS PGothic" panose="020B0600070205080204" pitchFamily="34" charset="-128"/>
              </a:defRPr>
            </a:lvl9pPr>
          </a:lstStyle>
          <a:p>
            <a:pPr defTabSz="685783"/>
            <a:r>
              <a:rPr lang="en-US" sz="1100" dirty="0"/>
              <a:t>Watson APIs </a:t>
            </a:r>
            <a:r>
              <a:rPr lang="en-US" sz="1100"/>
              <a:t>are integrated - i.e</a:t>
            </a:r>
            <a:r>
              <a:rPr lang="en-US" sz="1100" dirty="0"/>
              <a:t>. Language Translator Service</a:t>
            </a:r>
          </a:p>
        </p:txBody>
      </p:sp>
      <p:sp>
        <p:nvSpPr>
          <p:cNvPr id="25" name="Rectangle 24">
            <a:extLst>
              <a:ext uri="{FF2B5EF4-FFF2-40B4-BE49-F238E27FC236}">
                <a16:creationId xmlns:a16="http://schemas.microsoft.com/office/drawing/2014/main" id="{75678F0A-2B91-401D-87B3-024DF0A5DC8C}"/>
              </a:ext>
            </a:extLst>
          </p:cNvPr>
          <p:cNvSpPr/>
          <p:nvPr/>
        </p:nvSpPr>
        <p:spPr>
          <a:xfrm>
            <a:off x="150817" y="5099375"/>
            <a:ext cx="3626143" cy="618047"/>
          </a:xfrm>
          <a:prstGeom prst="rect">
            <a:avLst/>
          </a:prstGeom>
          <a:noFill/>
          <a:ln>
            <a:noFill/>
          </a:ln>
        </p:spPr>
        <p:txBody>
          <a:bodyPr wrap="square" lIns="35996" tIns="17999" rIns="35996" bIns="17999">
            <a:spAutoFit/>
          </a:bodyPr>
          <a:lstStyle/>
          <a:p>
            <a:pPr defTabSz="685783">
              <a:spcBef>
                <a:spcPct val="50000"/>
              </a:spcBef>
            </a:pPr>
            <a:r>
              <a:rPr lang="en-US" sz="1400" kern="0" dirty="0">
                <a:solidFill>
                  <a:srgbClr val="004266"/>
                </a:solidFill>
                <a:ea typeface="MS PGothic" panose="020B0600070205080204" pitchFamily="34" charset="-128"/>
              </a:rPr>
              <a:t>SPA is customized by country through a profile which has the capability to create scenarios based on user profile’s responses</a:t>
            </a:r>
          </a:p>
        </p:txBody>
      </p:sp>
      <p:sp>
        <p:nvSpPr>
          <p:cNvPr id="27" name="Content Placeholder 5"/>
          <p:cNvSpPr txBox="1">
            <a:spLocks/>
          </p:cNvSpPr>
          <p:nvPr/>
        </p:nvSpPr>
        <p:spPr bwMode="auto">
          <a:xfrm>
            <a:off x="6889173" y="3376790"/>
            <a:ext cx="1980565" cy="25839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173038" indent="-173038" algn="l" rtl="0" fontAlgn="base">
              <a:spcBef>
                <a:spcPct val="50000"/>
              </a:spcBef>
              <a:spcAft>
                <a:spcPct val="0"/>
              </a:spcAft>
              <a:buClr>
                <a:srgbClr val="6D6E70"/>
              </a:buClr>
              <a:buSzPct val="90000"/>
              <a:buFont typeface="Wingdings" pitchFamily="2" charset="2"/>
              <a:buChar char="§"/>
              <a:defRPr sz="1600">
                <a:solidFill>
                  <a:srgbClr val="6D6E70"/>
                </a:solidFill>
                <a:latin typeface="Arial" pitchFamily="34" charset="0"/>
                <a:ea typeface="+mn-ea"/>
                <a:cs typeface="Arial" pitchFamily="34" charset="0"/>
              </a:defRPr>
            </a:lvl1pPr>
            <a:lvl2pPr marL="509588" indent="-163513" algn="l" rtl="0" fontAlgn="base">
              <a:spcBef>
                <a:spcPct val="0"/>
              </a:spcBef>
              <a:spcAft>
                <a:spcPct val="0"/>
              </a:spcAft>
              <a:buClr>
                <a:srgbClr val="6D6E70"/>
              </a:buClr>
              <a:buSzPct val="90000"/>
              <a:buFont typeface="Arial" charset="0"/>
              <a:buChar char="–"/>
              <a:defRPr sz="1600">
                <a:solidFill>
                  <a:srgbClr val="6D6E70"/>
                </a:solidFill>
                <a:latin typeface="Arial" pitchFamily="34" charset="0"/>
                <a:cs typeface="Arial" pitchFamily="34" charset="0"/>
              </a:defRPr>
            </a:lvl2pPr>
            <a:lvl3pPr marL="855663" indent="-173038" algn="l" rtl="0" fontAlgn="base">
              <a:spcBef>
                <a:spcPct val="0"/>
              </a:spcBef>
              <a:spcAft>
                <a:spcPct val="0"/>
              </a:spcAft>
              <a:buClr>
                <a:srgbClr val="6D6E70"/>
              </a:buClr>
              <a:buSzPct val="90000"/>
              <a:buFont typeface="Wingdings" pitchFamily="2" charset="2"/>
              <a:buChar char="§"/>
              <a:defRPr sz="1600">
                <a:solidFill>
                  <a:srgbClr val="6D6E70"/>
                </a:solidFill>
                <a:latin typeface="Arial" pitchFamily="34" charset="0"/>
                <a:cs typeface="Arial" pitchFamily="34" charset="0"/>
              </a:defRPr>
            </a:lvl3pPr>
            <a:lvl4pPr marL="1203325" indent="-173038" algn="l" rtl="0" fontAlgn="base">
              <a:spcBef>
                <a:spcPct val="20000"/>
              </a:spcBef>
              <a:spcAft>
                <a:spcPct val="0"/>
              </a:spcAft>
              <a:buClr>
                <a:schemeClr val="bg1"/>
              </a:buClr>
              <a:defRPr sz="1600">
                <a:solidFill>
                  <a:schemeClr val="bg1"/>
                </a:solidFill>
                <a:latin typeface="Arial" charset="0"/>
              </a:defRPr>
            </a:lvl4pPr>
            <a:lvl5pPr marL="1539875" indent="-163513" algn="l" rtl="0" fontAlgn="base">
              <a:spcBef>
                <a:spcPct val="20000"/>
              </a:spcBef>
              <a:spcAft>
                <a:spcPct val="0"/>
              </a:spcAft>
              <a:buClr>
                <a:schemeClr val="bg1"/>
              </a:buClr>
              <a:buChar char="»"/>
              <a:defRPr sz="1600">
                <a:solidFill>
                  <a:schemeClr val="bg1"/>
                </a:solidFill>
                <a:latin typeface="Arial" charset="0"/>
              </a:defRPr>
            </a:lvl5pPr>
            <a:lvl6pPr marL="1997075" indent="-163513" algn="l" rtl="0" fontAlgn="base">
              <a:spcBef>
                <a:spcPct val="20000"/>
              </a:spcBef>
              <a:spcAft>
                <a:spcPct val="0"/>
              </a:spcAft>
              <a:buClr>
                <a:schemeClr val="bg1"/>
              </a:buClr>
              <a:buChar char="»"/>
              <a:defRPr sz="1600">
                <a:solidFill>
                  <a:schemeClr val="bg1"/>
                </a:solidFill>
                <a:latin typeface="Arial" charset="0"/>
              </a:defRPr>
            </a:lvl6pPr>
            <a:lvl7pPr marL="2454275" indent="-163513" algn="l" rtl="0" fontAlgn="base">
              <a:spcBef>
                <a:spcPct val="20000"/>
              </a:spcBef>
              <a:spcAft>
                <a:spcPct val="0"/>
              </a:spcAft>
              <a:buClr>
                <a:schemeClr val="bg1"/>
              </a:buClr>
              <a:buChar char="»"/>
              <a:defRPr sz="1600">
                <a:solidFill>
                  <a:schemeClr val="bg1"/>
                </a:solidFill>
                <a:latin typeface="Arial" charset="0"/>
              </a:defRPr>
            </a:lvl7pPr>
            <a:lvl8pPr marL="2911475" indent="-163513" algn="l" rtl="0" fontAlgn="base">
              <a:spcBef>
                <a:spcPct val="20000"/>
              </a:spcBef>
              <a:spcAft>
                <a:spcPct val="0"/>
              </a:spcAft>
              <a:buClr>
                <a:schemeClr val="bg1"/>
              </a:buClr>
              <a:buChar char="»"/>
              <a:defRPr sz="1600">
                <a:solidFill>
                  <a:schemeClr val="bg1"/>
                </a:solidFill>
                <a:latin typeface="Arial" charset="0"/>
              </a:defRPr>
            </a:lvl8pPr>
            <a:lvl9pPr marL="3368675" indent="-163513" algn="l" rtl="0" fontAlgn="base">
              <a:spcBef>
                <a:spcPct val="20000"/>
              </a:spcBef>
              <a:spcAft>
                <a:spcPct val="0"/>
              </a:spcAft>
              <a:buClr>
                <a:schemeClr val="bg1"/>
              </a:buClr>
              <a:buChar char="»"/>
              <a:defRPr sz="1600">
                <a:solidFill>
                  <a:schemeClr val="bg1"/>
                </a:solidFill>
                <a:latin typeface="Arial" charset="0"/>
              </a:defRPr>
            </a:lvl9pPr>
          </a:lstStyle>
          <a:p>
            <a:pPr marL="0" indent="0">
              <a:buNone/>
            </a:pPr>
            <a:r>
              <a:rPr lang="en-US" sz="1350" b="1" kern="0" dirty="0">
                <a:solidFill>
                  <a:srgbClr val="004266"/>
                </a:solidFill>
              </a:rPr>
              <a:t>Results</a:t>
            </a:r>
            <a:endParaRPr lang="en-US" sz="1350" b="1" kern="0" dirty="0">
              <a:solidFill>
                <a:srgbClr val="191919"/>
              </a:solidFill>
              <a:latin typeface="Arial" charset="0"/>
              <a:ea typeface="Arial" charset="0"/>
              <a:cs typeface="Arial" charset="0"/>
            </a:endParaRPr>
          </a:p>
          <a:p>
            <a:pPr marL="216694" lvl="1" indent="-132160">
              <a:buFont typeface="Arial" charset="0"/>
              <a:buChar char="•"/>
            </a:pPr>
            <a:r>
              <a:rPr lang="en-US" sz="1350" kern="0" dirty="0">
                <a:solidFill>
                  <a:srgbClr val="191919"/>
                </a:solidFill>
                <a:latin typeface="Arial" charset="0"/>
                <a:ea typeface="Arial" charset="0"/>
                <a:cs typeface="Arial" charset="0"/>
              </a:rPr>
              <a:t>Generating plausible scenarios</a:t>
            </a:r>
          </a:p>
          <a:p>
            <a:pPr marL="216694" lvl="1" indent="-132160">
              <a:buFont typeface="Arial" charset="0"/>
              <a:buChar char="•"/>
            </a:pPr>
            <a:r>
              <a:rPr lang="en-US" sz="1350" kern="0" dirty="0">
                <a:solidFill>
                  <a:srgbClr val="191919"/>
                </a:solidFill>
                <a:latin typeface="Arial" charset="0"/>
                <a:ea typeface="Arial" charset="0"/>
                <a:cs typeface="Arial" charset="0"/>
              </a:rPr>
              <a:t>80% of scenarios have IBM relevant results</a:t>
            </a:r>
          </a:p>
          <a:p>
            <a:pPr marL="216694" lvl="1" indent="-132160">
              <a:buFont typeface="Arial" charset="0"/>
              <a:buChar char="•"/>
            </a:pPr>
            <a:r>
              <a:rPr lang="en-US" sz="1350" kern="0" dirty="0">
                <a:solidFill>
                  <a:srgbClr val="191919"/>
                </a:solidFill>
                <a:latin typeface="Arial" charset="0"/>
                <a:ea typeface="Arial" charset="0"/>
                <a:cs typeface="Arial" charset="0"/>
              </a:rPr>
              <a:t>Increased risk awareness and unbiased foresight</a:t>
            </a:r>
          </a:p>
          <a:p>
            <a:pPr marL="216694" lvl="1" indent="-132160">
              <a:buFont typeface="Arial" charset="0"/>
              <a:buChar char="•"/>
            </a:pPr>
            <a:r>
              <a:rPr lang="en-US" sz="1350" kern="0" dirty="0">
                <a:solidFill>
                  <a:srgbClr val="191919"/>
                </a:solidFill>
                <a:latin typeface="Arial" charset="0"/>
                <a:ea typeface="Arial" charset="0"/>
                <a:cs typeface="Arial" charset="0"/>
              </a:rPr>
              <a:t>Confirmation that SPA </a:t>
            </a:r>
            <a:r>
              <a:rPr lang="en-US" sz="1350" b="1" kern="0" dirty="0">
                <a:solidFill>
                  <a:srgbClr val="191919"/>
                </a:solidFill>
                <a:latin typeface="Arial" charset="0"/>
                <a:ea typeface="Arial" charset="0"/>
                <a:cs typeface="Arial" charset="0"/>
              </a:rPr>
              <a:t>saves time </a:t>
            </a:r>
            <a:r>
              <a:rPr lang="en-US" sz="1350" kern="0" dirty="0">
                <a:solidFill>
                  <a:srgbClr val="191919"/>
                </a:solidFill>
                <a:latin typeface="Arial" charset="0"/>
                <a:ea typeface="Arial" charset="0"/>
                <a:cs typeface="Arial" charset="0"/>
              </a:rPr>
              <a:t>and </a:t>
            </a:r>
            <a:r>
              <a:rPr lang="en-US" sz="1350" b="1" kern="0" dirty="0">
                <a:solidFill>
                  <a:srgbClr val="191919"/>
                </a:solidFill>
                <a:latin typeface="Arial" charset="0"/>
                <a:ea typeface="Arial" charset="0"/>
                <a:cs typeface="Arial" charset="0"/>
              </a:rPr>
              <a:t>adds value</a:t>
            </a:r>
            <a:endParaRPr lang="en-US" sz="1350" b="1" dirty="0">
              <a:solidFill>
                <a:schemeClr val="tx2"/>
              </a:solidFill>
            </a:endParaRPr>
          </a:p>
        </p:txBody>
      </p:sp>
      <p:cxnSp>
        <p:nvCxnSpPr>
          <p:cNvPr id="28" name="Straight Connector 94"/>
          <p:cNvCxnSpPr>
            <a:cxnSpLocks noChangeShapeType="1"/>
          </p:cNvCxnSpPr>
          <p:nvPr/>
        </p:nvCxnSpPr>
        <p:spPr bwMode="auto">
          <a:xfrm>
            <a:off x="6704699" y="3232235"/>
            <a:ext cx="4853" cy="2314901"/>
          </a:xfrm>
          <a:prstGeom prst="line">
            <a:avLst/>
          </a:prstGeom>
          <a:noFill/>
          <a:ln w="6350" algn="ctr">
            <a:solidFill>
              <a:srgbClr val="A6A6A6"/>
            </a:solidFill>
            <a:round/>
            <a:headEnd/>
            <a:tailEnd/>
          </a:ln>
        </p:spPr>
      </p:cxnSp>
      <p:sp>
        <p:nvSpPr>
          <p:cNvPr id="37" name="Title 4"/>
          <p:cNvSpPr txBox="1">
            <a:spLocks/>
          </p:cNvSpPr>
          <p:nvPr/>
        </p:nvSpPr>
        <p:spPr>
          <a:xfrm>
            <a:off x="291833" y="607874"/>
            <a:ext cx="8686800" cy="452740"/>
          </a:xfrm>
          <a:prstGeom prst="rect">
            <a:avLst/>
          </a:prstGeom>
        </p:spPr>
        <p:txBody>
          <a:bodyPr vert="horz" lIns="51435" tIns="25718" rIns="51435" bIns="25718" rtlCol="0" anchor="t" anchorCtr="0">
            <a:noAutofit/>
          </a:bodyPr>
          <a:lstStyle>
            <a:lvl1pPr algn="l" defTabSz="914377" rtl="0" eaLnBrk="1" latinLnBrk="0" hangingPunct="1">
              <a:lnSpc>
                <a:spcPct val="90000"/>
              </a:lnSpc>
              <a:spcBef>
                <a:spcPct val="0"/>
              </a:spcBef>
              <a:buNone/>
              <a:defRPr sz="3467" kern="1200" baseline="0">
                <a:solidFill>
                  <a:srgbClr val="9855D4"/>
                </a:solidFill>
                <a:latin typeface="Arial" charset="0"/>
                <a:ea typeface="+mj-ea"/>
                <a:cs typeface="+mj-cs"/>
              </a:defRPr>
            </a:lvl1pPr>
          </a:lstStyle>
          <a:p>
            <a:r>
              <a:rPr lang="en-US" sz="2600" dirty="0">
                <a:solidFill>
                  <a:schemeClr val="accent1"/>
                </a:solidFill>
              </a:rPr>
              <a:t>IBM’s Chief Risk Officer (CRO) SPA Project</a:t>
            </a:r>
          </a:p>
        </p:txBody>
      </p:sp>
      <p:sp>
        <p:nvSpPr>
          <p:cNvPr id="29" name="Slide Number Placeholder 3">
            <a:extLst>
              <a:ext uri="{FF2B5EF4-FFF2-40B4-BE49-F238E27FC236}">
                <a16:creationId xmlns:a16="http://schemas.microsoft.com/office/drawing/2014/main" id="{F37F8D42-3774-4531-972E-1EAFF84F1186}"/>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19</a:t>
            </a:fld>
            <a:endParaRPr lang="en-US" altLang="en-US"/>
          </a:p>
        </p:txBody>
      </p:sp>
    </p:spTree>
    <p:extLst>
      <p:ext uri="{BB962C8B-B14F-4D97-AF65-F5344CB8AC3E}">
        <p14:creationId xmlns:p14="http://schemas.microsoft.com/office/powerpoint/2010/main" val="470793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8522" y="671939"/>
            <a:ext cx="9387840" cy="48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8100" tIns="38100" rIns="99060" bIns="38100" numCol="1" anchor="t" anchorCtr="0" compatLnSpc="1">
            <a:prstTxWarp prst="textNoShape">
              <a:avLst/>
            </a:prstTxWarp>
          </a:bodyPr>
          <a:lstStyle>
            <a:defPPr>
              <a:defRPr lang="en-US"/>
            </a:defPPr>
            <a:lvl1pPr algn="just" defTabSz="914377" fontAlgn="base">
              <a:lnSpc>
                <a:spcPct val="90000"/>
              </a:lnSpc>
              <a:spcBef>
                <a:spcPct val="0"/>
              </a:spcBef>
              <a:spcAft>
                <a:spcPct val="0"/>
              </a:spcAft>
              <a:defRPr sz="2800" b="0">
                <a:solidFill>
                  <a:srgbClr val="5AAAFA"/>
                </a:solidFill>
                <a:latin typeface="Arial" charset="0"/>
                <a:ea typeface="+mj-ea"/>
                <a:cs typeface="+mj-cs"/>
              </a:defRPr>
            </a:lvl1pPr>
            <a:lvl2pPr fontAlgn="base">
              <a:lnSpc>
                <a:spcPct val="90000"/>
              </a:lnSpc>
              <a:spcBef>
                <a:spcPct val="0"/>
              </a:spcBef>
              <a:spcAft>
                <a:spcPct val="0"/>
              </a:spcAft>
              <a:defRPr sz="2200">
                <a:solidFill>
                  <a:schemeClr val="hlink"/>
                </a:solidFill>
                <a:latin typeface="Arial" pitchFamily="34" charset="0"/>
                <a:cs typeface="Arial" pitchFamily="34" charset="0"/>
              </a:defRPr>
            </a:lvl2pPr>
            <a:lvl3pPr fontAlgn="base">
              <a:lnSpc>
                <a:spcPct val="90000"/>
              </a:lnSpc>
              <a:spcBef>
                <a:spcPct val="0"/>
              </a:spcBef>
              <a:spcAft>
                <a:spcPct val="0"/>
              </a:spcAft>
              <a:defRPr sz="2200">
                <a:solidFill>
                  <a:schemeClr val="hlink"/>
                </a:solidFill>
                <a:latin typeface="Arial" pitchFamily="34" charset="0"/>
                <a:cs typeface="Arial" pitchFamily="34" charset="0"/>
              </a:defRPr>
            </a:lvl3pPr>
            <a:lvl4pPr fontAlgn="base">
              <a:lnSpc>
                <a:spcPct val="90000"/>
              </a:lnSpc>
              <a:spcBef>
                <a:spcPct val="0"/>
              </a:spcBef>
              <a:spcAft>
                <a:spcPct val="0"/>
              </a:spcAft>
              <a:defRPr sz="2200">
                <a:solidFill>
                  <a:schemeClr val="hlink"/>
                </a:solidFill>
                <a:latin typeface="Arial" pitchFamily="34" charset="0"/>
                <a:cs typeface="Arial" pitchFamily="34" charset="0"/>
              </a:defRPr>
            </a:lvl4pPr>
            <a:lvl5pPr fontAlgn="base">
              <a:lnSpc>
                <a:spcPct val="90000"/>
              </a:lnSpc>
              <a:spcBef>
                <a:spcPct val="0"/>
              </a:spcBef>
              <a:spcAft>
                <a:spcPct val="0"/>
              </a:spcAft>
              <a:defRPr sz="2200">
                <a:solidFill>
                  <a:schemeClr val="hlink"/>
                </a:solidFill>
                <a:latin typeface="Arial" pitchFamily="34" charset="0"/>
                <a:cs typeface="Arial" pitchFamily="34" charset="0"/>
              </a:defRPr>
            </a:lvl5pPr>
            <a:lvl6pPr marL="457200" fontAlgn="base">
              <a:lnSpc>
                <a:spcPct val="90000"/>
              </a:lnSpc>
              <a:spcBef>
                <a:spcPct val="0"/>
              </a:spcBef>
              <a:spcAft>
                <a:spcPct val="0"/>
              </a:spcAft>
              <a:defRPr sz="2200">
                <a:solidFill>
                  <a:schemeClr val="hlink"/>
                </a:solidFill>
                <a:latin typeface="Arial" pitchFamily="34" charset="0"/>
                <a:cs typeface="Arial" pitchFamily="34" charset="0"/>
              </a:defRPr>
            </a:lvl6pPr>
            <a:lvl7pPr marL="914400" fontAlgn="base">
              <a:lnSpc>
                <a:spcPct val="90000"/>
              </a:lnSpc>
              <a:spcBef>
                <a:spcPct val="0"/>
              </a:spcBef>
              <a:spcAft>
                <a:spcPct val="0"/>
              </a:spcAft>
              <a:defRPr sz="2200">
                <a:solidFill>
                  <a:schemeClr val="hlink"/>
                </a:solidFill>
                <a:latin typeface="Arial" pitchFamily="34" charset="0"/>
                <a:cs typeface="Arial" pitchFamily="34" charset="0"/>
              </a:defRPr>
            </a:lvl7pPr>
            <a:lvl8pPr marL="1371600" fontAlgn="base">
              <a:lnSpc>
                <a:spcPct val="90000"/>
              </a:lnSpc>
              <a:spcBef>
                <a:spcPct val="0"/>
              </a:spcBef>
              <a:spcAft>
                <a:spcPct val="0"/>
              </a:spcAft>
              <a:defRPr sz="2200">
                <a:solidFill>
                  <a:schemeClr val="hlink"/>
                </a:solidFill>
                <a:latin typeface="Arial" pitchFamily="34" charset="0"/>
                <a:cs typeface="Arial" pitchFamily="34" charset="0"/>
              </a:defRPr>
            </a:lvl8pPr>
            <a:lvl9pPr marL="1828800" fontAlgn="base">
              <a:lnSpc>
                <a:spcPct val="90000"/>
              </a:lnSpc>
              <a:spcBef>
                <a:spcPct val="0"/>
              </a:spcBef>
              <a:spcAft>
                <a:spcPct val="0"/>
              </a:spcAft>
              <a:defRPr sz="2200">
                <a:solidFill>
                  <a:schemeClr val="hlink"/>
                </a:solidFill>
                <a:latin typeface="Arial" pitchFamily="34" charset="0"/>
                <a:cs typeface="Arial" pitchFamily="34" charset="0"/>
              </a:defRPr>
            </a:lvl9pPr>
          </a:lstStyle>
          <a:p>
            <a:r>
              <a:rPr lang="en-US" sz="2100" dirty="0">
                <a:solidFill>
                  <a:schemeClr val="accent1"/>
                </a:solidFill>
              </a:rPr>
              <a:t>Technology support for Scenario Planning</a:t>
            </a:r>
          </a:p>
        </p:txBody>
      </p:sp>
      <p:pic>
        <p:nvPicPr>
          <p:cNvPr id="2" name="Picture 1">
            <a:extLst>
              <a:ext uri="{FF2B5EF4-FFF2-40B4-BE49-F238E27FC236}">
                <a16:creationId xmlns:a16="http://schemas.microsoft.com/office/drawing/2014/main" id="{E5392AA8-86E0-49F1-8BE8-CF4C20C3B967}"/>
              </a:ext>
            </a:extLst>
          </p:cNvPr>
          <p:cNvPicPr>
            <a:picLocks noChangeAspect="1"/>
          </p:cNvPicPr>
          <p:nvPr/>
        </p:nvPicPr>
        <p:blipFill>
          <a:blip r:embed="rId3"/>
          <a:stretch>
            <a:fillRect/>
          </a:stretch>
        </p:blipFill>
        <p:spPr>
          <a:xfrm>
            <a:off x="278522" y="1461327"/>
            <a:ext cx="8460993" cy="1238639"/>
          </a:xfrm>
          <a:prstGeom prst="rect">
            <a:avLst/>
          </a:prstGeom>
        </p:spPr>
      </p:pic>
      <p:pic>
        <p:nvPicPr>
          <p:cNvPr id="7" name="Picture 2">
            <a:extLst>
              <a:ext uri="{FF2B5EF4-FFF2-40B4-BE49-F238E27FC236}">
                <a16:creationId xmlns:a16="http://schemas.microsoft.com/office/drawing/2014/main" id="{AF5945D2-A4FC-4AFA-BDDF-CF6C34BC67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173" y="2749372"/>
            <a:ext cx="6573701" cy="3079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a:extLst>
              <a:ext uri="{FF2B5EF4-FFF2-40B4-BE49-F238E27FC236}">
                <a16:creationId xmlns:a16="http://schemas.microsoft.com/office/drawing/2014/main" id="{3A81DDA5-1D99-4F72-921C-04B934EB9320}"/>
              </a:ext>
            </a:extLst>
          </p:cNvPr>
          <p:cNvCxnSpPr>
            <a:cxnSpLocks/>
          </p:cNvCxnSpPr>
          <p:nvPr/>
        </p:nvCxnSpPr>
        <p:spPr bwMode="auto">
          <a:xfrm>
            <a:off x="391886" y="2466781"/>
            <a:ext cx="611175" cy="360365"/>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 name="Straight Connector 9">
            <a:extLst>
              <a:ext uri="{FF2B5EF4-FFF2-40B4-BE49-F238E27FC236}">
                <a16:creationId xmlns:a16="http://schemas.microsoft.com/office/drawing/2014/main" id="{AF2CA8FE-58F2-4F74-AC68-9F70325B6ABF}"/>
              </a:ext>
            </a:extLst>
          </p:cNvPr>
          <p:cNvCxnSpPr>
            <a:cxnSpLocks/>
          </p:cNvCxnSpPr>
          <p:nvPr/>
        </p:nvCxnSpPr>
        <p:spPr bwMode="auto">
          <a:xfrm>
            <a:off x="2164702" y="2389803"/>
            <a:ext cx="5413172" cy="359569"/>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sp>
        <p:nvSpPr>
          <p:cNvPr id="11" name="TextBox 10">
            <a:extLst>
              <a:ext uri="{FF2B5EF4-FFF2-40B4-BE49-F238E27FC236}">
                <a16:creationId xmlns:a16="http://schemas.microsoft.com/office/drawing/2014/main" id="{87DD4B16-A58E-4ABA-B817-8BFC5490FCBC}"/>
              </a:ext>
            </a:extLst>
          </p:cNvPr>
          <p:cNvSpPr txBox="1"/>
          <p:nvPr/>
        </p:nvSpPr>
        <p:spPr>
          <a:xfrm>
            <a:off x="4702629" y="5807494"/>
            <a:ext cx="3261050" cy="206595"/>
          </a:xfrm>
          <a:prstGeom prst="rect">
            <a:avLst/>
          </a:prstGeom>
          <a:noFill/>
        </p:spPr>
        <p:txBody>
          <a:bodyPr wrap="square" rtlCol="0">
            <a:spAutoFit/>
          </a:bodyPr>
          <a:lstStyle/>
          <a:p>
            <a:r>
              <a:rPr lang="en-US" sz="825" dirty="0"/>
              <a:t>Scenario for demo only, created using a dummy company ‘ACME’</a:t>
            </a:r>
          </a:p>
        </p:txBody>
      </p:sp>
      <p:sp>
        <p:nvSpPr>
          <p:cNvPr id="12" name="Slide Number Placeholder 3">
            <a:extLst>
              <a:ext uri="{FF2B5EF4-FFF2-40B4-BE49-F238E27FC236}">
                <a16:creationId xmlns:a16="http://schemas.microsoft.com/office/drawing/2014/main" id="{D9E07CE1-7F5E-4CD9-94ED-1E6243FC26AD}"/>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20</a:t>
            </a:fld>
            <a:endParaRPr lang="en-US" altLang="en-US"/>
          </a:p>
        </p:txBody>
      </p:sp>
    </p:spTree>
    <p:extLst>
      <p:ext uri="{BB962C8B-B14F-4D97-AF65-F5344CB8AC3E}">
        <p14:creationId xmlns:p14="http://schemas.microsoft.com/office/powerpoint/2010/main" val="2281040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392AA8-86E0-49F1-8BE8-CF4C20C3B967}"/>
              </a:ext>
            </a:extLst>
          </p:cNvPr>
          <p:cNvPicPr>
            <a:picLocks noChangeAspect="1"/>
          </p:cNvPicPr>
          <p:nvPr/>
        </p:nvPicPr>
        <p:blipFill>
          <a:blip r:embed="rId3"/>
          <a:stretch>
            <a:fillRect/>
          </a:stretch>
        </p:blipFill>
        <p:spPr>
          <a:xfrm>
            <a:off x="278522" y="1461327"/>
            <a:ext cx="8460993" cy="1238639"/>
          </a:xfrm>
          <a:prstGeom prst="rect">
            <a:avLst/>
          </a:prstGeom>
        </p:spPr>
      </p:pic>
      <p:cxnSp>
        <p:nvCxnSpPr>
          <p:cNvPr id="8" name="Straight Connector 7">
            <a:extLst>
              <a:ext uri="{FF2B5EF4-FFF2-40B4-BE49-F238E27FC236}">
                <a16:creationId xmlns:a16="http://schemas.microsoft.com/office/drawing/2014/main" id="{3A81DDA5-1D99-4F72-921C-04B934EB9320}"/>
              </a:ext>
            </a:extLst>
          </p:cNvPr>
          <p:cNvCxnSpPr>
            <a:cxnSpLocks/>
          </p:cNvCxnSpPr>
          <p:nvPr/>
        </p:nvCxnSpPr>
        <p:spPr bwMode="auto">
          <a:xfrm flipH="1">
            <a:off x="1598634" y="2406180"/>
            <a:ext cx="941626" cy="368511"/>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 name="Straight Connector 9">
            <a:extLst>
              <a:ext uri="{FF2B5EF4-FFF2-40B4-BE49-F238E27FC236}">
                <a16:creationId xmlns:a16="http://schemas.microsoft.com/office/drawing/2014/main" id="{AF2CA8FE-58F2-4F74-AC68-9F70325B6ABF}"/>
              </a:ext>
            </a:extLst>
          </p:cNvPr>
          <p:cNvCxnSpPr>
            <a:cxnSpLocks/>
          </p:cNvCxnSpPr>
          <p:nvPr/>
        </p:nvCxnSpPr>
        <p:spPr bwMode="auto">
          <a:xfrm>
            <a:off x="4037823" y="2515767"/>
            <a:ext cx="3617945" cy="258925"/>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pic>
        <p:nvPicPr>
          <p:cNvPr id="13" name="Picture 12">
            <a:extLst>
              <a:ext uri="{FF2B5EF4-FFF2-40B4-BE49-F238E27FC236}">
                <a16:creationId xmlns:a16="http://schemas.microsoft.com/office/drawing/2014/main" id="{286BAECF-85A2-4A31-8AD3-CAA0211E33DE}"/>
              </a:ext>
            </a:extLst>
          </p:cNvPr>
          <p:cNvPicPr>
            <a:picLocks noChangeAspect="1"/>
          </p:cNvPicPr>
          <p:nvPr/>
        </p:nvPicPr>
        <p:blipFill rotWithShape="1">
          <a:blip r:embed="rId4"/>
          <a:srcRect b="6497"/>
          <a:stretch/>
        </p:blipFill>
        <p:spPr>
          <a:xfrm>
            <a:off x="1295116" y="2621393"/>
            <a:ext cx="6717276" cy="3392696"/>
          </a:xfrm>
          <a:prstGeom prst="rect">
            <a:avLst/>
          </a:prstGeom>
        </p:spPr>
      </p:pic>
      <p:sp>
        <p:nvSpPr>
          <p:cNvPr id="3" name="Rectangle 2">
            <a:extLst>
              <a:ext uri="{FF2B5EF4-FFF2-40B4-BE49-F238E27FC236}">
                <a16:creationId xmlns:a16="http://schemas.microsoft.com/office/drawing/2014/main" id="{EF25953B-5EBF-422F-B7BB-DFDB14AC64DD}"/>
              </a:ext>
            </a:extLst>
          </p:cNvPr>
          <p:cNvSpPr/>
          <p:nvPr/>
        </p:nvSpPr>
        <p:spPr bwMode="auto">
          <a:xfrm>
            <a:off x="1475509" y="2699966"/>
            <a:ext cx="6677891" cy="3234976"/>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defTabSz="685800"/>
            <a:endParaRPr lang="en-US" sz="1500">
              <a:solidFill>
                <a:srgbClr val="191919"/>
              </a:solidFill>
              <a:latin typeface="HelvNeue Light for IBM" pitchFamily="34" charset="0"/>
            </a:endParaRPr>
          </a:p>
        </p:txBody>
      </p:sp>
      <p:sp>
        <p:nvSpPr>
          <p:cNvPr id="11" name="TextBox 10">
            <a:extLst>
              <a:ext uri="{FF2B5EF4-FFF2-40B4-BE49-F238E27FC236}">
                <a16:creationId xmlns:a16="http://schemas.microsoft.com/office/drawing/2014/main" id="{7D307944-1FFF-41AC-A82B-84AB4616D425}"/>
              </a:ext>
            </a:extLst>
          </p:cNvPr>
          <p:cNvSpPr txBox="1"/>
          <p:nvPr/>
        </p:nvSpPr>
        <p:spPr>
          <a:xfrm>
            <a:off x="4702629" y="5807494"/>
            <a:ext cx="3261050" cy="206595"/>
          </a:xfrm>
          <a:prstGeom prst="rect">
            <a:avLst/>
          </a:prstGeom>
          <a:noFill/>
        </p:spPr>
        <p:txBody>
          <a:bodyPr wrap="square" rtlCol="0">
            <a:spAutoFit/>
          </a:bodyPr>
          <a:lstStyle/>
          <a:p>
            <a:r>
              <a:rPr lang="en-US" sz="825" dirty="0"/>
              <a:t>Scenario for demo only, created using a dummy company ‘ACME’</a:t>
            </a:r>
          </a:p>
        </p:txBody>
      </p:sp>
      <p:sp>
        <p:nvSpPr>
          <p:cNvPr id="12" name="Title 1">
            <a:extLst>
              <a:ext uri="{FF2B5EF4-FFF2-40B4-BE49-F238E27FC236}">
                <a16:creationId xmlns:a16="http://schemas.microsoft.com/office/drawing/2014/main" id="{EBC4593F-14E9-4615-87F3-5CE18AB2E1A1}"/>
              </a:ext>
            </a:extLst>
          </p:cNvPr>
          <p:cNvSpPr txBox="1">
            <a:spLocks/>
          </p:cNvSpPr>
          <p:nvPr/>
        </p:nvSpPr>
        <p:spPr>
          <a:xfrm>
            <a:off x="278522" y="671939"/>
            <a:ext cx="9387840" cy="48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8100" tIns="38100" rIns="99060" bIns="38100" numCol="1" anchor="t" anchorCtr="0" compatLnSpc="1">
            <a:prstTxWarp prst="textNoShape">
              <a:avLst/>
            </a:prstTxWarp>
          </a:bodyPr>
          <a:lstStyle>
            <a:defPPr>
              <a:defRPr lang="en-US"/>
            </a:defPPr>
            <a:lvl1pPr algn="just" defTabSz="914377" fontAlgn="base">
              <a:lnSpc>
                <a:spcPct val="90000"/>
              </a:lnSpc>
              <a:spcBef>
                <a:spcPct val="0"/>
              </a:spcBef>
              <a:spcAft>
                <a:spcPct val="0"/>
              </a:spcAft>
              <a:defRPr sz="2800" b="0">
                <a:solidFill>
                  <a:srgbClr val="5AAAFA"/>
                </a:solidFill>
                <a:latin typeface="Arial" charset="0"/>
                <a:ea typeface="+mj-ea"/>
                <a:cs typeface="+mj-cs"/>
              </a:defRPr>
            </a:lvl1pPr>
            <a:lvl2pPr fontAlgn="base">
              <a:lnSpc>
                <a:spcPct val="90000"/>
              </a:lnSpc>
              <a:spcBef>
                <a:spcPct val="0"/>
              </a:spcBef>
              <a:spcAft>
                <a:spcPct val="0"/>
              </a:spcAft>
              <a:defRPr sz="2200">
                <a:solidFill>
                  <a:schemeClr val="hlink"/>
                </a:solidFill>
                <a:latin typeface="Arial" pitchFamily="34" charset="0"/>
                <a:cs typeface="Arial" pitchFamily="34" charset="0"/>
              </a:defRPr>
            </a:lvl2pPr>
            <a:lvl3pPr fontAlgn="base">
              <a:lnSpc>
                <a:spcPct val="90000"/>
              </a:lnSpc>
              <a:spcBef>
                <a:spcPct val="0"/>
              </a:spcBef>
              <a:spcAft>
                <a:spcPct val="0"/>
              </a:spcAft>
              <a:defRPr sz="2200">
                <a:solidFill>
                  <a:schemeClr val="hlink"/>
                </a:solidFill>
                <a:latin typeface="Arial" pitchFamily="34" charset="0"/>
                <a:cs typeface="Arial" pitchFamily="34" charset="0"/>
              </a:defRPr>
            </a:lvl3pPr>
            <a:lvl4pPr fontAlgn="base">
              <a:lnSpc>
                <a:spcPct val="90000"/>
              </a:lnSpc>
              <a:spcBef>
                <a:spcPct val="0"/>
              </a:spcBef>
              <a:spcAft>
                <a:spcPct val="0"/>
              </a:spcAft>
              <a:defRPr sz="2200">
                <a:solidFill>
                  <a:schemeClr val="hlink"/>
                </a:solidFill>
                <a:latin typeface="Arial" pitchFamily="34" charset="0"/>
                <a:cs typeface="Arial" pitchFamily="34" charset="0"/>
              </a:defRPr>
            </a:lvl4pPr>
            <a:lvl5pPr fontAlgn="base">
              <a:lnSpc>
                <a:spcPct val="90000"/>
              </a:lnSpc>
              <a:spcBef>
                <a:spcPct val="0"/>
              </a:spcBef>
              <a:spcAft>
                <a:spcPct val="0"/>
              </a:spcAft>
              <a:defRPr sz="2200">
                <a:solidFill>
                  <a:schemeClr val="hlink"/>
                </a:solidFill>
                <a:latin typeface="Arial" pitchFamily="34" charset="0"/>
                <a:cs typeface="Arial" pitchFamily="34" charset="0"/>
              </a:defRPr>
            </a:lvl5pPr>
            <a:lvl6pPr marL="457200" fontAlgn="base">
              <a:lnSpc>
                <a:spcPct val="90000"/>
              </a:lnSpc>
              <a:spcBef>
                <a:spcPct val="0"/>
              </a:spcBef>
              <a:spcAft>
                <a:spcPct val="0"/>
              </a:spcAft>
              <a:defRPr sz="2200">
                <a:solidFill>
                  <a:schemeClr val="hlink"/>
                </a:solidFill>
                <a:latin typeface="Arial" pitchFamily="34" charset="0"/>
                <a:cs typeface="Arial" pitchFamily="34" charset="0"/>
              </a:defRPr>
            </a:lvl6pPr>
            <a:lvl7pPr marL="914400" fontAlgn="base">
              <a:lnSpc>
                <a:spcPct val="90000"/>
              </a:lnSpc>
              <a:spcBef>
                <a:spcPct val="0"/>
              </a:spcBef>
              <a:spcAft>
                <a:spcPct val="0"/>
              </a:spcAft>
              <a:defRPr sz="2200">
                <a:solidFill>
                  <a:schemeClr val="hlink"/>
                </a:solidFill>
                <a:latin typeface="Arial" pitchFamily="34" charset="0"/>
                <a:cs typeface="Arial" pitchFamily="34" charset="0"/>
              </a:defRPr>
            </a:lvl7pPr>
            <a:lvl8pPr marL="1371600" fontAlgn="base">
              <a:lnSpc>
                <a:spcPct val="90000"/>
              </a:lnSpc>
              <a:spcBef>
                <a:spcPct val="0"/>
              </a:spcBef>
              <a:spcAft>
                <a:spcPct val="0"/>
              </a:spcAft>
              <a:defRPr sz="2200">
                <a:solidFill>
                  <a:schemeClr val="hlink"/>
                </a:solidFill>
                <a:latin typeface="Arial" pitchFamily="34" charset="0"/>
                <a:cs typeface="Arial" pitchFamily="34" charset="0"/>
              </a:defRPr>
            </a:lvl8pPr>
            <a:lvl9pPr marL="1828800" fontAlgn="base">
              <a:lnSpc>
                <a:spcPct val="90000"/>
              </a:lnSpc>
              <a:spcBef>
                <a:spcPct val="0"/>
              </a:spcBef>
              <a:spcAft>
                <a:spcPct val="0"/>
              </a:spcAft>
              <a:defRPr sz="2200">
                <a:solidFill>
                  <a:schemeClr val="hlink"/>
                </a:solidFill>
                <a:latin typeface="Arial" pitchFamily="34" charset="0"/>
                <a:cs typeface="Arial" pitchFamily="34" charset="0"/>
              </a:defRPr>
            </a:lvl9pPr>
          </a:lstStyle>
          <a:p>
            <a:r>
              <a:rPr lang="en-US" sz="2100" dirty="0">
                <a:solidFill>
                  <a:schemeClr val="accent1"/>
                </a:solidFill>
              </a:rPr>
              <a:t>Technology support for Scenario Planning</a:t>
            </a:r>
          </a:p>
        </p:txBody>
      </p:sp>
      <p:sp>
        <p:nvSpPr>
          <p:cNvPr id="14" name="Slide Number Placeholder 3">
            <a:extLst>
              <a:ext uri="{FF2B5EF4-FFF2-40B4-BE49-F238E27FC236}">
                <a16:creationId xmlns:a16="http://schemas.microsoft.com/office/drawing/2014/main" id="{78477BAC-0CA9-4D2F-94CA-2DCEB2DD01BF}"/>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21</a:t>
            </a:fld>
            <a:endParaRPr lang="en-US" altLang="en-US"/>
          </a:p>
        </p:txBody>
      </p:sp>
    </p:spTree>
    <p:extLst>
      <p:ext uri="{BB962C8B-B14F-4D97-AF65-F5344CB8AC3E}">
        <p14:creationId xmlns:p14="http://schemas.microsoft.com/office/powerpoint/2010/main" val="3147994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392AA8-86E0-49F1-8BE8-CF4C20C3B967}"/>
              </a:ext>
            </a:extLst>
          </p:cNvPr>
          <p:cNvPicPr>
            <a:picLocks noChangeAspect="1"/>
          </p:cNvPicPr>
          <p:nvPr/>
        </p:nvPicPr>
        <p:blipFill>
          <a:blip r:embed="rId3"/>
          <a:stretch>
            <a:fillRect/>
          </a:stretch>
        </p:blipFill>
        <p:spPr>
          <a:xfrm>
            <a:off x="278522" y="1461327"/>
            <a:ext cx="8460993" cy="1238639"/>
          </a:xfrm>
          <a:prstGeom prst="rect">
            <a:avLst/>
          </a:prstGeom>
        </p:spPr>
      </p:pic>
      <p:cxnSp>
        <p:nvCxnSpPr>
          <p:cNvPr id="8" name="Straight Connector 7">
            <a:extLst>
              <a:ext uri="{FF2B5EF4-FFF2-40B4-BE49-F238E27FC236}">
                <a16:creationId xmlns:a16="http://schemas.microsoft.com/office/drawing/2014/main" id="{3A81DDA5-1D99-4F72-921C-04B934EB9320}"/>
              </a:ext>
            </a:extLst>
          </p:cNvPr>
          <p:cNvCxnSpPr>
            <a:cxnSpLocks/>
          </p:cNvCxnSpPr>
          <p:nvPr/>
        </p:nvCxnSpPr>
        <p:spPr bwMode="auto">
          <a:xfrm flipH="1">
            <a:off x="1819469" y="2462108"/>
            <a:ext cx="2869166" cy="347674"/>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 name="Straight Connector 9">
            <a:extLst>
              <a:ext uri="{FF2B5EF4-FFF2-40B4-BE49-F238E27FC236}">
                <a16:creationId xmlns:a16="http://schemas.microsoft.com/office/drawing/2014/main" id="{AF2CA8FE-58F2-4F74-AC68-9F70325B6ABF}"/>
              </a:ext>
            </a:extLst>
          </p:cNvPr>
          <p:cNvCxnSpPr>
            <a:cxnSpLocks/>
          </p:cNvCxnSpPr>
          <p:nvPr/>
        </p:nvCxnSpPr>
        <p:spPr bwMode="auto">
          <a:xfrm>
            <a:off x="6550090" y="2515767"/>
            <a:ext cx="1105678" cy="258925"/>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pic>
        <p:nvPicPr>
          <p:cNvPr id="11" name="Picture 10">
            <a:extLst>
              <a:ext uri="{FF2B5EF4-FFF2-40B4-BE49-F238E27FC236}">
                <a16:creationId xmlns:a16="http://schemas.microsoft.com/office/drawing/2014/main" id="{7230F884-39A1-4D7A-9042-DE7DD5683544}"/>
              </a:ext>
            </a:extLst>
          </p:cNvPr>
          <p:cNvPicPr>
            <a:picLocks noChangeAspect="1"/>
          </p:cNvPicPr>
          <p:nvPr/>
        </p:nvPicPr>
        <p:blipFill rotWithShape="1">
          <a:blip r:embed="rId4"/>
          <a:srcRect b="8857"/>
          <a:stretch/>
        </p:blipFill>
        <p:spPr>
          <a:xfrm>
            <a:off x="989483" y="2691291"/>
            <a:ext cx="7834162" cy="3230878"/>
          </a:xfrm>
          <a:prstGeom prst="rect">
            <a:avLst/>
          </a:prstGeom>
          <a:ln>
            <a:solidFill>
              <a:schemeClr val="accent4"/>
            </a:solidFill>
          </a:ln>
        </p:spPr>
      </p:pic>
      <p:sp>
        <p:nvSpPr>
          <p:cNvPr id="13" name="Title 1">
            <a:extLst>
              <a:ext uri="{FF2B5EF4-FFF2-40B4-BE49-F238E27FC236}">
                <a16:creationId xmlns:a16="http://schemas.microsoft.com/office/drawing/2014/main" id="{EB204E6C-8B53-4209-B3C8-EFF2B2F5884C}"/>
              </a:ext>
            </a:extLst>
          </p:cNvPr>
          <p:cNvSpPr txBox="1">
            <a:spLocks/>
          </p:cNvSpPr>
          <p:nvPr/>
        </p:nvSpPr>
        <p:spPr>
          <a:xfrm>
            <a:off x="278522" y="671939"/>
            <a:ext cx="9387840" cy="48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8100" tIns="38100" rIns="99060" bIns="38100" numCol="1" anchor="t" anchorCtr="0" compatLnSpc="1">
            <a:prstTxWarp prst="textNoShape">
              <a:avLst/>
            </a:prstTxWarp>
          </a:bodyPr>
          <a:lstStyle>
            <a:defPPr>
              <a:defRPr lang="en-US"/>
            </a:defPPr>
            <a:lvl1pPr algn="just" defTabSz="914377" fontAlgn="base">
              <a:lnSpc>
                <a:spcPct val="90000"/>
              </a:lnSpc>
              <a:spcBef>
                <a:spcPct val="0"/>
              </a:spcBef>
              <a:spcAft>
                <a:spcPct val="0"/>
              </a:spcAft>
              <a:defRPr sz="2800" b="0">
                <a:solidFill>
                  <a:srgbClr val="5AAAFA"/>
                </a:solidFill>
                <a:latin typeface="Arial" charset="0"/>
                <a:ea typeface="+mj-ea"/>
                <a:cs typeface="+mj-cs"/>
              </a:defRPr>
            </a:lvl1pPr>
            <a:lvl2pPr fontAlgn="base">
              <a:lnSpc>
                <a:spcPct val="90000"/>
              </a:lnSpc>
              <a:spcBef>
                <a:spcPct val="0"/>
              </a:spcBef>
              <a:spcAft>
                <a:spcPct val="0"/>
              </a:spcAft>
              <a:defRPr sz="2200">
                <a:solidFill>
                  <a:schemeClr val="hlink"/>
                </a:solidFill>
                <a:latin typeface="Arial" pitchFamily="34" charset="0"/>
                <a:cs typeface="Arial" pitchFamily="34" charset="0"/>
              </a:defRPr>
            </a:lvl2pPr>
            <a:lvl3pPr fontAlgn="base">
              <a:lnSpc>
                <a:spcPct val="90000"/>
              </a:lnSpc>
              <a:spcBef>
                <a:spcPct val="0"/>
              </a:spcBef>
              <a:spcAft>
                <a:spcPct val="0"/>
              </a:spcAft>
              <a:defRPr sz="2200">
                <a:solidFill>
                  <a:schemeClr val="hlink"/>
                </a:solidFill>
                <a:latin typeface="Arial" pitchFamily="34" charset="0"/>
                <a:cs typeface="Arial" pitchFamily="34" charset="0"/>
              </a:defRPr>
            </a:lvl3pPr>
            <a:lvl4pPr fontAlgn="base">
              <a:lnSpc>
                <a:spcPct val="90000"/>
              </a:lnSpc>
              <a:spcBef>
                <a:spcPct val="0"/>
              </a:spcBef>
              <a:spcAft>
                <a:spcPct val="0"/>
              </a:spcAft>
              <a:defRPr sz="2200">
                <a:solidFill>
                  <a:schemeClr val="hlink"/>
                </a:solidFill>
                <a:latin typeface="Arial" pitchFamily="34" charset="0"/>
                <a:cs typeface="Arial" pitchFamily="34" charset="0"/>
              </a:defRPr>
            </a:lvl4pPr>
            <a:lvl5pPr fontAlgn="base">
              <a:lnSpc>
                <a:spcPct val="90000"/>
              </a:lnSpc>
              <a:spcBef>
                <a:spcPct val="0"/>
              </a:spcBef>
              <a:spcAft>
                <a:spcPct val="0"/>
              </a:spcAft>
              <a:defRPr sz="2200">
                <a:solidFill>
                  <a:schemeClr val="hlink"/>
                </a:solidFill>
                <a:latin typeface="Arial" pitchFamily="34" charset="0"/>
                <a:cs typeface="Arial" pitchFamily="34" charset="0"/>
              </a:defRPr>
            </a:lvl5pPr>
            <a:lvl6pPr marL="457200" fontAlgn="base">
              <a:lnSpc>
                <a:spcPct val="90000"/>
              </a:lnSpc>
              <a:spcBef>
                <a:spcPct val="0"/>
              </a:spcBef>
              <a:spcAft>
                <a:spcPct val="0"/>
              </a:spcAft>
              <a:defRPr sz="2200">
                <a:solidFill>
                  <a:schemeClr val="hlink"/>
                </a:solidFill>
                <a:latin typeface="Arial" pitchFamily="34" charset="0"/>
                <a:cs typeface="Arial" pitchFamily="34" charset="0"/>
              </a:defRPr>
            </a:lvl6pPr>
            <a:lvl7pPr marL="914400" fontAlgn="base">
              <a:lnSpc>
                <a:spcPct val="90000"/>
              </a:lnSpc>
              <a:spcBef>
                <a:spcPct val="0"/>
              </a:spcBef>
              <a:spcAft>
                <a:spcPct val="0"/>
              </a:spcAft>
              <a:defRPr sz="2200">
                <a:solidFill>
                  <a:schemeClr val="hlink"/>
                </a:solidFill>
                <a:latin typeface="Arial" pitchFamily="34" charset="0"/>
                <a:cs typeface="Arial" pitchFamily="34" charset="0"/>
              </a:defRPr>
            </a:lvl7pPr>
            <a:lvl8pPr marL="1371600" fontAlgn="base">
              <a:lnSpc>
                <a:spcPct val="90000"/>
              </a:lnSpc>
              <a:spcBef>
                <a:spcPct val="0"/>
              </a:spcBef>
              <a:spcAft>
                <a:spcPct val="0"/>
              </a:spcAft>
              <a:defRPr sz="2200">
                <a:solidFill>
                  <a:schemeClr val="hlink"/>
                </a:solidFill>
                <a:latin typeface="Arial" pitchFamily="34" charset="0"/>
                <a:cs typeface="Arial" pitchFamily="34" charset="0"/>
              </a:defRPr>
            </a:lvl8pPr>
            <a:lvl9pPr marL="1828800" fontAlgn="base">
              <a:lnSpc>
                <a:spcPct val="90000"/>
              </a:lnSpc>
              <a:spcBef>
                <a:spcPct val="0"/>
              </a:spcBef>
              <a:spcAft>
                <a:spcPct val="0"/>
              </a:spcAft>
              <a:defRPr sz="2200">
                <a:solidFill>
                  <a:schemeClr val="hlink"/>
                </a:solidFill>
                <a:latin typeface="Arial" pitchFamily="34" charset="0"/>
                <a:cs typeface="Arial" pitchFamily="34" charset="0"/>
              </a:defRPr>
            </a:lvl9pPr>
          </a:lstStyle>
          <a:p>
            <a:r>
              <a:rPr lang="en-US" sz="2100" dirty="0">
                <a:solidFill>
                  <a:schemeClr val="accent1"/>
                </a:solidFill>
              </a:rPr>
              <a:t>Technology support for Scenario Planning</a:t>
            </a:r>
          </a:p>
        </p:txBody>
      </p:sp>
      <p:sp>
        <p:nvSpPr>
          <p:cNvPr id="12" name="Slide Number Placeholder 3">
            <a:extLst>
              <a:ext uri="{FF2B5EF4-FFF2-40B4-BE49-F238E27FC236}">
                <a16:creationId xmlns:a16="http://schemas.microsoft.com/office/drawing/2014/main" id="{6F633D2F-DDA7-4EA6-A7A5-504E6DA1BD26}"/>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22</a:t>
            </a:fld>
            <a:endParaRPr lang="en-US" altLang="en-US"/>
          </a:p>
        </p:txBody>
      </p:sp>
    </p:spTree>
    <p:extLst>
      <p:ext uri="{BB962C8B-B14F-4D97-AF65-F5344CB8AC3E}">
        <p14:creationId xmlns:p14="http://schemas.microsoft.com/office/powerpoint/2010/main" val="73633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392AA8-86E0-49F1-8BE8-CF4C20C3B967}"/>
              </a:ext>
            </a:extLst>
          </p:cNvPr>
          <p:cNvPicPr>
            <a:picLocks noChangeAspect="1"/>
          </p:cNvPicPr>
          <p:nvPr/>
        </p:nvPicPr>
        <p:blipFill>
          <a:blip r:embed="rId3"/>
          <a:stretch>
            <a:fillRect/>
          </a:stretch>
        </p:blipFill>
        <p:spPr>
          <a:xfrm>
            <a:off x="278522" y="1461327"/>
            <a:ext cx="8460993" cy="1238639"/>
          </a:xfrm>
          <a:prstGeom prst="rect">
            <a:avLst/>
          </a:prstGeom>
        </p:spPr>
      </p:pic>
      <p:cxnSp>
        <p:nvCxnSpPr>
          <p:cNvPr id="8" name="Straight Connector 7">
            <a:extLst>
              <a:ext uri="{FF2B5EF4-FFF2-40B4-BE49-F238E27FC236}">
                <a16:creationId xmlns:a16="http://schemas.microsoft.com/office/drawing/2014/main" id="{3A81DDA5-1D99-4F72-921C-04B934EB9320}"/>
              </a:ext>
            </a:extLst>
          </p:cNvPr>
          <p:cNvCxnSpPr>
            <a:cxnSpLocks/>
          </p:cNvCxnSpPr>
          <p:nvPr/>
        </p:nvCxnSpPr>
        <p:spPr bwMode="auto">
          <a:xfrm flipH="1">
            <a:off x="2764194" y="2462107"/>
            <a:ext cx="1924441" cy="173837"/>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 name="Straight Connector 9">
            <a:extLst>
              <a:ext uri="{FF2B5EF4-FFF2-40B4-BE49-F238E27FC236}">
                <a16:creationId xmlns:a16="http://schemas.microsoft.com/office/drawing/2014/main" id="{AF2CA8FE-58F2-4F74-AC68-9F70325B6ABF}"/>
              </a:ext>
            </a:extLst>
          </p:cNvPr>
          <p:cNvCxnSpPr>
            <a:cxnSpLocks/>
          </p:cNvCxnSpPr>
          <p:nvPr/>
        </p:nvCxnSpPr>
        <p:spPr bwMode="auto">
          <a:xfrm>
            <a:off x="6550090" y="2515767"/>
            <a:ext cx="916733" cy="120178"/>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pic>
        <p:nvPicPr>
          <p:cNvPr id="9" name="Picture 8">
            <a:extLst>
              <a:ext uri="{FF2B5EF4-FFF2-40B4-BE49-F238E27FC236}">
                <a16:creationId xmlns:a16="http://schemas.microsoft.com/office/drawing/2014/main" id="{E9893A0D-C9BB-47FB-99CC-8B71F945E314}"/>
              </a:ext>
            </a:extLst>
          </p:cNvPr>
          <p:cNvPicPr>
            <a:picLocks noChangeAspect="1"/>
          </p:cNvPicPr>
          <p:nvPr/>
        </p:nvPicPr>
        <p:blipFill rotWithShape="1">
          <a:blip r:embed="rId4"/>
          <a:srcRect t="17923" b="7698"/>
          <a:stretch/>
        </p:blipFill>
        <p:spPr>
          <a:xfrm>
            <a:off x="1455009" y="2579231"/>
            <a:ext cx="6806320" cy="3464730"/>
          </a:xfrm>
          <a:prstGeom prst="rect">
            <a:avLst/>
          </a:prstGeom>
          <a:ln>
            <a:solidFill>
              <a:schemeClr val="tx1"/>
            </a:solidFill>
          </a:ln>
        </p:spPr>
      </p:pic>
      <p:sp>
        <p:nvSpPr>
          <p:cNvPr id="13" name="Title 1">
            <a:extLst>
              <a:ext uri="{FF2B5EF4-FFF2-40B4-BE49-F238E27FC236}">
                <a16:creationId xmlns:a16="http://schemas.microsoft.com/office/drawing/2014/main" id="{F6604474-F5C4-47FC-9FCF-9870EFAEE723}"/>
              </a:ext>
            </a:extLst>
          </p:cNvPr>
          <p:cNvSpPr txBox="1">
            <a:spLocks/>
          </p:cNvSpPr>
          <p:nvPr/>
        </p:nvSpPr>
        <p:spPr>
          <a:xfrm>
            <a:off x="278522" y="671939"/>
            <a:ext cx="9387840" cy="48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8100" tIns="38100" rIns="99060" bIns="38100" numCol="1" anchor="t" anchorCtr="0" compatLnSpc="1">
            <a:prstTxWarp prst="textNoShape">
              <a:avLst/>
            </a:prstTxWarp>
          </a:bodyPr>
          <a:lstStyle>
            <a:defPPr>
              <a:defRPr lang="en-US"/>
            </a:defPPr>
            <a:lvl1pPr algn="just" defTabSz="914377" fontAlgn="base">
              <a:lnSpc>
                <a:spcPct val="90000"/>
              </a:lnSpc>
              <a:spcBef>
                <a:spcPct val="0"/>
              </a:spcBef>
              <a:spcAft>
                <a:spcPct val="0"/>
              </a:spcAft>
              <a:defRPr sz="2800" b="0">
                <a:solidFill>
                  <a:srgbClr val="5AAAFA"/>
                </a:solidFill>
                <a:latin typeface="Arial" charset="0"/>
                <a:ea typeface="+mj-ea"/>
                <a:cs typeface="+mj-cs"/>
              </a:defRPr>
            </a:lvl1pPr>
            <a:lvl2pPr fontAlgn="base">
              <a:lnSpc>
                <a:spcPct val="90000"/>
              </a:lnSpc>
              <a:spcBef>
                <a:spcPct val="0"/>
              </a:spcBef>
              <a:spcAft>
                <a:spcPct val="0"/>
              </a:spcAft>
              <a:defRPr sz="2200">
                <a:solidFill>
                  <a:schemeClr val="hlink"/>
                </a:solidFill>
                <a:latin typeface="Arial" pitchFamily="34" charset="0"/>
                <a:cs typeface="Arial" pitchFamily="34" charset="0"/>
              </a:defRPr>
            </a:lvl2pPr>
            <a:lvl3pPr fontAlgn="base">
              <a:lnSpc>
                <a:spcPct val="90000"/>
              </a:lnSpc>
              <a:spcBef>
                <a:spcPct val="0"/>
              </a:spcBef>
              <a:spcAft>
                <a:spcPct val="0"/>
              </a:spcAft>
              <a:defRPr sz="2200">
                <a:solidFill>
                  <a:schemeClr val="hlink"/>
                </a:solidFill>
                <a:latin typeface="Arial" pitchFamily="34" charset="0"/>
                <a:cs typeface="Arial" pitchFamily="34" charset="0"/>
              </a:defRPr>
            </a:lvl3pPr>
            <a:lvl4pPr fontAlgn="base">
              <a:lnSpc>
                <a:spcPct val="90000"/>
              </a:lnSpc>
              <a:spcBef>
                <a:spcPct val="0"/>
              </a:spcBef>
              <a:spcAft>
                <a:spcPct val="0"/>
              </a:spcAft>
              <a:defRPr sz="2200">
                <a:solidFill>
                  <a:schemeClr val="hlink"/>
                </a:solidFill>
                <a:latin typeface="Arial" pitchFamily="34" charset="0"/>
                <a:cs typeface="Arial" pitchFamily="34" charset="0"/>
              </a:defRPr>
            </a:lvl4pPr>
            <a:lvl5pPr fontAlgn="base">
              <a:lnSpc>
                <a:spcPct val="90000"/>
              </a:lnSpc>
              <a:spcBef>
                <a:spcPct val="0"/>
              </a:spcBef>
              <a:spcAft>
                <a:spcPct val="0"/>
              </a:spcAft>
              <a:defRPr sz="2200">
                <a:solidFill>
                  <a:schemeClr val="hlink"/>
                </a:solidFill>
                <a:latin typeface="Arial" pitchFamily="34" charset="0"/>
                <a:cs typeface="Arial" pitchFamily="34" charset="0"/>
              </a:defRPr>
            </a:lvl5pPr>
            <a:lvl6pPr marL="457200" fontAlgn="base">
              <a:lnSpc>
                <a:spcPct val="90000"/>
              </a:lnSpc>
              <a:spcBef>
                <a:spcPct val="0"/>
              </a:spcBef>
              <a:spcAft>
                <a:spcPct val="0"/>
              </a:spcAft>
              <a:defRPr sz="2200">
                <a:solidFill>
                  <a:schemeClr val="hlink"/>
                </a:solidFill>
                <a:latin typeface="Arial" pitchFamily="34" charset="0"/>
                <a:cs typeface="Arial" pitchFamily="34" charset="0"/>
              </a:defRPr>
            </a:lvl6pPr>
            <a:lvl7pPr marL="914400" fontAlgn="base">
              <a:lnSpc>
                <a:spcPct val="90000"/>
              </a:lnSpc>
              <a:spcBef>
                <a:spcPct val="0"/>
              </a:spcBef>
              <a:spcAft>
                <a:spcPct val="0"/>
              </a:spcAft>
              <a:defRPr sz="2200">
                <a:solidFill>
                  <a:schemeClr val="hlink"/>
                </a:solidFill>
                <a:latin typeface="Arial" pitchFamily="34" charset="0"/>
                <a:cs typeface="Arial" pitchFamily="34" charset="0"/>
              </a:defRPr>
            </a:lvl7pPr>
            <a:lvl8pPr marL="1371600" fontAlgn="base">
              <a:lnSpc>
                <a:spcPct val="90000"/>
              </a:lnSpc>
              <a:spcBef>
                <a:spcPct val="0"/>
              </a:spcBef>
              <a:spcAft>
                <a:spcPct val="0"/>
              </a:spcAft>
              <a:defRPr sz="2200">
                <a:solidFill>
                  <a:schemeClr val="hlink"/>
                </a:solidFill>
                <a:latin typeface="Arial" pitchFamily="34" charset="0"/>
                <a:cs typeface="Arial" pitchFamily="34" charset="0"/>
              </a:defRPr>
            </a:lvl8pPr>
            <a:lvl9pPr marL="1828800" fontAlgn="base">
              <a:lnSpc>
                <a:spcPct val="90000"/>
              </a:lnSpc>
              <a:spcBef>
                <a:spcPct val="0"/>
              </a:spcBef>
              <a:spcAft>
                <a:spcPct val="0"/>
              </a:spcAft>
              <a:defRPr sz="2200">
                <a:solidFill>
                  <a:schemeClr val="hlink"/>
                </a:solidFill>
                <a:latin typeface="Arial" pitchFamily="34" charset="0"/>
                <a:cs typeface="Arial" pitchFamily="34" charset="0"/>
              </a:defRPr>
            </a:lvl9pPr>
          </a:lstStyle>
          <a:p>
            <a:r>
              <a:rPr lang="en-US" sz="2100" dirty="0">
                <a:solidFill>
                  <a:schemeClr val="accent1"/>
                </a:solidFill>
              </a:rPr>
              <a:t>Technology support for Scenario Planning</a:t>
            </a:r>
          </a:p>
        </p:txBody>
      </p:sp>
      <p:sp>
        <p:nvSpPr>
          <p:cNvPr id="12" name="Slide Number Placeholder 3">
            <a:extLst>
              <a:ext uri="{FF2B5EF4-FFF2-40B4-BE49-F238E27FC236}">
                <a16:creationId xmlns:a16="http://schemas.microsoft.com/office/drawing/2014/main" id="{DDFB5654-C223-424A-B859-A866C70C787F}"/>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23</a:t>
            </a:fld>
            <a:endParaRPr lang="en-US" altLang="en-US"/>
          </a:p>
        </p:txBody>
      </p:sp>
    </p:spTree>
    <p:extLst>
      <p:ext uri="{BB962C8B-B14F-4D97-AF65-F5344CB8AC3E}">
        <p14:creationId xmlns:p14="http://schemas.microsoft.com/office/powerpoint/2010/main" val="316542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question-example.pdf"/>
          <p:cNvPicPr>
            <a:picLocks noChangeAspect="1"/>
          </p:cNvPicPr>
          <p:nvPr/>
        </p:nvPicPr>
        <p:blipFill>
          <a:blip r:embed="rId3"/>
          <a:srcRect l="-11535" r="-11535"/>
          <a:stretch>
            <a:fillRect/>
          </a:stretch>
        </p:blipFill>
        <p:spPr bwMode="auto">
          <a:xfrm>
            <a:off x="713297" y="4846320"/>
            <a:ext cx="6913793" cy="3566160"/>
          </a:xfrm>
          <a:prstGeom prst="rect">
            <a:avLst/>
          </a:prstGeom>
          <a:noFill/>
          <a:ln w="9525">
            <a:noFill/>
            <a:miter lim="800000"/>
            <a:headEnd/>
            <a:tailEnd/>
          </a:ln>
        </p:spPr>
      </p:pic>
      <p:sp>
        <p:nvSpPr>
          <p:cNvPr id="16" name="Title 3"/>
          <p:cNvSpPr>
            <a:spLocks noGrp="1"/>
          </p:cNvSpPr>
          <p:nvPr>
            <p:ph type="title"/>
          </p:nvPr>
        </p:nvSpPr>
        <p:spPr>
          <a:xfrm>
            <a:off x="166257" y="605107"/>
            <a:ext cx="5130138" cy="437318"/>
          </a:xfrm>
        </p:spPr>
        <p:txBody>
          <a:bodyPr/>
          <a:lstStyle/>
          <a:p>
            <a:r>
              <a:rPr lang="en-US" dirty="0"/>
              <a:t>Capturing the Domain Knowledge</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97" y="1221191"/>
            <a:ext cx="7183464" cy="164592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453" y="3045877"/>
            <a:ext cx="7036308" cy="1645920"/>
          </a:xfrm>
          <a:prstGeom prst="rect">
            <a:avLst/>
          </a:prstGeom>
        </p:spPr>
      </p:pic>
      <p:sp>
        <p:nvSpPr>
          <p:cNvPr id="9" name="Slide Number Placeholder 3">
            <a:extLst>
              <a:ext uri="{FF2B5EF4-FFF2-40B4-BE49-F238E27FC236}">
                <a16:creationId xmlns:a16="http://schemas.microsoft.com/office/drawing/2014/main" id="{EF6D0F1D-BF4B-4D97-B62D-B8FBC13A441F}"/>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24</a:t>
            </a:fld>
            <a:endParaRPr lang="en-US" altLang="en-US"/>
          </a:p>
        </p:txBody>
      </p:sp>
    </p:spTree>
    <p:extLst>
      <p:ext uri="{BB962C8B-B14F-4D97-AF65-F5344CB8AC3E}">
        <p14:creationId xmlns:p14="http://schemas.microsoft.com/office/powerpoint/2010/main" val="142355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590763"/>
            <a:ext cx="8686080" cy="640868"/>
          </a:xfrm>
        </p:spPr>
        <p:txBody>
          <a:bodyPr/>
          <a:lstStyle/>
          <a:p>
            <a:r>
              <a:rPr lang="en-US" dirty="0"/>
              <a:t>Computing scenarios</a:t>
            </a:r>
          </a:p>
        </p:txBody>
      </p:sp>
      <p:sp>
        <p:nvSpPr>
          <p:cNvPr id="3" name="Content Placeholder 2"/>
          <p:cNvSpPr>
            <a:spLocks noGrp="1"/>
          </p:cNvSpPr>
          <p:nvPr>
            <p:ph idx="1"/>
          </p:nvPr>
        </p:nvSpPr>
        <p:spPr>
          <a:xfrm>
            <a:off x="282791" y="1413968"/>
            <a:ext cx="8586169" cy="4941824"/>
          </a:xfrm>
        </p:spPr>
        <p:txBody>
          <a:bodyPr/>
          <a:lstStyle/>
          <a:p>
            <a:pPr marL="342900" indent="-342900">
              <a:buFont typeface="+mj-lt"/>
              <a:buAutoNum type="arabicPeriod"/>
            </a:pPr>
            <a:r>
              <a:rPr lang="en-US" dirty="0"/>
              <a:t>Formulate a planning problem</a:t>
            </a:r>
          </a:p>
          <a:p>
            <a:pPr marL="678425" lvl="1" indent="-342900"/>
            <a:r>
              <a:rPr lang="en-US" dirty="0"/>
              <a:t>Translate the given set of Mind Maps and their customization into a planning problem</a:t>
            </a:r>
          </a:p>
          <a:p>
            <a:pPr marL="1372162" lvl="3" indent="-342900">
              <a:buClr>
                <a:schemeClr val="tx1"/>
              </a:buClr>
              <a:buFont typeface="+mj-lt"/>
              <a:buAutoNum type="arabicPeriod"/>
            </a:pPr>
            <a:r>
              <a:rPr lang="en-US" dirty="0">
                <a:solidFill>
                  <a:schemeClr val="tx1"/>
                </a:solidFill>
              </a:rPr>
              <a:t>Lifted: one general set of actions with different possible grounding defined in the problem file for each transition in the Mind Maps</a:t>
            </a:r>
          </a:p>
          <a:p>
            <a:pPr marL="1372162" lvl="3" indent="-342900">
              <a:buClr>
                <a:schemeClr val="tx1"/>
              </a:buClr>
              <a:buFont typeface="+mj-lt"/>
              <a:buAutoNum type="arabicPeriod"/>
            </a:pPr>
            <a:r>
              <a:rPr lang="en-US" dirty="0">
                <a:solidFill>
                  <a:schemeClr val="tx1"/>
                </a:solidFill>
              </a:rPr>
              <a:t>Grounded: (partially) grounded planning task</a:t>
            </a:r>
          </a:p>
          <a:p>
            <a:pPr marL="678425" lvl="1" indent="-342900"/>
            <a:r>
              <a:rPr lang="en-US" dirty="0"/>
              <a:t>Add a set of explain and discard actions per each observation</a:t>
            </a:r>
          </a:p>
          <a:p>
            <a:pPr marL="678425" lvl="1" indent="-342900"/>
            <a:r>
              <a:rPr lang="en-US" dirty="0"/>
              <a:t>Ensure all observations are considered, whether explained or discarded</a:t>
            </a:r>
          </a:p>
          <a:p>
            <a:pPr marL="678425" lvl="1" indent="-342900"/>
            <a:r>
              <a:rPr lang="en-US" dirty="0"/>
              <a:t>Ensure at least one goal is satisfied</a:t>
            </a:r>
          </a:p>
          <a:p>
            <a:pPr marL="678425" lvl="1" indent="-342900"/>
            <a:endParaRPr lang="en-US" sz="1400" dirty="0"/>
          </a:p>
          <a:p>
            <a:pPr marL="342900" indent="-342900">
              <a:buFont typeface="+mj-lt"/>
              <a:buAutoNum type="arabicPeriod"/>
            </a:pPr>
            <a:r>
              <a:rPr lang="en-US" dirty="0"/>
              <a:t>Compute a set of top-quality plans using top-k planning </a:t>
            </a:r>
            <a:r>
              <a:rPr lang="en-US" dirty="0">
                <a:solidFill>
                  <a:schemeClr val="bg2"/>
                </a:solidFill>
              </a:rPr>
              <a:t>[</a:t>
            </a:r>
            <a:r>
              <a:rPr lang="en-US" dirty="0" err="1">
                <a:solidFill>
                  <a:schemeClr val="bg2"/>
                </a:solidFill>
              </a:rPr>
              <a:t>Riabov</a:t>
            </a:r>
            <a:r>
              <a:rPr lang="en-US" dirty="0">
                <a:solidFill>
                  <a:schemeClr val="bg2"/>
                </a:solidFill>
              </a:rPr>
              <a:t>+ SPARK’14, Sohrabi+ ECAI’16, Katz+ ICAPS’18]</a:t>
            </a:r>
            <a:endParaRPr lang="en-US" sz="1400" dirty="0">
              <a:solidFill>
                <a:schemeClr val="bg2"/>
              </a:solidFill>
            </a:endParaRPr>
          </a:p>
          <a:p>
            <a:pPr marL="342900" indent="-342900">
              <a:buFont typeface="+mj-lt"/>
              <a:buAutoNum type="arabicPeriod"/>
            </a:pPr>
            <a:r>
              <a:rPr lang="en-US" dirty="0"/>
              <a:t>Cluster the plans to create 3-6 scenarios</a:t>
            </a:r>
            <a:endParaRPr lang="en-US" sz="1400" dirty="0"/>
          </a:p>
          <a:p>
            <a:pPr marL="342900" indent="-342900">
              <a:buFont typeface="+mj-lt"/>
              <a:buAutoNum type="arabicPeriod"/>
            </a:pPr>
            <a:r>
              <a:rPr lang="en-US" dirty="0"/>
              <a:t>Compute the leading indicators</a:t>
            </a:r>
            <a:endParaRPr lang="en-US" sz="1400" dirty="0"/>
          </a:p>
          <a:p>
            <a:pPr marL="342900" indent="-342900">
              <a:buFont typeface="+mj-lt"/>
              <a:buAutoNum type="arabicPeriod"/>
            </a:pPr>
            <a:r>
              <a:rPr lang="en-US" dirty="0"/>
              <a:t>Compute the probable/possible predicates</a:t>
            </a:r>
          </a:p>
          <a:p>
            <a:pPr marL="342900" indent="-342900">
              <a:buFont typeface="+mj-lt"/>
              <a:buAutoNum type="arabicPeriod"/>
            </a:pPr>
            <a:endParaRPr lang="en-US" dirty="0"/>
          </a:p>
        </p:txBody>
      </p:sp>
      <p:sp>
        <p:nvSpPr>
          <p:cNvPr id="7" name="Slide Number Placeholder 3">
            <a:extLst>
              <a:ext uri="{FF2B5EF4-FFF2-40B4-BE49-F238E27FC236}">
                <a16:creationId xmlns:a16="http://schemas.microsoft.com/office/drawing/2014/main" id="{AF2AB0AF-FD62-4B69-B45E-C7E92AEE7977}"/>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25</a:t>
            </a:fld>
            <a:endParaRPr lang="en-US" altLang="en-US"/>
          </a:p>
        </p:txBody>
      </p:sp>
    </p:spTree>
    <p:extLst>
      <p:ext uri="{BB962C8B-B14F-4D97-AF65-F5344CB8AC3E}">
        <p14:creationId xmlns:p14="http://schemas.microsoft.com/office/powerpoint/2010/main" val="1956366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generated scenario</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63" y="1436148"/>
            <a:ext cx="8458200" cy="4572000"/>
          </a:xfrm>
          <a:prstGeom prst="rect">
            <a:avLst/>
          </a:prstGeom>
        </p:spPr>
      </p:pic>
      <p:sp>
        <p:nvSpPr>
          <p:cNvPr id="3" name="TextBox 2"/>
          <p:cNvSpPr txBox="1"/>
          <p:nvPr/>
        </p:nvSpPr>
        <p:spPr>
          <a:xfrm>
            <a:off x="365919" y="5799134"/>
            <a:ext cx="4544834" cy="535531"/>
          </a:xfrm>
          <a:prstGeom prst="rect">
            <a:avLst/>
          </a:prstGeom>
          <a:noFill/>
        </p:spPr>
        <p:txBody>
          <a:bodyPr wrap="none" rtlCol="0">
            <a:spAutoFit/>
          </a:bodyPr>
          <a:lstStyle/>
          <a:p>
            <a:r>
              <a:rPr lang="en-US" sz="1600" dirty="0">
                <a:solidFill>
                  <a:schemeClr val="tx1"/>
                </a:solidFill>
              </a:rPr>
              <a:t>Scenario is a generated summary of a cluster of</a:t>
            </a:r>
          </a:p>
          <a:p>
            <a:r>
              <a:rPr lang="en-US" sz="1600" dirty="0">
                <a:solidFill>
                  <a:schemeClr val="tx1"/>
                </a:solidFill>
              </a:rPr>
              <a:t>high-quality plans generated by a top-k planner</a:t>
            </a:r>
          </a:p>
        </p:txBody>
      </p:sp>
      <p:sp>
        <p:nvSpPr>
          <p:cNvPr id="8" name="Slide Number Placeholder 3">
            <a:extLst>
              <a:ext uri="{FF2B5EF4-FFF2-40B4-BE49-F238E27FC236}">
                <a16:creationId xmlns:a16="http://schemas.microsoft.com/office/drawing/2014/main" id="{753F737E-C2EC-4F35-BD8D-04509E9240F3}"/>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26</a:t>
            </a:fld>
            <a:endParaRPr lang="en-US" altLang="en-US"/>
          </a:p>
        </p:txBody>
      </p:sp>
    </p:spTree>
    <p:extLst>
      <p:ext uri="{BB962C8B-B14F-4D97-AF65-F5344CB8AC3E}">
        <p14:creationId xmlns:p14="http://schemas.microsoft.com/office/powerpoint/2010/main" val="155400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82880" y="590763"/>
            <a:ext cx="8686080" cy="640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lnSpc>
                <a:spcPct val="90000"/>
              </a:lnSpc>
              <a:spcBef>
                <a:spcPct val="0"/>
              </a:spcBef>
              <a:spcAft>
                <a:spcPct val="0"/>
              </a:spcAft>
              <a:defRPr sz="2200" kern="1200">
                <a:solidFill>
                  <a:schemeClr val="hlink"/>
                </a:solidFill>
                <a:latin typeface="+mj-lt"/>
                <a:ea typeface="+mj-ea"/>
                <a:cs typeface="+mj-cs"/>
              </a:defRPr>
            </a:lvl1pPr>
            <a:lvl2pPr algn="l" rtl="0" fontAlgn="base">
              <a:lnSpc>
                <a:spcPct val="90000"/>
              </a:lnSpc>
              <a:spcBef>
                <a:spcPct val="0"/>
              </a:spcBef>
              <a:spcAft>
                <a:spcPct val="0"/>
              </a:spcAft>
              <a:defRPr sz="2200">
                <a:solidFill>
                  <a:schemeClr val="hlink"/>
                </a:solidFill>
                <a:latin typeface="Arial" panose="020B0604020202020204" pitchFamily="34" charset="0"/>
              </a:defRPr>
            </a:lvl2pPr>
            <a:lvl3pPr algn="l" rtl="0" fontAlgn="base">
              <a:lnSpc>
                <a:spcPct val="90000"/>
              </a:lnSpc>
              <a:spcBef>
                <a:spcPct val="0"/>
              </a:spcBef>
              <a:spcAft>
                <a:spcPct val="0"/>
              </a:spcAft>
              <a:defRPr sz="2200">
                <a:solidFill>
                  <a:schemeClr val="hlink"/>
                </a:solidFill>
                <a:latin typeface="Arial" panose="020B0604020202020204" pitchFamily="34" charset="0"/>
              </a:defRPr>
            </a:lvl3pPr>
            <a:lvl4pPr algn="l" rtl="0" fontAlgn="base">
              <a:lnSpc>
                <a:spcPct val="90000"/>
              </a:lnSpc>
              <a:spcBef>
                <a:spcPct val="0"/>
              </a:spcBef>
              <a:spcAft>
                <a:spcPct val="0"/>
              </a:spcAft>
              <a:defRPr sz="2200">
                <a:solidFill>
                  <a:schemeClr val="hlink"/>
                </a:solidFill>
                <a:latin typeface="Arial" panose="020B0604020202020204" pitchFamily="34" charset="0"/>
              </a:defRPr>
            </a:lvl4pPr>
            <a:lvl5pPr algn="l" rtl="0" fontAlgn="base">
              <a:lnSpc>
                <a:spcPct val="90000"/>
              </a:lnSpc>
              <a:spcBef>
                <a:spcPct val="0"/>
              </a:spcBef>
              <a:spcAft>
                <a:spcPct val="0"/>
              </a:spcAft>
              <a:defRPr sz="2200">
                <a:solidFill>
                  <a:schemeClr val="hlink"/>
                </a:solidFill>
                <a:latin typeface="Arial" panose="020B0604020202020204" pitchFamily="34" charset="0"/>
              </a:defRPr>
            </a:lvl5pPr>
            <a:lvl6pPr marL="457200" algn="l" rtl="0" fontAlgn="base">
              <a:lnSpc>
                <a:spcPct val="90000"/>
              </a:lnSpc>
              <a:spcBef>
                <a:spcPct val="0"/>
              </a:spcBef>
              <a:spcAft>
                <a:spcPct val="0"/>
              </a:spcAft>
              <a:defRPr sz="2200">
                <a:solidFill>
                  <a:schemeClr val="hlink"/>
                </a:solidFill>
                <a:latin typeface="Arial" panose="020B0604020202020204" pitchFamily="34" charset="0"/>
              </a:defRPr>
            </a:lvl6pPr>
            <a:lvl7pPr marL="914400" algn="l" rtl="0" fontAlgn="base">
              <a:lnSpc>
                <a:spcPct val="90000"/>
              </a:lnSpc>
              <a:spcBef>
                <a:spcPct val="0"/>
              </a:spcBef>
              <a:spcAft>
                <a:spcPct val="0"/>
              </a:spcAft>
              <a:defRPr sz="2200">
                <a:solidFill>
                  <a:schemeClr val="hlink"/>
                </a:solidFill>
                <a:latin typeface="Arial" panose="020B0604020202020204" pitchFamily="34" charset="0"/>
              </a:defRPr>
            </a:lvl7pPr>
            <a:lvl8pPr marL="1371600" algn="l" rtl="0" fontAlgn="base">
              <a:lnSpc>
                <a:spcPct val="90000"/>
              </a:lnSpc>
              <a:spcBef>
                <a:spcPct val="0"/>
              </a:spcBef>
              <a:spcAft>
                <a:spcPct val="0"/>
              </a:spcAft>
              <a:defRPr sz="2200">
                <a:solidFill>
                  <a:schemeClr val="hlink"/>
                </a:solidFill>
                <a:latin typeface="Arial" panose="020B0604020202020204" pitchFamily="34" charset="0"/>
              </a:defRPr>
            </a:lvl8pPr>
            <a:lvl9pPr marL="1828800" algn="l" rtl="0" fontAlgn="base">
              <a:lnSpc>
                <a:spcPct val="90000"/>
              </a:lnSpc>
              <a:spcBef>
                <a:spcPct val="0"/>
              </a:spcBef>
              <a:spcAft>
                <a:spcPct val="0"/>
              </a:spcAft>
              <a:defRPr sz="2200">
                <a:solidFill>
                  <a:schemeClr val="hlink"/>
                </a:solidFill>
                <a:latin typeface="Arial" panose="020B0604020202020204" pitchFamily="34" charset="0"/>
              </a:defRPr>
            </a:lvl9pPr>
          </a:lstStyle>
          <a:p>
            <a:r>
              <a:rPr lang="en-US" dirty="0"/>
              <a:t>Example: Explanation Graph for a Scenarios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94" y="1005840"/>
            <a:ext cx="7573385" cy="5852160"/>
          </a:xfrm>
          <a:prstGeom prst="rect">
            <a:avLst/>
          </a:prstGeom>
        </p:spPr>
      </p:pic>
      <p:sp>
        <p:nvSpPr>
          <p:cNvPr id="5" name="TextBox 4"/>
          <p:cNvSpPr txBox="1"/>
          <p:nvPr/>
        </p:nvSpPr>
        <p:spPr>
          <a:xfrm>
            <a:off x="365919" y="1543951"/>
            <a:ext cx="2228128" cy="757130"/>
          </a:xfrm>
          <a:prstGeom prst="rect">
            <a:avLst/>
          </a:prstGeom>
          <a:noFill/>
        </p:spPr>
        <p:txBody>
          <a:bodyPr wrap="square" rtlCol="0">
            <a:spAutoFit/>
          </a:bodyPr>
          <a:lstStyle/>
          <a:p>
            <a:r>
              <a:rPr lang="en-US" sz="1600" dirty="0">
                <a:solidFill>
                  <a:schemeClr val="tx1"/>
                </a:solidFill>
              </a:rPr>
              <a:t>The same cluster of high-quality plans </a:t>
            </a:r>
            <a:br>
              <a:rPr lang="en-US" sz="1600" dirty="0">
                <a:solidFill>
                  <a:schemeClr val="tx1"/>
                </a:solidFill>
              </a:rPr>
            </a:br>
            <a:r>
              <a:rPr lang="en-US" sz="1600" dirty="0">
                <a:solidFill>
                  <a:schemeClr val="tx1"/>
                </a:solidFill>
              </a:rPr>
              <a:t>shown as a graph</a:t>
            </a:r>
          </a:p>
        </p:txBody>
      </p:sp>
      <p:sp>
        <p:nvSpPr>
          <p:cNvPr id="8" name="Slide Number Placeholder 3">
            <a:extLst>
              <a:ext uri="{FF2B5EF4-FFF2-40B4-BE49-F238E27FC236}">
                <a16:creationId xmlns:a16="http://schemas.microsoft.com/office/drawing/2014/main" id="{93B84C6A-8378-4008-8F56-DF5FA9503A42}"/>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27</a:t>
            </a:fld>
            <a:endParaRPr lang="en-US" altLang="en-US"/>
          </a:p>
        </p:txBody>
      </p:sp>
    </p:spTree>
    <p:extLst>
      <p:ext uri="{BB962C8B-B14F-4D97-AF65-F5344CB8AC3E}">
        <p14:creationId xmlns:p14="http://schemas.microsoft.com/office/powerpoint/2010/main" val="2019489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3319B-8338-451F-9FC7-3C22B21EF079}"/>
              </a:ext>
            </a:extLst>
          </p:cNvPr>
          <p:cNvSpPr>
            <a:spLocks noGrp="1"/>
          </p:cNvSpPr>
          <p:nvPr>
            <p:ph type="title"/>
          </p:nvPr>
        </p:nvSpPr>
        <p:spPr/>
        <p:txBody>
          <a:bodyPr/>
          <a:lstStyle/>
          <a:p>
            <a:r>
              <a:rPr lang="en-US" dirty="0"/>
              <a:t>Domain expertise and learning from data</a:t>
            </a:r>
          </a:p>
        </p:txBody>
      </p:sp>
      <p:sp>
        <p:nvSpPr>
          <p:cNvPr id="3" name="Content Placeholder 2">
            <a:extLst>
              <a:ext uri="{FF2B5EF4-FFF2-40B4-BE49-F238E27FC236}">
                <a16:creationId xmlns:a16="http://schemas.microsoft.com/office/drawing/2014/main" id="{C7BB8406-E653-4FA7-9944-D6557A13D070}"/>
              </a:ext>
            </a:extLst>
          </p:cNvPr>
          <p:cNvSpPr>
            <a:spLocks noGrp="1"/>
          </p:cNvSpPr>
          <p:nvPr>
            <p:ph idx="1"/>
          </p:nvPr>
        </p:nvSpPr>
        <p:spPr>
          <a:xfrm>
            <a:off x="182563" y="1506848"/>
            <a:ext cx="8686800" cy="4479925"/>
          </a:xfrm>
        </p:spPr>
        <p:txBody>
          <a:bodyPr/>
          <a:lstStyle/>
          <a:p>
            <a:endParaRPr lang="en-US" sz="1800" dirty="0"/>
          </a:p>
          <a:p>
            <a:r>
              <a:rPr lang="en-US" sz="1800" dirty="0"/>
              <a:t>Domain expertise is a great way to bootstrap – reduces bias, democratizes access to expertise</a:t>
            </a:r>
          </a:p>
          <a:p>
            <a:endParaRPr lang="en-US" sz="1800" dirty="0"/>
          </a:p>
          <a:p>
            <a:r>
              <a:rPr lang="en-US" sz="1800" dirty="0"/>
              <a:t>Difficult to scale efficiently – allowing local customization helps</a:t>
            </a:r>
          </a:p>
          <a:p>
            <a:endParaRPr lang="en-US" sz="1800" dirty="0"/>
          </a:p>
          <a:p>
            <a:r>
              <a:rPr lang="en-US" sz="1800" dirty="0"/>
              <a:t>Learning such models from data (e.g., news, articles, event databases) is difficult:</a:t>
            </a:r>
          </a:p>
          <a:p>
            <a:pPr lvl="1"/>
            <a:r>
              <a:rPr lang="en-US" sz="1800" dirty="0"/>
              <a:t>Articles/events are instances, but we need a general causal relationship</a:t>
            </a:r>
          </a:p>
          <a:p>
            <a:pPr lvl="1"/>
            <a:r>
              <a:rPr lang="en-US" sz="1800" dirty="0"/>
              <a:t>Text at this level is difficult to parse, even for experts (they often do not agree)</a:t>
            </a:r>
          </a:p>
          <a:p>
            <a:pPr lvl="1"/>
            <a:r>
              <a:rPr lang="en-US" sz="1800" dirty="0"/>
              <a:t>Difficult to differentiate opinions from facts</a:t>
            </a:r>
          </a:p>
          <a:p>
            <a:pPr lvl="1"/>
            <a:r>
              <a:rPr lang="en-US" sz="1800" dirty="0"/>
              <a:t>Cannot learn models for very rare occurrences</a:t>
            </a:r>
          </a:p>
        </p:txBody>
      </p:sp>
      <p:sp>
        <p:nvSpPr>
          <p:cNvPr id="5" name="Slide Number Placeholder 3">
            <a:extLst>
              <a:ext uri="{FF2B5EF4-FFF2-40B4-BE49-F238E27FC236}">
                <a16:creationId xmlns:a16="http://schemas.microsoft.com/office/drawing/2014/main" id="{64BC3E77-1836-4534-A9A0-93FAF4BEFB44}"/>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28</a:t>
            </a:fld>
            <a:endParaRPr lang="en-US" altLang="en-US"/>
          </a:p>
        </p:txBody>
      </p:sp>
    </p:spTree>
    <p:extLst>
      <p:ext uri="{BB962C8B-B14F-4D97-AF65-F5344CB8AC3E}">
        <p14:creationId xmlns:p14="http://schemas.microsoft.com/office/powerpoint/2010/main" val="3804130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229" y="1233488"/>
            <a:ext cx="8417467" cy="4906055"/>
          </a:xfrm>
        </p:spPr>
        <p:txBody>
          <a:bodyPr>
            <a:noAutofit/>
          </a:bodyPr>
          <a:lstStyle/>
          <a:p>
            <a:pPr marL="0" lvl="1" indent="0">
              <a:spcBef>
                <a:spcPts val="0"/>
              </a:spcBef>
              <a:buClr>
                <a:srgbClr val="000000"/>
              </a:buClr>
              <a:buNone/>
              <a:defRPr/>
            </a:pPr>
            <a:r>
              <a:rPr lang="en-US" sz="1400" dirty="0">
                <a:solidFill>
                  <a:schemeClr val="tx2"/>
                </a:solidFill>
              </a:rPr>
              <a:t>Related publications: Shirin Sohrabi, Anton </a:t>
            </a:r>
            <a:r>
              <a:rPr lang="en-US" sz="1400" dirty="0" err="1">
                <a:solidFill>
                  <a:schemeClr val="tx2"/>
                </a:solidFill>
              </a:rPr>
              <a:t>Riabov</a:t>
            </a:r>
            <a:r>
              <a:rPr lang="en-US" sz="1400" dirty="0">
                <a:solidFill>
                  <a:schemeClr val="tx2"/>
                </a:solidFill>
              </a:rPr>
              <a:t>, Michael Katz, Octavian Udrea et al.</a:t>
            </a:r>
          </a:p>
          <a:p>
            <a:pPr marL="0" lvl="1" indent="0">
              <a:spcBef>
                <a:spcPts val="0"/>
              </a:spcBef>
              <a:buClr>
                <a:srgbClr val="000000"/>
              </a:buClr>
              <a:buNone/>
              <a:defRPr/>
            </a:pPr>
            <a:endParaRPr lang="en-US" sz="1400" dirty="0">
              <a:solidFill>
                <a:schemeClr val="tx2"/>
              </a:solidFill>
            </a:endParaRPr>
          </a:p>
          <a:p>
            <a:pPr marL="349758" lvl="2" indent="-257175">
              <a:spcBef>
                <a:spcPts val="0"/>
              </a:spcBef>
              <a:buClr>
                <a:srgbClr val="1D029F"/>
              </a:buClr>
              <a:buFont typeface="Wingdings" charset="2"/>
              <a:buChar char=""/>
              <a:defRPr/>
            </a:pPr>
            <a:endParaRPr lang="en-US" sz="1400" dirty="0">
              <a:solidFill>
                <a:schemeClr val="tx2"/>
              </a:solidFill>
            </a:endParaRPr>
          </a:p>
          <a:p>
            <a:pPr marL="349758" lvl="2" indent="-257175">
              <a:spcBef>
                <a:spcPts val="0"/>
              </a:spcBef>
              <a:buClr>
                <a:srgbClr val="1D029F"/>
              </a:buClr>
              <a:buFont typeface="Wingdings" charset="2"/>
              <a:buChar char=""/>
              <a:defRPr/>
            </a:pPr>
            <a:r>
              <a:rPr lang="en-US" sz="1400" dirty="0">
                <a:solidFill>
                  <a:schemeClr val="tx2"/>
                </a:solidFill>
              </a:rPr>
              <a:t>[AAAI 18] An AI Planning Solution to Scenario Generation for Enterprise Risk Management </a:t>
            </a:r>
          </a:p>
          <a:p>
            <a:pPr marL="349758" lvl="2" indent="-257175">
              <a:spcBef>
                <a:spcPts val="0"/>
              </a:spcBef>
              <a:buClr>
                <a:srgbClr val="1D029F"/>
              </a:buClr>
              <a:buFont typeface="Wingdings" charset="2"/>
              <a:buChar char=""/>
              <a:defRPr/>
            </a:pPr>
            <a:r>
              <a:rPr lang="en-US" sz="1400" dirty="0">
                <a:solidFill>
                  <a:schemeClr val="tx2"/>
                </a:solidFill>
              </a:rPr>
              <a:t>[AAAI 2017] State projection via AI planning</a:t>
            </a:r>
          </a:p>
          <a:p>
            <a:pPr marL="349758" lvl="2" indent="-257175">
              <a:spcBef>
                <a:spcPts val="0"/>
              </a:spcBef>
              <a:buClr>
                <a:srgbClr val="1D029F"/>
              </a:buClr>
              <a:buFont typeface="Wingdings" charset="2"/>
              <a:buChar char=""/>
              <a:defRPr/>
            </a:pPr>
            <a:r>
              <a:rPr lang="en-US" sz="1400" dirty="0">
                <a:solidFill>
                  <a:schemeClr val="tx2"/>
                </a:solidFill>
              </a:rPr>
              <a:t>[IJCAI 2016] Plan Recognition as Planning Revisited</a:t>
            </a:r>
          </a:p>
          <a:p>
            <a:pPr marL="349758" lvl="2" indent="-257175">
              <a:spcBef>
                <a:spcPts val="0"/>
              </a:spcBef>
              <a:buClr>
                <a:srgbClr val="1D029F"/>
              </a:buClr>
              <a:buFont typeface="Wingdings" charset="2"/>
              <a:buChar char=""/>
              <a:defRPr/>
            </a:pPr>
            <a:r>
              <a:rPr lang="en-US" sz="1400" dirty="0">
                <a:solidFill>
                  <a:schemeClr val="tx2"/>
                </a:solidFill>
              </a:rPr>
              <a:t>[SPARK 2014, ECAI 16] New Algorithms for The Top-K Planning Problem </a:t>
            </a:r>
          </a:p>
          <a:p>
            <a:pPr marL="349758" lvl="2" indent="-257175">
              <a:spcBef>
                <a:spcPts val="0"/>
              </a:spcBef>
              <a:buClr>
                <a:srgbClr val="1D029F"/>
              </a:buClr>
              <a:buFont typeface="Wingdings" charset="2"/>
              <a:buChar char=""/>
              <a:defRPr/>
            </a:pPr>
            <a:r>
              <a:rPr lang="en-US" sz="1400" dirty="0">
                <a:solidFill>
                  <a:schemeClr val="tx2"/>
                </a:solidFill>
              </a:rPr>
              <a:t>[ICAC 2013] Big Data Exploration Via Automated Orchestration of Analytic Workflows</a:t>
            </a:r>
          </a:p>
          <a:p>
            <a:pPr marL="349758" lvl="2" indent="-257175">
              <a:spcBef>
                <a:spcPts val="0"/>
              </a:spcBef>
              <a:buClr>
                <a:srgbClr val="1D029F"/>
              </a:buClr>
              <a:buFont typeface="Wingdings" charset="2"/>
              <a:buChar char=""/>
              <a:defRPr/>
            </a:pPr>
            <a:r>
              <a:rPr lang="en-US" sz="1400" dirty="0">
                <a:solidFill>
                  <a:schemeClr val="tx2"/>
                </a:solidFill>
              </a:rPr>
              <a:t>[AAAI 2013] Hypothesis Exploration for Malware Detection Using Planning</a:t>
            </a:r>
          </a:p>
          <a:p>
            <a:pPr marL="349758" lvl="2" indent="-257175">
              <a:spcBef>
                <a:spcPts val="0"/>
              </a:spcBef>
              <a:buClr>
                <a:srgbClr val="1D029F"/>
              </a:buClr>
              <a:buFont typeface="Wingdings" charset="2"/>
              <a:buChar char=""/>
              <a:defRPr/>
            </a:pPr>
            <a:r>
              <a:rPr lang="en-US" sz="1400" dirty="0"/>
              <a:t>[</a:t>
            </a:r>
            <a:r>
              <a:rPr lang="da-DK" sz="1400" dirty="0" err="1"/>
              <a:t>Shvo</a:t>
            </a:r>
            <a:r>
              <a:rPr lang="da-DK" sz="1400" dirty="0"/>
              <a:t>+ PAIR’17] An AI Planning-</a:t>
            </a:r>
            <a:r>
              <a:rPr lang="da-DK" sz="1400" dirty="0" err="1"/>
              <a:t>Based</a:t>
            </a:r>
            <a:r>
              <a:rPr lang="da-DK" sz="1400" dirty="0"/>
              <a:t> Approach to the </a:t>
            </a:r>
            <a:r>
              <a:rPr lang="da-DK" sz="1400" dirty="0" err="1"/>
              <a:t>Multi</a:t>
            </a:r>
            <a:r>
              <a:rPr lang="da-DK" sz="1400" dirty="0"/>
              <a:t>-Agent Plan </a:t>
            </a:r>
            <a:r>
              <a:rPr lang="da-DK" sz="1400" dirty="0" err="1"/>
              <a:t>Recognition</a:t>
            </a:r>
            <a:r>
              <a:rPr lang="da-DK" sz="1400" dirty="0"/>
              <a:t> Problem (Preliminary Report)</a:t>
            </a:r>
          </a:p>
          <a:p>
            <a:pPr marL="349758" lvl="2" indent="-257175">
              <a:spcBef>
                <a:spcPts val="0"/>
              </a:spcBef>
              <a:buClr>
                <a:srgbClr val="1D029F"/>
              </a:buClr>
              <a:buFont typeface="Wingdings" charset="2"/>
              <a:buChar char=""/>
              <a:defRPr/>
            </a:pPr>
            <a:r>
              <a:rPr lang="da-DK" sz="1400" dirty="0"/>
              <a:t>[Sohrabi+ KEPS’14] Knowledge Engineering for Planning-</a:t>
            </a:r>
            <a:r>
              <a:rPr lang="da-DK" sz="1400" dirty="0" err="1"/>
              <a:t>Based</a:t>
            </a:r>
            <a:r>
              <a:rPr lang="da-DK" sz="1400" dirty="0"/>
              <a:t> </a:t>
            </a:r>
            <a:r>
              <a:rPr lang="da-DK" sz="1400" dirty="0" err="1"/>
              <a:t>Hypothesis</a:t>
            </a:r>
            <a:r>
              <a:rPr lang="da-DK" sz="1400" dirty="0"/>
              <a:t> Generation</a:t>
            </a:r>
          </a:p>
          <a:p>
            <a:pPr marL="349758" lvl="2" indent="-257175">
              <a:spcBef>
                <a:spcPts val="0"/>
              </a:spcBef>
              <a:buClr>
                <a:srgbClr val="1D029F"/>
              </a:buClr>
              <a:buFont typeface="Wingdings" charset="2"/>
              <a:buChar char=""/>
              <a:defRPr/>
            </a:pPr>
            <a:endParaRPr lang="en-US" sz="1400" dirty="0">
              <a:solidFill>
                <a:schemeClr val="tx2"/>
              </a:solidFill>
            </a:endParaRPr>
          </a:p>
          <a:p>
            <a:pPr marL="0" lvl="1" indent="0">
              <a:spcBef>
                <a:spcPts val="0"/>
              </a:spcBef>
              <a:spcAft>
                <a:spcPts val="450"/>
              </a:spcAft>
              <a:buClrTx/>
              <a:buNone/>
            </a:pPr>
            <a:endParaRPr lang="en-US" sz="1400" dirty="0">
              <a:solidFill>
                <a:schemeClr val="tx2"/>
              </a:solidFill>
            </a:endParaRPr>
          </a:p>
          <a:p>
            <a:pPr marL="137160" lvl="1" indent="205740">
              <a:spcBef>
                <a:spcPts val="0"/>
              </a:spcBef>
              <a:buClr>
                <a:srgbClr val="1D029F"/>
              </a:buClr>
              <a:buFont typeface="Wingdings" charset="2"/>
              <a:buChar char=""/>
            </a:pPr>
            <a:endParaRPr lang="en-US" sz="1400" dirty="0"/>
          </a:p>
          <a:p>
            <a:pPr marL="0" lvl="1" indent="0">
              <a:spcBef>
                <a:spcPts val="0"/>
              </a:spcBef>
              <a:buClr>
                <a:srgbClr val="000000"/>
              </a:buClr>
              <a:buNone/>
              <a:defRPr/>
            </a:pPr>
            <a:endParaRPr lang="en-US" sz="1400" dirty="0">
              <a:solidFill>
                <a:srgbClr val="051CB4"/>
              </a:solidFill>
            </a:endParaRPr>
          </a:p>
          <a:p>
            <a:pPr lvl="1">
              <a:buClr>
                <a:srgbClr val="000000"/>
              </a:buClr>
              <a:buNone/>
              <a:defRPr/>
            </a:pPr>
            <a:endParaRPr lang="en-US" sz="1400" dirty="0">
              <a:solidFill>
                <a:srgbClr val="051CB4"/>
              </a:solidFill>
            </a:endParaRPr>
          </a:p>
          <a:p>
            <a:endParaRPr lang="en-US" sz="1400" dirty="0"/>
          </a:p>
          <a:p>
            <a:endParaRPr lang="en-US" sz="1400" dirty="0"/>
          </a:p>
        </p:txBody>
      </p:sp>
      <p:sp>
        <p:nvSpPr>
          <p:cNvPr id="8" name="Slide Number Placeholder 7"/>
          <p:cNvSpPr>
            <a:spLocks noGrp="1"/>
          </p:cNvSpPr>
          <p:nvPr>
            <p:ph type="sldNum" sz="quarter" idx="10"/>
          </p:nvPr>
        </p:nvSpPr>
        <p:spPr/>
        <p:txBody>
          <a:bodyPr/>
          <a:lstStyle/>
          <a:p>
            <a:fld id="{5A549EF7-7ED2-DC40-9C0F-AC604476B770}" type="slidenum">
              <a:rPr lang="en-US" smtClean="0"/>
              <a:pPr/>
              <a:t>29</a:t>
            </a:fld>
            <a:endParaRPr lang="en-US"/>
          </a:p>
        </p:txBody>
      </p:sp>
      <p:sp>
        <p:nvSpPr>
          <p:cNvPr id="6" name="Rectangle 2"/>
          <p:cNvSpPr>
            <a:spLocks noGrp="1" noChangeArrowheads="1"/>
          </p:cNvSpPr>
          <p:nvPr>
            <p:ph type="title"/>
          </p:nvPr>
        </p:nvSpPr>
        <p:spPr>
          <a:xfrm>
            <a:off x="182563" y="593725"/>
            <a:ext cx="8686800" cy="639763"/>
          </a:xfrm>
        </p:spPr>
        <p:txBody>
          <a:bodyPr/>
          <a:lstStyle/>
          <a:p>
            <a:r>
              <a:rPr lang="en-US" sz="2400" dirty="0"/>
              <a:t>References</a:t>
            </a:r>
            <a:endParaRPr lang="en-US" dirty="0"/>
          </a:p>
        </p:txBody>
      </p:sp>
    </p:spTree>
    <p:extLst>
      <p:ext uri="{BB962C8B-B14F-4D97-AF65-F5344CB8AC3E}">
        <p14:creationId xmlns:p14="http://schemas.microsoft.com/office/powerpoint/2010/main" val="799947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4348-7AF5-411C-9AF1-081321574E7D}"/>
              </a:ext>
            </a:extLst>
          </p:cNvPr>
          <p:cNvSpPr>
            <a:spLocks noGrp="1"/>
          </p:cNvSpPr>
          <p:nvPr>
            <p:ph type="title"/>
          </p:nvPr>
        </p:nvSpPr>
        <p:spPr/>
        <p:txBody>
          <a:bodyPr/>
          <a:lstStyle/>
          <a:p>
            <a:r>
              <a:rPr lang="en-US" dirty="0"/>
              <a:t>BACKUP</a:t>
            </a:r>
          </a:p>
        </p:txBody>
      </p:sp>
      <p:sp>
        <p:nvSpPr>
          <p:cNvPr id="4" name="Slide Number Placeholder 3">
            <a:extLst>
              <a:ext uri="{FF2B5EF4-FFF2-40B4-BE49-F238E27FC236}">
                <a16:creationId xmlns:a16="http://schemas.microsoft.com/office/drawing/2014/main" id="{37B1C6C0-D0EE-4929-8BCB-8C7BBD5999BB}"/>
              </a:ext>
            </a:extLst>
          </p:cNvPr>
          <p:cNvSpPr>
            <a:spLocks noGrp="1"/>
          </p:cNvSpPr>
          <p:nvPr>
            <p:ph type="sldNum" sz="quarter" idx="10"/>
          </p:nvPr>
        </p:nvSpPr>
        <p:spPr/>
        <p:txBody>
          <a:bodyPr/>
          <a:lstStyle/>
          <a:p>
            <a:fld id="{8A9EEF15-6892-4737-89DB-04B5CBB4E151}" type="slidenum">
              <a:rPr lang="en-US" altLang="en-US" smtClean="0"/>
              <a:pPr/>
              <a:t>30</a:t>
            </a:fld>
            <a:endParaRPr lang="en-US" altLang="en-US"/>
          </a:p>
        </p:txBody>
      </p:sp>
    </p:spTree>
    <p:extLst>
      <p:ext uri="{BB962C8B-B14F-4D97-AF65-F5344CB8AC3E}">
        <p14:creationId xmlns:p14="http://schemas.microsoft.com/office/powerpoint/2010/main" val="1027468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LTS++ models in Critical Care</a:t>
            </a:r>
          </a:p>
        </p:txBody>
      </p:sp>
      <p:sp>
        <p:nvSpPr>
          <p:cNvPr id="4" name="Slide Number Placeholder 3"/>
          <p:cNvSpPr>
            <a:spLocks noGrp="1"/>
          </p:cNvSpPr>
          <p:nvPr>
            <p:ph type="sldNum" sz="quarter" idx="10"/>
          </p:nvPr>
        </p:nvSpPr>
        <p:spPr/>
        <p:txBody>
          <a:bodyPr/>
          <a:lstStyle/>
          <a:p>
            <a:fld id="{8A9EEF15-6892-4737-89DB-04B5CBB4E151}" type="slidenum">
              <a:rPr lang="en-US" altLang="en-US" smtClean="0"/>
              <a:pPr/>
              <a:t>31</a:t>
            </a:fld>
            <a:endParaRPr lang="en-US" altLang="en-US"/>
          </a:p>
        </p:txBody>
      </p:sp>
      <p:pic>
        <p:nvPicPr>
          <p:cNvPr id="6" name="Picture 2" descr="demo_ltsp"/>
          <p:cNvPicPr>
            <a:picLocks noChangeAspect="1" noChangeArrowheads="1"/>
          </p:cNvPicPr>
          <p:nvPr/>
        </p:nvPicPr>
        <p:blipFill>
          <a:blip r:embed="rId2"/>
          <a:srcRect/>
          <a:stretch>
            <a:fillRect/>
          </a:stretch>
        </p:blipFill>
        <p:spPr bwMode="auto">
          <a:xfrm>
            <a:off x="528638" y="1116013"/>
            <a:ext cx="9293225" cy="5227637"/>
          </a:xfrm>
          <a:prstGeom prst="rect">
            <a:avLst/>
          </a:prstGeom>
          <a:noFill/>
          <a:ln w="9525">
            <a:noFill/>
            <a:miter lim="800000"/>
            <a:headEnd/>
            <a:tailEnd/>
          </a:ln>
        </p:spPr>
      </p:pic>
      <p:sp>
        <p:nvSpPr>
          <p:cNvPr id="7" name="Rectangle 1"/>
          <p:cNvSpPr>
            <a:spLocks noChangeArrowheads="1"/>
          </p:cNvSpPr>
          <p:nvPr/>
        </p:nvSpPr>
        <p:spPr bwMode="auto">
          <a:xfrm>
            <a:off x="528638" y="1135063"/>
            <a:ext cx="2166937" cy="250825"/>
          </a:xfrm>
          <a:prstGeom prst="rect">
            <a:avLst/>
          </a:prstGeom>
          <a:noFill/>
          <a:ln w="9525">
            <a:noFill/>
            <a:miter lim="800000"/>
            <a:headEnd/>
            <a:tailEnd/>
          </a:ln>
        </p:spPr>
        <p:txBody>
          <a:bodyPr/>
          <a:lstStyle/>
          <a:p>
            <a:pPr>
              <a:lnSpc>
                <a:spcPct val="90000"/>
              </a:lnSpc>
            </a:pPr>
            <a:endParaRPr lang="en-US" sz="2200">
              <a:solidFill>
                <a:srgbClr val="7889FB"/>
              </a:solidFill>
              <a:latin typeface="Arial" charset="0"/>
              <a:cs typeface="Arial" charset="0"/>
            </a:endParaRPr>
          </a:p>
        </p:txBody>
      </p:sp>
      <p:sp>
        <p:nvSpPr>
          <p:cNvPr id="8" name="Rectangle 2"/>
          <p:cNvSpPr>
            <a:spLocks noChangeArrowheads="1"/>
          </p:cNvSpPr>
          <p:nvPr/>
        </p:nvSpPr>
        <p:spPr bwMode="auto">
          <a:xfrm>
            <a:off x="528638" y="1250950"/>
            <a:ext cx="2301875" cy="250825"/>
          </a:xfrm>
          <a:prstGeom prst="rect">
            <a:avLst/>
          </a:prstGeom>
          <a:solidFill>
            <a:srgbClr val="FFFFFF"/>
          </a:solidFill>
          <a:ln w="9525">
            <a:noFill/>
            <a:miter lim="800000"/>
            <a:headEnd/>
            <a:tailEnd/>
          </a:ln>
        </p:spPr>
        <p:txBody>
          <a:bodyPr/>
          <a:lstStyle/>
          <a:p>
            <a:pPr marL="0" marR="0" lvl="0" indent="0" defTabSz="914400" eaLnBrk="1" fontAlgn="auto" latinLnBrk="0" hangingPunct="1">
              <a:lnSpc>
                <a:spcPct val="90000"/>
              </a:lnSpc>
              <a:spcBef>
                <a:spcPts val="0"/>
              </a:spcBef>
              <a:spcAft>
                <a:spcPts val="0"/>
              </a:spcAft>
              <a:buClrTx/>
              <a:buSzTx/>
              <a:buFontTx/>
              <a:buNone/>
              <a:tabLst/>
              <a:defRPr/>
            </a:pPr>
            <a:endParaRPr kumimoji="0" lang="en-US" sz="2200" b="0" i="0" u="none" strike="noStrike" kern="0" cap="none" spc="0" normalizeH="0" baseline="0" noProof="0">
              <a:ln>
                <a:noFill/>
              </a:ln>
              <a:solidFill>
                <a:srgbClr val="7889FB"/>
              </a:solidFill>
              <a:effectLst/>
              <a:uLnTx/>
              <a:uFillTx/>
              <a:latin typeface="Arial" charset="0"/>
              <a:cs typeface="Arial" charset="0"/>
            </a:endParaRPr>
          </a:p>
        </p:txBody>
      </p:sp>
      <p:sp>
        <p:nvSpPr>
          <p:cNvPr id="9" name="AutoShape 3"/>
          <p:cNvSpPr>
            <a:spLocks noChangeArrowheads="1"/>
          </p:cNvSpPr>
          <p:nvPr/>
        </p:nvSpPr>
        <p:spPr bwMode="auto">
          <a:xfrm>
            <a:off x="5735638" y="1385888"/>
            <a:ext cx="2147887" cy="533400"/>
          </a:xfrm>
          <a:prstGeom prst="wedgeRectCallout">
            <a:avLst>
              <a:gd name="adj1" fmla="val -44787"/>
              <a:gd name="adj2" fmla="val 142667"/>
            </a:avLst>
          </a:prstGeom>
          <a:solidFill>
            <a:srgbClr val="CCFF99"/>
          </a:solidFill>
          <a:ln w="9525">
            <a:noFill/>
            <a:miter lim="800000"/>
            <a:headEnd/>
            <a:tailEnd/>
          </a:ln>
        </p:spPr>
        <p:txBody>
          <a:bodyPr/>
          <a:lstStyle/>
          <a:p>
            <a:pPr algn="ctr">
              <a:lnSpc>
                <a:spcPct val="90000"/>
              </a:lnSpc>
            </a:pPr>
            <a:r>
              <a:rPr lang="en-US" sz="1400" b="1" dirty="0">
                <a:solidFill>
                  <a:srgbClr val="008000"/>
                </a:solidFill>
                <a:latin typeface="Arial" charset="0"/>
                <a:cs typeface="Arial" charset="0"/>
              </a:rPr>
              <a:t>LABTESTBACTERIA+ </a:t>
            </a:r>
            <a:r>
              <a:rPr lang="en-US" sz="1400" b="1" dirty="0">
                <a:solidFill>
                  <a:srgbClr val="990000"/>
                </a:solidFill>
                <a:latin typeface="Arial" charset="0"/>
                <a:cs typeface="Arial" charset="0"/>
              </a:rPr>
              <a:t>| SIRS3 | SIRS4</a:t>
            </a:r>
            <a:endParaRPr lang="en-US" sz="1400" b="1" dirty="0">
              <a:solidFill>
                <a:srgbClr val="003300"/>
              </a:solidFill>
              <a:latin typeface="Arial" charset="0"/>
              <a:cs typeface="Arial" charset="0"/>
            </a:endParaRPr>
          </a:p>
        </p:txBody>
      </p:sp>
      <p:sp>
        <p:nvSpPr>
          <p:cNvPr id="10" name="AutoShape 6"/>
          <p:cNvSpPr>
            <a:spLocks noChangeArrowheads="1"/>
          </p:cNvSpPr>
          <p:nvPr/>
        </p:nvSpPr>
        <p:spPr bwMode="auto">
          <a:xfrm>
            <a:off x="2590800" y="4800600"/>
            <a:ext cx="3886200" cy="533400"/>
          </a:xfrm>
          <a:prstGeom prst="wedgeRectCallout">
            <a:avLst>
              <a:gd name="adj1" fmla="val -43069"/>
              <a:gd name="adj2" fmla="val -326667"/>
            </a:avLst>
          </a:prstGeom>
          <a:solidFill>
            <a:srgbClr val="CCFF99"/>
          </a:solidFill>
          <a:ln w="9525">
            <a:noFill/>
            <a:miter lim="800000"/>
            <a:headEnd/>
            <a:tailEnd/>
          </a:ln>
        </p:spPr>
        <p:txBody>
          <a:bodyPr/>
          <a:lstStyle/>
          <a:p>
            <a:pPr algn="ctr">
              <a:lnSpc>
                <a:spcPct val="90000"/>
              </a:lnSpc>
            </a:pPr>
            <a:r>
              <a:rPr lang="en-US" sz="1400" b="1" dirty="0">
                <a:solidFill>
                  <a:srgbClr val="008000"/>
                </a:solidFill>
                <a:latin typeface="Arial" charset="0"/>
                <a:cs typeface="Arial" charset="0"/>
              </a:rPr>
              <a:t>HH3 | HH4 | LABTEST-</a:t>
            </a:r>
            <a:r>
              <a:rPr lang="en-US" sz="1400" b="1" dirty="0">
                <a:solidFill>
                  <a:srgbClr val="003300"/>
                </a:solidFill>
                <a:latin typeface="Arial" charset="0"/>
                <a:cs typeface="Arial" charset="0"/>
              </a:rPr>
              <a:t> </a:t>
            </a:r>
            <a:r>
              <a:rPr lang="en-US" sz="1400" b="1" dirty="0">
                <a:solidFill>
                  <a:srgbClr val="990000"/>
                </a:solidFill>
                <a:latin typeface="Arial" charset="0"/>
                <a:cs typeface="Arial" charset="0"/>
              </a:rPr>
              <a:t>| SIRS2|SIRS3 | SIRS4|HRVL|</a:t>
            </a:r>
            <a:r>
              <a:rPr lang="en-US" sz="1400" b="1" dirty="0">
                <a:solidFill>
                  <a:srgbClr val="000099"/>
                </a:solidFill>
                <a:latin typeface="Arial" charset="0"/>
                <a:cs typeface="Arial" charset="0"/>
              </a:rPr>
              <a:t> LEADFIXED|ANTIBIOADMIN</a:t>
            </a:r>
            <a:endParaRPr lang="en-US" sz="1400" b="1" dirty="0">
              <a:solidFill>
                <a:srgbClr val="003300"/>
              </a:solidFill>
              <a:latin typeface="Arial" charset="0"/>
              <a:cs typeface="Arial" charset="0"/>
            </a:endParaRPr>
          </a:p>
        </p:txBody>
      </p:sp>
      <p:sp>
        <p:nvSpPr>
          <p:cNvPr id="11" name="Rectangle 7"/>
          <p:cNvSpPr>
            <a:spLocks noChangeArrowheads="1"/>
          </p:cNvSpPr>
          <p:nvPr/>
        </p:nvSpPr>
        <p:spPr bwMode="auto">
          <a:xfrm>
            <a:off x="6053138" y="5640388"/>
            <a:ext cx="2387600" cy="896937"/>
          </a:xfrm>
          <a:prstGeom prst="rect">
            <a:avLst/>
          </a:prstGeom>
          <a:solidFill>
            <a:srgbClr val="B3CC34"/>
          </a:solidFill>
          <a:ln w="9525">
            <a:noFill/>
            <a:miter lim="800000"/>
            <a:headEnd/>
            <a:tailEnd/>
          </a:ln>
        </p:spPr>
        <p:txBody>
          <a:bodyPr wrap="none" anchor="ctr"/>
          <a:lstStyle/>
          <a:p>
            <a:pPr algn="ctr">
              <a:lnSpc>
                <a:spcPct val="90000"/>
              </a:lnSpc>
            </a:pPr>
            <a:r>
              <a:rPr lang="en-US" sz="1600" dirty="0">
                <a:solidFill>
                  <a:srgbClr val="990000"/>
                </a:solidFill>
                <a:latin typeface="Arial" charset="0"/>
                <a:cs typeface="Arial" charset="0"/>
              </a:rPr>
              <a:t>Analytic Observation</a:t>
            </a:r>
          </a:p>
          <a:p>
            <a:pPr algn="ctr">
              <a:lnSpc>
                <a:spcPct val="90000"/>
              </a:lnSpc>
            </a:pPr>
            <a:r>
              <a:rPr lang="en-US" sz="1600" dirty="0">
                <a:solidFill>
                  <a:srgbClr val="008000"/>
                </a:solidFill>
                <a:latin typeface="Arial" charset="0"/>
                <a:cs typeface="Arial" charset="0"/>
              </a:rPr>
              <a:t>Test Observation</a:t>
            </a:r>
          </a:p>
          <a:p>
            <a:pPr algn="ctr">
              <a:lnSpc>
                <a:spcPct val="90000"/>
              </a:lnSpc>
            </a:pPr>
            <a:r>
              <a:rPr lang="en-US" sz="1600" dirty="0">
                <a:solidFill>
                  <a:srgbClr val="000099"/>
                </a:solidFill>
                <a:latin typeface="Arial" charset="0"/>
                <a:cs typeface="Arial" charset="0"/>
              </a:rPr>
              <a:t>Intervention Observation</a:t>
            </a:r>
          </a:p>
        </p:txBody>
      </p:sp>
      <p:sp>
        <p:nvSpPr>
          <p:cNvPr id="12" name="Rectangle 11"/>
          <p:cNvSpPr/>
          <p:nvPr/>
        </p:nvSpPr>
        <p:spPr bwMode="auto">
          <a:xfrm>
            <a:off x="298829" y="956267"/>
            <a:ext cx="2655295" cy="108012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84275" rtl="0" eaLnBrk="1" fontAlgn="base" latinLnBrk="0" hangingPunct="1">
              <a:lnSpc>
                <a:spcPct val="100000"/>
              </a:lnSpc>
              <a:spcBef>
                <a:spcPct val="0"/>
              </a:spcBef>
              <a:spcAft>
                <a:spcPct val="0"/>
              </a:spcAft>
              <a:buClrTx/>
              <a:buSzTx/>
              <a:buFontTx/>
              <a:buNone/>
              <a:tabLst/>
            </a:pPr>
            <a:endParaRPr kumimoji="0" lang="en-US" sz="2300" b="0" i="0" u="none" strike="noStrike" cap="none" normalizeH="0" baseline="0">
              <a:ln>
                <a:noFill/>
              </a:ln>
              <a:solidFill>
                <a:schemeClr val="tx1"/>
              </a:solidFill>
              <a:effectLst/>
              <a:latin typeface="Arial" pitchFamily="8" charset="0"/>
              <a:ea typeface="Arial" pitchFamily="8" charset="0"/>
              <a:cs typeface="Arial" pitchFamily="8" charset="0"/>
            </a:endParaRPr>
          </a:p>
        </p:txBody>
      </p:sp>
      <p:sp>
        <p:nvSpPr>
          <p:cNvPr id="13" name="Rectangle 12"/>
          <p:cNvSpPr/>
          <p:nvPr/>
        </p:nvSpPr>
        <p:spPr bwMode="auto">
          <a:xfrm>
            <a:off x="748879" y="4736687"/>
            <a:ext cx="1800200" cy="54006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84275" rtl="0" eaLnBrk="1" fontAlgn="base" latinLnBrk="0" hangingPunct="1">
              <a:lnSpc>
                <a:spcPct val="100000"/>
              </a:lnSpc>
              <a:spcBef>
                <a:spcPct val="0"/>
              </a:spcBef>
              <a:spcAft>
                <a:spcPct val="0"/>
              </a:spcAft>
              <a:buClrTx/>
              <a:buSzTx/>
              <a:buFontTx/>
              <a:buNone/>
              <a:tabLst/>
            </a:pPr>
            <a:endParaRPr kumimoji="0" lang="en-US" sz="2300" b="0" i="0" u="none" strike="noStrike" cap="none" normalizeH="0" baseline="0">
              <a:ln>
                <a:noFill/>
              </a:ln>
              <a:solidFill>
                <a:schemeClr val="tx1"/>
              </a:solidFill>
              <a:effectLst/>
              <a:latin typeface="Arial" pitchFamily="8" charset="0"/>
              <a:ea typeface="Arial" pitchFamily="8" charset="0"/>
              <a:cs typeface="Arial" pitchFamily="8" charset="0"/>
            </a:endParaRPr>
          </a:p>
        </p:txBody>
      </p:sp>
    </p:spTree>
    <p:extLst>
      <p:ext uri="{BB962C8B-B14F-4D97-AF65-F5344CB8AC3E}">
        <p14:creationId xmlns:p14="http://schemas.microsoft.com/office/powerpoint/2010/main" val="184640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9"/>
          <p:cNvGrpSpPr>
            <a:grpSpLocks/>
          </p:cNvGrpSpPr>
          <p:nvPr/>
        </p:nvGrpSpPr>
        <p:grpSpPr bwMode="auto">
          <a:xfrm>
            <a:off x="-8739" y="684199"/>
            <a:ext cx="6082406" cy="5501256"/>
            <a:chOff x="-8979" y="300701"/>
            <a:chExt cx="6628854" cy="5995324"/>
          </a:xfrm>
        </p:grpSpPr>
        <p:pic>
          <p:nvPicPr>
            <p:cNvPr id="3587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805" y="300701"/>
              <a:ext cx="6281738"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73" name="Rectangle 4"/>
            <p:cNvSpPr>
              <a:spLocks noChangeArrowheads="1"/>
            </p:cNvSpPr>
            <p:nvPr/>
          </p:nvSpPr>
          <p:spPr bwMode="auto">
            <a:xfrm>
              <a:off x="311150" y="917575"/>
              <a:ext cx="6308725" cy="119062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7701" tIns="43851" rIns="87701" bIns="43851"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652"/>
            </a:p>
          </p:txBody>
        </p:sp>
        <p:sp>
          <p:nvSpPr>
            <p:cNvPr id="35874" name="Rectangle 6"/>
            <p:cNvSpPr>
              <a:spLocks noChangeArrowheads="1"/>
            </p:cNvSpPr>
            <p:nvPr/>
          </p:nvSpPr>
          <p:spPr bwMode="auto">
            <a:xfrm>
              <a:off x="300038" y="2309813"/>
              <a:ext cx="6308725" cy="121761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lIns="87701" tIns="43851" rIns="87701" bIns="43851"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652"/>
            </a:p>
          </p:txBody>
        </p:sp>
        <p:sp>
          <p:nvSpPr>
            <p:cNvPr id="35875" name="Rectangle 7"/>
            <p:cNvSpPr>
              <a:spLocks noChangeArrowheads="1"/>
            </p:cNvSpPr>
            <p:nvPr/>
          </p:nvSpPr>
          <p:spPr bwMode="auto">
            <a:xfrm>
              <a:off x="300038" y="3684588"/>
              <a:ext cx="6308725" cy="121761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lIns="87701" tIns="43851" rIns="87701" bIns="43851"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652"/>
            </a:p>
          </p:txBody>
        </p:sp>
        <p:sp>
          <p:nvSpPr>
            <p:cNvPr id="35876" name="Rectangle 8"/>
            <p:cNvSpPr>
              <a:spLocks noChangeArrowheads="1"/>
            </p:cNvSpPr>
            <p:nvPr/>
          </p:nvSpPr>
          <p:spPr bwMode="auto">
            <a:xfrm>
              <a:off x="300038" y="5078413"/>
              <a:ext cx="6308725" cy="1217612"/>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lIns="87701" tIns="43851" rIns="87701" bIns="43851"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altLang="en-US" sz="1652"/>
            </a:p>
          </p:txBody>
        </p:sp>
        <p:grpSp>
          <p:nvGrpSpPr>
            <p:cNvPr id="35877" name="Group 87"/>
            <p:cNvGrpSpPr>
              <a:grpSpLocks/>
            </p:cNvGrpSpPr>
            <p:nvPr/>
          </p:nvGrpSpPr>
          <p:grpSpPr bwMode="auto">
            <a:xfrm>
              <a:off x="-8979" y="1348196"/>
              <a:ext cx="376028" cy="4423859"/>
              <a:chOff x="-8979" y="1348196"/>
              <a:chExt cx="376028" cy="4423859"/>
            </a:xfrm>
          </p:grpSpPr>
          <p:sp>
            <p:nvSpPr>
              <p:cNvPr id="35878" name="TextBox 83"/>
              <p:cNvSpPr txBox="1">
                <a:spLocks noChangeArrowheads="1"/>
              </p:cNvSpPr>
              <p:nvPr/>
            </p:nvSpPr>
            <p:spPr bwMode="auto">
              <a:xfrm>
                <a:off x="36513" y="1348196"/>
                <a:ext cx="330536" cy="35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652"/>
                  <a:t>1</a:t>
                </a:r>
              </a:p>
            </p:txBody>
          </p:sp>
          <p:sp>
            <p:nvSpPr>
              <p:cNvPr id="35879" name="TextBox 84"/>
              <p:cNvSpPr txBox="1">
                <a:spLocks noChangeArrowheads="1"/>
              </p:cNvSpPr>
              <p:nvPr/>
            </p:nvSpPr>
            <p:spPr bwMode="auto">
              <a:xfrm>
                <a:off x="26744" y="2695824"/>
                <a:ext cx="330536" cy="35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652"/>
                  <a:t>2</a:t>
                </a:r>
              </a:p>
            </p:txBody>
          </p:sp>
          <p:sp>
            <p:nvSpPr>
              <p:cNvPr id="35880" name="TextBox 85"/>
              <p:cNvSpPr txBox="1">
                <a:spLocks noChangeArrowheads="1"/>
              </p:cNvSpPr>
              <p:nvPr/>
            </p:nvSpPr>
            <p:spPr bwMode="auto">
              <a:xfrm>
                <a:off x="-8979" y="4021542"/>
                <a:ext cx="330536" cy="35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652"/>
                  <a:t>3</a:t>
                </a:r>
              </a:p>
            </p:txBody>
          </p:sp>
          <p:sp>
            <p:nvSpPr>
              <p:cNvPr id="35881" name="TextBox 86"/>
              <p:cNvSpPr txBox="1">
                <a:spLocks noChangeArrowheads="1"/>
              </p:cNvSpPr>
              <p:nvPr/>
            </p:nvSpPr>
            <p:spPr bwMode="auto">
              <a:xfrm>
                <a:off x="22622" y="5422032"/>
                <a:ext cx="330536" cy="35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652"/>
                  <a:t>4</a:t>
                </a:r>
              </a:p>
            </p:txBody>
          </p:sp>
        </p:grpSp>
      </p:grpSp>
      <p:sp>
        <p:nvSpPr>
          <p:cNvPr id="35843"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2">
                <a:solidFill>
                  <a:schemeClr val="tx1"/>
                </a:solidFill>
                <a:latin typeface="Arial" charset="0"/>
                <a:ea typeface="ＭＳ Ｐゴシック" charset="-128"/>
              </a:defRPr>
            </a:lvl1pPr>
            <a:lvl2pPr marL="34802358" indent="-34382877" eaLnBrk="0" hangingPunct="0">
              <a:defRPr sz="2202">
                <a:solidFill>
                  <a:schemeClr val="tx1"/>
                </a:solidFill>
                <a:latin typeface="Arial" charset="0"/>
                <a:ea typeface="ＭＳ Ｐゴシック" charset="-128"/>
              </a:defRPr>
            </a:lvl2pPr>
            <a:lvl3pPr eaLnBrk="0" hangingPunct="0">
              <a:defRPr sz="2202">
                <a:solidFill>
                  <a:schemeClr val="tx1"/>
                </a:solidFill>
                <a:latin typeface="Arial" charset="0"/>
                <a:ea typeface="ＭＳ Ｐゴシック" charset="-128"/>
              </a:defRPr>
            </a:lvl3pPr>
            <a:lvl4pPr eaLnBrk="0" hangingPunct="0">
              <a:defRPr sz="2202">
                <a:solidFill>
                  <a:schemeClr val="tx1"/>
                </a:solidFill>
                <a:latin typeface="Arial" charset="0"/>
                <a:ea typeface="ＭＳ Ｐゴシック" charset="-128"/>
              </a:defRPr>
            </a:lvl4pPr>
            <a:lvl5pPr eaLnBrk="0" hangingPunct="0">
              <a:defRPr sz="2202">
                <a:solidFill>
                  <a:schemeClr val="tx1"/>
                </a:solidFill>
                <a:latin typeface="Arial" charset="0"/>
                <a:ea typeface="ＭＳ Ｐゴシック" charset="-128"/>
              </a:defRPr>
            </a:lvl5pPr>
            <a:lvl6pPr marL="419481" eaLnBrk="0" fontAlgn="base" hangingPunct="0">
              <a:spcBef>
                <a:spcPct val="0"/>
              </a:spcBef>
              <a:spcAft>
                <a:spcPct val="0"/>
              </a:spcAft>
              <a:defRPr sz="2202">
                <a:solidFill>
                  <a:schemeClr val="tx1"/>
                </a:solidFill>
                <a:latin typeface="Arial" charset="0"/>
                <a:ea typeface="ＭＳ Ｐゴシック" charset="-128"/>
              </a:defRPr>
            </a:lvl6pPr>
            <a:lvl7pPr marL="838962" eaLnBrk="0" fontAlgn="base" hangingPunct="0">
              <a:spcBef>
                <a:spcPct val="0"/>
              </a:spcBef>
              <a:spcAft>
                <a:spcPct val="0"/>
              </a:spcAft>
              <a:defRPr sz="2202">
                <a:solidFill>
                  <a:schemeClr val="tx1"/>
                </a:solidFill>
                <a:latin typeface="Arial" charset="0"/>
                <a:ea typeface="ＭＳ Ｐゴシック" charset="-128"/>
              </a:defRPr>
            </a:lvl7pPr>
            <a:lvl8pPr marL="1258443" eaLnBrk="0" fontAlgn="base" hangingPunct="0">
              <a:spcBef>
                <a:spcPct val="0"/>
              </a:spcBef>
              <a:spcAft>
                <a:spcPct val="0"/>
              </a:spcAft>
              <a:defRPr sz="2202">
                <a:solidFill>
                  <a:schemeClr val="tx1"/>
                </a:solidFill>
                <a:latin typeface="Arial" charset="0"/>
                <a:ea typeface="ＭＳ Ｐゴシック" charset="-128"/>
              </a:defRPr>
            </a:lvl8pPr>
            <a:lvl9pPr marL="1677924" eaLnBrk="0" fontAlgn="base" hangingPunct="0">
              <a:spcBef>
                <a:spcPct val="0"/>
              </a:spcBef>
              <a:spcAft>
                <a:spcPct val="0"/>
              </a:spcAft>
              <a:defRPr sz="2202">
                <a:solidFill>
                  <a:schemeClr val="tx1"/>
                </a:solidFill>
                <a:latin typeface="Arial" charset="0"/>
                <a:ea typeface="ＭＳ Ｐゴシック" charset="-128"/>
              </a:defRPr>
            </a:lvl9pPr>
          </a:lstStyle>
          <a:p>
            <a:pPr eaLnBrk="1" hangingPunct="1"/>
            <a:fld id="{C438C885-5A6C-854B-BB91-C6AC1C8C59B9}" type="slidenum">
              <a:rPr lang="en-US" altLang="en-US" sz="734">
                <a:solidFill>
                  <a:srgbClr val="000000"/>
                </a:solidFill>
              </a:rPr>
              <a:pPr eaLnBrk="1" hangingPunct="1"/>
              <a:t>32</a:t>
            </a:fld>
            <a:endParaRPr lang="en-US" altLang="en-US" sz="734">
              <a:solidFill>
                <a:srgbClr val="000000"/>
              </a:solidFill>
            </a:endParaRPr>
          </a:p>
        </p:txBody>
      </p:sp>
      <p:grpSp>
        <p:nvGrpSpPr>
          <p:cNvPr id="4" name="Group 26"/>
          <p:cNvGrpSpPr>
            <a:grpSpLocks/>
          </p:cNvGrpSpPr>
          <p:nvPr/>
        </p:nvGrpSpPr>
        <p:grpSpPr bwMode="auto">
          <a:xfrm>
            <a:off x="2715018" y="947828"/>
            <a:ext cx="2854694" cy="5834936"/>
            <a:chOff x="2768565" y="514812"/>
            <a:chExt cx="3111844" cy="6360767"/>
          </a:xfrm>
        </p:grpSpPr>
        <p:sp>
          <p:nvSpPr>
            <p:cNvPr id="35869" name="AutoShape 9"/>
            <p:cNvSpPr>
              <a:spLocks noChangeArrowheads="1"/>
            </p:cNvSpPr>
            <p:nvPr/>
          </p:nvSpPr>
          <p:spPr bwMode="auto">
            <a:xfrm>
              <a:off x="2768565" y="6332654"/>
              <a:ext cx="1362075" cy="542925"/>
            </a:xfrm>
            <a:prstGeom prst="wedgeRoundRectCallout">
              <a:avLst>
                <a:gd name="adj1" fmla="val -67949"/>
                <a:gd name="adj2" fmla="val -96629"/>
                <a:gd name="adj3" fmla="val 16667"/>
              </a:avLst>
            </a:prstGeom>
            <a:solidFill>
              <a:srgbClr val="DDDDDD"/>
            </a:solidFill>
            <a:ln w="9525">
              <a:solidFill>
                <a:schemeClr val="tx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285"/>
                <a:t>Unexplained observation</a:t>
              </a:r>
            </a:p>
          </p:txBody>
        </p:sp>
        <p:sp>
          <p:nvSpPr>
            <p:cNvPr id="35870" name="AutoShape 9"/>
            <p:cNvSpPr>
              <a:spLocks noChangeArrowheads="1"/>
            </p:cNvSpPr>
            <p:nvPr/>
          </p:nvSpPr>
          <p:spPr bwMode="auto">
            <a:xfrm>
              <a:off x="3991014" y="3289620"/>
              <a:ext cx="1362075" cy="542925"/>
            </a:xfrm>
            <a:prstGeom prst="wedgeRoundRectCallout">
              <a:avLst>
                <a:gd name="adj1" fmla="val -67949"/>
                <a:gd name="adj2" fmla="val 61111"/>
                <a:gd name="adj3" fmla="val 16667"/>
              </a:avLst>
            </a:prstGeom>
            <a:solidFill>
              <a:srgbClr val="DDDDDD"/>
            </a:solidFill>
            <a:ln w="9525">
              <a:solidFill>
                <a:schemeClr val="tx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285"/>
                <a:t>Unobserved behavior</a:t>
              </a:r>
            </a:p>
          </p:txBody>
        </p:sp>
        <p:sp>
          <p:nvSpPr>
            <p:cNvPr id="35871" name="AutoShape 9"/>
            <p:cNvSpPr>
              <a:spLocks noChangeArrowheads="1"/>
            </p:cNvSpPr>
            <p:nvPr/>
          </p:nvSpPr>
          <p:spPr bwMode="auto">
            <a:xfrm>
              <a:off x="3632110" y="514812"/>
              <a:ext cx="2248299" cy="542926"/>
            </a:xfrm>
            <a:prstGeom prst="wedgeRoundRectCallout">
              <a:avLst>
                <a:gd name="adj1" fmla="val -63037"/>
                <a:gd name="adj2" fmla="val 61111"/>
                <a:gd name="adj3" fmla="val 16667"/>
              </a:avLst>
            </a:prstGeom>
            <a:solidFill>
              <a:srgbClr val="DDDDDD"/>
            </a:solidFill>
            <a:ln w="9525">
              <a:solidFill>
                <a:schemeClr val="tx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285"/>
                <a:t>Both OHH1 and SIRS0 are explained by lowrisk</a:t>
              </a:r>
            </a:p>
          </p:txBody>
        </p:sp>
      </p:grpSp>
      <p:grpSp>
        <p:nvGrpSpPr>
          <p:cNvPr id="35845" name="Group 82"/>
          <p:cNvGrpSpPr>
            <a:grpSpLocks/>
          </p:cNvGrpSpPr>
          <p:nvPr/>
        </p:nvGrpSpPr>
        <p:grpSpPr bwMode="auto">
          <a:xfrm>
            <a:off x="6328558" y="2988405"/>
            <a:ext cx="2969833" cy="1938246"/>
            <a:chOff x="6955117" y="2858850"/>
            <a:chExt cx="3237145" cy="2111817"/>
          </a:xfrm>
        </p:grpSpPr>
        <p:grpSp>
          <p:nvGrpSpPr>
            <p:cNvPr id="35850" name="Group 81"/>
            <p:cNvGrpSpPr>
              <a:grpSpLocks/>
            </p:cNvGrpSpPr>
            <p:nvPr/>
          </p:nvGrpSpPr>
          <p:grpSpPr bwMode="auto">
            <a:xfrm>
              <a:off x="6955117" y="2858850"/>
              <a:ext cx="2852861" cy="2111817"/>
              <a:chOff x="6955117" y="2858850"/>
              <a:chExt cx="2852861" cy="2111817"/>
            </a:xfrm>
          </p:grpSpPr>
          <p:sp>
            <p:nvSpPr>
              <p:cNvPr id="81" name="TextBox 80"/>
              <p:cNvSpPr txBox="1"/>
              <p:nvPr/>
            </p:nvSpPr>
            <p:spPr>
              <a:xfrm>
                <a:off x="6955117" y="2858850"/>
                <a:ext cx="2852860" cy="2111817"/>
              </a:xfrm>
              <a:prstGeom prst="rect">
                <a:avLst/>
              </a:prstGeom>
              <a:solidFill>
                <a:schemeClr val="bg1">
                  <a:lumMod val="95000"/>
                </a:schemeClr>
              </a:solidFill>
              <a:ln>
                <a:solidFill>
                  <a:schemeClr val="tx1"/>
                </a:solidFill>
              </a:ln>
            </p:spPr>
            <p:txBody>
              <a:bodyPr wrap="square">
                <a:spAutoFit/>
              </a:bodyPr>
              <a:lstStyle/>
              <a:p>
                <a:pPr>
                  <a:defRPr/>
                </a:pPr>
                <a:endParaRPr lang="en-US" sz="2018" dirty="0">
                  <a:latin typeface="Arial" pitchFamily="8" charset="0"/>
                  <a:ea typeface="ＭＳ Ｐゴシック" pitchFamily="8" charset="-128"/>
                  <a:cs typeface="ＭＳ Ｐゴシック" pitchFamily="8" charset="-128"/>
                </a:endParaRPr>
              </a:p>
            </p:txBody>
          </p:sp>
          <p:sp>
            <p:nvSpPr>
              <p:cNvPr id="80" name="Rectangular Callout 79"/>
              <p:cNvSpPr/>
              <p:nvPr/>
            </p:nvSpPr>
            <p:spPr bwMode="auto">
              <a:xfrm>
                <a:off x="6983694" y="2987392"/>
                <a:ext cx="1693984" cy="225346"/>
              </a:xfrm>
              <a:prstGeom prst="wedgeRectCallout">
                <a:avLst>
                  <a:gd name="adj1" fmla="val -2658"/>
                  <a:gd name="adj2" fmla="val 302701"/>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a:lstStyle/>
              <a:p>
                <a:pPr defTabSz="838962">
                  <a:defRPr/>
                </a:pPr>
                <a:endParaRPr lang="en-US" sz="2018">
                  <a:ea typeface="ＭＳ Ｐゴシック" pitchFamily="8" charset="-128"/>
                  <a:cs typeface="ＭＳ Ｐゴシック" pitchFamily="8" charset="-128"/>
                </a:endParaRPr>
              </a:p>
            </p:txBody>
          </p:sp>
          <p:sp>
            <p:nvSpPr>
              <p:cNvPr id="77" name="Rectangular Callout 76"/>
              <p:cNvSpPr/>
              <p:nvPr/>
            </p:nvSpPr>
            <p:spPr bwMode="auto">
              <a:xfrm>
                <a:off x="8036282" y="3266695"/>
                <a:ext cx="1724149" cy="260259"/>
              </a:xfrm>
              <a:prstGeom prst="wedgeRectCallout">
                <a:avLst>
                  <a:gd name="adj1" fmla="val -7274"/>
                  <a:gd name="adj2" fmla="val 127627"/>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a:lstStyle/>
              <a:p>
                <a:pPr defTabSz="838962">
                  <a:defRPr/>
                </a:pPr>
                <a:endParaRPr lang="en-US" sz="2018">
                  <a:ea typeface="ＭＳ Ｐゴシック" pitchFamily="8" charset="-128"/>
                  <a:cs typeface="ＭＳ Ｐゴシック" pitchFamily="8" charset="-128"/>
                </a:endParaRPr>
              </a:p>
            </p:txBody>
          </p:sp>
          <p:sp>
            <p:nvSpPr>
              <p:cNvPr id="35855" name="Diamond 21"/>
              <p:cNvSpPr>
                <a:spLocks noChangeArrowheads="1"/>
              </p:cNvSpPr>
              <p:nvPr/>
            </p:nvSpPr>
            <p:spPr bwMode="auto">
              <a:xfrm>
                <a:off x="7021961" y="4434271"/>
                <a:ext cx="881541" cy="417903"/>
              </a:xfrm>
              <a:prstGeom prst="diamond">
                <a:avLst/>
              </a:prstGeom>
              <a:noFill/>
              <a:ln w="9525">
                <a:solidFill>
                  <a:srgbClr val="1A35E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defTabSz="838962" eaLnBrk="1" hangingPunct="1"/>
                <a:endParaRPr lang="en-US" altLang="en-US" sz="2018">
                  <a:solidFill>
                    <a:schemeClr val="hlink"/>
                  </a:solidFill>
                </a:endParaRPr>
              </a:p>
            </p:txBody>
          </p:sp>
          <p:sp>
            <p:nvSpPr>
              <p:cNvPr id="35856" name="TextBox 22"/>
              <p:cNvSpPr txBox="1">
                <a:spLocks noChangeArrowheads="1"/>
              </p:cNvSpPr>
              <p:nvPr/>
            </p:nvSpPr>
            <p:spPr bwMode="auto">
              <a:xfrm>
                <a:off x="7163944" y="4463579"/>
                <a:ext cx="550746" cy="29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285">
                    <a:solidFill>
                      <a:srgbClr val="590FF2"/>
                    </a:solidFill>
                  </a:rPr>
                  <a:t>start</a:t>
                </a:r>
              </a:p>
            </p:txBody>
          </p:sp>
          <p:sp>
            <p:nvSpPr>
              <p:cNvPr id="35857" name="Oval 24"/>
              <p:cNvSpPr>
                <a:spLocks noChangeArrowheads="1"/>
              </p:cNvSpPr>
              <p:nvPr/>
            </p:nvSpPr>
            <p:spPr bwMode="auto">
              <a:xfrm>
                <a:off x="7112681" y="3780210"/>
                <a:ext cx="1039408" cy="317021"/>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defTabSz="838962" eaLnBrk="1" hangingPunct="1"/>
                <a:endParaRPr lang="en-US" altLang="en-US" sz="2018">
                  <a:solidFill>
                    <a:schemeClr val="hlink"/>
                  </a:solidFill>
                </a:endParaRPr>
              </a:p>
            </p:txBody>
          </p:sp>
          <p:sp>
            <p:nvSpPr>
              <p:cNvPr id="35858" name="Oval 25"/>
              <p:cNvSpPr>
                <a:spLocks noChangeArrowheads="1"/>
              </p:cNvSpPr>
              <p:nvPr/>
            </p:nvSpPr>
            <p:spPr bwMode="auto">
              <a:xfrm>
                <a:off x="8550155" y="3703817"/>
                <a:ext cx="1150516" cy="317021"/>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defTabSz="838962" eaLnBrk="1" hangingPunct="1"/>
                <a:endParaRPr lang="en-US" altLang="en-US" sz="2018">
                  <a:solidFill>
                    <a:schemeClr val="hlink"/>
                  </a:solidFill>
                </a:endParaRPr>
              </a:p>
            </p:txBody>
          </p:sp>
          <p:sp>
            <p:nvSpPr>
              <p:cNvPr id="35859" name="TextBox 26"/>
              <p:cNvSpPr txBox="1">
                <a:spLocks noChangeArrowheads="1"/>
              </p:cNvSpPr>
              <p:nvPr/>
            </p:nvSpPr>
            <p:spPr bwMode="auto">
              <a:xfrm>
                <a:off x="7217484" y="3776745"/>
                <a:ext cx="798860" cy="29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285">
                    <a:solidFill>
                      <a:srgbClr val="FF6600"/>
                    </a:solidFill>
                  </a:rPr>
                  <a:t>low risk</a:t>
                </a:r>
              </a:p>
            </p:txBody>
          </p:sp>
          <p:sp>
            <p:nvSpPr>
              <p:cNvPr id="35860" name="TextBox 28"/>
              <p:cNvSpPr txBox="1">
                <a:spLocks noChangeArrowheads="1"/>
              </p:cNvSpPr>
              <p:nvPr/>
            </p:nvSpPr>
            <p:spPr bwMode="auto">
              <a:xfrm>
                <a:off x="8696213" y="3695349"/>
                <a:ext cx="868751" cy="29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285">
                    <a:solidFill>
                      <a:srgbClr val="FF6600"/>
                    </a:solidFill>
                  </a:rPr>
                  <a:t>high risk</a:t>
                </a:r>
              </a:p>
            </p:txBody>
          </p:sp>
          <p:cxnSp>
            <p:nvCxnSpPr>
              <p:cNvPr id="35861" name="Straight Arrow Connector 30"/>
              <p:cNvCxnSpPr>
                <a:cxnSpLocks noChangeShapeType="1"/>
                <a:stCxn id="35855" idx="3"/>
              </p:cNvCxnSpPr>
              <p:nvPr/>
            </p:nvCxnSpPr>
            <p:spPr bwMode="auto">
              <a:xfrm>
                <a:off x="7903502" y="4643223"/>
                <a:ext cx="258136" cy="1870"/>
              </a:xfrm>
              <a:prstGeom prst="straightConnector1">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cxnSp>
          <p:cxnSp>
            <p:nvCxnSpPr>
              <p:cNvPr id="35862" name="Curved Connector 41"/>
              <p:cNvCxnSpPr>
                <a:cxnSpLocks noChangeShapeType="1"/>
              </p:cNvCxnSpPr>
              <p:nvPr/>
            </p:nvCxnSpPr>
            <p:spPr bwMode="auto">
              <a:xfrm rot="5400000" flipH="1" flipV="1">
                <a:off x="8855055" y="4068106"/>
                <a:ext cx="479923" cy="353294"/>
              </a:xfrm>
              <a:prstGeom prst="curvedConnector3">
                <a:avLst>
                  <a:gd name="adj1" fmla="val 50000"/>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cxnSp>
          <p:cxnSp>
            <p:nvCxnSpPr>
              <p:cNvPr id="35863" name="Curved Connector 45"/>
              <p:cNvCxnSpPr>
                <a:cxnSpLocks noChangeShapeType="1"/>
                <a:stCxn id="35857" idx="6"/>
                <a:endCxn id="35858" idx="2"/>
              </p:cNvCxnSpPr>
              <p:nvPr/>
            </p:nvCxnSpPr>
            <p:spPr bwMode="auto">
              <a:xfrm flipV="1">
                <a:off x="8152089" y="3862328"/>
                <a:ext cx="398066" cy="76393"/>
              </a:xfrm>
              <a:prstGeom prst="curvedConnector3">
                <a:avLst>
                  <a:gd name="adj1" fmla="val 50000"/>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cxnSp>
          <p:cxnSp>
            <p:nvCxnSpPr>
              <p:cNvPr id="35864" name="Curved Connector 52"/>
              <p:cNvCxnSpPr>
                <a:cxnSpLocks noChangeShapeType="1"/>
                <a:stCxn id="35858" idx="2"/>
              </p:cNvCxnSpPr>
              <p:nvPr/>
            </p:nvCxnSpPr>
            <p:spPr bwMode="auto">
              <a:xfrm rot="10800000" flipV="1">
                <a:off x="8141121" y="3862327"/>
                <a:ext cx="409034" cy="76393"/>
              </a:xfrm>
              <a:prstGeom prst="curvedConnector3">
                <a:avLst>
                  <a:gd name="adj1" fmla="val 50000"/>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cxnSp>
          <p:sp>
            <p:nvSpPr>
              <p:cNvPr id="35865" name="TextBox 54"/>
              <p:cNvSpPr txBox="1">
                <a:spLocks noChangeArrowheads="1"/>
              </p:cNvSpPr>
              <p:nvPr/>
            </p:nvSpPr>
            <p:spPr bwMode="auto">
              <a:xfrm>
                <a:off x="7001863" y="2997172"/>
                <a:ext cx="1774246" cy="266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101"/>
                  <a:t>OHH1|OHH2|OSIRS0</a:t>
                </a:r>
              </a:p>
            </p:txBody>
          </p:sp>
          <p:sp>
            <p:nvSpPr>
              <p:cNvPr id="35866" name="TextBox 55"/>
              <p:cNvSpPr txBox="1">
                <a:spLocks noChangeArrowheads="1"/>
              </p:cNvSpPr>
              <p:nvPr/>
            </p:nvSpPr>
            <p:spPr bwMode="auto">
              <a:xfrm>
                <a:off x="7901112" y="3250428"/>
                <a:ext cx="1906866" cy="266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101"/>
                  <a:t>OHH3|OSIRS2|OHRVL</a:t>
                </a:r>
              </a:p>
            </p:txBody>
          </p:sp>
          <p:cxnSp>
            <p:nvCxnSpPr>
              <p:cNvPr id="35867" name="Curved Connector 72"/>
              <p:cNvCxnSpPr>
                <a:cxnSpLocks noChangeShapeType="1"/>
              </p:cNvCxnSpPr>
              <p:nvPr/>
            </p:nvCxnSpPr>
            <p:spPr bwMode="auto">
              <a:xfrm rot="16200000" flipV="1">
                <a:off x="7848003" y="4088482"/>
                <a:ext cx="607850" cy="501632"/>
              </a:xfrm>
              <a:prstGeom prst="curvedConnector3">
                <a:avLst>
                  <a:gd name="adj1" fmla="val 50000"/>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cxnSp>
          <p:sp>
            <p:nvSpPr>
              <p:cNvPr id="24" name="Oval 23"/>
              <p:cNvSpPr/>
              <p:nvPr/>
            </p:nvSpPr>
            <p:spPr bwMode="auto">
              <a:xfrm>
                <a:off x="8141064" y="4485470"/>
                <a:ext cx="1500296" cy="317389"/>
              </a:xfrm>
              <a:prstGeom prst="ellipse">
                <a:avLst/>
              </a:prstGeom>
              <a:solidFill>
                <a:schemeClr val="bg1">
                  <a:lumMod val="95000"/>
                </a:schemeClr>
              </a:solidFill>
              <a:ln w="9525" cap="flat" cmpd="sng" algn="ctr">
                <a:solidFill>
                  <a:srgbClr val="1A35EF"/>
                </a:solidFill>
                <a:prstDash val="solid"/>
                <a:round/>
                <a:headEnd type="none" w="med" len="med"/>
                <a:tailEnd type="none" w="med" len="med"/>
              </a:ln>
              <a:effectLst/>
            </p:spPr>
            <p:txBody>
              <a:bodyPr/>
              <a:lstStyle/>
              <a:p>
                <a:pPr defTabSz="838962">
                  <a:defRPr/>
                </a:pPr>
                <a:endParaRPr lang="en-US" sz="2018" dirty="0">
                  <a:ln>
                    <a:solidFill>
                      <a:srgbClr val="1A35EF"/>
                    </a:solidFill>
                  </a:ln>
                  <a:solidFill>
                    <a:srgbClr val="590FF2"/>
                  </a:solidFill>
                  <a:ea typeface="ＭＳ Ｐゴシック" pitchFamily="8" charset="-128"/>
                  <a:cs typeface="ＭＳ Ｐゴシック" pitchFamily="8" charset="-128"/>
                </a:endParaRPr>
              </a:p>
            </p:txBody>
          </p:sp>
        </p:grpSp>
        <p:sp>
          <p:nvSpPr>
            <p:cNvPr id="35851" name="TextBox 27"/>
            <p:cNvSpPr txBox="1">
              <a:spLocks noChangeArrowheads="1"/>
            </p:cNvSpPr>
            <p:nvPr/>
          </p:nvSpPr>
          <p:spPr bwMode="auto">
            <a:xfrm>
              <a:off x="8315521" y="4473129"/>
              <a:ext cx="1876741" cy="29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285">
                  <a:solidFill>
                    <a:srgbClr val="590FF2"/>
                  </a:solidFill>
                </a:rPr>
                <a:t>unadmitted</a:t>
              </a:r>
            </a:p>
          </p:txBody>
        </p:sp>
      </p:grpSp>
      <p:grpSp>
        <p:nvGrpSpPr>
          <p:cNvPr id="7" name="Group 88"/>
          <p:cNvGrpSpPr>
            <a:grpSpLocks/>
          </p:cNvGrpSpPr>
          <p:nvPr/>
        </p:nvGrpSpPr>
        <p:grpSpPr bwMode="auto">
          <a:xfrm>
            <a:off x="6238254" y="1461978"/>
            <a:ext cx="2669791" cy="4378284"/>
            <a:chOff x="6799263" y="1148383"/>
            <a:chExt cx="2909887" cy="4771769"/>
          </a:xfrm>
        </p:grpSpPr>
        <p:sp>
          <p:nvSpPr>
            <p:cNvPr id="35848" name="AutoShape 4"/>
            <p:cNvSpPr>
              <a:spLocks noChangeArrowheads="1"/>
            </p:cNvSpPr>
            <p:nvPr/>
          </p:nvSpPr>
          <p:spPr bwMode="auto">
            <a:xfrm>
              <a:off x="6818281" y="5281617"/>
              <a:ext cx="1779619" cy="638535"/>
            </a:xfrm>
            <a:prstGeom prst="wedgeRoundRectCallout">
              <a:avLst>
                <a:gd name="adj1" fmla="val -71546"/>
                <a:gd name="adj2" fmla="val 32843"/>
                <a:gd name="adj3" fmla="val 16667"/>
              </a:avLst>
            </a:prstGeom>
            <a:solidFill>
              <a:srgbClr val="DDDDDD"/>
            </a:solidFill>
            <a:ln w="9525">
              <a:solidFill>
                <a:schemeClr val="tx1"/>
              </a:solidFill>
              <a:miter lim="800000"/>
              <a:headEnd/>
              <a:tailEnd/>
            </a:ln>
          </p:spPr>
          <p:txBody>
            <a:bodyPr lIns="84337" tIns="42168" rIns="84337" bIns="42168"/>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468"/>
                <a:t>Less plausible hypothesis</a:t>
              </a:r>
            </a:p>
          </p:txBody>
        </p:sp>
        <p:sp>
          <p:nvSpPr>
            <p:cNvPr id="35849" name="AutoShape 5"/>
            <p:cNvSpPr>
              <a:spLocks noChangeArrowheads="1"/>
            </p:cNvSpPr>
            <p:nvPr/>
          </p:nvSpPr>
          <p:spPr bwMode="auto">
            <a:xfrm>
              <a:off x="6799263" y="1148383"/>
              <a:ext cx="2909887" cy="877888"/>
            </a:xfrm>
            <a:prstGeom prst="wedgeRoundRectCallout">
              <a:avLst>
                <a:gd name="adj1" fmla="val -64046"/>
                <a:gd name="adj2" fmla="val -10037"/>
                <a:gd name="adj3" fmla="val 16667"/>
              </a:avLst>
            </a:prstGeom>
            <a:solidFill>
              <a:srgbClr val="DDDDDD"/>
            </a:solidFill>
            <a:ln w="9525">
              <a:solidFill>
                <a:schemeClr val="tx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en-US" sz="1468"/>
                <a:t>Each hypothesis is shown as sequence of states matched to observed event sequence</a:t>
              </a:r>
            </a:p>
          </p:txBody>
        </p:sp>
      </p:grpSp>
      <p:sp>
        <p:nvSpPr>
          <p:cNvPr id="35847" name="TextBox 90"/>
          <p:cNvSpPr txBox="1">
            <a:spLocks noChangeArrowheads="1"/>
          </p:cNvSpPr>
          <p:nvPr/>
        </p:nvSpPr>
        <p:spPr bwMode="auto">
          <a:xfrm>
            <a:off x="6238254" y="2689819"/>
            <a:ext cx="2254976" cy="29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68"/>
              <a:t>State Transition Diagram</a:t>
            </a:r>
          </a:p>
        </p:txBody>
      </p:sp>
      <p:sp>
        <p:nvSpPr>
          <p:cNvPr id="42" name="Title 1"/>
          <p:cNvSpPr>
            <a:spLocks noGrp="1"/>
          </p:cNvSpPr>
          <p:nvPr>
            <p:ph type="title"/>
          </p:nvPr>
        </p:nvSpPr>
        <p:spPr>
          <a:xfrm>
            <a:off x="171901" y="129684"/>
            <a:ext cx="8686800" cy="639763"/>
          </a:xfrm>
        </p:spPr>
        <p:txBody>
          <a:bodyPr/>
          <a:lstStyle/>
          <a:p>
            <a:r>
              <a:rPr lang="en-US" dirty="0"/>
              <a:t>Generated hypotheses for the critical care application</a:t>
            </a:r>
          </a:p>
        </p:txBody>
      </p:sp>
    </p:spTree>
    <p:extLst>
      <p:ext uri="{BB962C8B-B14F-4D97-AF65-F5344CB8AC3E}">
        <p14:creationId xmlns:p14="http://schemas.microsoft.com/office/powerpoint/2010/main" val="10293212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Speculative Execution in IBM Streams and Apache Pig</a:t>
            </a:r>
          </a:p>
        </p:txBody>
      </p:sp>
      <p:sp>
        <p:nvSpPr>
          <p:cNvPr id="4" name="Slide Number Placeholder 3"/>
          <p:cNvSpPr>
            <a:spLocks noGrp="1"/>
          </p:cNvSpPr>
          <p:nvPr>
            <p:ph type="sldNum" sz="quarter" idx="10"/>
          </p:nvPr>
        </p:nvSpPr>
        <p:spPr/>
        <p:txBody>
          <a:bodyPr/>
          <a:lstStyle/>
          <a:p>
            <a:pPr>
              <a:defRPr/>
            </a:pPr>
            <a:fld id="{97393B00-9C03-42AA-A5AB-F5322E86381C}" type="slidenum">
              <a:rPr lang="en-US" altLang="en-US" smtClean="0"/>
              <a:pPr>
                <a:defRPr/>
              </a:pPr>
              <a:t>33</a:t>
            </a:fld>
            <a:endParaRPr lang="en-US" altLang="en-US"/>
          </a:p>
        </p:txBody>
      </p:sp>
      <p:pic>
        <p:nvPicPr>
          <p:cNvPr id="8" name="Picture 7"/>
          <p:cNvPicPr>
            <a:picLocks noChangeAspect="1"/>
          </p:cNvPicPr>
          <p:nvPr/>
        </p:nvPicPr>
        <p:blipFill>
          <a:blip r:embed="rId2"/>
          <a:stretch>
            <a:fillRect/>
          </a:stretch>
        </p:blipFill>
        <p:spPr>
          <a:xfrm>
            <a:off x="1752600" y="2078831"/>
            <a:ext cx="7497763" cy="3003549"/>
          </a:xfrm>
          <a:prstGeom prst="rect">
            <a:avLst/>
          </a:prstGeom>
        </p:spPr>
      </p:pic>
      <p:sp>
        <p:nvSpPr>
          <p:cNvPr id="9" name="TextBox 8"/>
          <p:cNvSpPr txBox="1"/>
          <p:nvPr/>
        </p:nvSpPr>
        <p:spPr>
          <a:xfrm>
            <a:off x="2912819" y="5353427"/>
            <a:ext cx="2286203" cy="338554"/>
          </a:xfrm>
          <a:prstGeom prst="rect">
            <a:avLst/>
          </a:prstGeom>
          <a:noFill/>
        </p:spPr>
        <p:txBody>
          <a:bodyPr wrap="none" rtlCol="0">
            <a:spAutoFit/>
          </a:bodyPr>
          <a:lstStyle/>
          <a:p>
            <a:r>
              <a:rPr lang="en-US" sz="1600" dirty="0">
                <a:solidFill>
                  <a:schemeClr val="tx1"/>
                </a:solidFill>
              </a:rPr>
              <a:t>Improvement over time</a:t>
            </a:r>
          </a:p>
        </p:txBody>
      </p:sp>
      <p:sp>
        <p:nvSpPr>
          <p:cNvPr id="10" name="TextBox 9"/>
          <p:cNvSpPr txBox="1"/>
          <p:nvPr/>
        </p:nvSpPr>
        <p:spPr>
          <a:xfrm>
            <a:off x="6553200" y="5353427"/>
            <a:ext cx="2187907" cy="338554"/>
          </a:xfrm>
          <a:prstGeom prst="rect">
            <a:avLst/>
          </a:prstGeom>
          <a:noFill/>
        </p:spPr>
        <p:txBody>
          <a:bodyPr wrap="none" rtlCol="0">
            <a:spAutoFit/>
          </a:bodyPr>
          <a:lstStyle/>
          <a:p>
            <a:r>
              <a:rPr lang="en-US" sz="1600" dirty="0">
                <a:solidFill>
                  <a:schemeClr val="tx1"/>
                </a:solidFill>
              </a:rPr>
              <a:t>Average improvement</a:t>
            </a:r>
          </a:p>
        </p:txBody>
      </p:sp>
      <p:pic>
        <p:nvPicPr>
          <p:cNvPr id="11" name="Picture 10"/>
          <p:cNvPicPr>
            <a:picLocks noChangeAspect="1"/>
          </p:cNvPicPr>
          <p:nvPr/>
        </p:nvPicPr>
        <p:blipFill>
          <a:blip r:embed="rId3"/>
          <a:stretch>
            <a:fillRect/>
          </a:stretch>
        </p:blipFill>
        <p:spPr>
          <a:xfrm>
            <a:off x="-152400" y="2386598"/>
            <a:ext cx="2122762" cy="2966829"/>
          </a:xfrm>
          <a:prstGeom prst="rect">
            <a:avLst/>
          </a:prstGeom>
        </p:spPr>
      </p:pic>
    </p:spTree>
    <p:extLst>
      <p:ext uri="{BB962C8B-B14F-4D97-AF65-F5344CB8AC3E}">
        <p14:creationId xmlns:p14="http://schemas.microsoft.com/office/powerpoint/2010/main" val="3518517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82563" y="560388"/>
            <a:ext cx="8686800" cy="639762"/>
          </a:xfrm>
        </p:spPr>
        <p:txBody>
          <a:bodyPr/>
          <a:lstStyle/>
          <a:p>
            <a:pPr eaLnBrk="1" hangingPunct="1"/>
            <a:r>
              <a:rPr lang="en-US" altLang="en-US" sz="2300"/>
              <a:t>Search Space: Malware Detection LTS++ Model, 5 Observations</a:t>
            </a:r>
          </a:p>
        </p:txBody>
      </p:sp>
      <p:sp>
        <p:nvSpPr>
          <p:cNvPr id="41987" name="Text Box 4"/>
          <p:cNvSpPr txBox="1">
            <a:spLocks noChangeArrowheads="1"/>
          </p:cNvSpPr>
          <p:nvPr/>
        </p:nvSpPr>
        <p:spPr bwMode="auto">
          <a:xfrm>
            <a:off x="557213" y="5916613"/>
            <a:ext cx="41640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a:defRPr sz="2200">
                <a:solidFill>
                  <a:schemeClr val="hlink"/>
                </a:solidFill>
                <a:latin typeface="Arial" panose="020B0604020202020204" pitchFamily="34" charset="0"/>
                <a:cs typeface="Arial" panose="020B0604020202020204" pitchFamily="34" charset="0"/>
              </a:defRPr>
            </a:lvl1pPr>
            <a:lvl2pPr marL="742950" indent="-285750">
              <a:defRPr sz="2200">
                <a:solidFill>
                  <a:schemeClr val="hlink"/>
                </a:solidFill>
                <a:latin typeface="Arial" panose="020B0604020202020204" pitchFamily="34" charset="0"/>
                <a:cs typeface="Arial" panose="020B0604020202020204" pitchFamily="34" charset="0"/>
              </a:defRPr>
            </a:lvl2pPr>
            <a:lvl3pPr marL="1143000" indent="-228600">
              <a:defRPr sz="2200">
                <a:solidFill>
                  <a:schemeClr val="hlink"/>
                </a:solidFill>
                <a:latin typeface="Arial" panose="020B0604020202020204" pitchFamily="34" charset="0"/>
                <a:cs typeface="Arial" panose="020B0604020202020204" pitchFamily="34" charset="0"/>
              </a:defRPr>
            </a:lvl3pPr>
            <a:lvl4pPr marL="1600200" indent="-228600">
              <a:defRPr sz="2200">
                <a:solidFill>
                  <a:schemeClr val="hlink"/>
                </a:solidFill>
                <a:latin typeface="Arial" panose="020B0604020202020204" pitchFamily="34" charset="0"/>
                <a:cs typeface="Arial" panose="020B0604020202020204" pitchFamily="34" charset="0"/>
              </a:defRPr>
            </a:lvl4pPr>
            <a:lvl5pPr marL="2057400" indent="-228600">
              <a:defRPr sz="2200">
                <a:solidFill>
                  <a:schemeClr val="hlink"/>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r>
              <a:rPr lang="en-US" altLang="en-US" sz="1500"/>
              <a:t>Eppstein’s algorithm: 713 nodes, 1664 edges</a:t>
            </a:r>
          </a:p>
        </p:txBody>
      </p:sp>
      <p:sp>
        <p:nvSpPr>
          <p:cNvPr id="41988" name="Text Box 5"/>
          <p:cNvSpPr txBox="1">
            <a:spLocks noChangeArrowheads="1"/>
          </p:cNvSpPr>
          <p:nvPr/>
        </p:nvSpPr>
        <p:spPr bwMode="auto">
          <a:xfrm>
            <a:off x="5259388" y="5907088"/>
            <a:ext cx="3344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920" tIns="43960" rIns="87920" bIns="43960">
            <a:spAutoFit/>
          </a:bodyPr>
          <a:lstStyle>
            <a:lvl1pPr>
              <a:defRPr sz="2200">
                <a:solidFill>
                  <a:schemeClr val="hlink"/>
                </a:solidFill>
                <a:latin typeface="Arial" panose="020B0604020202020204" pitchFamily="34" charset="0"/>
                <a:cs typeface="Arial" panose="020B0604020202020204" pitchFamily="34" charset="0"/>
              </a:defRPr>
            </a:lvl1pPr>
            <a:lvl2pPr marL="742950" indent="-285750">
              <a:defRPr sz="2200">
                <a:solidFill>
                  <a:schemeClr val="hlink"/>
                </a:solidFill>
                <a:latin typeface="Arial" panose="020B0604020202020204" pitchFamily="34" charset="0"/>
                <a:cs typeface="Arial" panose="020B0604020202020204" pitchFamily="34" charset="0"/>
              </a:defRPr>
            </a:lvl2pPr>
            <a:lvl3pPr marL="1143000" indent="-228600">
              <a:defRPr sz="2200">
                <a:solidFill>
                  <a:schemeClr val="hlink"/>
                </a:solidFill>
                <a:latin typeface="Arial" panose="020B0604020202020204" pitchFamily="34" charset="0"/>
                <a:cs typeface="Arial" panose="020B0604020202020204" pitchFamily="34" charset="0"/>
              </a:defRPr>
            </a:lvl3pPr>
            <a:lvl4pPr marL="1600200" indent="-228600">
              <a:defRPr sz="2200">
                <a:solidFill>
                  <a:schemeClr val="hlink"/>
                </a:solidFill>
                <a:latin typeface="Arial" panose="020B0604020202020204" pitchFamily="34" charset="0"/>
                <a:cs typeface="Arial" panose="020B0604020202020204" pitchFamily="34" charset="0"/>
              </a:defRPr>
            </a:lvl4pPr>
            <a:lvl5pPr marL="2057400" indent="-228600">
              <a:defRPr sz="2200">
                <a:solidFill>
                  <a:schemeClr val="hlink"/>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a:solidFill>
                  <a:schemeClr val="hlink"/>
                </a:solidFill>
                <a:latin typeface="Arial" panose="020B0604020202020204" pitchFamily="34" charset="0"/>
                <a:cs typeface="Arial" panose="020B0604020202020204" pitchFamily="34" charset="0"/>
              </a:defRPr>
            </a:lvl9pPr>
          </a:lstStyle>
          <a:p>
            <a:r>
              <a:rPr lang="en-US" altLang="en-US" sz="1500"/>
              <a:t>K* algorithm: 187 nodes, 405 edges</a:t>
            </a:r>
          </a:p>
        </p:txBody>
      </p:sp>
      <p:pic>
        <p:nvPicPr>
          <p:cNvPr id="41989"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8" y="1535113"/>
            <a:ext cx="4057650"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388" y="1416050"/>
            <a:ext cx="3919537"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3">
            <a:extLst>
              <a:ext uri="{FF2B5EF4-FFF2-40B4-BE49-F238E27FC236}">
                <a16:creationId xmlns:a16="http://schemas.microsoft.com/office/drawing/2014/main" id="{3070DECB-7E8B-45E5-91FA-A75B48F7700C}"/>
              </a:ext>
            </a:extLst>
          </p:cNvPr>
          <p:cNvSpPr>
            <a:spLocks noGrp="1"/>
          </p:cNvSpPr>
          <p:nvPr>
            <p:ph type="sldNum" sz="quarter" idx="10"/>
          </p:nvPr>
        </p:nvSpPr>
        <p:spPr>
          <a:xfrm>
            <a:off x="182563" y="6537325"/>
            <a:ext cx="366712" cy="184150"/>
          </a:xfrm>
        </p:spPr>
        <p:txBody>
          <a:bodyPr/>
          <a:lstStyle/>
          <a:p>
            <a:fld id="{8A9EEF15-6892-4737-89DB-04B5CBB4E151}" type="slidenum">
              <a:rPr lang="en-US" altLang="en-US" smtClean="0"/>
              <a:pPr/>
              <a:t>34</a:t>
            </a:fld>
            <a:endParaRPr lang="en-US" altLang="en-US"/>
          </a:p>
        </p:txBody>
      </p:sp>
    </p:spTree>
    <p:extLst>
      <p:ext uri="{BB962C8B-B14F-4D97-AF65-F5344CB8AC3E}">
        <p14:creationId xmlns:p14="http://schemas.microsoft.com/office/powerpoint/2010/main" val="4289014349"/>
      </p:ext>
    </p:extLst>
  </p:cSld>
  <p:clrMapOvr>
    <a:masterClrMapping/>
  </p:clrMapOvr>
</p:sld>
</file>

<file path=ppt/theme/theme1.xml><?xml version="1.0" encoding="utf-8"?>
<a:theme xmlns:a="http://schemas.openxmlformats.org/drawingml/2006/main" name="10 September 2009">
  <a:themeElements>
    <a:clrScheme name="10 September 2009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fontScheme name="10 September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en-US" altLang="en-US" sz="2200" b="0" i="0" u="none" strike="noStrike" cap="none" normalizeH="0" baseline="0" smtClean="0">
            <a:ln>
              <a:noFill/>
            </a:ln>
            <a:solidFill>
              <a:schemeClr val="hlink"/>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en-US" altLang="en-US" sz="2200" b="0" i="0" u="none" strike="noStrike" cap="none" normalizeH="0" baseline="0" smtClean="0">
            <a:ln>
              <a:noFill/>
            </a:ln>
            <a:solidFill>
              <a:schemeClr val="hlink"/>
            </a:solidFill>
            <a:effectLst/>
            <a:latin typeface="Arial" panose="020B0604020202020204" pitchFamily="34" charset="0"/>
            <a:cs typeface="Arial" panose="020B0604020202020204" pitchFamily="34" charset="0"/>
          </a:defRPr>
        </a:defPPr>
      </a:lstStyle>
    </a:lnDef>
  </a:objectDefaults>
  <a:extraClrSchemeLst>
    <a:extraClrScheme>
      <a:clrScheme name="10 September 2009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IBM StormEye White</Template>
  <TotalTime>81627</TotalTime>
  <Words>1893</Words>
  <Application>Microsoft Office PowerPoint</Application>
  <PresentationFormat>On-screen Show (4:3)</PresentationFormat>
  <Paragraphs>333</Paragraphs>
  <Slides>34</Slides>
  <Notes>18</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ＭＳ Ｐゴシック</vt:lpstr>
      <vt:lpstr>ＭＳ Ｐゴシック</vt:lpstr>
      <vt:lpstr>Arial</vt:lpstr>
      <vt:lpstr>Calibri</vt:lpstr>
      <vt:lpstr>Century Gothic</vt:lpstr>
      <vt:lpstr>Corbel</vt:lpstr>
      <vt:lpstr>Courier New</vt:lpstr>
      <vt:lpstr>HelvNeue Light for IBM</vt:lpstr>
      <vt:lpstr>IBM Plex Sans</vt:lpstr>
      <vt:lpstr>Wingdings</vt:lpstr>
      <vt:lpstr>10 September 2009</vt:lpstr>
      <vt:lpstr>Experiences with AI, Expert Knowledge and Data Analysis</vt:lpstr>
      <vt:lpstr>Motivation</vt:lpstr>
      <vt:lpstr>Challenges</vt:lpstr>
      <vt:lpstr>Brief introduction to AI planning</vt:lpstr>
      <vt:lpstr>High quality (diverse) plans</vt:lpstr>
      <vt:lpstr>Relevant AI planning background</vt:lpstr>
      <vt:lpstr>IBM Automated Analytics Composer</vt:lpstr>
      <vt:lpstr>IBM Automated Analytics Composer</vt:lpstr>
      <vt:lpstr>Complexity of automatically composed applications</vt:lpstr>
      <vt:lpstr>The first baby steps: learning to adapt analysis to data</vt:lpstr>
      <vt:lpstr>Analytic automation via Scout and CADS</vt:lpstr>
      <vt:lpstr>Analytic automation via CADS and Scout</vt:lpstr>
      <vt:lpstr>Can we use expert models to reason about real world entities? </vt:lpstr>
      <vt:lpstr>Expert-derived malware state transition model</vt:lpstr>
      <vt:lpstr>PowerPoint Presentation</vt:lpstr>
      <vt:lpstr>PowerPoint Presentation</vt:lpstr>
      <vt:lpstr>Scenario Planning for Enterprise Risk Management</vt:lpstr>
      <vt:lpstr>PowerPoint Presentation</vt:lpstr>
      <vt:lpstr>PowerPoint Presentation</vt:lpstr>
      <vt:lpstr>PowerPoint Presentation</vt:lpstr>
      <vt:lpstr>PowerPoint Presentation</vt:lpstr>
      <vt:lpstr>PowerPoint Presentation</vt:lpstr>
      <vt:lpstr>PowerPoint Presentation</vt:lpstr>
      <vt:lpstr>Capturing the Domain Knowledge</vt:lpstr>
      <vt:lpstr>Computing scenarios</vt:lpstr>
      <vt:lpstr>Example: generated scenario</vt:lpstr>
      <vt:lpstr>PowerPoint Presentation</vt:lpstr>
      <vt:lpstr>Domain expertise and learning from data</vt:lpstr>
      <vt:lpstr>References</vt:lpstr>
      <vt:lpstr>BACKUP</vt:lpstr>
      <vt:lpstr>LTS++ models in Critical Care</vt:lpstr>
      <vt:lpstr>Generated hypotheses for the critical care application</vt:lpstr>
      <vt:lpstr>Speculative Execution in IBM Streams and Apache Pig</vt:lpstr>
      <vt:lpstr>Search Space: Malware Detection LTS++ Model, 5 Observations</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SAFER PLANET Technical Exchange Meeting May 2012</dc:title>
  <dc:creator>Anton V Riabov</dc:creator>
  <cp:lastModifiedBy>Octavian Udrea</cp:lastModifiedBy>
  <cp:revision>1832</cp:revision>
  <dcterms:created xsi:type="dcterms:W3CDTF">2017-01-16T16:13:52Z</dcterms:created>
  <dcterms:modified xsi:type="dcterms:W3CDTF">2018-05-17T13:58:59Z</dcterms:modified>
</cp:coreProperties>
</file>