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9" r:id="rId3"/>
    <p:sldId id="271" r:id="rId4"/>
    <p:sldId id="267" r:id="rId5"/>
    <p:sldId id="274" r:id="rId6"/>
    <p:sldId id="275" r:id="rId7"/>
    <p:sldId id="276" r:id="rId8"/>
    <p:sldId id="277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3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2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2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6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0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8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7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2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CCBC7-D7AB-7345-9785-DB1F2FE5600E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D5971-D591-7E41-9749-23BB0CE2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667" y="0"/>
            <a:ext cx="2336333" cy="1679772"/>
          </a:xfrm>
          <a:prstGeom prst="rect">
            <a:avLst/>
          </a:prstGeom>
        </p:spPr>
      </p:pic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43834" y="1522353"/>
            <a:ext cx="11259879" cy="21717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01580" y="3870256"/>
            <a:ext cx="9944389" cy="219060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Daphne Lew, MPH,</a:t>
            </a:r>
            <a:r>
              <a:rPr lang="en-US" sz="32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Steven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PhD</a:t>
            </a:r>
            <a:r>
              <a:rPr lang="en-US" sz="32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3200" b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of Epidemiology and Biostatistics, College for Public Health and Social Justice, Saint Louis University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1 of 9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</p:spTree>
    <p:extLst>
      <p:ext uri="{BB962C8B-B14F-4D97-AF65-F5344CB8AC3E}">
        <p14:creationId xmlns:p14="http://schemas.microsoft.com/office/powerpoint/2010/main" val="267690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823" y="955260"/>
            <a:ext cx="9492793" cy="1026037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Burden of Mental Illness in the US and Missouri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6824" y="1874550"/>
            <a:ext cx="7876028" cy="445804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44.7 million American adults were estimated to have experienced any past year mental illness in 2016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(NIMH, 2017)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Nearly one-third of all inpatient hospitalizations in the US involve at least one mental disorder or substance use disorder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Heslin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Elixhauser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&amp; Steiner, 2015)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Missouri (MO) ranks 36 and 40 out of all 50 states on measures of adult mental health and access to mental health services, respectively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(Mental Health America, 2018)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2017, 18% of MO adults experienced any past-year mental illness and the suicide rate reached an all-time high of 18.6 per 100,000 population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 Department of Mental Health, 2017)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2 of 9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936338" y="1874550"/>
            <a:ext cx="4210050" cy="4276090"/>
            <a:chOff x="85725" y="0"/>
            <a:chExt cx="4210050" cy="4276090"/>
          </a:xfrm>
        </p:grpSpPr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538013" y="3743325"/>
              <a:ext cx="3757762" cy="5327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Figure 1: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Map of regions in the state of Missouri; area circled in red is known as the “bootheel”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85725" y="0"/>
              <a:ext cx="4111625" cy="3686175"/>
              <a:chOff x="0" y="0"/>
              <a:chExt cx="4111625" cy="3686175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010025" cy="3609975"/>
              </a:xfrm>
              <a:prstGeom prst="rect">
                <a:avLst/>
              </a:prstGeom>
            </p:spPr>
          </p:pic>
          <p:sp>
            <p:nvSpPr>
              <p:cNvPr id="17" name="Oval 16"/>
              <p:cNvSpPr/>
              <p:nvPr/>
            </p:nvSpPr>
            <p:spPr>
              <a:xfrm>
                <a:off x="2971800" y="2600325"/>
                <a:ext cx="1139825" cy="108585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675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3 of 9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6824" y="1825625"/>
            <a:ext cx="11387854" cy="4351338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Prior research has shown evidence that mental health outcomes are not spatially random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Hot spots of schizophrenia diagnoses identified in the country of Grenada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(Moreno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2008)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Clustering of suicides and suicide attempts examined in Australia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(Too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2017)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Ohio, USA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Fontanella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2017)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Spatial clustering of heroin-related drug poisoning deaths identified throughout the US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(Stewart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al.,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2017)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existing research has examined potential geographic clustering of mental health related hospitalizations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Missouri Department of Mental Health has generated maps of mental health outcomes at county level, but not at finer geographic units</a:t>
            </a: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Spatial Distribution of Mental Health Disorders</a:t>
            </a:r>
          </a:p>
        </p:txBody>
      </p:sp>
    </p:spTree>
    <p:extLst>
      <p:ext uri="{BB962C8B-B14F-4D97-AF65-F5344CB8AC3E}">
        <p14:creationId xmlns:p14="http://schemas.microsoft.com/office/powerpoint/2010/main" val="268988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6823" y="1981297"/>
            <a:ext cx="11414360" cy="3832597"/>
          </a:xfrm>
        </p:spPr>
        <p:txBody>
          <a:bodyPr>
            <a:normAutofit/>
          </a:bodyPr>
          <a:lstStyle/>
          <a:p>
            <a:pPr marL="571500" indent="-571500">
              <a:spcBef>
                <a:spcPts val="1800"/>
              </a:spcBef>
              <a:buFont typeface="+mj-lt"/>
              <a:buAutoNum type="romanUcPeriod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Develop a Bayesian hierarchical model that accounts for spatial correlation within zip codes and data that has been subject to administrative censoring</a:t>
            </a:r>
          </a:p>
          <a:p>
            <a:pPr marL="571500" indent="-571500">
              <a:spcBef>
                <a:spcPts val="1800"/>
              </a:spcBef>
              <a:buFont typeface="+mj-lt"/>
              <a:buAutoNum type="romanUcPeriod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this model to predict rates of inpatient hospitalizations associated with mental health disorders throughout the state of MO</a:t>
            </a:r>
          </a:p>
          <a:p>
            <a:pPr marL="571500" indent="-571500">
              <a:spcBef>
                <a:spcPts val="1800"/>
              </a:spcBef>
              <a:buFont typeface="+mj-lt"/>
              <a:buAutoNum type="romanUcPeriod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Asses three possible covariates as predictors of hospitalization rates (percent of population with no health insurance, percent of families receiving food stamps, and percent vacant housing)</a:t>
            </a:r>
          </a:p>
          <a:p>
            <a:pPr marL="571500" indent="-571500">
              <a:spcBef>
                <a:spcPts val="1800"/>
              </a:spcBef>
              <a:buFont typeface="+mj-lt"/>
              <a:buAutoNum type="romanUcPeriod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Assess inpatient hospitalization rates for evidence of spatial clustering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4 of 9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Study Aims</a:t>
            </a:r>
          </a:p>
        </p:txBody>
      </p:sp>
    </p:spTree>
    <p:extLst>
      <p:ext uri="{BB962C8B-B14F-4D97-AF65-F5344CB8AC3E}">
        <p14:creationId xmlns:p14="http://schemas.microsoft.com/office/powerpoint/2010/main" val="12663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6823" y="1830941"/>
            <a:ext cx="5570152" cy="450164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Missouri Information for Community Assessment 2014 data pertaining to inpatient hospitalizations attributed to any mental disorders for all zip codes in MO (n = 1,019)</a:t>
            </a:r>
          </a:p>
          <a:p>
            <a:pPr lvl="1">
              <a:spcBef>
                <a:spcPts val="1800"/>
              </a:spcBef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Number of hospitalizations in the zip code was censored for confidentiality reasons if it was between 1 and 4</a:t>
            </a:r>
          </a:p>
          <a:p>
            <a:pPr>
              <a:spcBef>
                <a:spcPts val="1800"/>
              </a:spcBef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American Community Survey 2010-2014 five-year estimates for zip code level demographic data</a:t>
            </a:r>
          </a:p>
          <a:p>
            <a:pPr>
              <a:spcBef>
                <a:spcPts val="1800"/>
              </a:spcBef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 Census Bureau TIGER/LINE shapefiles for all zip codes in MO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5 of 9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Data Source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229371" y="1890758"/>
            <a:ext cx="5760948" cy="4157399"/>
            <a:chOff x="477927" y="0"/>
            <a:chExt cx="5760948" cy="4157407"/>
          </a:xfrm>
        </p:grpSpPr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477927" y="3332856"/>
              <a:ext cx="5513297" cy="8245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Figure 2: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Map of inpatient hospitalizations attributed to mental health disorders per 1000 individuals in the population; zip codes with interval-censored data are highlighted in blue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27" y="0"/>
              <a:ext cx="5760948" cy="33328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588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66822" y="2463863"/>
                <a:ext cx="7995299" cy="133279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number of inpatient hospitalizations attributed to any mental disorder*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total population*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hospitalization rate*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*each within the zip code </a:t>
                </a:r>
                <a:r>
                  <a:rPr lang="en-US" sz="2000" i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i</a:t>
                </a:r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6822" y="2463863"/>
                <a:ext cx="7995299" cy="1332790"/>
              </a:xfrm>
              <a:blipFill>
                <a:blip r:embed="rId2"/>
                <a:stretch>
                  <a:fillRect l="-762" t="-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6 of 9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Model Specification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41644" y="1847112"/>
                <a:ext cx="644355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8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𝑃𝑜𝑖𝑠𝑠𝑜𝑛</m:t>
                      </m:r>
                      <m:d>
                        <m:dPr>
                          <m:ctrlPr>
                            <a:rPr lang="en-US" sz="2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28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8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=1, 2,…, 1019</m:t>
                      </m:r>
                    </m:oMath>
                  </m:oMathPara>
                </a14:m>
                <a:endPara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4" y="1847112"/>
                <a:ext cx="644355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1644" y="3860987"/>
                <a:ext cx="834818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8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i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i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i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i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8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28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8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=1, 2, …, 1019</m:t>
                      </m:r>
                    </m:oMath>
                  </m:oMathPara>
                </a14:m>
                <a:endPara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4" y="3860987"/>
                <a:ext cx="834818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"/>
              <p:cNvSpPr txBox="1">
                <a:spLocks/>
              </p:cNvSpPr>
              <p:nvPr/>
            </p:nvSpPr>
            <p:spPr>
              <a:xfrm>
                <a:off x="366823" y="4526924"/>
                <a:ext cx="7789890" cy="17245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intercept, estimated by the sampling algorithm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parameter estimate associated with any covariates, estimated by the sampling algorithm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zip code level covariate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correlated heterogeneity parameter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uncorrelated heterogeneity parameter</a:t>
                </a:r>
              </a:p>
            </p:txBody>
          </p:sp>
        </mc:Choice>
        <mc:Fallback xmlns="">
          <p:sp>
            <p:nvSpPr>
              <p:cNvPr id="14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23" y="4526924"/>
                <a:ext cx="7789890" cy="1724566"/>
              </a:xfrm>
              <a:prstGeom prst="rect">
                <a:avLst/>
              </a:prstGeom>
              <a:blipFill>
                <a:blip r:embed="rId6"/>
                <a:stretch>
                  <a:fillRect l="-782" t="-3887" b="-7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"/>
              <p:cNvSpPr txBox="1">
                <a:spLocks/>
              </p:cNvSpPr>
              <p:nvPr/>
            </p:nvSpPr>
            <p:spPr>
              <a:xfrm>
                <a:off x="8882222" y="1847112"/>
                <a:ext cx="3309777" cy="44854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Priors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flat, improper distribution per requirements of the CAR model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non-informative normal distribution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Hyperpriors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normal distribution priors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: assigned CAR normal prior distributions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* All analyses performed in R statistical software, version 3.4.1 using ‘R2WINBUGS’ package</a:t>
                </a:r>
              </a:p>
            </p:txBody>
          </p:sp>
        </mc:Choice>
        <mc:Fallback xmlns="">
          <p:sp>
            <p:nvSpPr>
              <p:cNvPr id="16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222" y="1847112"/>
                <a:ext cx="3309777" cy="4485479"/>
              </a:xfrm>
              <a:prstGeom prst="rect">
                <a:avLst/>
              </a:prstGeom>
              <a:blipFill>
                <a:blip r:embed="rId7"/>
                <a:stretch>
                  <a:fillRect l="-1842" t="-1359" r="-2210" b="-2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55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Results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38" y="1526366"/>
            <a:ext cx="6165962" cy="49707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7" y="3250932"/>
            <a:ext cx="5943008" cy="3162247"/>
          </a:xfrm>
          <a:prstGeom prst="rect">
            <a:avLst/>
          </a:prstGeom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9263270" y="4403020"/>
            <a:ext cx="2928730" cy="1929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Figure 3: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Thematic maps of estimated hospitalization rate in each of the 4 models: (1) no covariates, (2) percent of population with no health insurance; (3) percent of households receiving food stamps; (4) percent vacant housing; * statistically significant at α = 0.05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7 of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406" y="1706963"/>
            <a:ext cx="6318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Cluster of low hospitalization rates in the northeast corner of the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Clusters of high hospitalization rates in and around the St. Louis region, the Kansas City area, and in the “bootheel” region of the state</a:t>
            </a:r>
          </a:p>
        </p:txBody>
      </p:sp>
    </p:spTree>
    <p:extLst>
      <p:ext uri="{BB962C8B-B14F-4D97-AF65-F5344CB8AC3E}">
        <p14:creationId xmlns:p14="http://schemas.microsoft.com/office/powerpoint/2010/main" val="79570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 descr="data:image/jpeg;base64,/9j/4AAQSkZJRgABAQAAAQABAAD/2wBDAAMCAgICAgMCAgIDAwMDBAYEBAQEBAgGBgUGCQgKCgkICQkKDA8MCgsOCwkJDRENDg8QEBEQCgwSExIQEw8QEBD/2wBDAQMDAwQDBAgEBAgQCwkLEBAQEBAQEBAQEBAQEBAQEBAQEBAQEBAQEBAQEBAQEBAQEBAQEBAQEBAQEBAQEBAQEBD/wAARCAAqA+kDASIAAhEBAxEB/8QAHQABAAIDAQEBAQAAAAAAAAAAAAYHBAUJCAMBAv/EAFIQAAAEBAEIBAsDBwoEBwAAAAECAwQABQYHEQgSFyFWV5XSExUiMRQWGEFRVJOUltHTMmFxNjdCdZGysyMzNVJzdoGhtLU5dIKDCThDYnKEsf/EABwBAQABBQEBAAAAAAAAAAAAAAAFAQIEBgcDCP/EAD4RAAEDAgIIAgYGCgMAAAAAAAABAhEDBAUSExQXITFkouJRUwYiQZGS0QcyYXGBsRU0NUJyc6Gy4fAWUoL/2gAMAwEAAhEDEQA/APOrBgxOxbHOyQMYyRBERTAREcA+6Pv1dL/UG/si/KEu/o9r/Yk/dCMiPp6xsbVbWmq02/VT2J4J9h87Xl5cpc1ESo76y+1fEx+rpf6g39kX5Q6ul/qDf2RflGRCMrULXym/CnyMfXbnzHe9TH6ul/qDf2RflDq6X+oN/ZF+UZEekbBZJVLXzpdrNEb6SqUz1bpzrSArFN07QSTUzOkMUHJD5o4lHESAHaDWOMYOIPwvCqOsXbGtbMTkn8kVfx4GZYtxHEqugtnqruMZo/NU9x5m6ul/qDf2RflDq6X+oN/ZF+UegMovJqpmwsubGaXlllTTpR6Rs4kybRNu6apGTOcFjkBwocC9koaygHbDX5hoeLrH9G4lRS4tmNVi8FyR/RURS28/SGH1loXD1RyezNP9UVUMfq6X+oN/ZF+UOrpf6g39kX5RkR6NuNkgeIFiW169Ifh/hDdiv1Z1T0Wb4QYgYdN0xsc3P78zXh5otu34XY1KdO4a1FqLlb6syvhuRY/GEK2zcRvGVKlBzlSmmZ3rRCeO9d/4Hmrq6X+oN/ZF+UOrpf6g39kX5RkQjO1C18pvwp8jE1258x3vUx+rpf6g39kX5Q6ul/qDf2RflGRCGoWvlN+FPkNdufMd71Mfq6X+oN/ZF+UOrpf6g39kX5RkR6wuvknW6oXJraXjlE6qNadOGsuXMg5coGagZwYgHwKVEp8Azxw7foxxiOvquGYfUpUq9NJquythqcft8DOs6eIX1OrUo1FimmZfWXgeR+rpf6g39kX5Q6ul/qDf2RflGRCJHULXym/CnyMHXbnzHe9TH6ul/qDf2RflDq6X+oN/ZF+UZEIaha+U34U+Q1258x3vUx+rpf6g39kX5Q6ul/qDf2RflHpa92R9obtWxuZpE638NUap+BdUeD5nTEE2PSdMfHDDD7Ov7ojtn6VyVZzRzl7eW5dSSKoyuFCoNJegc6R0gKGYYRBoqGIjiA9sO7uCIenfYVXtVu7alpGzl9WmqrP3RMJ48CVfZ4nRuNVuKmjdE+s9ESPvmPwKL6ul/qDf2RflDq6X+oN/ZF+UZEImNQtfKb8KfIitdufMd71Mfq6X+oN/ZF+UOrpf6g39kX5RkQhqFr5TfhT5DXbnzHe9TH6ul/qDf2RflDq6X+oN/ZF+UZEIaha+U34U+Q1258x3vUx+rpf6g39kX5Q6ul/qDf2RflGRCGoWvlN+FPkNdufMd71Mfq6X+oN/ZF+Ue0sjynaffWqcqPZFLnByTlwQplWpDiBeiSHABEO7ERH/ABGPGse28jL807v9duP4SMaB9I1tQo4VTdTYiLpE4IifuvN29AritVxJ7aj1VMi8VVf3mlw+KFJ7Lyj3JLlh4oUnsvKPckuWNvCOLHWzUeKFJ7Lyj3JLlh4oUnsvKPckuWNvCANR4oUnsvKPckuWHihSey8o9yS5Y28IA1HihSey8o9yS5YeKFJ7Lyj3JLljbxELh1/4hNmbjqnw7wtQxMOn6LNwDHH7JsYA3HihSey8o9yS5YeKFJ7Lyj3JLlj40dVbSsJAlPEEugzhMVVIT53RGDvDHAMfTjh54icnvO3nVXpUw1kQ9Cs4OgR2LrvAoD2szM8+HdnQBMvFCk9l5R7klyw8UKT2XlHuSXLG3hAGo8UKT2XlHuSXLDxQpPZeUe5JcsaKfXG6krZhR3U3TeHAkPhPhGbmZ5hD7GaOOGHpCM64tTP6Rpdady1FuoumomQCrlMJMDGwHUAgP+cAZ/ihSey8o9yS5YeKFJ7Lyj3JLlj+KMnTqoqYYTp6mkRd0nnnKkAgQBxENQCIj5vTG6gDUeKFJ7Lyj3JLlh4oUnsvKPckuWNvCANR4oUnsvKPckuWHihSey8o9yS5Y2bhQySCipQARIQTBj6QCINaqvZxXKMwUmzZmiLQyZSeDEMXHOAccc4xvRAEm8UKT2XlHuSXLDxQpPZeUe5JcsbeEAajxQpPZeUe5JcsPFCk9l5R7klyxt4QBqPFCk9l5R7klyw8UKT2XlHuSXLG3hAGo8UKT2XlHuSXLDxQpPZeUe5JcsbeEAajxQpPZeUe5JcsPFCk9l5R7klyxt4QBX03o2kHFyJA0XpWTqIGkc2UMkdikJBOVeXgUwgJcMQAxgAfNnD6YkGjq32wlPcLQ5Yx5j+dCn/1BOP9RLolMVBHtHVvthKe4Whyw0dW+2Ep7haHLEhhFAR7R1b7YSnuFocsNHVvthKe4WhyxIYQBHtHVvthKe4Whyw0dW+2Ep7haHLEhhAEe0dW+2Ep7haHLDR1b7YSnuFocsSGEAR7R1b7YSnuFocsNHVvthKe4WhyxFZ7eJ7K6od0vL6NXmS7Y+YXoXI56nZAcQICYj5/vj9lt6ERmyMoqeln0jVXMBSmWMJsMRwATAYpRAPvwGAJTo6t9sJT3C0OWGjq32wlPcLQ5YkPfCAI9o6t9sJT3C0OWGjq32wlPcLQ5YkMIAj2jq32wlPcLQ5YaOrfbCU9wtDliQwgCPaOrfbCU9wtDlho6t9sJT3C0OWNBcO4E5pKfyeVS1syUSmGHSmXIcTB2wL2cDAHcPnAYza9uL4jvZaz6n8N6wzu14R0eZgJQ7s0cftfd3QBstHVvthKe4Whyw0dW+2Ep7haHLEgKOcUDYd4Yx+wBHtHVvthKe4Whyw0dW+2Ep7haHLEhhAEe0dW+2Ep7haHLDR1b7YSnuFocsSGEAR7R1b7YSnuFocsNHVvthKe4WhyxIYQBHtHVvthKe4Whyw0dW+2Ep7haHLEhhAEe0dW+2Ep7haHLEYuLQVCtafaKtqLkSJzT2SJiZOXIlESHmbYpi4gXuEoiAh5wEQiyIilzPycZ/3gkP8AurWKoDK0dW+2Ep7haHLDR1b7YSnuFocsSGEUBHtHVvthKe4Whyw0dW+2Ep7haHLEhhAEe0dW+2Ep7haHLDR1b7YSnuFocsSGPi8eNpe1VevVyIoIEE6ihhwApQ7xgDSaOrfbCU9wtDlho6t9sJT3C0OWIme9Yv3SiNK0XNJykkOB1UwMXAPTmlIYcPxwiUUXXLOs0XQoS90ycMjgRdFcAASmHHuH/DzgEAfTR1b7YSnuFocsNHVvthKe4WhyxIYQBHtHVvthKe4Whyw0dW+2Ep7haHLEhhAEe0dW+2Ep7haHLDR1b7YSnuFocsSGNfUEwWlUjfzNuUhlWrc6pAOAiURKAiGOAgOEAa7R1b7YSnuFocsNHVvthKe4WhyxgWxrCZ1pIlpnNEGqSqbgyQA3KYpcAAB/SMI46/TEwgCPaOrfbCU9wtDlho6t9sJT3C0OWJDCAI9o6t9sJT3C0OWGjq32wlPcLQ5Y2M/WnLeUOVqfaJOZgUmKCSo4EObHuHtF833hGPSjmpncoKtVsubspgKhgMkgYBIBP0R1GN/+wBjaOrfbCU9wtDlho6t9sJT3C0OWJDCAI9o6t9sJT3C0OWGjq32wlPcLQ5YkMIAj2jq32wlPcLQ5YaOrfbCU9wtDliQwgCPaOrfbCU9wtDlho6t9sJT3C0OWJDCAI9o6t9sJT3C0OWGjq32wlPcLQ5YkMIAj2jq32wlPcLQ5Y8LZxv6w/tjoVHPSL2lFKvl39Htf7En7oRkRjy7+j2v9iT90IyI+pbD9Vpfwt/JD5vvf1mp/Ev5iEIRlmKI9Sf8Ah0/n5f8A923f8dvHluPXWR7W2THaJqjcGsbjzWX1o5bOpe7l5mLhdomgZYpiGL0TYw5wlTIP84Iax1B5td9KleuE1qVNjnuemVEa1XLK+KJ7PtJ70aRiYnSqVHta1qyquVESE+/2/YRbK5/827n/AJmWfupx68yt7zvbH0tTFVSilJLOZktMBbtzzNMxytQ6IROcgFEBA4lDNxAQwx84YgPlnKjq/JxrWsZZdK3VwZnNaidTdmEzaqM10mqDJIg4qEBRuQwmxKQMM8w6xwL6N/luX+tJd6h6ak9u6s62eS+ZGcOU/AHKGYmKIlxxWTKA6xAMAERjT1w+piLsKp1qD8jGua9Fa5IhqJv8EVU3TxNp16nYNxJ9Ks3O5yOZDmrMqq7vFUTj4Ft5YISqY2WpS+7aRsyVBJH8rmjNVQmIgChinFE4hgYxM7N1Yh3ahCJ5de+NWULk1tLxyiXyhadOGsuXMg5RVM1AzgxAPgUqhT4Bnjh2/RjjHne/mURZ2tcl2X26pmsPDKhQQlZFGfV7pPAUc3pA6Q6QE1YD+lr82MbimMojJsuXk6Sy0V5qqmsjcNWLZk76FmudQyjfNzFklEklC6xKA4GD0gIYRDtwW41K3dcW73Np1nIrcrldo1hdycVau8lHYtQ1uu2hXY11Skio7MiJpElN68J4ExyGK/nN0prcyvqgbMm8wnEyZKrpsyHIiUSoCQM0DmMYAwKHeYdeMUlWd96pvTVx8mVClKYkNMTOpk2B1WLdUroATd4mUzxPmCc2aJhxT1iPf54l2TFerJvsZPK+kyNwnxaeePmp5K6ey9ysu5SKj2zG6JAM3A4mDWUurDV548mzKsVZXdZ5XtLugMZvP1ZqwVEpigcAcCoQRKOA4CGGIDgOAiAxseG4NpsWuq+hVrUbTWkrkVERUakRO6W7p4xwIG/xbQ4bbUdMjlVz0qI1UVVRXb5j2O3/AHnv6/15JRkcSGkqQthQEnFOYiqY6ahTEJ0COYBxESCBjKnE/wBswjrAREBjSZXlm6OuTQdMXRkUqbSqdTKYSxsq4RTApl0HpyJgCmGAHMUyhRAw68AEO4Y0lY35yPspGmpCveSaTinJrKFBV8GTbODnKJsOkTBVFJQpkj5of1Tag+yMQjKkyvqYrGUyWgrOpLjKZO8bPjv10DJEVM3EBRTTTNgfNAQAREwAOoAw88QuFYZf07i10NGoy4a5+le5FyuSd3rLudu8P8kxiWI2T6FxpazH0XNbo2NjM1Y37k3t3+Jet8biSjIxtZT8gtjRcrUcP1Rap+FFN0Q5hMVFlswSnVOYRDvMHeOvVhGPlXTpSo8jEJ+s0btVJkjKHRkW5c1JMTqpGEpQ8wBjqiHVvf8AyR8oy38ma3gqGcSCaS84OTN2rRwZZJbNwUKVQiKiZkzffgOGH2RjVZRmUVYGsMm1S21uKrXWfJll6TSXrsHRFCJIqkEQModMExEClHHtjjhqxjHscLuW17NaltU07a01Hq1yoqZkhc3CI9vA9r3Ebd1G6SncU9CtKKbEckosb0jjP2cSUXg/4d0k/UVP/wAVvCz/APw7p3+oqg/iuIjVBZReTjXOTfL7NXnn0wkajJghLVyIs11DKAgJRSWSUSTUKA9go4HDvAdQhGYvlCZL0iyaKjtLQFUTFqopKZmxlzKYMnSjhdVXpMDmUKmKZekMbODtAAAYMQLgIB7Os71lBbFbepmS60k5VVuXhM/6h5MurN1ZLxK7Mq2+SMyZs3GI/wBUktk6YobJ0yXSXuCmG00qF3KCTdVwqUOlOK2HRIFOICKZAziAOb36xHEYpueZer+rqTU8YrdyYlXSqZNJjInqCBlGpBTXKY5VQOp0pP5MBLnEP2s4QEChG8sTlXWnf2cGx1+0HLWXoMzS5N6igqqku0/QKbogFQihe4BABDsgOIDqiD3UXyNaYtLO6es5MphUdUzZduZCYTFisKrRMi5TnKU6qSRUwEgGLiQomNiAGEQiTtMNRcQqpittUqVXVUyvRFVqMnd6yLCNRJlPDd90ddYguo0lw24Yym2muZiqiOV0b90SqqvBfHeexsoq+FWWjstLbjU3L5S5mTxVmmdJ8kqdAAVIJjYFIoU2oQ1dr9sQrImq+ZV/by4taTlBsi+nNTOna6bYpipFOZohiBQMYwgH4iMQ99lE5Ll77JSmg7vVbN6ddoItvCUWzNwdVNwiXNz01CIqpmKOvDODHAdYAMarJovvk7WapeuaQVr90kwdT9wvJjupc6VWctBbpEIocUkM0oiYpgwECjq7giCbg1ajg9a2S1elfOm/I7e3MkQvBY47vvJpcVpVcVo3C3LNDkXdmTc6FmU9n4m3yHLZ0XTVn5jfSdSZvMZuJnaiCqyYHM1QbgICVPHECmMYphEwa8MA7omGT/eaVZYkiq2kbnUDJwTlopGIkmUyhBQWzwIICcRMVUgk+2XDvAQAO6KGyRsqyjra0q+tVdRBwSQOlVVWz1FEyxUQVDBVJQhe3mjrEBKAjiIhh54sKjr8ZHuTbTc+cWbmc3qOazc4KeDqNnBDmEud0SYqrJJlKkQTD/WNrH7Qxn4zhl7Vu7tX0Kj6znNWi9qLla2f+yLDd27f7feYWE4haU7W2RlZjKTWu0rFiXLHhxXf4f4JTkNUmFCT+7NHEV6VOTz8jRM4jiJkygoBBH783DH78Y3OTnfY90rgV3ah/QshlkmkR1/BU2aI/wAsQFzJqdOBhEpzGHtCIAHeOOPfFK5IGUvbqiXFeTy7tXBK5lU81JMCgDF0uCgjnifDokz5oAJsAAR7sIjmSze22NuL2V7V1Z1N1dKZ0LnwFx4E4W6bOdCcvZTTMYuJdfaAP2xTEcDubmtiFWtRc5+WnkVEdvciIjlbHH28JgpYYxb29Kxp0qrWszVMyKqbmqqwjp4f0kpnKFpSU0ReusKXkTYraXsZkcG6JfspkMAHAoegAzsADzAEV3FjZRNW0/XV6qsq2lZh4dKZm9BVq46I6XSE6MgY5pwKYNYD3gEVzHUcN0mpUdNObK2Z4zCTP2zxOdYho9bq6KMuZ0RwiViPsEIQjOMMR7byMvzTu/124/hIx4kj23kZfmnd/rtx/CRjnn0l/smn/MT+15vX0fftOp/LX+5pfEIQjh52EQhCAEIQgBFRZQ/9Gyf+3U/dCLdiuby0lUFVsZajIJf4UduqcygdKQmaAgGH2xDGAICrNJhbc86pVkmqZOdNklGIgOIkMoAAI/jgIh+IBH8U9IApm7EklA/ziQJGVHH/ANQyIib/ADGLpXo6QzU8rmE5lZFnstTICJxUMGYYMB7ijgbAQ8+MQ2YUZUq94G1UpS3OlaZiCZfpkwwAExAeznZ3f90Aai5tSTCaVslR5FJsEtRIUXCMrTz3C5hLnDgGIYgAYd+rvHAY08sYT2mqll7qiZHWSTIyhSu0pkyMUpgEwAOOYGaIYY6xDVE4r23k8fVE2rSj3iSUzbgXPSVHADiUMAEB7u7UIDqw88f0we3ufOkUH0nk0ubgoXpVgMBjCQB7WAAc+sQx80AQKvaSlw3XbSjp3PQzc6ay5s4ucUyhzAbNHDAA1asQGJVcCkpbRlrHkpla7lVEzxJUTODFMbETB/VKAYavRGXcqh6omVSS6rqUSQXcsilAUlDlKIiUwiUe0IAIaxx1hH2qaV1/V1vHDCbSVqnOFHKZiN26pSl6MDAOIiY4hj3/AKUARE1Ckf2rQqdefzMy7NoK6DfpCg3TAph1AXDHH78cY3cjrmbsLNqzxRwdZ82OZokqp2hDEwAURx78AHz+iJA2pqdp2lNTJ2WEyFidEEOkJ9sRHAM7HN/zjBpC3z89t3VI1K2Fmu4VOcuByKZg4gJTdkRDvDuxgCLSC26lVUietJlUUyGbqkVXQP0oCUubjhjiGdrw8whhGyoe4s40czp8/WM5eScuaiqoOcYwGDs5w+fAfOMfNjT15KekytHSxpLXDBTPIR50oZyZTd+GJgEO8e8o4RJaXtclJ6Jf00+dFUczQoi4VTAc0hsMCgXHvAP84AhtDUEes5MtWk9qSag9UOqCRkFgKYAL34iICOsfMGGqPtYk7tKS1GoxIB3JSkMiUfOfNNgH7Yy6ap68NLNF6YlzOUnYGMcSOl1AMBc7vzQAwG1+gS98ZlraKqynJLPWkxadXunhABqfpyGwNmmABxII4YCIQBW8ufU7OHrk9y5vUScwBbsnRzRKmHoMBgExRAcdQBhF7W9RliFNpEk8/Wm7QVDmSXWEROUB/QHHWGH4B+EQOaya7k4bGlE3pOnX+eTo+sFCpioHmzgHPAQH7wJE3tvRy1FU91a7clWcqqisqJBHMKIgAYFx+4O+AJVCEIAQhCAEIQgBCEIAi0x/OhT/AOoJx/qJdEpiLTH86FP/AKgnH+ol0SmAEIQgBCEIAQhCAEIQgDz5Nps9kl6H8yl8nWmi6S45rVHHPPikAasCmHV390fcXj68Vds0XLZCUElpe2idQTKiUpsTAGIBibHVhgGESlpRNTpXgWqk8swlZ1TGBfpk9YCnm/Zzs7v+6Py4Vu58NRtayoRABfgcDLpAoRPtB+n2hABxDUIY64A/m81VTSXupZS8rcOkCPcDODNQxWOQTZoEJ3YiOvViGI4BELeSSZSZdvMaDkleIvSqZywvmIgU4f8Ab79feA46hixa3oWc1zLJZOUiFlc+ZFARRUUAxccccM4uIahDEB+/XGOi+vycoMTyWSp4Bm+GHOURH/3YAoP7n+EAau8c7qRFlJCnF4zlrtIp33g+JDdIOGJBHzascAHz/hGDQbW2558xWp2q540fdKB/BnuaBV/SQRIAFxH/AOQ/gMTirGtyU1WbumwYPiA1BJ40ciGYqp5zAA5oenuEPwiJyy29WT+qGU/qOTSiQoszlUMkwApTKiU2IaimMGIj5xHugD+Km/PzKf8Asfumhev8sqZ/6f4oRtrhURVi9Xsq1pFFFy4QKQDIqKFLgYuOA9oQAQEB168Y1VVUdc6pZzJZvNJewVM3MUVCM1CkKgUDgOAiofEw4a9WIQB+Xr/LKmf+n+KEa6+chZt6ol0wIosKk1ASrAIhmlAgkKGbq1ah8+MSq6FHVHUVTSKYSaXeEN2eHTn6ZMmZ/KAPcYwCOr0RmXboacVahL3shBI7uXnMPRnMBRMUcB1COrHEA7xCAPi7o49uqKnLiiV36zxwmQ4iqYpzkANQiQClDWACI+eKvkB7fzNMjiqqiqNpNxEc9wAlOmA46hAc0x/xxi2Ww3amlNu0nraXyqapHRMzOmcBA4FHE4HwMcNYBhhqDXEVnlKXPrBPq6b0lTrMRMURmJAICuof6xTmNr84ZsAWvTqaSMiYJITIZgmRuQpHQjiKwYajCOI6xjYxqqXkZabp9lJAXFbwRICCoP6Q94j+GIxtYAQhCAEIQgBCEIARFLmfk4z/ALwSH/dWsSuIpcz8nGf94JD/ALq1ggJXCEIAQhCAEV9fFw4QoVQiImAqzlIiggP6OIjh+0AiwY1dTU+zqiSOZI+xBNwXADl7yGDWUwfeAwBorSMmbSg5YZoUoC4IZVUwd5jiYccfw7v8I2FWu0KWkU4qZi1TK98HDE+H2zBqIJvThnRApLILw0EmeUSBrLZuwE4mTFVQAAmPeIAJyCH3hrCJJJaTqeayydpV49QUVnCZUiptzYg3IADgAeYMBHHVj+MAQej7fK3BkC1WT2o5kaYKKKA3MVQMCCXzjiAj3+YBDAI3Npaqm04kc7kc4cqOVJakIpqqGzjZogYM0RHWOAl8/pjGlVN3goxi4puQtZa9YrHMJHJjlAUs4MBEAMYoh6cMDa4k1v7eL0dIZgR0sRxM5iQekEg9kvZHNKAjhjrEdY+mAK9tLRydXyiatXc7mTRsRUmci0UKQFDZo6z4gOIB6I3tkpi+Zzae004eKLNGOJkimHECCU4lHD0AIYao3dmqSqClGMyRn8v8FO4VIZMOlIfOAAHH7AjhHwttRtRyCr57M5vLegavRU6E/TJnz8VBENRTCIavSEAReSNJheOqpoWeTl4hLGWsjdA+AAAmECgACAhjqEREQEYmYUUpRlMVI3bzh08l6zEwoJuD5xkTAU2cGrAuA6tYAEaY9B13Q9RPJ3QJWb5s9Ec5quYCiACOOA4iUBwHuEDBG/YsLhzWRz01VJNSOHrQUWbNuoGaQc02PnEAERENYmGAI1az81U//wDsfwgjMsB+Sk0/50f4ZY2ds6OnEooyYSCoGgtFXiioAAKEP2TEAuOJREI0NGUpdaj1HcjlzaUgxcKioZ4ubPABwwziFKYDY4AGowYQBh2SO4Te1YdmQDrlTKKRR7hPipgH7YiDJ/IZxMHRrmzWoU3wLdkyObmp+kBKYBEogPmAIsW2FEVdTw1F1o0Bmq/RKRst0xBxP2+12DCJe8BjFmcou9M2xpRNqUp2Z55BT6wVKmKhdWGcA54CA/eBIA2S6MqRtBOCyWfrTdmKShk1lhHPIGIdgcdYYfgHf3RqaSqFzS9lHE2ZYeEFcKJpCIY5pjHAoGw+7HGN1LLcTWQ2zm1OpHI8mcxKY4kTOAEA44ABQE2Adwd44R9aToB8pbNej6kbizXXUUMGByqZg5wCQ3ZEQHWHdjAETkFt1KqpE9aTKopkM3VIqugfpQEpc3HDHEM7Xh5hDCNvb6qpnUVu581mzg7haXt1CFWOOJjEMmIgAj5xDAdcYzGnryU9JlaOljSWuGCmeQjzpQzkym78MTAId495RwiTUtb1xSlETOTlUI6mUwRUFQSDgUTiQQKQojhqD0jh3wBAbX0OlWNKTFN5PJk2QTdGArdsoUqZj9GXtHAQHO8wYfdG8spOZweWz6TeEHcnlxQO1KoOIAYQMGaGPmEShqjf2gpae0tT79jPWPgq6zoVCF6Uh8S5hQxxKIh3gMau2dE1ZT6lSGmLPwE79ICtFOnIbtYnwHsCIhhnBAFcMn8hnEwdGubNahTfAt2TI5uan6QEpgESiA+YAi9LdIypGnClks/Wm7MVTGSWWEc8gauwOOsMPwDv7og0zlF3pm2NKJtSlOzPPIKfWCpUxULqwzgHPAQH7wJEztpRa9ESAzB45Is5cKiur0YjmFHAAAAx79Qd8AS2EIQAhCEAI56R0LjnpF7SilXy7+j2v9iT90IyI7GeTtk/bi7e/DDL6UPJ2yftxdvfhhl9KOp2/wBJWgpNparOVET6/gn8Bzat9H2mquqazEqq/U8f/RxzhHYzydsn7cXb34YZfSh5O2T9uLt78MMvpR67T+V6+w8t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R2M8nbJ+3F29+GGX0oeTtk/bi7e/DDL6UNp/K9fYNnXM9Hecc49t5GX5p3f67cfwkY9Y+Ttk/bi7e/DDL6UbOX2dtHKW4NJVaykGaACJuibyNqmTEe8cCkAMY130m9Mv+Q2jbXQZIcjpzTwRUiMqeJPej3op+grp1xps8tVsZY4qiz9ZfArOEWrowtpu8pnhLfkhowtpu8pnhLfkjRjcS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qqEWrowtpu8pnhLfkhowtpu8pnhLfkgCqoRaujC2m7ymeEt+SGjC2m7ymeEt+SAKqhFq6MLabvKZ4S35IaMLabvKZ4S35IAoGY/nQp/wDUE4/1EuiUxZzi0dqHZiHdWxpNYyYCBRUkrYwlAcMcMSascA/YEfPQ1aDdTR3AmvJFYko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CLK0NWg3U0dwJryQ0NWg3U0dwJryQgSVrEUuZ+TjP+8Eh/3VrF66GrQbqaO4E15I/DWXs6cM09p6NMACA4DIWo6wHEB+x6QisCStoRZWhq0G6mjuBNeSGhq0G6mjuBNeSK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hFlaGrQbqaO4E15IaGrQbqaO4E15IQJK1jnpHVXQ1aDdTR3AmvJH7octFuro/gbXki5Nw4n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8 of 9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59966093"/>
                  </p:ext>
                </p:extLst>
              </p:nvPr>
            </p:nvGraphicFramePr>
            <p:xfrm>
              <a:off x="311695" y="2342580"/>
              <a:ext cx="11551658" cy="2182242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057145">
                      <a:extLst>
                        <a:ext uri="{9D8B030D-6E8A-4147-A177-3AD203B41FA5}">
                          <a16:colId xmlns:a16="http://schemas.microsoft.com/office/drawing/2014/main" val="633743319"/>
                        </a:ext>
                      </a:extLst>
                    </a:gridCol>
                    <a:gridCol w="2373629">
                      <a:extLst>
                        <a:ext uri="{9D8B030D-6E8A-4147-A177-3AD203B41FA5}">
                          <a16:colId xmlns:a16="http://schemas.microsoft.com/office/drawing/2014/main" val="4036464887"/>
                        </a:ext>
                      </a:extLst>
                    </a:gridCol>
                    <a:gridCol w="2486658">
                      <a:extLst>
                        <a:ext uri="{9D8B030D-6E8A-4147-A177-3AD203B41FA5}">
                          <a16:colId xmlns:a16="http://schemas.microsoft.com/office/drawing/2014/main" val="2007508395"/>
                        </a:ext>
                      </a:extLst>
                    </a:gridCol>
                    <a:gridCol w="2260597">
                      <a:extLst>
                        <a:ext uri="{9D8B030D-6E8A-4147-A177-3AD203B41FA5}">
                          <a16:colId xmlns:a16="http://schemas.microsoft.com/office/drawing/2014/main" val="2747941886"/>
                        </a:ext>
                      </a:extLst>
                    </a:gridCol>
                    <a:gridCol w="2373629">
                      <a:extLst>
                        <a:ext uri="{9D8B030D-6E8A-4147-A177-3AD203B41FA5}">
                          <a16:colId xmlns:a16="http://schemas.microsoft.com/office/drawing/2014/main" val="1079040814"/>
                        </a:ext>
                      </a:extLst>
                    </a:gridCol>
                  </a:tblGrid>
                  <a:tr h="33650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1: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no covariates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2: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percent of population with no health insurance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3: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percent of families receiving food stamps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4: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percent of vacant housing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1852697"/>
                      </a:ext>
                    </a:extLst>
                  </a:tr>
                  <a:tr h="48913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Parameter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01021466"/>
                      </a:ext>
                    </a:extLst>
                  </a:tr>
                  <a:tr h="48913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Mean (SD*)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0.0113 (0.0070)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0.0113 (0.0070)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0.0112 (0.0069)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0.0113 (0.0070)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216378858"/>
                      </a:ext>
                    </a:extLst>
                  </a:tr>
                  <a:tr h="33650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DIC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6117.91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6124.87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6126.95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6123.32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083505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59966093"/>
                  </p:ext>
                </p:extLst>
              </p:nvPr>
            </p:nvGraphicFramePr>
            <p:xfrm>
              <a:off x="311695" y="2342580"/>
              <a:ext cx="11551658" cy="2182242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057145">
                      <a:extLst>
                        <a:ext uri="{9D8B030D-6E8A-4147-A177-3AD203B41FA5}">
                          <a16:colId xmlns:a16="http://schemas.microsoft.com/office/drawing/2014/main" val="633743319"/>
                        </a:ext>
                      </a:extLst>
                    </a:gridCol>
                    <a:gridCol w="2373629">
                      <a:extLst>
                        <a:ext uri="{9D8B030D-6E8A-4147-A177-3AD203B41FA5}">
                          <a16:colId xmlns:a16="http://schemas.microsoft.com/office/drawing/2014/main" val="4036464887"/>
                        </a:ext>
                      </a:extLst>
                    </a:gridCol>
                    <a:gridCol w="2486658">
                      <a:extLst>
                        <a:ext uri="{9D8B030D-6E8A-4147-A177-3AD203B41FA5}">
                          <a16:colId xmlns:a16="http://schemas.microsoft.com/office/drawing/2014/main" val="2007508395"/>
                        </a:ext>
                      </a:extLst>
                    </a:gridCol>
                    <a:gridCol w="2260597">
                      <a:extLst>
                        <a:ext uri="{9D8B030D-6E8A-4147-A177-3AD203B41FA5}">
                          <a16:colId xmlns:a16="http://schemas.microsoft.com/office/drawing/2014/main" val="2747941886"/>
                        </a:ext>
                      </a:extLst>
                    </a:gridCol>
                    <a:gridCol w="2373629">
                      <a:extLst>
                        <a:ext uri="{9D8B030D-6E8A-4147-A177-3AD203B41FA5}">
                          <a16:colId xmlns:a16="http://schemas.microsoft.com/office/drawing/2014/main" val="1079040814"/>
                        </a:ext>
                      </a:extLst>
                    </a:gridCol>
                  </a:tblGrid>
                  <a:tr h="86747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/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1: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no covariates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2: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percent of population with no health insurance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3: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percent of families receiving food stamps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4: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percent of vacant housing 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1852697"/>
                      </a:ext>
                    </a:extLst>
                  </a:tr>
                  <a:tr h="48913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Parameter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86889" t="-193750" r="-300771" b="-1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78186" t="-193750" r="-186765" b="-1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5930" t="-193750" r="-105391" b="-1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86154" t="-193750" r="-256" b="-19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1021466"/>
                      </a:ext>
                    </a:extLst>
                  </a:tr>
                  <a:tr h="48913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Mean (SD*)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0.0113 (0.0070)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0.0113 (0.0070)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0.0112 (0.0069)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0.0113 (0.0070)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216378858"/>
                      </a:ext>
                    </a:extLst>
                  </a:tr>
                  <a:tr h="33650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DIC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6117.91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6124.87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6126.95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6123.32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0835057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8614470"/>
                  </p:ext>
                </p:extLst>
              </p:nvPr>
            </p:nvGraphicFramePr>
            <p:xfrm>
              <a:off x="311695" y="5284754"/>
              <a:ext cx="9424417" cy="112192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722907">
                      <a:extLst>
                        <a:ext uri="{9D8B030D-6E8A-4147-A177-3AD203B41FA5}">
                          <a16:colId xmlns:a16="http://schemas.microsoft.com/office/drawing/2014/main" val="991287998"/>
                        </a:ext>
                      </a:extLst>
                    </a:gridCol>
                    <a:gridCol w="2318132">
                      <a:extLst>
                        <a:ext uri="{9D8B030D-6E8A-4147-A177-3AD203B41FA5}">
                          <a16:colId xmlns:a16="http://schemas.microsoft.com/office/drawing/2014/main" val="1479659469"/>
                        </a:ext>
                      </a:extLst>
                    </a:gridCol>
                    <a:gridCol w="2191689">
                      <a:extLst>
                        <a:ext uri="{9D8B030D-6E8A-4147-A177-3AD203B41FA5}">
                          <a16:colId xmlns:a16="http://schemas.microsoft.com/office/drawing/2014/main" val="1302220865"/>
                        </a:ext>
                      </a:extLst>
                    </a:gridCol>
                    <a:gridCol w="2191689">
                      <a:extLst>
                        <a:ext uri="{9D8B030D-6E8A-4147-A177-3AD203B41FA5}">
                          <a16:colId xmlns:a16="http://schemas.microsoft.com/office/drawing/2014/main" val="305209612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3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883626954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Parameter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23432225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Mean (SD)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0.0051 (0.0027)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0.0152 (0.0022)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0.0052 (0.0019)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933923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95% Credible Interval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(-0.0002, 0.0105)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(0.0109, 0.0196)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(0.0014, 0.0088)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1684687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8614470"/>
                  </p:ext>
                </p:extLst>
              </p:nvPr>
            </p:nvGraphicFramePr>
            <p:xfrm>
              <a:off x="311695" y="5284754"/>
              <a:ext cx="9424417" cy="112192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722907">
                      <a:extLst>
                        <a:ext uri="{9D8B030D-6E8A-4147-A177-3AD203B41FA5}">
                          <a16:colId xmlns:a16="http://schemas.microsoft.com/office/drawing/2014/main" val="991287998"/>
                        </a:ext>
                      </a:extLst>
                    </a:gridCol>
                    <a:gridCol w="2318132">
                      <a:extLst>
                        <a:ext uri="{9D8B030D-6E8A-4147-A177-3AD203B41FA5}">
                          <a16:colId xmlns:a16="http://schemas.microsoft.com/office/drawing/2014/main" val="1479659469"/>
                        </a:ext>
                      </a:extLst>
                    </a:gridCol>
                    <a:gridCol w="2191689">
                      <a:extLst>
                        <a:ext uri="{9D8B030D-6E8A-4147-A177-3AD203B41FA5}">
                          <a16:colId xmlns:a16="http://schemas.microsoft.com/office/drawing/2014/main" val="1302220865"/>
                        </a:ext>
                      </a:extLst>
                    </a:gridCol>
                    <a:gridCol w="2191689">
                      <a:extLst>
                        <a:ext uri="{9D8B030D-6E8A-4147-A177-3AD203B41FA5}">
                          <a16:colId xmlns:a16="http://schemas.microsoft.com/office/drawing/2014/main" val="3052096127"/>
                        </a:ext>
                      </a:extLst>
                    </a:gridCol>
                  </a:tblGrid>
                  <a:tr h="28048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2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3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Model 4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883626954"/>
                      </a:ext>
                    </a:extLst>
                  </a:tr>
                  <a:tr h="2804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Parameter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17632" t="-121277" r="-189737" b="-244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29722" t="-121277" r="-100278" b="-244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29722" t="-121277" r="-278" b="-2446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4322258"/>
                      </a:ext>
                    </a:extLst>
                  </a:tr>
                  <a:tr h="2804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Mean (SD)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0.0051 (0.0027)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0.0152 (0.0022)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0.0052 (0.0019)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93392373"/>
                      </a:ext>
                    </a:extLst>
                  </a:tr>
                  <a:tr h="2804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95% Credible Interval</a:t>
                          </a:r>
                          <a:endParaRPr lang="en-US" sz="1800" b="1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(-0.0002, 0.0105)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chemeClr val="tx1"/>
                              </a:solidFill>
                              <a:effectLst/>
                            </a:rPr>
                            <a:t>(0.0109, 0.0196)</a:t>
                          </a:r>
                          <a:endParaRPr lang="en-US" sz="18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(0.0014, 0.0088)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1684687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174936" y="1696249"/>
            <a:ext cx="11560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Table 1: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Average estimated rate of hospitalizations attributed to mental disorders throughout all zip codes and associated DIC for four different models; * SD: standard deviation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4936" y="4643397"/>
            <a:ext cx="11825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Table 2: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Posterior mean, standard deviation, and credible interval for parameter estimates associated with covariates included in models two through four</a:t>
            </a:r>
          </a:p>
        </p:txBody>
      </p:sp>
    </p:spTree>
    <p:extLst>
      <p:ext uri="{BB962C8B-B14F-4D97-AF65-F5344CB8AC3E}">
        <p14:creationId xmlns:p14="http://schemas.microsoft.com/office/powerpoint/2010/main" val="281426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66823" y="1981297"/>
            <a:ext cx="11236764" cy="391486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Mental health related inpatient hospitalizations exhibit significant spatial clustering within zip codes in the state of MO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Percent of families receiving food stamps and percent of vacant housing were significantly associated with hospitalization rates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Future work should examine other factors that lead to this geographic clustering of mental health related inpatient hospitalizations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These findings can help inform placement of future mental health services and individual interventions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753445" y="6332591"/>
            <a:ext cx="2318327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Slide 9 of 9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4428" y="261401"/>
            <a:ext cx="7049386" cy="746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rates of inpatient hospitalizations related to mental disorders in the state of Missouri: a conditional autoregressive model with zip code-level data</a:t>
            </a:r>
          </a:p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Lew, D.,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Rigdon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033" y="0"/>
            <a:ext cx="2122967" cy="1526366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-1" y="6332591"/>
            <a:ext cx="6464595" cy="420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Symposium on Data Science and Statistics, May 17, 2018, Reston, VA</a:t>
            </a: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366823" y="955260"/>
            <a:ext cx="9492793" cy="1026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Main Findings and Implications</a:t>
            </a:r>
          </a:p>
        </p:txBody>
      </p:sp>
    </p:spTree>
    <p:extLst>
      <p:ext uri="{BB962C8B-B14F-4D97-AF65-F5344CB8AC3E}">
        <p14:creationId xmlns:p14="http://schemas.microsoft.com/office/powerpoint/2010/main" val="98356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7820</TotalTime>
  <Words>1391</Words>
  <Application>Microsoft Office PowerPoint</Application>
  <PresentationFormat>Widescreen</PresentationFormat>
  <Paragraphs>132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Times New Roman</vt:lpstr>
      <vt:lpstr>Office Theme</vt:lpstr>
      <vt:lpstr>Mapping rates of inpatient hospitalizations related to mental disorders in the state of Missouri: a conditional autoregressive model with zip code-level data</vt:lpstr>
      <vt:lpstr>Burden of Mental Illness in the US and Missouri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Saint Louis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Casey</dc:creator>
  <cp:lastModifiedBy>Daphne Lew</cp:lastModifiedBy>
  <cp:revision>57</cp:revision>
  <dcterms:created xsi:type="dcterms:W3CDTF">2015-12-04T20:59:58Z</dcterms:created>
  <dcterms:modified xsi:type="dcterms:W3CDTF">2018-05-17T00:54:36Z</dcterms:modified>
</cp:coreProperties>
</file>