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56" r:id="rId1"/>
  </p:sldMasterIdLst>
  <p:notesMasterIdLst>
    <p:notesMasterId r:id="rId26"/>
  </p:notesMasterIdLst>
  <p:handoutMasterIdLst>
    <p:handoutMasterId r:id="rId27"/>
  </p:handoutMasterIdLst>
  <p:sldIdLst>
    <p:sldId id="261" r:id="rId2"/>
    <p:sldId id="338" r:id="rId3"/>
    <p:sldId id="366" r:id="rId4"/>
    <p:sldId id="367" r:id="rId5"/>
    <p:sldId id="358" r:id="rId6"/>
    <p:sldId id="374" r:id="rId7"/>
    <p:sldId id="384" r:id="rId8"/>
    <p:sldId id="369" r:id="rId9"/>
    <p:sldId id="360" r:id="rId10"/>
    <p:sldId id="387" r:id="rId11"/>
    <p:sldId id="375" r:id="rId12"/>
    <p:sldId id="388" r:id="rId13"/>
    <p:sldId id="377" r:id="rId14"/>
    <p:sldId id="389" r:id="rId15"/>
    <p:sldId id="391" r:id="rId16"/>
    <p:sldId id="390" r:id="rId17"/>
    <p:sldId id="378" r:id="rId18"/>
    <p:sldId id="382" r:id="rId19"/>
    <p:sldId id="368" r:id="rId20"/>
    <p:sldId id="365" r:id="rId21"/>
    <p:sldId id="386" r:id="rId22"/>
    <p:sldId id="385" r:id="rId23"/>
    <p:sldId id="381" r:id="rId24"/>
    <p:sldId id="333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13" autoAdjust="0"/>
  </p:normalViewPr>
  <p:slideViewPr>
    <p:cSldViewPr>
      <p:cViewPr varScale="1">
        <p:scale>
          <a:sx n="93" d="100"/>
          <a:sy n="93" d="100"/>
        </p:scale>
        <p:origin x="498" y="96"/>
      </p:cViewPr>
      <p:guideLst>
        <p:guide orient="horz" pos="403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36A1112-DD20-475D-A310-B6E3F14CA68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CB5487C-A446-4917-93AE-AB5F043E9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2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CB0F7E2-75F0-415A-AE31-6D1121B33589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7788D1-3633-4FCC-9DEB-B7A8FC8AF4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1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Distribution Statements</a:t>
            </a:r>
            <a:r>
              <a:rPr lang="en-US" b="1" baseline="0" dirty="0" smtClean="0"/>
              <a:t> </a:t>
            </a:r>
            <a:r>
              <a:rPr lang="en-US" b="0" dirty="0" smtClean="0"/>
              <a:t>(statements updated 9/30/2013)</a:t>
            </a:r>
            <a:endParaRPr lang="en-US" b="1" dirty="0" smtClean="0"/>
          </a:p>
          <a:p>
            <a:pPr>
              <a:defRPr/>
            </a:pPr>
            <a:r>
              <a:rPr lang="en-US" b="1" dirty="0" smtClean="0"/>
              <a:t>Distribution A:</a:t>
            </a:r>
            <a:r>
              <a:rPr lang="en-US" dirty="0" smtClean="0"/>
              <a:t> Approved for public release; distribution is unlimited. </a:t>
            </a:r>
          </a:p>
          <a:p>
            <a:pPr>
              <a:defRPr/>
            </a:pPr>
            <a:r>
              <a:rPr lang="en-US" b="1" dirty="0" smtClean="0"/>
              <a:t>Distribution B:</a:t>
            </a:r>
            <a:r>
              <a:rPr lang="en-US" dirty="0" smtClean="0"/>
              <a:t> Distribution authorized to U.S. Government agencies (reason) (date of determination). Other requests for this document shall be referred to (controlling DoD</a:t>
            </a:r>
            <a:r>
              <a:rPr lang="en-US" baseline="0" dirty="0" smtClean="0"/>
              <a:t> office).</a:t>
            </a:r>
            <a:r>
              <a:rPr lang="en-US" dirty="0" smtClean="0"/>
              <a:t> </a:t>
            </a:r>
          </a:p>
          <a:p>
            <a:pPr>
              <a:defRPr/>
            </a:pPr>
            <a:r>
              <a:rPr lang="en-US" b="1" dirty="0" smtClean="0"/>
              <a:t>Distribution C:</a:t>
            </a:r>
            <a:r>
              <a:rPr lang="en-US" dirty="0" smtClean="0"/>
              <a:t> Distribution authorized to U.S. Government agencies and their contractors (reason) (date of determination). Other requests for this document shall be referred to (controlling DoD office). </a:t>
            </a:r>
          </a:p>
          <a:p>
            <a:pPr>
              <a:defRPr/>
            </a:pPr>
            <a:r>
              <a:rPr lang="en-US" b="1" dirty="0" smtClean="0"/>
              <a:t>Distribution D:</a:t>
            </a:r>
            <a:r>
              <a:rPr lang="en-US" b="1" baseline="0" dirty="0" smtClean="0"/>
              <a:t> </a:t>
            </a:r>
            <a:r>
              <a:rPr lang="en-US" dirty="0" smtClean="0"/>
              <a:t>Distribution authorized to Department of Defense and U.S. DoD contractors only (reason) (date of determination). Other requests for this document shall be referred to (controlling DoD office).</a:t>
            </a:r>
          </a:p>
          <a:p>
            <a:pPr>
              <a:defRPr/>
            </a:pPr>
            <a:r>
              <a:rPr lang="en-US" b="1" dirty="0" smtClean="0"/>
              <a:t>Distribution E:</a:t>
            </a:r>
            <a:r>
              <a:rPr lang="en-US" dirty="0" smtClean="0"/>
              <a:t> Distribution authorized DoD Components only (reason) (date of determination). Other requests for this document shall be referred to (controlling DoD office).</a:t>
            </a:r>
          </a:p>
          <a:p>
            <a:pPr>
              <a:defRPr/>
            </a:pPr>
            <a:r>
              <a:rPr lang="en-US" b="1" dirty="0" smtClean="0"/>
              <a:t>Distribution F:</a:t>
            </a:r>
            <a:r>
              <a:rPr lang="en-US" dirty="0" smtClean="0"/>
              <a:t> Further dissemination only as directed by (controlling office)(date of determination) or higher DoD</a:t>
            </a:r>
            <a:r>
              <a:rPr lang="en-US" baseline="0" dirty="0" smtClean="0"/>
              <a:t> authority. 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788D1-3633-4FCC-9DEB-B7A8FC8AF4A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5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Q 2011 Briefing Template_NAVSEA banner.gif"/>
          <p:cNvPicPr>
            <a:picLocks noChangeAspect="1"/>
          </p:cNvPicPr>
          <p:nvPr userDrawn="1"/>
        </p:nvPicPr>
        <p:blipFill rotWithShape="1">
          <a:blip r:embed="rId2" cstate="print"/>
          <a:srcRect l="4188" t="17338" r="4185" b="9744"/>
          <a:stretch/>
        </p:blipFill>
        <p:spPr bwMode="auto">
          <a:xfrm>
            <a:off x="0" y="0"/>
            <a:ext cx="9144000" cy="180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295" y="2137205"/>
            <a:ext cx="8441410" cy="1342595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16227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834" y="3556002"/>
            <a:ext cx="7630333" cy="1168398"/>
          </a:xfrm>
        </p:spPr>
        <p:txBody>
          <a:bodyPr>
            <a:normAutofit/>
          </a:bodyPr>
          <a:lstStyle>
            <a:lvl1pPr marL="0" indent="0" algn="ctr">
              <a:buNone/>
              <a:defRPr sz="2800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99" y="4766400"/>
            <a:ext cx="1578200" cy="1606007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837600" y="6510980"/>
            <a:ext cx="1468800" cy="246221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>
              <a:spcAft>
                <a:spcPts val="300"/>
              </a:spcAft>
              <a:defRPr/>
            </a:pPr>
            <a:r>
              <a:rPr 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UNCLASSIFIED</a:t>
            </a:r>
            <a:endParaRPr lang="en-US" sz="1000" dirty="0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837600" y="1498428"/>
            <a:ext cx="1468800" cy="246221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/>
          <a:p>
            <a:pPr algn="ctr">
              <a:spcAft>
                <a:spcPts val="300"/>
              </a:spcAft>
              <a:defRPr/>
            </a:pPr>
            <a:r>
              <a:rPr 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UNCLASSIFIED</a:t>
            </a:r>
            <a:endParaRPr lang="en-US" sz="1000" dirty="0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797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1123103"/>
            <a:ext cx="8575675" cy="5114925"/>
          </a:xfrm>
        </p:spPr>
        <p:txBody>
          <a:bodyPr/>
          <a:lstStyle>
            <a:lvl1pPr>
              <a:defRPr>
                <a:solidFill>
                  <a:srgbClr val="16227C"/>
                </a:solidFill>
              </a:defRPr>
            </a:lvl1pPr>
            <a:lvl2pPr>
              <a:defRPr>
                <a:solidFill>
                  <a:srgbClr val="16227C"/>
                </a:solidFill>
              </a:defRPr>
            </a:lvl2pPr>
            <a:lvl3pPr>
              <a:defRPr>
                <a:solidFill>
                  <a:srgbClr val="16227C"/>
                </a:solidFill>
              </a:defRPr>
            </a:lvl3pPr>
            <a:lvl4pPr>
              <a:defRPr>
                <a:solidFill>
                  <a:srgbClr val="16227C"/>
                </a:solidFill>
              </a:defRPr>
            </a:lvl4pPr>
            <a:lvl5pPr>
              <a:defRPr>
                <a:solidFill>
                  <a:srgbClr val="16227C"/>
                </a:solidFill>
              </a:defRPr>
            </a:lvl5pPr>
            <a:lvl6pPr>
              <a:defRPr>
                <a:solidFill>
                  <a:srgbClr val="16227C"/>
                </a:solidFill>
              </a:defRPr>
            </a:lvl6pPr>
            <a:lvl7pPr>
              <a:defRPr>
                <a:solidFill>
                  <a:srgbClr val="16227C"/>
                </a:solidFill>
              </a:defRPr>
            </a:lvl7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E2C25-7DC7-43F2-B06F-BBCBE04535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9245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all">
                <a:solidFill>
                  <a:srgbClr val="16227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007364"/>
            <a:ext cx="7772400" cy="10850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06978-41AD-4A75-BB1B-105AD5D479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001000" y="23853"/>
            <a:ext cx="1119146" cy="8686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3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2394"/>
            <a:ext cx="4038600" cy="5160936"/>
          </a:xfrm>
        </p:spPr>
        <p:txBody>
          <a:bodyPr/>
          <a:lstStyle>
            <a:lvl1pPr>
              <a:defRPr sz="2800">
                <a:solidFill>
                  <a:srgbClr val="16227C"/>
                </a:solidFill>
              </a:defRPr>
            </a:lvl1pPr>
            <a:lvl2pPr>
              <a:defRPr sz="2400">
                <a:solidFill>
                  <a:srgbClr val="16227C"/>
                </a:solidFill>
              </a:defRPr>
            </a:lvl2pPr>
            <a:lvl3pPr>
              <a:defRPr sz="2000">
                <a:solidFill>
                  <a:srgbClr val="16227C"/>
                </a:solidFill>
              </a:defRPr>
            </a:lvl3pPr>
            <a:lvl4pPr>
              <a:defRPr sz="1800">
                <a:solidFill>
                  <a:srgbClr val="16227C"/>
                </a:solidFill>
              </a:defRPr>
            </a:lvl4pPr>
            <a:lvl5pPr>
              <a:defRPr sz="1800">
                <a:solidFill>
                  <a:srgbClr val="16227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2394"/>
            <a:ext cx="4038600" cy="5160936"/>
          </a:xfrm>
        </p:spPr>
        <p:txBody>
          <a:bodyPr/>
          <a:lstStyle>
            <a:lvl1pPr>
              <a:defRPr sz="2800">
                <a:solidFill>
                  <a:srgbClr val="16227C"/>
                </a:solidFill>
              </a:defRPr>
            </a:lvl1pPr>
            <a:lvl2pPr>
              <a:defRPr sz="2400">
                <a:solidFill>
                  <a:srgbClr val="16227C"/>
                </a:solidFill>
              </a:defRPr>
            </a:lvl2pPr>
            <a:lvl3pPr>
              <a:defRPr sz="2000">
                <a:solidFill>
                  <a:srgbClr val="16227C"/>
                </a:solidFill>
              </a:defRPr>
            </a:lvl3pPr>
            <a:lvl4pPr>
              <a:defRPr sz="1800">
                <a:solidFill>
                  <a:srgbClr val="16227C"/>
                </a:solidFill>
              </a:defRPr>
            </a:lvl4pPr>
            <a:lvl5pPr>
              <a:defRPr sz="1800">
                <a:solidFill>
                  <a:srgbClr val="16227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ED73-EBEE-448B-ACC9-2DAB5D966F5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21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98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227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62124"/>
            <a:ext cx="4040188" cy="4587875"/>
          </a:xfrm>
        </p:spPr>
        <p:txBody>
          <a:bodyPr/>
          <a:lstStyle>
            <a:lvl1pPr marL="228600" indent="-228600">
              <a:defRPr sz="2400">
                <a:solidFill>
                  <a:srgbClr val="16227C"/>
                </a:solidFill>
              </a:defRPr>
            </a:lvl1pPr>
            <a:lvl2pPr>
              <a:defRPr sz="2000">
                <a:solidFill>
                  <a:srgbClr val="16227C"/>
                </a:solidFill>
              </a:defRPr>
            </a:lvl2pPr>
            <a:lvl3pPr>
              <a:defRPr sz="1800">
                <a:solidFill>
                  <a:srgbClr val="16227C"/>
                </a:solidFill>
              </a:defRPr>
            </a:lvl3pPr>
            <a:lvl4pPr>
              <a:defRPr sz="1600">
                <a:solidFill>
                  <a:srgbClr val="16227C"/>
                </a:solidFill>
              </a:defRPr>
            </a:lvl4pPr>
            <a:lvl5pPr>
              <a:defRPr sz="1600">
                <a:solidFill>
                  <a:srgbClr val="16227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398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227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62124"/>
            <a:ext cx="4041775" cy="4587875"/>
          </a:xfrm>
        </p:spPr>
        <p:txBody>
          <a:bodyPr/>
          <a:lstStyle>
            <a:lvl1pPr marL="228600" indent="-228600">
              <a:defRPr sz="2400">
                <a:solidFill>
                  <a:srgbClr val="16227C"/>
                </a:solidFill>
              </a:defRPr>
            </a:lvl1pPr>
            <a:lvl2pPr>
              <a:defRPr sz="2000">
                <a:solidFill>
                  <a:srgbClr val="16227C"/>
                </a:solidFill>
              </a:defRPr>
            </a:lvl2pPr>
            <a:lvl3pPr>
              <a:defRPr sz="1800">
                <a:solidFill>
                  <a:srgbClr val="16227C"/>
                </a:solidFill>
              </a:defRPr>
            </a:lvl3pPr>
            <a:lvl4pPr>
              <a:defRPr sz="1600">
                <a:solidFill>
                  <a:srgbClr val="16227C"/>
                </a:solidFill>
              </a:defRPr>
            </a:lvl4pPr>
            <a:lvl5pPr>
              <a:defRPr sz="1600">
                <a:solidFill>
                  <a:srgbClr val="16227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DDBD2-11D5-4AFB-9BBD-1F70317A0E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43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4758A-CFF7-4A80-89C2-147C40799E1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7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E79EA-4D1F-428E-AD24-9A2A97A6480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08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95ADE0-322F-4898-9931-905350B4AA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5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288" y="1"/>
            <a:ext cx="898568" cy="914400"/>
          </a:xfrm>
          <a:prstGeom prst="rect">
            <a:avLst/>
          </a:prstGeom>
        </p:spPr>
      </p:pic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120775" y="51036"/>
            <a:ext cx="7112369" cy="863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84163" y="1113772"/>
            <a:ext cx="8575675" cy="521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00" y="6527673"/>
            <a:ext cx="571500" cy="301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095ADE0-322F-4898-9931-905350B4AA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3" name="Picture 6" descr="NAVSEA Dahlgren Logo_sm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1125" y="218281"/>
            <a:ext cx="8905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0" y="6505575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27673"/>
            <a:ext cx="1468800" cy="301752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>
              <a:spcAft>
                <a:spcPts val="300"/>
              </a:spcAft>
              <a:defRPr/>
            </a:pPr>
            <a:r>
              <a:rPr 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UNCLASSIFIED</a:t>
            </a:r>
            <a:endParaRPr lang="en-US" sz="1000" dirty="0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159794" y="6526396"/>
            <a:ext cx="4824412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9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NSWCDD-PN-18-00215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800" b="1" dirty="0" smtClean="0"/>
              <a:t>Distribution A:</a:t>
            </a:r>
            <a:r>
              <a:rPr lang="en-US" sz="800" dirty="0" smtClean="0"/>
              <a:t> Approved for public release: distribution unlimited</a:t>
            </a:r>
            <a:endParaRPr lang="en-US" sz="700" dirty="0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20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</p:sldLayoutIdLst>
  <p:hf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 kern="1200">
          <a:solidFill>
            <a:srgbClr val="16227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16227C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16227C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6227C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6227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295" y="1981200"/>
            <a:ext cx="8441410" cy="1342595"/>
          </a:xfrm>
        </p:spPr>
        <p:txBody>
          <a:bodyPr>
            <a:normAutofit/>
          </a:bodyPr>
          <a:lstStyle/>
          <a:p>
            <a:r>
              <a:rPr lang="en-US" dirty="0"/>
              <a:t>Using found data - a cautionary tale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1668" y="3276600"/>
            <a:ext cx="7630333" cy="1015998"/>
          </a:xfrm>
        </p:spPr>
        <p:txBody>
          <a:bodyPr>
            <a:noAutofit/>
          </a:bodyPr>
          <a:lstStyle/>
          <a:p>
            <a:r>
              <a:rPr lang="en-US" sz="2000" b="1" i="0" dirty="0"/>
              <a:t>David A. Johannsen, David </a:t>
            </a:r>
            <a:r>
              <a:rPr lang="en-US" sz="2000" b="1" i="0" dirty="0" smtClean="0"/>
              <a:t>J. </a:t>
            </a:r>
            <a:r>
              <a:rPr lang="en-US" sz="2000" b="1" i="0" dirty="0" err="1" smtClean="0"/>
              <a:t>Marchette</a:t>
            </a:r>
            <a:r>
              <a:rPr lang="en-US" sz="2000" b="1" i="0" dirty="0" smtClean="0"/>
              <a:t>,</a:t>
            </a:r>
            <a:r>
              <a:rPr lang="en-US" sz="2000" b="1" i="0" dirty="0"/>
              <a:t> </a:t>
            </a:r>
            <a:r>
              <a:rPr lang="en-US" sz="2000" b="1" i="0" dirty="0" smtClean="0"/>
              <a:t>Matt Hackman, Roger Lamb</a:t>
            </a:r>
          </a:p>
          <a:p>
            <a:r>
              <a:rPr lang="en-US" sz="2000" dirty="0" smtClean="0"/>
              <a:t>Naval Surface Warfare Center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" y="6417119"/>
            <a:ext cx="3481388" cy="338554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>
              <a:defRPr/>
            </a:pPr>
            <a:r>
              <a:rPr lang="en-US" sz="800" b="1" u="sng" dirty="0" smtClean="0">
                <a:solidFill>
                  <a:schemeClr val="tx2"/>
                </a:solidFill>
                <a:latin typeface="Calibri" pitchFamily="34" charset="0"/>
              </a:rPr>
              <a:t>Distribution Statement A</a:t>
            </a:r>
            <a:r>
              <a:rPr lang="en-US" sz="800" b="1" dirty="0" smtClean="0"/>
              <a:t>:</a:t>
            </a:r>
            <a:br>
              <a:rPr lang="en-US" sz="800" b="1" dirty="0" smtClean="0"/>
            </a:br>
            <a:r>
              <a:rPr lang="en-US" sz="800" dirty="0"/>
              <a:t>Approved for public release: distribution unlimited</a:t>
            </a:r>
            <a:endParaRPr lang="en-US" sz="800" b="1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647677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Acknowledgment: This work funded in part by the </a:t>
            </a:r>
            <a:r>
              <a:rPr lang="en-US" sz="1200" dirty="0" smtClean="0"/>
              <a:t>NSWC </a:t>
            </a:r>
            <a:r>
              <a:rPr lang="en-US" sz="1200" dirty="0"/>
              <a:t>Naval Innovative Science and </a:t>
            </a:r>
            <a:r>
              <a:rPr lang="en-US" sz="1200" dirty="0" smtClean="0"/>
              <a:t>Engineering (NISE) program.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3224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u="sng" dirty="0">
                <a:cs typeface="Times New Roman" pitchFamily="18" charset="0"/>
              </a:rPr>
              <a:t>Objective</a:t>
            </a:r>
            <a:r>
              <a:rPr lang="en-US" altLang="en-US" b="1" dirty="0">
                <a:cs typeface="Times New Roman" pitchFamily="18" charset="0"/>
              </a:rPr>
              <a:t>:</a:t>
            </a:r>
            <a:r>
              <a:rPr lang="en-US" altLang="en-US" dirty="0">
                <a:cs typeface="Times New Roman" pitchFamily="18" charset="0"/>
              </a:rPr>
              <a:t> Provide an alternative to signature-based malware detection systems.</a:t>
            </a:r>
          </a:p>
          <a:p>
            <a:pPr marL="0" indent="0">
              <a:buNone/>
            </a:pPr>
            <a:r>
              <a:rPr lang="en-US" altLang="en-US" b="1" u="sng" dirty="0">
                <a:cs typeface="Times New Roman" pitchFamily="18" charset="0"/>
              </a:rPr>
              <a:t>Approach</a:t>
            </a:r>
            <a:r>
              <a:rPr lang="en-US" altLang="en-US" b="1" dirty="0">
                <a:cs typeface="Times New Roman" pitchFamily="18" charset="0"/>
              </a:rPr>
              <a:t>:</a:t>
            </a:r>
            <a:r>
              <a:rPr lang="en-US" altLang="en-US" dirty="0">
                <a:cs typeface="Times New Roman" pitchFamily="18" charset="0"/>
              </a:rPr>
              <a:t> </a:t>
            </a:r>
            <a:r>
              <a:rPr lang="en-US" altLang="en-US" dirty="0" smtClean="0">
                <a:cs typeface="Times New Roman" pitchFamily="18" charset="0"/>
              </a:rPr>
              <a:t>Develop and train </a:t>
            </a:r>
            <a:r>
              <a:rPr lang="en-US" altLang="en-US" dirty="0">
                <a:cs typeface="Times New Roman" pitchFamily="18" charset="0"/>
              </a:rPr>
              <a:t>machine learning based </a:t>
            </a:r>
            <a:r>
              <a:rPr lang="en-US" altLang="en-US" dirty="0" smtClean="0">
                <a:cs typeface="Times New Roman" pitchFamily="18" charset="0"/>
              </a:rPr>
              <a:t>software, using </a:t>
            </a:r>
            <a:r>
              <a:rPr lang="en-US" altLang="en-US" dirty="0">
                <a:cs typeface="Times New Roman" pitchFamily="18" charset="0"/>
              </a:rPr>
              <a:t>datasets featuring a wide array of malware and benign system and application files.  This model will distinguish malicious files based off unique characteristics recognized while performing feature selection during training.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5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- </a:t>
            </a:r>
            <a:r>
              <a:rPr lang="en-US" dirty="0" err="1" smtClean="0"/>
              <a:t>Kaggle</a:t>
            </a:r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e</a:t>
            </a:r>
            <a:r>
              <a:rPr lang="en-US" dirty="0" smtClean="0"/>
              <a:t>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Kaggle</a:t>
            </a:r>
            <a:r>
              <a:rPr lang="en-US" dirty="0" smtClean="0"/>
              <a:t>* released a set of malware data.</a:t>
            </a:r>
          </a:p>
          <a:p>
            <a:r>
              <a:rPr lang="en-US" dirty="0" smtClean="0"/>
              <a:t>This dataset consisted of a byte-dump of 10K pieces of malware.</a:t>
            </a:r>
          </a:p>
          <a:p>
            <a:r>
              <a:rPr lang="en-US" dirty="0" smtClean="0"/>
              <a:t>Each program was assigned a “family”, one of 9 distinct families of malware. The task was to classify a new piece of malware according to family.</a:t>
            </a:r>
          </a:p>
          <a:p>
            <a:r>
              <a:rPr lang="en-US" dirty="0" smtClean="0"/>
              <a:t>This was a large and interesting set of data to test out algorithms for malware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6054328"/>
            <a:ext cx="5027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https://www.kaggle.com/c/malware-classification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81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- </a:t>
            </a:r>
            <a:r>
              <a:rPr lang="en-US" dirty="0" err="1" smtClean="0"/>
              <a:t>Kaggle</a:t>
            </a:r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e</a:t>
            </a:r>
            <a:r>
              <a:rPr lang="en-US" dirty="0" smtClean="0"/>
              <a:t>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Analogy from text processing suggests an approach:</a:t>
            </a:r>
          </a:p>
          <a:p>
            <a:pPr lvl="1"/>
            <a:r>
              <a:rPr lang="en-US" dirty="0" smtClean="0"/>
              <a:t>Bag-of-words uses word-count histograms (or variations on this theme). </a:t>
            </a:r>
          </a:p>
          <a:p>
            <a:pPr lvl="1"/>
            <a:r>
              <a:rPr lang="en-US" dirty="0" smtClean="0"/>
              <a:t>Very good performance can be obtained with this simple model.</a:t>
            </a:r>
          </a:p>
          <a:p>
            <a:pPr lvl="1"/>
            <a:r>
              <a:rPr lang="en-US" dirty="0" smtClean="0"/>
              <a:t>We utilized “byte-count” histograms to obtain a baseline estimate of performance. The idea was to use this as a starting point for developing better classifiers.</a:t>
            </a:r>
          </a:p>
          <a:p>
            <a:pPr lvl="1"/>
            <a:r>
              <a:rPr lang="en-US" dirty="0" smtClean="0"/>
              <a:t>Hypothesis: a malware “family” starts with an initial code-base and modifies the code, therefore the byte-counts should be fairly similar within families.</a:t>
            </a:r>
          </a:p>
          <a:p>
            <a:pPr lvl="2"/>
            <a:r>
              <a:rPr lang="en-US" dirty="0" smtClean="0"/>
              <a:t>Word-count would seem to be a better feature, but there are a number of problems with this, so we started with bytes, thinking we’d then move to more sophisticated features.</a:t>
            </a:r>
          </a:p>
          <a:p>
            <a:r>
              <a:rPr lang="en-US" dirty="0" smtClean="0"/>
              <a:t>This is a “fuzzy” matching rather than a signature – but it does have a “signature” flavor – the signature of byte distributions (or, if we expand to words, machine instruction distribution).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- </a:t>
            </a:r>
            <a:r>
              <a:rPr lang="en-US" dirty="0" err="1" smtClean="0"/>
              <a:t>Kaggle</a:t>
            </a:r>
            <a:r>
              <a:rPr lang="en-US" dirty="0" smtClean="0"/>
              <a:t> </a:t>
            </a:r>
            <a:r>
              <a:rPr lang="en-US" dirty="0"/>
              <a:t>r</a:t>
            </a:r>
            <a:r>
              <a:rPr lang="en-US" dirty="0" smtClean="0"/>
              <a:t>esults</a:t>
            </a:r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09" y="1744184"/>
            <a:ext cx="4038600" cy="1493058"/>
          </a:xfrm>
        </p:spPr>
      </p:pic>
      <p:pic>
        <p:nvPicPr>
          <p:cNvPr id="7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444" y="1679348"/>
            <a:ext cx="4038600" cy="16650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4974" y="1744184"/>
            <a:ext cx="762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22785" y="3344384"/>
            <a:ext cx="13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Error: 0.109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44756" y="1388761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9-NN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887969" y="1388761"/>
            <a:ext cx="1604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Random Forest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63844" y="3344384"/>
            <a:ext cx="13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Error: 0.019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174" y="39624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98% correct classification</a:t>
            </a:r>
            <a:r>
              <a:rPr lang="en-US" sz="2400" dirty="0"/>
              <a:t>! Very impressive results! 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Does this simplistic approach work for the more interesting problem of malware detection?</a:t>
            </a:r>
          </a:p>
        </p:txBody>
      </p:sp>
    </p:spTree>
    <p:extLst>
      <p:ext uri="{BB962C8B-B14F-4D97-AF65-F5344CB8AC3E}">
        <p14:creationId xmlns:p14="http://schemas.microsoft.com/office/powerpoint/2010/main" val="259703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“Byte” </a:t>
            </a:r>
            <a:r>
              <a:rPr lang="en-US" dirty="0"/>
              <a:t>is not the right resolution (word length).</a:t>
            </a:r>
          </a:p>
          <a:p>
            <a:pPr lvl="1"/>
            <a:r>
              <a:rPr lang="en-US" dirty="0"/>
              <a:t>Analogy is using phonemes instead of </a:t>
            </a:r>
            <a:r>
              <a:rPr lang="en-US" dirty="0" smtClean="0"/>
              <a:t>words.</a:t>
            </a:r>
            <a:endParaRPr lang="en-US" dirty="0"/>
          </a:p>
          <a:p>
            <a:r>
              <a:rPr lang="en-US" dirty="0"/>
              <a:t>Byte counts can be manipulated.</a:t>
            </a:r>
          </a:p>
          <a:p>
            <a:pPr lvl="1"/>
            <a:r>
              <a:rPr lang="en-US" dirty="0"/>
              <a:t>So can signatures.</a:t>
            </a:r>
          </a:p>
          <a:p>
            <a:r>
              <a:rPr lang="en-US" dirty="0"/>
              <a:t>Ordering lost.</a:t>
            </a:r>
          </a:p>
          <a:p>
            <a:pPr lvl="1"/>
            <a:r>
              <a:rPr lang="en-US" dirty="0"/>
              <a:t>This was only meant as a starting point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Words, more general </a:t>
            </a:r>
            <a:r>
              <a:rPr lang="en-US" i="1" dirty="0" smtClean="0"/>
              <a:t>n</a:t>
            </a:r>
            <a:r>
              <a:rPr lang="en-US" dirty="0" smtClean="0"/>
              <a:t>-grams could be used. </a:t>
            </a:r>
          </a:p>
          <a:p>
            <a:pPr lvl="2"/>
            <a:r>
              <a:rPr lang="en-US" dirty="0" smtClean="0"/>
              <a:t>Preliminary results did not show significant improvement in performance.</a:t>
            </a:r>
          </a:p>
          <a:p>
            <a:pPr lvl="1"/>
            <a:r>
              <a:rPr lang="en-US" dirty="0" smtClean="0"/>
              <a:t>ML technique is general – can add domain-specific features.</a:t>
            </a:r>
          </a:p>
          <a:p>
            <a:r>
              <a:rPr lang="en-US" dirty="0" smtClean="0"/>
              <a:t>In the Benign vs Malicious problem how well will this work with completely new attacks (not sharing code)?</a:t>
            </a:r>
          </a:p>
          <a:p>
            <a:pPr lvl="1"/>
            <a:r>
              <a:rPr lang="en-US" dirty="0" smtClean="0"/>
              <a:t>Signatures have the same problem (possibly worse).</a:t>
            </a:r>
          </a:p>
          <a:p>
            <a:pPr lvl="1"/>
            <a:r>
              <a:rPr lang="en-US" dirty="0" smtClean="0"/>
              <a:t>Perhaps new attacks share machine instruction patterns?</a:t>
            </a:r>
          </a:p>
          <a:p>
            <a:pPr lvl="1"/>
            <a:r>
              <a:rPr lang="en-US" dirty="0" smtClean="0"/>
              <a:t>There is reason to believe that the ML approach would be at least somewhat robust, as compared to signatures.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64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for Malicious/Benign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(normalized) byte-count histograms to get a baseline.</a:t>
            </a:r>
          </a:p>
          <a:p>
            <a:r>
              <a:rPr lang="en-US" dirty="0" smtClean="0"/>
              <a:t>Investigate larger words to determine optimal word size.</a:t>
            </a:r>
          </a:p>
          <a:p>
            <a:r>
              <a:rPr lang="en-US" dirty="0" smtClean="0"/>
              <a:t>Select features using standard feature selection methods.</a:t>
            </a:r>
          </a:p>
          <a:p>
            <a:r>
              <a:rPr lang="en-US" dirty="0" smtClean="0"/>
              <a:t>Utilize domain experts to enrich feature space.</a:t>
            </a:r>
          </a:p>
          <a:p>
            <a:r>
              <a:rPr lang="en-US" dirty="0" smtClean="0"/>
              <a:t>Build classifier based on optimal features.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89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Classifiers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Primarily used two very common algorithms: </a:t>
            </a:r>
          </a:p>
          <a:p>
            <a:pPr lvl="1"/>
            <a:r>
              <a:rPr lang="en-US" i="1" dirty="0" smtClean="0"/>
              <a:t>k</a:t>
            </a:r>
            <a:r>
              <a:rPr lang="en-US" dirty="0" smtClean="0"/>
              <a:t>-nearest neighbor classifier, and </a:t>
            </a:r>
          </a:p>
          <a:p>
            <a:pPr lvl="1"/>
            <a:r>
              <a:rPr lang="en-US" dirty="0" smtClean="0"/>
              <a:t>random forest classifier.</a:t>
            </a:r>
          </a:p>
          <a:p>
            <a:r>
              <a:rPr lang="en-US" dirty="0" smtClean="0"/>
              <a:t>Also experimented with several neural network architectures, but the random forest classifier was superior.</a:t>
            </a:r>
          </a:p>
          <a:p>
            <a:pPr lvl="1"/>
            <a:r>
              <a:rPr lang="en-US" dirty="0"/>
              <a:t>Random forests are essentially “best in breed”*.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03" y="6095233"/>
            <a:ext cx="9125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r>
              <a:rPr lang="en-US" sz="1200" dirty="0" smtClean="0"/>
              <a:t>Fernandez-Delgado et al, “Do we need hundreds of classifiers to solve real world classification problems?”, JMLR, 15, 2014, 3133-3181.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5738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Benign vs Malware Datasets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Datasets used:</a:t>
            </a:r>
          </a:p>
          <a:p>
            <a:pPr lvl="1"/>
            <a:r>
              <a:rPr lang="en-US" dirty="0" smtClean="0"/>
              <a:t>CAS (benign, mixed OS(?), 84 files)</a:t>
            </a:r>
          </a:p>
          <a:p>
            <a:pPr lvl="1"/>
            <a:r>
              <a:rPr lang="en-US" dirty="0" err="1" smtClean="0"/>
              <a:t>Dionaea</a:t>
            </a:r>
            <a:r>
              <a:rPr lang="en-US" dirty="0" smtClean="0"/>
              <a:t> (honeypot, malicious, mixed OS(?), 21 files)</a:t>
            </a:r>
          </a:p>
          <a:p>
            <a:pPr lvl="1"/>
            <a:r>
              <a:rPr lang="en-US" dirty="0" smtClean="0"/>
              <a:t>CAS (malicious, mixed-OS(?), 42 files)</a:t>
            </a:r>
          </a:p>
          <a:p>
            <a:pPr lvl="1"/>
            <a:r>
              <a:rPr lang="en-US" dirty="0" smtClean="0"/>
              <a:t>CAS (malicious, Linux, 3239 files)</a:t>
            </a:r>
          </a:p>
          <a:p>
            <a:pPr lvl="1"/>
            <a:r>
              <a:rPr lang="en-US" dirty="0" err="1" smtClean="0"/>
              <a:t>Malicia</a:t>
            </a:r>
            <a:r>
              <a:rPr lang="en-US" dirty="0" smtClean="0"/>
              <a:t> (malicious, Windows, 11368 files)</a:t>
            </a:r>
          </a:p>
          <a:p>
            <a:pPr lvl="1"/>
            <a:r>
              <a:rPr lang="en-US" dirty="0" err="1" smtClean="0"/>
              <a:t>VXHeaven</a:t>
            </a:r>
            <a:r>
              <a:rPr lang="en-US" dirty="0" smtClean="0"/>
              <a:t> (malicious, mixed-OS(?), 20113 files)</a:t>
            </a:r>
          </a:p>
          <a:p>
            <a:pPr lvl="1"/>
            <a:r>
              <a:rPr lang="en-US" dirty="0" smtClean="0"/>
              <a:t>CAS (suspicious, mixed-OS(?), 1057 files)</a:t>
            </a:r>
          </a:p>
          <a:p>
            <a:pPr lvl="1"/>
            <a:r>
              <a:rPr lang="en-US" dirty="0" err="1"/>
              <a:t>Kaggle</a:t>
            </a:r>
            <a:r>
              <a:rPr lang="en-US" dirty="0"/>
              <a:t> (Windows, malicious, 10868 files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Windows Applications (benign, 17 files)</a:t>
            </a:r>
          </a:p>
          <a:p>
            <a:pPr lvl="1"/>
            <a:r>
              <a:rPr lang="en-US" dirty="0" smtClean="0"/>
              <a:t>Windows System (benign, 2 Windows 7 Enterprise systems, 4089 &amp; 984 files)</a:t>
            </a:r>
          </a:p>
          <a:p>
            <a:pPr lvl="1"/>
            <a:r>
              <a:rPr lang="en-US" dirty="0"/>
              <a:t>Linux System (benign, 2 systems, 1507 &amp; 2082 files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There are more than </a:t>
            </a:r>
            <a:r>
              <a:rPr lang="en-US" b="1" dirty="0" smtClean="0"/>
              <a:t>55,000</a:t>
            </a:r>
            <a:r>
              <a:rPr lang="en-US" dirty="0" smtClean="0"/>
              <a:t> executables in the training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2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Benign vs Malware Datasets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Data divided (by uniform sampling of indices) into “training” and “test” sets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Each set partitioned into four classes:</a:t>
            </a:r>
          </a:p>
          <a:p>
            <a:pPr lvl="1"/>
            <a:r>
              <a:rPr lang="en-US" dirty="0" smtClean="0"/>
              <a:t>Linux benign</a:t>
            </a:r>
          </a:p>
          <a:p>
            <a:pPr lvl="1"/>
            <a:r>
              <a:rPr lang="en-US" dirty="0" smtClean="0"/>
              <a:t>Linux malicious</a:t>
            </a:r>
          </a:p>
          <a:p>
            <a:pPr lvl="1"/>
            <a:r>
              <a:rPr lang="en-US" dirty="0" smtClean="0"/>
              <a:t>Windows benign</a:t>
            </a:r>
          </a:p>
          <a:p>
            <a:pPr lvl="1"/>
            <a:r>
              <a:rPr lang="en-US" dirty="0" smtClean="0"/>
              <a:t>Windows malicious</a:t>
            </a:r>
          </a:p>
          <a:p>
            <a:r>
              <a:rPr lang="en-US" dirty="0" smtClean="0"/>
              <a:t>Excluded executables for which target OS was unknown or for which the character (benign/malicious) was unknown.</a:t>
            </a:r>
          </a:p>
          <a:p>
            <a:r>
              <a:rPr lang="en-US" dirty="0" smtClean="0"/>
              <a:t>Random </a:t>
            </a:r>
            <a:r>
              <a:rPr lang="en-US" dirty="0"/>
              <a:t>forest achieved better than 99.5% correct classification in distinguishing Windows from </a:t>
            </a:r>
            <a:r>
              <a:rPr lang="en-US" dirty="0" smtClean="0"/>
              <a:t>Linux (using like character).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5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Benign vs Malware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 (</a:t>
            </a:r>
            <a:r>
              <a:rPr lang="en-US" dirty="0"/>
              <a:t>compared with </a:t>
            </a:r>
            <a:r>
              <a:rPr lang="en-US" dirty="0" smtClean="0"/>
              <a:t>signature-based methods):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C:\Users\david.johannsen\Desktop\malicious_cas_corpu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56860"/>
            <a:ext cx="7010400" cy="4370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413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Benign vs Malware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 (by OS):</a:t>
            </a:r>
          </a:p>
          <a:p>
            <a:pPr lvl="1"/>
            <a:r>
              <a:rPr lang="en-US" dirty="0" smtClean="0"/>
              <a:t>Windows:  approximately </a:t>
            </a:r>
            <a:r>
              <a:rPr lang="en-US" b="1" dirty="0" smtClean="0"/>
              <a:t>99%</a:t>
            </a:r>
            <a:r>
              <a:rPr lang="en-US" dirty="0" smtClean="0"/>
              <a:t> correct classification.</a:t>
            </a:r>
          </a:p>
          <a:p>
            <a:pPr lvl="1"/>
            <a:r>
              <a:rPr lang="en-US" dirty="0" smtClean="0"/>
              <a:t>Linux: approximately </a:t>
            </a:r>
            <a:r>
              <a:rPr lang="en-US" b="1" dirty="0" smtClean="0"/>
              <a:t>98%</a:t>
            </a:r>
            <a:r>
              <a:rPr lang="en-US" dirty="0" smtClean="0"/>
              <a:t> correct classification.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946769"/>
              </p:ext>
            </p:extLst>
          </p:nvPr>
        </p:nvGraphicFramePr>
        <p:xfrm>
          <a:off x="1146715" y="3048000"/>
          <a:ext cx="7086428" cy="2820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1607">
                  <a:extLst>
                    <a:ext uri="{9D8B030D-6E8A-4147-A177-3AD203B41FA5}">
                      <a16:colId xmlns:a16="http://schemas.microsoft.com/office/drawing/2014/main" val="3794380303"/>
                    </a:ext>
                  </a:extLst>
                </a:gridCol>
                <a:gridCol w="1733409">
                  <a:extLst>
                    <a:ext uri="{9D8B030D-6E8A-4147-A177-3AD203B41FA5}">
                      <a16:colId xmlns:a16="http://schemas.microsoft.com/office/drawing/2014/main" val="2361326501"/>
                    </a:ext>
                  </a:extLst>
                </a:gridCol>
                <a:gridCol w="1809805">
                  <a:extLst>
                    <a:ext uri="{9D8B030D-6E8A-4147-A177-3AD203B41FA5}">
                      <a16:colId xmlns:a16="http://schemas.microsoft.com/office/drawing/2014/main" val="3861134438"/>
                    </a:ext>
                  </a:extLst>
                </a:gridCol>
                <a:gridCol w="1771607">
                  <a:extLst>
                    <a:ext uri="{9D8B030D-6E8A-4147-A177-3AD203B41FA5}">
                      <a16:colId xmlns:a16="http://schemas.microsoft.com/office/drawing/2014/main" val="4046208747"/>
                    </a:ext>
                  </a:extLst>
                </a:gridCol>
              </a:tblGrid>
              <a:tr h="7051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Classification Task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Random Forest Classifier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Nearest Neighbor Classifier (Euclidean distance)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Nearest Neighbor Classifier (Hellinger distance)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4894123"/>
                  </a:ext>
                </a:extLst>
              </a:tr>
              <a:tr h="7051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Benign vs. Malicious (using only Windows software)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99.431%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98.888%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99.418%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6664322"/>
                  </a:ext>
                </a:extLst>
              </a:tr>
              <a:tr h="7051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Benign vs. Malicious (using only Linux software)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98.272%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93.718%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96.417%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24541"/>
                  </a:ext>
                </a:extLst>
              </a:tr>
              <a:tr h="7051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Benign vs. Malicious (using both Windows and Linux software)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98.902%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99.164%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99.654%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836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27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good to be true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Now consider classification performance on excluded data (for which OS was not unambiguously known).</a:t>
            </a:r>
          </a:p>
          <a:p>
            <a:r>
              <a:rPr lang="en-US" dirty="0" smtClean="0"/>
              <a:t>Pooled OS </a:t>
            </a:r>
            <a:r>
              <a:rPr lang="en-US" dirty="0"/>
              <a:t>Benign vs Malicious </a:t>
            </a:r>
            <a:r>
              <a:rPr lang="en-US" dirty="0" smtClean="0"/>
              <a:t>classifier:</a:t>
            </a:r>
            <a:endParaRPr lang="en-US" dirty="0"/>
          </a:p>
          <a:p>
            <a:pPr lvl="1"/>
            <a:r>
              <a:rPr lang="en-US" b="1" dirty="0"/>
              <a:t>~49% </a:t>
            </a:r>
            <a:r>
              <a:rPr lang="en-US" dirty="0"/>
              <a:t>correct classification on CAS and honeypot datasets – chance;</a:t>
            </a:r>
          </a:p>
          <a:p>
            <a:pPr lvl="1"/>
            <a:r>
              <a:rPr lang="en-US" b="1" dirty="0"/>
              <a:t>~63% </a:t>
            </a:r>
            <a:r>
              <a:rPr lang="en-US" dirty="0"/>
              <a:t>correct classification on VX Heaven dataset;</a:t>
            </a:r>
          </a:p>
          <a:p>
            <a:pPr lvl="1"/>
            <a:r>
              <a:rPr lang="en-US" b="1" dirty="0"/>
              <a:t>~87% </a:t>
            </a:r>
            <a:r>
              <a:rPr lang="en-US" dirty="0"/>
              <a:t>correct classification on </a:t>
            </a:r>
            <a:r>
              <a:rPr lang="en-US" dirty="0" err="1"/>
              <a:t>Kaggle</a:t>
            </a:r>
            <a:r>
              <a:rPr lang="en-US" dirty="0"/>
              <a:t> dataset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Evidence that the training data does not adequately cover the parameter space.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1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going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Easily distinguish between datasets.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b="1" dirty="0" smtClean="0"/>
          </a:p>
          <a:p>
            <a:r>
              <a:rPr lang="en-US" b="1" dirty="0" smtClean="0"/>
              <a:t>In fact,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an tell apart the two Windows 7 systems with 95% accuracy;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an tell apart the two Linux systems with 99% accuracy.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619511"/>
              </p:ext>
            </p:extLst>
          </p:nvPr>
        </p:nvGraphicFramePr>
        <p:xfrm>
          <a:off x="723900" y="1676400"/>
          <a:ext cx="8135940" cy="2717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5990">
                  <a:extLst>
                    <a:ext uri="{9D8B030D-6E8A-4147-A177-3AD203B41FA5}">
                      <a16:colId xmlns:a16="http://schemas.microsoft.com/office/drawing/2014/main" val="3796558013"/>
                    </a:ext>
                  </a:extLst>
                </a:gridCol>
                <a:gridCol w="1355990">
                  <a:extLst>
                    <a:ext uri="{9D8B030D-6E8A-4147-A177-3AD203B41FA5}">
                      <a16:colId xmlns:a16="http://schemas.microsoft.com/office/drawing/2014/main" val="4008264118"/>
                    </a:ext>
                  </a:extLst>
                </a:gridCol>
                <a:gridCol w="1355990">
                  <a:extLst>
                    <a:ext uri="{9D8B030D-6E8A-4147-A177-3AD203B41FA5}">
                      <a16:colId xmlns:a16="http://schemas.microsoft.com/office/drawing/2014/main" val="1538644027"/>
                    </a:ext>
                  </a:extLst>
                </a:gridCol>
                <a:gridCol w="1355990">
                  <a:extLst>
                    <a:ext uri="{9D8B030D-6E8A-4147-A177-3AD203B41FA5}">
                      <a16:colId xmlns:a16="http://schemas.microsoft.com/office/drawing/2014/main" val="1803715681"/>
                    </a:ext>
                  </a:extLst>
                </a:gridCol>
                <a:gridCol w="1355990">
                  <a:extLst>
                    <a:ext uri="{9D8B030D-6E8A-4147-A177-3AD203B41FA5}">
                      <a16:colId xmlns:a16="http://schemas.microsoft.com/office/drawing/2014/main" val="1493439534"/>
                    </a:ext>
                  </a:extLst>
                </a:gridCol>
                <a:gridCol w="1355990">
                  <a:extLst>
                    <a:ext uri="{9D8B030D-6E8A-4147-A177-3AD203B41FA5}">
                      <a16:colId xmlns:a16="http://schemas.microsoft.com/office/drawing/2014/main" val="396080746"/>
                    </a:ext>
                  </a:extLst>
                </a:gridCol>
              </a:tblGrid>
              <a:tr h="7184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Classifier Error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</a:t>
                      </a:r>
                      <a:r>
                        <a:rPr lang="en-US" sz="1400" baseline="0" dirty="0" smtClean="0">
                          <a:effectLst/>
                        </a:rPr>
                        <a:t> Benign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 Malicious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Malicious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Benign (App)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Benign (Sys)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7690929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 Benign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1.432%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0.093%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0.250%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0215045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 Malicious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1.432%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0.465%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0.552%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0.791%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2436018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Malicious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0.093%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0.465%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0.088%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0.569%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8173210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Benign (App)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0.552%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0.088%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0.389%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1186108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Benign (Sys)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0.250%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0.791%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0.569%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0.389%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2406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3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going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can’t distinguish between test and training datasets.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429595"/>
              </p:ext>
            </p:extLst>
          </p:nvPr>
        </p:nvGraphicFramePr>
        <p:xfrm>
          <a:off x="762000" y="2209801"/>
          <a:ext cx="7696199" cy="2434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9079">
                  <a:extLst>
                    <a:ext uri="{9D8B030D-6E8A-4147-A177-3AD203B41FA5}">
                      <a16:colId xmlns:a16="http://schemas.microsoft.com/office/drawing/2014/main" val="3963227120"/>
                    </a:ext>
                  </a:extLst>
                </a:gridCol>
                <a:gridCol w="1539079">
                  <a:extLst>
                    <a:ext uri="{9D8B030D-6E8A-4147-A177-3AD203B41FA5}">
                      <a16:colId xmlns:a16="http://schemas.microsoft.com/office/drawing/2014/main" val="1318997923"/>
                    </a:ext>
                  </a:extLst>
                </a:gridCol>
                <a:gridCol w="1539079">
                  <a:extLst>
                    <a:ext uri="{9D8B030D-6E8A-4147-A177-3AD203B41FA5}">
                      <a16:colId xmlns:a16="http://schemas.microsoft.com/office/drawing/2014/main" val="2484731006"/>
                    </a:ext>
                  </a:extLst>
                </a:gridCol>
                <a:gridCol w="1539079">
                  <a:extLst>
                    <a:ext uri="{9D8B030D-6E8A-4147-A177-3AD203B41FA5}">
                      <a16:colId xmlns:a16="http://schemas.microsoft.com/office/drawing/2014/main" val="1779197004"/>
                    </a:ext>
                  </a:extLst>
                </a:gridCol>
                <a:gridCol w="1539883">
                  <a:extLst>
                    <a:ext uri="{9D8B030D-6E8A-4147-A177-3AD203B41FA5}">
                      <a16:colId xmlns:a16="http://schemas.microsoft.com/office/drawing/2014/main" val="1305197732"/>
                    </a:ext>
                  </a:extLst>
                </a:gridCol>
              </a:tblGrid>
              <a:tr h="6531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Classifier Error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 Benign</a:t>
                      </a:r>
                      <a:r>
                        <a:rPr lang="en-US" sz="1400" baseline="0" dirty="0" smtClean="0">
                          <a:effectLst/>
                        </a:rPr>
                        <a:t> (Train)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Malicious</a:t>
                      </a:r>
                      <a:r>
                        <a:rPr lang="en-US" sz="1400" baseline="0" dirty="0" smtClean="0">
                          <a:effectLst/>
                        </a:rPr>
                        <a:t> (Train)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</a:t>
                      </a:r>
                      <a:r>
                        <a:rPr lang="en-US" sz="1400" baseline="0" dirty="0" smtClean="0">
                          <a:effectLst/>
                        </a:rPr>
                        <a:t> Benign (</a:t>
                      </a:r>
                      <a:r>
                        <a:rPr lang="en-US" sz="1400" dirty="0" smtClean="0">
                          <a:effectLst/>
                        </a:rPr>
                        <a:t>Test)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Malicious</a:t>
                      </a:r>
                      <a:r>
                        <a:rPr lang="en-US" sz="1400" baseline="0" dirty="0" smtClean="0">
                          <a:effectLst/>
                        </a:rPr>
                        <a:t> (</a:t>
                      </a:r>
                      <a:r>
                        <a:rPr lang="en-US" sz="1400" dirty="0" smtClean="0">
                          <a:effectLst/>
                        </a:rPr>
                        <a:t>Test)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69139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</a:t>
                      </a:r>
                      <a:r>
                        <a:rPr lang="en-US" sz="1400" baseline="0" dirty="0" smtClean="0">
                          <a:effectLst/>
                        </a:rPr>
                        <a:t> Benign (Train)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0.093%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50.763%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0.109%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8705012"/>
                  </a:ext>
                </a:extLst>
              </a:tr>
              <a:tr h="3679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Malicious</a:t>
                      </a:r>
                      <a:r>
                        <a:rPr lang="en-US" sz="1400" baseline="0" dirty="0" smtClean="0">
                          <a:effectLst/>
                        </a:rPr>
                        <a:t> (Train)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0.093%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---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0.109%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49.525%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5737166"/>
                  </a:ext>
                </a:extLst>
              </a:tr>
              <a:tr h="4746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Linux</a:t>
                      </a:r>
                      <a:r>
                        <a:rPr lang="en-US" sz="1400" baseline="0" dirty="0" smtClean="0">
                          <a:effectLst/>
                        </a:rPr>
                        <a:t> Benign (</a:t>
                      </a:r>
                      <a:r>
                        <a:rPr lang="en-US" sz="1400" dirty="0" smtClean="0">
                          <a:effectLst/>
                        </a:rPr>
                        <a:t>Test)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50.763%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0.109%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0.093%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0682516"/>
                  </a:ext>
                </a:extLst>
              </a:tr>
              <a:tr h="4528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Windows Malicious (Test)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0.109%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49.525%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0.093%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059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79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going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 smtClean="0"/>
          </a:p>
          <a:p>
            <a:r>
              <a:rPr lang="en-US" dirty="0" smtClean="0"/>
              <a:t>Random labels – Are we memorizing or worse?</a:t>
            </a:r>
          </a:p>
          <a:p>
            <a:pPr lvl="1"/>
            <a:r>
              <a:rPr lang="en-US" dirty="0"/>
              <a:t>Assigning random labels resulted in “coin toss” classifier performance – so something is being classified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Robustness:</a:t>
            </a:r>
          </a:p>
          <a:p>
            <a:pPr lvl="1"/>
            <a:r>
              <a:rPr lang="en-US" dirty="0" smtClean="0"/>
              <a:t>Classification performance does not degrade appreciably when “important bytes” are discarded.</a:t>
            </a:r>
          </a:p>
          <a:p>
            <a:r>
              <a:rPr lang="en-US" dirty="0" smtClean="0"/>
              <a:t>Can only conclude classifier is learning the “shape” of the histograms.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Robustness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Changing 0s.</a:t>
            </a:r>
          </a:p>
          <a:p>
            <a:pPr lvl="1"/>
            <a:r>
              <a:rPr lang="en-US" dirty="0" smtClean="0"/>
              <a:t>Number of zero bytes is an obvious difference between benign and malicious files.</a:t>
            </a:r>
          </a:p>
          <a:p>
            <a:pPr lvl="1"/>
            <a:r>
              <a:rPr lang="en-US" dirty="0" smtClean="0"/>
              <a:t>“Corrupt” ever more zero bytes of both benign and malicious and compute classifier performance.</a:t>
            </a:r>
          </a:p>
          <a:p>
            <a:pPr lvl="1"/>
            <a:r>
              <a:rPr lang="en-US" dirty="0" smtClean="0"/>
              <a:t>No significant degradation of classifier performance.</a:t>
            </a:r>
          </a:p>
          <a:p>
            <a:r>
              <a:rPr lang="en-US" dirty="0" smtClean="0"/>
              <a:t>Using beginning/end bytes only.</a:t>
            </a:r>
          </a:p>
          <a:p>
            <a:pPr lvl="1"/>
            <a:r>
              <a:rPr lang="en-US" dirty="0" smtClean="0"/>
              <a:t>Classification accuracy improves rapidly using only initial bytes.  Classifier accuracy is 96% using only initial 128 bytes.</a:t>
            </a:r>
          </a:p>
          <a:p>
            <a:pPr lvl="2"/>
            <a:r>
              <a:rPr lang="en-US" dirty="0" smtClean="0"/>
              <a:t>Analogous to a signature based method.</a:t>
            </a:r>
          </a:p>
          <a:p>
            <a:pPr lvl="1"/>
            <a:r>
              <a:rPr lang="en-US" dirty="0" smtClean="0"/>
              <a:t>Omitting initial bytes did not adversely affect classifier performance.</a:t>
            </a:r>
          </a:p>
          <a:p>
            <a:pPr lvl="1"/>
            <a:r>
              <a:rPr lang="en-US" dirty="0" smtClean="0"/>
              <a:t>Classification is 85% accurate using only final 400 bytes (Windows benign files are much more likely to have a significant number of terminal zero bytes than malware).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86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Interlude I - The </a:t>
            </a:r>
            <a:r>
              <a:rPr lang="en-US" dirty="0" smtClean="0"/>
              <a:t>Tank Parable*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Several years ago an attempt was made to </a:t>
            </a:r>
            <a:r>
              <a:rPr lang="en-US" dirty="0"/>
              <a:t>build </a:t>
            </a:r>
            <a:r>
              <a:rPr lang="en-US" dirty="0" smtClean="0"/>
              <a:t>an algorithm </a:t>
            </a:r>
            <a:r>
              <a:rPr lang="en-US" dirty="0"/>
              <a:t>to determine whether an image contained </a:t>
            </a:r>
            <a:r>
              <a:rPr lang="en-US" dirty="0" smtClean="0"/>
              <a:t>a (camouflaged</a:t>
            </a:r>
            <a:r>
              <a:rPr lang="en-US" dirty="0"/>
              <a:t>) tank, or not.</a:t>
            </a:r>
          </a:p>
          <a:p>
            <a:r>
              <a:rPr lang="en-US" dirty="0"/>
              <a:t>Data was collected, a neural network was built, and it </a:t>
            </a:r>
            <a:r>
              <a:rPr lang="en-US" dirty="0" smtClean="0"/>
              <a:t>was nearly </a:t>
            </a:r>
            <a:r>
              <a:rPr lang="en-US" dirty="0"/>
              <a:t>perfect! It got excellent results on a set of </a:t>
            </a:r>
            <a:r>
              <a:rPr lang="en-US" dirty="0" smtClean="0"/>
              <a:t>withheld </a:t>
            </a:r>
            <a:r>
              <a:rPr lang="en-US" dirty="0"/>
              <a:t>data!</a:t>
            </a:r>
          </a:p>
          <a:p>
            <a:r>
              <a:rPr lang="en-US" dirty="0"/>
              <a:t>Unfortunately, when it was tested on an entirely new set </a:t>
            </a:r>
            <a:r>
              <a:rPr lang="en-US" dirty="0" smtClean="0"/>
              <a:t>of data</a:t>
            </a:r>
            <a:r>
              <a:rPr lang="en-US" dirty="0"/>
              <a:t>, it was no better than chance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Upon further analysis it was discovered that the training data with tanks was taken on a cloudy day while the non-tank training data was taken on a clear day.</a:t>
            </a:r>
          </a:p>
          <a:p>
            <a:r>
              <a:rPr lang="en-US" dirty="0" smtClean="0"/>
              <a:t>The classifier was essentially a “cloudy day” detector!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" y="6172200"/>
            <a:ext cx="548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See, for example:  https</a:t>
            </a:r>
            <a:r>
              <a:rPr lang="en-US" dirty="0"/>
              <a:t>://neil.fraser.name/writing/tank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4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Interlude II </a:t>
            </a:r>
            <a:r>
              <a:rPr lang="en-US" dirty="0" smtClean="0"/>
              <a:t>- The Illusion of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David </a:t>
            </a:r>
            <a:r>
              <a:rPr lang="en-US" dirty="0" smtClean="0"/>
              <a:t>Hand*: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… the </a:t>
            </a:r>
            <a:r>
              <a:rPr lang="en-US" b="1" i="1" dirty="0"/>
              <a:t>extra accuracy </a:t>
            </a:r>
            <a:r>
              <a:rPr lang="en-US" i="1" dirty="0"/>
              <a:t>of the </a:t>
            </a:r>
            <a:r>
              <a:rPr lang="en-US" b="1" i="1" dirty="0"/>
              <a:t>more sophisticated approaches</a:t>
            </a:r>
            <a:r>
              <a:rPr lang="en-US" i="1" dirty="0"/>
              <a:t>, beyond that attained by </a:t>
            </a:r>
            <a:r>
              <a:rPr lang="en-US" b="1" i="1" dirty="0"/>
              <a:t>simple models</a:t>
            </a:r>
            <a:r>
              <a:rPr lang="en-US" i="1" dirty="0"/>
              <a:t>, is achieved from </a:t>
            </a:r>
            <a:r>
              <a:rPr lang="en-US" b="1" i="1" dirty="0"/>
              <a:t>“minor” aspects of the distributions </a:t>
            </a:r>
            <a:r>
              <a:rPr lang="en-US" i="1" dirty="0"/>
              <a:t>and classification problems.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… the data points in the design set </a:t>
            </a:r>
            <a:r>
              <a:rPr lang="en-US" b="1" i="1" dirty="0"/>
              <a:t>are not, in fact, randomly drawn from the same distribution</a:t>
            </a:r>
            <a:r>
              <a:rPr lang="en-US" i="1" dirty="0"/>
              <a:t> as the data points to which the classifier will be applied.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… when constructing classification rules, various other </a:t>
            </a:r>
            <a:r>
              <a:rPr lang="en-US" b="1" i="1" dirty="0"/>
              <a:t>assumptions and choices </a:t>
            </a:r>
            <a:r>
              <a:rPr lang="en-US" i="1" dirty="0"/>
              <a:t>are often made which may not be appropriate and which </a:t>
            </a:r>
            <a:r>
              <a:rPr lang="en-US" b="1" i="1" dirty="0"/>
              <a:t>may give misleading impressions of future classifier performance</a:t>
            </a:r>
            <a:r>
              <a:rPr lang="en-US" i="1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" y="6172200"/>
            <a:ext cx="8710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Hand, “Classifier technology and the illusion of progress”, Statistical Science, 21, 2006, 1-14.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6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Explanations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Maybe the bad results on new data are due to drift.</a:t>
            </a:r>
          </a:p>
          <a:p>
            <a:pPr lvl="1"/>
            <a:r>
              <a:rPr lang="en-US" dirty="0" smtClean="0"/>
              <a:t>As Hand says, the training data may not be from the same distribution as future data.</a:t>
            </a:r>
          </a:p>
          <a:p>
            <a:r>
              <a:rPr lang="en-US" dirty="0" smtClean="0"/>
              <a:t>We are in R</a:t>
            </a:r>
            <a:r>
              <a:rPr lang="en-US" baseline="30000" dirty="0" smtClean="0"/>
              <a:t>256</a:t>
            </a:r>
            <a:r>
              <a:rPr lang="en-US" dirty="0" smtClean="0"/>
              <a:t>, where “all the data is on the corners” and other consequences of high dimensional data.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Are we detecting some artifact of the way a given data set was collected?</a:t>
            </a:r>
          </a:p>
          <a:p>
            <a:r>
              <a:rPr lang="en-US" dirty="0" smtClean="0"/>
              <a:t>Are we detecting something about the OS version under which the code was compiled? The language/compiler used?</a:t>
            </a:r>
          </a:p>
          <a:p>
            <a:r>
              <a:rPr lang="en-US" dirty="0" smtClean="0"/>
              <a:t>Is it a packing problem – are we detecting whether the files have been packed with a particular packing algorithm, the equivalent of a cloudy day detector?</a:t>
            </a:r>
          </a:p>
          <a:p>
            <a:r>
              <a:rPr lang="en-US" dirty="0" smtClean="0"/>
              <a:t>Is there a 32- vs 64-bit issue?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60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Excellent performance within a given data collection.</a:t>
            </a:r>
          </a:p>
          <a:p>
            <a:pPr lvl="1"/>
            <a:r>
              <a:rPr lang="en-US" dirty="0" smtClean="0"/>
              <a:t>Better than signature based.</a:t>
            </a:r>
          </a:p>
          <a:p>
            <a:pPr lvl="1"/>
            <a:r>
              <a:rPr lang="en-US" dirty="0" smtClean="0"/>
              <a:t>Very robust to “mucking about” with the data.</a:t>
            </a:r>
          </a:p>
          <a:p>
            <a:r>
              <a:rPr lang="en-US" b="1" dirty="0"/>
              <a:t>We have evidence that it isn’t really keying on what we need it to key on.</a:t>
            </a:r>
            <a:endParaRPr lang="en-US" dirty="0" smtClean="0"/>
          </a:p>
          <a:p>
            <a:pPr lvl="1"/>
            <a:r>
              <a:rPr lang="en-US" dirty="0" smtClean="0"/>
              <a:t>Poor performance across data collections.</a:t>
            </a:r>
          </a:p>
          <a:p>
            <a:pPr lvl="1"/>
            <a:r>
              <a:rPr lang="en-US" dirty="0" smtClean="0"/>
              <a:t>Excellent ability to tell collection sets apart:</a:t>
            </a:r>
          </a:p>
          <a:p>
            <a:pPr lvl="2"/>
            <a:r>
              <a:rPr lang="en-US" dirty="0" smtClean="0"/>
              <a:t>Two different collections of malware.</a:t>
            </a:r>
          </a:p>
          <a:p>
            <a:pPr lvl="2"/>
            <a:r>
              <a:rPr lang="en-US" dirty="0" smtClean="0"/>
              <a:t>Two different collections of benign (</a:t>
            </a:r>
            <a:r>
              <a:rPr lang="en-US" smtClean="0"/>
              <a:t>both Windows 7).</a:t>
            </a:r>
            <a:endParaRPr lang="en-US" dirty="0" smtClean="0"/>
          </a:p>
          <a:p>
            <a:r>
              <a:rPr lang="en-US" dirty="0" smtClean="0"/>
              <a:t>What is needed is a much better designed experiment, and we are not situated to be able to do this without collaboration.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6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We do not believe that byte-counts adequately characterize malicious vs benign in spite of the apparent performance.</a:t>
            </a:r>
          </a:p>
          <a:p>
            <a:r>
              <a:rPr lang="en-US" dirty="0" smtClean="0"/>
              <a:t>Expanding to larger word-size isn’t the answer until we can be confident that the features are truly indicative of the maliciousness of the file.</a:t>
            </a:r>
          </a:p>
          <a:p>
            <a:r>
              <a:rPr lang="en-US" dirty="0" smtClean="0"/>
              <a:t>Domain knowledge is needed to inform the feature selection methodology, and this knowledge has led to signature based methods.</a:t>
            </a:r>
          </a:p>
          <a:p>
            <a:r>
              <a:rPr lang="en-US" dirty="0" smtClean="0"/>
              <a:t>While our approach was better than signature-based approaches on the data we had, it is unknown how much of this is a result of:</a:t>
            </a:r>
          </a:p>
          <a:p>
            <a:pPr lvl="1"/>
            <a:r>
              <a:rPr lang="en-US" dirty="0" smtClean="0"/>
              <a:t>the byte-equivalent of the “cloudy day” detector,</a:t>
            </a:r>
          </a:p>
          <a:p>
            <a:pPr lvl="1"/>
            <a:r>
              <a:rPr lang="en-US" dirty="0" smtClean="0"/>
              <a:t>a bias in the data collection.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87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Relying on ‘found data’ is not without peril.  One needs a dataset representative of the data the algorithm is going to be used with.</a:t>
            </a:r>
          </a:p>
          <a:p>
            <a:pPr lvl="1"/>
            <a:r>
              <a:rPr lang="en-US" dirty="0" smtClean="0"/>
              <a:t>This means extensive examples of malware as well as </a:t>
            </a:r>
            <a:r>
              <a:rPr lang="en-US" b="1" dirty="0" smtClean="0"/>
              <a:t>representative</a:t>
            </a:r>
            <a:r>
              <a:rPr lang="en-US" dirty="0" smtClean="0"/>
              <a:t> examples of benign files.</a:t>
            </a:r>
          </a:p>
          <a:p>
            <a:pPr lvl="1"/>
            <a:r>
              <a:rPr lang="en-US" dirty="0" smtClean="0"/>
              <a:t>Getting representative data, without teaming with an anti-virus company or organization, is a challenge.</a:t>
            </a:r>
          </a:p>
          <a:p>
            <a:r>
              <a:rPr lang="en-US" dirty="0" smtClean="0"/>
              <a:t>Relying solely on the algorithms to select the features such as byte counts, word counts, etc. is also unlikely to work.</a:t>
            </a:r>
          </a:p>
          <a:p>
            <a:pPr lvl="1"/>
            <a:r>
              <a:rPr lang="en-US" dirty="0" smtClean="0"/>
              <a:t>We need to unpack, possibly decompile, and utilize knowledge of how executables are organized in a given 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E2C25-7DC7-43F2-B06F-BBCBE045351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5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124200"/>
            <a:ext cx="7772400" cy="1085086"/>
          </a:xfrm>
        </p:spPr>
        <p:txBody>
          <a:bodyPr>
            <a:noAutofit/>
          </a:bodyPr>
          <a:lstStyle/>
          <a:p>
            <a:pPr algn="ctr"/>
            <a:r>
              <a:rPr lang="en-US" sz="8800" dirty="0" smtClean="0"/>
              <a:t>Questions?</a:t>
            </a:r>
            <a:endParaRPr lang="en-US" sz="8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F3A06978-41AD-4A75-BB1B-105AD5D479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8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ta_anlytics_navyyard_12_9_15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data_anlytics_navyyard_12_9_15v2</Template>
  <TotalTime>3481</TotalTime>
  <Words>2290</Words>
  <Application>Microsoft Office PowerPoint</Application>
  <PresentationFormat>On-screen Show (4:3)</PresentationFormat>
  <Paragraphs>289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Wingdings</vt:lpstr>
      <vt:lpstr>data_anlytics_navyyard_12_9_15v2</vt:lpstr>
      <vt:lpstr>Using found data - a cautionary tale </vt:lpstr>
      <vt:lpstr>Statement of the problem</vt:lpstr>
      <vt:lpstr>History - Kaggle data experiment</vt:lpstr>
      <vt:lpstr>History - Kaggle data experiment</vt:lpstr>
      <vt:lpstr>History - Kaggle results</vt:lpstr>
      <vt:lpstr>Criticisms</vt:lpstr>
      <vt:lpstr>Program for Malicious/Benign</vt:lpstr>
      <vt:lpstr>Classifiers used</vt:lpstr>
      <vt:lpstr>Benign vs Malware Datasets</vt:lpstr>
      <vt:lpstr>Benign vs Malware Datasets</vt:lpstr>
      <vt:lpstr>Benign vs Malware Performance</vt:lpstr>
      <vt:lpstr>Benign vs Malware Performance</vt:lpstr>
      <vt:lpstr>Too good to be true</vt:lpstr>
      <vt:lpstr>What is going on?</vt:lpstr>
      <vt:lpstr>What is going on?</vt:lpstr>
      <vt:lpstr>What is going on?</vt:lpstr>
      <vt:lpstr>Robustness</vt:lpstr>
      <vt:lpstr>Interlude I - The Tank Parable*</vt:lpstr>
      <vt:lpstr>Interlude II - The Illusion of Progress</vt:lpstr>
      <vt:lpstr>Possible Explanations</vt:lpstr>
      <vt:lpstr>Summary</vt:lpstr>
      <vt:lpstr>Conclusions</vt:lpstr>
      <vt:lpstr>Conclusions</vt:lpstr>
      <vt:lpstr>PowerPoint Presentation</vt:lpstr>
    </vt:vector>
  </TitlesOfParts>
  <Company>NMCI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Data Science?</dc:title>
  <dc:creator>Marchette, David J CIV NSWCDD, Q31</dc:creator>
  <cp:lastModifiedBy>Johannsen, David A CIV NSWCDD, A43</cp:lastModifiedBy>
  <cp:revision>152</cp:revision>
  <cp:lastPrinted>2018-05-15T17:09:42Z</cp:lastPrinted>
  <dcterms:created xsi:type="dcterms:W3CDTF">2016-01-13T12:07:49Z</dcterms:created>
  <dcterms:modified xsi:type="dcterms:W3CDTF">2018-05-21T13:50:42Z</dcterms:modified>
</cp:coreProperties>
</file>