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image15.jpg" ContentType="image/png"/>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18"/>
  </p:notesMasterIdLst>
  <p:handoutMasterIdLst>
    <p:handoutMasterId r:id="rId19"/>
  </p:handoutMasterIdLst>
  <p:sldIdLst>
    <p:sldId id="1009" r:id="rId2"/>
    <p:sldId id="1093" r:id="rId3"/>
    <p:sldId id="1113" r:id="rId4"/>
    <p:sldId id="1108" r:id="rId5"/>
    <p:sldId id="1109" r:id="rId6"/>
    <p:sldId id="1110" r:id="rId7"/>
    <p:sldId id="1094" r:id="rId8"/>
    <p:sldId id="1112" r:id="rId9"/>
    <p:sldId id="1095" r:id="rId10"/>
    <p:sldId id="1097" r:id="rId11"/>
    <p:sldId id="1114" r:id="rId12"/>
    <p:sldId id="1107" r:id="rId13"/>
    <p:sldId id="1098" r:id="rId14"/>
    <p:sldId id="1099" r:id="rId15"/>
    <p:sldId id="1096" r:id="rId16"/>
    <p:sldId id="1111" r:id="rId17"/>
  </p:sldIdLst>
  <p:sldSz cx="9144000" cy="6858000" type="screen4x3"/>
  <p:notesSz cx="7010400" cy="9296400"/>
  <p:defaultTextStyle>
    <a:defPPr>
      <a:defRPr lang="en-US"/>
    </a:defPPr>
    <a:lvl1pPr algn="ctr" rtl="0" fontAlgn="base">
      <a:spcBef>
        <a:spcPct val="0"/>
      </a:spcBef>
      <a:spcAft>
        <a:spcPct val="0"/>
      </a:spcAft>
      <a:defRPr sz="2000" kern="1200">
        <a:solidFill>
          <a:schemeClr val="tx1"/>
        </a:solidFill>
        <a:latin typeface="Arial Narrow" pitchFamily="34" charset="0"/>
        <a:ea typeface="+mn-ea"/>
        <a:cs typeface="+mn-cs"/>
      </a:defRPr>
    </a:lvl1pPr>
    <a:lvl2pPr marL="457200" algn="ctr" rtl="0" fontAlgn="base">
      <a:spcBef>
        <a:spcPct val="0"/>
      </a:spcBef>
      <a:spcAft>
        <a:spcPct val="0"/>
      </a:spcAft>
      <a:defRPr sz="2000" kern="1200">
        <a:solidFill>
          <a:schemeClr val="tx1"/>
        </a:solidFill>
        <a:latin typeface="Arial Narrow" pitchFamily="34" charset="0"/>
        <a:ea typeface="+mn-ea"/>
        <a:cs typeface="+mn-cs"/>
      </a:defRPr>
    </a:lvl2pPr>
    <a:lvl3pPr marL="914400" algn="ctr" rtl="0" fontAlgn="base">
      <a:spcBef>
        <a:spcPct val="0"/>
      </a:spcBef>
      <a:spcAft>
        <a:spcPct val="0"/>
      </a:spcAft>
      <a:defRPr sz="2000" kern="1200">
        <a:solidFill>
          <a:schemeClr val="tx1"/>
        </a:solidFill>
        <a:latin typeface="Arial Narrow" pitchFamily="34" charset="0"/>
        <a:ea typeface="+mn-ea"/>
        <a:cs typeface="+mn-cs"/>
      </a:defRPr>
    </a:lvl3pPr>
    <a:lvl4pPr marL="1371600" algn="ctr" rtl="0" fontAlgn="base">
      <a:spcBef>
        <a:spcPct val="0"/>
      </a:spcBef>
      <a:spcAft>
        <a:spcPct val="0"/>
      </a:spcAft>
      <a:defRPr sz="2000" kern="1200">
        <a:solidFill>
          <a:schemeClr val="tx1"/>
        </a:solidFill>
        <a:latin typeface="Arial Narrow" pitchFamily="34" charset="0"/>
        <a:ea typeface="+mn-ea"/>
        <a:cs typeface="+mn-cs"/>
      </a:defRPr>
    </a:lvl4pPr>
    <a:lvl5pPr marL="1828800" algn="ctr" rtl="0" fontAlgn="base">
      <a:spcBef>
        <a:spcPct val="0"/>
      </a:spcBef>
      <a:spcAft>
        <a:spcPct val="0"/>
      </a:spcAft>
      <a:defRPr sz="2000" kern="1200">
        <a:solidFill>
          <a:schemeClr val="tx1"/>
        </a:solidFill>
        <a:latin typeface="Arial Narrow" pitchFamily="34" charset="0"/>
        <a:ea typeface="+mn-ea"/>
        <a:cs typeface="+mn-cs"/>
      </a:defRPr>
    </a:lvl5pPr>
    <a:lvl6pPr marL="2286000" algn="l" defTabSz="914400" rtl="0" eaLnBrk="1" latinLnBrk="0" hangingPunct="1">
      <a:defRPr sz="2000" kern="1200">
        <a:solidFill>
          <a:schemeClr val="tx1"/>
        </a:solidFill>
        <a:latin typeface="Arial Narrow" pitchFamily="34" charset="0"/>
        <a:ea typeface="+mn-ea"/>
        <a:cs typeface="+mn-cs"/>
      </a:defRPr>
    </a:lvl6pPr>
    <a:lvl7pPr marL="2743200" algn="l" defTabSz="914400" rtl="0" eaLnBrk="1" latinLnBrk="0" hangingPunct="1">
      <a:defRPr sz="2000" kern="1200">
        <a:solidFill>
          <a:schemeClr val="tx1"/>
        </a:solidFill>
        <a:latin typeface="Arial Narrow" pitchFamily="34" charset="0"/>
        <a:ea typeface="+mn-ea"/>
        <a:cs typeface="+mn-cs"/>
      </a:defRPr>
    </a:lvl7pPr>
    <a:lvl8pPr marL="3200400" algn="l" defTabSz="914400" rtl="0" eaLnBrk="1" latinLnBrk="0" hangingPunct="1">
      <a:defRPr sz="2000" kern="1200">
        <a:solidFill>
          <a:schemeClr val="tx1"/>
        </a:solidFill>
        <a:latin typeface="Arial Narrow" pitchFamily="34" charset="0"/>
        <a:ea typeface="+mn-ea"/>
        <a:cs typeface="+mn-cs"/>
      </a:defRPr>
    </a:lvl8pPr>
    <a:lvl9pPr marL="3657600" algn="l" defTabSz="914400" rtl="0" eaLnBrk="1" latinLnBrk="0" hangingPunct="1">
      <a:defRPr sz="2000" kern="1200">
        <a:solidFill>
          <a:schemeClr val="tx1"/>
        </a:solidFill>
        <a:latin typeface="Arial Narrow" pitchFamily="34" charset="0"/>
        <a:ea typeface="+mn-ea"/>
        <a:cs typeface="+mn-cs"/>
      </a:defRPr>
    </a:lvl9pPr>
  </p:defaultTextStyle>
  <p:extLst>
    <p:ext uri="{EFAFB233-063F-42B5-8137-9DF3F51BA10A}">
      <p15:sldGuideLst xmlns:p15="http://schemas.microsoft.com/office/powerpoint/2012/main">
        <p15:guide id="1" orient="horz" pos="2256">
          <p15:clr>
            <a:srgbClr val="A4A3A4"/>
          </p15:clr>
        </p15:guide>
        <p15:guide id="2" pos="312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FF"/>
    <a:srgbClr val="000000"/>
    <a:srgbClr val="FFFF66"/>
    <a:srgbClr val="000099"/>
    <a:srgbClr val="0000FF"/>
    <a:srgbClr val="0066FF"/>
    <a:srgbClr val="F4FE2E"/>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67" autoAdjust="0"/>
    <p:restoredTop sz="86402" autoAdjust="0"/>
  </p:normalViewPr>
  <p:slideViewPr>
    <p:cSldViewPr snapToGrid="0">
      <p:cViewPr varScale="1">
        <p:scale>
          <a:sx n="73" d="100"/>
          <a:sy n="73" d="100"/>
        </p:scale>
        <p:origin x="1109" y="72"/>
      </p:cViewPr>
      <p:guideLst>
        <p:guide orient="horz" pos="2256"/>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58" d="100"/>
          <a:sy n="58" d="100"/>
        </p:scale>
        <p:origin x="-1812" y="-7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lmerico, Alan M" userId="ce7a1e54-1cd1-4ba3-98c4-326a3e66395e" providerId="ADAL" clId="{53AC2E31-CEDE-484F-8697-54E3577A1161}"/>
    <pc:docChg chg="undo custSel addSld delSld modSld">
      <pc:chgData name="Delmerico, Alan M" userId="ce7a1e54-1cd1-4ba3-98c4-326a3e66395e" providerId="ADAL" clId="{53AC2E31-CEDE-484F-8697-54E3577A1161}" dt="2018-04-10T21:02:16.210" v="586"/>
      <pc:docMkLst>
        <pc:docMk/>
      </pc:docMkLst>
      <pc:sldChg chg="addSp modSp">
        <pc:chgData name="Delmerico, Alan M" userId="ce7a1e54-1cd1-4ba3-98c4-326a3e66395e" providerId="ADAL" clId="{53AC2E31-CEDE-484F-8697-54E3577A1161}" dt="2018-04-04T20:55:09.879" v="584"/>
        <pc:sldMkLst>
          <pc:docMk/>
          <pc:sldMk cId="2031020036" sldId="1093"/>
        </pc:sldMkLst>
        <pc:spChg chg="mod">
          <ac:chgData name="Delmerico, Alan M" userId="ce7a1e54-1cd1-4ba3-98c4-326a3e66395e" providerId="ADAL" clId="{53AC2E31-CEDE-484F-8697-54E3577A1161}" dt="2018-04-04T20:40:34.952" v="380" actId="20577"/>
          <ac:spMkLst>
            <pc:docMk/>
            <pc:sldMk cId="2031020036" sldId="1093"/>
            <ac:spMk id="3" creationId="{00000000-0000-0000-0000-000000000000}"/>
          </ac:spMkLst>
        </pc:spChg>
        <pc:picChg chg="add mod">
          <ac:chgData name="Delmerico, Alan M" userId="ce7a1e54-1cd1-4ba3-98c4-326a3e66395e" providerId="ADAL" clId="{53AC2E31-CEDE-484F-8697-54E3577A1161}" dt="2018-04-04T20:54:47.269" v="583" actId="1076"/>
          <ac:picMkLst>
            <pc:docMk/>
            <pc:sldMk cId="2031020036" sldId="1093"/>
            <ac:picMk id="4" creationId="{B78BC312-1FA5-45CC-BA32-981F4083D233}"/>
          </ac:picMkLst>
        </pc:picChg>
        <pc:picChg chg="add">
          <ac:chgData name="Delmerico, Alan M" userId="ce7a1e54-1cd1-4ba3-98c4-326a3e66395e" providerId="ADAL" clId="{53AC2E31-CEDE-484F-8697-54E3577A1161}" dt="2018-04-04T20:55:09.879" v="584"/>
          <ac:picMkLst>
            <pc:docMk/>
            <pc:sldMk cId="2031020036" sldId="1093"/>
            <ac:picMk id="5" creationId="{F4933C9D-CAD8-4A34-869C-5FFC5E60DBE3}"/>
          </ac:picMkLst>
        </pc:picChg>
      </pc:sldChg>
      <pc:sldChg chg="modSp">
        <pc:chgData name="Delmerico, Alan M" userId="ce7a1e54-1cd1-4ba3-98c4-326a3e66395e" providerId="ADAL" clId="{53AC2E31-CEDE-484F-8697-54E3577A1161}" dt="2018-04-04T20:54:11.611" v="581" actId="6549"/>
        <pc:sldMkLst>
          <pc:docMk/>
          <pc:sldMk cId="105490211" sldId="1094"/>
        </pc:sldMkLst>
        <pc:spChg chg="mod">
          <ac:chgData name="Delmerico, Alan M" userId="ce7a1e54-1cd1-4ba3-98c4-326a3e66395e" providerId="ADAL" clId="{53AC2E31-CEDE-484F-8697-54E3577A1161}" dt="2018-04-04T20:54:11.611" v="581" actId="6549"/>
          <ac:spMkLst>
            <pc:docMk/>
            <pc:sldMk cId="105490211" sldId="1094"/>
            <ac:spMk id="3" creationId="{00000000-0000-0000-0000-000000000000}"/>
          </ac:spMkLst>
        </pc:spChg>
      </pc:sldChg>
      <pc:sldChg chg="addSp modSp modAnim">
        <pc:chgData name="Delmerico, Alan M" userId="ce7a1e54-1cd1-4ba3-98c4-326a3e66395e" providerId="ADAL" clId="{53AC2E31-CEDE-484F-8697-54E3577A1161}" dt="2018-04-10T21:02:16.210" v="586"/>
        <pc:sldMkLst>
          <pc:docMk/>
          <pc:sldMk cId="765319410" sldId="1109"/>
        </pc:sldMkLst>
        <pc:picChg chg="add mod">
          <ac:chgData name="Delmerico, Alan M" userId="ce7a1e54-1cd1-4ba3-98c4-326a3e66395e" providerId="ADAL" clId="{53AC2E31-CEDE-484F-8697-54E3577A1161}" dt="2018-04-10T21:02:10.388" v="585" actId="931"/>
          <ac:picMkLst>
            <pc:docMk/>
            <pc:sldMk cId="765319410" sldId="1109"/>
            <ac:picMk id="12" creationId="{7B644508-B80A-451A-96EB-B89FC7F5A1C8}"/>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1634" name="Rectangle 2"/>
          <p:cNvSpPr>
            <a:spLocks noGrp="1" noChangeArrowheads="1"/>
          </p:cNvSpPr>
          <p:nvPr>
            <p:ph type="hdr" sz="quarter"/>
          </p:nvPr>
        </p:nvSpPr>
        <p:spPr bwMode="auto">
          <a:xfrm>
            <a:off x="0" y="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l">
              <a:defRPr sz="1200">
                <a:latin typeface="Arial" pitchFamily="34" charset="0"/>
              </a:defRPr>
            </a:lvl1pPr>
          </a:lstStyle>
          <a:p>
            <a:endParaRPr lang="en-US" altLang="en-US"/>
          </a:p>
        </p:txBody>
      </p:sp>
      <p:sp>
        <p:nvSpPr>
          <p:cNvPr id="581635" name="Rectangle 3"/>
          <p:cNvSpPr>
            <a:spLocks noGrp="1" noChangeArrowheads="1"/>
          </p:cNvSpPr>
          <p:nvPr>
            <p:ph type="dt" sz="quarter" idx="1"/>
          </p:nvPr>
        </p:nvSpPr>
        <p:spPr bwMode="auto">
          <a:xfrm>
            <a:off x="3970938" y="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a:defRPr sz="1200">
                <a:latin typeface="Arial" pitchFamily="34" charset="0"/>
              </a:defRPr>
            </a:lvl1pPr>
          </a:lstStyle>
          <a:p>
            <a:endParaRPr lang="en-US" altLang="en-US"/>
          </a:p>
        </p:txBody>
      </p:sp>
      <p:sp>
        <p:nvSpPr>
          <p:cNvPr id="581636" name="Rectangle 4"/>
          <p:cNvSpPr>
            <a:spLocks noGrp="1" noChangeArrowheads="1"/>
          </p:cNvSpPr>
          <p:nvPr>
            <p:ph type="ftr" sz="quarter" idx="2"/>
          </p:nvPr>
        </p:nvSpPr>
        <p:spPr bwMode="auto">
          <a:xfrm>
            <a:off x="0" y="8829967"/>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l">
              <a:defRPr sz="1200">
                <a:latin typeface="Arial" pitchFamily="34" charset="0"/>
              </a:defRPr>
            </a:lvl1pPr>
          </a:lstStyle>
          <a:p>
            <a:endParaRPr lang="en-US" altLang="en-US"/>
          </a:p>
        </p:txBody>
      </p:sp>
      <p:sp>
        <p:nvSpPr>
          <p:cNvPr id="581637" name="Rectangle 5"/>
          <p:cNvSpPr>
            <a:spLocks noGrp="1" noChangeArrowheads="1"/>
          </p:cNvSpPr>
          <p:nvPr>
            <p:ph type="sldNum" sz="quarter" idx="3"/>
          </p:nvPr>
        </p:nvSpPr>
        <p:spPr bwMode="auto">
          <a:xfrm>
            <a:off x="3970938" y="8829967"/>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a:defRPr sz="1200">
                <a:latin typeface="Arial" pitchFamily="34" charset="0"/>
              </a:defRPr>
            </a:lvl1pPr>
          </a:lstStyle>
          <a:p>
            <a:fld id="{9C55AECF-89C0-4CAB-8876-C112FDC27E58}" type="slidenum">
              <a:rPr lang="en-US" altLang="en-US"/>
              <a:pPr/>
              <a:t>‹#›</a:t>
            </a:fld>
            <a:endParaRPr lang="en-US" altLang="en-US"/>
          </a:p>
        </p:txBody>
      </p:sp>
    </p:spTree>
    <p:extLst>
      <p:ext uri="{BB962C8B-B14F-4D97-AF65-F5344CB8AC3E}">
        <p14:creationId xmlns:p14="http://schemas.microsoft.com/office/powerpoint/2010/main" val="7698459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hdr" sz="quarter"/>
          </p:nvPr>
        </p:nvSpPr>
        <p:spPr bwMode="auto">
          <a:xfrm>
            <a:off x="0" y="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l">
              <a:spcBef>
                <a:spcPct val="20000"/>
              </a:spcBef>
              <a:defRPr sz="1200">
                <a:latin typeface="Times New Roman" pitchFamily="18" charset="0"/>
              </a:defRPr>
            </a:lvl1pPr>
          </a:lstStyle>
          <a:p>
            <a:endParaRPr lang="en-US" altLang="en-US"/>
          </a:p>
        </p:txBody>
      </p:sp>
      <p:sp>
        <p:nvSpPr>
          <p:cNvPr id="61443" name="Rectangle 3"/>
          <p:cNvSpPr>
            <a:spLocks noGrp="1" noChangeArrowheads="1"/>
          </p:cNvSpPr>
          <p:nvPr>
            <p:ph type="dt" idx="1"/>
          </p:nvPr>
        </p:nvSpPr>
        <p:spPr bwMode="auto">
          <a:xfrm>
            <a:off x="3972560" y="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a:spcBef>
                <a:spcPct val="20000"/>
              </a:spcBef>
              <a:defRPr sz="1200">
                <a:latin typeface="Times New Roman" pitchFamily="18" charset="0"/>
              </a:defRPr>
            </a:lvl1pPr>
          </a:lstStyle>
          <a:p>
            <a:endParaRPr lang="en-US" altLang="en-US"/>
          </a:p>
        </p:txBody>
      </p:sp>
      <p:sp>
        <p:nvSpPr>
          <p:cNvPr id="61444"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1445" name="Rectangle 5"/>
          <p:cNvSpPr>
            <a:spLocks noGrp="1" noChangeArrowheads="1"/>
          </p:cNvSpPr>
          <p:nvPr>
            <p:ph type="body" sz="quarter" idx="3"/>
          </p:nvPr>
        </p:nvSpPr>
        <p:spPr bwMode="auto">
          <a:xfrm>
            <a:off x="934720" y="4415790"/>
            <a:ext cx="5140960" cy="4183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1446" name="Rectangle 6"/>
          <p:cNvSpPr>
            <a:spLocks noGrp="1" noChangeArrowheads="1"/>
          </p:cNvSpPr>
          <p:nvPr>
            <p:ph type="ftr" sz="quarter" idx="4"/>
          </p:nvPr>
        </p:nvSpPr>
        <p:spPr bwMode="auto">
          <a:xfrm>
            <a:off x="0" y="883158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l">
              <a:spcBef>
                <a:spcPct val="20000"/>
              </a:spcBef>
              <a:defRPr sz="1200">
                <a:latin typeface="Times New Roman" pitchFamily="18" charset="0"/>
              </a:defRPr>
            </a:lvl1pPr>
          </a:lstStyle>
          <a:p>
            <a:endParaRPr lang="en-US" altLang="en-US"/>
          </a:p>
        </p:txBody>
      </p:sp>
      <p:sp>
        <p:nvSpPr>
          <p:cNvPr id="61447" name="Rectangle 7"/>
          <p:cNvSpPr>
            <a:spLocks noGrp="1" noChangeArrowheads="1"/>
          </p:cNvSpPr>
          <p:nvPr>
            <p:ph type="sldNum" sz="quarter" idx="5"/>
          </p:nvPr>
        </p:nvSpPr>
        <p:spPr bwMode="auto">
          <a:xfrm>
            <a:off x="3972560" y="883158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a:spcBef>
                <a:spcPct val="20000"/>
              </a:spcBef>
              <a:defRPr sz="1200">
                <a:latin typeface="Times New Roman" pitchFamily="18" charset="0"/>
              </a:defRPr>
            </a:lvl1pPr>
          </a:lstStyle>
          <a:p>
            <a:fld id="{1E683EE5-3C85-4701-B2C0-75B44FEDC945}" type="slidenum">
              <a:rPr lang="en-US" altLang="en-US"/>
              <a:pPr/>
              <a:t>‹#›</a:t>
            </a:fld>
            <a:endParaRPr lang="en-US" altLang="en-US"/>
          </a:p>
        </p:txBody>
      </p:sp>
    </p:spTree>
    <p:extLst>
      <p:ext uri="{BB962C8B-B14F-4D97-AF65-F5344CB8AC3E}">
        <p14:creationId xmlns:p14="http://schemas.microsoft.com/office/powerpoint/2010/main" val="246369451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Arial" pitchFamily="34" charset="0"/>
        <a:ea typeface="+mn-ea"/>
        <a:cs typeface="+mn-cs"/>
      </a:defRPr>
    </a:lvl1pPr>
    <a:lvl2pPr marL="457200" algn="l" rtl="0" fontAlgn="base">
      <a:spcBef>
        <a:spcPct val="30000"/>
      </a:spcBef>
      <a:spcAft>
        <a:spcPct val="0"/>
      </a:spcAft>
      <a:defRPr kumimoji="1" sz="1200" kern="1200">
        <a:solidFill>
          <a:schemeClr val="tx1"/>
        </a:solidFill>
        <a:latin typeface="Arial" pitchFamily="34" charset="0"/>
        <a:ea typeface="+mn-ea"/>
        <a:cs typeface="+mn-cs"/>
      </a:defRPr>
    </a:lvl2pPr>
    <a:lvl3pPr marL="914400" algn="l" rtl="0" fontAlgn="base">
      <a:spcBef>
        <a:spcPct val="30000"/>
      </a:spcBef>
      <a:spcAft>
        <a:spcPct val="0"/>
      </a:spcAft>
      <a:defRPr kumimoji="1" sz="1200" kern="1200">
        <a:solidFill>
          <a:schemeClr val="tx1"/>
        </a:solidFill>
        <a:latin typeface="Arial" pitchFamily="34" charset="0"/>
        <a:ea typeface="+mn-ea"/>
        <a:cs typeface="+mn-cs"/>
      </a:defRPr>
    </a:lvl3pPr>
    <a:lvl4pPr marL="1371600" algn="l" rtl="0" fontAlgn="base">
      <a:spcBef>
        <a:spcPct val="30000"/>
      </a:spcBef>
      <a:spcAft>
        <a:spcPct val="0"/>
      </a:spcAft>
      <a:defRPr kumimoji="1" sz="1200" kern="1200">
        <a:solidFill>
          <a:schemeClr val="tx1"/>
        </a:solidFill>
        <a:latin typeface="Arial" pitchFamily="34" charset="0"/>
        <a:ea typeface="+mn-ea"/>
        <a:cs typeface="+mn-cs"/>
      </a:defRPr>
    </a:lvl4pPr>
    <a:lvl5pPr marL="1828800" algn="l" rtl="0" fontAlgn="base">
      <a:spcBef>
        <a:spcPct val="30000"/>
      </a:spcBef>
      <a:spcAft>
        <a:spcPct val="0"/>
      </a:spcAft>
      <a:defRPr kumimoji="1"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186412-14AC-4758-8B50-3AB87BCF2EA3}" type="slidenum">
              <a:rPr lang="en-US" altLang="en-US"/>
              <a:pPr/>
              <a:t>1</a:t>
            </a:fld>
            <a:endParaRPr lang="en-US" altLang="en-US"/>
          </a:p>
        </p:txBody>
      </p:sp>
      <p:sp>
        <p:nvSpPr>
          <p:cNvPr id="1795074" name="Rectangle 2"/>
          <p:cNvSpPr>
            <a:spLocks noGrp="1" noRot="1" noChangeAspect="1" noChangeArrowheads="1" noTextEdit="1"/>
          </p:cNvSpPr>
          <p:nvPr>
            <p:ph type="sldImg"/>
          </p:nvPr>
        </p:nvSpPr>
        <p:spPr>
          <a:xfrm>
            <a:off x="1182688" y="696913"/>
            <a:ext cx="4648200" cy="3486150"/>
          </a:xfrm>
          <a:ln/>
        </p:spPr>
      </p:sp>
      <p:sp>
        <p:nvSpPr>
          <p:cNvPr id="1795075" name="Rectangle 3"/>
          <p:cNvSpPr>
            <a:spLocks noGrp="1" noChangeArrowheads="1"/>
          </p:cNvSpPr>
          <p:nvPr>
            <p:ph type="body" idx="1"/>
          </p:nvPr>
        </p:nvSpPr>
        <p:spPr/>
        <p:txBody>
          <a:bodyPr/>
          <a:lstStyle/>
          <a:p>
            <a:endParaRPr lang="en-US" altLang="en-US" dirty="0"/>
          </a:p>
        </p:txBody>
      </p:sp>
    </p:spTree>
    <p:extLst>
      <p:ext uri="{BB962C8B-B14F-4D97-AF65-F5344CB8AC3E}">
        <p14:creationId xmlns:p14="http://schemas.microsoft.com/office/powerpoint/2010/main" val="5000031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683EE5-3C85-4701-B2C0-75B44FEDC945}" type="slidenum">
              <a:rPr lang="en-US" altLang="en-US" smtClean="0"/>
              <a:pPr/>
              <a:t>4</a:t>
            </a:fld>
            <a:endParaRPr lang="en-US" altLang="en-US"/>
          </a:p>
        </p:txBody>
      </p:sp>
    </p:spTree>
    <p:extLst>
      <p:ext uri="{BB962C8B-B14F-4D97-AF65-F5344CB8AC3E}">
        <p14:creationId xmlns:p14="http://schemas.microsoft.com/office/powerpoint/2010/main" val="23992937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Very diverse additions:</a:t>
            </a:r>
            <a:r>
              <a:rPr lang="en-US" baseline="0" dirty="0" smtClean="0"/>
              <a:t> Johns Hopkins, Georgetown, University of Chicago, IUPUI, CSU Los Angeles, York in Canada, etc.</a:t>
            </a:r>
            <a:endParaRPr lang="en-US" dirty="0"/>
          </a:p>
        </p:txBody>
      </p:sp>
      <p:sp>
        <p:nvSpPr>
          <p:cNvPr id="4" name="Slide Number Placeholder 3"/>
          <p:cNvSpPr>
            <a:spLocks noGrp="1"/>
          </p:cNvSpPr>
          <p:nvPr>
            <p:ph type="sldNum" sz="quarter" idx="10"/>
          </p:nvPr>
        </p:nvSpPr>
        <p:spPr/>
        <p:txBody>
          <a:bodyPr/>
          <a:lstStyle/>
          <a:p>
            <a:fld id="{1E683EE5-3C85-4701-B2C0-75B44FEDC945}" type="slidenum">
              <a:rPr lang="en-US" altLang="en-US" smtClean="0"/>
              <a:pPr/>
              <a:t>5</a:t>
            </a:fld>
            <a:endParaRPr lang="en-US" altLang="en-US"/>
          </a:p>
        </p:txBody>
      </p:sp>
    </p:spTree>
    <p:extLst>
      <p:ext uri="{BB962C8B-B14F-4D97-AF65-F5344CB8AC3E}">
        <p14:creationId xmlns:p14="http://schemas.microsoft.com/office/powerpoint/2010/main" val="25095183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Buffalo as a model of struggling post-industrial</a:t>
            </a:r>
            <a:r>
              <a:rPr lang="en-US" baseline="0" dirty="0" smtClean="0"/>
              <a:t> cities looking to redefine itself. Still highly segregated with uneven development and prosperity…disparity in who has benefitted</a:t>
            </a:r>
            <a:endParaRPr lang="en-US" dirty="0"/>
          </a:p>
        </p:txBody>
      </p:sp>
      <p:sp>
        <p:nvSpPr>
          <p:cNvPr id="4" name="Slide Number Placeholder 3"/>
          <p:cNvSpPr>
            <a:spLocks noGrp="1"/>
          </p:cNvSpPr>
          <p:nvPr>
            <p:ph type="sldNum" sz="quarter" idx="10"/>
          </p:nvPr>
        </p:nvSpPr>
        <p:spPr/>
        <p:txBody>
          <a:bodyPr/>
          <a:lstStyle/>
          <a:p>
            <a:fld id="{1E683EE5-3C85-4701-B2C0-75B44FEDC945}" type="slidenum">
              <a:rPr lang="en-US" altLang="en-US" smtClean="0"/>
              <a:pPr/>
              <a:t>6</a:t>
            </a:fld>
            <a:endParaRPr lang="en-US" altLang="en-US"/>
          </a:p>
        </p:txBody>
      </p:sp>
    </p:spTree>
    <p:extLst>
      <p:ext uri="{BB962C8B-B14F-4D97-AF65-F5344CB8AC3E}">
        <p14:creationId xmlns:p14="http://schemas.microsoft.com/office/powerpoint/2010/main" val="10612955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Highly plural</a:t>
            </a:r>
            <a:r>
              <a:rPr lang="en-US" baseline="0" dirty="0" smtClean="0"/>
              <a:t>, lots of change over last decade, many new immigrants, many persistent problems.</a:t>
            </a:r>
            <a:endParaRPr lang="en-US" dirty="0"/>
          </a:p>
        </p:txBody>
      </p:sp>
      <p:sp>
        <p:nvSpPr>
          <p:cNvPr id="4" name="Slide Number Placeholder 3"/>
          <p:cNvSpPr>
            <a:spLocks noGrp="1"/>
          </p:cNvSpPr>
          <p:nvPr>
            <p:ph type="sldNum" sz="quarter" idx="10"/>
          </p:nvPr>
        </p:nvSpPr>
        <p:spPr/>
        <p:txBody>
          <a:bodyPr/>
          <a:lstStyle/>
          <a:p>
            <a:fld id="{1E683EE5-3C85-4701-B2C0-75B44FEDC945}" type="slidenum">
              <a:rPr lang="en-US" altLang="en-US" smtClean="0"/>
              <a:pPr/>
              <a:t>7</a:t>
            </a:fld>
            <a:endParaRPr lang="en-US" altLang="en-US"/>
          </a:p>
        </p:txBody>
      </p:sp>
    </p:spTree>
    <p:extLst>
      <p:ext uri="{BB962C8B-B14F-4D97-AF65-F5344CB8AC3E}">
        <p14:creationId xmlns:p14="http://schemas.microsoft.com/office/powerpoint/2010/main" val="40491808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Equitable!</a:t>
            </a:r>
            <a:r>
              <a:rPr lang="en-US" baseline="0" dirty="0" smtClean="0"/>
              <a:t> Purposeful direction of effort to a community (hiring purchasing, etc.). Not static, so solutions may not yet be present, i.e. procurement of goods not presently produced locally…but could they be? Work with local producer to adapt production to meet needs of institution.</a:t>
            </a:r>
            <a:endParaRPr lang="en-US" dirty="0"/>
          </a:p>
        </p:txBody>
      </p:sp>
      <p:sp>
        <p:nvSpPr>
          <p:cNvPr id="4" name="Slide Number Placeholder 3"/>
          <p:cNvSpPr>
            <a:spLocks noGrp="1"/>
          </p:cNvSpPr>
          <p:nvPr>
            <p:ph type="sldNum" sz="quarter" idx="10"/>
          </p:nvPr>
        </p:nvSpPr>
        <p:spPr/>
        <p:txBody>
          <a:bodyPr/>
          <a:lstStyle/>
          <a:p>
            <a:fld id="{1E683EE5-3C85-4701-B2C0-75B44FEDC945}" type="slidenum">
              <a:rPr lang="en-US" altLang="en-US" smtClean="0"/>
              <a:pPr/>
              <a:t>9</a:t>
            </a:fld>
            <a:endParaRPr lang="en-US" altLang="en-US"/>
          </a:p>
        </p:txBody>
      </p:sp>
    </p:spTree>
    <p:extLst>
      <p:ext uri="{BB962C8B-B14F-4D97-AF65-F5344CB8AC3E}">
        <p14:creationId xmlns:p14="http://schemas.microsoft.com/office/powerpoint/2010/main" val="18043767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683EE5-3C85-4701-B2C0-75B44FEDC945}" type="slidenum">
              <a:rPr lang="en-US" altLang="en-US" smtClean="0"/>
              <a:pPr/>
              <a:t>12</a:t>
            </a:fld>
            <a:endParaRPr lang="en-US" altLang="en-US"/>
          </a:p>
        </p:txBody>
      </p:sp>
    </p:spTree>
    <p:extLst>
      <p:ext uri="{BB962C8B-B14F-4D97-AF65-F5344CB8AC3E}">
        <p14:creationId xmlns:p14="http://schemas.microsoft.com/office/powerpoint/2010/main" val="13858200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Section Header">
    <p:bg>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47252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146175"/>
          </a:xfrm>
        </p:spPr>
        <p:txBody>
          <a:bodyPr/>
          <a:lstStyle>
            <a:lvl1pPr>
              <a:defRPr b="1"/>
            </a:lvl1pPr>
          </a:lstStyle>
          <a:p>
            <a:r>
              <a:rPr lang="en-US" dirty="0"/>
              <a:t>Click to Edit Master Title</a:t>
            </a:r>
          </a:p>
        </p:txBody>
      </p:sp>
      <p:sp>
        <p:nvSpPr>
          <p:cNvPr id="3" name="Subtitle 2"/>
          <p:cNvSpPr>
            <a:spLocks noGrp="1"/>
          </p:cNvSpPr>
          <p:nvPr>
            <p:ph type="subTitle" idx="1"/>
          </p:nvPr>
        </p:nvSpPr>
        <p:spPr>
          <a:xfrm>
            <a:off x="1371600" y="3200400"/>
            <a:ext cx="6400800" cy="1752600"/>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1007122149"/>
      </p:ext>
    </p:extLst>
  </p:cSld>
  <p:clrMapOvr>
    <a:masterClrMapping/>
  </p:clrMapOvr>
  <p:transition>
    <p:split orient="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28600" y="38100"/>
            <a:ext cx="8534400" cy="952500"/>
          </a:xfrm>
        </p:spPr>
        <p:txBody>
          <a:bodyPr>
            <a:normAutofit/>
          </a:bodyPr>
          <a:lstStyle>
            <a:lvl1pPr algn="l">
              <a:defRPr sz="3600" b="1">
                <a:solidFill>
                  <a:srgbClr val="CC6600"/>
                </a:solidFill>
              </a:defRPr>
            </a:lvl1pPr>
          </a:lstStyle>
          <a:p>
            <a:r>
              <a:rPr lang="en-US" dirty="0"/>
              <a:t>Click to Edit Master Title </a:t>
            </a:r>
          </a:p>
        </p:txBody>
      </p:sp>
      <p:sp>
        <p:nvSpPr>
          <p:cNvPr id="3" name="Content Placeholder 2"/>
          <p:cNvSpPr>
            <a:spLocks noGrp="1"/>
          </p:cNvSpPr>
          <p:nvPr>
            <p:ph idx="1"/>
          </p:nvPr>
        </p:nvSpPr>
        <p:spPr>
          <a:xfrm>
            <a:off x="228600" y="1143000"/>
            <a:ext cx="8534400" cy="4572000"/>
          </a:xfrm>
        </p:spPr>
        <p:txBody>
          <a:bodyPr/>
          <a:lstStyle>
            <a:lvl1pPr>
              <a:buClr>
                <a:srgbClr val="CC6600"/>
              </a:buClr>
              <a:defRPr sz="2600" b="0"/>
            </a:lvl1pPr>
            <a:lvl2pPr>
              <a:defRPr sz="24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4285512"/>
      </p:ext>
    </p:extLst>
  </p:cSld>
  <p:clrMapOvr>
    <a:masterClrMapping/>
  </p:clrMapOvr>
  <p:transition>
    <p:split orient="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Title and Content">
    <p:bg>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28600" y="38100"/>
            <a:ext cx="8534400" cy="952500"/>
          </a:xfrm>
        </p:spPr>
        <p:txBody>
          <a:bodyPr>
            <a:normAutofit/>
          </a:bodyPr>
          <a:lstStyle>
            <a:lvl1pPr algn="l">
              <a:defRPr sz="3600" b="1">
                <a:solidFill>
                  <a:srgbClr val="CC6600"/>
                </a:solidFill>
              </a:defRPr>
            </a:lvl1pPr>
          </a:lstStyle>
          <a:p>
            <a:r>
              <a:rPr lang="en-US" dirty="0"/>
              <a:t>Click to Edit Master Title </a:t>
            </a:r>
          </a:p>
        </p:txBody>
      </p:sp>
      <p:sp>
        <p:nvSpPr>
          <p:cNvPr id="3" name="Content Placeholder 2"/>
          <p:cNvSpPr>
            <a:spLocks noGrp="1"/>
          </p:cNvSpPr>
          <p:nvPr>
            <p:ph idx="1" hasCustomPrompt="1"/>
          </p:nvPr>
        </p:nvSpPr>
        <p:spPr>
          <a:xfrm>
            <a:off x="228600" y="1143000"/>
            <a:ext cx="4038600" cy="4525963"/>
          </a:xfrm>
        </p:spPr>
        <p:txBody>
          <a:bodyPr/>
          <a:lstStyle>
            <a:lvl1pPr marL="0" indent="0">
              <a:buClr>
                <a:srgbClr val="CC6600"/>
              </a:buClr>
              <a:buFontTx/>
              <a:buNone/>
              <a:defRPr sz="2400" b="0"/>
            </a:lvl1pPr>
            <a:lvl2pPr>
              <a:defRPr sz="2000"/>
            </a:lvl2pPr>
            <a:lvl3pPr>
              <a:defRPr sz="1800"/>
            </a:lvl3pPr>
            <a:lvl4pPr>
              <a:defRPr sz="1800"/>
            </a:lvl4pPr>
            <a:lvl5pPr>
              <a:defRPr sz="1800"/>
            </a:lvl5pPr>
          </a:lstStyle>
          <a:p>
            <a:pPr lvl="0"/>
            <a:r>
              <a:rPr lang="en-US" dirty="0"/>
              <a:t>Click to Edit Master Text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hasCustomPrompt="1"/>
          </p:nvPr>
        </p:nvSpPr>
        <p:spPr>
          <a:xfrm>
            <a:off x="4648200" y="1143000"/>
            <a:ext cx="4038600" cy="4525963"/>
          </a:xfrm>
        </p:spPr>
        <p:txBody>
          <a:bodyPr/>
          <a:lstStyle>
            <a:lvl1pPr marL="0" indent="0">
              <a:buClr>
                <a:srgbClr val="CC6600"/>
              </a:buClr>
              <a:buFontTx/>
              <a:buNone/>
              <a:defRPr sz="2400" b="0"/>
            </a:lvl1pPr>
            <a:lvl2pPr>
              <a:defRPr sz="2000"/>
            </a:lvl2pPr>
            <a:lvl3pPr>
              <a:defRPr sz="1800"/>
            </a:lvl3pPr>
            <a:lvl4pPr>
              <a:defRPr sz="1800"/>
            </a:lvl4pPr>
            <a:lvl5pPr>
              <a:defRPr sz="1800"/>
            </a:lvl5pPr>
          </a:lstStyle>
          <a:p>
            <a:pPr lvl="0"/>
            <a:r>
              <a:rPr lang="en-US" dirty="0"/>
              <a:t>Click to Edit Master Text </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880695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7328714"/>
      </p:ext>
    </p:extLst>
  </p:cSld>
  <p:clrMapOvr>
    <a:masterClrMapping/>
  </p:clrMapOvr>
  <p:transition>
    <p:split orient="vert"/>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lt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C83BA0-A343-433C-9433-3F5A9BBC9EBD}" type="slidenum">
              <a:rPr lang="en-US" altLang="en-US" smtClean="0"/>
              <a:pPr/>
              <a:t>‹#›</a:t>
            </a:fld>
            <a:endParaRPr lang="en-US" altLang="en-US"/>
          </a:p>
        </p:txBody>
      </p:sp>
    </p:spTree>
    <p:extLst>
      <p:ext uri="{BB962C8B-B14F-4D97-AF65-F5344CB8AC3E}">
        <p14:creationId xmlns:p14="http://schemas.microsoft.com/office/powerpoint/2010/main" val="1846653056"/>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Lst>
  <p:transition>
    <p:split orient="ver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jpg"/><Relationship Id="rId9" Type="http://schemas.openxmlformats.org/officeDocument/2006/relationships/image" Target="../media/image1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eg"/><Relationship Id="rId1" Type="http://schemas.openxmlformats.org/officeDocument/2006/relationships/slideLayout" Target="../slideLayouts/slideLayout3.xml"/><Relationship Id="rId4" Type="http://schemas.openxmlformats.org/officeDocument/2006/relationships/image" Target="../media/image21.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93060" y="-157913"/>
            <a:ext cx="7772400" cy="2870030"/>
          </a:xfrm>
        </p:spPr>
        <p:txBody>
          <a:bodyPr>
            <a:normAutofit/>
          </a:bodyPr>
          <a:lstStyle/>
          <a:p>
            <a:r>
              <a:rPr lang="en-US" sz="3200" dirty="0"/>
              <a:t>Pushing Beyond the Borders: </a:t>
            </a:r>
            <a:br>
              <a:rPr lang="en-US" sz="3200" dirty="0"/>
            </a:br>
            <a:r>
              <a:rPr lang="en-US" sz="3200" dirty="0"/>
              <a:t>Bridging Higher Ed and Communities Through the Anchor Dashboard </a:t>
            </a:r>
          </a:p>
        </p:txBody>
      </p:sp>
      <p:sp>
        <p:nvSpPr>
          <p:cNvPr id="4" name="TextBox 3"/>
          <p:cNvSpPr txBox="1"/>
          <p:nvPr/>
        </p:nvSpPr>
        <p:spPr>
          <a:xfrm>
            <a:off x="1169854" y="2262626"/>
            <a:ext cx="6792686" cy="2554545"/>
          </a:xfrm>
          <a:prstGeom prst="rect">
            <a:avLst/>
          </a:prstGeom>
          <a:noFill/>
        </p:spPr>
        <p:txBody>
          <a:bodyPr wrap="square" rtlCol="0">
            <a:spAutoFit/>
          </a:bodyPr>
          <a:lstStyle/>
          <a:p>
            <a:r>
              <a:rPr lang="en-US" dirty="0"/>
              <a:t>Alan M. Delmerico, PhD</a:t>
            </a:r>
          </a:p>
          <a:p>
            <a:r>
              <a:rPr lang="en-US" dirty="0"/>
              <a:t>William F. Wieczorek, PhD</a:t>
            </a:r>
          </a:p>
          <a:p>
            <a:r>
              <a:rPr lang="en-US" b="1" dirty="0"/>
              <a:t>SUNY Buffalo State</a:t>
            </a:r>
          </a:p>
          <a:p>
            <a:r>
              <a:rPr lang="en-US" b="1" dirty="0"/>
              <a:t>Institute for Community Health Promotion</a:t>
            </a:r>
          </a:p>
          <a:p>
            <a:endParaRPr lang="en-US" b="1" dirty="0"/>
          </a:p>
          <a:p>
            <a:r>
              <a:rPr lang="en-US" dirty="0"/>
              <a:t>Paper presented at the Annual Meeting of the American Association of Geographers, New Orleans, </a:t>
            </a:r>
            <a:r>
              <a:rPr lang="en-US" dirty="0" smtClean="0"/>
              <a:t>LA, </a:t>
            </a:r>
            <a:r>
              <a:rPr lang="en-US" dirty="0"/>
              <a:t>4/11/18</a:t>
            </a:r>
          </a:p>
          <a:p>
            <a:endParaRPr lang="en-US" b="1"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6203" y="4557317"/>
            <a:ext cx="6629400" cy="1828800"/>
          </a:xfrm>
          <a:prstGeom prst="rect">
            <a:avLst/>
          </a:prstGeom>
        </p:spPr>
      </p:pic>
    </p:spTree>
  </p:cSld>
  <p:clrMapOvr>
    <a:masterClrMapping/>
  </p:clrMapOvr>
  <p:transition>
    <p:split orient="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Anchor Overview</a:t>
            </a:r>
          </a:p>
        </p:txBody>
      </p:sp>
      <p:sp>
        <p:nvSpPr>
          <p:cNvPr id="3" name="Content Placeholder 2"/>
          <p:cNvSpPr>
            <a:spLocks noGrp="1"/>
          </p:cNvSpPr>
          <p:nvPr>
            <p:ph idx="1"/>
          </p:nvPr>
        </p:nvSpPr>
        <p:spPr/>
        <p:txBody>
          <a:bodyPr>
            <a:normAutofit/>
          </a:bodyPr>
          <a:lstStyle/>
          <a:p>
            <a:r>
              <a:rPr lang="en-US" dirty="0"/>
              <a:t>Anchor </a:t>
            </a:r>
            <a:r>
              <a:rPr lang="en-US" dirty="0" smtClean="0"/>
              <a:t>Mission</a:t>
            </a:r>
            <a:endParaRPr lang="en-US" dirty="0"/>
          </a:p>
          <a:p>
            <a:pPr marL="457200" lvl="1" indent="0">
              <a:buNone/>
            </a:pPr>
            <a:endParaRPr lang="en-US" dirty="0" smtClean="0"/>
          </a:p>
          <a:p>
            <a:pPr marL="457200" lvl="1" indent="0">
              <a:buNone/>
            </a:pPr>
            <a:endParaRPr lang="en-US" dirty="0"/>
          </a:p>
          <a:p>
            <a:pPr marL="457200" lvl="1" indent="0">
              <a:buNone/>
            </a:pPr>
            <a:r>
              <a:rPr lang="en-US" dirty="0" smtClean="0"/>
              <a:t>A </a:t>
            </a:r>
            <a:r>
              <a:rPr lang="en-US" dirty="0"/>
              <a:t>commitment to intentionally apply an institution’s place-based economic power and human capital in partnership with community to mutually benefit the long-term well-being of both</a:t>
            </a:r>
            <a:r>
              <a:rPr lang="en-US" dirty="0" smtClean="0"/>
              <a:t>.</a:t>
            </a:r>
            <a:endParaRPr lang="en-US" dirty="0"/>
          </a:p>
        </p:txBody>
      </p:sp>
    </p:spTree>
    <p:extLst>
      <p:ext uri="{BB962C8B-B14F-4D97-AF65-F5344CB8AC3E}">
        <p14:creationId xmlns:p14="http://schemas.microsoft.com/office/powerpoint/2010/main" val="2031020036"/>
      </p:ext>
    </p:extLst>
  </p:cSld>
  <p:clrMapOvr>
    <a:masterClrMapping/>
  </p:clrMapOvr>
  <p:transition>
    <p:split orient="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Anchor Overview</a:t>
            </a:r>
          </a:p>
        </p:txBody>
      </p:sp>
      <p:sp>
        <p:nvSpPr>
          <p:cNvPr id="3" name="Content Placeholder 2"/>
          <p:cNvSpPr>
            <a:spLocks noGrp="1"/>
          </p:cNvSpPr>
          <p:nvPr>
            <p:ph idx="1"/>
          </p:nvPr>
        </p:nvSpPr>
        <p:spPr/>
        <p:txBody>
          <a:bodyPr>
            <a:normAutofit lnSpcReduction="10000"/>
          </a:bodyPr>
          <a:lstStyle/>
          <a:p>
            <a:r>
              <a:rPr lang="en-US" dirty="0" smtClean="0"/>
              <a:t>What </a:t>
            </a:r>
            <a:r>
              <a:rPr lang="en-US" dirty="0"/>
              <a:t>is an </a:t>
            </a:r>
            <a:r>
              <a:rPr lang="en-US" dirty="0" smtClean="0"/>
              <a:t>anchor?</a:t>
            </a:r>
            <a:endParaRPr lang="en-US" dirty="0"/>
          </a:p>
          <a:p>
            <a:pPr lvl="1"/>
            <a:r>
              <a:rPr lang="en-US" dirty="0" err="1"/>
              <a:t>Eds</a:t>
            </a:r>
            <a:r>
              <a:rPr lang="en-US" dirty="0"/>
              <a:t> and Meds</a:t>
            </a:r>
          </a:p>
          <a:p>
            <a:pPr lvl="2"/>
            <a:r>
              <a:rPr lang="en-US" dirty="0"/>
              <a:t>Capacity to benefit neighboring communities</a:t>
            </a:r>
          </a:p>
          <a:p>
            <a:pPr lvl="2"/>
            <a:r>
              <a:rPr lang="en-US" dirty="0"/>
              <a:t>Alignment of resources and business operations with mission</a:t>
            </a:r>
          </a:p>
          <a:p>
            <a:r>
              <a:rPr lang="en-US" dirty="0"/>
              <a:t>The Anchor Institution Community Benefit Dashboard </a:t>
            </a:r>
          </a:p>
          <a:p>
            <a:pPr lvl="1"/>
            <a:r>
              <a:rPr lang="en-US" dirty="0"/>
              <a:t>Understand the breadth of influence an institution has on its surrounding community</a:t>
            </a:r>
          </a:p>
          <a:p>
            <a:pPr lvl="2"/>
            <a:r>
              <a:rPr lang="en-US" dirty="0"/>
              <a:t>Institutional and community oriented measures</a:t>
            </a:r>
          </a:p>
          <a:p>
            <a:pPr lvl="1"/>
            <a:r>
              <a:rPr lang="en-US" dirty="0"/>
              <a:t>Which mechanisms contribute to the improvement and vibrancy in their communities? </a:t>
            </a:r>
          </a:p>
        </p:txBody>
      </p:sp>
    </p:spTree>
    <p:extLst>
      <p:ext uri="{BB962C8B-B14F-4D97-AF65-F5344CB8AC3E}">
        <p14:creationId xmlns:p14="http://schemas.microsoft.com/office/powerpoint/2010/main" val="2698403397"/>
      </p:ext>
    </p:extLst>
  </p:cSld>
  <p:clrMapOvr>
    <a:masterClrMapping/>
  </p:clrMapOvr>
  <p:transition>
    <p:split orient="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Anchor Overview</a:t>
            </a:r>
          </a:p>
        </p:txBody>
      </p:sp>
      <p:sp>
        <p:nvSpPr>
          <p:cNvPr id="3" name="Content Placeholder 2"/>
          <p:cNvSpPr>
            <a:spLocks noGrp="1"/>
          </p:cNvSpPr>
          <p:nvPr>
            <p:ph idx="1"/>
          </p:nvPr>
        </p:nvSpPr>
        <p:spPr/>
        <p:txBody>
          <a:bodyPr>
            <a:normAutofit/>
          </a:bodyPr>
          <a:lstStyle/>
          <a:p>
            <a:r>
              <a:rPr lang="en-US" dirty="0"/>
              <a:t>History</a:t>
            </a:r>
          </a:p>
          <a:p>
            <a:pPr lvl="1"/>
            <a:r>
              <a:rPr lang="en-US" dirty="0"/>
              <a:t>Initiated following the release of the 2013 report </a:t>
            </a:r>
            <a:r>
              <a:rPr lang="en-US" i="1" dirty="0"/>
              <a:t>The Anchor Dashboard</a:t>
            </a:r>
            <a:r>
              <a:rPr lang="en-US" dirty="0"/>
              <a:t> by the Democracy Collaborative </a:t>
            </a:r>
          </a:p>
          <a:p>
            <a:pPr lvl="1"/>
            <a:r>
              <a:rPr lang="en-US" dirty="0"/>
              <a:t>With funding from the Annie E. Casey Foundation</a:t>
            </a:r>
          </a:p>
          <a:p>
            <a:pPr lvl="2"/>
            <a:r>
              <a:rPr lang="en-US" dirty="0"/>
              <a:t>More info at: </a:t>
            </a:r>
            <a:r>
              <a:rPr lang="en-US" dirty="0" smtClean="0"/>
              <a:t>anchors.democracycollaborative.org </a:t>
            </a:r>
            <a:endParaRPr lang="en-US" dirty="0"/>
          </a:p>
          <a:p>
            <a:pPr lvl="1"/>
            <a:r>
              <a:rPr lang="en-US" dirty="0"/>
              <a:t>SUNY Buffalo State </a:t>
            </a:r>
          </a:p>
          <a:p>
            <a:pPr lvl="2"/>
            <a:r>
              <a:rPr lang="en-US" dirty="0"/>
              <a:t>Formally involved since 2014 </a:t>
            </a:r>
          </a:p>
          <a:p>
            <a:pPr lvl="2"/>
            <a:r>
              <a:rPr lang="en-US" dirty="0"/>
              <a:t>Institution has long maintained an orientation toward working beyond our campus borders</a:t>
            </a:r>
          </a:p>
        </p:txBody>
      </p:sp>
      <p:pic>
        <p:nvPicPr>
          <p:cNvPr id="5" name="Picture 4">
            <a:extLst>
              <a:ext uri="{FF2B5EF4-FFF2-40B4-BE49-F238E27FC236}">
                <a16:creationId xmlns:a16="http://schemas.microsoft.com/office/drawing/2014/main" xmlns="" id="{F4933C9D-CAD8-4A34-869C-5FFC5E60DBE3}"/>
              </a:ext>
            </a:extLst>
          </p:cNvPr>
          <p:cNvPicPr>
            <a:picLocks noChangeAspect="1"/>
          </p:cNvPicPr>
          <p:nvPr/>
        </p:nvPicPr>
        <p:blipFill>
          <a:blip r:embed="rId3"/>
          <a:stretch>
            <a:fillRect/>
          </a:stretch>
        </p:blipFill>
        <p:spPr>
          <a:xfrm>
            <a:off x="133350" y="5210175"/>
            <a:ext cx="4457700" cy="97155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19650" y="5002950"/>
            <a:ext cx="1183500" cy="1183500"/>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03150" y="5257800"/>
            <a:ext cx="2857500" cy="781050"/>
          </a:xfrm>
          <a:prstGeom prst="rect">
            <a:avLst/>
          </a:prstGeom>
        </p:spPr>
      </p:pic>
    </p:spTree>
    <p:extLst>
      <p:ext uri="{BB962C8B-B14F-4D97-AF65-F5344CB8AC3E}">
        <p14:creationId xmlns:p14="http://schemas.microsoft.com/office/powerpoint/2010/main" val="551708163"/>
      </p:ext>
    </p:extLst>
  </p:cSld>
  <p:clrMapOvr>
    <a:masterClrMapping/>
  </p:clrMapOvr>
  <p:transition>
    <p:split orient="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Anchor Overview</a:t>
            </a:r>
          </a:p>
        </p:txBody>
      </p:sp>
      <p:sp>
        <p:nvSpPr>
          <p:cNvPr id="3" name="Content Placeholder 2"/>
          <p:cNvSpPr>
            <a:spLocks noGrp="1"/>
          </p:cNvSpPr>
          <p:nvPr>
            <p:ph idx="1"/>
          </p:nvPr>
        </p:nvSpPr>
        <p:spPr>
          <a:xfrm>
            <a:off x="228600" y="1142999"/>
            <a:ext cx="8534400" cy="5008731"/>
          </a:xfrm>
        </p:spPr>
        <p:txBody>
          <a:bodyPr>
            <a:normAutofit/>
          </a:bodyPr>
          <a:lstStyle/>
          <a:p>
            <a:r>
              <a:rPr lang="en-US" dirty="0"/>
              <a:t>Anchor Learning Cohort</a:t>
            </a:r>
          </a:p>
          <a:p>
            <a:pPr lvl="1"/>
            <a:r>
              <a:rPr lang="en-US" dirty="0"/>
              <a:t>Six institutions to collaborate, develop shared metrics</a:t>
            </a:r>
          </a:p>
          <a:p>
            <a:pPr lvl="1"/>
            <a:r>
              <a:rPr lang="en-US" dirty="0"/>
              <a:t>Coalition of Urban and Metropolitan Universities (CUMU)</a:t>
            </a:r>
          </a:p>
          <a:p>
            <a:pPr lvl="2"/>
            <a:r>
              <a:rPr lang="en-US" dirty="0"/>
              <a:t>New partnership in 2018 with CUMU members invited to join the Higher Education Anchor Mission Initiative (25+ announced 4/10/18)</a:t>
            </a:r>
          </a:p>
          <a:p>
            <a:pPr lvl="1"/>
            <a:r>
              <a:rPr lang="en-US" dirty="0"/>
              <a:t>Carnegie Classification</a:t>
            </a:r>
          </a:p>
          <a:p>
            <a:pPr lvl="2"/>
            <a:r>
              <a:rPr lang="en-US" dirty="0"/>
              <a:t>Alignment and extension to Community Engagement Classification</a:t>
            </a:r>
          </a:p>
        </p:txBody>
      </p:sp>
      <p:pic>
        <p:nvPicPr>
          <p:cNvPr id="4" name="Picture 3">
            <a:extLst>
              <a:ext uri="{FF2B5EF4-FFF2-40B4-BE49-F238E27FC236}">
                <a16:creationId xmlns:a16="http://schemas.microsoft.com/office/drawing/2014/main" xmlns="" id="{B78BC312-1FA5-45CC-BA32-981F4083D233}"/>
              </a:ext>
            </a:extLst>
          </p:cNvPr>
          <p:cNvPicPr>
            <a:picLocks noChangeAspect="1"/>
          </p:cNvPicPr>
          <p:nvPr/>
        </p:nvPicPr>
        <p:blipFill rotWithShape="1">
          <a:blip r:embed="rId3"/>
          <a:srcRect r="49792"/>
          <a:stretch/>
        </p:blipFill>
        <p:spPr>
          <a:xfrm>
            <a:off x="5962650" y="0"/>
            <a:ext cx="3181350" cy="1415347"/>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38015" y="5013487"/>
            <a:ext cx="1172942" cy="1188720"/>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64678" y="5195894"/>
            <a:ext cx="902264" cy="914400"/>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19502" y="5145891"/>
            <a:ext cx="945023" cy="1005840"/>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9737" y="5379247"/>
            <a:ext cx="1818409" cy="640080"/>
          </a:xfrm>
          <a:prstGeom prst="rect">
            <a:avLst/>
          </a:prstGeom>
        </p:spPr>
      </p:pic>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23244" y="5394960"/>
            <a:ext cx="1403478" cy="640080"/>
          </a:xfrm>
          <a:prstGeom prst="rect">
            <a:avLst/>
          </a:prstGeom>
        </p:spPr>
      </p:pic>
      <p:pic>
        <p:nvPicPr>
          <p:cNvPr id="11" name="Picture 1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130004" y="5191611"/>
            <a:ext cx="914400" cy="914400"/>
          </a:xfrm>
          <a:prstGeom prst="rect">
            <a:avLst/>
          </a:prstGeom>
        </p:spPr>
      </p:pic>
      <p:pic>
        <p:nvPicPr>
          <p:cNvPr id="12" name="Picture 11">
            <a:extLst>
              <a:ext uri="{FF2B5EF4-FFF2-40B4-BE49-F238E27FC236}">
                <a16:creationId xmlns:a16="http://schemas.microsoft.com/office/drawing/2014/main" xmlns="" id="{7B644508-B80A-451A-96EB-B89FC7F5A1C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32941" y="0"/>
            <a:ext cx="8878118" cy="6858000"/>
          </a:xfrm>
          <a:prstGeom prst="rect">
            <a:avLst/>
          </a:prstGeom>
        </p:spPr>
      </p:pic>
    </p:spTree>
    <p:extLst>
      <p:ext uri="{BB962C8B-B14F-4D97-AF65-F5344CB8AC3E}">
        <p14:creationId xmlns:p14="http://schemas.microsoft.com/office/powerpoint/2010/main" val="765319410"/>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Buffalo State Background</a:t>
            </a:r>
          </a:p>
        </p:txBody>
      </p:sp>
      <p:sp>
        <p:nvSpPr>
          <p:cNvPr id="3" name="Content Placeholder 2"/>
          <p:cNvSpPr>
            <a:spLocks noGrp="1"/>
          </p:cNvSpPr>
          <p:nvPr>
            <p:ph idx="1"/>
          </p:nvPr>
        </p:nvSpPr>
        <p:spPr/>
        <p:txBody>
          <a:bodyPr>
            <a:normAutofit/>
          </a:bodyPr>
          <a:lstStyle/>
          <a:p>
            <a:r>
              <a:rPr lang="en-US" dirty="0"/>
              <a:t>As an institution</a:t>
            </a:r>
          </a:p>
          <a:p>
            <a:pPr lvl="1"/>
            <a:r>
              <a:rPr lang="en-US" dirty="0"/>
              <a:t>Dynamic evolution reflects broader changes in Buffalo</a:t>
            </a:r>
          </a:p>
          <a:p>
            <a:pPr lvl="2"/>
            <a:r>
              <a:rPr lang="en-US" dirty="0"/>
              <a:t>Buffalo Normal School-&gt;State Teacher’s College (1871-1928)-&gt; Expansion into liberal arts and joining SUNY (1948)</a:t>
            </a:r>
          </a:p>
          <a:p>
            <a:pPr lvl="1"/>
            <a:r>
              <a:rPr lang="en-US" dirty="0"/>
              <a:t>In 2018</a:t>
            </a:r>
          </a:p>
          <a:p>
            <a:pPr lvl="2"/>
            <a:r>
              <a:rPr lang="en-US" dirty="0"/>
              <a:t>125 acre urban campus, </a:t>
            </a:r>
            <a:r>
              <a:rPr lang="en-US" dirty="0" smtClean="0"/>
              <a:t>~10,000 undergraduate and 2,000 graduate students</a:t>
            </a:r>
            <a:r>
              <a:rPr lang="en-US" dirty="0"/>
              <a:t>, </a:t>
            </a:r>
            <a:r>
              <a:rPr lang="en-US" dirty="0" smtClean="0"/>
              <a:t>&gt;50</a:t>
            </a:r>
            <a:r>
              <a:rPr lang="en-US" dirty="0"/>
              <a:t>% minority</a:t>
            </a:r>
          </a:p>
          <a:p>
            <a:pPr lvl="2"/>
            <a:r>
              <a:rPr lang="en-US" dirty="0"/>
              <a:t>Substantial commuter population from local communities but increasing recruiting and enrollment from NYC</a:t>
            </a:r>
          </a:p>
        </p:txBody>
      </p:sp>
    </p:spTree>
    <p:extLst>
      <p:ext uri="{BB962C8B-B14F-4D97-AF65-F5344CB8AC3E}">
        <p14:creationId xmlns:p14="http://schemas.microsoft.com/office/powerpoint/2010/main" val="4970418"/>
      </p:ext>
    </p:extLst>
  </p:cSld>
  <p:clrMapOvr>
    <a:masterClrMapping/>
  </p:clrMapOvr>
  <p:transition>
    <p:split orient="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Buffalo State Background</a:t>
            </a:r>
          </a:p>
        </p:txBody>
      </p:sp>
      <p:sp>
        <p:nvSpPr>
          <p:cNvPr id="3" name="Content Placeholder 2"/>
          <p:cNvSpPr>
            <a:spLocks noGrp="1"/>
          </p:cNvSpPr>
          <p:nvPr>
            <p:ph idx="1"/>
          </p:nvPr>
        </p:nvSpPr>
        <p:spPr>
          <a:xfrm>
            <a:off x="228600" y="1143000"/>
            <a:ext cx="6724650" cy="4983248"/>
          </a:xfrm>
        </p:spPr>
        <p:txBody>
          <a:bodyPr>
            <a:normAutofit lnSpcReduction="10000"/>
          </a:bodyPr>
          <a:lstStyle/>
          <a:p>
            <a:r>
              <a:rPr lang="en-US" dirty="0"/>
              <a:t>West Side of Buffalo, our neighborhood:</a:t>
            </a:r>
          </a:p>
          <a:p>
            <a:pPr lvl="1"/>
            <a:r>
              <a:rPr lang="en-US" dirty="0"/>
              <a:t>~40,000 people, highly diverse</a:t>
            </a:r>
          </a:p>
          <a:p>
            <a:pPr lvl="1"/>
            <a:r>
              <a:rPr lang="en-US" dirty="0" smtClean="0"/>
              <a:t>Starting point: Italian </a:t>
            </a:r>
            <a:r>
              <a:rPr lang="en-US" dirty="0"/>
              <a:t>immigrant origins  </a:t>
            </a:r>
            <a:r>
              <a:rPr lang="en-US" dirty="0" smtClean="0"/>
              <a:t> -&gt; Puerto Ricans -&gt; refuge </a:t>
            </a:r>
            <a:r>
              <a:rPr lang="en-US" dirty="0"/>
              <a:t>population (Somali, Iraqi, Burmese, etc.)</a:t>
            </a:r>
          </a:p>
          <a:p>
            <a:pPr lvl="1"/>
            <a:r>
              <a:rPr lang="en-US" dirty="0"/>
              <a:t>Crime, drugs (underage drinking, heroin, prescription drugs, etc.), generational gang affiliation, graffiti, abandoned properties, </a:t>
            </a:r>
            <a:r>
              <a:rPr lang="en-US" dirty="0" smtClean="0"/>
              <a:t>high poverty</a:t>
            </a:r>
            <a:r>
              <a:rPr lang="en-US" dirty="0"/>
              <a:t>, low performing schools, etc.</a:t>
            </a:r>
          </a:p>
          <a:p>
            <a:pPr lvl="1"/>
            <a:r>
              <a:rPr lang="en-US" dirty="0"/>
              <a:t>Vibrant and diverse, strong entrepreneurship, LGBT community, many Buff State students</a:t>
            </a:r>
          </a:p>
          <a:p>
            <a:pPr lvl="2"/>
            <a:endParaRPr lang="en-US" dirty="0"/>
          </a:p>
          <a:p>
            <a:pPr lvl="1"/>
            <a:endParaRPr lang="en-US"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8096" t="6465" r="7970" b="6368"/>
          <a:stretch/>
        </p:blipFill>
        <p:spPr bwMode="auto">
          <a:xfrm>
            <a:off x="6725872" y="38100"/>
            <a:ext cx="2418128" cy="324969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5490211"/>
      </p:ext>
    </p:extLst>
  </p:cSld>
  <p:clrMapOvr>
    <a:masterClrMapping/>
  </p:clrMapOvr>
  <p:transition>
    <p:split orient="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457200" lvl="1" indent="0">
              <a:buNone/>
            </a:pP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001" y="588818"/>
            <a:ext cx="8937997" cy="46863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799" y="1087798"/>
            <a:ext cx="9028399" cy="3577503"/>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87237" y="0"/>
            <a:ext cx="5715000" cy="6324600"/>
          </a:xfrm>
          <a:prstGeom prst="rect">
            <a:avLst/>
          </a:prstGeom>
        </p:spPr>
      </p:pic>
    </p:spTree>
    <p:extLst>
      <p:ext uri="{BB962C8B-B14F-4D97-AF65-F5344CB8AC3E}">
        <p14:creationId xmlns:p14="http://schemas.microsoft.com/office/powerpoint/2010/main" val="2587253956"/>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Anchor Institution Role</a:t>
            </a:r>
          </a:p>
        </p:txBody>
      </p:sp>
      <p:sp>
        <p:nvSpPr>
          <p:cNvPr id="3" name="Content Placeholder 2"/>
          <p:cNvSpPr>
            <a:spLocks noGrp="1"/>
          </p:cNvSpPr>
          <p:nvPr>
            <p:ph idx="1"/>
          </p:nvPr>
        </p:nvSpPr>
        <p:spPr>
          <a:xfrm>
            <a:off x="228600" y="1143000"/>
            <a:ext cx="8534400" cy="4876800"/>
          </a:xfrm>
        </p:spPr>
        <p:txBody>
          <a:bodyPr>
            <a:normAutofit fontScale="77500" lnSpcReduction="20000"/>
          </a:bodyPr>
          <a:lstStyle/>
          <a:p>
            <a:r>
              <a:rPr lang="en-US" dirty="0"/>
              <a:t>Utilize </a:t>
            </a:r>
            <a:r>
              <a:rPr lang="en-US" b="1" dirty="0"/>
              <a:t>all</a:t>
            </a:r>
            <a:r>
              <a:rPr lang="en-US" dirty="0"/>
              <a:t> resources to help solve your communities’ most pressing problems (poverty, poor health outcomes, crime, education, etc.)</a:t>
            </a:r>
          </a:p>
          <a:p>
            <a:pPr marL="0" indent="0">
              <a:buNone/>
            </a:pPr>
            <a:endParaRPr lang="en-US" dirty="0"/>
          </a:p>
          <a:p>
            <a:r>
              <a:rPr lang="en-US" dirty="0"/>
              <a:t>Redefine role (especially state/public schools) as collaborative community </a:t>
            </a:r>
            <a:r>
              <a:rPr lang="en-US" dirty="0" smtClean="0"/>
              <a:t>problem solving </a:t>
            </a:r>
            <a:r>
              <a:rPr lang="en-US" dirty="0"/>
              <a:t>solutions</a:t>
            </a:r>
          </a:p>
          <a:p>
            <a:pPr lvl="1"/>
            <a:r>
              <a:rPr lang="en-US" dirty="0"/>
              <a:t>Applied sciences education</a:t>
            </a:r>
          </a:p>
          <a:p>
            <a:pPr lvl="1"/>
            <a:r>
              <a:rPr lang="en-US" dirty="0"/>
              <a:t>Training </a:t>
            </a:r>
          </a:p>
          <a:p>
            <a:pPr lvl="1"/>
            <a:r>
              <a:rPr lang="en-US" dirty="0"/>
              <a:t>Investment</a:t>
            </a:r>
          </a:p>
          <a:p>
            <a:pPr lvl="1"/>
            <a:r>
              <a:rPr lang="en-US" dirty="0"/>
              <a:t>Hiring</a:t>
            </a:r>
          </a:p>
          <a:p>
            <a:pPr lvl="1"/>
            <a:r>
              <a:rPr lang="en-US" dirty="0"/>
              <a:t>Faculty</a:t>
            </a:r>
          </a:p>
          <a:p>
            <a:pPr lvl="1"/>
            <a:r>
              <a:rPr lang="en-US" dirty="0"/>
              <a:t>Students</a:t>
            </a:r>
          </a:p>
          <a:p>
            <a:pPr lvl="1"/>
            <a:r>
              <a:rPr lang="en-US" dirty="0"/>
              <a:t>Purchasing</a:t>
            </a:r>
          </a:p>
          <a:p>
            <a:pPr marL="457200" lvl="1" indent="0">
              <a:buNone/>
            </a:pPr>
            <a:endParaRPr lang="en-US" dirty="0"/>
          </a:p>
          <a:p>
            <a:r>
              <a:rPr lang="en-US" dirty="0"/>
              <a:t>Universally applicable to all aspects of IHE</a:t>
            </a:r>
          </a:p>
          <a:p>
            <a:pPr lvl="1"/>
            <a:r>
              <a:rPr lang="en-US" dirty="0"/>
              <a:t>Biology, public health, education, geography vs. physics</a:t>
            </a:r>
          </a:p>
          <a:p>
            <a:pPr lvl="1"/>
            <a:r>
              <a:rPr lang="en-US" dirty="0"/>
              <a:t>Art (Milton </a:t>
            </a:r>
            <a:r>
              <a:rPr lang="en-US" dirty="0" err="1"/>
              <a:t>Rogovin</a:t>
            </a:r>
            <a:r>
              <a:rPr lang="en-US" dirty="0"/>
              <a:t>)</a:t>
            </a:r>
          </a:p>
        </p:txBody>
      </p:sp>
    </p:spTree>
    <p:extLst>
      <p:ext uri="{BB962C8B-B14F-4D97-AF65-F5344CB8AC3E}">
        <p14:creationId xmlns:p14="http://schemas.microsoft.com/office/powerpoint/2010/main" val="1410498881"/>
      </p:ext>
    </p:extLst>
  </p:cSld>
  <p:clrMapOvr>
    <a:masterClrMapping/>
  </p:clrMapOvr>
  <p:transition>
    <p:split orient="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Collective Impact</a:t>
            </a:r>
          </a:p>
        </p:txBody>
      </p:sp>
      <p:sp>
        <p:nvSpPr>
          <p:cNvPr id="3" name="Content Placeholder 2"/>
          <p:cNvSpPr>
            <a:spLocks noGrp="1"/>
          </p:cNvSpPr>
          <p:nvPr>
            <p:ph idx="1"/>
          </p:nvPr>
        </p:nvSpPr>
        <p:spPr/>
        <p:txBody>
          <a:bodyPr/>
          <a:lstStyle/>
          <a:p>
            <a:r>
              <a:rPr lang="en-US" dirty="0"/>
              <a:t>Mechanism of action</a:t>
            </a:r>
          </a:p>
          <a:p>
            <a:pPr lvl="1"/>
            <a:r>
              <a:rPr lang="en-US" dirty="0"/>
              <a:t>Collective impact approach – 5 pillars</a:t>
            </a:r>
          </a:p>
          <a:p>
            <a:pPr lvl="2"/>
            <a:r>
              <a:rPr lang="en-US" dirty="0"/>
              <a:t>Common agenda</a:t>
            </a:r>
          </a:p>
          <a:p>
            <a:pPr lvl="2"/>
            <a:r>
              <a:rPr lang="en-US" dirty="0"/>
              <a:t>Common measurement</a:t>
            </a:r>
          </a:p>
          <a:p>
            <a:pPr lvl="2"/>
            <a:r>
              <a:rPr lang="en-US" dirty="0"/>
              <a:t>Mutually reinforced activities</a:t>
            </a:r>
          </a:p>
          <a:p>
            <a:pPr lvl="2"/>
            <a:r>
              <a:rPr lang="en-US" dirty="0"/>
              <a:t>Communication</a:t>
            </a:r>
          </a:p>
          <a:p>
            <a:pPr lvl="2"/>
            <a:r>
              <a:rPr lang="en-US" dirty="0"/>
              <a:t>Backbone organization (a natural role of the Anchor Institution)</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5131" y="748146"/>
            <a:ext cx="8086869" cy="5521815"/>
          </a:xfrm>
          <a:prstGeom prst="rect">
            <a:avLst/>
          </a:prstGeom>
        </p:spPr>
      </p:pic>
    </p:spTree>
    <p:extLst>
      <p:ext uri="{BB962C8B-B14F-4D97-AF65-F5344CB8AC3E}">
        <p14:creationId xmlns:p14="http://schemas.microsoft.com/office/powerpoint/2010/main" val="3604802110"/>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West Side Youth Development Coalition</a:t>
            </a:r>
            <a:endParaRPr lang="en-US" dirty="0"/>
          </a:p>
        </p:txBody>
      </p:sp>
      <p:sp>
        <p:nvSpPr>
          <p:cNvPr id="3" name="Content Placeholder 2"/>
          <p:cNvSpPr>
            <a:spLocks noGrp="1"/>
          </p:cNvSpPr>
          <p:nvPr>
            <p:ph idx="1"/>
          </p:nvPr>
        </p:nvSpPr>
        <p:spPr>
          <a:xfrm>
            <a:off x="228600" y="1143000"/>
            <a:ext cx="8534400" cy="5068614"/>
          </a:xfrm>
        </p:spPr>
        <p:txBody>
          <a:bodyPr>
            <a:normAutofit lnSpcReduction="10000"/>
          </a:bodyPr>
          <a:lstStyle/>
          <a:p>
            <a:r>
              <a:rPr lang="en-US" dirty="0" smtClean="0"/>
              <a:t>Begun in 2009 around violence prevention but has taken on a broad orientation toward community health (breastfeeding, parenting, </a:t>
            </a:r>
            <a:r>
              <a:rPr lang="en-US" dirty="0" smtClean="0"/>
              <a:t>opioid </a:t>
            </a:r>
            <a:r>
              <a:rPr lang="en-US" dirty="0" err="1" smtClean="0"/>
              <a:t>px</a:t>
            </a:r>
            <a:r>
              <a:rPr lang="en-US" dirty="0" smtClean="0"/>
              <a:t>, </a:t>
            </a:r>
            <a:r>
              <a:rPr lang="en-US" dirty="0" smtClean="0"/>
              <a:t>etc</a:t>
            </a:r>
            <a:r>
              <a:rPr lang="en-US" dirty="0" smtClean="0"/>
              <a:t>.)</a:t>
            </a:r>
          </a:p>
          <a:p>
            <a:pPr lvl="1"/>
            <a:r>
              <a:rPr lang="en-US" dirty="0" smtClean="0"/>
              <a:t>Birth to young adulthood</a:t>
            </a:r>
          </a:p>
          <a:p>
            <a:r>
              <a:rPr lang="en-US" dirty="0" smtClean="0"/>
              <a:t>Diverse funding</a:t>
            </a:r>
          </a:p>
          <a:p>
            <a:pPr lvl="1"/>
            <a:r>
              <a:rPr lang="en-US" dirty="0" smtClean="0"/>
              <a:t>Drug Free Communities grant, multiple state funded projects around substance use prevention</a:t>
            </a:r>
          </a:p>
          <a:p>
            <a:r>
              <a:rPr lang="en-US" dirty="0" smtClean="0"/>
              <a:t>Led by Buffalo State</a:t>
            </a:r>
          </a:p>
          <a:p>
            <a:pPr lvl="1"/>
            <a:r>
              <a:rPr lang="en-US" dirty="0" smtClean="0"/>
              <a:t>Serving as the backbone organization</a:t>
            </a:r>
          </a:p>
          <a:p>
            <a:pPr lvl="2"/>
            <a:r>
              <a:rPr lang="en-US" dirty="0" smtClean="0"/>
              <a:t>Scientific, technical and collaborative </a:t>
            </a:r>
            <a:r>
              <a:rPr lang="en-US" dirty="0" smtClean="0"/>
              <a:t>horsepower</a:t>
            </a:r>
          </a:p>
          <a:p>
            <a:pPr lvl="1"/>
            <a:r>
              <a:rPr lang="en-US" dirty="0" smtClean="0"/>
              <a:t>Evidence-based agenda setting</a:t>
            </a:r>
          </a:p>
          <a:p>
            <a:pPr lvl="1"/>
            <a:r>
              <a:rPr lang="en-US" dirty="0" smtClean="0"/>
              <a:t>Capacity for communication</a:t>
            </a:r>
            <a:endParaRPr lang="en-US" dirty="0"/>
          </a:p>
          <a:p>
            <a:pPr lvl="1"/>
            <a:endParaRPr lang="en-US" dirty="0"/>
          </a:p>
        </p:txBody>
      </p:sp>
    </p:spTree>
    <p:extLst>
      <p:ext uri="{BB962C8B-B14F-4D97-AF65-F5344CB8AC3E}">
        <p14:creationId xmlns:p14="http://schemas.microsoft.com/office/powerpoint/2010/main" val="80371097"/>
      </p:ext>
    </p:extLst>
  </p:cSld>
  <p:clrMapOvr>
    <a:masterClrMapping/>
  </p:clrMapOvr>
  <p:transition>
    <p:split orient="ver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06EA373-3A7B-46A5-A739-6F188D1AE68B}"/>
              </a:ext>
            </a:extLst>
          </p:cNvPr>
          <p:cNvSpPr>
            <a:spLocks noGrp="1"/>
          </p:cNvSpPr>
          <p:nvPr>
            <p:ph type="title"/>
          </p:nvPr>
        </p:nvSpPr>
        <p:spPr/>
        <p:txBody>
          <a:bodyPr/>
          <a:lstStyle/>
          <a:p>
            <a:r>
              <a:rPr lang="en-US" dirty="0"/>
              <a:t>Measurement</a:t>
            </a:r>
          </a:p>
        </p:txBody>
      </p:sp>
      <p:sp>
        <p:nvSpPr>
          <p:cNvPr id="3" name="Content Placeholder 2">
            <a:extLst>
              <a:ext uri="{FF2B5EF4-FFF2-40B4-BE49-F238E27FC236}">
                <a16:creationId xmlns:a16="http://schemas.microsoft.com/office/drawing/2014/main" xmlns="" id="{E93DB628-C6D8-4E94-A31E-C3EDFAB67B3E}"/>
              </a:ext>
            </a:extLst>
          </p:cNvPr>
          <p:cNvSpPr>
            <a:spLocks noGrp="1"/>
          </p:cNvSpPr>
          <p:nvPr>
            <p:ph idx="1"/>
          </p:nvPr>
        </p:nvSpPr>
        <p:spPr/>
        <p:txBody>
          <a:bodyPr>
            <a:normAutofit/>
          </a:bodyPr>
          <a:lstStyle/>
          <a:p>
            <a:r>
              <a:rPr lang="en-US" dirty="0"/>
              <a:t>The Dashboard has five main categories:</a:t>
            </a:r>
          </a:p>
          <a:p>
            <a:pPr lvl="1"/>
            <a:r>
              <a:rPr lang="en-US" dirty="0"/>
              <a:t>Anchor Mission Alignment</a:t>
            </a:r>
          </a:p>
          <a:p>
            <a:pPr lvl="1"/>
            <a:r>
              <a:rPr lang="en-US" dirty="0"/>
              <a:t>Economic Development</a:t>
            </a:r>
          </a:p>
          <a:p>
            <a:pPr lvl="1"/>
            <a:r>
              <a:rPr lang="en-US" dirty="0" smtClean="0"/>
              <a:t>Education</a:t>
            </a:r>
          </a:p>
          <a:p>
            <a:pPr lvl="1"/>
            <a:r>
              <a:rPr lang="en-US" dirty="0" smtClean="0"/>
              <a:t>Health, Safety </a:t>
            </a:r>
            <a:r>
              <a:rPr lang="en-US" dirty="0"/>
              <a:t>&amp; Environment</a:t>
            </a:r>
          </a:p>
          <a:p>
            <a:pPr lvl="1"/>
            <a:r>
              <a:rPr lang="en-US" dirty="0"/>
              <a:t>Community </a:t>
            </a:r>
            <a:r>
              <a:rPr lang="en-US" dirty="0" smtClean="0"/>
              <a:t>Building </a:t>
            </a:r>
            <a:endParaRPr lang="en-US" dirty="0"/>
          </a:p>
          <a:p>
            <a:endParaRPr lang="en-US" dirty="0"/>
          </a:p>
          <a:p>
            <a:r>
              <a:rPr lang="en-US" dirty="0"/>
              <a:t>Three sets of measures at two levels:</a:t>
            </a:r>
          </a:p>
          <a:p>
            <a:pPr lvl="1"/>
            <a:r>
              <a:rPr lang="en-US" dirty="0"/>
              <a:t>Institutional Effort and Impact</a:t>
            </a:r>
          </a:p>
          <a:p>
            <a:pPr lvl="1"/>
            <a:r>
              <a:rPr lang="en-US" dirty="0"/>
              <a:t>Community Outcomes</a:t>
            </a:r>
          </a:p>
        </p:txBody>
      </p:sp>
    </p:spTree>
    <p:extLst>
      <p:ext uri="{BB962C8B-B14F-4D97-AF65-F5344CB8AC3E}">
        <p14:creationId xmlns:p14="http://schemas.microsoft.com/office/powerpoint/2010/main" val="4191068247"/>
      </p:ext>
    </p:extLst>
  </p:cSld>
  <p:clrMapOvr>
    <a:masterClrMapping/>
  </p:clrMapOvr>
  <p:transition>
    <p:split orient="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 Based Accountability</a:t>
            </a:r>
          </a:p>
        </p:txBody>
      </p:sp>
      <p:sp>
        <p:nvSpPr>
          <p:cNvPr id="3" name="Content Placeholder 2"/>
          <p:cNvSpPr>
            <a:spLocks noGrp="1"/>
          </p:cNvSpPr>
          <p:nvPr>
            <p:ph idx="1"/>
          </p:nvPr>
        </p:nvSpPr>
        <p:spPr>
          <a:xfrm>
            <a:off x="228600" y="1142999"/>
            <a:ext cx="8534400" cy="4998027"/>
          </a:xfrm>
        </p:spPr>
        <p:txBody>
          <a:bodyPr>
            <a:normAutofit fontScale="92500"/>
          </a:bodyPr>
          <a:lstStyle/>
          <a:p>
            <a:r>
              <a:rPr lang="en-US" dirty="0" smtClean="0"/>
              <a:t>Two parts: Performance and Population Accountability</a:t>
            </a:r>
            <a:endParaRPr lang="en-US" dirty="0"/>
          </a:p>
          <a:p>
            <a:endParaRPr lang="en-US" dirty="0" smtClean="0"/>
          </a:p>
          <a:p>
            <a:r>
              <a:rPr lang="en-US" dirty="0" smtClean="0"/>
              <a:t>Natural </a:t>
            </a:r>
            <a:r>
              <a:rPr lang="en-US" dirty="0"/>
              <a:t>alignment with anchor dashboard </a:t>
            </a:r>
          </a:p>
          <a:p>
            <a:pPr lvl="1"/>
            <a:r>
              <a:rPr lang="en-US" dirty="0"/>
              <a:t>Especially the </a:t>
            </a:r>
            <a:r>
              <a:rPr lang="en-US" dirty="0" smtClean="0"/>
              <a:t>performance (institutional effort and effect)</a:t>
            </a:r>
          </a:p>
          <a:p>
            <a:pPr lvl="1"/>
            <a:r>
              <a:rPr lang="en-US" dirty="0" smtClean="0"/>
              <a:t>Community Outcomes = Population Accountability</a:t>
            </a:r>
          </a:p>
          <a:p>
            <a:pPr lvl="1"/>
            <a:endParaRPr lang="en-US" dirty="0"/>
          </a:p>
          <a:p>
            <a:r>
              <a:rPr lang="en-US" dirty="0"/>
              <a:t>What you can </a:t>
            </a:r>
            <a:r>
              <a:rPr lang="en-US" dirty="0" smtClean="0"/>
              <a:t>manage directly</a:t>
            </a:r>
            <a:endParaRPr lang="en-US" dirty="0"/>
          </a:p>
          <a:p>
            <a:pPr lvl="1"/>
            <a:r>
              <a:rPr lang="en-US" dirty="0"/>
              <a:t>Focus on contribution, not attribution</a:t>
            </a:r>
          </a:p>
          <a:p>
            <a:pPr lvl="1"/>
            <a:r>
              <a:rPr lang="en-US" dirty="0"/>
              <a:t>Longer term lag for joint contribution outcomes</a:t>
            </a:r>
          </a:p>
          <a:p>
            <a:pPr lvl="1"/>
            <a:endParaRPr lang="en-US" dirty="0"/>
          </a:p>
          <a:p>
            <a:pPr marL="0" indent="0">
              <a:buNone/>
            </a:pPr>
            <a:endParaRPr lang="en-US" dirty="0" smtClean="0"/>
          </a:p>
          <a:p>
            <a:pPr marL="0" indent="0">
              <a:buNone/>
            </a:pPr>
            <a:r>
              <a:rPr lang="en-US" sz="1900" i="1" dirty="0" smtClean="0"/>
              <a:t>Friedman</a:t>
            </a:r>
            <a:r>
              <a:rPr lang="en-US" sz="1900" i="1" dirty="0"/>
              <a:t>, M. (2005). Trying hard is not good enough. </a:t>
            </a:r>
            <a:r>
              <a:rPr lang="en-US" sz="1900" i="1" dirty="0" smtClean="0"/>
              <a:t>Trafford on </a:t>
            </a:r>
            <a:r>
              <a:rPr lang="en-US" sz="1900" i="1" dirty="0"/>
              <a:t>Demand Pub.</a:t>
            </a:r>
          </a:p>
        </p:txBody>
      </p:sp>
    </p:spTree>
    <p:extLst>
      <p:ext uri="{BB962C8B-B14F-4D97-AF65-F5344CB8AC3E}">
        <p14:creationId xmlns:p14="http://schemas.microsoft.com/office/powerpoint/2010/main" val="2394986933"/>
      </p:ext>
    </p:extLst>
  </p:cSld>
  <p:clrMapOvr>
    <a:masterClrMapping/>
  </p:clrMapOvr>
  <p:transition>
    <p:split orient="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Scale and Other Challenges</a:t>
            </a:r>
          </a:p>
        </p:txBody>
      </p:sp>
      <p:sp>
        <p:nvSpPr>
          <p:cNvPr id="3" name="Content Placeholder 2"/>
          <p:cNvSpPr>
            <a:spLocks noGrp="1"/>
          </p:cNvSpPr>
          <p:nvPr>
            <p:ph idx="1"/>
          </p:nvPr>
        </p:nvSpPr>
        <p:spPr/>
        <p:txBody>
          <a:bodyPr>
            <a:normAutofit fontScale="85000" lnSpcReduction="10000"/>
          </a:bodyPr>
          <a:lstStyle/>
          <a:p>
            <a:r>
              <a:rPr lang="en-US" dirty="0"/>
              <a:t>What can we expect our impact to be in a complex system?</a:t>
            </a:r>
          </a:p>
          <a:p>
            <a:pPr lvl="1"/>
            <a:r>
              <a:rPr lang="en-US" dirty="0"/>
              <a:t>Scale -&gt; West Side vs. City of Buffalo vs. WNY region</a:t>
            </a:r>
          </a:p>
          <a:p>
            <a:pPr lvl="2"/>
            <a:r>
              <a:rPr lang="en-US" dirty="0"/>
              <a:t>Inherently geographic consideration</a:t>
            </a:r>
          </a:p>
          <a:p>
            <a:pPr lvl="2"/>
            <a:endParaRPr lang="en-US" dirty="0"/>
          </a:p>
          <a:p>
            <a:r>
              <a:rPr lang="en-US" dirty="0"/>
              <a:t>Measurement challenges</a:t>
            </a:r>
          </a:p>
          <a:p>
            <a:pPr lvl="1"/>
            <a:r>
              <a:rPr lang="en-US" dirty="0"/>
              <a:t>What is the right amount of local procurement?</a:t>
            </a:r>
          </a:p>
          <a:p>
            <a:pPr lvl="1"/>
            <a:endParaRPr lang="en-US" dirty="0"/>
          </a:p>
          <a:p>
            <a:r>
              <a:rPr lang="en-US" dirty="0"/>
              <a:t>Community engagement -&gt; college kids as problem</a:t>
            </a:r>
          </a:p>
          <a:p>
            <a:endParaRPr lang="en-US" dirty="0"/>
          </a:p>
          <a:p>
            <a:r>
              <a:rPr lang="en-US" dirty="0"/>
              <a:t>Data infrastructure of </a:t>
            </a:r>
            <a:r>
              <a:rPr lang="en-US" dirty="0" smtClean="0"/>
              <a:t>institution</a:t>
            </a:r>
          </a:p>
          <a:p>
            <a:endParaRPr lang="en-US" dirty="0"/>
          </a:p>
          <a:p>
            <a:r>
              <a:rPr lang="en-US" dirty="0" smtClean="0"/>
              <a:t>Uneven f</a:t>
            </a:r>
            <a:r>
              <a:rPr lang="en-US" dirty="0" smtClean="0"/>
              <a:t>aculty </a:t>
            </a:r>
            <a:r>
              <a:rPr lang="en-US" dirty="0" smtClean="0"/>
              <a:t>and student engagement in applied learning</a:t>
            </a:r>
            <a:endParaRPr lang="en-US" dirty="0"/>
          </a:p>
          <a:p>
            <a:endParaRPr lang="en-US" dirty="0"/>
          </a:p>
          <a:p>
            <a:pPr lvl="2"/>
            <a:endParaRPr lang="en-US" dirty="0"/>
          </a:p>
          <a:p>
            <a:pPr lvl="1"/>
            <a:endParaRPr lang="en-US" dirty="0"/>
          </a:p>
        </p:txBody>
      </p:sp>
    </p:spTree>
    <p:extLst>
      <p:ext uri="{BB962C8B-B14F-4D97-AF65-F5344CB8AC3E}">
        <p14:creationId xmlns:p14="http://schemas.microsoft.com/office/powerpoint/2010/main" val="1703377327"/>
      </p:ext>
    </p:extLst>
  </p:cSld>
  <p:clrMapOvr>
    <a:masterClrMapping/>
  </p:clrMapOvr>
  <p:transition>
    <p:split orient="ver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the anchor?</a:t>
            </a:r>
          </a:p>
        </p:txBody>
      </p:sp>
      <p:sp>
        <p:nvSpPr>
          <p:cNvPr id="3" name="Content Placeholder 2"/>
          <p:cNvSpPr>
            <a:spLocks noGrp="1"/>
          </p:cNvSpPr>
          <p:nvPr>
            <p:ph idx="1"/>
          </p:nvPr>
        </p:nvSpPr>
        <p:spPr/>
        <p:txBody>
          <a:bodyPr>
            <a:normAutofit fontScale="92500" lnSpcReduction="10000"/>
          </a:bodyPr>
          <a:lstStyle/>
          <a:p>
            <a:pPr lvl="0"/>
            <a:r>
              <a:rPr lang="en-US" sz="2800" dirty="0"/>
              <a:t>Helps to </a:t>
            </a:r>
            <a:r>
              <a:rPr lang="en-US" sz="2800" dirty="0" smtClean="0"/>
              <a:t>justify </a:t>
            </a:r>
            <a:r>
              <a:rPr lang="en-US" sz="2800" dirty="0"/>
              <a:t>our existence </a:t>
            </a:r>
          </a:p>
          <a:p>
            <a:pPr lvl="1"/>
            <a:r>
              <a:rPr lang="en-US" dirty="0"/>
              <a:t>Answer to “Why Society Should Care About &amp; Fund IHEs Like Ours?”</a:t>
            </a:r>
          </a:p>
          <a:p>
            <a:pPr lvl="1"/>
            <a:r>
              <a:rPr lang="en-US" dirty="0"/>
              <a:t>Changing rules of higher education</a:t>
            </a:r>
          </a:p>
          <a:p>
            <a:pPr lvl="2"/>
            <a:r>
              <a:rPr lang="en-US" sz="2200" dirty="0"/>
              <a:t>Staying relevant</a:t>
            </a:r>
          </a:p>
          <a:p>
            <a:pPr lvl="2"/>
            <a:r>
              <a:rPr lang="en-US" sz="2200" dirty="0"/>
              <a:t>Lots of competition</a:t>
            </a:r>
          </a:p>
          <a:p>
            <a:pPr lvl="2"/>
            <a:r>
              <a:rPr lang="en-US" sz="2200" dirty="0"/>
              <a:t>Staying useful / good value for students</a:t>
            </a:r>
          </a:p>
          <a:p>
            <a:pPr lvl="2"/>
            <a:r>
              <a:rPr lang="en-US" sz="2200" dirty="0"/>
              <a:t>Major issues for public IHE – especially mid-level public schools</a:t>
            </a:r>
          </a:p>
          <a:p>
            <a:pPr lvl="1"/>
            <a:r>
              <a:rPr lang="en-US" dirty="0"/>
              <a:t>Why do we exist and why should the public invest tax </a:t>
            </a:r>
            <a:r>
              <a:rPr lang="en-US" dirty="0" smtClean="0"/>
              <a:t>dollars?</a:t>
            </a:r>
            <a:endParaRPr lang="en-US" dirty="0"/>
          </a:p>
          <a:p>
            <a:pPr lvl="2"/>
            <a:r>
              <a:rPr lang="en-US" sz="2200" dirty="0" smtClean="0"/>
              <a:t>Lack </a:t>
            </a:r>
            <a:r>
              <a:rPr lang="en-US" sz="2200" dirty="0"/>
              <a:t>of support for “traditional” legacy </a:t>
            </a:r>
            <a:r>
              <a:rPr lang="en-US" sz="2200" dirty="0" smtClean="0"/>
              <a:t>knowledge</a:t>
            </a:r>
            <a:endParaRPr lang="en-US" sz="2200" dirty="0"/>
          </a:p>
          <a:p>
            <a:pPr lvl="2"/>
            <a:r>
              <a:rPr lang="en-US" sz="2200" dirty="0"/>
              <a:t>Changing needs of society</a:t>
            </a:r>
          </a:p>
          <a:p>
            <a:pPr lvl="2"/>
            <a:r>
              <a:rPr lang="en-US" sz="2200" dirty="0"/>
              <a:t>Knowledge is still central</a:t>
            </a:r>
          </a:p>
          <a:p>
            <a:endParaRPr lang="en-US" dirty="0"/>
          </a:p>
        </p:txBody>
      </p:sp>
    </p:spTree>
    <p:extLst>
      <p:ext uri="{BB962C8B-B14F-4D97-AF65-F5344CB8AC3E}">
        <p14:creationId xmlns:p14="http://schemas.microsoft.com/office/powerpoint/2010/main" val="182864293"/>
      </p:ext>
    </p:extLst>
  </p:cSld>
  <p:clrMapOvr>
    <a:masterClrMapping/>
  </p:clrMapOvr>
  <p:transition>
    <p:split orient="ver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This Matters for Geographers</a:t>
            </a:r>
          </a:p>
        </p:txBody>
      </p:sp>
      <p:sp>
        <p:nvSpPr>
          <p:cNvPr id="3" name="Content Placeholder 2"/>
          <p:cNvSpPr>
            <a:spLocks noGrp="1"/>
          </p:cNvSpPr>
          <p:nvPr>
            <p:ph idx="1"/>
          </p:nvPr>
        </p:nvSpPr>
        <p:spPr/>
        <p:txBody>
          <a:bodyPr>
            <a:normAutofit fontScale="92500" lnSpcReduction="10000"/>
          </a:bodyPr>
          <a:lstStyle/>
          <a:p>
            <a:r>
              <a:rPr lang="en-US" dirty="0"/>
              <a:t>Inherently about place</a:t>
            </a:r>
          </a:p>
          <a:p>
            <a:pPr lvl="1"/>
            <a:r>
              <a:rPr lang="en-US" dirty="0"/>
              <a:t>Dynamic interrelationship between IHE and it’s environment across many domains</a:t>
            </a:r>
          </a:p>
          <a:p>
            <a:pPr lvl="1"/>
            <a:r>
              <a:rPr lang="en-US" dirty="0"/>
              <a:t>Answer the </a:t>
            </a:r>
            <a:r>
              <a:rPr lang="en-US" dirty="0" smtClean="0"/>
              <a:t>question: how </a:t>
            </a:r>
            <a:r>
              <a:rPr lang="en-US" dirty="0"/>
              <a:t>best </a:t>
            </a:r>
            <a:r>
              <a:rPr lang="en-US" dirty="0" smtClean="0"/>
              <a:t>can IHEs impact </a:t>
            </a:r>
            <a:r>
              <a:rPr lang="en-US" dirty="0"/>
              <a:t>their </a:t>
            </a:r>
            <a:r>
              <a:rPr lang="en-US" dirty="0" smtClean="0"/>
              <a:t>neighborhoods?</a:t>
            </a:r>
            <a:endParaRPr lang="en-US" dirty="0"/>
          </a:p>
          <a:p>
            <a:pPr lvl="2"/>
            <a:r>
              <a:rPr lang="en-US" dirty="0"/>
              <a:t>And at what scale?</a:t>
            </a:r>
          </a:p>
          <a:p>
            <a:pPr lvl="2"/>
            <a:endParaRPr lang="en-US" dirty="0"/>
          </a:p>
          <a:p>
            <a:r>
              <a:rPr lang="en-US" dirty="0"/>
              <a:t>Geographers are primed to play a central role in leading this effort at IHEs </a:t>
            </a:r>
            <a:endParaRPr lang="en-US" dirty="0" smtClean="0"/>
          </a:p>
          <a:p>
            <a:pPr lvl="1"/>
            <a:r>
              <a:rPr lang="en-US" dirty="0" smtClean="0"/>
              <a:t>Understanding </a:t>
            </a:r>
            <a:r>
              <a:rPr lang="en-US" dirty="0"/>
              <a:t>of place, scale, interaction, etc.</a:t>
            </a:r>
          </a:p>
          <a:p>
            <a:pPr lvl="1"/>
            <a:r>
              <a:rPr lang="en-US" dirty="0"/>
              <a:t>Skillset for quantitative assessment of environment and interaction </a:t>
            </a:r>
          </a:p>
        </p:txBody>
      </p:sp>
    </p:spTree>
    <p:extLst>
      <p:ext uri="{BB962C8B-B14F-4D97-AF65-F5344CB8AC3E}">
        <p14:creationId xmlns:p14="http://schemas.microsoft.com/office/powerpoint/2010/main" val="4195119356"/>
      </p:ext>
    </p:extLst>
  </p:cSld>
  <p:clrMapOvr>
    <a:masterClrMapping/>
  </p:clrMapOvr>
  <p:transition>
    <p:split orient="vert"/>
  </p:transition>
  <p:timing>
    <p:tnLst>
      <p:par>
        <p:cTn id="1" dur="indefinite" restart="never" nodeType="tmRoot"/>
      </p:par>
    </p:tnLst>
  </p:timing>
</p:sld>
</file>

<file path=ppt/theme/theme1.xml><?xml version="1.0" encoding="utf-8"?>
<a:theme xmlns:a="http://schemas.openxmlformats.org/drawingml/2006/main" name="SUNY Buffalo State">
  <a:themeElements>
    <a:clrScheme name="Thatch">
      <a:dk1>
        <a:sysClr val="windowText" lastClr="000000"/>
      </a:dk1>
      <a:lt1>
        <a:sysClr val="window" lastClr="FFFFFF"/>
      </a:lt1>
      <a:dk2>
        <a:srgbClr val="1D3641"/>
      </a:dk2>
      <a:lt2>
        <a:srgbClr val="DFE6D0"/>
      </a:lt2>
      <a:accent1>
        <a:srgbClr val="759AA5"/>
      </a:accent1>
      <a:accent2>
        <a:srgbClr val="CFC60D"/>
      </a:accent2>
      <a:accent3>
        <a:srgbClr val="99987F"/>
      </a:accent3>
      <a:accent4>
        <a:srgbClr val="90AC97"/>
      </a:accent4>
      <a:accent5>
        <a:srgbClr val="FFAD1C"/>
      </a:accent5>
      <a:accent6>
        <a:srgbClr val="B9AB6F"/>
      </a:accent6>
      <a:hlink>
        <a:srgbClr val="66AACD"/>
      </a:hlink>
      <a:folHlink>
        <a:srgbClr val="809DB3"/>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SUNY Buffalo State</Template>
  <TotalTime>30166</TotalTime>
  <Words>997</Words>
  <Application>Microsoft Office PowerPoint</Application>
  <PresentationFormat>On-screen Show (4:3)</PresentationFormat>
  <Paragraphs>152</Paragraphs>
  <Slides>16</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Arial Narrow</vt:lpstr>
      <vt:lpstr>Times New Roman</vt:lpstr>
      <vt:lpstr>Trebuchet MS</vt:lpstr>
      <vt:lpstr>SUNY Buffalo State</vt:lpstr>
      <vt:lpstr>Pushing Beyond the Borders:  Bridging Higher Ed and Communities Through the Anchor Dashboard </vt:lpstr>
      <vt:lpstr>Anchor Overview</vt:lpstr>
      <vt:lpstr>Anchor Overview</vt:lpstr>
      <vt:lpstr>Anchor Overview</vt:lpstr>
      <vt:lpstr>Anchor Overview</vt:lpstr>
      <vt:lpstr>Buffalo State Background</vt:lpstr>
      <vt:lpstr>Buffalo State Background</vt:lpstr>
      <vt:lpstr>PowerPoint Presentation</vt:lpstr>
      <vt:lpstr>Anchor Institution Role</vt:lpstr>
      <vt:lpstr>Collective Impact</vt:lpstr>
      <vt:lpstr>West Side Youth Development Coalition</vt:lpstr>
      <vt:lpstr>Measurement</vt:lpstr>
      <vt:lpstr>Results Based Accountability</vt:lpstr>
      <vt:lpstr>Scale and Other Challenges</vt:lpstr>
      <vt:lpstr>Why the anchor?</vt:lpstr>
      <vt:lpstr>Why This Matters for Geographers</vt:lpstr>
    </vt:vector>
  </TitlesOfParts>
  <Company>Fiscal Policy Studies Inst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Results and Performance Accountabilty, Decision-making and Budgeting</dc:title>
  <dc:creator>Mark Friedman</dc:creator>
  <cp:lastModifiedBy>Delmerico, Alan M</cp:lastModifiedBy>
  <cp:revision>583</cp:revision>
  <cp:lastPrinted>2016-06-16T16:40:49Z</cp:lastPrinted>
  <dcterms:created xsi:type="dcterms:W3CDTF">2003-06-19T02:51:20Z</dcterms:created>
  <dcterms:modified xsi:type="dcterms:W3CDTF">2018-04-11T18:55:53Z</dcterms:modified>
</cp:coreProperties>
</file>