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37"/>
  </p:notesMasterIdLst>
  <p:handoutMasterIdLst>
    <p:handoutMasterId r:id="rId38"/>
  </p:handoutMasterIdLst>
  <p:sldIdLst>
    <p:sldId id="257" r:id="rId2"/>
    <p:sldId id="258" r:id="rId3"/>
    <p:sldId id="271" r:id="rId4"/>
    <p:sldId id="343" r:id="rId5"/>
    <p:sldId id="345" r:id="rId6"/>
    <p:sldId id="290" r:id="rId7"/>
    <p:sldId id="300" r:id="rId8"/>
    <p:sldId id="291" r:id="rId9"/>
    <p:sldId id="277" r:id="rId10"/>
    <p:sldId id="289" r:id="rId11"/>
    <p:sldId id="303" r:id="rId12"/>
    <p:sldId id="293" r:id="rId13"/>
    <p:sldId id="279" r:id="rId14"/>
    <p:sldId id="296" r:id="rId15"/>
    <p:sldId id="316" r:id="rId16"/>
    <p:sldId id="308" r:id="rId17"/>
    <p:sldId id="312" r:id="rId18"/>
    <p:sldId id="315" r:id="rId19"/>
    <p:sldId id="317" r:id="rId20"/>
    <p:sldId id="335" r:id="rId21"/>
    <p:sldId id="322" r:id="rId22"/>
    <p:sldId id="324" r:id="rId23"/>
    <p:sldId id="331" r:id="rId24"/>
    <p:sldId id="332" r:id="rId25"/>
    <p:sldId id="307" r:id="rId26"/>
    <p:sldId id="278" r:id="rId27"/>
    <p:sldId id="329" r:id="rId28"/>
    <p:sldId id="281" r:id="rId29"/>
    <p:sldId id="264" r:id="rId30"/>
    <p:sldId id="330" r:id="rId31"/>
    <p:sldId id="346" r:id="rId32"/>
    <p:sldId id="336" r:id="rId33"/>
    <p:sldId id="339" r:id="rId34"/>
    <p:sldId id="340" r:id="rId35"/>
    <p:sldId id="341" r:id="rId3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 Haney" initials="RH" lastIdx="1" clrIdx="0">
    <p:extLst>
      <p:ext uri="{19B8F6BF-5375-455C-9EA6-DF929625EA0E}">
        <p15:presenceInfo xmlns:p15="http://schemas.microsoft.com/office/powerpoint/2012/main" userId="Rich Han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79" autoAdjust="0"/>
    <p:restoredTop sz="95887" autoAdjust="0"/>
  </p:normalViewPr>
  <p:slideViewPr>
    <p:cSldViewPr snapToGrid="0">
      <p:cViewPr varScale="1">
        <p:scale>
          <a:sx n="81" d="100"/>
          <a:sy n="81" d="100"/>
        </p:scale>
        <p:origin x="821" y="58"/>
      </p:cViewPr>
      <p:guideLst>
        <p:guide orient="horz" pos="2160"/>
        <p:guide pos="3840"/>
        <p:guide pos="7296"/>
        <p:guide orient="horz" pos="4128"/>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5606"/>
    </p:cViewPr>
  </p:sorterViewPr>
  <p:notesViewPr>
    <p:cSldViewPr snapToGrid="0" showGuides="1">
      <p:cViewPr varScale="1">
        <p:scale>
          <a:sx n="70" d="100"/>
          <a:sy n="70" d="100"/>
        </p:scale>
        <p:origin x="2270"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2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22" tIns="46562" rIns="93122" bIns="46562" rtlCol="0"/>
          <a:lstStyle>
            <a:lvl1pPr algn="l">
              <a:defRPr sz="1200"/>
            </a:lvl1pPr>
          </a:lstStyle>
          <a:p>
            <a:endParaRPr lang="en-US" dirty="0"/>
          </a:p>
        </p:txBody>
      </p:sp>
      <p:sp>
        <p:nvSpPr>
          <p:cNvPr id="3" name="Date Placeholder 2"/>
          <p:cNvSpPr>
            <a:spLocks noGrp="1"/>
          </p:cNvSpPr>
          <p:nvPr>
            <p:ph type="dt" sz="quarter" idx="1"/>
          </p:nvPr>
        </p:nvSpPr>
        <p:spPr>
          <a:xfrm>
            <a:off x="3970938" y="1"/>
            <a:ext cx="3037840" cy="466434"/>
          </a:xfrm>
          <a:prstGeom prst="rect">
            <a:avLst/>
          </a:prstGeom>
        </p:spPr>
        <p:txBody>
          <a:bodyPr vert="horz" lIns="93122" tIns="46562" rIns="93122" bIns="46562" rtlCol="0"/>
          <a:lstStyle>
            <a:lvl1pPr algn="r">
              <a:defRPr sz="1200"/>
            </a:lvl1pPr>
          </a:lstStyle>
          <a:p>
            <a:fld id="{68796EA6-6F25-4F19-87BA-7ADCC16DAEFF}" type="datetimeFigureOut">
              <a:rPr lang="en-US" smtClean="0"/>
              <a:t>6/5/2018</a:t>
            </a:fld>
            <a:endParaRPr lang="en-US" dirty="0"/>
          </a:p>
        </p:txBody>
      </p:sp>
      <p:sp>
        <p:nvSpPr>
          <p:cNvPr id="4" name="Footer Placeholder 3"/>
          <p:cNvSpPr>
            <a:spLocks noGrp="1"/>
          </p:cNvSpPr>
          <p:nvPr>
            <p:ph type="ftr" sz="quarter" idx="2"/>
          </p:nvPr>
        </p:nvSpPr>
        <p:spPr>
          <a:xfrm>
            <a:off x="0" y="8829971"/>
            <a:ext cx="3037840" cy="466433"/>
          </a:xfrm>
          <a:prstGeom prst="rect">
            <a:avLst/>
          </a:prstGeom>
        </p:spPr>
        <p:txBody>
          <a:bodyPr vert="horz" lIns="93122" tIns="46562" rIns="93122" bIns="4656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71"/>
            <a:ext cx="3037840" cy="466433"/>
          </a:xfrm>
          <a:prstGeom prst="rect">
            <a:avLst/>
          </a:prstGeom>
        </p:spPr>
        <p:txBody>
          <a:bodyPr vert="horz" lIns="93122" tIns="46562" rIns="93122" bIns="46562" rtlCol="0" anchor="b"/>
          <a:lstStyle>
            <a:lvl1pPr algn="r">
              <a:defRPr sz="1200"/>
            </a:lvl1pPr>
          </a:lstStyle>
          <a:p>
            <a:fld id="{C64E50CC-F33A-4EF4-9F12-93EC4A21A0CF}" type="slidenum">
              <a:rPr lang="en-US" smtClean="0"/>
              <a:t>‹#›</a:t>
            </a:fld>
            <a:endParaRPr lang="en-US"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22" tIns="46562" rIns="93122" bIns="46562" rtlCol="0"/>
          <a:lstStyle>
            <a:lvl1pPr algn="l">
              <a:defRPr sz="12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22" tIns="46562" rIns="93122" bIns="46562" rtlCol="0"/>
          <a:lstStyle>
            <a:lvl1pPr algn="r">
              <a:defRPr sz="1200"/>
            </a:lvl1pPr>
          </a:lstStyle>
          <a:p>
            <a:fld id="{C39C172E-A8B5-46F6-B05C-DFA3E2E0F207}" type="datetimeFigureOut">
              <a:rPr lang="en-US" smtClean="0"/>
              <a:t>6/5/2018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22" tIns="46562" rIns="93122" bIns="46562"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22" tIns="46562" rIns="93122" bIns="465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1"/>
            <a:ext cx="3037840" cy="466433"/>
          </a:xfrm>
          <a:prstGeom prst="rect">
            <a:avLst/>
          </a:prstGeom>
        </p:spPr>
        <p:txBody>
          <a:bodyPr vert="horz" lIns="93122" tIns="46562" rIns="93122" bIns="465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71"/>
            <a:ext cx="3037840" cy="466433"/>
          </a:xfrm>
          <a:prstGeom prst="rect">
            <a:avLst/>
          </a:prstGeom>
        </p:spPr>
        <p:txBody>
          <a:bodyPr vert="horz" lIns="93122" tIns="46562" rIns="93122" bIns="46562" rtlCol="0" anchor="b"/>
          <a:lstStyle>
            <a:lvl1pPr algn="r">
              <a:defRPr sz="1200"/>
            </a:lvl1pPr>
          </a:lstStyle>
          <a:p>
            <a:fld id="{32674CE4-FBD8-4481-AEFB-CA53E599A745}" type="slidenum">
              <a:rPr lang="en-US" smtClean="0"/>
              <a:t>‹#›</a:t>
            </a:fld>
            <a:endParaRPr lang="en-US"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1</a:t>
            </a:fld>
            <a:endParaRPr lang="en-US"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08" indent="-1746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2</a:t>
            </a:fld>
            <a:endParaRPr lang="en-US" dirty="0"/>
          </a:p>
        </p:txBody>
      </p:sp>
    </p:spTree>
    <p:extLst>
      <p:ext uri="{BB962C8B-B14F-4D97-AF65-F5344CB8AC3E}">
        <p14:creationId xmlns:p14="http://schemas.microsoft.com/office/powerpoint/2010/main" val="11886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0B302-F4DC-4547-9C74-CF794137D166}" type="slidenum">
              <a:rPr lang="en-US" smtClean="0"/>
              <a:t>13</a:t>
            </a:fld>
            <a:endParaRPr lang="en-US" dirty="0"/>
          </a:p>
        </p:txBody>
      </p:sp>
    </p:spTree>
    <p:extLst>
      <p:ext uri="{BB962C8B-B14F-4D97-AF65-F5344CB8AC3E}">
        <p14:creationId xmlns:p14="http://schemas.microsoft.com/office/powerpoint/2010/main" val="2768668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0B302-F4DC-4547-9C74-CF794137D166}" type="slidenum">
              <a:rPr lang="en-US" smtClean="0"/>
              <a:t>26</a:t>
            </a:fld>
            <a:endParaRPr lang="en-US" dirty="0"/>
          </a:p>
        </p:txBody>
      </p:sp>
    </p:spTree>
    <p:extLst>
      <p:ext uri="{BB962C8B-B14F-4D97-AF65-F5344CB8AC3E}">
        <p14:creationId xmlns:p14="http://schemas.microsoft.com/office/powerpoint/2010/main" val="509815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08" indent="-174608">
              <a:buFont typeface="Arial" panose="020B0604020202020204" pitchFamily="34" charset="0"/>
              <a:buChar char="•"/>
            </a:pPr>
            <a:r>
              <a:rPr lang="en-US" dirty="0"/>
              <a:t>How presentation will benefit audience: Adult learners are more interested in a subject if they know how or why it is important to them.</a:t>
            </a:r>
          </a:p>
          <a:p>
            <a:pPr marL="174608" indent="-174608">
              <a:buFont typeface="Arial" panose="020B0604020202020204" pitchFamily="34" charset="0"/>
              <a:buChar char="•"/>
            </a:pPr>
            <a:r>
              <a:rPr lang="en-US" dirty="0"/>
              <a:t>Presenter’s level of expertise in the subject: Briefly state your credentials in this area, or explain why participants should listen to you.</a:t>
            </a:r>
          </a:p>
        </p:txBody>
      </p:sp>
      <p:sp>
        <p:nvSpPr>
          <p:cNvPr id="4" name="Slide Number Placeholder 3"/>
          <p:cNvSpPr>
            <a:spLocks noGrp="1"/>
          </p:cNvSpPr>
          <p:nvPr>
            <p:ph type="sldNum" sz="quarter" idx="10"/>
          </p:nvPr>
        </p:nvSpPr>
        <p:spPr/>
        <p:txBody>
          <a:bodyPr/>
          <a:lstStyle/>
          <a:p>
            <a:fld id="{CF2FD335-6D8E-486A-8F5F-DFC7325903FF}" type="slidenum">
              <a:rPr lang="en-US" smtClean="0"/>
              <a:t>31</a:t>
            </a:fld>
            <a:endParaRPr lang="en-US" dirty="0"/>
          </a:p>
        </p:txBody>
      </p:sp>
    </p:spTree>
    <p:extLst>
      <p:ext uri="{BB962C8B-B14F-4D97-AF65-F5344CB8AC3E}">
        <p14:creationId xmlns:p14="http://schemas.microsoft.com/office/powerpoint/2010/main" val="882520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637802"/>
            <a:ext cx="12188825" cy="220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0" y="6572708"/>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1097280" y="6636716"/>
            <a:ext cx="2472271" cy="188194"/>
          </a:xfrm>
        </p:spPr>
        <p:txBody>
          <a:bodyPr/>
          <a:lstStyle/>
          <a:p>
            <a:fld id="{4E708F12-96AD-4ED4-8132-A78F5E42C1F5}" type="datetime1">
              <a:rPr lang="en-US" smtClean="0"/>
              <a:pPr/>
              <a:t>6/5/2018</a:t>
            </a:fld>
            <a:endParaRPr lang="en-US" dirty="0"/>
          </a:p>
        </p:txBody>
      </p:sp>
      <p:sp>
        <p:nvSpPr>
          <p:cNvPr id="5" name="Footer Placeholder 4"/>
          <p:cNvSpPr>
            <a:spLocks noGrp="1"/>
          </p:cNvSpPr>
          <p:nvPr>
            <p:ph type="ftr" sz="quarter" idx="11"/>
          </p:nvPr>
        </p:nvSpPr>
        <p:spPr>
          <a:xfrm>
            <a:off x="3686185" y="6572708"/>
            <a:ext cx="4822804" cy="252202"/>
          </a:xfrm>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1442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097280" y="6571397"/>
            <a:ext cx="2472271" cy="253513"/>
          </a:xfrm>
        </p:spPr>
        <p:txBody>
          <a:bodyPr/>
          <a:lstStyle/>
          <a:p>
            <a:fld id="{7B98BEDD-6160-49BB-B372-861DE7DE9BA5}" type="datetime1">
              <a:rPr lang="en-US" smtClean="0"/>
              <a:t>6/5/2018</a:t>
            </a:fld>
            <a:endParaRPr lang="en-US" dirty="0"/>
          </a:p>
        </p:txBody>
      </p:sp>
      <p:sp>
        <p:nvSpPr>
          <p:cNvPr id="5" name="Footer Placeholder 4"/>
          <p:cNvSpPr>
            <a:spLocks noGrp="1"/>
          </p:cNvSpPr>
          <p:nvPr>
            <p:ph type="ftr" sz="quarter" idx="11"/>
          </p:nvPr>
        </p:nvSpPr>
        <p:spPr>
          <a:xfrm>
            <a:off x="3799647" y="6571396"/>
            <a:ext cx="4822804" cy="253513"/>
          </a:xfrm>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433877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2067" y="6564319"/>
            <a:ext cx="12188825" cy="291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0" y="6490260"/>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AE819F-B7FD-4B29-8F66-9E318144BC2A}" type="datetime1">
              <a:rPr lang="en-US" smtClean="0"/>
              <a:t>6/5/2018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29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979517" y="6571397"/>
            <a:ext cx="2472271" cy="253513"/>
          </a:xfrm>
        </p:spPr>
        <p:txBody>
          <a:bodyPr/>
          <a:lstStyle/>
          <a:p>
            <a:fld id="{D4CA159C-B6E0-4F10-9F4A-2FA57003B139}" type="datetime1">
              <a:rPr lang="en-US" smtClean="0"/>
              <a:t>6/5/2018</a:t>
            </a:fld>
            <a:endParaRPr lang="en-US" dirty="0"/>
          </a:p>
        </p:txBody>
      </p:sp>
      <p:sp>
        <p:nvSpPr>
          <p:cNvPr id="6" name="Footer Placeholder 5"/>
          <p:cNvSpPr>
            <a:spLocks noGrp="1"/>
          </p:cNvSpPr>
          <p:nvPr>
            <p:ph type="ftr" sz="quarter" idx="11"/>
          </p:nvPr>
        </p:nvSpPr>
        <p:spPr>
          <a:xfrm>
            <a:off x="3799647" y="6571397"/>
            <a:ext cx="4822804" cy="286603"/>
          </a:xfrm>
        </p:spPr>
        <p:txBody>
          <a:bodyPr/>
          <a:lstStyle/>
          <a:p>
            <a:r>
              <a:rPr lang="en-US"/>
              <a:t>Add a footer</a:t>
            </a:r>
            <a:endParaRPr lang="en-US" dirty="0"/>
          </a:p>
        </p:txBody>
      </p:sp>
      <p:sp>
        <p:nvSpPr>
          <p:cNvPr id="7" name="Slide Number Placeholder 6"/>
          <p:cNvSpPr>
            <a:spLocks noGrp="1"/>
          </p:cNvSpPr>
          <p:nvPr>
            <p:ph type="sldNum" sz="quarter" idx="12"/>
          </p:nvPr>
        </p:nvSpPr>
        <p:spPr>
          <a:xfrm>
            <a:off x="9900458" y="6538307"/>
            <a:ext cx="1312025" cy="286603"/>
          </a:xfrm>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85194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4"/>
            <a:ext cx="10058400" cy="669742"/>
          </a:xfrm>
        </p:spPr>
        <p:txBody>
          <a:bodyPr/>
          <a:lstStyle/>
          <a:p>
            <a:r>
              <a:rPr lang="en-US" dirty="0"/>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08006" y="2623726"/>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97280" y="6571396"/>
            <a:ext cx="2472271" cy="253514"/>
          </a:xfrm>
        </p:spPr>
        <p:txBody>
          <a:bodyPr/>
          <a:lstStyle/>
          <a:p>
            <a:fld id="{8170CBBB-D1D1-4386-A5E9-07F3477B78F3}" type="datetime1">
              <a:rPr lang="en-US" smtClean="0"/>
              <a:t>6/5/2018</a:t>
            </a:fld>
            <a:endParaRPr lang="en-US" dirty="0"/>
          </a:p>
        </p:txBody>
      </p:sp>
      <p:sp>
        <p:nvSpPr>
          <p:cNvPr id="8" name="Footer Placeholder 7"/>
          <p:cNvSpPr>
            <a:spLocks noGrp="1"/>
          </p:cNvSpPr>
          <p:nvPr>
            <p:ph type="ftr" sz="quarter" idx="11"/>
          </p:nvPr>
        </p:nvSpPr>
        <p:spPr>
          <a:xfrm>
            <a:off x="3686185" y="6571396"/>
            <a:ext cx="4822804" cy="253514"/>
          </a:xfrm>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424836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571397"/>
            <a:ext cx="2472271" cy="365125"/>
          </a:xfrm>
        </p:spPr>
        <p:txBody>
          <a:bodyPr/>
          <a:lstStyle/>
          <a:p>
            <a:fld id="{9FA4CAD8-0EA7-4615-B69B-B2F199EF3A93}" type="datetime1">
              <a:rPr lang="en-US" smtClean="0"/>
              <a:t>6/5/2018</a:t>
            </a:fld>
            <a:endParaRPr lang="en-US" dirty="0"/>
          </a:p>
        </p:txBody>
      </p:sp>
      <p:sp>
        <p:nvSpPr>
          <p:cNvPr id="4" name="Footer Placeholder 3"/>
          <p:cNvSpPr>
            <a:spLocks noGrp="1"/>
          </p:cNvSpPr>
          <p:nvPr>
            <p:ph type="ftr" sz="quarter" idx="11"/>
          </p:nvPr>
        </p:nvSpPr>
        <p:spPr>
          <a:xfrm>
            <a:off x="3686185" y="6571397"/>
            <a:ext cx="4822804" cy="253513"/>
          </a:xfrm>
        </p:spPr>
        <p:txBody>
          <a:bodyPr/>
          <a:lstStyle/>
          <a:p>
            <a:r>
              <a:rPr lang="en-US"/>
              <a:t>Add a footer</a:t>
            </a:r>
            <a:endParaRPr lang="en-US" dirty="0"/>
          </a:p>
        </p:txBody>
      </p:sp>
      <p:sp>
        <p:nvSpPr>
          <p:cNvPr id="5" name="Slide Number Placeholder 4"/>
          <p:cNvSpPr>
            <a:spLocks noGrp="1"/>
          </p:cNvSpPr>
          <p:nvPr>
            <p:ph type="sldNum" sz="quarter" idx="12"/>
          </p:nvPr>
        </p:nvSpPr>
        <p:spPr>
          <a:xfrm>
            <a:off x="9900458" y="6571397"/>
            <a:ext cx="1312025" cy="253513"/>
          </a:xfrm>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47707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599895"/>
            <a:ext cx="12188825" cy="2710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0" y="6535887"/>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58580" y="6492875"/>
            <a:ext cx="2472271" cy="365125"/>
          </a:xfrm>
        </p:spPr>
        <p:txBody>
          <a:bodyPr/>
          <a:lstStyle/>
          <a:p>
            <a:fld id="{B9234BD7-6953-492C-921B-E68B2D7F14C8}" type="datetime1">
              <a:rPr lang="en-US" smtClean="0"/>
              <a:t>6/5/2018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Add a footer</a:t>
            </a:r>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147379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5A17D9B-D4D3-4E23-88DF-2E354FA43196}" type="datetime1">
              <a:rPr lang="en-US" smtClean="0"/>
              <a:t>6/5/2018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01CF334-2D5C-4859-84A6-CA7E6E43FAEB}" type="slidenum">
              <a:rPr lang="en-US" smtClean="0"/>
              <a:t>‹#›</a:t>
            </a:fld>
            <a:endParaRPr lang="en-US" dirty="0"/>
          </a:p>
        </p:txBody>
      </p:sp>
    </p:spTree>
    <p:extLst>
      <p:ext uri="{BB962C8B-B14F-4D97-AF65-F5344CB8AC3E}">
        <p14:creationId xmlns:p14="http://schemas.microsoft.com/office/powerpoint/2010/main" val="269497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1F67C5-D04E-4576-B61C-12ABA14BBD6C}" type="datetime1">
              <a:rPr lang="en-US" smtClean="0"/>
              <a:t>6/5/2018</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4077250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7FA170-8299-44AD-AEEF-FC686C3D7804}" type="datetime1">
              <a:rPr lang="en-US" smtClean="0"/>
              <a:t>6/5/2018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67143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6281106"/>
            <a:ext cx="12034684"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3175" y="6557808"/>
            <a:ext cx="12188825" cy="223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576894"/>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31763A-68EC-4ECD-9620-D9FE9CDDD622}" type="datetime1">
              <a:rPr lang="en-US" smtClean="0"/>
              <a:t>6/5/2018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818546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525782"/>
            <a:ext cx="12192000" cy="2991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6478963"/>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20F09E4-6EA4-4BF3-9FC8-FF40373B88E6}" type="datetime1">
              <a:rPr lang="en-US" smtClean="0"/>
              <a:pPr/>
              <a:t>6/5/2018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Add a footer</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01CF334-2D5C-4859-84A6-CA7E6E43FAEB}"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493711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ruder.io/deep-learning-optimization-201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ruder.io/deep-learning-optimization-2017/" TargetMode="Externa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1.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2.wmf"/></Relationships>
</file>

<file path=ppt/slides/_rels/slide21.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3.wmf"/><Relationship Id="rId5" Type="http://schemas.openxmlformats.org/officeDocument/2006/relationships/oleObject" Target="../embeddings/oleObject6.bin"/><Relationship Id="rId4" Type="http://schemas.openxmlformats.org/officeDocument/2006/relationships/image" Target="../media/image12.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6.wmf"/><Relationship Id="rId5" Type="http://schemas.openxmlformats.org/officeDocument/2006/relationships/oleObject" Target="../embeddings/oleObject9.bin"/><Relationship Id="rId4" Type="http://schemas.openxmlformats.org/officeDocument/2006/relationships/image" Target="../media/image15.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7.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8.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9.wmf"/><Relationship Id="rId4" Type="http://schemas.openxmlformats.org/officeDocument/2006/relationships/oleObject" Target="../embeddings/oleObject12.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0.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4.xml"/><Relationship Id="rId1" Type="http://schemas.openxmlformats.org/officeDocument/2006/relationships/vmlDrawing" Target="../drawings/vmlDrawing12.vml"/><Relationship Id="rId6" Type="http://schemas.openxmlformats.org/officeDocument/2006/relationships/image" Target="../media/image19.wmf"/><Relationship Id="rId5" Type="http://schemas.openxmlformats.org/officeDocument/2006/relationships/oleObject" Target="../embeddings/oleObject15.bin"/><Relationship Id="rId4" Type="http://schemas.openxmlformats.org/officeDocument/2006/relationships/image" Target="../media/image21.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rin.io/tensors/" TargetMode="External"/><Relationship Id="rId2" Type="http://schemas.openxmlformats.org/officeDocument/2006/relationships/hyperlink" Target="https://arxiv.org/pdf/1708.00006.pdf" TargetMode="External"/><Relationship Id="rId1" Type="http://schemas.openxmlformats.org/officeDocument/2006/relationships/slideLayout" Target="../slideLayouts/slideLayout2.xml"/><Relationship Id="rId5" Type="http://schemas.openxmlformats.org/officeDocument/2006/relationships/hyperlink" Target="http://math.ucr.edu/home/baez/rosetta.pdf" TargetMode="External"/><Relationship Id="rId4" Type="http://schemas.openxmlformats.org/officeDocument/2006/relationships/hyperlink" Target="https://arxiv.org/abs/1803.05316"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amazon.com/s/ref=dp_byline_sr_book_3?ie=UTF8&amp;text=Stephen+Mann&amp;search-alias=books&amp;field-author=Stephen+Mann&amp;sort=relevancerank" TargetMode="External"/><Relationship Id="rId2" Type="http://schemas.openxmlformats.org/officeDocument/2006/relationships/hyperlink" Target="https://en.wikipedia.org/wiki/Vladimir_Voevodsky" TargetMode="External"/><Relationship Id="rId1" Type="http://schemas.openxmlformats.org/officeDocument/2006/relationships/slideLayout" Target="../slideLayouts/slideLayout2.xml"/><Relationship Id="rId5" Type="http://schemas.openxmlformats.org/officeDocument/2006/relationships/hyperlink" Target="https://coq.inria.fr/" TargetMode="External"/><Relationship Id="rId4" Type="http://schemas.openxmlformats.org/officeDocument/2006/relationships/hyperlink" Target="https://plato.stanford.edu/entries/logic-linear/"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amazon.com/Herman-Geuvers/e/B00NGD4EBE/ref=dp_byline_cont_book_2" TargetMode="External"/><Relationship Id="rId2" Type="http://schemas.openxmlformats.org/officeDocument/2006/relationships/hyperlink" Target="https://www.amazon.com/s/ref=dp_byline_sr_book_1?ie=UTF8&amp;text=Rob+Nederpelt&amp;search-alias=books&amp;field-author=Rob+Nederpelt&amp;sort=relevancerank" TargetMode="External"/><Relationship Id="rId1" Type="http://schemas.openxmlformats.org/officeDocument/2006/relationships/slideLayout" Target="../slideLayouts/slideLayout2.xml"/><Relationship Id="rId6" Type="http://schemas.openxmlformats.org/officeDocument/2006/relationships/hyperlink" Target="https://arxiv.org/abs/1512.05813" TargetMode="External"/><Relationship Id="rId5" Type="http://schemas.openxmlformats.org/officeDocument/2006/relationships/hyperlink" Target="http://www.academia.edu/24062679/Bringing_class_diagrams_to_life" TargetMode="External"/><Relationship Id="rId4" Type="http://schemas.openxmlformats.org/officeDocument/2006/relationships/hyperlink" Target="http://www.cs.ru.nl/B.Jacobs/CLG/JacobsCoalgebraIntro.pdf"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https://www.mff.cuni.cz/veda/konference/wds/proc/pdf12/WDS12_112_m8_Vojkuvkova.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3"/>
            <a:ext cx="10058400" cy="2898648"/>
          </a:xfrm>
        </p:spPr>
        <p:txBody>
          <a:bodyPr>
            <a:normAutofit/>
          </a:bodyPr>
          <a:lstStyle/>
          <a:p>
            <a:r>
              <a:rPr lang="en-US" sz="6600" dirty="0">
                <a:solidFill>
                  <a:schemeClr val="tx1"/>
                </a:solidFill>
              </a:rPr>
              <a:t>Perspectives on deep learning and deep reasoning</a:t>
            </a:r>
          </a:p>
        </p:txBody>
      </p:sp>
      <p:sp>
        <p:nvSpPr>
          <p:cNvPr id="3" name="Subtitle 2"/>
          <p:cNvSpPr>
            <a:spLocks noGrp="1"/>
          </p:cNvSpPr>
          <p:nvPr>
            <p:ph type="subTitle" idx="1"/>
          </p:nvPr>
        </p:nvSpPr>
        <p:spPr>
          <a:xfrm>
            <a:off x="1100051" y="4455620"/>
            <a:ext cx="10058400" cy="1759650"/>
          </a:xfrm>
        </p:spPr>
        <p:txBody>
          <a:bodyPr>
            <a:normAutofit fontScale="70000" lnSpcReduction="20000"/>
          </a:bodyPr>
          <a:lstStyle/>
          <a:p>
            <a:endParaRPr lang="en-US" dirty="0"/>
          </a:p>
          <a:p>
            <a:r>
              <a:rPr lang="en-US" dirty="0"/>
              <a:t>Rich Haney</a:t>
            </a:r>
          </a:p>
          <a:p>
            <a:r>
              <a:rPr lang="en-US" dirty="0"/>
              <a:t>Rich@bigdata2.net</a:t>
            </a:r>
          </a:p>
          <a:p>
            <a:r>
              <a:rPr lang="en-US" dirty="0"/>
              <a:t>Big Data2 Consulting</a:t>
            </a:r>
          </a:p>
          <a:p>
            <a:r>
              <a:rPr lang="en-US" dirty="0"/>
              <a:t>`</a:t>
            </a:r>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082" y="356996"/>
            <a:ext cx="11798372" cy="5963675"/>
          </a:xfrm>
        </p:spPr>
        <p:txBody>
          <a:bodyPr>
            <a:normAutofit fontScale="92500" lnSpcReduction="20000"/>
          </a:bodyPr>
          <a:lstStyle/>
          <a:p>
            <a:pPr marL="0" indent="0" algn="ctr">
              <a:buNone/>
            </a:pPr>
            <a:r>
              <a:rPr lang="en-US" sz="3000" dirty="0"/>
              <a:t>Perspectives on deep learning and deep reasoning</a:t>
            </a:r>
          </a:p>
          <a:p>
            <a:pPr marL="631825" indent="-631825">
              <a:buFont typeface="+mj-lt"/>
              <a:buAutoNum type="romanUcPeriod"/>
            </a:pPr>
            <a:endParaRPr lang="en-US" sz="2400" dirty="0"/>
          </a:p>
          <a:p>
            <a:pPr marL="571500" indent="-571500">
              <a:buFont typeface="+mj-lt"/>
              <a:buAutoNum type="romanUcPeriod"/>
            </a:pPr>
            <a:r>
              <a:rPr lang="en-US" sz="2400" dirty="0"/>
              <a:t>Perspectives based upon different ideas about tensors</a:t>
            </a:r>
          </a:p>
          <a:p>
            <a:pPr marL="571500" indent="-571500">
              <a:buFont typeface="+mj-lt"/>
              <a:buAutoNum type="romanUcPeriod"/>
            </a:pPr>
            <a:endParaRPr lang="en-US" sz="2400" dirty="0"/>
          </a:p>
          <a:p>
            <a:pPr marL="1172718" lvl="3" indent="-514350">
              <a:buFont typeface="+mj-lt"/>
              <a:buAutoNum type="alphaUcPeriod"/>
            </a:pPr>
            <a:r>
              <a:rPr lang="en-US" sz="2400" dirty="0"/>
              <a:t>Perspectives using tensors as geometric objects -- really objects from differential geometry</a:t>
            </a:r>
          </a:p>
          <a:p>
            <a:pPr marL="1172718" lvl="3" indent="-514350">
              <a:buFont typeface="+mj-lt"/>
              <a:buAutoNum type="alphaUcPeriod"/>
            </a:pPr>
            <a:r>
              <a:rPr lang="en-US" sz="2400" dirty="0"/>
              <a:t>Perspectives from abstract algebra</a:t>
            </a:r>
          </a:p>
          <a:p>
            <a:pPr marL="1172718" lvl="3" indent="-514350">
              <a:buFont typeface="+mj-lt"/>
              <a:buAutoNum type="alphaUcPeriod"/>
            </a:pPr>
            <a:endParaRPr lang="en-US" sz="2400" dirty="0"/>
          </a:p>
          <a:p>
            <a:pPr marL="571500" indent="-571500">
              <a:buFont typeface="+mj-lt"/>
              <a:buAutoNum type="romanUcPeriod"/>
            </a:pPr>
            <a:r>
              <a:rPr lang="en-US" sz="2400" dirty="0"/>
              <a:t>Perspectives that combine approaches from logic, type theory, and topology</a:t>
            </a:r>
          </a:p>
          <a:p>
            <a:pPr marL="0" indent="0">
              <a:buNone/>
            </a:pPr>
            <a:endParaRPr lang="en-US" sz="2400" dirty="0"/>
          </a:p>
          <a:p>
            <a:pPr marL="1172718" lvl="3" indent="-514350">
              <a:buFont typeface="+mj-lt"/>
              <a:buAutoNum type="alphaUcPeriod"/>
            </a:pPr>
            <a:r>
              <a:rPr lang="en-US" sz="2400" dirty="0"/>
              <a:t>Perspectives using models of reasoning by V. Voevodsy</a:t>
            </a:r>
          </a:p>
          <a:p>
            <a:pPr marL="1172718" lvl="3" indent="-514350">
              <a:buFont typeface="+mj-lt"/>
              <a:buAutoNum type="alphaUcPeriod"/>
            </a:pPr>
            <a:r>
              <a:rPr lang="en-US" sz="2400" dirty="0"/>
              <a:t>Perspectives using models of reasoning by B. Jacobs</a:t>
            </a:r>
          </a:p>
          <a:p>
            <a:pPr marL="1204913" lvl="1" indent="-571500">
              <a:buFont typeface="+mj-lt"/>
              <a:buAutoNum type="romanUcPeriod"/>
            </a:pPr>
            <a:endParaRPr lang="en-US" sz="2400" dirty="0"/>
          </a:p>
          <a:p>
            <a:pPr marL="571500" indent="-571500">
              <a:buFont typeface="+mj-lt"/>
              <a:buAutoNum type="romanUcPeriod" startAt="3"/>
            </a:pPr>
            <a:r>
              <a:rPr lang="en-US" sz="2400" dirty="0"/>
              <a:t>Perspectives involving deep neural nets and classical models of inquiry</a:t>
            </a:r>
          </a:p>
          <a:p>
            <a:pPr marL="0" indent="0">
              <a:buNone/>
            </a:pPr>
            <a:r>
              <a:rPr lang="en-US" sz="2400" dirty="0"/>
              <a:t> </a:t>
            </a:r>
          </a:p>
          <a:p>
            <a:pPr marL="1172718" lvl="3" indent="-514350">
              <a:buFont typeface="+mj-lt"/>
              <a:buAutoNum type="alphaUcPeriod"/>
            </a:pPr>
            <a:r>
              <a:rPr lang="en-US" sz="2400" dirty="0"/>
              <a:t>Perspectives on deep neural nets that come from classical modes </a:t>
            </a:r>
            <a:r>
              <a:rPr lang="en-US" sz="2400"/>
              <a:t>of inquiry</a:t>
            </a:r>
            <a:endParaRPr lang="en-US" sz="2400" dirty="0"/>
          </a:p>
          <a:p>
            <a:pPr marL="1172718" lvl="3" indent="-514350">
              <a:buFont typeface="+mj-lt"/>
              <a:buAutoNum type="alphaUcPeriod"/>
            </a:pPr>
            <a:r>
              <a:rPr lang="en-US" sz="2400" dirty="0"/>
              <a:t>Perspectives on classical models of inquiry using approaches of deep neural nets</a:t>
            </a:r>
          </a:p>
          <a:p>
            <a:pPr marL="0" indent="0">
              <a:buNone/>
            </a:pPr>
            <a:endParaRPr lang="en-US" sz="2800" dirty="0"/>
          </a:p>
          <a:p>
            <a:pPr marL="571500" indent="-571500">
              <a:buFont typeface="+mj-lt"/>
              <a:buAutoNum type="romanUcPeriod" startAt="3"/>
            </a:pPr>
            <a:endParaRPr lang="en-US" sz="2800" dirty="0"/>
          </a:p>
          <a:p>
            <a:pPr marL="1229868" lvl="3" indent="-571500">
              <a:buFont typeface="+mj-lt"/>
              <a:buAutoNum type="romanUcPeriod" startAt="3"/>
            </a:pPr>
            <a:endParaRPr lang="en-US" sz="2200" dirty="0"/>
          </a:p>
          <a:p>
            <a:pPr marL="631825" indent="-631825">
              <a:buFont typeface="+mj-lt"/>
              <a:buAutoNum type="romanUcPeriod" startAt="3"/>
            </a:pPr>
            <a:endParaRPr lang="en-US" sz="2800" dirty="0"/>
          </a:p>
        </p:txBody>
      </p:sp>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21FB8C4-AFC3-4844-9404-C685E8F86D31}"/>
              </a:ext>
            </a:extLst>
          </p:cNvPr>
          <p:cNvSpPr>
            <a:spLocks noChangeArrowheads="1"/>
          </p:cNvSpPr>
          <p:nvPr/>
        </p:nvSpPr>
        <p:spPr bwMode="auto">
          <a:xfrm>
            <a:off x="2313326" y="1446962"/>
            <a:ext cx="1648719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Rectangle 5">
            <a:extLst>
              <a:ext uri="{FF2B5EF4-FFF2-40B4-BE49-F238E27FC236}">
                <a16:creationId xmlns:a16="http://schemas.microsoft.com/office/drawing/2014/main" id="{9CE1FFE3-B998-44ED-8222-6ACED6CE1145}"/>
              </a:ext>
            </a:extLst>
          </p:cNvPr>
          <p:cNvSpPr>
            <a:spLocks noChangeArrowheads="1"/>
          </p:cNvSpPr>
          <p:nvPr/>
        </p:nvSpPr>
        <p:spPr bwMode="auto">
          <a:xfrm>
            <a:off x="1758321" y="-1"/>
            <a:ext cx="212405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10">
            <a:extLst>
              <a:ext uri="{FF2B5EF4-FFF2-40B4-BE49-F238E27FC236}">
                <a16:creationId xmlns:a16="http://schemas.microsoft.com/office/drawing/2014/main" id="{CE1ADC14-E977-49FF-AF90-FEE1FE16283D}"/>
              </a:ext>
            </a:extLst>
          </p:cNvPr>
          <p:cNvSpPr>
            <a:spLocks noChangeArrowheads="1"/>
          </p:cNvSpPr>
          <p:nvPr/>
        </p:nvSpPr>
        <p:spPr bwMode="auto">
          <a:xfrm>
            <a:off x="589863" y="440871"/>
            <a:ext cx="221094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11" name="TextBox 10">
            <a:extLst>
              <a:ext uri="{FF2B5EF4-FFF2-40B4-BE49-F238E27FC236}">
                <a16:creationId xmlns:a16="http://schemas.microsoft.com/office/drawing/2014/main" id="{7FE557F4-7C75-42BD-9AB1-C84CC36DD902}"/>
              </a:ext>
            </a:extLst>
          </p:cNvPr>
          <p:cNvSpPr txBox="1"/>
          <p:nvPr/>
        </p:nvSpPr>
        <p:spPr>
          <a:xfrm>
            <a:off x="2519118" y="2065"/>
            <a:ext cx="7687200" cy="461665"/>
          </a:xfrm>
          <a:prstGeom prst="rect">
            <a:avLst/>
          </a:prstGeom>
          <a:noFill/>
        </p:spPr>
        <p:txBody>
          <a:bodyPr wrap="square" rtlCol="0">
            <a:spAutoFit/>
          </a:bodyPr>
          <a:lstStyle/>
          <a:p>
            <a:pPr algn="ctr"/>
            <a:r>
              <a:rPr lang="en-US" sz="2400" dirty="0"/>
              <a:t>I.  Perspectives on tensors</a:t>
            </a:r>
            <a:endParaRPr lang="en-US" sz="2800" dirty="0"/>
          </a:p>
        </p:txBody>
      </p:sp>
      <p:sp>
        <p:nvSpPr>
          <p:cNvPr id="13" name="TextBox 12">
            <a:extLst>
              <a:ext uri="{FF2B5EF4-FFF2-40B4-BE49-F238E27FC236}">
                <a16:creationId xmlns:a16="http://schemas.microsoft.com/office/drawing/2014/main" id="{C521C17C-AE71-4B98-9FF1-869551B6063A}"/>
              </a:ext>
            </a:extLst>
          </p:cNvPr>
          <p:cNvSpPr txBox="1"/>
          <p:nvPr/>
        </p:nvSpPr>
        <p:spPr>
          <a:xfrm>
            <a:off x="166927" y="618751"/>
            <a:ext cx="4951779" cy="6678751"/>
          </a:xfrm>
          <a:prstGeom prst="rect">
            <a:avLst/>
          </a:prstGeom>
          <a:noFill/>
        </p:spPr>
        <p:txBody>
          <a:bodyPr wrap="square" rtlCol="0">
            <a:spAutoFit/>
          </a:bodyPr>
          <a:lstStyle/>
          <a:p>
            <a:pPr marL="342900" indent="-342900">
              <a:buFont typeface="+mj-lt"/>
              <a:buAutoNum type="arabicPeriod"/>
            </a:pPr>
            <a:r>
              <a:rPr lang="en-US" sz="2000" dirty="0"/>
              <a:t>In geometry: tensors are geometric objects*-- really differential geometry</a:t>
            </a:r>
          </a:p>
          <a:p>
            <a:pPr marL="342900" indent="-342900">
              <a:buFont typeface="+mj-lt"/>
              <a:buAutoNum type="arabicPeriod"/>
            </a:pPr>
            <a:endParaRPr lang="en-US" sz="2000" dirty="0"/>
          </a:p>
          <a:p>
            <a:pPr marL="342900" indent="-342900">
              <a:buFont typeface="+mj-lt"/>
              <a:buAutoNum type="arabicPeriod"/>
            </a:pPr>
            <a:r>
              <a:rPr lang="en-US" sz="2000" dirty="0"/>
              <a:t>In abstract algebra, they arise as abstract tensor sums and products, e.g. as A ⊗  B</a:t>
            </a:r>
          </a:p>
          <a:p>
            <a:pPr marL="342900" indent="-342900">
              <a:buFont typeface="+mj-lt"/>
              <a:buAutoNum type="arabicPeriod"/>
            </a:pPr>
            <a:endParaRPr lang="en-US" sz="2000" dirty="0"/>
          </a:p>
          <a:p>
            <a:pPr marL="342900" indent="-342900">
              <a:buFont typeface="+mj-lt"/>
              <a:buAutoNum type="arabicPeriod"/>
            </a:pPr>
            <a:r>
              <a:rPr lang="en-US" sz="2000" dirty="0"/>
              <a:t>In constructive logic / category theory, tensor products with composition - core building blocks of deductive systems.</a:t>
            </a:r>
          </a:p>
          <a:p>
            <a:pPr marL="342900" indent="-342900">
              <a:buFont typeface="+mj-lt"/>
              <a:buAutoNum type="arabicPeriod"/>
            </a:pPr>
            <a:endParaRPr lang="en-US" sz="2000" dirty="0"/>
          </a:p>
          <a:p>
            <a:r>
              <a:rPr lang="en-US" sz="2000" dirty="0"/>
              <a:t>In physics, tensors are used to reason about space and time in physics; un engineering they define the structural properties of systems.</a:t>
            </a:r>
          </a:p>
          <a:p>
            <a:endParaRPr lang="en-US" sz="2000" dirty="0"/>
          </a:p>
          <a:p>
            <a:r>
              <a:rPr lang="en-US" sz="2000" dirty="0"/>
              <a:t>There are a number of points of view on tensors  - a tensor is a concept of pluralistic nature.</a:t>
            </a:r>
          </a:p>
          <a:p>
            <a:endParaRPr lang="en-US" sz="1600" dirty="0"/>
          </a:p>
          <a:p>
            <a:endParaRPr lang="en-US" sz="1600" dirty="0"/>
          </a:p>
          <a:p>
            <a:endParaRPr lang="en-US" dirty="0"/>
          </a:p>
          <a:p>
            <a:endParaRPr lang="en-US" dirty="0"/>
          </a:p>
        </p:txBody>
      </p:sp>
      <p:graphicFrame>
        <p:nvGraphicFramePr>
          <p:cNvPr id="3" name="Object 2">
            <a:extLst>
              <a:ext uri="{FF2B5EF4-FFF2-40B4-BE49-F238E27FC236}">
                <a16:creationId xmlns:a16="http://schemas.microsoft.com/office/drawing/2014/main" id="{CE8CB9F1-4415-409B-B86C-C86F5ED26131}"/>
              </a:ext>
            </a:extLst>
          </p:cNvPr>
          <p:cNvGraphicFramePr>
            <a:graphicFrameLocks noChangeAspect="1"/>
          </p:cNvGraphicFramePr>
          <p:nvPr>
            <p:extLst>
              <p:ext uri="{D42A27DB-BD31-4B8C-83A1-F6EECF244321}">
                <p14:modId xmlns:p14="http://schemas.microsoft.com/office/powerpoint/2010/main" val="2502682562"/>
              </p:ext>
            </p:extLst>
          </p:nvPr>
        </p:nvGraphicFramePr>
        <p:xfrm>
          <a:off x="5367118" y="976285"/>
          <a:ext cx="16587787" cy="9399587"/>
        </p:xfrm>
        <a:graphic>
          <a:graphicData uri="http://schemas.openxmlformats.org/presentationml/2006/ole">
            <mc:AlternateContent xmlns:mc="http://schemas.openxmlformats.org/markup-compatibility/2006">
              <mc:Choice xmlns:v="urn:schemas-microsoft-com:vml" Requires="v">
                <p:oleObj spid="_x0000_s8588" name="SmartDraw" r:id="rId3" imgW="7374600" imgH="4181760" progId="SmartDraw.2">
                  <p:embed/>
                </p:oleObj>
              </mc:Choice>
              <mc:Fallback>
                <p:oleObj name="SmartDraw" r:id="rId3" imgW="7374600" imgH="4181760" progId="SmartDraw.2">
                  <p:embed/>
                  <p:pic>
                    <p:nvPicPr>
                      <p:cNvPr id="0" name=""/>
                      <p:cNvPicPr/>
                      <p:nvPr/>
                    </p:nvPicPr>
                    <p:blipFill>
                      <a:blip r:embed="rId4"/>
                      <a:stretch>
                        <a:fillRect/>
                      </a:stretch>
                    </p:blipFill>
                    <p:spPr>
                      <a:xfrm>
                        <a:off x="5367118" y="976285"/>
                        <a:ext cx="16587787" cy="9399587"/>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B348F25E-DD90-490E-967D-AA9CAF38C047}"/>
              </a:ext>
            </a:extLst>
          </p:cNvPr>
          <p:cNvSpPr txBox="1"/>
          <p:nvPr/>
        </p:nvSpPr>
        <p:spPr>
          <a:xfrm>
            <a:off x="5473700" y="4021611"/>
            <a:ext cx="6551373" cy="1938992"/>
          </a:xfrm>
          <a:prstGeom prst="rect">
            <a:avLst/>
          </a:prstGeom>
          <a:noFill/>
        </p:spPr>
        <p:txBody>
          <a:bodyPr wrap="square" rtlCol="0">
            <a:spAutoFit/>
          </a:bodyPr>
          <a:lstStyle/>
          <a:p>
            <a:pPr marL="339725" indent="-339725"/>
            <a:r>
              <a:rPr lang="en-US" sz="2000" dirty="0"/>
              <a:t>*    Wikipedia definition of tensor: "In mathematics, tensors are geometric objects that describe linear relations between geometric vectors, scalars, and other tensors“.</a:t>
            </a:r>
          </a:p>
          <a:p>
            <a:pPr marL="342900" indent="-342900">
              <a:buFont typeface="Arial" panose="020B0604020202020204" pitchFamily="34" charset="0"/>
              <a:buChar char="•"/>
            </a:pPr>
            <a:endParaRPr lang="en-US" sz="2000" dirty="0"/>
          </a:p>
          <a:p>
            <a:pPr marL="339725" indent="-339725"/>
            <a:r>
              <a:rPr lang="en-US" sz="2000" dirty="0"/>
              <a:t>+    In category theory, formal reasoning over one type is defined using composition and tensor product (</a:t>
            </a:r>
            <a:r>
              <a:rPr lang="en-US" dirty="0"/>
              <a:t>⊗) </a:t>
            </a:r>
          </a:p>
        </p:txBody>
      </p:sp>
    </p:spTree>
    <p:extLst>
      <p:ext uri="{BB962C8B-B14F-4D97-AF65-F5344CB8AC3E}">
        <p14:creationId xmlns:p14="http://schemas.microsoft.com/office/powerpoint/2010/main" val="404911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21FB8C4-AFC3-4844-9404-C685E8F86D31}"/>
              </a:ext>
            </a:extLst>
          </p:cNvPr>
          <p:cNvSpPr>
            <a:spLocks noChangeArrowheads="1"/>
          </p:cNvSpPr>
          <p:nvPr/>
        </p:nvSpPr>
        <p:spPr bwMode="auto">
          <a:xfrm>
            <a:off x="2313326" y="1446962"/>
            <a:ext cx="1648719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Rectangle 5">
            <a:extLst>
              <a:ext uri="{FF2B5EF4-FFF2-40B4-BE49-F238E27FC236}">
                <a16:creationId xmlns:a16="http://schemas.microsoft.com/office/drawing/2014/main" id="{9CE1FFE3-B998-44ED-8222-6ACED6CE1145}"/>
              </a:ext>
            </a:extLst>
          </p:cNvPr>
          <p:cNvSpPr>
            <a:spLocks noChangeArrowheads="1"/>
          </p:cNvSpPr>
          <p:nvPr/>
        </p:nvSpPr>
        <p:spPr bwMode="auto">
          <a:xfrm>
            <a:off x="1758321" y="-1"/>
            <a:ext cx="212405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10">
            <a:extLst>
              <a:ext uri="{FF2B5EF4-FFF2-40B4-BE49-F238E27FC236}">
                <a16:creationId xmlns:a16="http://schemas.microsoft.com/office/drawing/2014/main" id="{CE1ADC14-E977-49FF-AF90-FEE1FE16283D}"/>
              </a:ext>
            </a:extLst>
          </p:cNvPr>
          <p:cNvSpPr>
            <a:spLocks noChangeArrowheads="1"/>
          </p:cNvSpPr>
          <p:nvPr/>
        </p:nvSpPr>
        <p:spPr bwMode="auto">
          <a:xfrm>
            <a:off x="589863" y="440871"/>
            <a:ext cx="221094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11" name="TextBox 10">
            <a:extLst>
              <a:ext uri="{FF2B5EF4-FFF2-40B4-BE49-F238E27FC236}">
                <a16:creationId xmlns:a16="http://schemas.microsoft.com/office/drawing/2014/main" id="{7FE557F4-7C75-42BD-9AB1-C84CC36DD902}"/>
              </a:ext>
            </a:extLst>
          </p:cNvPr>
          <p:cNvSpPr txBox="1"/>
          <p:nvPr/>
        </p:nvSpPr>
        <p:spPr>
          <a:xfrm>
            <a:off x="-135466" y="262194"/>
            <a:ext cx="12380686" cy="400110"/>
          </a:xfrm>
          <a:prstGeom prst="rect">
            <a:avLst/>
          </a:prstGeom>
          <a:noFill/>
        </p:spPr>
        <p:txBody>
          <a:bodyPr wrap="square" rtlCol="0">
            <a:spAutoFit/>
          </a:bodyPr>
          <a:lstStyle/>
          <a:p>
            <a:pPr algn="ctr"/>
            <a:r>
              <a:rPr lang="en-US" sz="2000" dirty="0"/>
              <a:t>Different concepts tensors from differential geometry and algebra can inform different perspectives on learning</a:t>
            </a:r>
          </a:p>
        </p:txBody>
      </p:sp>
      <p:sp>
        <p:nvSpPr>
          <p:cNvPr id="6" name="TextBox 5">
            <a:extLst>
              <a:ext uri="{FF2B5EF4-FFF2-40B4-BE49-F238E27FC236}">
                <a16:creationId xmlns:a16="http://schemas.microsoft.com/office/drawing/2014/main" id="{75FB936B-C430-4A3E-941B-F3185E0127BE}"/>
              </a:ext>
            </a:extLst>
          </p:cNvPr>
          <p:cNvSpPr txBox="1"/>
          <p:nvPr/>
        </p:nvSpPr>
        <p:spPr>
          <a:xfrm>
            <a:off x="97978" y="3787016"/>
            <a:ext cx="5791194" cy="3385542"/>
          </a:xfrm>
          <a:prstGeom prst="rect">
            <a:avLst/>
          </a:prstGeom>
          <a:noFill/>
        </p:spPr>
        <p:txBody>
          <a:bodyPr wrap="square" rtlCol="0">
            <a:spAutoFit/>
          </a:bodyPr>
          <a:lstStyle/>
          <a:p>
            <a:r>
              <a:rPr lang="en-US" sz="2000" dirty="0"/>
              <a:t>In a differentiable point of view, dimensions/layers of a system are differentiable.  In differential geometry, the chain and product rules for differentiation also apply.</a:t>
            </a:r>
          </a:p>
          <a:p>
            <a:endParaRPr lang="en-US" sz="2000" dirty="0"/>
          </a:p>
          <a:p>
            <a:r>
              <a:rPr lang="en-US" sz="2000" dirty="0"/>
              <a:t>Learning is finding what is “best”, and, with the help of information geometry -- an extension of differential geometry, what has the most information.</a:t>
            </a:r>
          </a:p>
          <a:p>
            <a:endParaRPr lang="en-US" dirty="0"/>
          </a:p>
          <a:p>
            <a:pPr marL="342900" indent="-342900">
              <a:buAutoNum type="arabicPeriod"/>
            </a:pPr>
            <a:endParaRPr lang="en-US" dirty="0"/>
          </a:p>
          <a:p>
            <a:pPr marL="342900" indent="-342900">
              <a:buAutoNum type="arabicPeriod"/>
            </a:pPr>
            <a:endParaRPr lang="en-US" dirty="0"/>
          </a:p>
        </p:txBody>
      </p:sp>
      <p:pic>
        <p:nvPicPr>
          <p:cNvPr id="3" name="Picture 2">
            <a:extLst>
              <a:ext uri="{FF2B5EF4-FFF2-40B4-BE49-F238E27FC236}">
                <a16:creationId xmlns:a16="http://schemas.microsoft.com/office/drawing/2014/main" id="{C21FFB6A-2C55-4C31-A33B-92469E81EEAC}"/>
              </a:ext>
            </a:extLst>
          </p:cNvPr>
          <p:cNvPicPr>
            <a:picLocks noChangeAspect="1"/>
          </p:cNvPicPr>
          <p:nvPr/>
        </p:nvPicPr>
        <p:blipFill>
          <a:blip r:embed="rId2"/>
          <a:stretch>
            <a:fillRect/>
          </a:stretch>
        </p:blipFill>
        <p:spPr>
          <a:xfrm>
            <a:off x="589863" y="723859"/>
            <a:ext cx="3661954" cy="3001602"/>
          </a:xfrm>
          <a:prstGeom prst="rect">
            <a:avLst/>
          </a:prstGeom>
        </p:spPr>
      </p:pic>
      <p:sp>
        <p:nvSpPr>
          <p:cNvPr id="14" name="TextBox 13">
            <a:extLst>
              <a:ext uri="{FF2B5EF4-FFF2-40B4-BE49-F238E27FC236}">
                <a16:creationId xmlns:a16="http://schemas.microsoft.com/office/drawing/2014/main" id="{166E6878-19BE-49D5-935E-D6B809D7AD52}"/>
              </a:ext>
            </a:extLst>
          </p:cNvPr>
          <p:cNvSpPr txBox="1"/>
          <p:nvPr/>
        </p:nvSpPr>
        <p:spPr>
          <a:xfrm>
            <a:off x="5958562" y="4086398"/>
            <a:ext cx="6010690" cy="2246769"/>
          </a:xfrm>
          <a:prstGeom prst="rect">
            <a:avLst/>
          </a:prstGeom>
          <a:noFill/>
        </p:spPr>
        <p:txBody>
          <a:bodyPr wrap="square" rtlCol="0">
            <a:spAutoFit/>
          </a:bodyPr>
          <a:lstStyle/>
          <a:p>
            <a:r>
              <a:rPr lang="en-US" sz="2000" dirty="0"/>
              <a:t>In abstract algebra, learning could be decomposing into parts, e.g., decomposing systems into different kinds of </a:t>
            </a:r>
          </a:p>
          <a:p>
            <a:r>
              <a:rPr lang="en-US" sz="2000" dirty="0"/>
              <a:t>products and sum which constitute them.</a:t>
            </a:r>
          </a:p>
          <a:p>
            <a:endParaRPr lang="en-US" sz="2000" dirty="0"/>
          </a:p>
          <a:p>
            <a:r>
              <a:rPr lang="en-US" sz="2000" dirty="0"/>
              <a:t>Tensor decompositions involves such decompositions.  Here learning involves determining the parts – like taking apart </a:t>
            </a:r>
            <a:r>
              <a:rPr lang="en-US" sz="2000"/>
              <a:t>a watch.</a:t>
            </a:r>
            <a:endParaRPr lang="en-US" sz="2000" dirty="0"/>
          </a:p>
        </p:txBody>
      </p:sp>
      <p:pic>
        <p:nvPicPr>
          <p:cNvPr id="12" name="Picture 11">
            <a:extLst>
              <a:ext uri="{FF2B5EF4-FFF2-40B4-BE49-F238E27FC236}">
                <a16:creationId xmlns:a16="http://schemas.microsoft.com/office/drawing/2014/main" id="{1878049C-8CFF-4F02-8C07-71944FE9E24A}"/>
              </a:ext>
            </a:extLst>
          </p:cNvPr>
          <p:cNvPicPr>
            <a:picLocks noChangeAspect="1"/>
          </p:cNvPicPr>
          <p:nvPr/>
        </p:nvPicPr>
        <p:blipFill>
          <a:blip r:embed="rId3"/>
          <a:stretch>
            <a:fillRect/>
          </a:stretch>
        </p:blipFill>
        <p:spPr>
          <a:xfrm>
            <a:off x="6473252" y="758557"/>
            <a:ext cx="5114850" cy="3429441"/>
          </a:xfrm>
          <a:prstGeom prst="rect">
            <a:avLst/>
          </a:prstGeom>
        </p:spPr>
      </p:pic>
      <p:sp>
        <p:nvSpPr>
          <p:cNvPr id="13" name="TextBox 12">
            <a:extLst>
              <a:ext uri="{FF2B5EF4-FFF2-40B4-BE49-F238E27FC236}">
                <a16:creationId xmlns:a16="http://schemas.microsoft.com/office/drawing/2014/main" id="{DCFBB12A-BDD7-42D0-814E-F1076E843912}"/>
              </a:ext>
            </a:extLst>
          </p:cNvPr>
          <p:cNvSpPr txBox="1"/>
          <p:nvPr/>
        </p:nvSpPr>
        <p:spPr>
          <a:xfrm>
            <a:off x="4251817" y="2964866"/>
            <a:ext cx="2147207" cy="707886"/>
          </a:xfrm>
          <a:prstGeom prst="rect">
            <a:avLst/>
          </a:prstGeom>
          <a:noFill/>
        </p:spPr>
        <p:txBody>
          <a:bodyPr wrap="square" rtlCol="0">
            <a:spAutoFit/>
          </a:bodyPr>
          <a:lstStyle/>
          <a:p>
            <a:r>
              <a:rPr lang="en-US" sz="1100" dirty="0">
                <a:hlinkClick r:id="rId4"/>
              </a:rPr>
              <a:t>http://ruder.io/deep-learning-optimization-2017/</a:t>
            </a:r>
            <a:endParaRPr lang="en-US" sz="1100" dirty="0"/>
          </a:p>
          <a:p>
            <a:endParaRPr lang="en-US" dirty="0"/>
          </a:p>
        </p:txBody>
      </p:sp>
    </p:spTree>
    <p:extLst>
      <p:ext uri="{BB962C8B-B14F-4D97-AF65-F5344CB8AC3E}">
        <p14:creationId xmlns:p14="http://schemas.microsoft.com/office/powerpoint/2010/main" val="1667354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21FB8C4-AFC3-4844-9404-C685E8F86D31}"/>
              </a:ext>
            </a:extLst>
          </p:cNvPr>
          <p:cNvSpPr>
            <a:spLocks noChangeArrowheads="1"/>
          </p:cNvSpPr>
          <p:nvPr/>
        </p:nvSpPr>
        <p:spPr bwMode="auto">
          <a:xfrm>
            <a:off x="2313326" y="1446962"/>
            <a:ext cx="1648719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5">
            <a:extLst>
              <a:ext uri="{FF2B5EF4-FFF2-40B4-BE49-F238E27FC236}">
                <a16:creationId xmlns:a16="http://schemas.microsoft.com/office/drawing/2014/main" id="{9CE1FFE3-B998-44ED-8222-6ACED6CE1145}"/>
              </a:ext>
            </a:extLst>
          </p:cNvPr>
          <p:cNvSpPr>
            <a:spLocks noChangeArrowheads="1"/>
          </p:cNvSpPr>
          <p:nvPr/>
        </p:nvSpPr>
        <p:spPr bwMode="auto">
          <a:xfrm>
            <a:off x="1758321" y="-1"/>
            <a:ext cx="212405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10">
            <a:extLst>
              <a:ext uri="{FF2B5EF4-FFF2-40B4-BE49-F238E27FC236}">
                <a16:creationId xmlns:a16="http://schemas.microsoft.com/office/drawing/2014/main" id="{CE1ADC14-E977-49FF-AF90-FEE1FE16283D}"/>
              </a:ext>
            </a:extLst>
          </p:cNvPr>
          <p:cNvSpPr>
            <a:spLocks noChangeArrowheads="1"/>
          </p:cNvSpPr>
          <p:nvPr/>
        </p:nvSpPr>
        <p:spPr bwMode="auto">
          <a:xfrm>
            <a:off x="589863" y="440871"/>
            <a:ext cx="221094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7FE557F4-7C75-42BD-9AB1-C84CC36DD902}"/>
              </a:ext>
            </a:extLst>
          </p:cNvPr>
          <p:cNvSpPr txBox="1"/>
          <p:nvPr/>
        </p:nvSpPr>
        <p:spPr>
          <a:xfrm>
            <a:off x="1" y="262194"/>
            <a:ext cx="12191999"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Can approaches using sum/product decompositions be as effective?  </a:t>
            </a:r>
          </a:p>
        </p:txBody>
      </p:sp>
      <p:sp>
        <p:nvSpPr>
          <p:cNvPr id="6" name="TextBox 5">
            <a:extLst>
              <a:ext uri="{FF2B5EF4-FFF2-40B4-BE49-F238E27FC236}">
                <a16:creationId xmlns:a16="http://schemas.microsoft.com/office/drawing/2014/main" id="{75FB936B-C430-4A3E-941B-F3185E0127BE}"/>
              </a:ext>
            </a:extLst>
          </p:cNvPr>
          <p:cNvSpPr txBox="1"/>
          <p:nvPr/>
        </p:nvSpPr>
        <p:spPr>
          <a:xfrm>
            <a:off x="2702385" y="3631484"/>
            <a:ext cx="5791194"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C21FFB6A-2C55-4C31-A33B-92469E81EEAC}"/>
              </a:ext>
            </a:extLst>
          </p:cNvPr>
          <p:cNvPicPr>
            <a:picLocks noChangeAspect="1"/>
          </p:cNvPicPr>
          <p:nvPr/>
        </p:nvPicPr>
        <p:blipFill>
          <a:blip r:embed="rId2"/>
          <a:stretch>
            <a:fillRect/>
          </a:stretch>
        </p:blipFill>
        <p:spPr>
          <a:xfrm>
            <a:off x="589863" y="723859"/>
            <a:ext cx="3661954" cy="3001602"/>
          </a:xfrm>
          <a:prstGeom prst="rect">
            <a:avLst/>
          </a:prstGeom>
        </p:spPr>
      </p:pic>
      <p:pic>
        <p:nvPicPr>
          <p:cNvPr id="12" name="Picture 11">
            <a:extLst>
              <a:ext uri="{FF2B5EF4-FFF2-40B4-BE49-F238E27FC236}">
                <a16:creationId xmlns:a16="http://schemas.microsoft.com/office/drawing/2014/main" id="{1878049C-8CFF-4F02-8C07-71944FE9E24A}"/>
              </a:ext>
            </a:extLst>
          </p:cNvPr>
          <p:cNvPicPr>
            <a:picLocks noChangeAspect="1"/>
          </p:cNvPicPr>
          <p:nvPr/>
        </p:nvPicPr>
        <p:blipFill>
          <a:blip r:embed="rId3"/>
          <a:stretch>
            <a:fillRect/>
          </a:stretch>
        </p:blipFill>
        <p:spPr>
          <a:xfrm>
            <a:off x="6411320" y="881743"/>
            <a:ext cx="5114850" cy="3429441"/>
          </a:xfrm>
          <a:prstGeom prst="rect">
            <a:avLst/>
          </a:prstGeom>
        </p:spPr>
      </p:pic>
      <p:sp>
        <p:nvSpPr>
          <p:cNvPr id="13" name="TextBox 12">
            <a:extLst>
              <a:ext uri="{FF2B5EF4-FFF2-40B4-BE49-F238E27FC236}">
                <a16:creationId xmlns:a16="http://schemas.microsoft.com/office/drawing/2014/main" id="{DCFBB12A-BDD7-42D0-814E-F1076E843912}"/>
              </a:ext>
            </a:extLst>
          </p:cNvPr>
          <p:cNvSpPr txBox="1"/>
          <p:nvPr/>
        </p:nvSpPr>
        <p:spPr>
          <a:xfrm>
            <a:off x="4251817" y="2964866"/>
            <a:ext cx="214720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http://ruder.io/deep-learning-optimization-2017/</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D0D5C7A-B262-4241-A419-2C7CA14454ED}"/>
              </a:ext>
            </a:extLst>
          </p:cNvPr>
          <p:cNvSpPr txBox="1"/>
          <p:nvPr/>
        </p:nvSpPr>
        <p:spPr>
          <a:xfrm>
            <a:off x="907596" y="4554814"/>
            <a:ext cx="10376807" cy="221599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Question: are the two approaches ultimately “the same” ( as has been suggested)?  Which would be better?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 terms of basic definitions using tensors, there is much more structure in differential geometry.  That’s why Einstein used tensors as they arise in differential geometry.  But the more general answer is – as some authors also say -- a combination of both perspectives.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764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21FB8C4-AFC3-4844-9404-C685E8F86D31}"/>
              </a:ext>
            </a:extLst>
          </p:cNvPr>
          <p:cNvSpPr>
            <a:spLocks noChangeArrowheads="1"/>
          </p:cNvSpPr>
          <p:nvPr/>
        </p:nvSpPr>
        <p:spPr bwMode="auto">
          <a:xfrm>
            <a:off x="704660" y="2006184"/>
            <a:ext cx="1648719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Rectangle 5">
            <a:extLst>
              <a:ext uri="{FF2B5EF4-FFF2-40B4-BE49-F238E27FC236}">
                <a16:creationId xmlns:a16="http://schemas.microsoft.com/office/drawing/2014/main" id="{9CE1FFE3-B998-44ED-8222-6ACED6CE1145}"/>
              </a:ext>
            </a:extLst>
          </p:cNvPr>
          <p:cNvSpPr>
            <a:spLocks noChangeArrowheads="1"/>
          </p:cNvSpPr>
          <p:nvPr/>
        </p:nvSpPr>
        <p:spPr bwMode="auto">
          <a:xfrm>
            <a:off x="1758321" y="-1"/>
            <a:ext cx="212405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10">
            <a:extLst>
              <a:ext uri="{FF2B5EF4-FFF2-40B4-BE49-F238E27FC236}">
                <a16:creationId xmlns:a16="http://schemas.microsoft.com/office/drawing/2014/main" id="{CE1ADC14-E977-49FF-AF90-FEE1FE16283D}"/>
              </a:ext>
            </a:extLst>
          </p:cNvPr>
          <p:cNvSpPr>
            <a:spLocks noChangeArrowheads="1"/>
          </p:cNvSpPr>
          <p:nvPr/>
        </p:nvSpPr>
        <p:spPr bwMode="auto">
          <a:xfrm>
            <a:off x="589863" y="440871"/>
            <a:ext cx="221094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11" name="TextBox 10">
            <a:extLst>
              <a:ext uri="{FF2B5EF4-FFF2-40B4-BE49-F238E27FC236}">
                <a16:creationId xmlns:a16="http://schemas.microsoft.com/office/drawing/2014/main" id="{7FE557F4-7C75-42BD-9AB1-C84CC36DD902}"/>
              </a:ext>
            </a:extLst>
          </p:cNvPr>
          <p:cNvSpPr txBox="1"/>
          <p:nvPr/>
        </p:nvSpPr>
        <p:spPr>
          <a:xfrm>
            <a:off x="0" y="54722"/>
            <a:ext cx="12252960" cy="461665"/>
          </a:xfrm>
          <a:prstGeom prst="rect">
            <a:avLst/>
          </a:prstGeom>
          <a:noFill/>
        </p:spPr>
        <p:txBody>
          <a:bodyPr wrap="square" rtlCol="0">
            <a:spAutoFit/>
          </a:bodyPr>
          <a:lstStyle/>
          <a:p>
            <a:pPr algn="ctr"/>
            <a:r>
              <a:rPr lang="en-US" sz="2400" dirty="0"/>
              <a:t>Additional perspectives on tensors from additional disciplines</a:t>
            </a:r>
          </a:p>
        </p:txBody>
      </p:sp>
      <p:sp>
        <p:nvSpPr>
          <p:cNvPr id="13" name="TextBox 12">
            <a:extLst>
              <a:ext uri="{FF2B5EF4-FFF2-40B4-BE49-F238E27FC236}">
                <a16:creationId xmlns:a16="http://schemas.microsoft.com/office/drawing/2014/main" id="{C521C17C-AE71-4B98-9FF1-869551B6063A}"/>
              </a:ext>
            </a:extLst>
          </p:cNvPr>
          <p:cNvSpPr txBox="1"/>
          <p:nvPr/>
        </p:nvSpPr>
        <p:spPr>
          <a:xfrm>
            <a:off x="465090" y="2051903"/>
            <a:ext cx="11179510" cy="4708981"/>
          </a:xfrm>
          <a:prstGeom prst="rect">
            <a:avLst/>
          </a:prstGeom>
          <a:noFill/>
        </p:spPr>
        <p:txBody>
          <a:bodyPr wrap="square" rtlCol="0">
            <a:spAutoFit/>
          </a:bodyPr>
          <a:lstStyle/>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endParaRPr lang="en-US" sz="2000" dirty="0"/>
          </a:p>
          <a:p>
            <a:pPr marL="285750" indent="-285750">
              <a:buFont typeface="Arial" panose="020B0604020202020204" pitchFamily="34" charset="0"/>
              <a:buChar char="•"/>
            </a:pPr>
            <a:r>
              <a:rPr lang="en-US" sz="2000" dirty="0"/>
              <a:t>Given kinds of tensor ( e.g.,  elasticity tensors ) used in one field can be used in other fields as well.  If  one wanted to define a concept of transfer learning at a quite deep level, it would be hard to find a better example than that of tensors.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In 1969, George Forsythe, head of the Stanford Computer Science department, said "'What can be automated?' is one of the  inspiring philosophical and practical questions of contemporary civilization.“  Since that time, a certain percentage of that work on automating things has just involved matrices and tensors.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graphicFrame>
        <p:nvGraphicFramePr>
          <p:cNvPr id="3" name="Object 2">
            <a:extLst>
              <a:ext uri="{FF2B5EF4-FFF2-40B4-BE49-F238E27FC236}">
                <a16:creationId xmlns:a16="http://schemas.microsoft.com/office/drawing/2014/main" id="{026B69F6-DBC1-47B5-A7F5-14D1AF5E879E}"/>
              </a:ext>
            </a:extLst>
          </p:cNvPr>
          <p:cNvGraphicFramePr>
            <a:graphicFrameLocks noChangeAspect="1"/>
          </p:cNvGraphicFramePr>
          <p:nvPr>
            <p:extLst>
              <p:ext uri="{D42A27DB-BD31-4B8C-83A1-F6EECF244321}">
                <p14:modId xmlns:p14="http://schemas.microsoft.com/office/powerpoint/2010/main" val="1504573314"/>
              </p:ext>
            </p:extLst>
          </p:nvPr>
        </p:nvGraphicFramePr>
        <p:xfrm>
          <a:off x="2768837" y="486590"/>
          <a:ext cx="8036151" cy="2768693"/>
        </p:xfrm>
        <a:graphic>
          <a:graphicData uri="http://schemas.openxmlformats.org/presentationml/2006/ole">
            <mc:AlternateContent xmlns:mc="http://schemas.openxmlformats.org/markup-compatibility/2006">
              <mc:Choice xmlns:v="urn:schemas-microsoft-com:vml" Requires="v">
                <p:oleObj spid="_x0000_s13676" name="SmartDraw" r:id="rId3" imgW="7382160" imgH="2544840" progId="SmartDraw.2">
                  <p:embed/>
                </p:oleObj>
              </mc:Choice>
              <mc:Fallback>
                <p:oleObj name="SmartDraw" r:id="rId3" imgW="7382160" imgH="2544840" progId="SmartDraw.2">
                  <p:embed/>
                  <p:pic>
                    <p:nvPicPr>
                      <p:cNvPr id="0" name=""/>
                      <p:cNvPicPr/>
                      <p:nvPr/>
                    </p:nvPicPr>
                    <p:blipFill>
                      <a:blip r:embed="rId4"/>
                      <a:stretch>
                        <a:fillRect/>
                      </a:stretch>
                    </p:blipFill>
                    <p:spPr>
                      <a:xfrm>
                        <a:off x="2768837" y="486590"/>
                        <a:ext cx="8036151" cy="2768693"/>
                      </a:xfrm>
                      <a:prstGeom prst="rect">
                        <a:avLst/>
                      </a:prstGeom>
                    </p:spPr>
                  </p:pic>
                </p:oleObj>
              </mc:Fallback>
            </mc:AlternateContent>
          </a:graphicData>
        </a:graphic>
      </p:graphicFrame>
    </p:spTree>
    <p:extLst>
      <p:ext uri="{BB962C8B-B14F-4D97-AF65-F5344CB8AC3E}">
        <p14:creationId xmlns:p14="http://schemas.microsoft.com/office/powerpoint/2010/main" val="500993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DC35E-EB99-4D40-8C51-200E2156F046}"/>
              </a:ext>
            </a:extLst>
          </p:cNvPr>
          <p:cNvSpPr>
            <a:spLocks noGrp="1"/>
          </p:cNvSpPr>
          <p:nvPr>
            <p:ph type="title"/>
          </p:nvPr>
        </p:nvSpPr>
        <p:spPr>
          <a:xfrm>
            <a:off x="58189" y="525272"/>
            <a:ext cx="12133811" cy="1066800"/>
          </a:xfrm>
        </p:spPr>
        <p:txBody>
          <a:bodyPr>
            <a:noAutofit/>
          </a:bodyPr>
          <a:lstStyle/>
          <a:p>
            <a:pPr marL="461963" indent="-461963" algn="ctr"/>
            <a:r>
              <a:rPr lang="en-US" sz="2400" dirty="0">
                <a:latin typeface="+mn-lt"/>
              </a:rPr>
              <a:t>IIA.     Perspectives using models of  Vladimir Voevodsky</a:t>
            </a:r>
            <a:endParaRPr lang="en-US" sz="2000" dirty="0">
              <a:latin typeface="+mn-lt"/>
            </a:endParaRPr>
          </a:p>
        </p:txBody>
      </p:sp>
      <p:sp>
        <p:nvSpPr>
          <p:cNvPr id="3" name="Content Placeholder 2">
            <a:extLst>
              <a:ext uri="{FF2B5EF4-FFF2-40B4-BE49-F238E27FC236}">
                <a16:creationId xmlns:a16="http://schemas.microsoft.com/office/drawing/2014/main" id="{A83F13B3-8075-4394-85BE-5AC32283D7BC}"/>
              </a:ext>
            </a:extLst>
          </p:cNvPr>
          <p:cNvSpPr>
            <a:spLocks noGrp="1"/>
          </p:cNvSpPr>
          <p:nvPr>
            <p:ph idx="1"/>
          </p:nvPr>
        </p:nvSpPr>
        <p:spPr>
          <a:xfrm>
            <a:off x="245537" y="2023834"/>
            <a:ext cx="11490960" cy="4737813"/>
          </a:xfrm>
        </p:spPr>
        <p:txBody>
          <a:bodyPr>
            <a:normAutofit/>
          </a:bodyPr>
          <a:lstStyle/>
          <a:p>
            <a:pPr marL="109728" indent="0">
              <a:buNone/>
            </a:pPr>
            <a:endParaRPr lang="en-US" sz="2400" dirty="0"/>
          </a:p>
          <a:p>
            <a:pPr marL="109728" indent="0">
              <a:buNone/>
            </a:pPr>
            <a:endParaRPr lang="en-US" sz="2400" dirty="0"/>
          </a:p>
          <a:p>
            <a:pPr marL="452628" indent="-342900">
              <a:buFont typeface="Arial" panose="020B0604020202020204" pitchFamily="34" charset="0"/>
              <a:buChar char="•"/>
            </a:pPr>
            <a:r>
              <a:rPr lang="en-US" dirty="0"/>
              <a:t>Here the goal is not just to recognize a car, but to understand its geometric structure, and its mechanical properties as well.  What are its structural and mechanical properties?  Here, in some sense, we would like to do computer graphics/CAD in reverse.</a:t>
            </a:r>
          </a:p>
          <a:p>
            <a:pPr marL="452628" indent="-342900">
              <a:buFont typeface="Arial" panose="020B0604020202020204" pitchFamily="34" charset="0"/>
              <a:buChar char="•"/>
            </a:pPr>
            <a:r>
              <a:rPr lang="en-US" dirty="0"/>
              <a:t>We don’t just want to recognize faces, but, understand the dynamic aspects of faces as well.</a:t>
            </a:r>
          </a:p>
          <a:p>
            <a:pPr marL="452628" indent="-342900">
              <a:buFont typeface="Arial" panose="020B0604020202020204" pitchFamily="34" charset="0"/>
              <a:buChar char="•"/>
            </a:pPr>
            <a:r>
              <a:rPr lang="en-US" dirty="0"/>
              <a:t>We would like to not only have a system that uses tensors,  but have a system that knows tensor formulas and can derive ( prove ) those formulas.</a:t>
            </a:r>
          </a:p>
          <a:p>
            <a:pPr marL="452628" indent="-342900">
              <a:buFont typeface="Arial" panose="020B0604020202020204" pitchFamily="34" charset="0"/>
              <a:buChar char="•"/>
            </a:pPr>
            <a:r>
              <a:rPr lang="en-US" dirty="0"/>
              <a:t>Over the long run, approaches of models of Vladimir Voevodsky permit these.</a:t>
            </a:r>
          </a:p>
          <a:p>
            <a:endParaRPr lang="en-US" dirty="0"/>
          </a:p>
          <a:p>
            <a:endParaRPr lang="en-US" dirty="0"/>
          </a:p>
        </p:txBody>
      </p:sp>
    </p:spTree>
    <p:extLst>
      <p:ext uri="{BB962C8B-B14F-4D97-AF65-F5344CB8AC3E}">
        <p14:creationId xmlns:p14="http://schemas.microsoft.com/office/powerpoint/2010/main" val="104931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0C3EE-AAEE-4810-97E7-C5187FCF597F}"/>
              </a:ext>
            </a:extLst>
          </p:cNvPr>
          <p:cNvSpPr>
            <a:spLocks noGrp="1"/>
          </p:cNvSpPr>
          <p:nvPr>
            <p:ph type="title"/>
          </p:nvPr>
        </p:nvSpPr>
        <p:spPr>
          <a:xfrm>
            <a:off x="443755" y="322434"/>
            <a:ext cx="10421470" cy="643657"/>
          </a:xfrm>
        </p:spPr>
        <p:txBody>
          <a:bodyPr>
            <a:noAutofit/>
          </a:bodyPr>
          <a:lstStyle/>
          <a:p>
            <a:pPr algn="ctr"/>
            <a:r>
              <a:rPr lang="en-US" sz="2400" dirty="0">
                <a:latin typeface="+mn-lt"/>
              </a:rPr>
              <a:t>Algebra and geometry in the work of Vladimir Voevodsky</a:t>
            </a:r>
          </a:p>
        </p:txBody>
      </p:sp>
      <p:sp>
        <p:nvSpPr>
          <p:cNvPr id="3" name="Content Placeholder 2">
            <a:extLst>
              <a:ext uri="{FF2B5EF4-FFF2-40B4-BE49-F238E27FC236}">
                <a16:creationId xmlns:a16="http://schemas.microsoft.com/office/drawing/2014/main" id="{0C695F8E-8F88-4A6E-A13C-F5838BC3546A}"/>
              </a:ext>
            </a:extLst>
          </p:cNvPr>
          <p:cNvSpPr>
            <a:spLocks noGrp="1"/>
          </p:cNvSpPr>
          <p:nvPr>
            <p:ph idx="1"/>
          </p:nvPr>
        </p:nvSpPr>
        <p:spPr>
          <a:xfrm>
            <a:off x="182880" y="1528741"/>
            <a:ext cx="11687387" cy="4832013"/>
          </a:xfrm>
        </p:spPr>
        <p:txBody>
          <a:bodyPr>
            <a:normAutofit/>
          </a:bodyPr>
          <a:lstStyle/>
          <a:p>
            <a:pPr marL="285750" indent="-285750">
              <a:buFont typeface="Arial" panose="020B0604020202020204" pitchFamily="34" charset="0"/>
              <a:buChar char="•"/>
            </a:pPr>
            <a:r>
              <a:rPr lang="en-US" dirty="0">
                <a:solidFill>
                  <a:schemeClr val="tx1"/>
                </a:solidFill>
              </a:rPr>
              <a:t>Our earlier concept of tensors referred to algebraic ideas of tensor products.</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solidFill>
                  <a:schemeClr val="tx1"/>
                </a:solidFill>
              </a:rPr>
              <a:t>In the geometric concept of tensors, tensors are geometric objects.  They involve magnitudes and directions.  But the algebraic perspective, they are not, say, “oriented”.</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solidFill>
                  <a:schemeClr val="tx1"/>
                </a:solidFill>
              </a:rPr>
              <a:t>In another perspective that can be used for many kinds of tensors, the “algebraic products” ( unlike what is done in the previous approaches ) are  geometric objects (geometric shapes), too.</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solidFill>
                  <a:schemeClr val="tx1"/>
                </a:solidFill>
              </a:rPr>
              <a:t>This perspective,  one of the concepts of </a:t>
            </a:r>
            <a:r>
              <a:rPr lang="en-US" dirty="0" err="1">
                <a:solidFill>
                  <a:schemeClr val="tx1"/>
                </a:solidFill>
              </a:rPr>
              <a:t>Grassman</a:t>
            </a:r>
            <a:r>
              <a:rPr lang="en-US" dirty="0">
                <a:solidFill>
                  <a:schemeClr val="tx1"/>
                </a:solidFill>
              </a:rPr>
              <a:t> algebra, is also one of those incorporated by Voevodsky.   The approach makes for a particularly nice way to glue concepts of geometry, algebra, and logic together in practical ways.</a:t>
            </a:r>
          </a:p>
          <a:p>
            <a:pPr marL="285750" indent="-285750">
              <a:buFont typeface="Arial" panose="020B0604020202020204" pitchFamily="34" charset="0"/>
              <a:buChar char="•"/>
            </a:pPr>
            <a:endParaRPr lang="en-US" sz="2400" dirty="0">
              <a:solidFill>
                <a:schemeClr val="tx1"/>
              </a:solidFill>
            </a:endParaRPr>
          </a:p>
          <a:p>
            <a:pPr marL="0" indent="0">
              <a:buNone/>
            </a:pPr>
            <a:endParaRPr lang="en-US" sz="2400" dirty="0"/>
          </a:p>
          <a:p>
            <a:pPr marL="285750" indent="-285750">
              <a:buFont typeface="Arial" panose="020B0604020202020204" pitchFamily="34" charset="0"/>
              <a:buChar char="•"/>
            </a:pPr>
            <a:endParaRPr lang="en-US" sz="24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53103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AFB7335-8F35-4196-8D6A-916B5B6B9F52}"/>
              </a:ext>
            </a:extLst>
          </p:cNvPr>
          <p:cNvSpPr/>
          <p:nvPr/>
        </p:nvSpPr>
        <p:spPr>
          <a:xfrm>
            <a:off x="6475254" y="3649398"/>
            <a:ext cx="4441364" cy="266850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0881DB7A-9F26-4EF6-BAB6-56AA88A04893}"/>
              </a:ext>
            </a:extLst>
          </p:cNvPr>
          <p:cNvSpPr/>
          <p:nvPr/>
        </p:nvSpPr>
        <p:spPr>
          <a:xfrm>
            <a:off x="6475254" y="2312616"/>
            <a:ext cx="4441364" cy="1097678"/>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trike="sngStrike" dirty="0">
              <a:solidFill>
                <a:schemeClr val="tx1"/>
              </a:solidFill>
            </a:endParaRPr>
          </a:p>
        </p:txBody>
      </p:sp>
      <p:sp>
        <p:nvSpPr>
          <p:cNvPr id="12" name="Rectangle 11">
            <a:extLst>
              <a:ext uri="{FF2B5EF4-FFF2-40B4-BE49-F238E27FC236}">
                <a16:creationId xmlns:a16="http://schemas.microsoft.com/office/drawing/2014/main" id="{7C5D9ECD-6D98-4683-A826-61C960CD00E4}"/>
              </a:ext>
            </a:extLst>
          </p:cNvPr>
          <p:cNvSpPr/>
          <p:nvPr/>
        </p:nvSpPr>
        <p:spPr>
          <a:xfrm>
            <a:off x="6475254" y="1446962"/>
            <a:ext cx="4441364" cy="683151"/>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2">
            <a:extLst>
              <a:ext uri="{FF2B5EF4-FFF2-40B4-BE49-F238E27FC236}">
                <a16:creationId xmlns:a16="http://schemas.microsoft.com/office/drawing/2014/main" id="{121FB8C4-AFC3-4844-9404-C685E8F86D31}"/>
              </a:ext>
            </a:extLst>
          </p:cNvPr>
          <p:cNvSpPr>
            <a:spLocks noChangeArrowheads="1"/>
          </p:cNvSpPr>
          <p:nvPr/>
        </p:nvSpPr>
        <p:spPr bwMode="auto">
          <a:xfrm>
            <a:off x="2313326" y="1446962"/>
            <a:ext cx="1648719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Rectangle 5">
            <a:extLst>
              <a:ext uri="{FF2B5EF4-FFF2-40B4-BE49-F238E27FC236}">
                <a16:creationId xmlns:a16="http://schemas.microsoft.com/office/drawing/2014/main" id="{9CE1FFE3-B998-44ED-8222-6ACED6CE1145}"/>
              </a:ext>
            </a:extLst>
          </p:cNvPr>
          <p:cNvSpPr>
            <a:spLocks noChangeArrowheads="1"/>
          </p:cNvSpPr>
          <p:nvPr/>
        </p:nvSpPr>
        <p:spPr bwMode="auto">
          <a:xfrm>
            <a:off x="1758321" y="-1"/>
            <a:ext cx="212405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10">
            <a:extLst>
              <a:ext uri="{FF2B5EF4-FFF2-40B4-BE49-F238E27FC236}">
                <a16:creationId xmlns:a16="http://schemas.microsoft.com/office/drawing/2014/main" id="{CE1ADC14-E977-49FF-AF90-FEE1FE16283D}"/>
              </a:ext>
            </a:extLst>
          </p:cNvPr>
          <p:cNvSpPr>
            <a:spLocks noChangeArrowheads="1"/>
          </p:cNvSpPr>
          <p:nvPr/>
        </p:nvSpPr>
        <p:spPr bwMode="auto">
          <a:xfrm>
            <a:off x="589863" y="440871"/>
            <a:ext cx="221094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11" name="TextBox 10">
            <a:extLst>
              <a:ext uri="{FF2B5EF4-FFF2-40B4-BE49-F238E27FC236}">
                <a16:creationId xmlns:a16="http://schemas.microsoft.com/office/drawing/2014/main" id="{7FE557F4-7C75-42BD-9AB1-C84CC36DD902}"/>
              </a:ext>
            </a:extLst>
          </p:cNvPr>
          <p:cNvSpPr txBox="1"/>
          <p:nvPr/>
        </p:nvSpPr>
        <p:spPr>
          <a:xfrm>
            <a:off x="74428" y="164539"/>
            <a:ext cx="12117572" cy="461665"/>
          </a:xfrm>
          <a:prstGeom prst="rect">
            <a:avLst/>
          </a:prstGeom>
          <a:noFill/>
        </p:spPr>
        <p:txBody>
          <a:bodyPr wrap="square" rtlCol="0">
            <a:spAutoFit/>
          </a:bodyPr>
          <a:lstStyle/>
          <a:p>
            <a:pPr algn="ctr"/>
            <a:r>
              <a:rPr lang="en-US" sz="2400" dirty="0"/>
              <a:t>Perspective in which the algebraic products are also geometric objects</a:t>
            </a:r>
          </a:p>
        </p:txBody>
      </p:sp>
      <p:sp>
        <p:nvSpPr>
          <p:cNvPr id="13" name="TextBox 12">
            <a:extLst>
              <a:ext uri="{FF2B5EF4-FFF2-40B4-BE49-F238E27FC236}">
                <a16:creationId xmlns:a16="http://schemas.microsoft.com/office/drawing/2014/main" id="{C521C17C-AE71-4B98-9FF1-869551B6063A}"/>
              </a:ext>
            </a:extLst>
          </p:cNvPr>
          <p:cNvSpPr txBox="1"/>
          <p:nvPr/>
        </p:nvSpPr>
        <p:spPr>
          <a:xfrm>
            <a:off x="6647311" y="828021"/>
            <a:ext cx="4583573" cy="1477328"/>
          </a:xfrm>
          <a:prstGeom prst="rect">
            <a:avLst/>
          </a:prstGeom>
          <a:noFill/>
        </p:spPr>
        <p:txBody>
          <a:bodyPr wrap="square" rtlCol="0">
            <a:spAutoFit/>
          </a:bodyPr>
          <a:lstStyle/>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109728" indent="0">
              <a:buNone/>
            </a:pPr>
            <a:r>
              <a:rPr lang="en-US" dirty="0"/>
              <a:t> </a:t>
            </a:r>
          </a:p>
          <a:p>
            <a:endParaRPr lang="en-US" dirty="0"/>
          </a:p>
        </p:txBody>
      </p:sp>
      <p:pic>
        <p:nvPicPr>
          <p:cNvPr id="2050" name="Picture 2" descr="https://upload.wikimedia.org/wikipedia/commons/thumb/2/27/N_vector_positive.svg/220px-N_vector_positive.svg.png">
            <a:extLst>
              <a:ext uri="{FF2B5EF4-FFF2-40B4-BE49-F238E27FC236}">
                <a16:creationId xmlns:a16="http://schemas.microsoft.com/office/drawing/2014/main" id="{9F4334AE-8AC1-4F01-9D64-ACEA38C3BE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4851" y="3649398"/>
            <a:ext cx="3273210" cy="251633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4963B135-3322-4503-9F1D-6E2C07C94377}"/>
              </a:ext>
            </a:extLst>
          </p:cNvPr>
          <p:cNvCxnSpPr>
            <a:cxnSpLocks/>
          </p:cNvCxnSpPr>
          <p:nvPr/>
        </p:nvCxnSpPr>
        <p:spPr>
          <a:xfrm flipV="1">
            <a:off x="6584179" y="2855602"/>
            <a:ext cx="1182665" cy="5226"/>
          </a:xfrm>
          <a:prstGeom prst="straightConnector1">
            <a:avLst/>
          </a:prstGeom>
          <a:ln w="635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6EB2C8A-5BBE-4B0C-B08F-D0458C05B7B5}"/>
              </a:ext>
            </a:extLst>
          </p:cNvPr>
          <p:cNvCxnSpPr>
            <a:cxnSpLocks/>
          </p:cNvCxnSpPr>
          <p:nvPr/>
        </p:nvCxnSpPr>
        <p:spPr>
          <a:xfrm flipV="1">
            <a:off x="8664657" y="2567201"/>
            <a:ext cx="0" cy="66180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35FAC1D-7A2F-4971-B0EE-BAFB94E226C8}"/>
              </a:ext>
            </a:extLst>
          </p:cNvPr>
          <p:cNvSpPr txBox="1"/>
          <p:nvPr/>
        </p:nvSpPr>
        <p:spPr>
          <a:xfrm>
            <a:off x="8990660" y="2723187"/>
            <a:ext cx="300082" cy="369332"/>
          </a:xfrm>
          <a:prstGeom prst="rect">
            <a:avLst/>
          </a:prstGeom>
          <a:noFill/>
        </p:spPr>
        <p:txBody>
          <a:bodyPr wrap="none" rtlCol="0">
            <a:spAutoFit/>
          </a:bodyPr>
          <a:lstStyle/>
          <a:p>
            <a:r>
              <a:rPr lang="en-US" dirty="0"/>
              <a:t>=</a:t>
            </a:r>
          </a:p>
        </p:txBody>
      </p:sp>
      <p:sp>
        <p:nvSpPr>
          <p:cNvPr id="18" name="Rectangle 17">
            <a:extLst>
              <a:ext uri="{FF2B5EF4-FFF2-40B4-BE49-F238E27FC236}">
                <a16:creationId xmlns:a16="http://schemas.microsoft.com/office/drawing/2014/main" id="{AC24AEE4-3154-4CEC-B5A8-DAAB2EE663AF}"/>
              </a:ext>
            </a:extLst>
          </p:cNvPr>
          <p:cNvSpPr/>
          <p:nvPr/>
        </p:nvSpPr>
        <p:spPr>
          <a:xfrm>
            <a:off x="9436318" y="2532427"/>
            <a:ext cx="1157322" cy="7146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AA5E03B-EF43-4E1D-8D26-79E2A6888B90}"/>
              </a:ext>
            </a:extLst>
          </p:cNvPr>
          <p:cNvSpPr txBox="1"/>
          <p:nvPr/>
        </p:nvSpPr>
        <p:spPr>
          <a:xfrm>
            <a:off x="7019244" y="1591689"/>
            <a:ext cx="301686" cy="369332"/>
          </a:xfrm>
          <a:prstGeom prst="rect">
            <a:avLst/>
          </a:prstGeom>
          <a:noFill/>
        </p:spPr>
        <p:txBody>
          <a:bodyPr wrap="none" rtlCol="0">
            <a:spAutoFit/>
          </a:bodyPr>
          <a:lstStyle/>
          <a:p>
            <a:r>
              <a:rPr lang="en-US" dirty="0"/>
              <a:t>3</a:t>
            </a:r>
          </a:p>
        </p:txBody>
      </p:sp>
      <p:sp>
        <p:nvSpPr>
          <p:cNvPr id="20" name="TextBox 19">
            <a:extLst>
              <a:ext uri="{FF2B5EF4-FFF2-40B4-BE49-F238E27FC236}">
                <a16:creationId xmlns:a16="http://schemas.microsoft.com/office/drawing/2014/main" id="{2CC9661D-5FD3-4915-BC38-035DA7387B71}"/>
              </a:ext>
            </a:extLst>
          </p:cNvPr>
          <p:cNvSpPr txBox="1"/>
          <p:nvPr/>
        </p:nvSpPr>
        <p:spPr>
          <a:xfrm>
            <a:off x="7784317" y="1469768"/>
            <a:ext cx="585417" cy="523220"/>
          </a:xfrm>
          <a:prstGeom prst="rect">
            <a:avLst/>
          </a:prstGeom>
          <a:noFill/>
        </p:spPr>
        <p:txBody>
          <a:bodyPr wrap="none" rtlCol="0">
            <a:spAutoFit/>
          </a:bodyPr>
          <a:lstStyle/>
          <a:p>
            <a:r>
              <a:rPr lang="en-US" sz="2800" dirty="0"/>
              <a:t>   x</a:t>
            </a:r>
          </a:p>
        </p:txBody>
      </p:sp>
      <p:sp>
        <p:nvSpPr>
          <p:cNvPr id="21" name="TextBox 20">
            <a:extLst>
              <a:ext uri="{FF2B5EF4-FFF2-40B4-BE49-F238E27FC236}">
                <a16:creationId xmlns:a16="http://schemas.microsoft.com/office/drawing/2014/main" id="{658D0015-D8C1-4CF6-B0C1-1BBE42B53C06}"/>
              </a:ext>
            </a:extLst>
          </p:cNvPr>
          <p:cNvSpPr txBox="1"/>
          <p:nvPr/>
        </p:nvSpPr>
        <p:spPr>
          <a:xfrm>
            <a:off x="8637412" y="1569658"/>
            <a:ext cx="301686" cy="369332"/>
          </a:xfrm>
          <a:prstGeom prst="rect">
            <a:avLst/>
          </a:prstGeom>
          <a:noFill/>
        </p:spPr>
        <p:txBody>
          <a:bodyPr wrap="none" rtlCol="0">
            <a:spAutoFit/>
          </a:bodyPr>
          <a:lstStyle/>
          <a:p>
            <a:r>
              <a:rPr lang="en-US" dirty="0"/>
              <a:t>2</a:t>
            </a:r>
          </a:p>
        </p:txBody>
      </p:sp>
      <p:sp>
        <p:nvSpPr>
          <p:cNvPr id="23" name="TextBox 22">
            <a:extLst>
              <a:ext uri="{FF2B5EF4-FFF2-40B4-BE49-F238E27FC236}">
                <a16:creationId xmlns:a16="http://schemas.microsoft.com/office/drawing/2014/main" id="{2289511D-DE44-4CE3-8D5E-32D85ACE24BD}"/>
              </a:ext>
            </a:extLst>
          </p:cNvPr>
          <p:cNvSpPr txBox="1"/>
          <p:nvPr/>
        </p:nvSpPr>
        <p:spPr>
          <a:xfrm>
            <a:off x="9136236" y="1591689"/>
            <a:ext cx="300082" cy="369332"/>
          </a:xfrm>
          <a:prstGeom prst="rect">
            <a:avLst/>
          </a:prstGeom>
          <a:noFill/>
        </p:spPr>
        <p:txBody>
          <a:bodyPr wrap="none" rtlCol="0">
            <a:spAutoFit/>
          </a:bodyPr>
          <a:lstStyle/>
          <a:p>
            <a:r>
              <a:rPr lang="en-US" dirty="0"/>
              <a:t>=</a:t>
            </a:r>
          </a:p>
        </p:txBody>
      </p:sp>
      <p:sp>
        <p:nvSpPr>
          <p:cNvPr id="22" name="TextBox 21">
            <a:extLst>
              <a:ext uri="{FF2B5EF4-FFF2-40B4-BE49-F238E27FC236}">
                <a16:creationId xmlns:a16="http://schemas.microsoft.com/office/drawing/2014/main" id="{B12E511B-C8D8-4464-8E96-60A731DEFB3E}"/>
              </a:ext>
            </a:extLst>
          </p:cNvPr>
          <p:cNvSpPr txBox="1"/>
          <p:nvPr/>
        </p:nvSpPr>
        <p:spPr>
          <a:xfrm>
            <a:off x="9745104" y="1543271"/>
            <a:ext cx="301686" cy="369332"/>
          </a:xfrm>
          <a:prstGeom prst="rect">
            <a:avLst/>
          </a:prstGeom>
          <a:noFill/>
        </p:spPr>
        <p:txBody>
          <a:bodyPr wrap="none" rtlCol="0">
            <a:spAutoFit/>
          </a:bodyPr>
          <a:lstStyle/>
          <a:p>
            <a:r>
              <a:rPr lang="en-US" dirty="0"/>
              <a:t>6</a:t>
            </a:r>
          </a:p>
        </p:txBody>
      </p:sp>
      <p:sp>
        <p:nvSpPr>
          <p:cNvPr id="5" name="TextBox 4">
            <a:extLst>
              <a:ext uri="{FF2B5EF4-FFF2-40B4-BE49-F238E27FC236}">
                <a16:creationId xmlns:a16="http://schemas.microsoft.com/office/drawing/2014/main" id="{2A5F7FDC-36AA-4DA6-8332-665DC46BFFB8}"/>
              </a:ext>
            </a:extLst>
          </p:cNvPr>
          <p:cNvSpPr txBox="1"/>
          <p:nvPr/>
        </p:nvSpPr>
        <p:spPr>
          <a:xfrm>
            <a:off x="6096000" y="730319"/>
            <a:ext cx="5691447" cy="646331"/>
          </a:xfrm>
          <a:prstGeom prst="rect">
            <a:avLst/>
          </a:prstGeom>
          <a:noFill/>
        </p:spPr>
        <p:txBody>
          <a:bodyPr wrap="square" rtlCol="0">
            <a:spAutoFit/>
          </a:bodyPr>
          <a:lstStyle/>
          <a:p>
            <a:endParaRPr lang="en-US" dirty="0"/>
          </a:p>
          <a:p>
            <a:endParaRPr lang="en-US" dirty="0"/>
          </a:p>
        </p:txBody>
      </p:sp>
      <p:sp>
        <p:nvSpPr>
          <p:cNvPr id="3" name="TextBox 2">
            <a:extLst>
              <a:ext uri="{FF2B5EF4-FFF2-40B4-BE49-F238E27FC236}">
                <a16:creationId xmlns:a16="http://schemas.microsoft.com/office/drawing/2014/main" id="{513A4875-64EF-4398-B4FA-7893BC170F29}"/>
              </a:ext>
            </a:extLst>
          </p:cNvPr>
          <p:cNvSpPr txBox="1"/>
          <p:nvPr/>
        </p:nvSpPr>
        <p:spPr>
          <a:xfrm>
            <a:off x="7956260" y="2567201"/>
            <a:ext cx="297091" cy="984885"/>
          </a:xfrm>
          <a:prstGeom prst="rect">
            <a:avLst/>
          </a:prstGeom>
          <a:noFill/>
        </p:spPr>
        <p:txBody>
          <a:bodyPr wrap="square" rtlCol="0">
            <a:spAutoFit/>
          </a:bodyPr>
          <a:lstStyle/>
          <a:p>
            <a:r>
              <a:rPr lang="en-US" sz="4000" dirty="0"/>
              <a:t>˄</a:t>
            </a:r>
          </a:p>
          <a:p>
            <a:endParaRPr lang="en-US" dirty="0"/>
          </a:p>
        </p:txBody>
      </p:sp>
      <p:sp>
        <p:nvSpPr>
          <p:cNvPr id="9" name="TextBox 8">
            <a:extLst>
              <a:ext uri="{FF2B5EF4-FFF2-40B4-BE49-F238E27FC236}">
                <a16:creationId xmlns:a16="http://schemas.microsoft.com/office/drawing/2014/main" id="{156FE816-47D5-45BE-8CF6-333B364E2334}"/>
              </a:ext>
            </a:extLst>
          </p:cNvPr>
          <p:cNvSpPr txBox="1"/>
          <p:nvPr/>
        </p:nvSpPr>
        <p:spPr>
          <a:xfrm>
            <a:off x="604174" y="486590"/>
            <a:ext cx="5609063" cy="6063198"/>
          </a:xfrm>
          <a:prstGeom prst="rect">
            <a:avLst/>
          </a:prstGeom>
          <a:noFill/>
        </p:spPr>
        <p:txBody>
          <a:bodyPr wrap="square" rtlCol="0">
            <a:spAutoFit/>
          </a:bodyPr>
          <a:lstStyle/>
          <a:p>
            <a:pPr marL="285750" indent="-285750">
              <a:buFont typeface="Arial" panose="020B0604020202020204" pitchFamily="34" charset="0"/>
              <a:buChar char="•"/>
              <a:tabLst>
                <a:tab pos="690563" algn="l"/>
              </a:tabLst>
            </a:pPr>
            <a:endParaRPr lang="en-US" dirty="0"/>
          </a:p>
          <a:p>
            <a:pPr marL="285750" indent="-285750">
              <a:buFont typeface="Arial" panose="020B0604020202020204" pitchFamily="34" charset="0"/>
              <a:buChar char="•"/>
              <a:tabLst>
                <a:tab pos="690563" algn="l"/>
              </a:tabLst>
            </a:pPr>
            <a:r>
              <a:rPr lang="en-US" sz="2000" dirty="0"/>
              <a:t>In another approach, the algebraic products are also </a:t>
            </a:r>
            <a:r>
              <a:rPr lang="en-US" sz="2000" i="1" dirty="0"/>
              <a:t>oriented</a:t>
            </a:r>
            <a:r>
              <a:rPr lang="en-US" sz="2000" dirty="0"/>
              <a:t>: they have </a:t>
            </a:r>
            <a:r>
              <a:rPr lang="en-US" sz="2000" i="1" dirty="0"/>
              <a:t>both</a:t>
            </a:r>
            <a:r>
              <a:rPr lang="en-US" sz="2000" dirty="0"/>
              <a:t> magnitude and direction from the start.  The products are also geometric shapes.</a:t>
            </a:r>
          </a:p>
          <a:p>
            <a:pPr marL="285750" indent="-285750">
              <a:buFont typeface="Arial" panose="020B0604020202020204" pitchFamily="34" charset="0"/>
              <a:buChar char="•"/>
              <a:tabLst>
                <a:tab pos="690563" algn="l"/>
              </a:tabLst>
            </a:pPr>
            <a:endParaRPr lang="en-US" sz="2000" dirty="0"/>
          </a:p>
          <a:p>
            <a:pPr marL="285750" indent="-285750">
              <a:buFont typeface="Arial" panose="020B0604020202020204" pitchFamily="34" charset="0"/>
              <a:buChar char="•"/>
              <a:tabLst>
                <a:tab pos="690563" algn="l"/>
              </a:tabLst>
            </a:pPr>
            <a:r>
              <a:rPr lang="en-US" sz="2000" dirty="0"/>
              <a:t>Examples are at right.  They include examples from grade school geometry, e.g., a cylinder is a “sweep” – a product of a circle and an altitude vector.</a:t>
            </a:r>
          </a:p>
          <a:p>
            <a:pPr marL="285750" indent="-285750">
              <a:buFont typeface="Arial" panose="020B0604020202020204" pitchFamily="34" charset="0"/>
              <a:buChar char="•"/>
              <a:tabLst>
                <a:tab pos="690563" algn="l"/>
              </a:tabLst>
            </a:pPr>
            <a:endParaRPr lang="en-US" sz="2000" dirty="0"/>
          </a:p>
          <a:p>
            <a:pPr marL="285750" indent="-285750">
              <a:buFont typeface="Arial" panose="020B0604020202020204" pitchFamily="34" charset="0"/>
              <a:buChar char="•"/>
              <a:tabLst>
                <a:tab pos="690563" algn="l"/>
              </a:tabLst>
            </a:pPr>
            <a:r>
              <a:rPr lang="en-US" sz="2000" dirty="0"/>
              <a:t>There is a local notion of “AND”, actually a “multiplicative AND”,  a kind of tensor product.</a:t>
            </a:r>
          </a:p>
          <a:p>
            <a:pPr marL="285750" indent="-285750">
              <a:buFont typeface="Arial" panose="020B0604020202020204" pitchFamily="34" charset="0"/>
              <a:buChar char="•"/>
              <a:tabLst>
                <a:tab pos="690563" algn="l"/>
              </a:tabLst>
            </a:pPr>
            <a:endParaRPr lang="en-US" sz="2000" dirty="0"/>
          </a:p>
          <a:p>
            <a:pPr marL="285750" indent="-285750">
              <a:buFont typeface="Arial" panose="020B0604020202020204" pitchFamily="34" charset="0"/>
              <a:buChar char="•"/>
              <a:tabLst>
                <a:tab pos="690563" algn="l"/>
              </a:tabLst>
            </a:pPr>
            <a:r>
              <a:rPr lang="en-US" sz="2000" dirty="0"/>
              <a:t>But in GA we could actually have two kinds of “AND”.  If we want, maybe we could use </a:t>
            </a:r>
            <a:r>
              <a:rPr lang="en-US" sz="3200" dirty="0"/>
              <a:t>^</a:t>
            </a:r>
            <a:r>
              <a:rPr lang="en-US" sz="2000" dirty="0"/>
              <a:t> or </a:t>
            </a:r>
            <a:r>
              <a:rPr lang="en-US" sz="2400" dirty="0"/>
              <a:t>⊗</a:t>
            </a:r>
            <a:r>
              <a:rPr lang="en-US" sz="2000" dirty="0"/>
              <a:t>  </a:t>
            </a:r>
          </a:p>
          <a:p>
            <a:pPr marL="285750" indent="-285750">
              <a:buFont typeface="Arial" panose="020B0604020202020204" pitchFamily="34" charset="0"/>
              <a:buChar char="•"/>
              <a:tabLst>
                <a:tab pos="690563" algn="l"/>
              </a:tabLst>
            </a:pPr>
            <a:endParaRPr lang="en-US" sz="2000" dirty="0"/>
          </a:p>
          <a:p>
            <a:pPr marL="285750" indent="-285750">
              <a:buFont typeface="Arial" panose="020B0604020202020204" pitchFamily="34" charset="0"/>
              <a:buChar char="•"/>
              <a:tabLst>
                <a:tab pos="690563" algn="l"/>
              </a:tabLst>
            </a:pPr>
            <a:r>
              <a:rPr lang="en-US" sz="2000" dirty="0"/>
              <a:t>And there are different kinds of “OR” as well.</a:t>
            </a:r>
            <a:endParaRPr lang="en-US" dirty="0"/>
          </a:p>
          <a:p>
            <a:endParaRPr lang="en-US" dirty="0"/>
          </a:p>
        </p:txBody>
      </p:sp>
      <p:sp>
        <p:nvSpPr>
          <p:cNvPr id="7" name="TextBox 6">
            <a:extLst>
              <a:ext uri="{FF2B5EF4-FFF2-40B4-BE49-F238E27FC236}">
                <a16:creationId xmlns:a16="http://schemas.microsoft.com/office/drawing/2014/main" id="{3D2F2407-1D49-4035-90BB-701F8B93E2C6}"/>
              </a:ext>
            </a:extLst>
          </p:cNvPr>
          <p:cNvSpPr txBox="1"/>
          <p:nvPr/>
        </p:nvSpPr>
        <p:spPr>
          <a:xfrm>
            <a:off x="6475254" y="638048"/>
            <a:ext cx="5432001" cy="646331"/>
          </a:xfrm>
          <a:prstGeom prst="rect">
            <a:avLst/>
          </a:prstGeom>
          <a:noFill/>
        </p:spPr>
        <p:txBody>
          <a:bodyPr wrap="square" rtlCol="0">
            <a:spAutoFit/>
          </a:bodyPr>
          <a:lstStyle/>
          <a:p>
            <a:r>
              <a:rPr lang="en-US" dirty="0"/>
              <a:t>We abstract the basic methods of grade school arithmetic and geometry, as in Geometric Algebra (GA)</a:t>
            </a:r>
          </a:p>
        </p:txBody>
      </p:sp>
      <p:cxnSp>
        <p:nvCxnSpPr>
          <p:cNvPr id="24" name="Straight Arrow Connector 23">
            <a:extLst>
              <a:ext uri="{FF2B5EF4-FFF2-40B4-BE49-F238E27FC236}">
                <a16:creationId xmlns:a16="http://schemas.microsoft.com/office/drawing/2014/main" id="{70912101-FF65-43A2-AF5A-1187E035323F}"/>
              </a:ext>
            </a:extLst>
          </p:cNvPr>
          <p:cNvCxnSpPr>
            <a:cxnSpLocks/>
            <a:endCxn id="3" idx="1"/>
          </p:cNvCxnSpPr>
          <p:nvPr/>
        </p:nvCxnSpPr>
        <p:spPr>
          <a:xfrm flipV="1">
            <a:off x="5620011" y="3059644"/>
            <a:ext cx="2336249" cy="2116204"/>
          </a:xfrm>
          <a:prstGeom prst="straightConnector1">
            <a:avLst/>
          </a:prstGeom>
          <a:ln w="31750">
            <a:prstDash val="sysDot"/>
            <a:headEnd type="triangl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293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A4F993-54D8-47AB-8ECF-A4062AC65AA8}"/>
              </a:ext>
            </a:extLst>
          </p:cNvPr>
          <p:cNvSpPr>
            <a:spLocks noGrp="1"/>
          </p:cNvSpPr>
          <p:nvPr>
            <p:ph idx="1"/>
          </p:nvPr>
        </p:nvSpPr>
        <p:spPr>
          <a:xfrm>
            <a:off x="355367" y="1657313"/>
            <a:ext cx="5637354" cy="4976553"/>
          </a:xfrm>
        </p:spPr>
        <p:txBody>
          <a:bodyPr>
            <a:normAutofit/>
          </a:bodyPr>
          <a:lstStyle/>
          <a:p>
            <a:pPr marL="347663" indent="-347663">
              <a:buFont typeface="Arial" panose="020B0604020202020204" pitchFamily="34" charset="0"/>
              <a:buChar char="•"/>
            </a:pPr>
            <a:r>
              <a:rPr lang="en-US" sz="2000" dirty="0"/>
              <a:t>Geometric algebra itself can be thought of having certain types with building blocks at right.</a:t>
            </a:r>
          </a:p>
          <a:p>
            <a:pPr marL="347663" indent="-347663">
              <a:buFont typeface="Arial" panose="020B0604020202020204" pitchFamily="34" charset="0"/>
              <a:buChar char="•"/>
            </a:pPr>
            <a:endParaRPr lang="en-US" dirty="0"/>
          </a:p>
          <a:p>
            <a:pPr marL="347663" indent="-347663">
              <a:buFont typeface="Arial" panose="020B0604020202020204" pitchFamily="34" charset="0"/>
              <a:buChar char="•"/>
            </a:pPr>
            <a:r>
              <a:rPr lang="en-US" dirty="0"/>
              <a:t>Another kind of AND than used in the previous slide is also the “intersection” or “meet” of shapes in geometric algebra.</a:t>
            </a:r>
            <a:endParaRPr lang="en-US" sz="2000" dirty="0"/>
          </a:p>
          <a:p>
            <a:pPr marL="347663" indent="-347663">
              <a:buFont typeface="Arial" panose="020B0604020202020204" pitchFamily="34" charset="0"/>
              <a:buChar char="•"/>
            </a:pPr>
            <a:endParaRPr lang="en-US" sz="2000" dirty="0"/>
          </a:p>
          <a:p>
            <a:pPr marL="347663" indent="-347663">
              <a:buFont typeface="Arial" panose="020B0604020202020204" pitchFamily="34" charset="0"/>
              <a:buChar char="•"/>
            </a:pPr>
            <a:r>
              <a:rPr lang="en-US" sz="2000" dirty="0"/>
              <a:t>The logic is a “linear logic” can apply to a numbe</a:t>
            </a:r>
            <a:r>
              <a:rPr lang="en-US" dirty="0"/>
              <a:t>r of application areas, not just geometric algebra.</a:t>
            </a:r>
            <a:endParaRPr lang="en-US" sz="2000" dirty="0"/>
          </a:p>
          <a:p>
            <a:pPr marL="347663" indent="-347663">
              <a:buFont typeface="Arial" panose="020B0604020202020204" pitchFamily="34" charset="0"/>
              <a:buChar char="•"/>
            </a:pPr>
            <a:endParaRPr lang="en-US" sz="2000" dirty="0"/>
          </a:p>
          <a:p>
            <a:pPr marL="347663" indent="-347663">
              <a:buFont typeface="Arial" panose="020B0604020202020204" pitchFamily="34" charset="0"/>
              <a:buChar char="•"/>
            </a:pPr>
            <a:r>
              <a:rPr lang="en-US" dirty="0"/>
              <a:t>Girard’s linear logic is one of a family of logics for</a:t>
            </a:r>
            <a:r>
              <a:rPr lang="en-US" sz="2000" dirty="0"/>
              <a:t> monoidal categories.</a:t>
            </a:r>
          </a:p>
          <a:p>
            <a:endParaRPr lang="en-US" sz="2000" dirty="0"/>
          </a:p>
          <a:p>
            <a:endParaRPr lang="en-US" dirty="0"/>
          </a:p>
          <a:p>
            <a:endParaRPr lang="en-US" dirty="0"/>
          </a:p>
          <a:p>
            <a:pPr marL="109728" indent="0">
              <a:buNone/>
            </a:pPr>
            <a:endParaRPr lang="en-US" dirty="0"/>
          </a:p>
          <a:p>
            <a:endParaRPr lang="en-US" dirty="0"/>
          </a:p>
          <a:p>
            <a:endParaRPr lang="en-US" dirty="0"/>
          </a:p>
        </p:txBody>
      </p:sp>
      <p:pic>
        <p:nvPicPr>
          <p:cNvPr id="4" name="Picture 3">
            <a:extLst>
              <a:ext uri="{FF2B5EF4-FFF2-40B4-BE49-F238E27FC236}">
                <a16:creationId xmlns:a16="http://schemas.microsoft.com/office/drawing/2014/main" id="{D7812838-ACE5-4A1E-8312-ED73B343B6B7}"/>
              </a:ext>
            </a:extLst>
          </p:cNvPr>
          <p:cNvPicPr>
            <a:picLocks noChangeAspect="1"/>
          </p:cNvPicPr>
          <p:nvPr/>
        </p:nvPicPr>
        <p:blipFill>
          <a:blip r:embed="rId2"/>
          <a:stretch>
            <a:fillRect/>
          </a:stretch>
        </p:blipFill>
        <p:spPr>
          <a:xfrm>
            <a:off x="6471499" y="1468897"/>
            <a:ext cx="4380647" cy="4670613"/>
          </a:xfrm>
          <a:prstGeom prst="rect">
            <a:avLst/>
          </a:prstGeom>
        </p:spPr>
      </p:pic>
      <p:sp>
        <p:nvSpPr>
          <p:cNvPr id="5" name="TextBox 4">
            <a:extLst>
              <a:ext uri="{FF2B5EF4-FFF2-40B4-BE49-F238E27FC236}">
                <a16:creationId xmlns:a16="http://schemas.microsoft.com/office/drawing/2014/main" id="{C33579B4-BB84-454F-9CEB-A51800F3EA1F}"/>
              </a:ext>
            </a:extLst>
          </p:cNvPr>
          <p:cNvSpPr txBox="1"/>
          <p:nvPr/>
        </p:nvSpPr>
        <p:spPr>
          <a:xfrm>
            <a:off x="136689" y="417383"/>
            <a:ext cx="12192000" cy="461665"/>
          </a:xfrm>
          <a:prstGeom prst="rect">
            <a:avLst/>
          </a:prstGeom>
          <a:noFill/>
        </p:spPr>
        <p:txBody>
          <a:bodyPr wrap="square" rtlCol="0">
            <a:spAutoFit/>
          </a:bodyPr>
          <a:lstStyle/>
          <a:p>
            <a:pPr algn="ctr"/>
            <a:r>
              <a:rPr lang="en-US" sz="2400" dirty="0"/>
              <a:t>Logic relates to “linear logic” as fleshed out by Girard</a:t>
            </a:r>
          </a:p>
        </p:txBody>
      </p:sp>
    </p:spTree>
    <p:extLst>
      <p:ext uri="{BB962C8B-B14F-4D97-AF65-F5344CB8AC3E}">
        <p14:creationId xmlns:p14="http://schemas.microsoft.com/office/powerpoint/2010/main" val="145715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21FB8C4-AFC3-4844-9404-C685E8F86D31}"/>
              </a:ext>
            </a:extLst>
          </p:cNvPr>
          <p:cNvSpPr>
            <a:spLocks noChangeArrowheads="1"/>
          </p:cNvSpPr>
          <p:nvPr/>
        </p:nvSpPr>
        <p:spPr bwMode="auto">
          <a:xfrm>
            <a:off x="2313326" y="1446962"/>
            <a:ext cx="1648719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Rectangle 5">
            <a:extLst>
              <a:ext uri="{FF2B5EF4-FFF2-40B4-BE49-F238E27FC236}">
                <a16:creationId xmlns:a16="http://schemas.microsoft.com/office/drawing/2014/main" id="{9CE1FFE3-B998-44ED-8222-6ACED6CE1145}"/>
              </a:ext>
            </a:extLst>
          </p:cNvPr>
          <p:cNvSpPr>
            <a:spLocks noChangeArrowheads="1"/>
          </p:cNvSpPr>
          <p:nvPr/>
        </p:nvSpPr>
        <p:spPr bwMode="auto">
          <a:xfrm>
            <a:off x="1758321" y="-1"/>
            <a:ext cx="212405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10">
            <a:extLst>
              <a:ext uri="{FF2B5EF4-FFF2-40B4-BE49-F238E27FC236}">
                <a16:creationId xmlns:a16="http://schemas.microsoft.com/office/drawing/2014/main" id="{CE1ADC14-E977-49FF-AF90-FEE1FE16283D}"/>
              </a:ext>
            </a:extLst>
          </p:cNvPr>
          <p:cNvSpPr>
            <a:spLocks noChangeArrowheads="1"/>
          </p:cNvSpPr>
          <p:nvPr/>
        </p:nvSpPr>
        <p:spPr bwMode="auto">
          <a:xfrm>
            <a:off x="589863" y="440871"/>
            <a:ext cx="221094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11" name="TextBox 10">
            <a:extLst>
              <a:ext uri="{FF2B5EF4-FFF2-40B4-BE49-F238E27FC236}">
                <a16:creationId xmlns:a16="http://schemas.microsoft.com/office/drawing/2014/main" id="{7FE557F4-7C75-42BD-9AB1-C84CC36DD902}"/>
              </a:ext>
            </a:extLst>
          </p:cNvPr>
          <p:cNvSpPr txBox="1"/>
          <p:nvPr/>
        </p:nvSpPr>
        <p:spPr>
          <a:xfrm>
            <a:off x="1" y="101806"/>
            <a:ext cx="12192000" cy="461665"/>
          </a:xfrm>
          <a:prstGeom prst="rect">
            <a:avLst/>
          </a:prstGeom>
          <a:noFill/>
        </p:spPr>
        <p:txBody>
          <a:bodyPr wrap="square" rtlCol="0">
            <a:spAutoFit/>
          </a:bodyPr>
          <a:lstStyle/>
          <a:p>
            <a:pPr algn="ctr"/>
            <a:r>
              <a:rPr lang="en-US" sz="2400" dirty="0"/>
              <a:t>“Glue theory” ( sheaf theory ) as used in approaches of Voevodsky</a:t>
            </a:r>
            <a:endParaRPr lang="en-US" sz="2000" dirty="0"/>
          </a:p>
        </p:txBody>
      </p:sp>
      <p:sp>
        <p:nvSpPr>
          <p:cNvPr id="5" name="TextBox 4">
            <a:extLst>
              <a:ext uri="{FF2B5EF4-FFF2-40B4-BE49-F238E27FC236}">
                <a16:creationId xmlns:a16="http://schemas.microsoft.com/office/drawing/2014/main" id="{2A5F7FDC-36AA-4DA6-8332-665DC46BFFB8}"/>
              </a:ext>
            </a:extLst>
          </p:cNvPr>
          <p:cNvSpPr txBox="1"/>
          <p:nvPr/>
        </p:nvSpPr>
        <p:spPr>
          <a:xfrm>
            <a:off x="10160000" y="5087872"/>
            <a:ext cx="5691447" cy="646331"/>
          </a:xfrm>
          <a:prstGeom prst="rect">
            <a:avLst/>
          </a:prstGeom>
          <a:noFill/>
        </p:spPr>
        <p:txBody>
          <a:bodyPr wrap="square" rtlCol="0">
            <a:spAutoFit/>
          </a:bodyPr>
          <a:lstStyle/>
          <a:p>
            <a:endParaRPr lang="en-US" dirty="0"/>
          </a:p>
          <a:p>
            <a:endParaRPr lang="en-US" dirty="0"/>
          </a:p>
        </p:txBody>
      </p:sp>
      <p:sp>
        <p:nvSpPr>
          <p:cNvPr id="9" name="TextBox 8">
            <a:extLst>
              <a:ext uri="{FF2B5EF4-FFF2-40B4-BE49-F238E27FC236}">
                <a16:creationId xmlns:a16="http://schemas.microsoft.com/office/drawing/2014/main" id="{156FE816-47D5-45BE-8CF6-333B364E2334}"/>
              </a:ext>
            </a:extLst>
          </p:cNvPr>
          <p:cNvSpPr txBox="1"/>
          <p:nvPr/>
        </p:nvSpPr>
        <p:spPr>
          <a:xfrm>
            <a:off x="216131" y="527226"/>
            <a:ext cx="11687694" cy="7417415"/>
          </a:xfrm>
          <a:prstGeom prst="rect">
            <a:avLst/>
          </a:prstGeom>
          <a:noFill/>
        </p:spPr>
        <p:txBody>
          <a:bodyPr wrap="square" rtlCol="0">
            <a:spAutoFit/>
          </a:bodyPr>
          <a:lstStyle/>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In our system, at helping us to some point, we want to store formulas, and, simply put, “prove things”. That is one way we can reason – and also justify our reasoning – at a more advanced level.</a:t>
            </a:r>
          </a:p>
          <a:p>
            <a:pPr marL="285750" indent="-285750">
              <a:buFont typeface="Arial" panose="020B0604020202020204" pitchFamily="34" charset="0"/>
              <a:buChar char="•"/>
              <a:tabLst>
                <a:tab pos="690563" algn="l"/>
              </a:tabLst>
            </a:pPr>
            <a:endParaRPr lang="en-US" sz="2000" dirty="0"/>
          </a:p>
          <a:p>
            <a:pPr marL="285750" indent="-285750">
              <a:buFont typeface="Arial" panose="020B0604020202020204" pitchFamily="34" charset="0"/>
              <a:buChar char="•"/>
              <a:tabLst>
                <a:tab pos="690563" algn="l"/>
              </a:tabLst>
            </a:pPr>
            <a:r>
              <a:rPr lang="en-US" sz="2000" dirty="0"/>
              <a:t>To glue together ideas from geometry and logic, we need some additional concepts.</a:t>
            </a:r>
          </a:p>
          <a:p>
            <a:pPr marL="285750" indent="-285750">
              <a:buFont typeface="Arial" panose="020B0604020202020204" pitchFamily="34" charset="0"/>
              <a:buChar char="•"/>
              <a:tabLst>
                <a:tab pos="690563" algn="l"/>
              </a:tabLst>
            </a:pPr>
            <a:endParaRPr lang="en-US" sz="2000" dirty="0"/>
          </a:p>
          <a:p>
            <a:pPr marL="285750" indent="-285750">
              <a:buFont typeface="Arial" panose="020B0604020202020204" pitchFamily="34" charset="0"/>
              <a:buChar char="•"/>
              <a:tabLst>
                <a:tab pos="690563" algn="l"/>
              </a:tabLst>
            </a:pPr>
            <a:r>
              <a:rPr lang="en-US" sz="2000" dirty="0"/>
              <a:t>One necessary component is use of another construction also crucial in other areas of constructive logic, that is, sheaf theory. </a:t>
            </a:r>
          </a:p>
          <a:p>
            <a:pPr marL="285750" indent="-285750">
              <a:buFont typeface="Arial" panose="020B0604020202020204" pitchFamily="34" charset="0"/>
              <a:buChar char="•"/>
              <a:tabLst>
                <a:tab pos="690563" algn="l"/>
              </a:tabLst>
            </a:pPr>
            <a:endParaRPr lang="en-US" sz="2000" dirty="0"/>
          </a:p>
          <a:p>
            <a:pPr marL="285750" indent="-285750">
              <a:buFont typeface="Arial" panose="020B0604020202020204" pitchFamily="34" charset="0"/>
              <a:buChar char="•"/>
              <a:tabLst>
                <a:tab pos="690563" algn="l"/>
              </a:tabLst>
            </a:pPr>
            <a:r>
              <a:rPr lang="en-US" sz="2000" dirty="0"/>
              <a:t>Sheaf theory is essential “glue theory” that can be used to glue different pieces of data (and also ideas) together. </a:t>
            </a:r>
          </a:p>
          <a:p>
            <a:pPr marL="285750" indent="-285750">
              <a:buFont typeface="Arial" panose="020B0604020202020204" pitchFamily="34" charset="0"/>
              <a:buChar char="•"/>
              <a:tabLst>
                <a:tab pos="690563" algn="l"/>
              </a:tabLst>
            </a:pPr>
            <a:endParaRPr lang="en-US" sz="2000" dirty="0"/>
          </a:p>
          <a:p>
            <a:pPr marL="285750" indent="-285750">
              <a:buFont typeface="Arial" panose="020B0604020202020204" pitchFamily="34" charset="0"/>
              <a:buChar char="•"/>
              <a:tabLst>
                <a:tab pos="690563" algn="l"/>
              </a:tabLst>
            </a:pPr>
            <a:r>
              <a:rPr lang="en-US" sz="2000" dirty="0"/>
              <a:t>It has been applied to high level processing by the visual cortex.  One could hypothesize that this “glue theory” could be useful in deep learning approaches.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tabLst>
                <a:tab pos="690563" algn="l"/>
              </a:tabLst>
            </a:pPr>
            <a:endParaRPr lang="en-US" sz="2400" dirty="0"/>
          </a:p>
          <a:p>
            <a:pPr marL="285750" indent="-285750">
              <a:buFont typeface="Arial" panose="020B0604020202020204" pitchFamily="34" charset="0"/>
              <a:buChar char="•"/>
              <a:tabLst>
                <a:tab pos="690563" algn="l"/>
              </a:tabLst>
            </a:pPr>
            <a:endParaRPr lang="en-US" sz="2400" dirty="0"/>
          </a:p>
          <a:p>
            <a:pPr marL="285750" indent="-285750">
              <a:buFont typeface="Arial" panose="020B0604020202020204" pitchFamily="34" charset="0"/>
              <a:buChar char="•"/>
              <a:tabLst>
                <a:tab pos="690563" algn="l"/>
              </a:tabLst>
            </a:pPr>
            <a:endParaRPr lang="en-US" sz="2400" dirty="0"/>
          </a:p>
          <a:p>
            <a:pPr marL="285750" indent="-285750">
              <a:buFont typeface="Arial" panose="020B0604020202020204" pitchFamily="34" charset="0"/>
              <a:buChar char="•"/>
              <a:tabLst>
                <a:tab pos="690563" algn="l"/>
              </a:tabLst>
            </a:pPr>
            <a:endParaRPr lang="en-US" dirty="0"/>
          </a:p>
          <a:p>
            <a:pPr marL="285750" indent="-285750">
              <a:buFont typeface="Arial" panose="020B0604020202020204" pitchFamily="34" charset="0"/>
              <a:buChar char="•"/>
              <a:tabLst>
                <a:tab pos="690563" algn="l"/>
              </a:tabLst>
            </a:pPr>
            <a:endParaRPr lang="en-US" dirty="0"/>
          </a:p>
          <a:p>
            <a:pPr marL="285750" indent="-285750">
              <a:buFont typeface="Arial" panose="020B0604020202020204" pitchFamily="34" charset="0"/>
              <a:buChar char="•"/>
              <a:tabLst>
                <a:tab pos="690563" algn="l"/>
              </a:tabLst>
            </a:pPr>
            <a:endParaRPr lang="en-US" dirty="0"/>
          </a:p>
          <a:p>
            <a:pPr>
              <a:tabLst>
                <a:tab pos="690563" algn="l"/>
              </a:tabLst>
            </a:pPr>
            <a:endParaRPr lang="en-US" dirty="0"/>
          </a:p>
        </p:txBody>
      </p:sp>
    </p:spTree>
    <p:extLst>
      <p:ext uri="{BB962C8B-B14F-4D97-AF65-F5344CB8AC3E}">
        <p14:creationId xmlns:p14="http://schemas.microsoft.com/office/powerpoint/2010/main" val="239518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6BEABBB-DC8F-476A-B5ED-F17C4F4E63AD}"/>
              </a:ext>
            </a:extLst>
          </p:cNvPr>
          <p:cNvSpPr>
            <a:spLocks noGrp="1"/>
          </p:cNvSpPr>
          <p:nvPr>
            <p:ph type="title"/>
          </p:nvPr>
        </p:nvSpPr>
        <p:spPr>
          <a:xfrm>
            <a:off x="331304" y="83716"/>
            <a:ext cx="11741426" cy="1164640"/>
          </a:xfrm>
        </p:spPr>
        <p:txBody>
          <a:bodyPr>
            <a:normAutofit/>
          </a:bodyPr>
          <a:lstStyle/>
          <a:p>
            <a:pPr algn="ctr"/>
            <a:r>
              <a:rPr lang="en-US" sz="2400" dirty="0"/>
              <a:t>     </a:t>
            </a:r>
            <a:r>
              <a:rPr lang="en-US" sz="2400" dirty="0">
                <a:solidFill>
                  <a:schemeClr val="tx1"/>
                </a:solidFill>
                <a:latin typeface="+mn-lt"/>
              </a:rPr>
              <a:t>Dipping into “theory of glue” itself (sheaf theory)</a:t>
            </a:r>
            <a:br>
              <a:rPr lang="en-US" sz="2700" dirty="0">
                <a:solidFill>
                  <a:schemeClr val="tx1"/>
                </a:solidFill>
              </a:rPr>
            </a:br>
            <a:endParaRPr lang="en-US" sz="2700" dirty="0">
              <a:solidFill>
                <a:schemeClr val="tx1"/>
              </a:solidFill>
            </a:endParaRP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F3E8EB5E-538F-42FF-B249-8D88C2002247}"/>
                  </a:ext>
                </a:extLst>
              </p:cNvPr>
              <p:cNvSpPr>
                <a:spLocks noGrp="1"/>
              </p:cNvSpPr>
              <p:nvPr>
                <p:ph idx="1"/>
              </p:nvPr>
            </p:nvSpPr>
            <p:spPr>
              <a:xfrm>
                <a:off x="413437" y="1119843"/>
                <a:ext cx="11365125" cy="5474206"/>
              </a:xfrm>
            </p:spPr>
            <p:txBody>
              <a:bodyPr>
                <a:normAutofit fontScale="70000" lnSpcReduction="20000"/>
              </a:bodyPr>
              <a:lstStyle/>
              <a:p>
                <a:endParaRPr lang="en-US" sz="2900" dirty="0">
                  <a:solidFill>
                    <a:schemeClr val="tx1"/>
                  </a:solidFill>
                </a:endParaRPr>
              </a:p>
              <a:p>
                <a:pPr marL="227013" indent="-227013">
                  <a:buFont typeface="Arial" panose="020B0604020202020204" pitchFamily="34" charset="0"/>
                  <a:buChar char="•"/>
                </a:pPr>
                <a:r>
                  <a:rPr lang="en-US" sz="2900" dirty="0">
                    <a:solidFill>
                      <a:schemeClr val="tx1"/>
                    </a:solidFill>
                  </a:rPr>
                  <a:t>Fibers define “hard” and also “soft” or “fuzzy” indexes,  together with a concept of substitution.</a:t>
                </a:r>
              </a:p>
              <a:p>
                <a:pPr marL="0" indent="0">
                  <a:buNone/>
                </a:pPr>
                <a:endParaRPr lang="en-US" sz="2900" dirty="0">
                  <a:solidFill>
                    <a:schemeClr val="tx1"/>
                  </a:solidFill>
                </a:endParaRPr>
              </a:p>
              <a:p>
                <a:pPr marL="227013" indent="-227013">
                  <a:buFont typeface="Arial" panose="020B0604020202020204" pitchFamily="34" charset="0"/>
                  <a:buChar char="•"/>
                </a:pPr>
                <a:r>
                  <a:rPr lang="en-US" sz="2900" dirty="0">
                    <a:solidFill>
                      <a:schemeClr val="tx1"/>
                    </a:solidFill>
                  </a:rPr>
                  <a:t>Like tensor products, fibers arise as products, specifically fiber products.    A SQL inner join is a very “discrete” kind of glue, for example.</a:t>
                </a:r>
              </a:p>
              <a:p>
                <a:pPr marL="227013" indent="-227013">
                  <a:buFont typeface="Arial" panose="020B0604020202020204" pitchFamily="34" charset="0"/>
                  <a:buChar char="•"/>
                </a:pPr>
                <a:endParaRPr lang="en-US" sz="2900" dirty="0">
                  <a:solidFill>
                    <a:schemeClr val="tx1"/>
                  </a:solidFill>
                </a:endParaRPr>
              </a:p>
              <a:p>
                <a:pPr marL="227013" indent="-227013">
                  <a:buFont typeface="Arial" panose="020B0604020202020204" pitchFamily="34" charset="0"/>
                  <a:buChar char="•"/>
                </a:pPr>
                <a14:m>
                  <m:oMath xmlns:m="http://schemas.openxmlformats.org/officeDocument/2006/math">
                    <m:r>
                      <a:rPr lang="en-US" sz="2900" i="1">
                        <a:solidFill>
                          <a:schemeClr val="tx1"/>
                        </a:solidFill>
                        <a:latin typeface="Cambria Math" panose="02040503050406030204" pitchFamily="18" charset="0"/>
                      </a:rPr>
                      <m:t>𝑋</m:t>
                    </m:r>
                    <m:r>
                      <a:rPr lang="en-US" sz="2900" i="1">
                        <a:solidFill>
                          <a:schemeClr val="tx1"/>
                        </a:solidFill>
                        <a:latin typeface="Cambria Math" panose="02040503050406030204" pitchFamily="18" charset="0"/>
                      </a:rPr>
                      <m:t> </m:t>
                    </m:r>
                    <m:r>
                      <a:rPr lang="en-US" sz="2900" i="1">
                        <a:solidFill>
                          <a:schemeClr val="tx1"/>
                        </a:solidFill>
                        <a:latin typeface="Cambria Math" panose="02040503050406030204" pitchFamily="18" charset="0"/>
                      </a:rPr>
                      <m:t>𝚡</m:t>
                    </m:r>
                    <m:r>
                      <a:rPr lang="en-US" sz="2900" i="1" baseline="-25000">
                        <a:solidFill>
                          <a:schemeClr val="tx1"/>
                        </a:solidFill>
                        <a:latin typeface="Cambria Math" panose="02040503050406030204" pitchFamily="18" charset="0"/>
                      </a:rPr>
                      <m:t>𝑍</m:t>
                    </m:r>
                    <m:r>
                      <a:rPr lang="en-US" sz="2900" i="1">
                        <a:solidFill>
                          <a:schemeClr val="tx1"/>
                        </a:solidFill>
                        <a:latin typeface="Cambria Math" panose="02040503050406030204" pitchFamily="18" charset="0"/>
                      </a:rPr>
                      <m:t>𝑌</m:t>
                    </m:r>
                    <m:r>
                      <a:rPr lang="en-US" sz="2900" i="1">
                        <a:solidFill>
                          <a:schemeClr val="tx1"/>
                        </a:solidFill>
                        <a:latin typeface="Cambria Math" panose="02040503050406030204" pitchFamily="18" charset="0"/>
                      </a:rPr>
                      <m:t> ≔{</m:t>
                    </m:r>
                    <m:d>
                      <m:dPr>
                        <m:ctrlPr>
                          <a:rPr lang="en-US" sz="2900" i="1">
                            <a:solidFill>
                              <a:schemeClr val="tx1"/>
                            </a:solidFill>
                            <a:latin typeface="Cambria Math" panose="02040503050406030204" pitchFamily="18" charset="0"/>
                          </a:rPr>
                        </m:ctrlPr>
                      </m:dPr>
                      <m:e>
                        <m:r>
                          <a:rPr lang="en-US" sz="2900" i="1">
                            <a:solidFill>
                              <a:schemeClr val="tx1"/>
                            </a:solidFill>
                            <a:latin typeface="Cambria Math" panose="02040503050406030204" pitchFamily="18" charset="0"/>
                          </a:rPr>
                          <m:t>𝑥</m:t>
                        </m:r>
                        <m:r>
                          <a:rPr lang="en-US" sz="2900" i="1">
                            <a:solidFill>
                              <a:schemeClr val="tx1"/>
                            </a:solidFill>
                            <a:latin typeface="Cambria Math" panose="02040503050406030204" pitchFamily="18" charset="0"/>
                          </a:rPr>
                          <m:t>,</m:t>
                        </m:r>
                        <m:r>
                          <a:rPr lang="en-US" sz="2900" i="1">
                            <a:solidFill>
                              <a:schemeClr val="tx1"/>
                            </a:solidFill>
                            <a:latin typeface="Cambria Math" panose="02040503050406030204" pitchFamily="18" charset="0"/>
                          </a:rPr>
                          <m:t>𝑦</m:t>
                        </m:r>
                      </m:e>
                    </m:d>
                    <m:r>
                      <a:rPr lang="en-US" sz="2900" i="1">
                        <a:solidFill>
                          <a:schemeClr val="tx1"/>
                        </a:solidFill>
                        <a:latin typeface="Cambria Math" panose="02040503050406030204" pitchFamily="18" charset="0"/>
                      </a:rPr>
                      <m:t> </m:t>
                    </m:r>
                    <m:r>
                      <a:rPr lang="en-US" sz="2900" i="1">
                        <a:solidFill>
                          <a:schemeClr val="tx1"/>
                        </a:solidFill>
                        <a:latin typeface="Cambria Math" panose="02040503050406030204" pitchFamily="18" charset="0"/>
                      </a:rPr>
                      <m:t>𝑠𝑢𝑐h</m:t>
                    </m:r>
                    <m:r>
                      <a:rPr lang="en-US" sz="2900" i="1">
                        <a:solidFill>
                          <a:schemeClr val="tx1"/>
                        </a:solidFill>
                        <a:latin typeface="Cambria Math" panose="02040503050406030204" pitchFamily="18" charset="0"/>
                      </a:rPr>
                      <m:t> </m:t>
                    </m:r>
                    <m:r>
                      <a:rPr lang="en-US" sz="2900" i="1">
                        <a:solidFill>
                          <a:schemeClr val="tx1"/>
                        </a:solidFill>
                        <a:latin typeface="Cambria Math" panose="02040503050406030204" pitchFamily="18" charset="0"/>
                      </a:rPr>
                      <m:t>𝑡h𝑎𝑡</m:t>
                    </m:r>
                    <m:r>
                      <a:rPr lang="en-US" sz="2900" i="1">
                        <a:solidFill>
                          <a:schemeClr val="tx1"/>
                        </a:solidFill>
                        <a:latin typeface="Cambria Math" panose="02040503050406030204" pitchFamily="18" charset="0"/>
                      </a:rPr>
                      <m:t> </m:t>
                    </m:r>
                    <m:r>
                      <a:rPr lang="en-US" sz="2900" i="1">
                        <a:solidFill>
                          <a:schemeClr val="tx1"/>
                        </a:solidFill>
                        <a:latin typeface="Cambria Math" panose="02040503050406030204" pitchFamily="18" charset="0"/>
                      </a:rPr>
                      <m:t>𝑓</m:t>
                    </m:r>
                    <m:d>
                      <m:dPr>
                        <m:ctrlPr>
                          <a:rPr lang="en-US" sz="2900" i="1">
                            <a:solidFill>
                              <a:schemeClr val="tx1"/>
                            </a:solidFill>
                            <a:latin typeface="Cambria Math" panose="02040503050406030204" pitchFamily="18" charset="0"/>
                          </a:rPr>
                        </m:ctrlPr>
                      </m:dPr>
                      <m:e>
                        <m:r>
                          <a:rPr lang="en-US" sz="2900" i="1">
                            <a:solidFill>
                              <a:schemeClr val="tx1"/>
                            </a:solidFill>
                            <a:latin typeface="Cambria Math" panose="02040503050406030204" pitchFamily="18" charset="0"/>
                          </a:rPr>
                          <m:t>𝑥</m:t>
                        </m:r>
                      </m:e>
                    </m:d>
                    <m:r>
                      <a:rPr lang="en-US" sz="2900" i="1">
                        <a:solidFill>
                          <a:schemeClr val="tx1"/>
                        </a:solidFill>
                        <a:latin typeface="Cambria Math" panose="02040503050406030204" pitchFamily="18" charset="0"/>
                      </a:rPr>
                      <m:t>= </m:t>
                    </m:r>
                    <m:r>
                      <a:rPr lang="en-US" sz="2900" i="1">
                        <a:solidFill>
                          <a:schemeClr val="tx1"/>
                        </a:solidFill>
                        <a:latin typeface="Cambria Math" panose="02040503050406030204" pitchFamily="18" charset="0"/>
                      </a:rPr>
                      <m:t>𝑔</m:t>
                    </m:r>
                    <m:d>
                      <m:dPr>
                        <m:ctrlPr>
                          <a:rPr lang="en-US" sz="2900" i="1">
                            <a:solidFill>
                              <a:schemeClr val="tx1"/>
                            </a:solidFill>
                            <a:latin typeface="Cambria Math" panose="02040503050406030204" pitchFamily="18" charset="0"/>
                          </a:rPr>
                        </m:ctrlPr>
                      </m:dPr>
                      <m:e>
                        <m:r>
                          <a:rPr lang="en-US" sz="2900" i="1">
                            <a:solidFill>
                              <a:schemeClr val="tx1"/>
                            </a:solidFill>
                            <a:latin typeface="Cambria Math" panose="02040503050406030204" pitchFamily="18" charset="0"/>
                          </a:rPr>
                          <m:t>𝑦</m:t>
                        </m:r>
                      </m:e>
                    </m:d>
                    <m:r>
                      <a:rPr lang="en-US" sz="2900" i="1">
                        <a:solidFill>
                          <a:schemeClr val="tx1"/>
                        </a:solidFill>
                        <a:latin typeface="Cambria Math" panose="02040503050406030204" pitchFamily="18" charset="0"/>
                      </a:rPr>
                      <m:t>}</m:t>
                    </m:r>
                  </m:oMath>
                </a14:m>
                <a:r>
                  <a:rPr lang="en-US" sz="2900" i="1" dirty="0">
                    <a:solidFill>
                      <a:schemeClr val="tx1"/>
                    </a:solidFill>
                  </a:rPr>
                  <a:t>  </a:t>
                </a:r>
                <a14:m>
                  <m:oMath xmlns:m="http://schemas.openxmlformats.org/officeDocument/2006/math">
                    <m:r>
                      <a:rPr lang="en-US" sz="2900" i="1" dirty="0">
                        <a:solidFill>
                          <a:schemeClr val="tx1"/>
                        </a:solidFill>
                        <a:latin typeface="Cambria Math" panose="02040503050406030204" pitchFamily="18" charset="0"/>
                      </a:rPr>
                      <m:t>𝑔𝑖𝑣𝑒𝑛</m:t>
                    </m:r>
                    <m:r>
                      <a:rPr lang="en-US" sz="2900" i="1" dirty="0">
                        <a:solidFill>
                          <a:schemeClr val="tx1"/>
                        </a:solidFill>
                        <a:latin typeface="Cambria Math" panose="02040503050406030204" pitchFamily="18" charset="0"/>
                      </a:rPr>
                      <m:t>  </m:t>
                    </m:r>
                    <m:r>
                      <a:rPr lang="en-US" sz="2900" i="1">
                        <a:solidFill>
                          <a:schemeClr val="tx1"/>
                        </a:solidFill>
                        <a:latin typeface="Cambria Math" panose="02040503050406030204" pitchFamily="18" charset="0"/>
                      </a:rPr>
                      <m:t>𝑓</m:t>
                    </m:r>
                    <m:r>
                      <a:rPr lang="en-US" sz="2900" i="1">
                        <a:solidFill>
                          <a:schemeClr val="tx1"/>
                        </a:solidFill>
                        <a:latin typeface="Cambria Math" panose="02040503050406030204" pitchFamily="18" charset="0"/>
                      </a:rPr>
                      <m:t>:</m:t>
                    </m:r>
                    <m:r>
                      <a:rPr lang="en-US" sz="2900" i="1">
                        <a:solidFill>
                          <a:schemeClr val="tx1"/>
                        </a:solidFill>
                        <a:latin typeface="Cambria Math" panose="02040503050406030204" pitchFamily="18" charset="0"/>
                      </a:rPr>
                      <m:t>𝑋</m:t>
                    </m:r>
                    <m:r>
                      <a:rPr lang="en-US" sz="2900" i="1">
                        <a:solidFill>
                          <a:schemeClr val="tx1"/>
                        </a:solidFill>
                        <a:latin typeface="Cambria Math" panose="02040503050406030204" pitchFamily="18" charset="0"/>
                      </a:rPr>
                      <m:t> →</m:t>
                    </m:r>
                    <m:r>
                      <a:rPr lang="en-US" sz="2900" i="1">
                        <a:solidFill>
                          <a:schemeClr val="tx1"/>
                        </a:solidFill>
                        <a:latin typeface="Cambria Math" panose="02040503050406030204" pitchFamily="18" charset="0"/>
                      </a:rPr>
                      <m:t>𝑍</m:t>
                    </m:r>
                    <m:r>
                      <a:rPr lang="en-US" sz="2900" i="1">
                        <a:solidFill>
                          <a:schemeClr val="tx1"/>
                        </a:solidFill>
                        <a:latin typeface="Cambria Math" panose="02040503050406030204" pitchFamily="18" charset="0"/>
                      </a:rPr>
                      <m:t> </m:t>
                    </m:r>
                    <m:r>
                      <m:rPr>
                        <m:sty m:val="p"/>
                      </m:rPr>
                      <a:rPr lang="en-US" sz="2900">
                        <a:solidFill>
                          <a:schemeClr val="tx1"/>
                        </a:solidFill>
                        <a:latin typeface="Cambria Math" panose="02040503050406030204" pitchFamily="18" charset="0"/>
                      </a:rPr>
                      <m:t>and</m:t>
                    </m:r>
                  </m:oMath>
                </a14:m>
                <a:r>
                  <a:rPr lang="en-US" sz="2900" dirty="0">
                    <a:solidFill>
                      <a:schemeClr val="tx1"/>
                    </a:solidFill>
                  </a:rPr>
                  <a:t> </a:t>
                </a:r>
                <a:r>
                  <a:rPr lang="en-US" sz="2900" i="1" dirty="0">
                    <a:solidFill>
                      <a:schemeClr val="tx1"/>
                    </a:solidFill>
                  </a:rPr>
                  <a:t>g</a:t>
                </a:r>
                <a14:m>
                  <m:oMath xmlns:m="http://schemas.openxmlformats.org/officeDocument/2006/math">
                    <m:r>
                      <a:rPr lang="en-US" sz="2900" i="1">
                        <a:solidFill>
                          <a:schemeClr val="tx1"/>
                        </a:solidFill>
                        <a:latin typeface="Cambria Math" panose="02040503050406030204" pitchFamily="18" charset="0"/>
                      </a:rPr>
                      <m:t>:</m:t>
                    </m:r>
                    <m:r>
                      <a:rPr lang="en-US" sz="2900" i="1">
                        <a:solidFill>
                          <a:schemeClr val="tx1"/>
                        </a:solidFill>
                        <a:latin typeface="Cambria Math" panose="02040503050406030204" pitchFamily="18" charset="0"/>
                      </a:rPr>
                      <m:t>𝑌</m:t>
                    </m:r>
                    <m:r>
                      <a:rPr lang="en-US" sz="2900" i="1">
                        <a:solidFill>
                          <a:schemeClr val="tx1"/>
                        </a:solidFill>
                        <a:latin typeface="Cambria Math" panose="02040503050406030204" pitchFamily="18" charset="0"/>
                      </a:rPr>
                      <m:t> →</m:t>
                    </m:r>
                    <m:r>
                      <a:rPr lang="en-US" sz="2900" i="1">
                        <a:solidFill>
                          <a:schemeClr val="tx1"/>
                        </a:solidFill>
                        <a:latin typeface="Cambria Math" panose="02040503050406030204" pitchFamily="18" charset="0"/>
                      </a:rPr>
                      <m:t>𝑍</m:t>
                    </m:r>
                  </m:oMath>
                </a14:m>
                <a:endParaRPr lang="en-US" sz="2900" dirty="0">
                  <a:solidFill>
                    <a:schemeClr val="tx1"/>
                  </a:solidFill>
                </a:endParaRPr>
              </a:p>
              <a:p>
                <a:pPr marL="227013" indent="-227013">
                  <a:buFont typeface="Arial" panose="020B0604020202020204" pitchFamily="34" charset="0"/>
                  <a:buChar char="•"/>
                </a:pPr>
                <a:r>
                  <a:rPr lang="en-US" sz="2900" dirty="0">
                    <a:solidFill>
                      <a:schemeClr val="tx1"/>
                    </a:solidFill>
                  </a:rPr>
                  <a:t>One starting point:          create table  Z as  SELECT * from X inner join        Y on       </a:t>
                </a:r>
                <a:r>
                  <a:rPr lang="en-US" sz="2900" dirty="0" err="1">
                    <a:solidFill>
                      <a:schemeClr val="tx1"/>
                    </a:solidFill>
                  </a:rPr>
                  <a:t>X.index</a:t>
                </a:r>
                <a:r>
                  <a:rPr lang="en-US" sz="2900" dirty="0">
                    <a:solidFill>
                      <a:schemeClr val="tx1"/>
                    </a:solidFill>
                  </a:rPr>
                  <a:t>   = </a:t>
                </a:r>
                <a:r>
                  <a:rPr lang="en-US" sz="2900" dirty="0" err="1">
                    <a:solidFill>
                      <a:schemeClr val="tx1"/>
                    </a:solidFill>
                  </a:rPr>
                  <a:t>Y.index</a:t>
                </a:r>
                <a:endParaRPr lang="en-US" sz="2900" dirty="0">
                  <a:solidFill>
                    <a:schemeClr val="tx1"/>
                  </a:solidFill>
                </a:endParaRPr>
              </a:p>
              <a:p>
                <a:pPr marL="0" indent="0">
                  <a:buNone/>
                </a:pPr>
                <a:r>
                  <a:rPr lang="en-US" sz="2900" dirty="0">
                    <a:solidFill>
                      <a:schemeClr val="tx1"/>
                    </a:solidFill>
                  </a:rPr>
                  <a:t>                             ~                 create  table Z as  SELECT * from X fiber product Y where f(x)          = g(y).</a:t>
                </a:r>
              </a:p>
              <a:p>
                <a:pPr marL="227013" indent="-227013">
                  <a:buFont typeface="Arial" panose="020B0604020202020204" pitchFamily="34" charset="0"/>
                  <a:buChar char="•"/>
                </a:pPr>
                <a:endParaRPr lang="en-US" sz="2900" dirty="0">
                  <a:solidFill>
                    <a:schemeClr val="tx1"/>
                  </a:solidFill>
                </a:endParaRPr>
              </a:p>
              <a:p>
                <a:pPr marL="227013" indent="-227013">
                  <a:buFont typeface="Arial" panose="020B0604020202020204" pitchFamily="34" charset="0"/>
                  <a:buChar char="•"/>
                </a:pPr>
                <a:r>
                  <a:rPr lang="en-US" sz="2900" dirty="0">
                    <a:solidFill>
                      <a:schemeClr val="tx1"/>
                    </a:solidFill>
                  </a:rPr>
                  <a:t>In some sense, database indexes and partitions begin to define aspects of your deductive system, too.</a:t>
                </a:r>
              </a:p>
              <a:p>
                <a:pPr marL="227013" indent="-227013">
                  <a:buFont typeface="Arial" panose="020B0604020202020204" pitchFamily="34" charset="0"/>
                  <a:buChar char="•"/>
                </a:pPr>
                <a:r>
                  <a:rPr lang="en-US" sz="2900" dirty="0">
                    <a:solidFill>
                      <a:schemeClr val="tx1"/>
                    </a:solidFill>
                  </a:rPr>
                  <a:t>By “substitution”, we mean Leibniz, applications of equals to equals gives equals, also substitution of equals for equals gives equals.   </a:t>
                </a:r>
              </a:p>
              <a:p>
                <a:pPr marL="227013" indent="-227013">
                  <a:buFont typeface="Arial" panose="020B0604020202020204" pitchFamily="34" charset="0"/>
                  <a:buChar char="•"/>
                </a:pPr>
                <a:r>
                  <a:rPr lang="en-US" sz="2900" dirty="0">
                    <a:solidFill>
                      <a:schemeClr val="tx1"/>
                    </a:solidFill>
                  </a:rPr>
                  <a:t>From ideas of fiber products we would then move to ideas about fiber bundles and </a:t>
                </a:r>
                <a:r>
                  <a:rPr lang="en-US" sz="2900" dirty="0" err="1">
                    <a:solidFill>
                      <a:schemeClr val="tx1"/>
                    </a:solidFill>
                  </a:rPr>
                  <a:t>fibrations</a:t>
                </a:r>
                <a:r>
                  <a:rPr lang="en-US" sz="2900" dirty="0">
                    <a:solidFill>
                      <a:schemeClr val="tx1"/>
                    </a:solidFill>
                  </a:rPr>
                  <a:t>.</a:t>
                </a:r>
              </a:p>
              <a:p>
                <a:pPr marL="227013" indent="-227013">
                  <a:buFont typeface="Arial" panose="020B0604020202020204" pitchFamily="34" charset="0"/>
                  <a:buChar char="•"/>
                </a:pPr>
                <a:endParaRPr lang="en-US" sz="2800" dirty="0"/>
              </a:p>
              <a:p>
                <a:endParaRPr lang="en-US" dirty="0"/>
              </a:p>
            </p:txBody>
          </p:sp>
        </mc:Choice>
        <mc:Fallback xmlns="">
          <p:sp>
            <p:nvSpPr>
              <p:cNvPr id="6" name="Content Placeholder 5">
                <a:extLst>
                  <a:ext uri="{FF2B5EF4-FFF2-40B4-BE49-F238E27FC236}">
                    <a16:creationId xmlns:a16="http://schemas.microsoft.com/office/drawing/2014/main" id="{F3E8EB5E-538F-42FF-B249-8D88C2002247}"/>
                  </a:ext>
                </a:extLst>
              </p:cNvPr>
              <p:cNvSpPr>
                <a:spLocks noGrp="1" noRot="1" noChangeAspect="1" noMove="1" noResize="1" noEditPoints="1" noAdjustHandles="1" noChangeArrowheads="1" noChangeShapeType="1" noTextEdit="1"/>
              </p:cNvSpPr>
              <p:nvPr>
                <p:ph idx="1"/>
              </p:nvPr>
            </p:nvSpPr>
            <p:spPr>
              <a:xfrm>
                <a:off x="413437" y="1119843"/>
                <a:ext cx="11365125" cy="5474206"/>
              </a:xfrm>
              <a:blipFill>
                <a:blip r:embed="rId2"/>
                <a:stretch>
                  <a:fillRect l="-1288" r="-1288"/>
                </a:stretch>
              </a:blipFill>
            </p:spPr>
            <p:txBody>
              <a:bodyPr/>
              <a:lstStyle/>
              <a:p>
                <a:r>
                  <a:rPr lang="en-US">
                    <a:noFill/>
                  </a:rPr>
                  <a:t> </a:t>
                </a:r>
              </a:p>
            </p:txBody>
          </p:sp>
        </mc:Fallback>
      </mc:AlternateContent>
    </p:spTree>
    <p:extLst>
      <p:ext uri="{BB962C8B-B14F-4D97-AF65-F5344CB8AC3E}">
        <p14:creationId xmlns:p14="http://schemas.microsoft.com/office/powerpoint/2010/main" val="4267794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59CC7A7-BEAA-49E8-8532-5F97EE60A474}"/>
              </a:ext>
            </a:extLst>
          </p:cNvPr>
          <p:cNvSpPr/>
          <p:nvPr/>
        </p:nvSpPr>
        <p:spPr>
          <a:xfrm>
            <a:off x="863600" y="0"/>
            <a:ext cx="10999800" cy="830997"/>
          </a:xfrm>
          <a:prstGeom prst="rect">
            <a:avLst/>
          </a:prstGeom>
        </p:spPr>
        <p:txBody>
          <a:bodyPr wrap="square">
            <a:spAutoFit/>
          </a:bodyPr>
          <a:lstStyle/>
          <a:p>
            <a:pPr marL="109728" algn="ctr"/>
            <a:r>
              <a:rPr lang="en-US" sz="2400" dirty="0"/>
              <a:t>Voevodsky pulls together ideas from type theory, </a:t>
            </a:r>
          </a:p>
          <a:p>
            <a:pPr marL="109728" algn="ctr"/>
            <a:r>
              <a:rPr lang="en-US" sz="2400" dirty="0"/>
              <a:t>proof theory, and other areas as well.  </a:t>
            </a:r>
          </a:p>
        </p:txBody>
      </p:sp>
      <p:sp>
        <p:nvSpPr>
          <p:cNvPr id="10" name="Title 9">
            <a:extLst>
              <a:ext uri="{FF2B5EF4-FFF2-40B4-BE49-F238E27FC236}">
                <a16:creationId xmlns:a16="http://schemas.microsoft.com/office/drawing/2014/main" id="{2BAA59F7-B855-4FD9-96A8-2C8C84D80354}"/>
              </a:ext>
            </a:extLst>
          </p:cNvPr>
          <p:cNvSpPr>
            <a:spLocks noGrp="1"/>
          </p:cNvSpPr>
          <p:nvPr>
            <p:ph type="title"/>
          </p:nvPr>
        </p:nvSpPr>
        <p:spPr>
          <a:xfrm>
            <a:off x="442546" y="2895600"/>
            <a:ext cx="5198347" cy="1066800"/>
          </a:xfrm>
        </p:spPr>
        <p:txBody>
          <a:bodyPr>
            <a:normAutofit fontScale="90000"/>
          </a:bodyPr>
          <a:lstStyle/>
          <a:p>
            <a:br>
              <a:rPr lang="en-US" dirty="0"/>
            </a:br>
            <a:br>
              <a:rPr lang="en-US" dirty="0"/>
            </a:br>
            <a:endParaRPr lang="en-US" dirty="0"/>
          </a:p>
        </p:txBody>
      </p:sp>
      <p:sp>
        <p:nvSpPr>
          <p:cNvPr id="11" name="Rectangle 4">
            <a:extLst>
              <a:ext uri="{FF2B5EF4-FFF2-40B4-BE49-F238E27FC236}">
                <a16:creationId xmlns:a16="http://schemas.microsoft.com/office/drawing/2014/main" id="{2BCA22B2-3812-4336-BFA1-44CF0169DAA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6">
            <a:extLst>
              <a:ext uri="{FF2B5EF4-FFF2-40B4-BE49-F238E27FC236}">
                <a16:creationId xmlns:a16="http://schemas.microsoft.com/office/drawing/2014/main" id="{762B3FEB-260C-49AD-BEE8-7A558CDD6ED9}"/>
              </a:ext>
            </a:extLst>
          </p:cNvPr>
          <p:cNvSpPr>
            <a:spLocks noChangeArrowheads="1"/>
          </p:cNvSpPr>
          <p:nvPr/>
        </p:nvSpPr>
        <p:spPr bwMode="auto">
          <a:xfrm>
            <a:off x="10540253" y="133317"/>
            <a:ext cx="3204262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7" name="Picture 6">
            <a:extLst>
              <a:ext uri="{FF2B5EF4-FFF2-40B4-BE49-F238E27FC236}">
                <a16:creationId xmlns:a16="http://schemas.microsoft.com/office/drawing/2014/main" id="{ECEE24B1-CD50-4292-B852-F8F73936E4A6}"/>
              </a:ext>
            </a:extLst>
          </p:cNvPr>
          <p:cNvPicPr/>
          <p:nvPr/>
        </p:nvPicPr>
        <p:blipFill>
          <a:blip r:embed="rId3"/>
          <a:stretch>
            <a:fillRect/>
          </a:stretch>
        </p:blipFill>
        <p:spPr>
          <a:xfrm>
            <a:off x="1132256" y="843189"/>
            <a:ext cx="10150181" cy="4764164"/>
          </a:xfrm>
          <a:prstGeom prst="rect">
            <a:avLst/>
          </a:prstGeom>
        </p:spPr>
      </p:pic>
      <p:sp>
        <p:nvSpPr>
          <p:cNvPr id="3" name="Oval 2">
            <a:extLst>
              <a:ext uri="{FF2B5EF4-FFF2-40B4-BE49-F238E27FC236}">
                <a16:creationId xmlns:a16="http://schemas.microsoft.com/office/drawing/2014/main" id="{36A7FC07-1B7A-4104-BAF1-02D160D85620}"/>
              </a:ext>
            </a:extLst>
          </p:cNvPr>
          <p:cNvSpPr/>
          <p:nvPr/>
        </p:nvSpPr>
        <p:spPr>
          <a:xfrm>
            <a:off x="535000" y="1086677"/>
            <a:ext cx="5223841" cy="554934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67D06E4-F4EA-4F02-A94C-11609ED029B7}"/>
              </a:ext>
            </a:extLst>
          </p:cNvPr>
          <p:cNvSpPr txBox="1"/>
          <p:nvPr/>
        </p:nvSpPr>
        <p:spPr>
          <a:xfrm>
            <a:off x="5048025" y="6014813"/>
            <a:ext cx="7487479" cy="369332"/>
          </a:xfrm>
          <a:prstGeom prst="rect">
            <a:avLst/>
          </a:prstGeom>
          <a:noFill/>
        </p:spPr>
        <p:txBody>
          <a:bodyPr wrap="square" rtlCol="0">
            <a:spAutoFit/>
          </a:bodyPr>
          <a:lstStyle/>
          <a:p>
            <a:r>
              <a:rPr lang="en-US" dirty="0"/>
              <a:t>This slide from </a:t>
            </a:r>
            <a:r>
              <a:rPr lang="en-US" dirty="0" err="1"/>
              <a:t>Mainzer’s</a:t>
            </a:r>
            <a:r>
              <a:rPr lang="en-US" dirty="0"/>
              <a:t>  </a:t>
            </a:r>
            <a:r>
              <a:rPr lang="en-US" i="1" dirty="0"/>
              <a:t>The Digital and the Real World</a:t>
            </a:r>
            <a:r>
              <a:rPr lang="en-US" dirty="0"/>
              <a:t>, pg. 198.</a:t>
            </a:r>
          </a:p>
        </p:txBody>
      </p:sp>
    </p:spTree>
    <p:extLst>
      <p:ext uri="{BB962C8B-B14F-4D97-AF65-F5344CB8AC3E}">
        <p14:creationId xmlns:p14="http://schemas.microsoft.com/office/powerpoint/2010/main" val="3061261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21FB8C4-AFC3-4844-9404-C685E8F86D31}"/>
              </a:ext>
            </a:extLst>
          </p:cNvPr>
          <p:cNvSpPr>
            <a:spLocks noChangeArrowheads="1"/>
          </p:cNvSpPr>
          <p:nvPr/>
        </p:nvSpPr>
        <p:spPr bwMode="auto">
          <a:xfrm>
            <a:off x="2313326" y="1446962"/>
            <a:ext cx="1648719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Rectangle 5">
            <a:extLst>
              <a:ext uri="{FF2B5EF4-FFF2-40B4-BE49-F238E27FC236}">
                <a16:creationId xmlns:a16="http://schemas.microsoft.com/office/drawing/2014/main" id="{9CE1FFE3-B998-44ED-8222-6ACED6CE1145}"/>
              </a:ext>
            </a:extLst>
          </p:cNvPr>
          <p:cNvSpPr>
            <a:spLocks noChangeArrowheads="1"/>
          </p:cNvSpPr>
          <p:nvPr/>
        </p:nvSpPr>
        <p:spPr bwMode="auto">
          <a:xfrm>
            <a:off x="1758321" y="-1"/>
            <a:ext cx="212405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10">
            <a:extLst>
              <a:ext uri="{FF2B5EF4-FFF2-40B4-BE49-F238E27FC236}">
                <a16:creationId xmlns:a16="http://schemas.microsoft.com/office/drawing/2014/main" id="{CE1ADC14-E977-49FF-AF90-FEE1FE16283D}"/>
              </a:ext>
            </a:extLst>
          </p:cNvPr>
          <p:cNvSpPr>
            <a:spLocks noChangeArrowheads="1"/>
          </p:cNvSpPr>
          <p:nvPr/>
        </p:nvSpPr>
        <p:spPr bwMode="auto">
          <a:xfrm>
            <a:off x="589863" y="440871"/>
            <a:ext cx="221094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11" name="TextBox 10">
            <a:extLst>
              <a:ext uri="{FF2B5EF4-FFF2-40B4-BE49-F238E27FC236}">
                <a16:creationId xmlns:a16="http://schemas.microsoft.com/office/drawing/2014/main" id="{7FE557F4-7C75-42BD-9AB1-C84CC36DD902}"/>
              </a:ext>
            </a:extLst>
          </p:cNvPr>
          <p:cNvSpPr txBox="1"/>
          <p:nvPr/>
        </p:nvSpPr>
        <p:spPr>
          <a:xfrm>
            <a:off x="589863" y="255757"/>
            <a:ext cx="11455280" cy="461665"/>
          </a:xfrm>
          <a:prstGeom prst="rect">
            <a:avLst/>
          </a:prstGeom>
          <a:noFill/>
        </p:spPr>
        <p:txBody>
          <a:bodyPr wrap="square" rtlCol="0">
            <a:spAutoFit/>
          </a:bodyPr>
          <a:lstStyle/>
          <a:p>
            <a:r>
              <a:rPr lang="en-US" sz="2400" dirty="0"/>
              <a:t>   Applications of </a:t>
            </a:r>
            <a:r>
              <a:rPr lang="en-US" sz="2400" dirty="0" err="1"/>
              <a:t>Voevodsky’s</a:t>
            </a:r>
            <a:r>
              <a:rPr lang="en-US" sz="2400" dirty="0"/>
              <a:t> models :  Storing all of our formulas, and also proving  them</a:t>
            </a:r>
            <a:endParaRPr lang="en-US" dirty="0"/>
          </a:p>
        </p:txBody>
      </p:sp>
      <p:sp>
        <p:nvSpPr>
          <p:cNvPr id="7" name="Rectangle 6">
            <a:extLst>
              <a:ext uri="{FF2B5EF4-FFF2-40B4-BE49-F238E27FC236}">
                <a16:creationId xmlns:a16="http://schemas.microsoft.com/office/drawing/2014/main" id="{86F0BF78-3A5B-445B-8B14-5178AF5C2852}"/>
              </a:ext>
            </a:extLst>
          </p:cNvPr>
          <p:cNvSpPr/>
          <p:nvPr/>
        </p:nvSpPr>
        <p:spPr>
          <a:xfrm>
            <a:off x="239552" y="881743"/>
            <a:ext cx="11952448" cy="5478423"/>
          </a:xfrm>
          <a:prstGeom prst="rect">
            <a:avLst/>
          </a:prstGeom>
        </p:spPr>
        <p:txBody>
          <a:bodyPr wrap="square">
            <a:spAutoFit/>
          </a:bodyPr>
          <a:lstStyle/>
          <a:p>
            <a:endParaRPr lang="en-US" sz="2400" dirty="0"/>
          </a:p>
          <a:p>
            <a:pPr marL="342900" indent="-342900">
              <a:buFont typeface="Arial" panose="020B0604020202020204" pitchFamily="34" charset="0"/>
              <a:buChar char="•"/>
            </a:pPr>
            <a:r>
              <a:rPr lang="en-US" sz="2000" dirty="0"/>
              <a:t>In our system of reasoning we can incorporate approaches to geometric algebra ( GA), as noted earlier.  We can use GA to decompose / reason about the geometric, topological, mechanical and other properties of what are in scenes.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In our system we would want to both store, and prove many formulas (or at least check them.)  This is what you can do with COQ system of Voevodsky, for theorem proving.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Note people sometimes say with respect to proofs, “Well, I can’t explain it, but I know one when I see one”.   We might use a neural network at first to help recognize if something at least looks like a proof.</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But we do  want to actually construct the proofs ourselves.  So: we can begin to incorporate Voevodsky  approaches – and those aligned with it – in several ways – by using geometric algebra, and by using his system COQ to prove the formulas themselves.</a:t>
            </a:r>
          </a:p>
          <a:p>
            <a:r>
              <a:rPr lang="en-US" sz="2400" dirty="0"/>
              <a:t>  </a:t>
            </a:r>
          </a:p>
          <a:p>
            <a:endParaRPr lang="en-US" sz="2400"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703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2145B1-8FB5-4BE2-8CF8-D5A013A9C9A2}"/>
              </a:ext>
            </a:extLst>
          </p:cNvPr>
          <p:cNvSpPr/>
          <p:nvPr/>
        </p:nvSpPr>
        <p:spPr>
          <a:xfrm>
            <a:off x="499055" y="407701"/>
            <a:ext cx="11441154" cy="5016758"/>
          </a:xfrm>
          <a:prstGeom prst="rect">
            <a:avLst/>
          </a:prstGeom>
        </p:spPr>
        <p:txBody>
          <a:bodyPr wrap="square">
            <a:spAutoFit/>
          </a:bodyPr>
          <a:lstStyle/>
          <a:p>
            <a:endParaRPr lang="en-US" sz="2000" b="1" dirty="0"/>
          </a:p>
          <a:p>
            <a:endParaRPr lang="en-US" sz="2000" dirty="0"/>
          </a:p>
          <a:p>
            <a:endParaRPr lang="en-US" sz="2000" dirty="0"/>
          </a:p>
          <a:p>
            <a:r>
              <a:rPr lang="en-US" sz="2000" dirty="0"/>
              <a:t>Work by B. Jacobs complements the previous approaches.  He has made at least three  overall contributions.  </a:t>
            </a:r>
          </a:p>
          <a:p>
            <a:endParaRPr lang="en-US" sz="2000" dirty="0"/>
          </a:p>
          <a:p>
            <a:pPr marL="457200" indent="-457200">
              <a:buFont typeface="+mj-lt"/>
              <a:buAutoNum type="arabicPeriod"/>
            </a:pPr>
            <a:r>
              <a:rPr lang="en-US" sz="2000" dirty="0"/>
              <a:t>Jacobs fleshes out the idea that a logic is formal language over a set of types.  Here, different kinds of reasoning involve use of different ideas about types.</a:t>
            </a:r>
          </a:p>
          <a:p>
            <a:pPr marL="457200" indent="-457200">
              <a:buFont typeface="+mj-lt"/>
              <a:buAutoNum type="arabicPeriod"/>
            </a:pPr>
            <a:endParaRPr lang="en-US" sz="2000" dirty="0"/>
          </a:p>
          <a:p>
            <a:pPr marL="457200" indent="-457200">
              <a:buFont typeface="+mj-lt"/>
              <a:buAutoNum type="arabicPeriod"/>
            </a:pPr>
            <a:r>
              <a:rPr lang="en-US" sz="2000" dirty="0"/>
              <a:t>Jacobs fleshes out </a:t>
            </a:r>
            <a:r>
              <a:rPr lang="en-US" sz="2000"/>
              <a:t>the essentials of </a:t>
            </a:r>
            <a:r>
              <a:rPr lang="en-US" sz="2000" dirty="0"/>
              <a:t>co-algebras.  Perspectives involving types can also make use of those –  while algebra types define structures, coalgebraic types characterize  reactive/agile systems.</a:t>
            </a:r>
          </a:p>
          <a:p>
            <a:pPr marL="457200" indent="-457200">
              <a:buFont typeface="+mj-lt"/>
              <a:buAutoNum type="arabicPeriod"/>
            </a:pPr>
            <a:endParaRPr lang="en-US" sz="2000" dirty="0"/>
          </a:p>
          <a:p>
            <a:pPr marL="457200" indent="-457200">
              <a:buAutoNum type="arabicPeriod" startAt="3"/>
            </a:pPr>
            <a:r>
              <a:rPr lang="en-US" sz="2000" dirty="0"/>
              <a:t>Jacobs characterizes quantum logics ( and quantum types ) that include probabilistic and Boolean logics as special cases.  These can also characterize the logics of Bayesian networks.</a:t>
            </a:r>
          </a:p>
          <a:p>
            <a:pPr marL="457200" indent="-457200">
              <a:buAutoNum type="arabicPeriod" startAt="3"/>
            </a:pPr>
            <a:endParaRPr lang="en-US" sz="2000" dirty="0"/>
          </a:p>
          <a:p>
            <a:r>
              <a:rPr lang="en-US" sz="2000" dirty="0"/>
              <a:t>We briefly summarize (1.) and (2.) here</a:t>
            </a:r>
          </a:p>
          <a:p>
            <a:pPr marL="457200" indent="-457200">
              <a:buFont typeface="+mj-lt"/>
              <a:buAutoNum type="arabicPeriod"/>
            </a:pPr>
            <a:endParaRPr lang="en-US" sz="2000" b="1" dirty="0"/>
          </a:p>
        </p:txBody>
      </p:sp>
      <p:sp>
        <p:nvSpPr>
          <p:cNvPr id="3" name="TextBox 2">
            <a:extLst>
              <a:ext uri="{FF2B5EF4-FFF2-40B4-BE49-F238E27FC236}">
                <a16:creationId xmlns:a16="http://schemas.microsoft.com/office/drawing/2014/main" id="{F49345B7-970E-4694-93DD-9C344B19DEEA}"/>
              </a:ext>
            </a:extLst>
          </p:cNvPr>
          <p:cNvSpPr txBox="1"/>
          <p:nvPr/>
        </p:nvSpPr>
        <p:spPr>
          <a:xfrm>
            <a:off x="735211" y="275472"/>
            <a:ext cx="10516263" cy="461665"/>
          </a:xfrm>
          <a:prstGeom prst="rect">
            <a:avLst/>
          </a:prstGeom>
          <a:noFill/>
        </p:spPr>
        <p:txBody>
          <a:bodyPr wrap="square" rtlCol="0">
            <a:spAutoFit/>
          </a:bodyPr>
          <a:lstStyle/>
          <a:p>
            <a:pPr algn="ctr"/>
            <a:r>
              <a:rPr lang="en-US" sz="2400" dirty="0"/>
              <a:t>     IIB.  Logics and types in models of B.  Jacobs</a:t>
            </a:r>
          </a:p>
        </p:txBody>
      </p:sp>
    </p:spTree>
    <p:extLst>
      <p:ext uri="{BB962C8B-B14F-4D97-AF65-F5344CB8AC3E}">
        <p14:creationId xmlns:p14="http://schemas.microsoft.com/office/powerpoint/2010/main" val="391980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9579630-3205-42CA-8422-45DC0B85C64B}"/>
              </a:ext>
            </a:extLst>
          </p:cNvPr>
          <p:cNvSpPr/>
          <p:nvPr/>
        </p:nvSpPr>
        <p:spPr>
          <a:xfrm>
            <a:off x="4572000" y="362931"/>
            <a:ext cx="6004873" cy="63725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Object 6">
            <a:extLst>
              <a:ext uri="{FF2B5EF4-FFF2-40B4-BE49-F238E27FC236}">
                <a16:creationId xmlns:a16="http://schemas.microsoft.com/office/drawing/2014/main" id="{BD0F0B7C-B2D6-4B73-B7D7-35F0D3E870D2}"/>
              </a:ext>
            </a:extLst>
          </p:cNvPr>
          <p:cNvGraphicFramePr>
            <a:graphicFrameLocks noChangeAspect="1"/>
          </p:cNvGraphicFramePr>
          <p:nvPr>
            <p:extLst>
              <p:ext uri="{D42A27DB-BD31-4B8C-83A1-F6EECF244321}">
                <p14:modId xmlns:p14="http://schemas.microsoft.com/office/powerpoint/2010/main" val="3052896072"/>
              </p:ext>
            </p:extLst>
          </p:nvPr>
        </p:nvGraphicFramePr>
        <p:xfrm>
          <a:off x="5406272" y="917122"/>
          <a:ext cx="5708198" cy="6708193"/>
        </p:xfrm>
        <a:graphic>
          <a:graphicData uri="http://schemas.openxmlformats.org/presentationml/2006/ole">
            <mc:AlternateContent xmlns:mc="http://schemas.openxmlformats.org/markup-compatibility/2006">
              <mc:Choice xmlns:v="urn:schemas-microsoft-com:vml" Requires="v">
                <p:oleObj spid="_x0000_s21764" name="SmartDraw" r:id="rId3" imgW="5967720" imgH="6949440" progId="SmartDraw.2">
                  <p:embed/>
                </p:oleObj>
              </mc:Choice>
              <mc:Fallback>
                <p:oleObj name="SmartDraw" r:id="rId3" imgW="5967720" imgH="6949440" progId="SmartDraw.2">
                  <p:embed/>
                  <p:pic>
                    <p:nvPicPr>
                      <p:cNvPr id="0" name=""/>
                      <p:cNvPicPr/>
                      <p:nvPr/>
                    </p:nvPicPr>
                    <p:blipFill>
                      <a:blip r:embed="rId4"/>
                      <a:stretch>
                        <a:fillRect/>
                      </a:stretch>
                    </p:blipFill>
                    <p:spPr>
                      <a:xfrm>
                        <a:off x="5406272" y="917122"/>
                        <a:ext cx="5708198" cy="6708193"/>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4A0F528C-F4C6-43C7-812A-F8E519DB9C1C}"/>
              </a:ext>
            </a:extLst>
          </p:cNvPr>
          <p:cNvSpPr txBox="1"/>
          <p:nvPr/>
        </p:nvSpPr>
        <p:spPr>
          <a:xfrm>
            <a:off x="213360" y="1163168"/>
            <a:ext cx="3787913" cy="5816977"/>
          </a:xfrm>
          <a:prstGeom prst="rect">
            <a:avLst/>
          </a:prstGeom>
          <a:noFill/>
        </p:spPr>
        <p:txBody>
          <a:bodyPr wrap="square" rtlCol="0">
            <a:spAutoFit/>
          </a:bodyPr>
          <a:lstStyle/>
          <a:p>
            <a:pPr marL="457200" indent="-457200">
              <a:buFont typeface="Arial" panose="020B0604020202020204" pitchFamily="34" charset="0"/>
              <a:buChar char="•"/>
            </a:pPr>
            <a:r>
              <a:rPr lang="en-US" sz="2400" dirty="0"/>
              <a:t>A logic is a formal language over a set of types.</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There are many kinds of logics, that is, there are many formal languages over different kinds of types.</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Different logics go with different kinds of algebraic, geometric, and topological systems</a:t>
            </a:r>
          </a:p>
          <a:p>
            <a:endParaRPr lang="en-US" dirty="0"/>
          </a:p>
          <a:p>
            <a:endParaRPr lang="en-US" dirty="0"/>
          </a:p>
        </p:txBody>
      </p:sp>
    </p:spTree>
    <p:extLst>
      <p:ext uri="{BB962C8B-B14F-4D97-AF65-F5344CB8AC3E}">
        <p14:creationId xmlns:p14="http://schemas.microsoft.com/office/powerpoint/2010/main" val="228364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2145B1-8FB5-4BE2-8CF8-D5A013A9C9A2}"/>
              </a:ext>
            </a:extLst>
          </p:cNvPr>
          <p:cNvSpPr/>
          <p:nvPr/>
        </p:nvSpPr>
        <p:spPr>
          <a:xfrm>
            <a:off x="472930" y="442536"/>
            <a:ext cx="10386060" cy="2185214"/>
          </a:xfrm>
          <a:prstGeom prst="rect">
            <a:avLst/>
          </a:prstGeom>
        </p:spPr>
        <p:txBody>
          <a:bodyPr wrap="square">
            <a:spAutoFit/>
          </a:bodyPr>
          <a:lstStyle/>
          <a:p>
            <a:endParaRPr lang="en-US" sz="2400" b="1" dirty="0"/>
          </a:p>
          <a:p>
            <a:endParaRPr lang="en-US" sz="2400" b="1" dirty="0"/>
          </a:p>
          <a:p>
            <a:endParaRPr lang="en-US" sz="2000" dirty="0"/>
          </a:p>
          <a:p>
            <a:endParaRPr lang="en-US" sz="2000" dirty="0"/>
          </a:p>
          <a:p>
            <a:pPr marL="457200" indent="-457200">
              <a:buAutoNum type="alphaUcPeriod"/>
            </a:pPr>
            <a:endParaRPr lang="en-US" sz="2400" dirty="0"/>
          </a:p>
          <a:p>
            <a:endParaRPr lang="en-US" sz="2400" dirty="0"/>
          </a:p>
        </p:txBody>
      </p:sp>
      <p:sp>
        <p:nvSpPr>
          <p:cNvPr id="3" name="TextBox 2">
            <a:extLst>
              <a:ext uri="{FF2B5EF4-FFF2-40B4-BE49-F238E27FC236}">
                <a16:creationId xmlns:a16="http://schemas.microsoft.com/office/drawing/2014/main" id="{F49345B7-970E-4694-93DD-9C344B19DEEA}"/>
              </a:ext>
            </a:extLst>
          </p:cNvPr>
          <p:cNvSpPr txBox="1"/>
          <p:nvPr/>
        </p:nvSpPr>
        <p:spPr>
          <a:xfrm>
            <a:off x="0" y="180926"/>
            <a:ext cx="12132733" cy="461665"/>
          </a:xfrm>
          <a:prstGeom prst="rect">
            <a:avLst/>
          </a:prstGeom>
          <a:noFill/>
        </p:spPr>
        <p:txBody>
          <a:bodyPr wrap="square" rtlCol="0">
            <a:spAutoFit/>
          </a:bodyPr>
          <a:lstStyle/>
          <a:p>
            <a:pPr algn="ctr"/>
            <a:r>
              <a:rPr lang="en-US" sz="2400" dirty="0"/>
              <a:t>1.      Logics as formal languages over different sets of types.  </a:t>
            </a:r>
          </a:p>
        </p:txBody>
      </p:sp>
      <p:graphicFrame>
        <p:nvGraphicFramePr>
          <p:cNvPr id="5" name="Table 4">
            <a:extLst>
              <a:ext uri="{FF2B5EF4-FFF2-40B4-BE49-F238E27FC236}">
                <a16:creationId xmlns:a16="http://schemas.microsoft.com/office/drawing/2014/main" id="{1040D6AA-F115-4B96-B604-CC730606B144}"/>
              </a:ext>
            </a:extLst>
          </p:cNvPr>
          <p:cNvGraphicFramePr>
            <a:graphicFrameLocks noGrp="1"/>
          </p:cNvGraphicFramePr>
          <p:nvPr>
            <p:extLst>
              <p:ext uri="{D42A27DB-BD31-4B8C-83A1-F6EECF244321}">
                <p14:modId xmlns:p14="http://schemas.microsoft.com/office/powerpoint/2010/main" val="131674703"/>
              </p:ext>
            </p:extLst>
          </p:nvPr>
        </p:nvGraphicFramePr>
        <p:xfrm>
          <a:off x="472931" y="904201"/>
          <a:ext cx="11534342" cy="4419600"/>
        </p:xfrm>
        <a:graphic>
          <a:graphicData uri="http://schemas.openxmlformats.org/drawingml/2006/table">
            <a:tbl>
              <a:tblPr firstRow="1" bandRow="1">
                <a:tableStyleId>{3B4B98B0-60AC-42C2-AFA5-B58CD77FA1E5}</a:tableStyleId>
              </a:tblPr>
              <a:tblGrid>
                <a:gridCol w="3162416">
                  <a:extLst>
                    <a:ext uri="{9D8B030D-6E8A-4147-A177-3AD203B41FA5}">
                      <a16:colId xmlns:a16="http://schemas.microsoft.com/office/drawing/2014/main" val="1964900320"/>
                    </a:ext>
                  </a:extLst>
                </a:gridCol>
                <a:gridCol w="8371926">
                  <a:extLst>
                    <a:ext uri="{9D8B030D-6E8A-4147-A177-3AD203B41FA5}">
                      <a16:colId xmlns:a16="http://schemas.microsoft.com/office/drawing/2014/main" val="134579113"/>
                    </a:ext>
                  </a:extLst>
                </a:gridCol>
              </a:tblGrid>
              <a:tr h="966595">
                <a:tc>
                  <a:txBody>
                    <a:bodyPr/>
                    <a:lstStyle/>
                    <a:p>
                      <a:r>
                        <a:rPr lang="en-US" sz="2000" b="0" dirty="0"/>
                        <a:t>Boolean logic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mj-lt"/>
                        <a:buNone/>
                      </a:pPr>
                      <a:r>
                        <a:rPr lang="en-US" sz="2000" b="0" dirty="0"/>
                        <a:t>You can have a Boolean logic with just 1s and 0s.  You can extend that to have a logic with addition points such as “Maybe” with MIN and MAX playing the role of AND, 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4398660"/>
                  </a:ext>
                </a:extLst>
              </a:tr>
              <a:tr h="0">
                <a:tc>
                  <a:txBody>
                    <a:bodyPr/>
                    <a:lstStyle/>
                    <a:p>
                      <a:pPr marL="0" indent="0">
                        <a:buFont typeface="+mj-lt"/>
                        <a:buNone/>
                      </a:pPr>
                      <a:r>
                        <a:rPr lang="en-US" sz="2000" dirty="0"/>
                        <a:t>Statement (Propositional) logic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mj-lt"/>
                        <a:buNone/>
                      </a:pPr>
                      <a:r>
                        <a:rPr lang="en-US" sz="2000" dirty="0"/>
                        <a:t>You can upgrade the Boolean logic to Statement Logic (Propositional logic) where statements P or Q are statements you agree with, or you do not, but you do not “decompose” them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06580327"/>
                  </a:ext>
                </a:extLst>
              </a:tr>
              <a:tr h="370840">
                <a:tc>
                  <a:txBody>
                    <a:bodyPr/>
                    <a:lstStyle/>
                    <a:p>
                      <a:r>
                        <a:rPr lang="en-US" sz="2000" dirty="0"/>
                        <a:t>Equational logic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mj-lt"/>
                        <a:buNone/>
                      </a:pPr>
                      <a:r>
                        <a:rPr lang="en-US" sz="2000" dirty="0"/>
                        <a:t>You can make use of Leibniz ( application of equals to equals gives equals ), and substitution of equals for equals, to get logic as can be used in grade school arithmetic and algebra.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52435201"/>
                  </a:ext>
                </a:extLst>
              </a:tr>
              <a:tr h="370840">
                <a:tc>
                  <a:txBody>
                    <a:bodyPr/>
                    <a:lstStyle/>
                    <a:p>
                      <a:r>
                        <a:rPr lang="en-US" sz="2000" dirty="0"/>
                        <a:t>Logics for lists, defined as monoidal categories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mj-lt"/>
                        <a:buNone/>
                      </a:pPr>
                      <a:r>
                        <a:rPr lang="en-US" sz="2000" dirty="0"/>
                        <a:t>You can have a simple logic that has a single OR </a:t>
                      </a:r>
                      <a:r>
                        <a:rPr lang="en-US" sz="2000" dirty="0" err="1"/>
                        <a:t>or</a:t>
                      </a:r>
                      <a:r>
                        <a:rPr lang="en-US" sz="2000" dirty="0"/>
                        <a:t> single AND operation, as in flowcharts.  [ You could have more complex logics with several concepts of OR and </a:t>
                      </a:r>
                      <a:r>
                        <a:rPr lang="en-US" sz="2000" dirty="0" err="1"/>
                        <a:t>AND</a:t>
                      </a:r>
                      <a:r>
                        <a:rPr lang="en-US" sz="2000" dirty="0"/>
                        <a:t> as in linear logic…]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7915441"/>
                  </a:ext>
                </a:extLst>
              </a:tr>
              <a:tr h="370840">
                <a:tc>
                  <a:txBody>
                    <a:bodyPr/>
                    <a:lstStyle/>
                    <a:p>
                      <a:r>
                        <a:rPr lang="en-US" sz="2000" dirty="0"/>
                        <a:t>Modal logic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These can reflect systems of states and observations, that is,   co-algebras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3475024"/>
                  </a:ext>
                </a:extLst>
              </a:tr>
            </a:tbl>
          </a:graphicData>
        </a:graphic>
      </p:graphicFrame>
    </p:spTree>
    <p:extLst>
      <p:ext uri="{BB962C8B-B14F-4D97-AF65-F5344CB8AC3E}">
        <p14:creationId xmlns:p14="http://schemas.microsoft.com/office/powerpoint/2010/main" val="250245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CE1AE3A-0727-4E16-9CB5-895990309EDE}"/>
              </a:ext>
            </a:extLst>
          </p:cNvPr>
          <p:cNvSpPr>
            <a:spLocks noChangeArrowheads="1"/>
          </p:cNvSpPr>
          <p:nvPr/>
        </p:nvSpPr>
        <p:spPr bwMode="auto">
          <a:xfrm>
            <a:off x="-1066165" y="164750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3">
            <a:extLst>
              <a:ext uri="{FF2B5EF4-FFF2-40B4-BE49-F238E27FC236}">
                <a16:creationId xmlns:a16="http://schemas.microsoft.com/office/drawing/2014/main" id="{1E8870DB-A52C-4E22-8FA3-3FFFD574835A}"/>
              </a:ext>
            </a:extLst>
          </p:cNvPr>
          <p:cNvGraphicFramePr>
            <a:graphicFrameLocks noChangeAspect="1"/>
          </p:cNvGraphicFramePr>
          <p:nvPr>
            <p:extLst>
              <p:ext uri="{D42A27DB-BD31-4B8C-83A1-F6EECF244321}">
                <p14:modId xmlns:p14="http://schemas.microsoft.com/office/powerpoint/2010/main" val="3517831841"/>
              </p:ext>
            </p:extLst>
          </p:nvPr>
        </p:nvGraphicFramePr>
        <p:xfrm>
          <a:off x="2109788" y="1222375"/>
          <a:ext cx="9085262" cy="2047875"/>
        </p:xfrm>
        <a:graphic>
          <a:graphicData uri="http://schemas.openxmlformats.org/presentationml/2006/ole">
            <mc:AlternateContent xmlns:mc="http://schemas.openxmlformats.org/markup-compatibility/2006">
              <mc:Choice xmlns:v="urn:schemas-microsoft-com:vml" Requires="v">
                <p:oleObj spid="_x0000_s16686" name="SmartDraw" r:id="rId3" imgW="5772600" imgH="1299960" progId="SmartDraw.2">
                  <p:embed/>
                </p:oleObj>
              </mc:Choice>
              <mc:Fallback>
                <p:oleObj name="SmartDraw" r:id="rId3" imgW="5772600" imgH="1299960" progId="SmartDraw.2">
                  <p:embed/>
                  <p:pic>
                    <p:nvPicPr>
                      <p:cNvPr id="0" name=""/>
                      <p:cNvPicPr/>
                      <p:nvPr/>
                    </p:nvPicPr>
                    <p:blipFill>
                      <a:blip r:embed="rId4"/>
                      <a:stretch>
                        <a:fillRect/>
                      </a:stretch>
                    </p:blipFill>
                    <p:spPr>
                      <a:xfrm>
                        <a:off x="2109788" y="1222375"/>
                        <a:ext cx="9085262" cy="2047875"/>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2FDA5F31-A5B0-4F8D-8C57-0E06CBEC04D1}"/>
              </a:ext>
            </a:extLst>
          </p:cNvPr>
          <p:cNvSpPr txBox="1"/>
          <p:nvPr/>
        </p:nvSpPr>
        <p:spPr>
          <a:xfrm>
            <a:off x="357809" y="0"/>
            <a:ext cx="11666551" cy="738664"/>
          </a:xfrm>
          <a:prstGeom prst="rect">
            <a:avLst/>
          </a:prstGeom>
          <a:noFill/>
        </p:spPr>
        <p:txBody>
          <a:bodyPr wrap="square" rtlCol="0">
            <a:spAutoFit/>
          </a:bodyPr>
          <a:lstStyle/>
          <a:p>
            <a:pPr algn="ctr"/>
            <a:endParaRPr lang="en-US" dirty="0"/>
          </a:p>
          <a:p>
            <a:pPr algn="ctr"/>
            <a:r>
              <a:rPr lang="en-US" sz="2400" dirty="0"/>
              <a:t>2.  Reasoning can involve use of co-algebraic ( behavioral ) types as well  </a:t>
            </a:r>
          </a:p>
        </p:txBody>
      </p:sp>
      <p:sp>
        <p:nvSpPr>
          <p:cNvPr id="6" name="TextBox 5">
            <a:extLst>
              <a:ext uri="{FF2B5EF4-FFF2-40B4-BE49-F238E27FC236}">
                <a16:creationId xmlns:a16="http://schemas.microsoft.com/office/drawing/2014/main" id="{6C32BBAB-9886-4E5E-B397-7DF215639864}"/>
              </a:ext>
            </a:extLst>
          </p:cNvPr>
          <p:cNvSpPr txBox="1"/>
          <p:nvPr/>
        </p:nvSpPr>
        <p:spPr>
          <a:xfrm>
            <a:off x="167640" y="2928711"/>
            <a:ext cx="5580017" cy="3108543"/>
          </a:xfrm>
          <a:prstGeom prst="rect">
            <a:avLst/>
          </a:prstGeom>
          <a:noFill/>
        </p:spPr>
        <p:txBody>
          <a:bodyPr wrap="square" rtlCol="0">
            <a:spAutoFit/>
          </a:bodyPr>
          <a:lstStyle/>
          <a:p>
            <a:pPr algn="ctr"/>
            <a:endParaRPr lang="en-US" b="1" dirty="0"/>
          </a:p>
          <a:p>
            <a:pPr algn="ctr"/>
            <a:r>
              <a:rPr lang="en-US" sz="2000" b="1" dirty="0"/>
              <a:t>Algebraic types, for transparent systems’</a:t>
            </a:r>
          </a:p>
          <a:p>
            <a:pPr algn="ctr"/>
            <a:endParaRPr lang="en-US" sz="2000" b="1" dirty="0"/>
          </a:p>
          <a:p>
            <a:pPr marL="457200" indent="-457200">
              <a:buFont typeface="+mj-lt"/>
              <a:buAutoNum type="alphaUcPeriod"/>
            </a:pPr>
            <a:r>
              <a:rPr lang="en-US" sz="2000" dirty="0"/>
              <a:t>For example, can use first-order logic (FOL)</a:t>
            </a:r>
          </a:p>
          <a:p>
            <a:pPr marL="457200" indent="-457200">
              <a:buFont typeface="+mj-lt"/>
              <a:buAutoNum type="alphaUcPeriod"/>
            </a:pPr>
            <a:endParaRPr lang="en-US" sz="2000" dirty="0"/>
          </a:p>
          <a:p>
            <a:pPr marL="457200" indent="-457200">
              <a:buFont typeface="+mj-lt"/>
              <a:buAutoNum type="alphaUcPeriod"/>
            </a:pPr>
            <a:r>
              <a:rPr lang="en-US" sz="2000" dirty="0"/>
              <a:t>Involves structures that are transparent</a:t>
            </a:r>
          </a:p>
          <a:p>
            <a:pPr marL="457200" indent="-457200">
              <a:buFont typeface="+mj-lt"/>
              <a:buAutoNum type="alphaUcPeriod"/>
            </a:pPr>
            <a:endParaRPr lang="en-US" sz="2000" dirty="0"/>
          </a:p>
          <a:p>
            <a:pPr marL="457200" indent="-457200">
              <a:buFont typeface="+mj-lt"/>
              <a:buAutoNum type="alphaUcPeriod"/>
            </a:pPr>
            <a:r>
              <a:rPr lang="en-US" sz="2000" dirty="0"/>
              <a:t>Want to prove what is the </a:t>
            </a:r>
            <a:r>
              <a:rPr lang="en-US" sz="2000" i="1" dirty="0"/>
              <a:t>same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dirty="0"/>
          </a:p>
        </p:txBody>
      </p:sp>
      <p:sp>
        <p:nvSpPr>
          <p:cNvPr id="3" name="TextBox 2">
            <a:extLst>
              <a:ext uri="{FF2B5EF4-FFF2-40B4-BE49-F238E27FC236}">
                <a16:creationId xmlns:a16="http://schemas.microsoft.com/office/drawing/2014/main" id="{7F113AAA-6D7A-4E47-8EE9-A8BC76CE547F}"/>
              </a:ext>
            </a:extLst>
          </p:cNvPr>
          <p:cNvSpPr txBox="1"/>
          <p:nvPr/>
        </p:nvSpPr>
        <p:spPr>
          <a:xfrm>
            <a:off x="5959430" y="3188022"/>
            <a:ext cx="5928360" cy="2523768"/>
          </a:xfrm>
          <a:prstGeom prst="rect">
            <a:avLst/>
          </a:prstGeom>
          <a:noFill/>
        </p:spPr>
        <p:txBody>
          <a:bodyPr wrap="square" rtlCol="0">
            <a:spAutoFit/>
          </a:bodyPr>
          <a:lstStyle/>
          <a:p>
            <a:r>
              <a:rPr lang="en-US" sz="2000" b="1" dirty="0"/>
              <a:t>Co-algebraic types, about black-box behaviors</a:t>
            </a:r>
          </a:p>
          <a:p>
            <a:pPr marL="342900" indent="-342900">
              <a:buFont typeface="+mj-lt"/>
              <a:buAutoNum type="alphaUcPeriod"/>
            </a:pPr>
            <a:endParaRPr lang="en-US" sz="2000" b="1" dirty="0"/>
          </a:p>
          <a:p>
            <a:pPr marL="457200" indent="-457200">
              <a:buFont typeface="+mj-lt"/>
              <a:buAutoNum type="alphaUcPeriod"/>
            </a:pPr>
            <a:r>
              <a:rPr lang="en-US" sz="2000" dirty="0"/>
              <a:t>These, for example, can use modal logic</a:t>
            </a:r>
          </a:p>
          <a:p>
            <a:pPr marL="457200" indent="-457200">
              <a:buFont typeface="+mj-lt"/>
              <a:buAutoNum type="alphaUcPeriod"/>
            </a:pPr>
            <a:endParaRPr lang="en-US" sz="2000" dirty="0"/>
          </a:p>
          <a:p>
            <a:pPr marL="457200" indent="-457200">
              <a:buFont typeface="+mj-lt"/>
              <a:buAutoNum type="alphaUcPeriod"/>
            </a:pPr>
            <a:r>
              <a:rPr lang="en-US" sz="2000" dirty="0"/>
              <a:t>Based upon black box processes</a:t>
            </a:r>
          </a:p>
          <a:p>
            <a:pPr marL="457200" indent="-457200">
              <a:buFont typeface="+mj-lt"/>
              <a:buAutoNum type="alphaUcPeriod"/>
            </a:pPr>
            <a:endParaRPr lang="en-US" sz="2000" dirty="0"/>
          </a:p>
          <a:p>
            <a:pPr marL="457200" indent="-457200">
              <a:buFont typeface="+mj-lt"/>
              <a:buAutoNum type="alphaUcPeriod"/>
            </a:pPr>
            <a:r>
              <a:rPr lang="en-US" sz="2000" dirty="0"/>
              <a:t>Can use statistical tests to infer what is </a:t>
            </a:r>
            <a:r>
              <a:rPr lang="en-US" sz="2000" i="1" dirty="0"/>
              <a:t>different</a:t>
            </a:r>
            <a:r>
              <a:rPr lang="en-US" i="1" dirty="0"/>
              <a:t>.</a:t>
            </a:r>
          </a:p>
          <a:p>
            <a:endParaRPr lang="en-US" dirty="0"/>
          </a:p>
        </p:txBody>
      </p:sp>
    </p:spTree>
    <p:extLst>
      <p:ext uri="{BB962C8B-B14F-4D97-AF65-F5344CB8AC3E}">
        <p14:creationId xmlns:p14="http://schemas.microsoft.com/office/powerpoint/2010/main" val="325136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B1B4C90-529C-48DB-8887-D657E9201B51}"/>
              </a:ext>
            </a:extLst>
          </p:cNvPr>
          <p:cNvGraphicFramePr>
            <a:graphicFrameLocks noGrp="1"/>
          </p:cNvGraphicFramePr>
          <p:nvPr>
            <p:extLst>
              <p:ext uri="{D42A27DB-BD31-4B8C-83A1-F6EECF244321}">
                <p14:modId xmlns:p14="http://schemas.microsoft.com/office/powerpoint/2010/main" val="1969483763"/>
              </p:ext>
            </p:extLst>
          </p:nvPr>
        </p:nvGraphicFramePr>
        <p:xfrm>
          <a:off x="465907" y="601001"/>
          <a:ext cx="11260183" cy="5730240"/>
        </p:xfrm>
        <a:graphic>
          <a:graphicData uri="http://schemas.openxmlformats.org/drawingml/2006/table">
            <a:tbl>
              <a:tblPr firstRow="1" lastRow="1" bandRow="1">
                <a:tableStyleId>{3B4B98B0-60AC-42C2-AFA5-B58CD77FA1E5}</a:tableStyleId>
              </a:tblPr>
              <a:tblGrid>
                <a:gridCol w="1412588">
                  <a:extLst>
                    <a:ext uri="{9D8B030D-6E8A-4147-A177-3AD203B41FA5}">
                      <a16:colId xmlns:a16="http://schemas.microsoft.com/office/drawing/2014/main" val="4286779035"/>
                    </a:ext>
                  </a:extLst>
                </a:gridCol>
                <a:gridCol w="1632800">
                  <a:extLst>
                    <a:ext uri="{9D8B030D-6E8A-4147-A177-3AD203B41FA5}">
                      <a16:colId xmlns:a16="http://schemas.microsoft.com/office/drawing/2014/main" val="1504604230"/>
                    </a:ext>
                  </a:extLst>
                </a:gridCol>
                <a:gridCol w="1755648">
                  <a:extLst>
                    <a:ext uri="{9D8B030D-6E8A-4147-A177-3AD203B41FA5}">
                      <a16:colId xmlns:a16="http://schemas.microsoft.com/office/drawing/2014/main" val="1881997334"/>
                    </a:ext>
                  </a:extLst>
                </a:gridCol>
                <a:gridCol w="2366308">
                  <a:extLst>
                    <a:ext uri="{9D8B030D-6E8A-4147-A177-3AD203B41FA5}">
                      <a16:colId xmlns:a16="http://schemas.microsoft.com/office/drawing/2014/main" val="141842086"/>
                    </a:ext>
                  </a:extLst>
                </a:gridCol>
                <a:gridCol w="4092839">
                  <a:extLst>
                    <a:ext uri="{9D8B030D-6E8A-4147-A177-3AD203B41FA5}">
                      <a16:colId xmlns:a16="http://schemas.microsoft.com/office/drawing/2014/main" val="1239151615"/>
                    </a:ext>
                  </a:extLst>
                </a:gridCol>
              </a:tblGrid>
              <a:tr h="0">
                <a:tc>
                  <a:txBody>
                    <a:bodyPr/>
                    <a:lstStyle/>
                    <a:p>
                      <a:pPr algn="ctr"/>
                      <a:endParaRPr lang="en-US"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mj-lt"/>
                        <a:buNone/>
                      </a:pPr>
                      <a:r>
                        <a:rPr lang="en-US" sz="2000" dirty="0"/>
                        <a:t>Algebraic </a:t>
                      </a:r>
                    </a:p>
                    <a:p>
                      <a:pPr marL="0" indent="0" algn="ctr">
                        <a:buFont typeface="+mj-lt"/>
                        <a:buNone/>
                      </a:pPr>
                      <a:r>
                        <a:rPr lang="en-US" sz="2000" dirty="0"/>
                        <a:t>types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mj-lt"/>
                        <a:buNone/>
                      </a:pPr>
                      <a:r>
                        <a:rPr lang="en-US" sz="2000" dirty="0"/>
                        <a:t>Constructive types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mj-lt"/>
                        <a:buNone/>
                      </a:pPr>
                      <a:r>
                        <a:rPr lang="en-US" sz="2000" dirty="0"/>
                        <a:t>Co-algebraic/ behavioral types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mj-lt"/>
                        <a:buNone/>
                      </a:pPr>
                      <a:r>
                        <a:rPr lang="en-US" sz="2000" dirty="0"/>
                        <a:t>Single typed models / </a:t>
                      </a:r>
                    </a:p>
                    <a:p>
                      <a:pPr marL="0" indent="0" algn="ctr">
                        <a:buFont typeface="+mj-lt"/>
                        <a:buNone/>
                      </a:pPr>
                      <a:r>
                        <a:rPr lang="en-US" sz="2000" dirty="0"/>
                        <a:t>untyped models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976486"/>
                  </a:ext>
                </a:extLst>
              </a:tr>
              <a:tr h="486031">
                <a:tc>
                  <a:txBody>
                    <a:bodyPr/>
                    <a:lstStyle/>
                    <a:p>
                      <a:r>
                        <a:rPr lang="en-US" sz="2000" b="0" dirty="0"/>
                        <a:t>Example of a logic for them.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First order logic ( FOL)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Typed lambda calculus, pure type theory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Modal logic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Lambda calculus, stochastic lambda calculus. </a:t>
                      </a:r>
                    </a:p>
                    <a:p>
                      <a:r>
                        <a:rPr lang="en-US" sz="2000" dirty="0"/>
                        <a:t>Computations as defined by monads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36605836"/>
                  </a:ext>
                </a:extLst>
              </a:tr>
              <a:tr h="651731">
                <a:tc>
                  <a:txBody>
                    <a:bodyPr/>
                    <a:lstStyle/>
                    <a:p>
                      <a:r>
                        <a:rPr lang="en-US" sz="2000" b="0" dirty="0"/>
                        <a:t>Considered as system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en-US" sz="2000" dirty="0"/>
                        <a:t>A structure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en-US" sz="2000" dirty="0"/>
                        <a:t>A system that is constructed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en-US" sz="2000" dirty="0"/>
                        <a:t>A process that can be adaptive/ reactive/agile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en-US" sz="2000" dirty="0"/>
                        <a:t>A list of lists or a partially ordered set.  Dynamically, monoidal categories define systems of computations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2706497658"/>
                  </a:ext>
                </a:extLst>
              </a:tr>
              <a:tr h="675244">
                <a:tc>
                  <a:txBody>
                    <a:bodyPr/>
                    <a:lstStyle/>
                    <a:p>
                      <a:r>
                        <a:rPr lang="en-US" sz="2000" b="0" dirty="0"/>
                        <a:t>Semantics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Axiomatic</a:t>
                      </a:r>
                    </a:p>
                    <a:p>
                      <a:r>
                        <a:rPr lang="en-US" sz="2000" dirty="0"/>
                        <a:t>semantics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Denotational</a:t>
                      </a:r>
                    </a:p>
                    <a:p>
                      <a:r>
                        <a:rPr lang="en-US" sz="2000" dirty="0"/>
                        <a:t>semantics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Observational</a:t>
                      </a:r>
                    </a:p>
                    <a:p>
                      <a:r>
                        <a:rPr lang="en-US" sz="2000" dirty="0"/>
                        <a:t>semantics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Denotational semantics </a:t>
                      </a:r>
                    </a:p>
                    <a:p>
                      <a:r>
                        <a:rPr lang="en-US" sz="2000" dirty="0"/>
                        <a:t>of objects of a single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090988"/>
                  </a:ext>
                </a:extLst>
              </a:tr>
              <a:tr h="901995">
                <a:tc>
                  <a:txBody>
                    <a:bodyPr/>
                    <a:lstStyle/>
                    <a:p>
                      <a:r>
                        <a:rPr lang="en-US" sz="2000" b="0" dirty="0"/>
                        <a:t>Approach to learning,  reasoning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en-US" sz="2000" b="0" dirty="0"/>
                        <a:t>One discovers them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en-US" sz="2000" b="0" dirty="0"/>
                        <a:t>One constructs them; one takes them apart.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en-US" sz="2000" b="0" dirty="0"/>
                        <a:t>One observes them/ one infers what is different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en-US" sz="2000" b="0" dirty="0"/>
                        <a:t>One does computations using them, as strings, matrices, measures, or objects of some other single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2859247530"/>
                  </a:ext>
                </a:extLst>
              </a:tr>
              <a:tr h="653471">
                <a:tc>
                  <a:txBody>
                    <a:bodyPr/>
                    <a:lstStyle/>
                    <a:p>
                      <a:r>
                        <a:rPr lang="en-US" sz="2000" b="0" dirty="0"/>
                        <a:t>Additional core ideas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b="0" dirty="0"/>
                        <a:t>Universal algebra,</a:t>
                      </a:r>
                    </a:p>
                    <a:p>
                      <a:r>
                        <a:rPr lang="en-US" sz="2000" b="0" dirty="0"/>
                        <a:t>databases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b="0" dirty="0"/>
                        <a:t>Categories, topoi, recent databases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b="0" dirty="0"/>
                        <a:t>Co-algebra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b="0" dirty="0"/>
                        <a:t>Monoidal categories with reasoning defined using composition and </a:t>
                      </a:r>
                      <a:r>
                        <a:rPr lang="en-US" sz="2000" dirty="0"/>
                        <a:t>⊗. </a:t>
                      </a:r>
                      <a:endParaRPr lang="en-US" sz="20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18313178"/>
                  </a:ext>
                </a:extLst>
              </a:tr>
            </a:tbl>
          </a:graphicData>
        </a:graphic>
      </p:graphicFrame>
      <p:sp>
        <p:nvSpPr>
          <p:cNvPr id="6" name="TextBox 5">
            <a:extLst>
              <a:ext uri="{FF2B5EF4-FFF2-40B4-BE49-F238E27FC236}">
                <a16:creationId xmlns:a16="http://schemas.microsoft.com/office/drawing/2014/main" id="{31834A14-170F-4ABE-9FF0-E10EC8BAFEAE}"/>
              </a:ext>
            </a:extLst>
          </p:cNvPr>
          <p:cNvSpPr txBox="1"/>
          <p:nvPr/>
        </p:nvSpPr>
        <p:spPr>
          <a:xfrm>
            <a:off x="-178905" y="139336"/>
            <a:ext cx="12549808" cy="461665"/>
          </a:xfrm>
          <a:prstGeom prst="rect">
            <a:avLst/>
          </a:prstGeom>
          <a:noFill/>
        </p:spPr>
        <p:txBody>
          <a:bodyPr wrap="square" rtlCol="0">
            <a:spAutoFit/>
          </a:bodyPr>
          <a:lstStyle/>
          <a:p>
            <a:r>
              <a:rPr lang="en-US" sz="2400" dirty="0"/>
              <a:t>     We can reason using algebraic types, constructive types, behavioral types, and untyped models.</a:t>
            </a:r>
          </a:p>
        </p:txBody>
      </p:sp>
    </p:spTree>
    <p:extLst>
      <p:ext uri="{BB962C8B-B14F-4D97-AF65-F5344CB8AC3E}">
        <p14:creationId xmlns:p14="http://schemas.microsoft.com/office/powerpoint/2010/main" val="229825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B8BFA-F9D2-4958-B4CB-300EFABE2B7C}"/>
              </a:ext>
            </a:extLst>
          </p:cNvPr>
          <p:cNvSpPr>
            <a:spLocks noGrp="1"/>
          </p:cNvSpPr>
          <p:nvPr>
            <p:ph type="title"/>
          </p:nvPr>
        </p:nvSpPr>
        <p:spPr>
          <a:xfrm>
            <a:off x="2857500" y="396331"/>
            <a:ext cx="9005316" cy="481493"/>
          </a:xfrm>
        </p:spPr>
        <p:txBody>
          <a:bodyPr>
            <a:noAutofit/>
          </a:bodyPr>
          <a:lstStyle/>
          <a:p>
            <a:br>
              <a:rPr lang="en-US" sz="3200" dirty="0"/>
            </a:br>
            <a:br>
              <a:rPr lang="en-US" sz="3200" dirty="0"/>
            </a:br>
            <a:endParaRPr lang="en-US" sz="3200" dirty="0"/>
          </a:p>
        </p:txBody>
      </p:sp>
      <p:sp useBgFill="1">
        <p:nvSpPr>
          <p:cNvPr id="3" name="Content Placeholder 2">
            <a:extLst>
              <a:ext uri="{FF2B5EF4-FFF2-40B4-BE49-F238E27FC236}">
                <a16:creationId xmlns:a16="http://schemas.microsoft.com/office/drawing/2014/main" id="{58121A8D-5ED9-473C-919E-2102BDDFB15B}"/>
              </a:ext>
            </a:extLst>
          </p:cNvPr>
          <p:cNvSpPr>
            <a:spLocks noGrp="1"/>
          </p:cNvSpPr>
          <p:nvPr>
            <p:ph idx="1"/>
          </p:nvPr>
        </p:nvSpPr>
        <p:spPr>
          <a:xfrm>
            <a:off x="3179080" y="1288112"/>
            <a:ext cx="8362156" cy="4023360"/>
          </a:xfrm>
        </p:spPr>
        <p:txBody>
          <a:bodyPr>
            <a:normAutofit/>
          </a:bodyPr>
          <a:lstStyle/>
          <a:p>
            <a:endParaRPr lang="en-US" sz="3200" dirty="0"/>
          </a:p>
          <a:p>
            <a:r>
              <a:rPr lang="en-US" sz="2400" dirty="0"/>
              <a:t>One question to ask is this involves constructive logic’s being calculational.  It is computational.  As such, can we (as engineers) we apply it like other computational approaches?</a:t>
            </a:r>
          </a:p>
          <a:p>
            <a:endParaRPr lang="en-US" sz="2400" dirty="0"/>
          </a:p>
          <a:p>
            <a:r>
              <a:rPr lang="en-US" sz="2400" dirty="0"/>
              <a:t>Another question to ask is: can we apply the previous ideas to learning models?</a:t>
            </a:r>
          </a:p>
          <a:p>
            <a:endParaRPr lang="en-US" sz="3200" dirty="0"/>
          </a:p>
          <a:p>
            <a:endParaRPr lang="en-US" sz="3200" dirty="0"/>
          </a:p>
          <a:p>
            <a:endParaRPr lang="en-US" sz="3200" dirty="0"/>
          </a:p>
        </p:txBody>
      </p:sp>
      <p:graphicFrame>
        <p:nvGraphicFramePr>
          <p:cNvPr id="5" name="Object 4">
            <a:extLst>
              <a:ext uri="{FF2B5EF4-FFF2-40B4-BE49-F238E27FC236}">
                <a16:creationId xmlns:a16="http://schemas.microsoft.com/office/drawing/2014/main" id="{319A7186-303A-483F-9FC2-D33CB783909E}"/>
              </a:ext>
            </a:extLst>
          </p:cNvPr>
          <p:cNvGraphicFramePr>
            <a:graphicFrameLocks noChangeAspect="1"/>
          </p:cNvGraphicFramePr>
          <p:nvPr>
            <p:extLst>
              <p:ext uri="{D42A27DB-BD31-4B8C-83A1-F6EECF244321}">
                <p14:modId xmlns:p14="http://schemas.microsoft.com/office/powerpoint/2010/main" val="1993667883"/>
              </p:ext>
            </p:extLst>
          </p:nvPr>
        </p:nvGraphicFramePr>
        <p:xfrm>
          <a:off x="680355" y="264216"/>
          <a:ext cx="2498725" cy="7972425"/>
        </p:xfrm>
        <a:graphic>
          <a:graphicData uri="http://schemas.openxmlformats.org/presentationml/2006/ole">
            <mc:AlternateContent xmlns:mc="http://schemas.openxmlformats.org/markup-compatibility/2006">
              <mc:Choice xmlns:v="urn:schemas-microsoft-com:vml" Requires="v">
                <p:oleObj spid="_x0000_s32956" name="SmartDraw" r:id="rId3" imgW="2369520" imgH="7567920" progId="SmartDraw.2">
                  <p:embed/>
                </p:oleObj>
              </mc:Choice>
              <mc:Fallback>
                <p:oleObj name="SmartDraw" r:id="rId3" imgW="2369520" imgH="7567920" progId="SmartDraw.2">
                  <p:embed/>
                  <p:pic>
                    <p:nvPicPr>
                      <p:cNvPr id="5" name="Object 4">
                        <a:extLst>
                          <a:ext uri="{FF2B5EF4-FFF2-40B4-BE49-F238E27FC236}">
                            <a16:creationId xmlns:a16="http://schemas.microsoft.com/office/drawing/2014/main" id="{319A7186-303A-483F-9FC2-D33CB783909E}"/>
                          </a:ext>
                        </a:extLst>
                      </p:cNvPr>
                      <p:cNvPicPr/>
                      <p:nvPr/>
                    </p:nvPicPr>
                    <p:blipFill>
                      <a:blip r:embed="rId4"/>
                      <a:stretch>
                        <a:fillRect/>
                      </a:stretch>
                    </p:blipFill>
                    <p:spPr>
                      <a:xfrm>
                        <a:off x="680355" y="264216"/>
                        <a:ext cx="2498725" cy="7972425"/>
                      </a:xfrm>
                      <a:prstGeom prst="rect">
                        <a:avLst/>
                      </a:prstGeom>
                    </p:spPr>
                  </p:pic>
                </p:oleObj>
              </mc:Fallback>
            </mc:AlternateContent>
          </a:graphicData>
        </a:graphic>
      </p:graphicFrame>
    </p:spTree>
    <p:extLst>
      <p:ext uri="{BB962C8B-B14F-4D97-AF65-F5344CB8AC3E}">
        <p14:creationId xmlns:p14="http://schemas.microsoft.com/office/powerpoint/2010/main" val="16296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B8BFA-F9D2-4958-B4CB-300EFABE2B7C}"/>
              </a:ext>
            </a:extLst>
          </p:cNvPr>
          <p:cNvSpPr>
            <a:spLocks noGrp="1"/>
          </p:cNvSpPr>
          <p:nvPr>
            <p:ph type="title"/>
          </p:nvPr>
        </p:nvSpPr>
        <p:spPr>
          <a:xfrm>
            <a:off x="2857500" y="396331"/>
            <a:ext cx="9005316" cy="481493"/>
          </a:xfrm>
        </p:spPr>
        <p:txBody>
          <a:bodyPr>
            <a:noAutofit/>
          </a:bodyPr>
          <a:lstStyle/>
          <a:p>
            <a:r>
              <a:rPr lang="en-US" sz="2400" dirty="0"/>
              <a:t>Hypothesis on their possible use with learning models</a:t>
            </a:r>
          </a:p>
        </p:txBody>
      </p:sp>
      <p:sp useBgFill="1">
        <p:nvSpPr>
          <p:cNvPr id="3" name="Content Placeholder 2">
            <a:extLst>
              <a:ext uri="{FF2B5EF4-FFF2-40B4-BE49-F238E27FC236}">
                <a16:creationId xmlns:a16="http://schemas.microsoft.com/office/drawing/2014/main" id="{58121A8D-5ED9-473C-919E-2102BDDFB15B}"/>
              </a:ext>
            </a:extLst>
          </p:cNvPr>
          <p:cNvSpPr>
            <a:spLocks noGrp="1"/>
          </p:cNvSpPr>
          <p:nvPr>
            <p:ph idx="1"/>
          </p:nvPr>
        </p:nvSpPr>
        <p:spPr>
          <a:xfrm>
            <a:off x="2715022" y="1085088"/>
            <a:ext cx="8362156" cy="4023360"/>
          </a:xfrm>
        </p:spPr>
        <p:txBody>
          <a:bodyPr/>
          <a:lstStyle/>
          <a:p>
            <a:r>
              <a:rPr lang="en-US" dirty="0"/>
              <a:t>We note that various learning models  go through levels ( or possibly cycles)</a:t>
            </a:r>
          </a:p>
          <a:p>
            <a:r>
              <a:rPr lang="en-US" dirty="0"/>
              <a:t>One example is the van </a:t>
            </a:r>
            <a:r>
              <a:rPr lang="en-US" dirty="0" err="1"/>
              <a:t>Hiele</a:t>
            </a:r>
            <a:r>
              <a:rPr lang="en-US" dirty="0"/>
              <a:t> model of levels for students as they learn geometry.  A student may begin by recognizing what a circle is, and what it is not.  A next step involves annotating circles, and defining what the family tree of circles is. </a:t>
            </a:r>
          </a:p>
          <a:p>
            <a:endParaRPr lang="en-US" dirty="0"/>
          </a:p>
          <a:p>
            <a:endParaRPr lang="en-US" dirty="0"/>
          </a:p>
          <a:p>
            <a:endParaRPr lang="en-US" dirty="0"/>
          </a:p>
        </p:txBody>
      </p:sp>
      <p:graphicFrame>
        <p:nvGraphicFramePr>
          <p:cNvPr id="5" name="Object 4">
            <a:extLst>
              <a:ext uri="{FF2B5EF4-FFF2-40B4-BE49-F238E27FC236}">
                <a16:creationId xmlns:a16="http://schemas.microsoft.com/office/drawing/2014/main" id="{319A7186-303A-483F-9FC2-D33CB783909E}"/>
              </a:ext>
            </a:extLst>
          </p:cNvPr>
          <p:cNvGraphicFramePr>
            <a:graphicFrameLocks noChangeAspect="1"/>
          </p:cNvGraphicFramePr>
          <p:nvPr>
            <p:extLst>
              <p:ext uri="{D42A27DB-BD31-4B8C-83A1-F6EECF244321}">
                <p14:modId xmlns:p14="http://schemas.microsoft.com/office/powerpoint/2010/main" val="1508054520"/>
              </p:ext>
            </p:extLst>
          </p:nvPr>
        </p:nvGraphicFramePr>
        <p:xfrm>
          <a:off x="487363" y="476250"/>
          <a:ext cx="2498725" cy="7972425"/>
        </p:xfrm>
        <a:graphic>
          <a:graphicData uri="http://schemas.openxmlformats.org/presentationml/2006/ole">
            <mc:AlternateContent xmlns:mc="http://schemas.openxmlformats.org/markup-compatibility/2006">
              <mc:Choice xmlns:v="urn:schemas-microsoft-com:vml" Requires="v">
                <p:oleObj spid="_x0000_s27359" name="SmartDraw" r:id="rId3" imgW="2369520" imgH="7567920" progId="SmartDraw.2">
                  <p:embed/>
                </p:oleObj>
              </mc:Choice>
              <mc:Fallback>
                <p:oleObj name="SmartDraw" r:id="rId3" imgW="2369520" imgH="7567920" progId="SmartDraw.2">
                  <p:embed/>
                  <p:pic>
                    <p:nvPicPr>
                      <p:cNvPr id="0" name=""/>
                      <p:cNvPicPr/>
                      <p:nvPr/>
                    </p:nvPicPr>
                    <p:blipFill>
                      <a:blip r:embed="rId4"/>
                      <a:stretch>
                        <a:fillRect/>
                      </a:stretch>
                    </p:blipFill>
                    <p:spPr>
                      <a:xfrm>
                        <a:off x="487363" y="476250"/>
                        <a:ext cx="2498725" cy="797242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7D74234A-3208-4AB1-9135-9DC5521EA137}"/>
              </a:ext>
            </a:extLst>
          </p:cNvPr>
          <p:cNvGraphicFramePr>
            <a:graphicFrameLocks noChangeAspect="1"/>
          </p:cNvGraphicFramePr>
          <p:nvPr>
            <p:extLst>
              <p:ext uri="{D42A27DB-BD31-4B8C-83A1-F6EECF244321}">
                <p14:modId xmlns:p14="http://schemas.microsoft.com/office/powerpoint/2010/main" val="225169401"/>
              </p:ext>
            </p:extLst>
          </p:nvPr>
        </p:nvGraphicFramePr>
        <p:xfrm>
          <a:off x="3163593" y="3429000"/>
          <a:ext cx="3573463" cy="1779587"/>
        </p:xfrm>
        <a:graphic>
          <a:graphicData uri="http://schemas.openxmlformats.org/presentationml/2006/ole">
            <mc:AlternateContent xmlns:mc="http://schemas.openxmlformats.org/markup-compatibility/2006">
              <mc:Choice xmlns:v="urn:schemas-microsoft-com:vml" Requires="v">
                <p:oleObj spid="_x0000_s27360" name="SmartDraw" r:id="rId5" imgW="3573720" imgH="1779840" progId="SmartDraw.2">
                  <p:embed/>
                </p:oleObj>
              </mc:Choice>
              <mc:Fallback>
                <p:oleObj name="SmartDraw" r:id="rId5" imgW="3573720" imgH="1779840" progId="SmartDraw.2">
                  <p:embed/>
                  <p:pic>
                    <p:nvPicPr>
                      <p:cNvPr id="3" name="Object 2">
                        <a:extLst>
                          <a:ext uri="{FF2B5EF4-FFF2-40B4-BE49-F238E27FC236}">
                            <a16:creationId xmlns:a16="http://schemas.microsoft.com/office/drawing/2014/main" id="{EBAD1723-239F-449F-AE9B-1B24FCCF5057}"/>
                          </a:ext>
                        </a:extLst>
                      </p:cNvPr>
                      <p:cNvPicPr/>
                      <p:nvPr/>
                    </p:nvPicPr>
                    <p:blipFill>
                      <a:blip r:embed="rId6"/>
                      <a:stretch>
                        <a:fillRect/>
                      </a:stretch>
                    </p:blipFill>
                    <p:spPr>
                      <a:xfrm>
                        <a:off x="3163593" y="3429000"/>
                        <a:ext cx="3573463" cy="1779587"/>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A5839DEF-1797-4B22-9025-4E956FBE37BD}"/>
              </a:ext>
            </a:extLst>
          </p:cNvPr>
          <p:cNvSpPr txBox="1"/>
          <p:nvPr/>
        </p:nvSpPr>
        <p:spPr>
          <a:xfrm>
            <a:off x="3398013" y="2968748"/>
            <a:ext cx="3749040" cy="400110"/>
          </a:xfrm>
          <a:prstGeom prst="rect">
            <a:avLst/>
          </a:prstGeom>
          <a:noFill/>
        </p:spPr>
        <p:txBody>
          <a:bodyPr wrap="square" rtlCol="0">
            <a:spAutoFit/>
          </a:bodyPr>
          <a:lstStyle/>
          <a:p>
            <a:r>
              <a:rPr lang="en-US" sz="2000" b="1" dirty="0"/>
              <a:t>Level 1: Recognition</a:t>
            </a:r>
          </a:p>
        </p:txBody>
      </p:sp>
      <p:sp>
        <p:nvSpPr>
          <p:cNvPr id="8" name="TextBox 7">
            <a:extLst>
              <a:ext uri="{FF2B5EF4-FFF2-40B4-BE49-F238E27FC236}">
                <a16:creationId xmlns:a16="http://schemas.microsoft.com/office/drawing/2014/main" id="{D88AFFA1-1CAF-448C-A681-6213544B6FCD}"/>
              </a:ext>
            </a:extLst>
          </p:cNvPr>
          <p:cNvSpPr txBox="1"/>
          <p:nvPr/>
        </p:nvSpPr>
        <p:spPr>
          <a:xfrm>
            <a:off x="2572511" y="5651346"/>
            <a:ext cx="4808949" cy="707886"/>
          </a:xfrm>
          <a:prstGeom prst="rect">
            <a:avLst/>
          </a:prstGeom>
          <a:noFill/>
        </p:spPr>
        <p:txBody>
          <a:bodyPr wrap="square" rtlCol="0">
            <a:spAutoFit/>
          </a:bodyPr>
          <a:lstStyle/>
          <a:p>
            <a:pPr algn="ctr"/>
            <a:r>
              <a:rPr lang="en-US" sz="2000" dirty="0"/>
              <a:t>Level 1: On what a circle </a:t>
            </a:r>
            <a:r>
              <a:rPr lang="en-US" sz="2000" i="1" dirty="0"/>
              <a:t>is</a:t>
            </a:r>
            <a:r>
              <a:rPr lang="en-US" sz="2000" dirty="0"/>
              <a:t>, and what it </a:t>
            </a:r>
            <a:r>
              <a:rPr lang="en-US" sz="2000" i="1" dirty="0"/>
              <a:t>is not  </a:t>
            </a:r>
          </a:p>
          <a:p>
            <a:pPr algn="ctr"/>
            <a:r>
              <a:rPr lang="en-US" sz="2000" dirty="0"/>
              <a:t>(</a:t>
            </a:r>
            <a:r>
              <a:rPr lang="en-US" sz="2000" i="1" dirty="0"/>
              <a:t>Don’t</a:t>
            </a:r>
            <a:r>
              <a:rPr lang="en-US" sz="2000" dirty="0"/>
              <a:t> have to </a:t>
            </a:r>
            <a:r>
              <a:rPr lang="en-US" sz="2000" i="1" dirty="0"/>
              <a:t>explain</a:t>
            </a:r>
            <a:r>
              <a:rPr lang="en-US" sz="2000" dirty="0"/>
              <a:t> it, just </a:t>
            </a:r>
            <a:r>
              <a:rPr lang="en-US" sz="2000" i="1" dirty="0"/>
              <a:t>recognize </a:t>
            </a:r>
            <a:r>
              <a:rPr lang="en-US" dirty="0"/>
              <a:t>it)</a:t>
            </a:r>
          </a:p>
        </p:txBody>
      </p:sp>
      <p:sp>
        <p:nvSpPr>
          <p:cNvPr id="9" name="TextBox 8">
            <a:extLst>
              <a:ext uri="{FF2B5EF4-FFF2-40B4-BE49-F238E27FC236}">
                <a16:creationId xmlns:a16="http://schemas.microsoft.com/office/drawing/2014/main" id="{7751DE01-351E-47F5-AB99-A2120742973F}"/>
              </a:ext>
            </a:extLst>
          </p:cNvPr>
          <p:cNvSpPr txBox="1"/>
          <p:nvPr/>
        </p:nvSpPr>
        <p:spPr>
          <a:xfrm>
            <a:off x="7524003" y="2984148"/>
            <a:ext cx="3749040" cy="400110"/>
          </a:xfrm>
          <a:prstGeom prst="rect">
            <a:avLst/>
          </a:prstGeom>
          <a:noFill/>
        </p:spPr>
        <p:txBody>
          <a:bodyPr wrap="square" rtlCol="0">
            <a:spAutoFit/>
          </a:bodyPr>
          <a:lstStyle/>
          <a:p>
            <a:r>
              <a:rPr lang="en-US" sz="2000" b="1" dirty="0"/>
              <a:t>Level 2: Analysis / annotation</a:t>
            </a:r>
          </a:p>
        </p:txBody>
      </p:sp>
      <p:graphicFrame>
        <p:nvGraphicFramePr>
          <p:cNvPr id="10" name="Object 9">
            <a:extLst>
              <a:ext uri="{FF2B5EF4-FFF2-40B4-BE49-F238E27FC236}">
                <a16:creationId xmlns:a16="http://schemas.microsoft.com/office/drawing/2014/main" id="{D1651DFC-17C1-4CC1-8E0B-78611D69E05F}"/>
              </a:ext>
            </a:extLst>
          </p:cNvPr>
          <p:cNvGraphicFramePr>
            <a:graphicFrameLocks noChangeAspect="1"/>
          </p:cNvGraphicFramePr>
          <p:nvPr>
            <p:extLst>
              <p:ext uri="{D42A27DB-BD31-4B8C-83A1-F6EECF244321}">
                <p14:modId xmlns:p14="http://schemas.microsoft.com/office/powerpoint/2010/main" val="894345444"/>
              </p:ext>
            </p:extLst>
          </p:nvPr>
        </p:nvGraphicFramePr>
        <p:xfrm>
          <a:off x="7524003" y="3668779"/>
          <a:ext cx="3799881" cy="1107695"/>
        </p:xfrm>
        <a:graphic>
          <a:graphicData uri="http://schemas.openxmlformats.org/presentationml/2006/ole">
            <mc:AlternateContent xmlns:mc="http://schemas.openxmlformats.org/markup-compatibility/2006">
              <mc:Choice xmlns:v="urn:schemas-microsoft-com:vml" Requires="v">
                <p:oleObj spid="_x0000_s27361" name="SmartDraw" r:id="rId7" imgW="3326760" imgH="970560" progId="SmartDraw.2">
                  <p:embed/>
                </p:oleObj>
              </mc:Choice>
              <mc:Fallback>
                <p:oleObj name="SmartDraw" r:id="rId7" imgW="3326760" imgH="970560" progId="SmartDraw.2">
                  <p:embed/>
                  <p:pic>
                    <p:nvPicPr>
                      <p:cNvPr id="0" name=""/>
                      <p:cNvPicPr/>
                      <p:nvPr/>
                    </p:nvPicPr>
                    <p:blipFill>
                      <a:blip r:embed="rId8"/>
                      <a:stretch>
                        <a:fillRect/>
                      </a:stretch>
                    </p:blipFill>
                    <p:spPr>
                      <a:xfrm>
                        <a:off x="7524003" y="3668779"/>
                        <a:ext cx="3799881" cy="1107695"/>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BAD11A86-9C15-4AF1-8735-4BD1FD3A71B1}"/>
              </a:ext>
            </a:extLst>
          </p:cNvPr>
          <p:cNvSpPr txBox="1"/>
          <p:nvPr/>
        </p:nvSpPr>
        <p:spPr>
          <a:xfrm>
            <a:off x="7555750" y="4945406"/>
            <a:ext cx="4026650" cy="1631216"/>
          </a:xfrm>
          <a:prstGeom prst="rect">
            <a:avLst/>
          </a:prstGeom>
          <a:noFill/>
        </p:spPr>
        <p:txBody>
          <a:bodyPr wrap="square" rtlCol="0">
            <a:spAutoFit/>
          </a:bodyPr>
          <a:lstStyle/>
          <a:p>
            <a:r>
              <a:rPr lang="en-US" sz="2000" dirty="0"/>
              <a:t>Level 2: Annotate parts of a circle.</a:t>
            </a:r>
          </a:p>
          <a:p>
            <a:endParaRPr lang="en-US" sz="2000" dirty="0"/>
          </a:p>
          <a:p>
            <a:r>
              <a:rPr lang="en-US" sz="2000" dirty="0"/>
              <a:t>What is the </a:t>
            </a:r>
            <a:r>
              <a:rPr lang="en-US" sz="2000" i="1" dirty="0"/>
              <a:t>family tree (</a:t>
            </a:r>
            <a:r>
              <a:rPr lang="en-US" sz="2000" dirty="0"/>
              <a:t>really lattice) of circles, ellipses, cylinders, and so on?</a:t>
            </a:r>
          </a:p>
        </p:txBody>
      </p:sp>
    </p:spTree>
    <p:extLst>
      <p:ext uri="{BB962C8B-B14F-4D97-AF65-F5344CB8AC3E}">
        <p14:creationId xmlns:p14="http://schemas.microsoft.com/office/powerpoint/2010/main" val="352526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2E00F-AC0C-4495-9E9D-EB28571E455A}"/>
              </a:ext>
            </a:extLst>
          </p:cNvPr>
          <p:cNvSpPr>
            <a:spLocks noGrp="1"/>
          </p:cNvSpPr>
          <p:nvPr>
            <p:ph type="title"/>
          </p:nvPr>
        </p:nvSpPr>
        <p:spPr>
          <a:xfrm>
            <a:off x="390346" y="128373"/>
            <a:ext cx="5837586" cy="707886"/>
          </a:xfrm>
        </p:spPr>
        <p:txBody>
          <a:bodyPr>
            <a:noAutofit/>
          </a:bodyPr>
          <a:lstStyle/>
          <a:p>
            <a:pPr algn="ctr"/>
            <a:br>
              <a:rPr lang="en-US" sz="2400" dirty="0">
                <a:latin typeface="+mn-lt"/>
              </a:rPr>
            </a:br>
            <a:r>
              <a:rPr lang="en-US" sz="2400" dirty="0">
                <a:latin typeface="+mn-lt"/>
              </a:rPr>
              <a:t>    One  could make use of a version of the van </a:t>
            </a:r>
            <a:r>
              <a:rPr lang="en-US" sz="2400" dirty="0" err="1">
                <a:latin typeface="+mn-lt"/>
              </a:rPr>
              <a:t>Hiele</a:t>
            </a:r>
            <a:r>
              <a:rPr lang="en-US" sz="2400" dirty="0">
                <a:latin typeface="+mn-lt"/>
              </a:rPr>
              <a:t> model that is iterative/cyclical</a:t>
            </a:r>
          </a:p>
        </p:txBody>
      </p:sp>
      <p:sp>
        <p:nvSpPr>
          <p:cNvPr id="3" name="Content Placeholder 2">
            <a:extLst>
              <a:ext uri="{FF2B5EF4-FFF2-40B4-BE49-F238E27FC236}">
                <a16:creationId xmlns:a16="http://schemas.microsoft.com/office/drawing/2014/main" id="{497F3915-F534-4800-B613-67884F2A8BD7}"/>
              </a:ext>
            </a:extLst>
          </p:cNvPr>
          <p:cNvSpPr>
            <a:spLocks noGrp="1"/>
          </p:cNvSpPr>
          <p:nvPr>
            <p:ph idx="1"/>
          </p:nvPr>
        </p:nvSpPr>
        <p:spPr>
          <a:xfrm>
            <a:off x="647700" y="1417320"/>
            <a:ext cx="4450080" cy="4023360"/>
          </a:xfrm>
          <a:noFill/>
        </p:spPr>
        <p:txBody>
          <a:bodyPr/>
          <a:lstStyle/>
          <a:p>
            <a:r>
              <a:rPr lang="en-US" dirty="0"/>
              <a:t> </a:t>
            </a:r>
          </a:p>
        </p:txBody>
      </p:sp>
      <p:graphicFrame>
        <p:nvGraphicFramePr>
          <p:cNvPr id="4" name="Object 3">
            <a:extLst>
              <a:ext uri="{FF2B5EF4-FFF2-40B4-BE49-F238E27FC236}">
                <a16:creationId xmlns:a16="http://schemas.microsoft.com/office/drawing/2014/main" id="{1EBF59D5-436D-4B02-91E9-C64AE1CCC62E}"/>
              </a:ext>
            </a:extLst>
          </p:cNvPr>
          <p:cNvGraphicFramePr>
            <a:graphicFrameLocks noChangeAspect="1"/>
          </p:cNvGraphicFramePr>
          <p:nvPr>
            <p:extLst>
              <p:ext uri="{D42A27DB-BD31-4B8C-83A1-F6EECF244321}">
                <p14:modId xmlns:p14="http://schemas.microsoft.com/office/powerpoint/2010/main" val="2175583400"/>
              </p:ext>
            </p:extLst>
          </p:nvPr>
        </p:nvGraphicFramePr>
        <p:xfrm>
          <a:off x="271995" y="924727"/>
          <a:ext cx="6074289" cy="7352906"/>
        </p:xfrm>
        <a:graphic>
          <a:graphicData uri="http://schemas.openxmlformats.org/presentationml/2006/ole">
            <mc:AlternateContent xmlns:mc="http://schemas.openxmlformats.org/markup-compatibility/2006">
              <mc:Choice xmlns:v="urn:schemas-microsoft-com:vml" Requires="v">
                <p:oleObj spid="_x0000_s28138" name="SmartDraw" r:id="rId3" imgW="5673600" imgH="6874560" progId="SmartDraw.2">
                  <p:embed/>
                </p:oleObj>
              </mc:Choice>
              <mc:Fallback>
                <p:oleObj name="SmartDraw" r:id="rId3" imgW="5673600" imgH="6874560" progId="SmartDraw.2">
                  <p:embed/>
                  <p:pic>
                    <p:nvPicPr>
                      <p:cNvPr id="0" name=""/>
                      <p:cNvPicPr/>
                      <p:nvPr/>
                    </p:nvPicPr>
                    <p:blipFill>
                      <a:blip r:embed="rId4"/>
                      <a:stretch>
                        <a:fillRect/>
                      </a:stretch>
                    </p:blipFill>
                    <p:spPr>
                      <a:xfrm>
                        <a:off x="271995" y="924727"/>
                        <a:ext cx="6074289" cy="7352906"/>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E02EB5C7-687B-4C07-A94A-3B2A530CBF83}"/>
              </a:ext>
            </a:extLst>
          </p:cNvPr>
          <p:cNvGraphicFramePr>
            <a:graphicFrameLocks noChangeAspect="1"/>
          </p:cNvGraphicFramePr>
          <p:nvPr>
            <p:extLst>
              <p:ext uri="{D42A27DB-BD31-4B8C-83A1-F6EECF244321}">
                <p14:modId xmlns:p14="http://schemas.microsoft.com/office/powerpoint/2010/main" val="1775979402"/>
              </p:ext>
            </p:extLst>
          </p:nvPr>
        </p:nvGraphicFramePr>
        <p:xfrm>
          <a:off x="6505575" y="801688"/>
          <a:ext cx="6146800" cy="7442200"/>
        </p:xfrm>
        <a:graphic>
          <a:graphicData uri="http://schemas.openxmlformats.org/presentationml/2006/ole">
            <mc:AlternateContent xmlns:mc="http://schemas.openxmlformats.org/markup-compatibility/2006">
              <mc:Choice xmlns:v="urn:schemas-microsoft-com:vml" Requires="v">
                <p:oleObj spid="_x0000_s28139" name="SmartDraw" r:id="rId5" imgW="5797080" imgH="7020720" progId="SmartDraw.2">
                  <p:embed/>
                </p:oleObj>
              </mc:Choice>
              <mc:Fallback>
                <p:oleObj name="SmartDraw" r:id="rId5" imgW="5797080" imgH="7020720" progId="SmartDraw.2">
                  <p:embed/>
                  <p:pic>
                    <p:nvPicPr>
                      <p:cNvPr id="7" name="Object 6">
                        <a:extLst>
                          <a:ext uri="{FF2B5EF4-FFF2-40B4-BE49-F238E27FC236}">
                            <a16:creationId xmlns:a16="http://schemas.microsoft.com/office/drawing/2014/main" id="{BD0F0B7C-B2D6-4B73-B7D7-35F0D3E870D2}"/>
                          </a:ext>
                        </a:extLst>
                      </p:cNvPr>
                      <p:cNvPicPr/>
                      <p:nvPr/>
                    </p:nvPicPr>
                    <p:blipFill>
                      <a:blip r:embed="rId6"/>
                      <a:stretch>
                        <a:fillRect/>
                      </a:stretch>
                    </p:blipFill>
                    <p:spPr>
                      <a:xfrm>
                        <a:off x="6505575" y="801688"/>
                        <a:ext cx="6146800" cy="7442200"/>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C8C8C84D-8AC0-43D6-A85F-D608A806A352}"/>
              </a:ext>
            </a:extLst>
          </p:cNvPr>
          <p:cNvSpPr/>
          <p:nvPr/>
        </p:nvSpPr>
        <p:spPr>
          <a:xfrm>
            <a:off x="5626341" y="66817"/>
            <a:ext cx="9288879" cy="830997"/>
          </a:xfrm>
          <a:prstGeom prst="rect">
            <a:avLst/>
          </a:prstGeom>
        </p:spPr>
        <p:txBody>
          <a:bodyPr wrap="square">
            <a:spAutoFit/>
          </a:bodyPr>
          <a:lstStyle/>
          <a:p>
            <a:r>
              <a:rPr lang="en-US" sz="2400" dirty="0"/>
              <a:t>          … and one could use the reasoning approaches </a:t>
            </a:r>
          </a:p>
          <a:p>
            <a:r>
              <a:rPr lang="en-US" sz="2400" dirty="0"/>
              <a:t>                    appropriate to each level</a:t>
            </a:r>
          </a:p>
        </p:txBody>
      </p:sp>
      <p:cxnSp>
        <p:nvCxnSpPr>
          <p:cNvPr id="8" name="Straight Arrow Connector 7">
            <a:extLst>
              <a:ext uri="{FF2B5EF4-FFF2-40B4-BE49-F238E27FC236}">
                <a16:creationId xmlns:a16="http://schemas.microsoft.com/office/drawing/2014/main" id="{62CCA48A-EC52-48B0-B656-3F01C792B529}"/>
              </a:ext>
            </a:extLst>
          </p:cNvPr>
          <p:cNvCxnSpPr>
            <a:cxnSpLocks/>
          </p:cNvCxnSpPr>
          <p:nvPr/>
        </p:nvCxnSpPr>
        <p:spPr>
          <a:xfrm flipH="1">
            <a:off x="5097780" y="3670853"/>
            <a:ext cx="1421677" cy="0"/>
          </a:xfrm>
          <a:prstGeom prst="straightConnector1">
            <a:avLst/>
          </a:prstGeom>
          <a:ln w="38100">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D9182CF-D402-495B-8464-A667F55D590E}"/>
              </a:ext>
            </a:extLst>
          </p:cNvPr>
          <p:cNvCxnSpPr>
            <a:cxnSpLocks/>
          </p:cNvCxnSpPr>
          <p:nvPr/>
        </p:nvCxnSpPr>
        <p:spPr>
          <a:xfrm flipH="1">
            <a:off x="5097780" y="3916018"/>
            <a:ext cx="1421677" cy="0"/>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934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B8BFA-F9D2-4958-B4CB-300EFABE2B7C}"/>
              </a:ext>
            </a:extLst>
          </p:cNvPr>
          <p:cNvSpPr>
            <a:spLocks noGrp="1"/>
          </p:cNvSpPr>
          <p:nvPr>
            <p:ph type="title"/>
          </p:nvPr>
        </p:nvSpPr>
        <p:spPr>
          <a:xfrm>
            <a:off x="1878628" y="420039"/>
            <a:ext cx="10043028" cy="481493"/>
          </a:xfrm>
        </p:spPr>
        <p:txBody>
          <a:bodyPr>
            <a:noAutofit/>
          </a:bodyPr>
          <a:lstStyle/>
          <a:p>
            <a:pPr algn="ctr"/>
            <a:r>
              <a:rPr lang="en-US" sz="2400" dirty="0">
                <a:latin typeface="+mn-lt"/>
              </a:rPr>
              <a:t>Possible insights for geometry students / learning systems, too</a:t>
            </a:r>
          </a:p>
        </p:txBody>
      </p:sp>
      <p:sp useBgFill="1">
        <p:nvSpPr>
          <p:cNvPr id="3" name="Content Placeholder 2">
            <a:extLst>
              <a:ext uri="{FF2B5EF4-FFF2-40B4-BE49-F238E27FC236}">
                <a16:creationId xmlns:a16="http://schemas.microsoft.com/office/drawing/2014/main" id="{58121A8D-5ED9-473C-919E-2102BDDFB15B}"/>
              </a:ext>
            </a:extLst>
          </p:cNvPr>
          <p:cNvSpPr>
            <a:spLocks noGrp="1"/>
          </p:cNvSpPr>
          <p:nvPr>
            <p:ph idx="1"/>
          </p:nvPr>
        </p:nvSpPr>
        <p:spPr>
          <a:xfrm>
            <a:off x="2438753" y="175523"/>
            <a:ext cx="9687339" cy="6988579"/>
          </a:xfrm>
        </p:spPr>
        <p:txBody>
          <a:bodyPr>
            <a:normAutofit fontScale="40000" lnSpcReduction="20000"/>
          </a:bodyPr>
          <a:lstStyle/>
          <a:p>
            <a:r>
              <a:rPr lang="en-US" sz="5000" b="1" dirty="0"/>
              <a:t>For students:</a:t>
            </a:r>
          </a:p>
          <a:p>
            <a:endParaRPr lang="en-US" sz="5000" b="1" dirty="0"/>
          </a:p>
          <a:p>
            <a:pPr marL="463550" indent="-463550">
              <a:buFont typeface="Arial" panose="020B0604020202020204" pitchFamily="34" charset="0"/>
              <a:buChar char="•"/>
            </a:pPr>
            <a:r>
              <a:rPr lang="en-US" sz="5000" dirty="0"/>
              <a:t>Most students never get to really formal logic defined in terms of first-order logic (FOL).</a:t>
            </a:r>
          </a:p>
          <a:p>
            <a:pPr marL="463550" indent="-463550">
              <a:buFont typeface="Arial" panose="020B0604020202020204" pitchFamily="34" charset="0"/>
              <a:buChar char="•"/>
            </a:pPr>
            <a:r>
              <a:rPr lang="en-US" sz="5000" dirty="0"/>
              <a:t>But there is evolution to formal methods.</a:t>
            </a:r>
          </a:p>
          <a:p>
            <a:pPr marL="463550" indent="-463550">
              <a:buFont typeface="Arial" panose="020B0604020202020204" pitchFamily="34" charset="0"/>
              <a:buChar char="•"/>
            </a:pPr>
            <a:endParaRPr lang="en-US" sz="5000" dirty="0"/>
          </a:p>
          <a:p>
            <a:pPr marL="0" indent="0">
              <a:buNone/>
            </a:pPr>
            <a:r>
              <a:rPr lang="en-US" sz="5000" b="1" dirty="0"/>
              <a:t>Analogy to current deep learning systems:</a:t>
            </a:r>
          </a:p>
          <a:p>
            <a:pPr marL="0" indent="0">
              <a:buNone/>
            </a:pPr>
            <a:endParaRPr lang="en-US" sz="5000" dirty="0"/>
          </a:p>
          <a:p>
            <a:pPr marL="463550" indent="-344488">
              <a:buFont typeface="Wingdings" panose="05000000000000000000" pitchFamily="2" charset="2"/>
              <a:buChar char="§"/>
            </a:pPr>
            <a:r>
              <a:rPr lang="en-US" sz="5000" dirty="0"/>
              <a:t>Most “deep learning” systems are like most students, at “Levels 1-3”.  There is no formal logic in the most advanced sense.  Things are just getting started in this discipline.</a:t>
            </a:r>
          </a:p>
          <a:p>
            <a:pPr marL="463550" indent="-344488">
              <a:buFont typeface="Wingdings" panose="05000000000000000000" pitchFamily="2" charset="2"/>
              <a:buChar char="§"/>
            </a:pPr>
            <a:endParaRPr lang="en-US" sz="5000" dirty="0"/>
          </a:p>
          <a:p>
            <a:pPr marL="463550" indent="-344488">
              <a:buFont typeface="Wingdings" panose="05000000000000000000" pitchFamily="2" charset="2"/>
              <a:buChar char="§"/>
            </a:pPr>
            <a:r>
              <a:rPr lang="en-US" sz="5000" dirty="0"/>
              <a:t>For example, you can recognize cars, and maybe annotate them, but not understand them as structures with properties that are geometric, mechanical, and topological.</a:t>
            </a:r>
          </a:p>
          <a:p>
            <a:pPr marL="463550" indent="-463550">
              <a:buFont typeface="Arial" panose="020B0604020202020204" pitchFamily="34" charset="0"/>
              <a:buChar char="•"/>
            </a:pPr>
            <a:endParaRPr lang="en-US" sz="5000" dirty="0"/>
          </a:p>
          <a:p>
            <a:pPr marL="0" indent="0">
              <a:buNone/>
            </a:pPr>
            <a:r>
              <a:rPr lang="en-US" sz="5000" b="1" dirty="0"/>
              <a:t>Hypothesis:</a:t>
            </a:r>
          </a:p>
          <a:p>
            <a:pPr marL="463550" indent="-463550">
              <a:buFont typeface="Arial" panose="020B0604020202020204" pitchFamily="34" charset="0"/>
              <a:buChar char="•"/>
            </a:pPr>
            <a:r>
              <a:rPr lang="en-US" sz="5000" dirty="0"/>
              <a:t>By use of seeing logic differently, e.g., making use logic in simple forms – Boolean logic, statement (propositional logic), and the logic of lists (e.g. flowcharts) defined as monoids and monads.</a:t>
            </a:r>
          </a:p>
          <a:p>
            <a:pPr marL="463550" indent="-463550">
              <a:buFont typeface="Arial" panose="020B0604020202020204" pitchFamily="34" charset="0"/>
              <a:buChar char="•"/>
            </a:pPr>
            <a:r>
              <a:rPr lang="en-US" sz="5000" dirty="0"/>
              <a:t>Students/systems make better and better uses of logic year by year.</a:t>
            </a:r>
            <a:endParaRPr lang="en-US" sz="3600" dirty="0"/>
          </a:p>
          <a:p>
            <a:pPr marL="0" indent="0">
              <a:buNone/>
            </a:pPr>
            <a:endParaRPr lang="en-US" dirty="0"/>
          </a:p>
          <a:p>
            <a:pPr marL="0" indent="0">
              <a:buNone/>
            </a:pPr>
            <a:endParaRPr lang="en-US" dirty="0"/>
          </a:p>
          <a:p>
            <a:endParaRPr lang="en-US" dirty="0"/>
          </a:p>
          <a:p>
            <a:pPr marL="463550" indent="-463550">
              <a:buFont typeface="Arial" panose="020B0604020202020204" pitchFamily="34" charset="0"/>
              <a:buChar char="•"/>
            </a:pPr>
            <a:endParaRPr lang="en-US" dirty="0"/>
          </a:p>
          <a:p>
            <a:pPr marL="463550" indent="-463550">
              <a:buFont typeface="Arial" panose="020B0604020202020204" pitchFamily="34" charset="0"/>
              <a:buChar char="•"/>
            </a:pPr>
            <a:endParaRPr lang="en-US" dirty="0"/>
          </a:p>
          <a:p>
            <a:endParaRPr lang="en-US" dirty="0"/>
          </a:p>
          <a:p>
            <a:endParaRPr lang="en-US" dirty="0"/>
          </a:p>
          <a:p>
            <a:endParaRPr lang="en-US" dirty="0"/>
          </a:p>
          <a:p>
            <a:endParaRPr lang="en-US" dirty="0"/>
          </a:p>
        </p:txBody>
      </p:sp>
      <p:graphicFrame>
        <p:nvGraphicFramePr>
          <p:cNvPr id="5" name="Object 4">
            <a:extLst>
              <a:ext uri="{FF2B5EF4-FFF2-40B4-BE49-F238E27FC236}">
                <a16:creationId xmlns:a16="http://schemas.microsoft.com/office/drawing/2014/main" id="{319A7186-303A-483F-9FC2-D33CB783909E}"/>
              </a:ext>
            </a:extLst>
          </p:cNvPr>
          <p:cNvGraphicFramePr>
            <a:graphicFrameLocks noChangeAspect="1"/>
          </p:cNvGraphicFramePr>
          <p:nvPr>
            <p:extLst>
              <p:ext uri="{D42A27DB-BD31-4B8C-83A1-F6EECF244321}">
                <p14:modId xmlns:p14="http://schemas.microsoft.com/office/powerpoint/2010/main" val="4043699663"/>
              </p:ext>
            </p:extLst>
          </p:nvPr>
        </p:nvGraphicFramePr>
        <p:xfrm>
          <a:off x="0" y="175523"/>
          <a:ext cx="2643188" cy="8002587"/>
        </p:xfrm>
        <a:graphic>
          <a:graphicData uri="http://schemas.openxmlformats.org/presentationml/2006/ole">
            <mc:AlternateContent xmlns:mc="http://schemas.openxmlformats.org/markup-compatibility/2006">
              <mc:Choice xmlns:v="urn:schemas-microsoft-com:vml" Requires="v">
                <p:oleObj spid="_x0000_s30928" name="SmartDraw" r:id="rId3" imgW="2506680" imgH="7598520" progId="SmartDraw.2">
                  <p:embed/>
                </p:oleObj>
              </mc:Choice>
              <mc:Fallback>
                <p:oleObj name="SmartDraw" r:id="rId3" imgW="2506680" imgH="7598520" progId="SmartDraw.2">
                  <p:embed/>
                  <p:pic>
                    <p:nvPicPr>
                      <p:cNvPr id="5" name="Object 4">
                        <a:extLst>
                          <a:ext uri="{FF2B5EF4-FFF2-40B4-BE49-F238E27FC236}">
                            <a16:creationId xmlns:a16="http://schemas.microsoft.com/office/drawing/2014/main" id="{319A7186-303A-483F-9FC2-D33CB783909E}"/>
                          </a:ext>
                        </a:extLst>
                      </p:cNvPr>
                      <p:cNvPicPr/>
                      <p:nvPr/>
                    </p:nvPicPr>
                    <p:blipFill>
                      <a:blip r:embed="rId4"/>
                      <a:stretch>
                        <a:fillRect/>
                      </a:stretch>
                    </p:blipFill>
                    <p:spPr>
                      <a:xfrm>
                        <a:off x="0" y="175523"/>
                        <a:ext cx="2643188" cy="8002587"/>
                      </a:xfrm>
                      <a:prstGeom prst="rect">
                        <a:avLst/>
                      </a:prstGeom>
                    </p:spPr>
                  </p:pic>
                </p:oleObj>
              </mc:Fallback>
            </mc:AlternateContent>
          </a:graphicData>
        </a:graphic>
      </p:graphicFrame>
    </p:spTree>
    <p:extLst>
      <p:ext uri="{BB962C8B-B14F-4D97-AF65-F5344CB8AC3E}">
        <p14:creationId xmlns:p14="http://schemas.microsoft.com/office/powerpoint/2010/main" val="130098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AEDBA-5F3A-4E55-81A6-F7C84F5BC966}"/>
              </a:ext>
            </a:extLst>
          </p:cNvPr>
          <p:cNvSpPr>
            <a:spLocks noGrp="1"/>
          </p:cNvSpPr>
          <p:nvPr>
            <p:ph type="title"/>
          </p:nvPr>
        </p:nvSpPr>
        <p:spPr>
          <a:xfrm>
            <a:off x="1" y="246847"/>
            <a:ext cx="12191999" cy="945849"/>
          </a:xfrm>
        </p:spPr>
        <p:txBody>
          <a:bodyPr>
            <a:noAutofit/>
          </a:bodyPr>
          <a:lstStyle/>
          <a:p>
            <a:pPr algn="ctr"/>
            <a:r>
              <a:rPr lang="en-US" sz="2400" dirty="0">
                <a:latin typeface="+mn-lt"/>
              </a:rPr>
              <a:t>III.    Deep learning and classical models of inquiry</a:t>
            </a:r>
          </a:p>
        </p:txBody>
      </p:sp>
      <p:sp>
        <p:nvSpPr>
          <p:cNvPr id="3" name="Content Placeholder 2">
            <a:extLst>
              <a:ext uri="{FF2B5EF4-FFF2-40B4-BE49-F238E27FC236}">
                <a16:creationId xmlns:a16="http://schemas.microsoft.com/office/drawing/2014/main" id="{FC5CF556-D14C-46E0-821E-0996F5ED5695}"/>
              </a:ext>
            </a:extLst>
          </p:cNvPr>
          <p:cNvSpPr>
            <a:spLocks noGrp="1"/>
          </p:cNvSpPr>
          <p:nvPr>
            <p:ph idx="1"/>
          </p:nvPr>
        </p:nvSpPr>
        <p:spPr>
          <a:xfrm>
            <a:off x="424070" y="1845734"/>
            <a:ext cx="10731610" cy="4023360"/>
          </a:xfrm>
        </p:spPr>
        <p:txBody>
          <a:bodyPr>
            <a:noAutofit/>
          </a:bodyPr>
          <a:lstStyle/>
          <a:p>
            <a:pPr marL="517525" indent="-517525">
              <a:buFont typeface="Arial" panose="020B0604020202020204" pitchFamily="34" charset="0"/>
              <a:buChar char="•"/>
              <a:tabLst>
                <a:tab pos="3025775" algn="l"/>
              </a:tabLst>
            </a:pPr>
            <a:r>
              <a:rPr lang="en-US" dirty="0"/>
              <a:t>Deep neural nets – as universal function approximators – can function as universal recognizers.</a:t>
            </a:r>
          </a:p>
          <a:p>
            <a:pPr marL="517525" indent="-517525">
              <a:buFont typeface="Arial" panose="020B0604020202020204" pitchFamily="34" charset="0"/>
              <a:buChar char="•"/>
              <a:tabLst>
                <a:tab pos="3025775" algn="l"/>
              </a:tabLst>
            </a:pPr>
            <a:r>
              <a:rPr lang="en-US" dirty="0"/>
              <a:t>But an exercise to consider doing: search for “deep learning Hilbert spaces”, “deep learning Gaussian models”, “deep learning tensor networks”, “deep neural networks Hilbert space kernel methods”.</a:t>
            </a:r>
          </a:p>
          <a:p>
            <a:pPr marL="517525" indent="-517525">
              <a:buFont typeface="Arial" panose="020B0604020202020204" pitchFamily="34" charset="0"/>
              <a:buChar char="•"/>
              <a:tabLst>
                <a:tab pos="3025775" algn="l"/>
              </a:tabLst>
            </a:pPr>
            <a:r>
              <a:rPr lang="en-US" dirty="0"/>
              <a:t>You  could conclude that:</a:t>
            </a:r>
          </a:p>
          <a:p>
            <a:pPr marL="517525" indent="-517525">
              <a:buFont typeface="Arial" panose="020B0604020202020204" pitchFamily="34" charset="0"/>
              <a:buChar char="•"/>
              <a:tabLst>
                <a:tab pos="3025775" algn="l"/>
              </a:tabLst>
            </a:pPr>
            <a:endParaRPr lang="en-US" dirty="0"/>
          </a:p>
          <a:p>
            <a:pPr marL="810133" lvl="1" indent="-517525">
              <a:buFont typeface="Arial" panose="020B0604020202020204" pitchFamily="34" charset="0"/>
              <a:buChar char="•"/>
              <a:tabLst>
                <a:tab pos="3025775" algn="l"/>
              </a:tabLst>
            </a:pPr>
            <a:r>
              <a:rPr lang="en-US" sz="2000" dirty="0"/>
              <a:t>Hilbert spaces, information geometry, etc. simply give added, expressive power to neural nets</a:t>
            </a:r>
          </a:p>
          <a:p>
            <a:pPr marL="810133" lvl="1" indent="-517525">
              <a:buFont typeface="Arial" panose="020B0604020202020204" pitchFamily="34" charset="0"/>
              <a:buChar char="•"/>
              <a:tabLst>
                <a:tab pos="3025775" algn="l"/>
              </a:tabLst>
            </a:pPr>
            <a:r>
              <a:rPr lang="en-US" sz="2000" dirty="0"/>
              <a:t>Neural nets can introduce Hilbert spaces,  differential geometry, and tensor networks</a:t>
            </a:r>
          </a:p>
          <a:p>
            <a:pPr marL="810133" lvl="1" indent="-517525">
              <a:buFont typeface="Arial" panose="020B0604020202020204" pitchFamily="34" charset="0"/>
              <a:buChar char="•"/>
              <a:tabLst>
                <a:tab pos="3025775" algn="l"/>
              </a:tabLst>
            </a:pPr>
            <a:r>
              <a:rPr lang="en-US" sz="2000" dirty="0"/>
              <a:t>Neural nets frequently make learning most aspects classical models of inquiry unnecessary</a:t>
            </a:r>
          </a:p>
          <a:p>
            <a:pPr marL="810133" lvl="1" indent="-517525">
              <a:buFont typeface="Arial" panose="020B0604020202020204" pitchFamily="34" charset="0"/>
              <a:buChar char="•"/>
              <a:tabLst>
                <a:tab pos="3025775" algn="l"/>
              </a:tabLst>
            </a:pPr>
            <a:r>
              <a:rPr lang="en-US" sz="2000" dirty="0"/>
              <a:t>Neural nets are completely subsumed by classical approaches.</a:t>
            </a:r>
          </a:p>
          <a:p>
            <a:pPr marL="810133" lvl="1" indent="-517525">
              <a:buFont typeface="Arial" panose="020B0604020202020204" pitchFamily="34" charset="0"/>
              <a:buChar char="•"/>
              <a:tabLst>
                <a:tab pos="3025775" algn="l"/>
              </a:tabLst>
            </a:pPr>
            <a:r>
              <a:rPr lang="en-US" sz="2000" dirty="0"/>
              <a:t>Neural networks and classical approaches are good in tandem</a:t>
            </a:r>
          </a:p>
          <a:p>
            <a:pPr marL="810133" lvl="1" indent="-517525">
              <a:buFont typeface="Arial" panose="020B0604020202020204" pitchFamily="34" charset="0"/>
              <a:buChar char="•"/>
            </a:pPr>
            <a:endParaRPr lang="en-US" sz="2400" dirty="0"/>
          </a:p>
        </p:txBody>
      </p:sp>
    </p:spTree>
    <p:extLst>
      <p:ext uri="{BB962C8B-B14F-4D97-AF65-F5344CB8AC3E}">
        <p14:creationId xmlns:p14="http://schemas.microsoft.com/office/powerpoint/2010/main" val="260898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6FBA1D2D-D557-4E90-9CF4-5E519AADA8C2}"/>
              </a:ext>
            </a:extLst>
          </p:cNvPr>
          <p:cNvGraphicFramePr>
            <a:graphicFrameLocks noChangeAspect="1"/>
          </p:cNvGraphicFramePr>
          <p:nvPr>
            <p:extLst>
              <p:ext uri="{D42A27DB-BD31-4B8C-83A1-F6EECF244321}">
                <p14:modId xmlns:p14="http://schemas.microsoft.com/office/powerpoint/2010/main" val="2759522417"/>
              </p:ext>
            </p:extLst>
          </p:nvPr>
        </p:nvGraphicFramePr>
        <p:xfrm>
          <a:off x="5806818" y="270020"/>
          <a:ext cx="7079976" cy="7397205"/>
        </p:xfrm>
        <a:graphic>
          <a:graphicData uri="http://schemas.openxmlformats.org/presentationml/2006/ole">
            <mc:AlternateContent xmlns:mc="http://schemas.openxmlformats.org/markup-compatibility/2006">
              <mc:Choice xmlns:v="urn:schemas-microsoft-com:vml" Requires="v">
                <p:oleObj spid="_x0000_s29906" name="SmartDraw" r:id="rId3" imgW="5625000" imgH="6841080" progId="SmartDraw.2">
                  <p:embed/>
                </p:oleObj>
              </mc:Choice>
              <mc:Fallback>
                <p:oleObj name="SmartDraw" r:id="rId3" imgW="5625000" imgH="6841080" progId="SmartDraw.2">
                  <p:embed/>
                  <p:pic>
                    <p:nvPicPr>
                      <p:cNvPr id="5" name="Object 4">
                        <a:extLst>
                          <a:ext uri="{FF2B5EF4-FFF2-40B4-BE49-F238E27FC236}">
                            <a16:creationId xmlns:a16="http://schemas.microsoft.com/office/drawing/2014/main" id="{6FBA1D2D-D557-4E90-9CF4-5E519AADA8C2}"/>
                          </a:ext>
                        </a:extLst>
                      </p:cNvPr>
                      <p:cNvPicPr>
                        <a:picLocks noChangeAspect="1" noChangeArrowheads="1"/>
                      </p:cNvPicPr>
                      <p:nvPr/>
                    </p:nvPicPr>
                    <p:blipFill>
                      <a:blip r:embed="rId4"/>
                      <a:srcRect/>
                      <a:stretch>
                        <a:fillRect/>
                      </a:stretch>
                    </p:blipFill>
                    <p:spPr bwMode="auto">
                      <a:xfrm>
                        <a:off x="5806818" y="270020"/>
                        <a:ext cx="7079976" cy="7397205"/>
                      </a:xfrm>
                      <a:prstGeom prst="rect">
                        <a:avLst/>
                      </a:prstGeom>
                      <a:noFill/>
                    </p:spPr>
                  </p:pic>
                </p:oleObj>
              </mc:Fallback>
            </mc:AlternateContent>
          </a:graphicData>
        </a:graphic>
      </p:graphicFrame>
      <p:sp>
        <p:nvSpPr>
          <p:cNvPr id="6" name="TextBox 5">
            <a:extLst>
              <a:ext uri="{FF2B5EF4-FFF2-40B4-BE49-F238E27FC236}">
                <a16:creationId xmlns:a16="http://schemas.microsoft.com/office/drawing/2014/main" id="{BCF3C67B-4969-4CAF-8E55-3D7E1BD3A595}"/>
              </a:ext>
            </a:extLst>
          </p:cNvPr>
          <p:cNvSpPr txBox="1"/>
          <p:nvPr/>
        </p:nvSpPr>
        <p:spPr>
          <a:xfrm>
            <a:off x="254465" y="634967"/>
            <a:ext cx="5416492" cy="6524863"/>
          </a:xfrm>
          <a:prstGeom prst="rect">
            <a:avLst/>
          </a:prstGeom>
          <a:noFill/>
        </p:spPr>
        <p:txBody>
          <a:bodyPr wrap="square" rtlCol="0">
            <a:spAutoFit/>
          </a:bodyPr>
          <a:lstStyle/>
          <a:p>
            <a:pPr marL="342900" lvl="0" indent="-342900">
              <a:buFont typeface="+mj-lt"/>
              <a:buAutoNum type="arabicPeriod"/>
            </a:pPr>
            <a:endParaRPr lang="en-US" sz="2000" dirty="0"/>
          </a:p>
          <a:p>
            <a:pPr marL="342900" lvl="0" indent="-342900">
              <a:buFont typeface="+mj-lt"/>
              <a:buAutoNum type="arabicPeriod"/>
            </a:pPr>
            <a:endParaRPr lang="en-US" sz="2000" dirty="0"/>
          </a:p>
          <a:p>
            <a:pPr marL="342900" lvl="0" indent="-342900">
              <a:buFont typeface="+mj-lt"/>
              <a:buAutoNum type="arabicPeriod"/>
            </a:pPr>
            <a:endParaRPr lang="en-US" sz="2000" dirty="0"/>
          </a:p>
          <a:p>
            <a:pPr marL="342900" lvl="0" indent="-342900">
              <a:buFont typeface="+mj-lt"/>
              <a:buAutoNum type="arabicPeriod"/>
            </a:pPr>
            <a:r>
              <a:rPr lang="en-US" sz="2000" dirty="0"/>
              <a:t>Neural nets make excellent function approximators.  Perhaps when functional analysis texts are written in the future, they may replace (Bernstein) polynomials in terms of their value.</a:t>
            </a:r>
          </a:p>
          <a:p>
            <a:pPr marL="342900" lvl="0" indent="-342900">
              <a:buFont typeface="+mj-lt"/>
              <a:buAutoNum type="arabicPeriod"/>
            </a:pPr>
            <a:endParaRPr lang="en-US" sz="2000" dirty="0"/>
          </a:p>
          <a:p>
            <a:pPr marL="342900" lvl="0" indent="-342900">
              <a:buFont typeface="+mj-lt"/>
              <a:buAutoNum type="arabicPeriod"/>
            </a:pPr>
            <a:r>
              <a:rPr lang="en-US" sz="2000" dirty="0"/>
              <a:t>When they quantify uncertainty, neural nets mostly make use of Bayesian and classical statistical methods.</a:t>
            </a:r>
          </a:p>
          <a:p>
            <a:pPr marL="342900" lvl="0" indent="-342900">
              <a:buFont typeface="+mj-lt"/>
              <a:buAutoNum type="arabicPeriod"/>
            </a:pPr>
            <a:endParaRPr lang="en-US" sz="2000" dirty="0"/>
          </a:p>
          <a:p>
            <a:pPr marL="342900" lvl="0" indent="-342900">
              <a:buFont typeface="+mj-lt"/>
              <a:buAutoNum type="arabicPeriod"/>
            </a:pPr>
            <a:r>
              <a:rPr lang="en-US" sz="2000" dirty="0"/>
              <a:t>There are rich connections among Hilbert space dual methods, hierarchical Gaussian process models, etc.</a:t>
            </a:r>
          </a:p>
          <a:p>
            <a:pPr marL="342900" lvl="0" indent="-342900">
              <a:buFont typeface="+mj-lt"/>
              <a:buAutoNum type="arabicPeriod"/>
            </a:pPr>
            <a:endParaRPr lang="en-US" sz="2000" dirty="0"/>
          </a:p>
          <a:p>
            <a:pPr marL="342900" lvl="0" indent="-342900">
              <a:buFont typeface="+mj-lt"/>
              <a:buAutoNum type="arabicPeriod"/>
            </a:pPr>
            <a:r>
              <a:rPr lang="en-US" sz="2000" dirty="0"/>
              <a:t>Perhaps the future “best” methods for deep learning will also make use of the best results involving Hilbert spaces, Bayesian models, etc.</a:t>
            </a:r>
          </a:p>
          <a:p>
            <a:pPr marL="342900" lvl="0" indent="-342900">
              <a:buFont typeface="+mj-lt"/>
              <a:buAutoNum type="arabicPeriod"/>
            </a:pPr>
            <a:endParaRPr lang="en-US" dirty="0"/>
          </a:p>
        </p:txBody>
      </p:sp>
      <p:sp>
        <p:nvSpPr>
          <p:cNvPr id="7" name="TextBox 6">
            <a:extLst>
              <a:ext uri="{FF2B5EF4-FFF2-40B4-BE49-F238E27FC236}">
                <a16:creationId xmlns:a16="http://schemas.microsoft.com/office/drawing/2014/main" id="{0C5EAAB6-C5EC-49F1-AF8B-F52182A8340E}"/>
              </a:ext>
            </a:extLst>
          </p:cNvPr>
          <p:cNvSpPr txBox="1"/>
          <p:nvPr/>
        </p:nvSpPr>
        <p:spPr>
          <a:xfrm>
            <a:off x="118603" y="206053"/>
            <a:ext cx="6215935" cy="1200329"/>
          </a:xfrm>
          <a:prstGeom prst="rect">
            <a:avLst/>
          </a:prstGeom>
          <a:noFill/>
        </p:spPr>
        <p:txBody>
          <a:bodyPr wrap="square" rtlCol="0">
            <a:spAutoFit/>
          </a:bodyPr>
          <a:lstStyle/>
          <a:p>
            <a:r>
              <a:rPr lang="en-US" sz="2400" dirty="0"/>
              <a:t> Suggest perusing the recent literature on relationships  of neural nets to Hilbert spaces,</a:t>
            </a:r>
          </a:p>
          <a:p>
            <a:r>
              <a:rPr lang="en-US" sz="2400" dirty="0"/>
              <a:t>Gaussian processes in general.</a:t>
            </a:r>
          </a:p>
        </p:txBody>
      </p:sp>
      <p:sp>
        <p:nvSpPr>
          <p:cNvPr id="4" name="TextBox 3">
            <a:extLst>
              <a:ext uri="{FF2B5EF4-FFF2-40B4-BE49-F238E27FC236}">
                <a16:creationId xmlns:a16="http://schemas.microsoft.com/office/drawing/2014/main" id="{11C62480-3ADA-41BA-A3D7-78ABE2B36956}"/>
              </a:ext>
            </a:extLst>
          </p:cNvPr>
          <p:cNvSpPr txBox="1"/>
          <p:nvPr/>
        </p:nvSpPr>
        <p:spPr>
          <a:xfrm>
            <a:off x="5806817" y="6282615"/>
            <a:ext cx="6215935" cy="369332"/>
          </a:xfrm>
          <a:prstGeom prst="rect">
            <a:avLst/>
          </a:prstGeom>
          <a:noFill/>
        </p:spPr>
        <p:txBody>
          <a:bodyPr wrap="square" rtlCol="0">
            <a:spAutoFit/>
          </a:bodyPr>
          <a:lstStyle/>
          <a:p>
            <a:r>
              <a:rPr lang="en-US" dirty="0"/>
              <a:t>But one has to decide on the relationships of the above oneself.</a:t>
            </a:r>
          </a:p>
        </p:txBody>
      </p:sp>
    </p:spTree>
    <p:extLst>
      <p:ext uri="{BB962C8B-B14F-4D97-AF65-F5344CB8AC3E}">
        <p14:creationId xmlns:p14="http://schemas.microsoft.com/office/powerpoint/2010/main" val="308884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BAA59F7-B855-4FD9-96A8-2C8C84D80354}"/>
              </a:ext>
            </a:extLst>
          </p:cNvPr>
          <p:cNvSpPr>
            <a:spLocks noGrp="1"/>
          </p:cNvSpPr>
          <p:nvPr>
            <p:ph type="title"/>
          </p:nvPr>
        </p:nvSpPr>
        <p:spPr>
          <a:xfrm>
            <a:off x="381221" y="1473208"/>
            <a:ext cx="4380867" cy="5017379"/>
          </a:xfrm>
        </p:spPr>
        <p:txBody>
          <a:bodyPr>
            <a:normAutofit fontScale="90000"/>
          </a:bodyPr>
          <a:lstStyle/>
          <a:p>
            <a:br>
              <a:rPr lang="en-US" dirty="0"/>
            </a:br>
            <a:br>
              <a:rPr lang="en-US" dirty="0"/>
            </a:br>
            <a:br>
              <a:rPr lang="en-US" sz="4900" dirty="0"/>
            </a:br>
            <a:r>
              <a:rPr lang="en-US" sz="2200" dirty="0">
                <a:latin typeface="+mn-lt"/>
              </a:rPr>
              <a:t>We can think about them as solely being part  of AI/ overlapping with data science.</a:t>
            </a:r>
            <a:br>
              <a:rPr lang="en-US" sz="2200" dirty="0">
                <a:latin typeface="+mn-lt"/>
              </a:rPr>
            </a:br>
            <a:br>
              <a:rPr lang="en-US" sz="2200" dirty="0">
                <a:latin typeface="+mn-lt"/>
              </a:rPr>
            </a:br>
            <a:r>
              <a:rPr lang="en-US" sz="2200" dirty="0">
                <a:latin typeface="+mn-lt"/>
              </a:rPr>
              <a:t>This is the most frequent</a:t>
            </a:r>
            <a:br>
              <a:rPr lang="en-US" sz="2200" dirty="0">
                <a:latin typeface="+mn-lt"/>
              </a:rPr>
            </a:br>
            <a:r>
              <a:rPr lang="en-US" sz="2200" dirty="0">
                <a:latin typeface="+mn-lt"/>
              </a:rPr>
              <a:t>model given.</a:t>
            </a:r>
            <a:br>
              <a:rPr lang="en-US" sz="2200" dirty="0">
                <a:latin typeface="+mn-lt"/>
              </a:rPr>
            </a:br>
            <a:br>
              <a:rPr lang="en-US" sz="2200" dirty="0">
                <a:latin typeface="+mn-lt"/>
              </a:rPr>
            </a:br>
            <a:r>
              <a:rPr lang="en-US" sz="2200" dirty="0">
                <a:latin typeface="+mn-lt"/>
              </a:rPr>
              <a:t>Here we add in possible considerations for “Hacking” and “Common sense (informal) reasoning”.</a:t>
            </a:r>
            <a:br>
              <a:rPr lang="en-US" sz="2200" dirty="0"/>
            </a:br>
            <a:br>
              <a:rPr lang="en-US" sz="3100" dirty="0"/>
            </a:br>
            <a:endParaRPr lang="en-US" dirty="0"/>
          </a:p>
        </p:txBody>
      </p:sp>
      <p:sp>
        <p:nvSpPr>
          <p:cNvPr id="11" name="Rectangle 4">
            <a:extLst>
              <a:ext uri="{FF2B5EF4-FFF2-40B4-BE49-F238E27FC236}">
                <a16:creationId xmlns:a16="http://schemas.microsoft.com/office/drawing/2014/main" id="{2BCA22B2-3812-4336-BFA1-44CF0169DAA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6">
            <a:extLst>
              <a:ext uri="{FF2B5EF4-FFF2-40B4-BE49-F238E27FC236}">
                <a16:creationId xmlns:a16="http://schemas.microsoft.com/office/drawing/2014/main" id="{762B3FEB-260C-49AD-BEE8-7A558CDD6ED9}"/>
              </a:ext>
            </a:extLst>
          </p:cNvPr>
          <p:cNvSpPr>
            <a:spLocks noChangeArrowheads="1"/>
          </p:cNvSpPr>
          <p:nvPr/>
        </p:nvSpPr>
        <p:spPr bwMode="auto">
          <a:xfrm>
            <a:off x="10540253" y="133317"/>
            <a:ext cx="3204262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4" name="Object 13">
            <a:extLst>
              <a:ext uri="{FF2B5EF4-FFF2-40B4-BE49-F238E27FC236}">
                <a16:creationId xmlns:a16="http://schemas.microsoft.com/office/drawing/2014/main" id="{563A74D7-5B0D-449D-A6E2-4796E4BC56DB}"/>
              </a:ext>
            </a:extLst>
          </p:cNvPr>
          <p:cNvGraphicFramePr>
            <a:graphicFrameLocks noChangeAspect="1"/>
          </p:cNvGraphicFramePr>
          <p:nvPr>
            <p:extLst>
              <p:ext uri="{D42A27DB-BD31-4B8C-83A1-F6EECF244321}">
                <p14:modId xmlns:p14="http://schemas.microsoft.com/office/powerpoint/2010/main" val="3276348527"/>
              </p:ext>
            </p:extLst>
          </p:nvPr>
        </p:nvGraphicFramePr>
        <p:xfrm>
          <a:off x="4975860" y="1396257"/>
          <a:ext cx="9036050" cy="6092825"/>
        </p:xfrm>
        <a:graphic>
          <a:graphicData uri="http://schemas.openxmlformats.org/presentationml/2006/ole">
            <mc:AlternateContent xmlns:mc="http://schemas.openxmlformats.org/markup-compatibility/2006">
              <mc:Choice xmlns:v="urn:schemas-microsoft-com:vml" Requires="v">
                <p:oleObj spid="_x0000_s3476" name="SmartDraw" r:id="rId4" imgW="8279640" imgH="5609520" progId="SmartDraw.2">
                  <p:embed/>
                </p:oleObj>
              </mc:Choice>
              <mc:Fallback>
                <p:oleObj name="SmartDraw" r:id="rId4" imgW="8279640" imgH="5609520" progId="SmartDraw.2">
                  <p:embed/>
                  <p:pic>
                    <p:nvPicPr>
                      <p:cNvPr id="0" name="Object 5"/>
                      <p:cNvPicPr>
                        <a:picLocks noChangeAspect="1" noChangeArrowheads="1"/>
                      </p:cNvPicPr>
                      <p:nvPr/>
                    </p:nvPicPr>
                    <p:blipFill>
                      <a:blip r:embed="rId5"/>
                      <a:srcRect/>
                      <a:stretch>
                        <a:fillRect/>
                      </a:stretch>
                    </p:blipFill>
                    <p:spPr bwMode="auto">
                      <a:xfrm>
                        <a:off x="4975860" y="1396257"/>
                        <a:ext cx="9036050" cy="6092825"/>
                      </a:xfrm>
                      <a:prstGeom prst="rect">
                        <a:avLst/>
                      </a:prstGeom>
                      <a:noFill/>
                    </p:spPr>
                  </p:pic>
                </p:oleObj>
              </mc:Fallback>
            </mc:AlternateContent>
          </a:graphicData>
        </a:graphic>
      </p:graphicFrame>
      <p:sp>
        <p:nvSpPr>
          <p:cNvPr id="2" name="TextBox 1">
            <a:extLst>
              <a:ext uri="{FF2B5EF4-FFF2-40B4-BE49-F238E27FC236}">
                <a16:creationId xmlns:a16="http://schemas.microsoft.com/office/drawing/2014/main" id="{00D90D07-8F38-497A-BAF3-3E33BF263C98}"/>
              </a:ext>
            </a:extLst>
          </p:cNvPr>
          <p:cNvSpPr txBox="1"/>
          <p:nvPr/>
        </p:nvSpPr>
        <p:spPr>
          <a:xfrm>
            <a:off x="967410" y="62612"/>
            <a:ext cx="10732452" cy="1200329"/>
          </a:xfrm>
          <a:prstGeom prst="rect">
            <a:avLst/>
          </a:prstGeom>
          <a:noFill/>
        </p:spPr>
        <p:txBody>
          <a:bodyPr wrap="square" rtlCol="0">
            <a:spAutoFit/>
          </a:bodyPr>
          <a:lstStyle/>
          <a:p>
            <a:r>
              <a:rPr lang="en-US" sz="2400" dirty="0"/>
              <a:t>With that in mind, what are neural nets/ deep learning approaches in general?</a:t>
            </a:r>
          </a:p>
          <a:p>
            <a:endParaRPr lang="en-US" sz="2400" dirty="0"/>
          </a:p>
          <a:p>
            <a:r>
              <a:rPr lang="en-US" sz="2400" dirty="0"/>
              <a:t>                                                   Approach #1: they are part of AI</a:t>
            </a:r>
          </a:p>
        </p:txBody>
      </p:sp>
    </p:spTree>
    <p:extLst>
      <p:ext uri="{BB962C8B-B14F-4D97-AF65-F5344CB8AC3E}">
        <p14:creationId xmlns:p14="http://schemas.microsoft.com/office/powerpoint/2010/main" val="2810119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369B-5A2E-499D-8A8D-CDF2D2A47511}"/>
              </a:ext>
            </a:extLst>
          </p:cNvPr>
          <p:cNvSpPr>
            <a:spLocks noGrp="1"/>
          </p:cNvSpPr>
          <p:nvPr>
            <p:ph type="title"/>
          </p:nvPr>
        </p:nvSpPr>
        <p:spPr>
          <a:xfrm>
            <a:off x="0" y="166493"/>
            <a:ext cx="12226565" cy="872962"/>
          </a:xfrm>
        </p:spPr>
        <p:txBody>
          <a:bodyPr>
            <a:noAutofit/>
          </a:bodyPr>
          <a:lstStyle/>
          <a:p>
            <a:pPr algn="ctr"/>
            <a:r>
              <a:rPr lang="en-US" sz="2400" dirty="0">
                <a:latin typeface="+mn-lt"/>
              </a:rPr>
              <a:t>Approach #2:  Deep neural networks as defined in terms of classical models of inquiry</a:t>
            </a:r>
          </a:p>
        </p:txBody>
      </p:sp>
      <p:sp>
        <p:nvSpPr>
          <p:cNvPr id="3" name="Content Placeholder 2">
            <a:extLst>
              <a:ext uri="{FF2B5EF4-FFF2-40B4-BE49-F238E27FC236}">
                <a16:creationId xmlns:a16="http://schemas.microsoft.com/office/drawing/2014/main" id="{083F21D2-FB8F-4AF2-B45B-A4EDD033235A}"/>
              </a:ext>
            </a:extLst>
          </p:cNvPr>
          <p:cNvSpPr>
            <a:spLocks noGrp="1"/>
          </p:cNvSpPr>
          <p:nvPr>
            <p:ph idx="1"/>
          </p:nvPr>
        </p:nvSpPr>
        <p:spPr>
          <a:xfrm>
            <a:off x="119270" y="1285461"/>
            <a:ext cx="11635408" cy="4969565"/>
          </a:xfrm>
        </p:spPr>
        <p:txBody>
          <a:bodyPr>
            <a:normAutofit fontScale="92500" lnSpcReduction="10000"/>
          </a:bodyPr>
          <a:lstStyle/>
          <a:p>
            <a:pPr marL="463550" indent="-463550">
              <a:buFont typeface="Arial" panose="020B0604020202020204" pitchFamily="34" charset="0"/>
              <a:buChar char="•"/>
              <a:tabLst>
                <a:tab pos="346075" algn="l"/>
              </a:tabLst>
            </a:pPr>
            <a:endParaRPr lang="en-US" sz="2200" dirty="0"/>
          </a:p>
          <a:p>
            <a:pPr marL="463550" indent="-463550">
              <a:buFont typeface="Arial" panose="020B0604020202020204" pitchFamily="34" charset="0"/>
              <a:buChar char="•"/>
              <a:tabLst>
                <a:tab pos="346075" algn="l"/>
              </a:tabLst>
            </a:pPr>
            <a:r>
              <a:rPr lang="en-US" sz="2200" dirty="0"/>
              <a:t>For example, we can relate neural nets to other approaches to other approaches in functional analysis and statistics.  Perhaps they will help to introduce functional analysis over time.  But they are still a part of functional analysis and other areas as well.</a:t>
            </a:r>
          </a:p>
          <a:p>
            <a:pPr marL="463550" indent="-463550">
              <a:buFont typeface="Arial" panose="020B0604020202020204" pitchFamily="34" charset="0"/>
              <a:buChar char="•"/>
              <a:tabLst>
                <a:tab pos="346075" algn="l"/>
              </a:tabLst>
            </a:pPr>
            <a:endParaRPr lang="en-US" sz="2200" dirty="0"/>
          </a:p>
          <a:p>
            <a:pPr marL="463550" indent="-463550">
              <a:buFont typeface="Arial" panose="020B0604020202020204" pitchFamily="34" charset="0"/>
              <a:buChar char="•"/>
              <a:tabLst>
                <a:tab pos="346075" algn="l"/>
              </a:tabLst>
            </a:pPr>
            <a:r>
              <a:rPr lang="en-US" sz="2200" dirty="0"/>
              <a:t>In doing this, formal science works to relate different algorithms to one another, and then provides the theory of neural nets in terms of differential geometry, “glue theory” (sheaf theory) and so on.</a:t>
            </a:r>
          </a:p>
          <a:p>
            <a:pPr marL="463550" indent="-463550">
              <a:buFont typeface="Arial" panose="020B0604020202020204" pitchFamily="34" charset="0"/>
              <a:buChar char="•"/>
              <a:tabLst>
                <a:tab pos="346075" algn="l"/>
              </a:tabLst>
            </a:pPr>
            <a:endParaRPr lang="en-US" sz="2200" dirty="0"/>
          </a:p>
          <a:p>
            <a:pPr marL="463550" indent="-463550">
              <a:buFont typeface="Arial" panose="020B0604020202020204" pitchFamily="34" charset="0"/>
              <a:buChar char="•"/>
              <a:tabLst>
                <a:tab pos="346075" algn="l"/>
              </a:tabLst>
            </a:pPr>
            <a:r>
              <a:rPr lang="en-US" sz="2200" dirty="0"/>
              <a:t>Here, with respect to George Forsythe’s statement, “'What can be automated?' is one of the most inspiring philosophical and practical questions of contemporary civilization”, is something that is also fraught with issues, where classical models of inquiry can help us think through those, too.</a:t>
            </a:r>
          </a:p>
          <a:p>
            <a:pPr marL="463550" indent="-463550">
              <a:buFont typeface="Arial" panose="020B0604020202020204" pitchFamily="34" charset="0"/>
              <a:buChar char="•"/>
              <a:tabLst>
                <a:tab pos="346075" algn="l"/>
              </a:tabLst>
            </a:pPr>
            <a:endParaRPr lang="en-US" sz="2200" dirty="0"/>
          </a:p>
          <a:p>
            <a:pPr marL="463550" indent="-463550">
              <a:buFont typeface="Arial" panose="020B0604020202020204" pitchFamily="34" charset="0"/>
              <a:buChar char="•"/>
              <a:tabLst>
                <a:tab pos="346075" algn="l"/>
              </a:tabLst>
            </a:pPr>
            <a:r>
              <a:rPr lang="en-US" sz="2200" dirty="0"/>
              <a:t>So neural networks are explained by classical models of inquiry, old and deep.  They include ideas such as tensors that are jointly claimed by many disciplines, that define the formal science of neural nets as well.</a:t>
            </a:r>
            <a:endParaRPr lang="en-US" dirty="0"/>
          </a:p>
          <a:p>
            <a:pPr marL="0" indent="0">
              <a:buNone/>
              <a:tabLst>
                <a:tab pos="346075" algn="l"/>
              </a:tabLst>
            </a:pPr>
            <a:endParaRPr lang="en-US" dirty="0"/>
          </a:p>
          <a:p>
            <a:pPr marL="230188" indent="-230188">
              <a:buFont typeface="Arial" panose="020B0604020202020204" pitchFamily="34" charset="0"/>
              <a:buChar char="•"/>
              <a:tabLst>
                <a:tab pos="346075" algn="l"/>
              </a:tabLst>
            </a:pPr>
            <a:endParaRPr lang="en-US" dirty="0"/>
          </a:p>
          <a:p>
            <a:pPr marL="230188" indent="-230188">
              <a:buFont typeface="Arial" panose="020B0604020202020204" pitchFamily="34" charset="0"/>
              <a:buChar char="•"/>
              <a:tabLst>
                <a:tab pos="346075" algn="l"/>
              </a:tabLst>
            </a:pPr>
            <a:endParaRPr lang="en-US" dirty="0"/>
          </a:p>
          <a:p>
            <a:pPr marL="0" indent="0">
              <a:buNone/>
              <a:tabLst>
                <a:tab pos="346075" algn="l"/>
              </a:tabLst>
            </a:pPr>
            <a:endParaRPr lang="en-US" dirty="0"/>
          </a:p>
        </p:txBody>
      </p:sp>
    </p:spTree>
    <p:extLst>
      <p:ext uri="{BB962C8B-B14F-4D97-AF65-F5344CB8AC3E}">
        <p14:creationId xmlns:p14="http://schemas.microsoft.com/office/powerpoint/2010/main" val="4124671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04796A7A-43A7-4A1C-BA0E-D05B72AAA3D1}"/>
              </a:ext>
            </a:extLst>
          </p:cNvPr>
          <p:cNvSpPr>
            <a:spLocks noChangeArrowheads="1"/>
          </p:cNvSpPr>
          <p:nvPr/>
        </p:nvSpPr>
        <p:spPr bwMode="auto">
          <a:xfrm>
            <a:off x="924448" y="-904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a:extLst>
              <a:ext uri="{FF2B5EF4-FFF2-40B4-BE49-F238E27FC236}">
                <a16:creationId xmlns:a16="http://schemas.microsoft.com/office/drawing/2014/main" id="{9F24564E-294B-420B-8A3C-F5439D6F578B}"/>
              </a:ext>
            </a:extLst>
          </p:cNvPr>
          <p:cNvGraphicFramePr>
            <a:graphicFrameLocks noChangeAspect="1"/>
          </p:cNvGraphicFramePr>
          <p:nvPr>
            <p:extLst>
              <p:ext uri="{D42A27DB-BD31-4B8C-83A1-F6EECF244321}">
                <p14:modId xmlns:p14="http://schemas.microsoft.com/office/powerpoint/2010/main" val="3299651510"/>
              </p:ext>
            </p:extLst>
          </p:nvPr>
        </p:nvGraphicFramePr>
        <p:xfrm>
          <a:off x="2640212" y="294087"/>
          <a:ext cx="11374630" cy="6563913"/>
        </p:xfrm>
        <a:graphic>
          <a:graphicData uri="http://schemas.openxmlformats.org/presentationml/2006/ole">
            <mc:AlternateContent xmlns:mc="http://schemas.openxmlformats.org/markup-compatibility/2006">
              <mc:Choice xmlns:v="urn:schemas-microsoft-com:vml" Requires="v">
                <p:oleObj spid="_x0000_s7560" name="SmartDraw" r:id="rId3" imgW="8025120" imgH="4695120" progId="SmartDraw.2">
                  <p:embed/>
                </p:oleObj>
              </mc:Choice>
              <mc:Fallback>
                <p:oleObj name="SmartDraw" r:id="rId3" imgW="8025120" imgH="4695120" progId="SmartDraw.2">
                  <p:embed/>
                  <p:pic>
                    <p:nvPicPr>
                      <p:cNvPr id="0" name="Object 3"/>
                      <p:cNvPicPr>
                        <a:picLocks noChangeAspect="1" noChangeArrowheads="1"/>
                      </p:cNvPicPr>
                      <p:nvPr/>
                    </p:nvPicPr>
                    <p:blipFill>
                      <a:blip r:embed="rId4"/>
                      <a:srcRect/>
                      <a:stretch>
                        <a:fillRect/>
                      </a:stretch>
                    </p:blipFill>
                    <p:spPr bwMode="auto">
                      <a:xfrm>
                        <a:off x="2640212" y="294087"/>
                        <a:ext cx="11374630" cy="6563913"/>
                      </a:xfrm>
                      <a:prstGeom prst="rect">
                        <a:avLst/>
                      </a:prstGeom>
                      <a:noFill/>
                    </p:spPr>
                  </p:pic>
                </p:oleObj>
              </mc:Fallback>
            </mc:AlternateContent>
          </a:graphicData>
        </a:graphic>
      </p:graphicFrame>
      <p:sp>
        <p:nvSpPr>
          <p:cNvPr id="2" name="TextBox 1">
            <a:extLst>
              <a:ext uri="{FF2B5EF4-FFF2-40B4-BE49-F238E27FC236}">
                <a16:creationId xmlns:a16="http://schemas.microsoft.com/office/drawing/2014/main" id="{625D82A0-87C7-47F0-8D5A-9FBE99D5CE33}"/>
              </a:ext>
            </a:extLst>
          </p:cNvPr>
          <p:cNvSpPr txBox="1"/>
          <p:nvPr/>
        </p:nvSpPr>
        <p:spPr>
          <a:xfrm>
            <a:off x="246936" y="775276"/>
            <a:ext cx="2393276" cy="3477875"/>
          </a:xfrm>
          <a:prstGeom prst="rect">
            <a:avLst/>
          </a:prstGeom>
          <a:noFill/>
        </p:spPr>
        <p:txBody>
          <a:bodyPr wrap="square" rtlCol="0">
            <a:spAutoFit/>
          </a:bodyPr>
          <a:lstStyle/>
          <a:p>
            <a:endParaRPr lang="en-US" sz="2400" dirty="0"/>
          </a:p>
          <a:p>
            <a:endParaRPr lang="en-US" sz="2800" dirty="0"/>
          </a:p>
          <a:p>
            <a:r>
              <a:rPr lang="en-US" sz="2400" dirty="0"/>
              <a:t>Approach #2: Deep neural nets reflect classical methods of inquiry</a:t>
            </a:r>
          </a:p>
          <a:p>
            <a:endParaRPr lang="en-US" sz="2400" dirty="0"/>
          </a:p>
          <a:p>
            <a:endParaRPr lang="en-US" sz="2400" dirty="0"/>
          </a:p>
        </p:txBody>
      </p:sp>
      <p:sp>
        <p:nvSpPr>
          <p:cNvPr id="8" name="TextBox 7">
            <a:extLst>
              <a:ext uri="{FF2B5EF4-FFF2-40B4-BE49-F238E27FC236}">
                <a16:creationId xmlns:a16="http://schemas.microsoft.com/office/drawing/2014/main" id="{F6610541-6D52-4486-99DA-597FDFF3BC08}"/>
              </a:ext>
            </a:extLst>
          </p:cNvPr>
          <p:cNvSpPr txBox="1"/>
          <p:nvPr/>
        </p:nvSpPr>
        <p:spPr>
          <a:xfrm>
            <a:off x="401181" y="5944764"/>
            <a:ext cx="11790819" cy="1046440"/>
          </a:xfrm>
          <a:prstGeom prst="rect">
            <a:avLst/>
          </a:prstGeom>
          <a:noFill/>
        </p:spPr>
        <p:txBody>
          <a:bodyPr wrap="square" rtlCol="0">
            <a:spAutoFit/>
          </a:bodyPr>
          <a:lstStyle/>
          <a:p>
            <a:r>
              <a:rPr lang="en-US" sz="2200" dirty="0"/>
              <a:t>In classical models of inquiry, there  back-and-forth relationships among the various disciplines, and between science and technology  (where technology, more often than not, is the main driver…).</a:t>
            </a:r>
          </a:p>
          <a:p>
            <a:endParaRPr lang="en-US" dirty="0"/>
          </a:p>
        </p:txBody>
      </p:sp>
    </p:spTree>
    <p:extLst>
      <p:ext uri="{BB962C8B-B14F-4D97-AF65-F5344CB8AC3E}">
        <p14:creationId xmlns:p14="http://schemas.microsoft.com/office/powerpoint/2010/main" val="3671800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75AFA1-42EA-468B-818F-A7AB7C41501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a:extLst>
              <a:ext uri="{FF2B5EF4-FFF2-40B4-BE49-F238E27FC236}">
                <a16:creationId xmlns:a16="http://schemas.microsoft.com/office/drawing/2014/main" id="{F1990998-3B6F-4480-97CE-C5F409550E96}"/>
              </a:ext>
            </a:extLst>
          </p:cNvPr>
          <p:cNvGraphicFramePr>
            <a:graphicFrameLocks noChangeAspect="1"/>
          </p:cNvGraphicFramePr>
          <p:nvPr>
            <p:extLst>
              <p:ext uri="{D42A27DB-BD31-4B8C-83A1-F6EECF244321}">
                <p14:modId xmlns:p14="http://schemas.microsoft.com/office/powerpoint/2010/main" val="3633107697"/>
              </p:ext>
            </p:extLst>
          </p:nvPr>
        </p:nvGraphicFramePr>
        <p:xfrm>
          <a:off x="4443865" y="1149715"/>
          <a:ext cx="8658209" cy="4995501"/>
        </p:xfrm>
        <a:graphic>
          <a:graphicData uri="http://schemas.openxmlformats.org/presentationml/2006/ole">
            <mc:AlternateContent xmlns:mc="http://schemas.openxmlformats.org/markup-compatibility/2006">
              <mc:Choice xmlns:v="urn:schemas-microsoft-com:vml" Requires="v">
                <p:oleObj spid="_x0000_s4875" name="SmartDraw" r:id="rId3" imgW="8025120" imgH="4695120" progId="SmartDraw.2">
                  <p:embed/>
                </p:oleObj>
              </mc:Choice>
              <mc:Fallback>
                <p:oleObj name="SmartDraw" r:id="rId3" imgW="8025120" imgH="4695120" progId="SmartDraw.2">
                  <p:embed/>
                  <p:pic>
                    <p:nvPicPr>
                      <p:cNvPr id="0" name="Object 1"/>
                      <p:cNvPicPr>
                        <a:picLocks noChangeAspect="1" noChangeArrowheads="1"/>
                      </p:cNvPicPr>
                      <p:nvPr/>
                    </p:nvPicPr>
                    <p:blipFill>
                      <a:blip r:embed="rId4"/>
                      <a:srcRect/>
                      <a:stretch>
                        <a:fillRect/>
                      </a:stretch>
                    </p:blipFill>
                    <p:spPr bwMode="auto">
                      <a:xfrm>
                        <a:off x="4443865" y="1149715"/>
                        <a:ext cx="8658209" cy="4995501"/>
                      </a:xfrm>
                      <a:prstGeom prst="rect">
                        <a:avLst/>
                      </a:prstGeom>
                      <a:noFill/>
                    </p:spPr>
                  </p:pic>
                </p:oleObj>
              </mc:Fallback>
            </mc:AlternateContent>
          </a:graphicData>
        </a:graphic>
      </p:graphicFrame>
      <p:sp>
        <p:nvSpPr>
          <p:cNvPr id="7" name="Rectangle 4">
            <a:extLst>
              <a:ext uri="{FF2B5EF4-FFF2-40B4-BE49-F238E27FC236}">
                <a16:creationId xmlns:a16="http://schemas.microsoft.com/office/drawing/2014/main" id="{3AED82C1-F6A1-41AB-837F-4988A5EC14C3}"/>
              </a:ext>
            </a:extLst>
          </p:cNvPr>
          <p:cNvSpPr>
            <a:spLocks noChangeArrowheads="1"/>
          </p:cNvSpPr>
          <p:nvPr/>
        </p:nvSpPr>
        <p:spPr bwMode="auto">
          <a:xfrm>
            <a:off x="609600" y="245179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cxnSp>
        <p:nvCxnSpPr>
          <p:cNvPr id="10" name="Straight Arrow Connector 9">
            <a:extLst>
              <a:ext uri="{FF2B5EF4-FFF2-40B4-BE49-F238E27FC236}">
                <a16:creationId xmlns:a16="http://schemas.microsoft.com/office/drawing/2014/main" id="{EEEBA2A0-AEE2-4B61-B2DA-348CE4E4AD1D}"/>
              </a:ext>
            </a:extLst>
          </p:cNvPr>
          <p:cNvCxnSpPr/>
          <p:nvPr/>
        </p:nvCxnSpPr>
        <p:spPr>
          <a:xfrm>
            <a:off x="8638540" y="7752080"/>
            <a:ext cx="56007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5FB4B82-434F-44EC-855F-38E4898D8BE1}"/>
              </a:ext>
            </a:extLst>
          </p:cNvPr>
          <p:cNvSpPr txBox="1"/>
          <p:nvPr/>
        </p:nvSpPr>
        <p:spPr>
          <a:xfrm>
            <a:off x="1533612" y="125996"/>
            <a:ext cx="9932077" cy="461665"/>
          </a:xfrm>
          <a:prstGeom prst="rect">
            <a:avLst/>
          </a:prstGeom>
          <a:ln>
            <a:noFill/>
            <a:tailEnd type="triangle"/>
          </a:ln>
        </p:spPr>
        <p:style>
          <a:lnRef idx="1">
            <a:schemeClr val="accent1"/>
          </a:lnRef>
          <a:fillRef idx="0">
            <a:schemeClr val="accent1"/>
          </a:fillRef>
          <a:effectRef idx="0">
            <a:schemeClr val="accent1"/>
          </a:effectRef>
          <a:fontRef idx="minor">
            <a:schemeClr val="tx1"/>
          </a:fontRef>
        </p:style>
        <p:txBody>
          <a:bodyPr wrap="square" rtlCol="0">
            <a:spAutoFit/>
          </a:bodyPr>
          <a:lstStyle/>
          <a:p>
            <a:pPr algn="ctr"/>
            <a:r>
              <a:rPr lang="en-US" sz="2400" dirty="0"/>
              <a:t>Approach #3:  Deep learning models as different</a:t>
            </a:r>
          </a:p>
        </p:txBody>
      </p:sp>
      <p:sp>
        <p:nvSpPr>
          <p:cNvPr id="4" name="TextBox 3">
            <a:extLst>
              <a:ext uri="{FF2B5EF4-FFF2-40B4-BE49-F238E27FC236}">
                <a16:creationId xmlns:a16="http://schemas.microsoft.com/office/drawing/2014/main" id="{E1682F2B-2E00-4DA8-BFB1-C7FFAC9D108D}"/>
              </a:ext>
            </a:extLst>
          </p:cNvPr>
          <p:cNvSpPr txBox="1"/>
          <p:nvPr/>
        </p:nvSpPr>
        <p:spPr>
          <a:xfrm>
            <a:off x="57861" y="6144145"/>
            <a:ext cx="12085982" cy="400110"/>
          </a:xfrm>
          <a:prstGeom prst="rect">
            <a:avLst/>
          </a:prstGeom>
          <a:noFill/>
        </p:spPr>
        <p:txBody>
          <a:bodyPr wrap="square" rtlCol="0">
            <a:spAutoFit/>
          </a:bodyPr>
          <a:lstStyle/>
          <a:p>
            <a:r>
              <a:rPr lang="en-US" sz="2000" dirty="0"/>
              <a:t>There is a back-and-forth between them, but the two sides are ontologically and epistemologically different</a:t>
            </a:r>
          </a:p>
        </p:txBody>
      </p:sp>
      <p:cxnSp>
        <p:nvCxnSpPr>
          <p:cNvPr id="11" name="Straight Arrow Connector 10">
            <a:extLst>
              <a:ext uri="{FF2B5EF4-FFF2-40B4-BE49-F238E27FC236}">
                <a16:creationId xmlns:a16="http://schemas.microsoft.com/office/drawing/2014/main" id="{E525F84E-431B-46D9-BC95-E6022D822FC3}"/>
              </a:ext>
            </a:extLst>
          </p:cNvPr>
          <p:cNvCxnSpPr>
            <a:cxnSpLocks/>
          </p:cNvCxnSpPr>
          <p:nvPr/>
        </p:nvCxnSpPr>
        <p:spPr>
          <a:xfrm>
            <a:off x="4443865" y="3429000"/>
            <a:ext cx="1051995" cy="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916D389-9326-4627-902B-BC4AE2FB148E}"/>
              </a:ext>
            </a:extLst>
          </p:cNvPr>
          <p:cNvCxnSpPr>
            <a:cxnSpLocks/>
          </p:cNvCxnSpPr>
          <p:nvPr/>
        </p:nvCxnSpPr>
        <p:spPr>
          <a:xfrm flipH="1">
            <a:off x="4358401" y="3278268"/>
            <a:ext cx="1051994" cy="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6" name="Object 15">
            <a:extLst>
              <a:ext uri="{FF2B5EF4-FFF2-40B4-BE49-F238E27FC236}">
                <a16:creationId xmlns:a16="http://schemas.microsoft.com/office/drawing/2014/main" id="{919A3FA8-4800-4807-AEEE-90EE7F25C144}"/>
              </a:ext>
            </a:extLst>
          </p:cNvPr>
          <p:cNvGraphicFramePr>
            <a:graphicFrameLocks noChangeAspect="1"/>
          </p:cNvGraphicFramePr>
          <p:nvPr>
            <p:extLst>
              <p:ext uri="{D42A27DB-BD31-4B8C-83A1-F6EECF244321}">
                <p14:modId xmlns:p14="http://schemas.microsoft.com/office/powerpoint/2010/main" val="4265540679"/>
              </p:ext>
            </p:extLst>
          </p:nvPr>
        </p:nvGraphicFramePr>
        <p:xfrm>
          <a:off x="57861" y="1732592"/>
          <a:ext cx="5437999" cy="3666732"/>
        </p:xfrm>
        <a:graphic>
          <a:graphicData uri="http://schemas.openxmlformats.org/presentationml/2006/ole">
            <mc:AlternateContent xmlns:mc="http://schemas.openxmlformats.org/markup-compatibility/2006">
              <mc:Choice xmlns:v="urn:schemas-microsoft-com:vml" Requires="v">
                <p:oleObj spid="_x0000_s4876" name="SmartDraw" r:id="rId5" imgW="8279640" imgH="5609520" progId="SmartDraw.2">
                  <p:embed/>
                </p:oleObj>
              </mc:Choice>
              <mc:Fallback>
                <p:oleObj name="SmartDraw" r:id="rId5" imgW="8279640" imgH="5609520" progId="SmartDraw.2">
                  <p:embed/>
                  <p:pic>
                    <p:nvPicPr>
                      <p:cNvPr id="14" name="Object 13">
                        <a:extLst>
                          <a:ext uri="{FF2B5EF4-FFF2-40B4-BE49-F238E27FC236}">
                            <a16:creationId xmlns:a16="http://schemas.microsoft.com/office/drawing/2014/main" id="{563A74D7-5B0D-449D-A6E2-4796E4BC56DB}"/>
                          </a:ext>
                        </a:extLst>
                      </p:cNvPr>
                      <p:cNvPicPr>
                        <a:picLocks noChangeAspect="1" noChangeArrowheads="1"/>
                      </p:cNvPicPr>
                      <p:nvPr/>
                    </p:nvPicPr>
                    <p:blipFill>
                      <a:blip r:embed="rId6"/>
                      <a:srcRect/>
                      <a:stretch>
                        <a:fillRect/>
                      </a:stretch>
                    </p:blipFill>
                    <p:spPr bwMode="auto">
                      <a:xfrm>
                        <a:off x="57861" y="1732592"/>
                        <a:ext cx="5437999" cy="3666732"/>
                      </a:xfrm>
                      <a:prstGeom prst="rect">
                        <a:avLst/>
                      </a:prstGeom>
                      <a:noFill/>
                    </p:spPr>
                  </p:pic>
                </p:oleObj>
              </mc:Fallback>
            </mc:AlternateContent>
          </a:graphicData>
        </a:graphic>
      </p:graphicFrame>
    </p:spTree>
    <p:extLst>
      <p:ext uri="{BB962C8B-B14F-4D97-AF65-F5344CB8AC3E}">
        <p14:creationId xmlns:p14="http://schemas.microsoft.com/office/powerpoint/2010/main" val="41199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369B-5A2E-499D-8A8D-CDF2D2A47511}"/>
              </a:ext>
            </a:extLst>
          </p:cNvPr>
          <p:cNvSpPr>
            <a:spLocks noGrp="1"/>
          </p:cNvSpPr>
          <p:nvPr>
            <p:ph type="title"/>
          </p:nvPr>
        </p:nvSpPr>
        <p:spPr>
          <a:xfrm>
            <a:off x="1097280" y="286604"/>
            <a:ext cx="10058400" cy="1012110"/>
          </a:xfrm>
        </p:spPr>
        <p:txBody>
          <a:bodyPr>
            <a:normAutofit/>
          </a:bodyPr>
          <a:lstStyle/>
          <a:p>
            <a:pPr algn="ctr"/>
            <a:r>
              <a:rPr lang="en-US" sz="2400" dirty="0">
                <a:latin typeface="+mn-lt"/>
              </a:rPr>
              <a:t>Neural nets are different --  for example, there are back-and-forth processes involved but we just cannot model those in formal ways.</a:t>
            </a:r>
          </a:p>
        </p:txBody>
      </p:sp>
      <p:sp>
        <p:nvSpPr>
          <p:cNvPr id="3" name="Content Placeholder 2">
            <a:extLst>
              <a:ext uri="{FF2B5EF4-FFF2-40B4-BE49-F238E27FC236}">
                <a16:creationId xmlns:a16="http://schemas.microsoft.com/office/drawing/2014/main" id="{083F21D2-FB8F-4AF2-B45B-A4EDD033235A}"/>
              </a:ext>
            </a:extLst>
          </p:cNvPr>
          <p:cNvSpPr>
            <a:spLocks noGrp="1"/>
          </p:cNvSpPr>
          <p:nvPr>
            <p:ph idx="1"/>
          </p:nvPr>
        </p:nvSpPr>
        <p:spPr>
          <a:xfrm>
            <a:off x="92765" y="1524000"/>
            <a:ext cx="11763955" cy="4691270"/>
          </a:xfrm>
        </p:spPr>
        <p:txBody>
          <a:bodyPr>
            <a:normAutofit fontScale="92500" lnSpcReduction="10000"/>
          </a:bodyPr>
          <a:lstStyle/>
          <a:p>
            <a:endParaRPr lang="en-US" sz="2400" dirty="0"/>
          </a:p>
          <a:p>
            <a:pPr marL="463550" indent="-463550">
              <a:buFont typeface="Arial" panose="020B0604020202020204" pitchFamily="34" charset="0"/>
              <a:buChar char="•"/>
            </a:pPr>
            <a:r>
              <a:rPr lang="en-US" sz="2200" dirty="0"/>
              <a:t>Notice we keep drawing arrows back and forth among the blocks.  Now in category theory, these can define adjunctions, and then monads.  Perhaps we could model the back-and-forth processes in terms of monads!  The “Progress Monad!”</a:t>
            </a:r>
          </a:p>
          <a:p>
            <a:pPr marL="463550" indent="-463550">
              <a:buFont typeface="Arial" panose="020B0604020202020204" pitchFamily="34" charset="0"/>
              <a:buChar char="•"/>
            </a:pPr>
            <a:endParaRPr lang="en-US" sz="2200" dirty="0"/>
          </a:p>
          <a:p>
            <a:pPr marL="463550" indent="-463550">
              <a:buFont typeface="Arial" panose="020B0604020202020204" pitchFamily="34" charset="0"/>
              <a:buChar char="•"/>
              <a:tabLst>
                <a:tab pos="346075" algn="l"/>
              </a:tabLst>
            </a:pPr>
            <a:r>
              <a:rPr lang="en-US" sz="2200" dirty="0"/>
              <a:t>But no, somethings can’t be modeled.  That’s an idea we’ve known since the early 1800s.</a:t>
            </a:r>
          </a:p>
          <a:p>
            <a:pPr marL="463550" indent="-463550">
              <a:buFont typeface="Arial" panose="020B0604020202020204" pitchFamily="34" charset="0"/>
              <a:buChar char="•"/>
              <a:tabLst>
                <a:tab pos="346075" algn="l"/>
              </a:tabLst>
            </a:pPr>
            <a:endParaRPr lang="en-US" sz="2200" dirty="0"/>
          </a:p>
          <a:p>
            <a:pPr marL="463550" indent="-463550">
              <a:buFont typeface="Arial" panose="020B0604020202020204" pitchFamily="34" charset="0"/>
              <a:buChar char="•"/>
              <a:tabLst>
                <a:tab pos="346075" algn="l"/>
              </a:tabLst>
            </a:pPr>
            <a:r>
              <a:rPr lang="en-US" sz="2200" dirty="0"/>
              <a:t>Hence paradigms of reasoning -- that are old and deep and jointly claimed by many disciplines -- are also claimed by neural networks.  They can models that are ontologically and epistemologically distinct from classical models.</a:t>
            </a:r>
          </a:p>
          <a:p>
            <a:pPr marL="463550" indent="-463550">
              <a:buFont typeface="Arial" panose="020B0604020202020204" pitchFamily="34" charset="0"/>
              <a:buChar char="•"/>
              <a:tabLst>
                <a:tab pos="346075" algn="l"/>
              </a:tabLst>
            </a:pPr>
            <a:endParaRPr lang="en-US" sz="2200" dirty="0"/>
          </a:p>
          <a:p>
            <a:pPr marL="463550" indent="-463550">
              <a:buFont typeface="Arial" panose="020B0604020202020204" pitchFamily="34" charset="0"/>
              <a:buChar char="•"/>
              <a:tabLst>
                <a:tab pos="346075" algn="l"/>
              </a:tabLst>
            </a:pPr>
            <a:r>
              <a:rPr lang="en-US" sz="2200" dirty="0"/>
              <a:t>Deep neural networks – now one part of the eternal, golden braid of different approaches to reasoning in general - can help us better understand and also extend classical models of inquiry themselves.</a:t>
            </a:r>
            <a:endParaRPr lang="en-US" sz="2600" dirty="0"/>
          </a:p>
          <a:p>
            <a:pPr marL="0" indent="0">
              <a:buNone/>
              <a:tabLst>
                <a:tab pos="346075" algn="l"/>
              </a:tabLst>
            </a:pPr>
            <a:endParaRPr lang="en-US" dirty="0"/>
          </a:p>
          <a:p>
            <a:pPr marL="230188" indent="-230188">
              <a:buFont typeface="Arial" panose="020B0604020202020204" pitchFamily="34" charset="0"/>
              <a:buChar char="•"/>
              <a:tabLst>
                <a:tab pos="346075" algn="l"/>
              </a:tabLst>
            </a:pPr>
            <a:endParaRPr lang="en-US" dirty="0"/>
          </a:p>
          <a:p>
            <a:pPr marL="230188" indent="-230188">
              <a:buFont typeface="Arial" panose="020B0604020202020204" pitchFamily="34" charset="0"/>
              <a:buChar char="•"/>
              <a:tabLst>
                <a:tab pos="346075" algn="l"/>
              </a:tabLst>
            </a:pPr>
            <a:endParaRPr lang="en-US" dirty="0"/>
          </a:p>
          <a:p>
            <a:pPr marL="0" indent="0">
              <a:buNone/>
              <a:tabLst>
                <a:tab pos="346075" algn="l"/>
              </a:tabLst>
            </a:pPr>
            <a:endParaRPr lang="en-US" dirty="0"/>
          </a:p>
        </p:txBody>
      </p:sp>
    </p:spTree>
    <p:extLst>
      <p:ext uri="{BB962C8B-B14F-4D97-AF65-F5344CB8AC3E}">
        <p14:creationId xmlns:p14="http://schemas.microsoft.com/office/powerpoint/2010/main" val="313991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082" y="356996"/>
            <a:ext cx="11798372" cy="5963675"/>
          </a:xfrm>
        </p:spPr>
        <p:txBody>
          <a:bodyPr>
            <a:normAutofit fontScale="92500" lnSpcReduction="20000"/>
          </a:bodyPr>
          <a:lstStyle/>
          <a:p>
            <a:pPr marL="0" indent="0" algn="ctr">
              <a:buNone/>
            </a:pPr>
            <a:r>
              <a:rPr lang="en-US" sz="3000" dirty="0"/>
              <a:t>Perspectives on deep learning and deep reasoning</a:t>
            </a:r>
          </a:p>
          <a:p>
            <a:pPr marL="631825" indent="-631825">
              <a:buFont typeface="+mj-lt"/>
              <a:buAutoNum type="romanUcPeriod"/>
            </a:pPr>
            <a:endParaRPr lang="en-US" sz="2400" dirty="0"/>
          </a:p>
          <a:p>
            <a:pPr marL="571500" indent="-571500">
              <a:buFont typeface="+mj-lt"/>
              <a:buAutoNum type="romanUcPeriod"/>
            </a:pPr>
            <a:r>
              <a:rPr lang="en-US" sz="2400" dirty="0"/>
              <a:t>Perspectives based upon different ideas about tensors</a:t>
            </a:r>
          </a:p>
          <a:p>
            <a:pPr marL="571500" indent="-571500">
              <a:buFont typeface="+mj-lt"/>
              <a:buAutoNum type="romanUcPeriod"/>
            </a:pPr>
            <a:endParaRPr lang="en-US" sz="2400" dirty="0"/>
          </a:p>
          <a:p>
            <a:pPr marL="1172718" lvl="3" indent="-514350">
              <a:buFont typeface="+mj-lt"/>
              <a:buAutoNum type="alphaUcPeriod"/>
            </a:pPr>
            <a:r>
              <a:rPr lang="en-US" sz="2400" dirty="0"/>
              <a:t>Perspectives using tensors as geometric objects – really objects from differential geometry</a:t>
            </a:r>
          </a:p>
          <a:p>
            <a:pPr marL="1172718" lvl="3" indent="-514350">
              <a:buFont typeface="+mj-lt"/>
              <a:buAutoNum type="alphaUcPeriod"/>
            </a:pPr>
            <a:r>
              <a:rPr lang="en-US" sz="2400" dirty="0"/>
              <a:t>Perspectives from abstract algebra</a:t>
            </a:r>
          </a:p>
          <a:p>
            <a:pPr marL="1172718" lvl="3" indent="-514350">
              <a:buFont typeface="+mj-lt"/>
              <a:buAutoNum type="alphaUcPeriod"/>
            </a:pPr>
            <a:endParaRPr lang="en-US" sz="2400" dirty="0"/>
          </a:p>
          <a:p>
            <a:pPr marL="571500" indent="-571500">
              <a:buFont typeface="+mj-lt"/>
              <a:buAutoNum type="romanUcPeriod"/>
            </a:pPr>
            <a:r>
              <a:rPr lang="en-US" sz="2400" dirty="0"/>
              <a:t>Perspectives that combine ideas in logic, type theory, and topology</a:t>
            </a:r>
          </a:p>
          <a:p>
            <a:pPr marL="0" indent="0">
              <a:buNone/>
            </a:pPr>
            <a:endParaRPr lang="en-US" sz="2400" dirty="0"/>
          </a:p>
          <a:p>
            <a:pPr marL="1172718" lvl="3" indent="-514350">
              <a:buFont typeface="+mj-lt"/>
              <a:buAutoNum type="alphaUcPeriod"/>
            </a:pPr>
            <a:r>
              <a:rPr lang="en-US" sz="2400" dirty="0"/>
              <a:t>Perspectives using models of reasoning by V. Voevodsy</a:t>
            </a:r>
          </a:p>
          <a:p>
            <a:pPr marL="1172718" lvl="3" indent="-514350">
              <a:buFont typeface="+mj-lt"/>
              <a:buAutoNum type="alphaUcPeriod"/>
            </a:pPr>
            <a:r>
              <a:rPr lang="en-US" sz="2400" dirty="0"/>
              <a:t>Perspectives using models of reasoning by B. Jacobs</a:t>
            </a:r>
          </a:p>
          <a:p>
            <a:pPr marL="1204913" lvl="1" indent="-571500">
              <a:buFont typeface="+mj-lt"/>
              <a:buAutoNum type="romanUcPeriod"/>
            </a:pPr>
            <a:endParaRPr lang="en-US" sz="2400" dirty="0"/>
          </a:p>
          <a:p>
            <a:pPr marL="571500" indent="-571500">
              <a:buFont typeface="+mj-lt"/>
              <a:buAutoNum type="romanUcPeriod" startAt="3"/>
            </a:pPr>
            <a:r>
              <a:rPr lang="en-US" sz="2400" dirty="0"/>
              <a:t>Perspectives involving classical models of inquiry and deep neural nets</a:t>
            </a:r>
          </a:p>
          <a:p>
            <a:pPr marL="0" indent="0">
              <a:buNone/>
            </a:pPr>
            <a:r>
              <a:rPr lang="en-US" sz="2400" dirty="0"/>
              <a:t> </a:t>
            </a:r>
          </a:p>
          <a:p>
            <a:pPr marL="1172718" lvl="3" indent="-514350">
              <a:buFont typeface="+mj-lt"/>
              <a:buAutoNum type="alphaUcPeriod"/>
            </a:pPr>
            <a:r>
              <a:rPr lang="en-US" sz="2400" dirty="0"/>
              <a:t>Perspectives on deep neural nets that come from classical modes of inquiry.</a:t>
            </a:r>
          </a:p>
          <a:p>
            <a:pPr marL="1172718" lvl="3" indent="-514350">
              <a:buFont typeface="+mj-lt"/>
              <a:buAutoNum type="alphaUcPeriod"/>
            </a:pPr>
            <a:r>
              <a:rPr lang="en-US" sz="2400" dirty="0"/>
              <a:t>Perspectives on classical models of inquiry using approaches of deep neural nets</a:t>
            </a:r>
          </a:p>
          <a:p>
            <a:pPr marL="0" indent="0">
              <a:buNone/>
            </a:pPr>
            <a:endParaRPr lang="en-US" sz="2800" dirty="0"/>
          </a:p>
          <a:p>
            <a:pPr marL="571500" indent="-571500">
              <a:buFont typeface="+mj-lt"/>
              <a:buAutoNum type="romanUcPeriod" startAt="3"/>
            </a:pPr>
            <a:endParaRPr lang="en-US" sz="2800" dirty="0"/>
          </a:p>
          <a:p>
            <a:pPr marL="1229868" lvl="3" indent="-571500">
              <a:buFont typeface="+mj-lt"/>
              <a:buAutoNum type="romanUcPeriod" startAt="3"/>
            </a:pPr>
            <a:endParaRPr lang="en-US" sz="2200" dirty="0"/>
          </a:p>
          <a:p>
            <a:pPr marL="631825" indent="-631825">
              <a:buFont typeface="+mj-lt"/>
              <a:buAutoNum type="romanUcPeriod" startAt="3"/>
            </a:pPr>
            <a:endParaRPr lang="en-US" sz="2800" dirty="0"/>
          </a:p>
        </p:txBody>
      </p:sp>
    </p:spTree>
    <p:extLst>
      <p:ext uri="{BB962C8B-B14F-4D97-AF65-F5344CB8AC3E}">
        <p14:creationId xmlns:p14="http://schemas.microsoft.com/office/powerpoint/2010/main" val="1334169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D607-9203-4420-A967-0211E6617824}"/>
              </a:ext>
            </a:extLst>
          </p:cNvPr>
          <p:cNvSpPr>
            <a:spLocks noGrp="1"/>
          </p:cNvSpPr>
          <p:nvPr>
            <p:ph type="title"/>
          </p:nvPr>
        </p:nvSpPr>
        <p:spPr>
          <a:xfrm>
            <a:off x="325120" y="286603"/>
            <a:ext cx="10830560" cy="1064677"/>
          </a:xfrm>
        </p:spPr>
        <p:txBody>
          <a:bodyPr>
            <a:normAutofit/>
          </a:bodyPr>
          <a:lstStyle/>
          <a:p>
            <a:r>
              <a:rPr lang="en-US" sz="2400" dirty="0">
                <a:latin typeface="+mn-lt"/>
              </a:rPr>
              <a:t>Selected References</a:t>
            </a:r>
          </a:p>
        </p:txBody>
      </p:sp>
      <p:sp>
        <p:nvSpPr>
          <p:cNvPr id="3" name="Content Placeholder 2">
            <a:extLst>
              <a:ext uri="{FF2B5EF4-FFF2-40B4-BE49-F238E27FC236}">
                <a16:creationId xmlns:a16="http://schemas.microsoft.com/office/drawing/2014/main" id="{3BAB12C3-68DE-48D3-8235-E6E7012884FA}"/>
              </a:ext>
            </a:extLst>
          </p:cNvPr>
          <p:cNvSpPr>
            <a:spLocks noGrp="1"/>
          </p:cNvSpPr>
          <p:nvPr>
            <p:ph idx="1"/>
          </p:nvPr>
        </p:nvSpPr>
        <p:spPr>
          <a:xfrm>
            <a:off x="198120" y="1845734"/>
            <a:ext cx="10957560" cy="4023360"/>
          </a:xfrm>
        </p:spPr>
        <p:txBody>
          <a:bodyPr>
            <a:normAutofit fontScale="85000" lnSpcReduction="20000"/>
          </a:bodyPr>
          <a:lstStyle/>
          <a:p>
            <a:pPr marL="0" indent="0">
              <a:buNone/>
            </a:pPr>
            <a:endParaRPr lang="en-US" dirty="0"/>
          </a:p>
          <a:p>
            <a:r>
              <a:rPr lang="en-US" sz="2800" dirty="0"/>
              <a:t>I.  Tensors</a:t>
            </a:r>
          </a:p>
          <a:p>
            <a:pPr marL="292608" lvl="1" indent="0">
              <a:buNone/>
            </a:pPr>
            <a:endParaRPr lang="en-US" sz="1600" dirty="0"/>
          </a:p>
          <a:p>
            <a:pPr marL="292608" lvl="1" indent="0">
              <a:buNone/>
            </a:pPr>
            <a:r>
              <a:rPr lang="en-US" sz="1600" dirty="0"/>
              <a:t>Googling “tensors”, and sure to capture algebraic, geometric, and other ideas as well – to include both intrinsic definitions -- will itself give a good general perspective on different mathematical points of view regarding tensors.</a:t>
            </a:r>
          </a:p>
          <a:p>
            <a:pPr marL="292608" lvl="1" indent="0">
              <a:buNone/>
            </a:pPr>
            <a:endParaRPr lang="en-US" sz="1600" dirty="0"/>
          </a:p>
          <a:p>
            <a:pPr marL="292608" lvl="1" indent="0">
              <a:buNone/>
            </a:pPr>
            <a:r>
              <a:rPr lang="en-US" sz="1600" dirty="0"/>
              <a:t>For ideas about tensor decompositions, one can search for deep learning about algebraic tensor decompositions, or, for example, for </a:t>
            </a:r>
            <a:r>
              <a:rPr lang="en-US" sz="1600" dirty="0" err="1"/>
              <a:t>Biamonte</a:t>
            </a:r>
            <a:r>
              <a:rPr lang="en-US" sz="1600" dirty="0"/>
              <a:t> and </a:t>
            </a:r>
            <a:r>
              <a:rPr lang="en-US" sz="1600" dirty="0" err="1"/>
              <a:t>Bergholm’s</a:t>
            </a:r>
            <a:r>
              <a:rPr lang="en-US" sz="1600" dirty="0"/>
              <a:t> “Quantum Tensor Networks in a Nutshell” (2017) at  </a:t>
            </a:r>
            <a:r>
              <a:rPr lang="en-US" sz="1600" dirty="0">
                <a:hlinkClick r:id="rId2"/>
              </a:rPr>
              <a:t>https://arxiv.org/pdf/1708.00006.pdf</a:t>
            </a:r>
            <a:endParaRPr lang="en-US" sz="1600" dirty="0"/>
          </a:p>
          <a:p>
            <a:pPr marL="292608" lvl="1" indent="0">
              <a:buNone/>
            </a:pPr>
            <a:endParaRPr lang="en-US" sz="1600" dirty="0"/>
          </a:p>
          <a:p>
            <a:pPr marL="292608" lvl="1" indent="0">
              <a:buNone/>
            </a:pPr>
            <a:r>
              <a:rPr lang="en-US" sz="1600" dirty="0"/>
              <a:t>After putting this presentation together, I came across Catherine Ray’s “A Gentle Introduction to Tensors and Monoids” at</a:t>
            </a:r>
            <a:r>
              <a:rPr lang="en-US" sz="1600" b="1" dirty="0"/>
              <a:t> </a:t>
            </a:r>
            <a:r>
              <a:rPr lang="en-US" sz="1600" dirty="0">
                <a:hlinkClick r:id="rId3"/>
              </a:rPr>
              <a:t>http://rin.io/tensors/</a:t>
            </a:r>
            <a:r>
              <a:rPr lang="en-US" sz="1600" dirty="0"/>
              <a:t> (2017). </a:t>
            </a:r>
            <a:r>
              <a:rPr lang="en-US" sz="1600" b="1" dirty="0"/>
              <a:t> </a:t>
            </a:r>
            <a:r>
              <a:rPr lang="en-US" sz="1600" dirty="0"/>
              <a:t>This expresses some of the ideas much more fully.  Constructive logic in recent decades is intertwined with category theory.  In order to see reasoning over a single type defined in terms of composition and tensor products, good places to start are R.F. C. Walters’ </a:t>
            </a:r>
            <a:r>
              <a:rPr lang="en-US" sz="1600" i="1" dirty="0"/>
              <a:t>Categories and Computer Science </a:t>
            </a:r>
            <a:r>
              <a:rPr lang="en-US" sz="1600" dirty="0"/>
              <a:t>(1991) or Fong and Spivak’s “Seven sketches in compositionality” ( 2018 ) at </a:t>
            </a:r>
            <a:r>
              <a:rPr lang="en-US" sz="1600" dirty="0">
                <a:hlinkClick r:id="rId4"/>
              </a:rPr>
              <a:t>https://arxiv.org/abs/1803.05316</a:t>
            </a:r>
            <a:r>
              <a:rPr lang="en-US" sz="1600" dirty="0"/>
              <a:t>.   </a:t>
            </a:r>
          </a:p>
          <a:p>
            <a:pPr marL="292608" lvl="1" indent="0">
              <a:buNone/>
            </a:pPr>
            <a:endParaRPr lang="en-US" sz="1600" dirty="0"/>
          </a:p>
          <a:p>
            <a:pPr marL="292608" lvl="1" indent="0">
              <a:buNone/>
            </a:pPr>
            <a:r>
              <a:rPr lang="en-US" sz="1600" dirty="0"/>
              <a:t>A reader can move to Baez and Stone’s “Physics, Topology, Logic and Computation: A Rosetta Stone” (2009) at </a:t>
            </a:r>
            <a:r>
              <a:rPr lang="en-US" sz="1600" dirty="0">
                <a:hlinkClick r:id="rId5"/>
              </a:rPr>
              <a:t>http://math.ucr.edu/home/baez/rosetta.pdf</a:t>
            </a:r>
            <a:r>
              <a:rPr lang="en-US" sz="1600" dirty="0"/>
              <a:t>.  That work has some of the same threads as this piece done primarily from a far richer and category-theoretic point of view. If one goes through these works and others you will see the evolution of ideas to move from use of flowcharts and other kinds of formal reasoning from composition with tensor sums to the use of composition with tensor products. </a:t>
            </a:r>
          </a:p>
          <a:p>
            <a:pPr marL="0" indent="0">
              <a:buNone/>
            </a:pPr>
            <a:endParaRPr lang="en-US" dirty="0"/>
          </a:p>
          <a:p>
            <a:pPr marL="0" indent="0">
              <a:buNone/>
            </a:pPr>
            <a:endParaRPr lang="en-US" dirty="0"/>
          </a:p>
          <a:p>
            <a:pPr marL="0" indent="0">
              <a:buNone/>
            </a:pPr>
            <a:endParaRPr lang="en-US" b="1" dirty="0"/>
          </a:p>
          <a:p>
            <a:endParaRPr lang="en-US" dirty="0"/>
          </a:p>
        </p:txBody>
      </p:sp>
    </p:spTree>
    <p:extLst>
      <p:ext uri="{BB962C8B-B14F-4D97-AF65-F5344CB8AC3E}">
        <p14:creationId xmlns:p14="http://schemas.microsoft.com/office/powerpoint/2010/main" val="27865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D607-9203-4420-A967-0211E6617824}"/>
              </a:ext>
            </a:extLst>
          </p:cNvPr>
          <p:cNvSpPr>
            <a:spLocks noGrp="1"/>
          </p:cNvSpPr>
          <p:nvPr>
            <p:ph type="title"/>
          </p:nvPr>
        </p:nvSpPr>
        <p:spPr>
          <a:xfrm>
            <a:off x="259080" y="378462"/>
            <a:ext cx="10896600" cy="861058"/>
          </a:xfrm>
        </p:spPr>
        <p:txBody>
          <a:bodyPr>
            <a:normAutofit/>
          </a:bodyPr>
          <a:lstStyle/>
          <a:p>
            <a:r>
              <a:rPr lang="en-US" sz="2400" dirty="0">
                <a:latin typeface="+mn-lt"/>
              </a:rPr>
              <a:t>Selected References( continued)</a:t>
            </a:r>
          </a:p>
        </p:txBody>
      </p:sp>
      <p:sp>
        <p:nvSpPr>
          <p:cNvPr id="3" name="Content Placeholder 2">
            <a:extLst>
              <a:ext uri="{FF2B5EF4-FFF2-40B4-BE49-F238E27FC236}">
                <a16:creationId xmlns:a16="http://schemas.microsoft.com/office/drawing/2014/main" id="{3BAB12C3-68DE-48D3-8235-E6E7012884FA}"/>
              </a:ext>
            </a:extLst>
          </p:cNvPr>
          <p:cNvSpPr>
            <a:spLocks noGrp="1"/>
          </p:cNvSpPr>
          <p:nvPr>
            <p:ph idx="1"/>
          </p:nvPr>
        </p:nvSpPr>
        <p:spPr>
          <a:xfrm>
            <a:off x="259080" y="1845734"/>
            <a:ext cx="10896600" cy="4023360"/>
          </a:xfrm>
        </p:spPr>
        <p:txBody>
          <a:bodyPr>
            <a:normAutofit fontScale="92500" lnSpcReduction="10000"/>
          </a:bodyPr>
          <a:lstStyle/>
          <a:p>
            <a:r>
              <a:rPr lang="en-US" sz="2400" dirty="0"/>
              <a:t>IIA.  Models of Vladimir Voevodsky</a:t>
            </a:r>
          </a:p>
          <a:p>
            <a:pPr marL="292608" lvl="1" indent="0">
              <a:buNone/>
            </a:pPr>
            <a:endParaRPr lang="en-US" dirty="0"/>
          </a:p>
          <a:p>
            <a:pPr marL="292608" lvl="1" indent="0">
              <a:buNone/>
            </a:pPr>
            <a:r>
              <a:rPr lang="en-US" sz="1400" dirty="0"/>
              <a:t>Perhaps the best starting point for his work is the Wikipedia page at </a:t>
            </a:r>
            <a:r>
              <a:rPr lang="en-US" sz="1400" dirty="0">
                <a:hlinkClick r:id="rId2"/>
              </a:rPr>
              <a:t>https://en.wikipedia.org/wiki/Vladimir_Voevodsky</a:t>
            </a:r>
            <a:r>
              <a:rPr lang="en-US" sz="1400" dirty="0"/>
              <a:t>.</a:t>
            </a:r>
          </a:p>
          <a:p>
            <a:pPr marL="292608" lvl="1" indent="0">
              <a:buNone/>
            </a:pPr>
            <a:endParaRPr lang="en-US" sz="1400" dirty="0"/>
          </a:p>
          <a:p>
            <a:pPr marL="292608" lvl="1" indent="0">
              <a:buNone/>
            </a:pPr>
            <a:r>
              <a:rPr lang="en-US" sz="1400" dirty="0" err="1"/>
              <a:t>Grassman</a:t>
            </a:r>
            <a:r>
              <a:rPr lang="en-US" sz="1400" dirty="0"/>
              <a:t> algebra as used by </a:t>
            </a:r>
            <a:r>
              <a:rPr lang="en-US" sz="1400" dirty="0" err="1"/>
              <a:t>Voevodksy</a:t>
            </a:r>
            <a:r>
              <a:rPr lang="en-US" sz="1400" dirty="0"/>
              <a:t> developed more fully as the geometric algebra of </a:t>
            </a:r>
            <a:r>
              <a:rPr lang="en-US" sz="1400" dirty="0" err="1"/>
              <a:t>Hestenes</a:t>
            </a:r>
            <a:r>
              <a:rPr lang="en-US" sz="1400" dirty="0"/>
              <a:t>.  Those with a computer science background might consider </a:t>
            </a:r>
            <a:r>
              <a:rPr lang="en-US" sz="1400" dirty="0" err="1"/>
              <a:t>Dorst</a:t>
            </a:r>
            <a:r>
              <a:rPr lang="en-US" sz="1400" dirty="0"/>
              <a:t>, </a:t>
            </a:r>
            <a:r>
              <a:rPr lang="en-US" sz="1400" dirty="0" err="1"/>
              <a:t>Fontijne</a:t>
            </a:r>
            <a:r>
              <a:rPr lang="en-US" sz="1400" dirty="0"/>
              <a:t> and Mann’s</a:t>
            </a:r>
            <a:r>
              <a:rPr lang="en-US" sz="1400" dirty="0">
                <a:hlinkClick r:id="rId3"/>
              </a:rPr>
              <a:t> </a:t>
            </a:r>
            <a:r>
              <a:rPr lang="en-US" sz="1400" dirty="0" err="1">
                <a:hlinkClick r:id="rId3"/>
              </a:rPr>
              <a:t>Mann</a:t>
            </a:r>
            <a:r>
              <a:rPr lang="en-US" sz="1400" dirty="0" err="1"/>
              <a:t>’s</a:t>
            </a:r>
            <a:r>
              <a:rPr lang="en-US" sz="1400" dirty="0"/>
              <a:t> </a:t>
            </a:r>
            <a:r>
              <a:rPr lang="en-US" sz="1400" i="1" dirty="0"/>
              <a:t>Geometric Algebra for Computer Science</a:t>
            </a:r>
            <a:r>
              <a:rPr lang="en-US" sz="1400" dirty="0"/>
              <a:t>: An Object-Oriented Approach (2007).   There are also texts describing it as a very useful modern approach to topics such as computer graphics and mechanics.  Here, learning involves learning about the geometric and other properties of scenes described formally in the language of geometric algebra.</a:t>
            </a:r>
          </a:p>
          <a:p>
            <a:pPr marL="292608" lvl="1" indent="0">
              <a:buNone/>
            </a:pPr>
            <a:endParaRPr lang="en-US" sz="1400" dirty="0"/>
          </a:p>
          <a:p>
            <a:pPr marL="292608" lvl="1" indent="0">
              <a:buNone/>
            </a:pPr>
            <a:r>
              <a:rPr lang="en-US" sz="1400" dirty="0"/>
              <a:t>Our discussion presents linear logic as fleshed out by Girard that is characteristic of both geometric algebra and proofs of propositions.  The Stanford Encyclopedia's summary at </a:t>
            </a:r>
            <a:r>
              <a:rPr lang="en-US" sz="1400" dirty="0">
                <a:hlinkClick r:id="rId4"/>
              </a:rPr>
              <a:t>https://plato.stanford.edu/entries/logic-linear/</a:t>
            </a:r>
            <a:r>
              <a:rPr lang="en-US" sz="1400" dirty="0"/>
              <a:t> is a good starting point that does not require a background understanding of category theory.</a:t>
            </a:r>
          </a:p>
          <a:p>
            <a:pPr marL="292608" lvl="1" indent="0">
              <a:buNone/>
            </a:pPr>
            <a:endParaRPr lang="en-US" sz="1400" dirty="0"/>
          </a:p>
          <a:p>
            <a:pPr marL="292608" lvl="1" indent="0">
              <a:buNone/>
            </a:pPr>
            <a:r>
              <a:rPr lang="en-US" sz="1400" dirty="0"/>
              <a:t>For use of </a:t>
            </a:r>
            <a:r>
              <a:rPr lang="en-US" sz="1400" dirty="0" err="1"/>
              <a:t>Voevodsky’s</a:t>
            </a:r>
            <a:r>
              <a:rPr lang="en-US" sz="1400" dirty="0"/>
              <a:t> theory of univalent types in proving formulas about tensors, blades, and other geometric objects, one can begin with the summary page on COQ at </a:t>
            </a:r>
            <a:r>
              <a:rPr lang="en-US" sz="1400" dirty="0">
                <a:hlinkClick r:id="rId5"/>
              </a:rPr>
              <a:t>https://coq.inria.fr/</a:t>
            </a:r>
            <a:r>
              <a:rPr lang="en-US" sz="1400" dirty="0"/>
              <a:t>.</a:t>
            </a:r>
          </a:p>
          <a:p>
            <a:pPr marL="292608" lvl="1" indent="0">
              <a:buNone/>
            </a:pPr>
            <a:endParaRPr lang="en-US" sz="1400" dirty="0"/>
          </a:p>
          <a:p>
            <a:pPr marL="292608" lvl="1" indent="0">
              <a:buNone/>
            </a:pPr>
            <a:r>
              <a:rPr lang="en-US" sz="1400" dirty="0"/>
              <a:t>A proposition is we would want to see if, in the context of comments by George Forsythe, it is possible to apply work of Voevodsky and approaches aligned with his in the field in different practical ways.</a:t>
            </a:r>
          </a:p>
          <a:p>
            <a:pPr marL="292608" lvl="1" indent="0">
              <a:buNone/>
            </a:pPr>
            <a:endParaRPr lang="en-US" sz="1400" dirty="0"/>
          </a:p>
          <a:p>
            <a:pPr marL="292608" lvl="1" indent="0">
              <a:buNone/>
            </a:pPr>
            <a:endParaRPr lang="en-US" sz="1400" dirty="0"/>
          </a:p>
          <a:p>
            <a:pPr marL="292608" lvl="1" indent="0">
              <a:buNone/>
            </a:pPr>
            <a:endParaRPr lang="en-US" sz="1400" dirty="0"/>
          </a:p>
          <a:p>
            <a:pPr marL="292608" lvl="1" indent="0">
              <a:buNone/>
            </a:pPr>
            <a:endParaRPr lang="en-US" sz="1400" dirty="0"/>
          </a:p>
          <a:p>
            <a:pPr marL="292608" lvl="1" indent="0">
              <a:buNone/>
            </a:pPr>
            <a:endParaRPr lang="en-US" dirty="0"/>
          </a:p>
          <a:p>
            <a:pPr marL="292608" lvl="1" indent="0">
              <a:buNone/>
            </a:pPr>
            <a:endParaRPr lang="en-US" dirty="0"/>
          </a:p>
          <a:p>
            <a:pPr marL="292608" lvl="1" indent="0">
              <a:buNone/>
            </a:pPr>
            <a:endParaRPr lang="en-US" dirty="0"/>
          </a:p>
          <a:p>
            <a:pPr marL="292608" lvl="1" indent="0">
              <a:buNone/>
            </a:pPr>
            <a:endParaRPr lang="en-US" dirty="0"/>
          </a:p>
        </p:txBody>
      </p:sp>
      <p:sp>
        <p:nvSpPr>
          <p:cNvPr id="8" name="Rectangle 6">
            <a:extLst>
              <a:ext uri="{FF2B5EF4-FFF2-40B4-BE49-F238E27FC236}">
                <a16:creationId xmlns:a16="http://schemas.microsoft.com/office/drawing/2014/main" id="{7A46150B-58B1-47F0-A3EF-C68CABE19A6D}"/>
              </a:ext>
            </a:extLst>
          </p:cNvPr>
          <p:cNvSpPr>
            <a:spLocks noChangeArrowheads="1"/>
          </p:cNvSpPr>
          <p:nvPr/>
        </p:nvSpPr>
        <p:spPr bwMode="auto">
          <a:xfrm>
            <a:off x="0" y="-147313"/>
            <a:ext cx="65" cy="294626"/>
          </a:xfrm>
          <a:prstGeom prst="rect">
            <a:avLst/>
          </a:prstGeom>
          <a:solidFill>
            <a:srgbClr val="FAFA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 rIns="0" bIns="11109"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5133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D607-9203-4420-A967-0211E6617824}"/>
              </a:ext>
            </a:extLst>
          </p:cNvPr>
          <p:cNvSpPr>
            <a:spLocks noGrp="1"/>
          </p:cNvSpPr>
          <p:nvPr>
            <p:ph type="title"/>
          </p:nvPr>
        </p:nvSpPr>
        <p:spPr>
          <a:xfrm>
            <a:off x="223520" y="233681"/>
            <a:ext cx="11003280" cy="755225"/>
          </a:xfrm>
        </p:spPr>
        <p:txBody>
          <a:bodyPr>
            <a:normAutofit/>
          </a:bodyPr>
          <a:lstStyle/>
          <a:p>
            <a:r>
              <a:rPr lang="en-US" sz="2400" dirty="0">
                <a:latin typeface="+mn-lt"/>
              </a:rPr>
              <a:t>Selected References( continued)</a:t>
            </a:r>
          </a:p>
        </p:txBody>
      </p:sp>
      <p:sp>
        <p:nvSpPr>
          <p:cNvPr id="3" name="Content Placeholder 2">
            <a:extLst>
              <a:ext uri="{FF2B5EF4-FFF2-40B4-BE49-F238E27FC236}">
                <a16:creationId xmlns:a16="http://schemas.microsoft.com/office/drawing/2014/main" id="{3BAB12C3-68DE-48D3-8235-E6E7012884FA}"/>
              </a:ext>
            </a:extLst>
          </p:cNvPr>
          <p:cNvSpPr>
            <a:spLocks noGrp="1"/>
          </p:cNvSpPr>
          <p:nvPr>
            <p:ph idx="1"/>
          </p:nvPr>
        </p:nvSpPr>
        <p:spPr>
          <a:xfrm>
            <a:off x="152400" y="1845734"/>
            <a:ext cx="11003280" cy="4023360"/>
          </a:xfrm>
        </p:spPr>
        <p:txBody>
          <a:bodyPr>
            <a:normAutofit lnSpcReduction="10000"/>
          </a:bodyPr>
          <a:lstStyle/>
          <a:p>
            <a:r>
              <a:rPr lang="en-US" sz="2400" dirty="0"/>
              <a:t>IIB.  Models of B. Jacobs</a:t>
            </a:r>
          </a:p>
          <a:p>
            <a:pPr marL="292608" lvl="1" indent="0">
              <a:buNone/>
            </a:pPr>
            <a:endParaRPr lang="en-US" sz="1400" dirty="0"/>
          </a:p>
          <a:p>
            <a:pPr marL="292608" lvl="1" indent="0">
              <a:buNone/>
              <a:tabLst>
                <a:tab pos="5432425" algn="l"/>
              </a:tabLst>
            </a:pPr>
            <a:r>
              <a:rPr lang="en-US" sz="1400" dirty="0"/>
              <a:t>Modern constructive logic is intertwined with category theory.  A unified treatment is Jacobs’ </a:t>
            </a:r>
            <a:r>
              <a:rPr lang="en-US" sz="1400" i="1" dirty="0"/>
              <a:t>Categorical Logic and Type theory</a:t>
            </a:r>
            <a:r>
              <a:rPr lang="en-US" sz="1400" dirty="0"/>
              <a:t>(1999). </a:t>
            </a:r>
          </a:p>
          <a:p>
            <a:pPr marL="292608" lvl="1" indent="0">
              <a:buNone/>
              <a:tabLst>
                <a:tab pos="5432425" algn="l"/>
              </a:tabLst>
            </a:pPr>
            <a:endParaRPr lang="en-US" sz="1400" dirty="0"/>
          </a:p>
          <a:p>
            <a:pPr marL="292608" lvl="1" indent="0">
              <a:buNone/>
            </a:pPr>
            <a:r>
              <a:rPr lang="en-US" sz="1400" dirty="0"/>
              <a:t>But though there is one braid overall, there are many strands of this braid.  Another approach without category theory is </a:t>
            </a:r>
            <a:r>
              <a:rPr lang="en-US" sz="1400" dirty="0" err="1">
                <a:hlinkClick r:id="rId2"/>
              </a:rPr>
              <a:t>Nederpelt</a:t>
            </a:r>
            <a:r>
              <a:rPr lang="en-US" sz="1400" dirty="0"/>
              <a:t> and </a:t>
            </a:r>
            <a:r>
              <a:rPr lang="en-US" sz="1400" dirty="0" err="1">
                <a:hlinkClick r:id="rId3"/>
              </a:rPr>
              <a:t>Geuvers</a:t>
            </a:r>
            <a:r>
              <a:rPr lang="en-US" sz="1400" dirty="0" err="1"/>
              <a:t>’s</a:t>
            </a:r>
            <a:r>
              <a:rPr lang="en-US" sz="1400" dirty="0"/>
              <a:t> </a:t>
            </a:r>
            <a:r>
              <a:rPr lang="en-US" sz="1400" i="1" dirty="0"/>
              <a:t>Type Theory and Formal Proof: An Introduction </a:t>
            </a:r>
            <a:r>
              <a:rPr lang="en-US" sz="1400" dirty="0"/>
              <a:t>( 2014).   Much of the work is done in the Netherlands. </a:t>
            </a:r>
          </a:p>
          <a:p>
            <a:pPr marL="292608" lvl="1" indent="0">
              <a:buNone/>
            </a:pPr>
            <a:endParaRPr lang="en-US" sz="1400" dirty="0"/>
          </a:p>
          <a:p>
            <a:pPr marL="292608" lvl="1" indent="0">
              <a:buNone/>
            </a:pPr>
            <a:r>
              <a:rPr lang="en-US" sz="1400" dirty="0"/>
              <a:t>The standard treatment of coalgebra – most recently revised in 2012 – is Jacobs’s  </a:t>
            </a:r>
            <a:r>
              <a:rPr lang="en-US" sz="1400" dirty="0">
                <a:hlinkClick r:id="rId4"/>
              </a:rPr>
              <a:t>http://www.cs.ru.nl/B.Jacobs/CLG/JacobsCoalgebraIntro.pdf</a:t>
            </a:r>
            <a:r>
              <a:rPr lang="en-US" sz="1400" dirty="0"/>
              <a:t>.    One way for computer scientists to begin to get at the concepts of this work is through papers by Barbosa, e.g., his “Bringing class diagrams to life” at  </a:t>
            </a:r>
            <a:r>
              <a:rPr lang="en-US" sz="1400" dirty="0">
                <a:hlinkClick r:id="rId5"/>
              </a:rPr>
              <a:t>http://www.academia.edu/24062679/Bringing_class_diagrams_to_life</a:t>
            </a:r>
            <a:r>
              <a:rPr lang="en-US" sz="1400" dirty="0"/>
              <a:t> (2012).</a:t>
            </a:r>
          </a:p>
          <a:p>
            <a:pPr marL="292608" lvl="1" indent="0">
              <a:buNone/>
            </a:pPr>
            <a:endParaRPr lang="en-US" sz="1400" dirty="0"/>
          </a:p>
          <a:p>
            <a:pPr marL="292608" lvl="1" indent="0">
              <a:buNone/>
            </a:pPr>
            <a:r>
              <a:rPr lang="en-US" sz="1400" dirty="0"/>
              <a:t>In the presentation we did not have time to go into ideas about Bayesian computations, quantum types, </a:t>
            </a:r>
            <a:r>
              <a:rPr lang="en-US" sz="1400" dirty="0" err="1"/>
              <a:t>effectus</a:t>
            </a:r>
            <a:r>
              <a:rPr lang="en-US" sz="1400" dirty="0"/>
              <a:t> theory and monads.  Contributions by Jacobs begin with Jacobs’ “An Introduction to </a:t>
            </a:r>
            <a:r>
              <a:rPr lang="en-US" sz="1400" dirty="0" err="1"/>
              <a:t>Effectus</a:t>
            </a:r>
            <a:r>
              <a:rPr lang="en-US" sz="1400" dirty="0"/>
              <a:t> Theory” at </a:t>
            </a:r>
            <a:r>
              <a:rPr lang="en-US" sz="1400" dirty="0">
                <a:hlinkClick r:id="rId6"/>
              </a:rPr>
              <a:t>https://arxiv.org/abs/1512.05813</a:t>
            </a:r>
            <a:r>
              <a:rPr lang="en-US" sz="1400" dirty="0"/>
              <a:t> (2015).   As has been pointed out by a number of researchers, perhaps the best starting concept is that in physics, one has uncertainty in terms of where a particle is, in at least two dimensions, e.g., with coordinates x + </a:t>
            </a:r>
            <a:r>
              <a:rPr lang="en-US" sz="1400" i="1" dirty="0" err="1"/>
              <a:t>i</a:t>
            </a:r>
            <a:r>
              <a:rPr lang="en-US" sz="1400" dirty="0" err="1"/>
              <a:t>y</a:t>
            </a:r>
            <a:r>
              <a:rPr lang="en-US" sz="1400" dirty="0"/>
              <a:t> in the complex plane.  For probability distributions and measures, things are actually a bit simpler – there are just uncertainties over the real axis, but where one can still leverage the machinery developed in physics for the problems originally posed in that domain.</a:t>
            </a:r>
          </a:p>
          <a:p>
            <a:pPr marL="292608" lvl="1" indent="0">
              <a:buNone/>
            </a:pPr>
            <a:endParaRPr lang="en-US" sz="1400" dirty="0"/>
          </a:p>
          <a:p>
            <a:pPr marL="292608" lvl="1" indent="0">
              <a:buNone/>
            </a:pPr>
            <a:endParaRPr lang="en-US" sz="1400" dirty="0"/>
          </a:p>
          <a:p>
            <a:pPr marL="292608" lvl="1" indent="0">
              <a:buNone/>
            </a:pPr>
            <a:endParaRPr lang="en-US" sz="1400" dirty="0"/>
          </a:p>
          <a:p>
            <a:pPr marL="292608" lvl="1" indent="0">
              <a:buNone/>
            </a:pPr>
            <a:endParaRPr lang="en-US" sz="1400" dirty="0"/>
          </a:p>
          <a:p>
            <a:pPr marL="292608" lvl="1" indent="0">
              <a:buNone/>
            </a:pPr>
            <a:endParaRPr lang="en-US" dirty="0"/>
          </a:p>
          <a:p>
            <a:pPr marL="292608" lvl="1" indent="0">
              <a:buNone/>
            </a:pPr>
            <a:endParaRPr lang="en-US" b="1" dirty="0"/>
          </a:p>
          <a:p>
            <a:pPr marL="292608" lvl="1" indent="0">
              <a:buNone/>
            </a:pPr>
            <a:endParaRPr lang="en-US" b="1" dirty="0"/>
          </a:p>
          <a:p>
            <a:pPr marL="292608" lvl="1" indent="0">
              <a:buNone/>
            </a:pPr>
            <a:endParaRPr lang="en-US" b="1" dirty="0"/>
          </a:p>
          <a:p>
            <a:pPr marL="292608" lvl="1" indent="0">
              <a:buNone/>
            </a:pPr>
            <a:endParaRPr lang="en-US" dirty="0"/>
          </a:p>
          <a:p>
            <a:pPr marL="292608" lvl="1" indent="0">
              <a:buNone/>
            </a:pPr>
            <a:endParaRPr lang="en-US" dirty="0"/>
          </a:p>
          <a:p>
            <a:pPr marL="292608" lvl="1" indent="0">
              <a:buNone/>
            </a:pPr>
            <a:endParaRPr lang="en-US" dirty="0"/>
          </a:p>
          <a:p>
            <a:pPr marL="292608" lvl="1" indent="0">
              <a:buNone/>
            </a:pPr>
            <a:endParaRPr lang="en-US" dirty="0"/>
          </a:p>
        </p:txBody>
      </p:sp>
    </p:spTree>
    <p:extLst>
      <p:ext uri="{BB962C8B-B14F-4D97-AF65-F5344CB8AC3E}">
        <p14:creationId xmlns:p14="http://schemas.microsoft.com/office/powerpoint/2010/main" val="368502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E11B8-3C51-4EC9-8F13-3927BB73F982}"/>
              </a:ext>
            </a:extLst>
          </p:cNvPr>
          <p:cNvSpPr>
            <a:spLocks noGrp="1"/>
          </p:cNvSpPr>
          <p:nvPr>
            <p:ph type="title"/>
          </p:nvPr>
        </p:nvSpPr>
        <p:spPr>
          <a:xfrm>
            <a:off x="342900" y="286603"/>
            <a:ext cx="10812780" cy="702303"/>
          </a:xfrm>
        </p:spPr>
        <p:txBody>
          <a:bodyPr>
            <a:normAutofit/>
          </a:bodyPr>
          <a:lstStyle/>
          <a:p>
            <a:r>
              <a:rPr lang="en-US" sz="2400" dirty="0">
                <a:latin typeface="+mn-lt"/>
              </a:rPr>
              <a:t>Selected References( continued)</a:t>
            </a:r>
          </a:p>
        </p:txBody>
      </p:sp>
      <p:sp>
        <p:nvSpPr>
          <p:cNvPr id="3" name="Content Placeholder 2">
            <a:extLst>
              <a:ext uri="{FF2B5EF4-FFF2-40B4-BE49-F238E27FC236}">
                <a16:creationId xmlns:a16="http://schemas.microsoft.com/office/drawing/2014/main" id="{F83729DE-21A6-4A49-B8BE-33F970FED9E3}"/>
              </a:ext>
            </a:extLst>
          </p:cNvPr>
          <p:cNvSpPr>
            <a:spLocks noGrp="1"/>
          </p:cNvSpPr>
          <p:nvPr>
            <p:ph idx="1"/>
          </p:nvPr>
        </p:nvSpPr>
        <p:spPr>
          <a:xfrm>
            <a:off x="342900" y="1845734"/>
            <a:ext cx="10812780" cy="4023360"/>
          </a:xfrm>
        </p:spPr>
        <p:txBody>
          <a:bodyPr>
            <a:normAutofit/>
          </a:bodyPr>
          <a:lstStyle/>
          <a:p>
            <a:r>
              <a:rPr lang="en-US" sz="2400" dirty="0"/>
              <a:t>IIB. van </a:t>
            </a:r>
            <a:r>
              <a:rPr lang="en-US" sz="2400" dirty="0" err="1"/>
              <a:t>Hiele</a:t>
            </a:r>
            <a:r>
              <a:rPr lang="en-US" sz="2400" dirty="0"/>
              <a:t> model of levels of understanding.</a:t>
            </a:r>
          </a:p>
          <a:p>
            <a:pPr marL="292608" lvl="1" indent="0">
              <a:buNone/>
            </a:pPr>
            <a:endParaRPr lang="en-US" sz="1700" dirty="0"/>
          </a:p>
          <a:p>
            <a:pPr marL="292608" lvl="1" indent="0">
              <a:buNone/>
            </a:pPr>
            <a:r>
              <a:rPr lang="en-US" sz="1500" dirty="0"/>
              <a:t>A final model of reasoning - the van </a:t>
            </a:r>
            <a:r>
              <a:rPr lang="en-US" sz="1500" dirty="0" err="1"/>
              <a:t>Hiele</a:t>
            </a:r>
            <a:r>
              <a:rPr lang="en-US" sz="1500" dirty="0"/>
              <a:t> model of levels of understanding of geometry over the long run by students - was also discussed briefly.  Information on van </a:t>
            </a:r>
            <a:r>
              <a:rPr lang="en-US" sz="1500" dirty="0" err="1"/>
              <a:t>Hiele</a:t>
            </a:r>
            <a:r>
              <a:rPr lang="en-US" sz="1500" dirty="0"/>
              <a:t> models can be obtained by Google searches.  See for example,</a:t>
            </a:r>
          </a:p>
          <a:p>
            <a:pPr marL="292608" lvl="1" indent="0">
              <a:buNone/>
            </a:pPr>
            <a:r>
              <a:rPr lang="en-US" sz="1500" dirty="0">
                <a:hlinkClick r:id="rId2"/>
              </a:rPr>
              <a:t>https://www.mff.cuni.cz/veda/konference/wds/proc/pdf12/WDS12_112_m8_Vojkuvkova.pdf</a:t>
            </a:r>
            <a:r>
              <a:rPr lang="en-US" sz="1500" dirty="0"/>
              <a:t>.  </a:t>
            </a:r>
          </a:p>
          <a:p>
            <a:pPr marL="292608" lvl="1" indent="0">
              <a:buNone/>
            </a:pPr>
            <a:endParaRPr lang="en-US" sz="1500" dirty="0"/>
          </a:p>
          <a:p>
            <a:pPr marL="292608" lvl="1" indent="0">
              <a:buNone/>
            </a:pPr>
            <a:r>
              <a:rPr lang="en-US" sz="1500" dirty="0"/>
              <a:t>One note is that van </a:t>
            </a:r>
            <a:r>
              <a:rPr lang="en-US" sz="1500" dirty="0" err="1"/>
              <a:t>Hiele’s</a:t>
            </a:r>
            <a:r>
              <a:rPr lang="en-US" sz="1500" dirty="0"/>
              <a:t> third level is sometimes  presented as “Abstraction”, but in practice involves informal reasoning and, particularly in more recent years, statistical conjectures done with the help of calculators and measurements.   In more recent years, partly in the context of constructive logic and also computer programming, we would be apt to list “programs” that are not formal ( e.g., not done using Haskell, COQ, </a:t>
            </a:r>
            <a:r>
              <a:rPr lang="en-US" sz="1500" dirty="0" err="1"/>
              <a:t>ScalaZ</a:t>
            </a:r>
            <a:r>
              <a:rPr lang="en-US" sz="1500" dirty="0"/>
              <a:t> ) as what is done in informal reasoning at this level.</a:t>
            </a:r>
          </a:p>
          <a:p>
            <a:pPr marL="292608" lvl="1" indent="0">
              <a:buNone/>
            </a:pPr>
            <a:endParaRPr lang="en-US" sz="1500" dirty="0"/>
          </a:p>
          <a:p>
            <a:pPr marL="292608" lvl="1" indent="0">
              <a:buNone/>
            </a:pPr>
            <a:r>
              <a:rPr lang="en-US" sz="1500" dirty="0"/>
              <a:t>In the modern computer era, computer scientists may feel that there are things in common with other epistemological models.  For starters, one is apt to have a short-term /cyclical version of the model.  We would suggest an additional version of the model could be state-based (coalgebraic) version of the short-term, cyclical/models, using ideas of Jacobs.  </a:t>
            </a:r>
          </a:p>
          <a:p>
            <a:pPr marL="292608" lvl="1" indent="0">
              <a:buNone/>
            </a:pPr>
            <a:endParaRPr lang="en-US" sz="1400" b="1" dirty="0"/>
          </a:p>
          <a:p>
            <a:endParaRPr lang="en-US" dirty="0"/>
          </a:p>
        </p:txBody>
      </p:sp>
    </p:spTree>
    <p:extLst>
      <p:ext uri="{BB962C8B-B14F-4D97-AF65-F5344CB8AC3E}">
        <p14:creationId xmlns:p14="http://schemas.microsoft.com/office/powerpoint/2010/main" val="1103340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6629</TotalTime>
  <Words>4333</Words>
  <Application>Microsoft Office PowerPoint</Application>
  <PresentationFormat>Widescreen</PresentationFormat>
  <Paragraphs>435</Paragraphs>
  <Slides>35</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2" baseType="lpstr">
      <vt:lpstr>Arial</vt:lpstr>
      <vt:lpstr>Calibri</vt:lpstr>
      <vt:lpstr>Calibri Light</vt:lpstr>
      <vt:lpstr>Cambria Math</vt:lpstr>
      <vt:lpstr>Wingdings</vt:lpstr>
      <vt:lpstr>Retrospect</vt:lpstr>
      <vt:lpstr>SmartDraw</vt:lpstr>
      <vt:lpstr>Perspectives on deep learning and deep reasoning</vt:lpstr>
      <vt:lpstr>PowerPoint Presentation</vt:lpstr>
      <vt:lpstr>PowerPoint Presentation</vt:lpstr>
      <vt:lpstr>PowerPoint Presentation</vt:lpstr>
      <vt:lpstr>PowerPoint Presentation</vt:lpstr>
      <vt:lpstr>PowerPoint Presentation</vt:lpstr>
      <vt:lpstr>IIA.     Perspectives using models of  Vladimir Voevodsky</vt:lpstr>
      <vt:lpstr>Algebra and geometry in the work of Vladimir Voevodsky</vt:lpstr>
      <vt:lpstr>PowerPoint Presentation</vt:lpstr>
      <vt:lpstr>PowerPoint Presentation</vt:lpstr>
      <vt:lpstr>PowerPoint Presentation</vt:lpstr>
      <vt:lpstr>     Dipping into “theory of glue” itself (sheaf theory) </vt:lpstr>
      <vt:lpstr>  </vt:lpstr>
      <vt:lpstr>PowerPoint Presentation</vt:lpstr>
      <vt:lpstr>PowerPoint Presentation</vt:lpstr>
      <vt:lpstr>PowerPoint Presentation</vt:lpstr>
      <vt:lpstr>PowerPoint Presentation</vt:lpstr>
      <vt:lpstr>PowerPoint Presentation</vt:lpstr>
      <vt:lpstr>PowerPoint Presentation</vt:lpstr>
      <vt:lpstr>  </vt:lpstr>
      <vt:lpstr>Hypothesis on their possible use with learning models</vt:lpstr>
      <vt:lpstr>     One  could make use of a version of the van Hiele model that is iterative/cyclical</vt:lpstr>
      <vt:lpstr>Possible insights for geometry students / learning systems, too</vt:lpstr>
      <vt:lpstr>III.    Deep learning and classical models of inquiry</vt:lpstr>
      <vt:lpstr>PowerPoint Presentation</vt:lpstr>
      <vt:lpstr>   We can think about them as solely being part  of AI/ overlapping with data science.  This is the most frequent model given.  Here we add in possible considerations for “Hacking” and “Common sense (informal) reasoning”.  </vt:lpstr>
      <vt:lpstr>Approach #2:  Deep neural networks as defined in terms of classical models of inquiry</vt:lpstr>
      <vt:lpstr>PowerPoint Presentation</vt:lpstr>
      <vt:lpstr>PowerPoint Presentation</vt:lpstr>
      <vt:lpstr>Neural nets are different --  for example, there are back-and-forth processes involved but we just cannot model those in formal ways.</vt:lpstr>
      <vt:lpstr>PowerPoint Presentation</vt:lpstr>
      <vt:lpstr>Selected References</vt:lpstr>
      <vt:lpstr>Selected References( continued)</vt:lpstr>
      <vt:lpstr>Selected References( continued)</vt:lpstr>
      <vt:lpstr>Selected References(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Models of Deep Reasoning</dc:title>
  <dc:creator>Rich Haney</dc:creator>
  <cp:lastModifiedBy>Rich Haney</cp:lastModifiedBy>
  <cp:revision>504</cp:revision>
  <cp:lastPrinted>2018-05-16T13:37:01Z</cp:lastPrinted>
  <dcterms:created xsi:type="dcterms:W3CDTF">2018-05-03T12:59:13Z</dcterms:created>
  <dcterms:modified xsi:type="dcterms:W3CDTF">2018-06-05T21:30:36Z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