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670" r:id="rId2"/>
    <p:sldMasterId id="2147483672" r:id="rId3"/>
  </p:sldMasterIdLst>
  <p:notesMasterIdLst>
    <p:notesMasterId r:id="rId19"/>
  </p:notesMasterIdLst>
  <p:handoutMasterIdLst>
    <p:handoutMasterId r:id="rId20"/>
  </p:handoutMasterIdLst>
  <p:sldIdLst>
    <p:sldId id="260" r:id="rId4"/>
    <p:sldId id="286" r:id="rId5"/>
    <p:sldId id="300" r:id="rId6"/>
    <p:sldId id="289" r:id="rId7"/>
    <p:sldId id="303" r:id="rId8"/>
    <p:sldId id="287" r:id="rId9"/>
    <p:sldId id="290" r:id="rId10"/>
    <p:sldId id="288" r:id="rId11"/>
    <p:sldId id="281" r:id="rId12"/>
    <p:sldId id="304" r:id="rId13"/>
    <p:sldId id="297" r:id="rId14"/>
    <p:sldId id="293" r:id="rId15"/>
    <p:sldId id="291" r:id="rId16"/>
    <p:sldId id="294" r:id="rId17"/>
    <p:sldId id="299" r:id="rId18"/>
  </p:sldIdLst>
  <p:sldSz cx="9144000" cy="6858000" type="screen4x3"/>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showGuides="1">
      <p:cViewPr varScale="1">
        <p:scale>
          <a:sx n="102" d="100"/>
          <a:sy n="102" d="100"/>
        </p:scale>
        <p:origin x="792" y="77"/>
      </p:cViewPr>
      <p:guideLst>
        <p:guide orient="horz" pos="2160"/>
        <p:guide pos="2880"/>
      </p:guideLst>
    </p:cSldViewPr>
  </p:slideViewPr>
  <p:notesTextViewPr>
    <p:cViewPr>
      <p:scale>
        <a:sx n="1" d="1"/>
        <a:sy n="1" d="1"/>
      </p:scale>
      <p:origin x="0" y="0"/>
    </p:cViewPr>
  </p:notesTextViewPr>
  <p:notesViewPr>
    <p:cSldViewPr snapToGrid="0" showGuides="1">
      <p:cViewPr varScale="1">
        <p:scale>
          <a:sx n="63" d="100"/>
          <a:sy n="63" d="100"/>
        </p:scale>
        <p:origin x="254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0"/>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sz="quarter" idx="1"/>
          </p:nvPr>
        </p:nvSpPr>
        <p:spPr>
          <a:xfrm>
            <a:off x="5231640" y="0"/>
            <a:ext cx="4002299" cy="348710"/>
          </a:xfrm>
          <a:prstGeom prst="rect">
            <a:avLst/>
          </a:prstGeom>
        </p:spPr>
        <p:txBody>
          <a:bodyPr vert="horz" lIns="92487" tIns="46244" rIns="92487" bIns="46244" rtlCol="0"/>
          <a:lstStyle>
            <a:lvl1pPr algn="r">
              <a:defRPr sz="1200"/>
            </a:lvl1pPr>
          </a:lstStyle>
          <a:p>
            <a:fld id="{A353D39A-FB07-40D8-B455-E5E7D563DE76}" type="datetimeFigureOut">
              <a:rPr lang="en-US" smtClean="0"/>
              <a:t>5/16/2018</a:t>
            </a:fld>
            <a:endParaRPr lang="en-US"/>
          </a:p>
        </p:txBody>
      </p:sp>
      <p:sp>
        <p:nvSpPr>
          <p:cNvPr id="4" name="Footer Placeholder 3"/>
          <p:cNvSpPr>
            <a:spLocks noGrp="1"/>
          </p:cNvSpPr>
          <p:nvPr>
            <p:ph type="ftr" sz="quarter" idx="2"/>
          </p:nvPr>
        </p:nvSpPr>
        <p:spPr>
          <a:xfrm>
            <a:off x="1" y="6601366"/>
            <a:ext cx="4002299" cy="348709"/>
          </a:xfrm>
          <a:prstGeom prst="rect">
            <a:avLst/>
          </a:prstGeom>
        </p:spPr>
        <p:txBody>
          <a:bodyPr vert="horz" lIns="92487" tIns="46244" rIns="92487" bIns="46244" rtlCol="0" anchor="b"/>
          <a:lstStyle>
            <a:lvl1pPr algn="l">
              <a:defRPr sz="1200"/>
            </a:lvl1pPr>
          </a:lstStyle>
          <a:p>
            <a:endParaRPr lang="en-US"/>
          </a:p>
        </p:txBody>
      </p:sp>
      <p:sp>
        <p:nvSpPr>
          <p:cNvPr id="5" name="Slide Number Placeholder 4"/>
          <p:cNvSpPr>
            <a:spLocks noGrp="1"/>
          </p:cNvSpPr>
          <p:nvPr>
            <p:ph type="sldNum" sz="quarter" idx="3"/>
          </p:nvPr>
        </p:nvSpPr>
        <p:spPr>
          <a:xfrm>
            <a:off x="5231640" y="6601366"/>
            <a:ext cx="4002299" cy="348709"/>
          </a:xfrm>
          <a:prstGeom prst="rect">
            <a:avLst/>
          </a:prstGeom>
        </p:spPr>
        <p:txBody>
          <a:bodyPr vert="horz" lIns="92487" tIns="46244" rIns="92487" bIns="46244" rtlCol="0" anchor="b"/>
          <a:lstStyle>
            <a:lvl1pPr algn="r">
              <a:defRPr sz="1200"/>
            </a:lvl1pPr>
          </a:lstStyle>
          <a:p>
            <a:fld id="{4A58EA67-873D-465F-B78C-7C9FBF3A957E}" type="slidenum">
              <a:rPr lang="en-US" smtClean="0"/>
              <a:t>‹#›</a:t>
            </a:fld>
            <a:endParaRPr lang="en-US"/>
          </a:p>
        </p:txBody>
      </p:sp>
    </p:spTree>
    <p:extLst>
      <p:ext uri="{BB962C8B-B14F-4D97-AF65-F5344CB8AC3E}">
        <p14:creationId xmlns:p14="http://schemas.microsoft.com/office/powerpoint/2010/main" val="3610004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0"/>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5231640" y="0"/>
            <a:ext cx="4002299" cy="348710"/>
          </a:xfrm>
          <a:prstGeom prst="rect">
            <a:avLst/>
          </a:prstGeom>
        </p:spPr>
        <p:txBody>
          <a:bodyPr vert="horz" lIns="92487" tIns="46244" rIns="92487" bIns="46244" rtlCol="0"/>
          <a:lstStyle>
            <a:lvl1pPr algn="r">
              <a:defRPr sz="1200"/>
            </a:lvl1pPr>
          </a:lstStyle>
          <a:p>
            <a:fld id="{E6B881EA-6C49-47F8-AC3C-6BBFE43BFD08}" type="datetimeFigureOut">
              <a:rPr lang="en-US" smtClean="0"/>
              <a:t>5/16/2018</a:t>
            </a:fld>
            <a:endParaRPr lang="en-US"/>
          </a:p>
        </p:txBody>
      </p:sp>
      <p:sp>
        <p:nvSpPr>
          <p:cNvPr id="4" name="Slide Image Placeholder 3"/>
          <p:cNvSpPr>
            <a:spLocks noGrp="1" noRot="1" noChangeAspect="1"/>
          </p:cNvSpPr>
          <p:nvPr>
            <p:ph type="sldImg" idx="2"/>
          </p:nvPr>
        </p:nvSpPr>
        <p:spPr>
          <a:xfrm>
            <a:off x="3054350" y="868363"/>
            <a:ext cx="3127375" cy="2344737"/>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923608" y="3344724"/>
            <a:ext cx="7388860" cy="2736592"/>
          </a:xfrm>
          <a:prstGeom prst="rect">
            <a:avLst/>
          </a:prstGeom>
        </p:spPr>
        <p:txBody>
          <a:bodyPr vert="horz" lIns="92487" tIns="46244" rIns="92487" bIns="462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601366"/>
            <a:ext cx="4002299" cy="348709"/>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09"/>
          </a:xfrm>
          <a:prstGeom prst="rect">
            <a:avLst/>
          </a:prstGeom>
        </p:spPr>
        <p:txBody>
          <a:bodyPr vert="horz" lIns="92487" tIns="46244" rIns="92487" bIns="46244" rtlCol="0" anchor="b"/>
          <a:lstStyle>
            <a:lvl1pPr algn="r">
              <a:defRPr sz="1200"/>
            </a:lvl1pPr>
          </a:lstStyle>
          <a:p>
            <a:fld id="{6E2CE962-66FE-45D2-8BB9-B93B45E981FC}" type="slidenum">
              <a:rPr lang="en-US" smtClean="0"/>
              <a:t>‹#›</a:t>
            </a:fld>
            <a:endParaRPr lang="en-US"/>
          </a:p>
        </p:txBody>
      </p:sp>
    </p:spTree>
    <p:extLst>
      <p:ext uri="{BB962C8B-B14F-4D97-AF65-F5344CB8AC3E}">
        <p14:creationId xmlns:p14="http://schemas.microsoft.com/office/powerpoint/2010/main" val="102012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2CE962-66FE-45D2-8BB9-B93B45E981FC}" type="slidenum">
              <a:rPr lang="en-US" smtClean="0"/>
              <a:t>5</a:t>
            </a:fld>
            <a:endParaRPr lang="en-US"/>
          </a:p>
        </p:txBody>
      </p:sp>
    </p:spTree>
    <p:extLst>
      <p:ext uri="{BB962C8B-B14F-4D97-AF65-F5344CB8AC3E}">
        <p14:creationId xmlns:p14="http://schemas.microsoft.com/office/powerpoint/2010/main" val="3303327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Declining Labor Share of Income</a:t>
            </a:r>
            <a:endParaRPr lang="en-US" dirty="0"/>
          </a:p>
          <a:p>
            <a:r>
              <a:rPr lang="en-US" dirty="0"/>
              <a:t>This chart compares the value of production and labor compensation cost in 128 six digit industries according to the North American Industry Classification System. The bubbles are sized by number of employees and select industries are labeled. Over time, 75% of industries had a larger increase in the value of production relative to labor compensation, which indicates that a growing share of income was going to factors of production other than employee compensation like capital (e.g. machinery, computers, and software), and intermediate purchases (purchased materials, services and energy that go into producing a final product). Note: The start and end years may vary for some industries.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E2CE962-66FE-45D2-8BB9-B93B45E981FC}" type="slidenum">
              <a:rPr lang="en-US" smtClean="0"/>
              <a:t>12</a:t>
            </a:fld>
            <a:endParaRPr lang="en-US"/>
          </a:p>
        </p:txBody>
      </p:sp>
    </p:spTree>
    <p:extLst>
      <p:ext uri="{BB962C8B-B14F-4D97-AF65-F5344CB8AC3E}">
        <p14:creationId xmlns:p14="http://schemas.microsoft.com/office/powerpoint/2010/main" val="2123670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Subtitle 2"/>
          <p:cNvSpPr>
            <a:spLocks noGrp="1"/>
          </p:cNvSpPr>
          <p:nvPr>
            <p:ph type="subTitle" idx="4294967295"/>
          </p:nvPr>
        </p:nvSpPr>
        <p:spPr>
          <a:xfrm>
            <a:off x="457200" y="1970531"/>
            <a:ext cx="8229600" cy="1175005"/>
          </a:xfrm>
          <a:prstGeom prst="rect">
            <a:avLst/>
          </a:prstGeom>
        </p:spPr>
        <p:txBody>
          <a:bodyPr/>
          <a:lstStyle>
            <a:lvl1pPr>
              <a:lnSpc>
                <a:spcPts val="4500"/>
              </a:lnSpc>
              <a:spcBef>
                <a:spcPts val="600"/>
              </a:spcBef>
              <a:defRPr/>
            </a:lvl1pPr>
          </a:lstStyle>
          <a:p>
            <a:r>
              <a:rPr lang="en-US" smtClean="0"/>
              <a:t>Click to edit Master subtitle style</a:t>
            </a:r>
            <a:endParaRPr lang="en-US" dirty="0"/>
          </a:p>
        </p:txBody>
      </p:sp>
      <p:sp>
        <p:nvSpPr>
          <p:cNvPr id="3" name="Title 1"/>
          <p:cNvSpPr>
            <a:spLocks noGrp="1"/>
          </p:cNvSpPr>
          <p:nvPr>
            <p:ph type="title" hasCustomPrompt="1"/>
          </p:nvPr>
        </p:nvSpPr>
        <p:spPr>
          <a:xfrm>
            <a:off x="457200" y="443483"/>
            <a:ext cx="8229600" cy="1527048"/>
          </a:xfrm>
          <a:prstGeom prst="rect">
            <a:avLst/>
          </a:prstGeom>
        </p:spPr>
        <p:txBody>
          <a:bodyPr/>
          <a:lstStyle>
            <a:lvl1pPr>
              <a:lnSpc>
                <a:spcPts val="5700"/>
              </a:lnSpc>
              <a:spcBef>
                <a:spcPts val="600"/>
              </a:spcBef>
              <a:defRPr>
                <a:solidFill>
                  <a:schemeClr val="bg1"/>
                </a:solidFill>
                <a:latin typeface="Calibri" panose="020F0502020204030204" pitchFamily="34" charset="0"/>
                <a:cs typeface="Calibri" panose="020F0502020204030204" pitchFamily="34" charset="0"/>
              </a:defRPr>
            </a:lvl1pPr>
          </a:lstStyle>
          <a:p>
            <a:r>
              <a:rPr lang="en-US" dirty="0" smtClean="0"/>
              <a:t>Click, add Presentation title</a:t>
            </a:r>
            <a:endParaRPr lang="en-US" dirty="0"/>
          </a:p>
        </p:txBody>
      </p:sp>
    </p:spTree>
    <p:extLst>
      <p:ext uri="{BB962C8B-B14F-4D97-AF65-F5344CB8AC3E}">
        <p14:creationId xmlns:p14="http://schemas.microsoft.com/office/powerpoint/2010/main" val="604162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4985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04672"/>
          </a:xfrm>
        </p:spPr>
        <p:txBody>
          <a:bodyPr/>
          <a:lstStyle>
            <a:lvl1pPr>
              <a:defRPr>
                <a:solidFill>
                  <a:srgbClr val="192168"/>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22437"/>
            <a:ext cx="8229600" cy="3992563"/>
          </a:xfrm>
        </p:spPr>
        <p:txBody>
          <a:bodyPr/>
          <a:lstStyle>
            <a:lvl1pPr>
              <a:defRPr baseline="0">
                <a:solidFill>
                  <a:srgbClr val="192168"/>
                </a:solidFill>
                <a:latin typeface="Calibri" panose="020F0502020204030204" pitchFamily="34" charset="0"/>
                <a:cs typeface="Calibri" panose="020F0502020204030204" pitchFamily="34" charset="0"/>
              </a:defRPr>
            </a:lvl1pPr>
            <a:lvl2pPr>
              <a:defRPr>
                <a:solidFill>
                  <a:srgbClr val="192168"/>
                </a:solidFill>
                <a:latin typeface="Calibri" panose="020F0502020204030204" pitchFamily="34" charset="0"/>
                <a:cs typeface="Calibri" panose="020F0502020204030204" pitchFamily="34" charset="0"/>
              </a:defRPr>
            </a:lvl2pPr>
            <a:lvl3pPr>
              <a:defRPr>
                <a:solidFill>
                  <a:srgbClr val="192168"/>
                </a:solidFill>
                <a:latin typeface="Calibri" panose="020F0502020204030204" pitchFamily="34" charset="0"/>
                <a:cs typeface="Calibri" panose="020F0502020204030204" pitchFamily="34" charset="0"/>
              </a:defRPr>
            </a:lvl3pPr>
            <a:lvl4pPr>
              <a:defRPr>
                <a:solidFill>
                  <a:srgbClr val="192168"/>
                </a:solidFill>
                <a:latin typeface="Calibri" panose="020F0502020204030204" pitchFamily="34" charset="0"/>
                <a:cs typeface="Calibri" panose="020F0502020204030204" pitchFamily="34" charset="0"/>
              </a:defRPr>
            </a:lvl4pPr>
            <a:lvl5pPr>
              <a:buClr>
                <a:srgbClr val="CE1126"/>
              </a:buClr>
              <a:defRPr>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 (not recommended)</a:t>
            </a:r>
          </a:p>
        </p:txBody>
      </p:sp>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450941745"/>
      </p:ext>
    </p:extLst>
  </p:cSld>
  <p:clrMapOvr>
    <a:masterClrMapping/>
  </p:clrMapOvr>
  <p:extLst mod="1">
    <p:ext uri="{DCECCB84-F9BA-43D5-87BE-67443E8EF086}">
      <p15:sldGuideLst xmlns:p15="http://schemas.microsoft.com/office/powerpoint/2012/main">
        <p15:guide id="1" pos="288">
          <p15:clr>
            <a:srgbClr val="FBAE40"/>
          </p15:clr>
        </p15:guide>
        <p15:guide id="2" pos="5472">
          <p15:clr>
            <a:srgbClr val="FBAE40"/>
          </p15:clr>
        </p15:guide>
        <p15:guide id="3" orient="horz"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111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7672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01655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33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57200" y="2093913"/>
            <a:ext cx="3871913" cy="40560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814887" y="2093913"/>
            <a:ext cx="3871913" cy="4056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6"/>
          <p:cNvSpPr>
            <a:spLocks noGrp="1"/>
          </p:cNvSpPr>
          <p:nvPr>
            <p:ph type="body" sz="quarter" idx="12" hasCustomPrompt="1"/>
          </p:nvPr>
        </p:nvSpPr>
        <p:spPr>
          <a:xfrm>
            <a:off x="457200"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
        <p:nvSpPr>
          <p:cNvPr id="8" name="Text Placeholder 6"/>
          <p:cNvSpPr>
            <a:spLocks noGrp="1"/>
          </p:cNvSpPr>
          <p:nvPr>
            <p:ph type="body" sz="quarter" idx="13" hasCustomPrompt="1"/>
          </p:nvPr>
        </p:nvSpPr>
        <p:spPr>
          <a:xfrm>
            <a:off x="4814886"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Tree>
    <p:extLst>
      <p:ext uri="{BB962C8B-B14F-4D97-AF65-F5344CB8AC3E}">
        <p14:creationId xmlns:p14="http://schemas.microsoft.com/office/powerpoint/2010/main" val="766495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8316" y="2516393"/>
            <a:ext cx="8229600" cy="1096962"/>
          </a:xfrm>
        </p:spPr>
        <p:txBody>
          <a:bodyPr/>
          <a:lstStyle>
            <a:lvl1pPr>
              <a:defRPr sz="5400"/>
            </a:lvl1pPr>
          </a:lstStyle>
          <a:p>
            <a:r>
              <a:rPr lang="en-US" dirty="0" smtClean="0"/>
              <a:t>Click to edit section title</a:t>
            </a:r>
            <a:endParaRPr lang="en-US" dirty="0"/>
          </a:p>
        </p:txBody>
      </p:sp>
    </p:spTree>
    <p:extLst>
      <p:ext uri="{BB962C8B-B14F-4D97-AF65-F5344CB8AC3E}">
        <p14:creationId xmlns:p14="http://schemas.microsoft.com/office/powerpoint/2010/main" val="173018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3429000" y="722672"/>
            <a:ext cx="5235677" cy="5257442"/>
          </a:xfrm>
        </p:spPr>
        <p:txBody>
          <a:bodyPr/>
          <a:lstStyle>
            <a:lvl1pPr marL="0" indent="0">
              <a:buNone/>
              <a:defRPr/>
            </a:lvl1pPr>
          </a:lstStyle>
          <a:p>
            <a:pPr lvl="0"/>
            <a:r>
              <a:rPr lang="en-US" dirty="0" smtClean="0"/>
              <a:t>Object</a:t>
            </a:r>
            <a:endParaRPr lang="en-US" dirty="0"/>
          </a:p>
        </p:txBody>
      </p:sp>
      <p:sp>
        <p:nvSpPr>
          <p:cNvPr id="6" name="Content Placeholder 5"/>
          <p:cNvSpPr>
            <a:spLocks noGrp="1"/>
          </p:cNvSpPr>
          <p:nvPr>
            <p:ph sz="quarter" idx="11"/>
          </p:nvPr>
        </p:nvSpPr>
        <p:spPr>
          <a:xfrm>
            <a:off x="398464" y="1526458"/>
            <a:ext cx="3030536" cy="445365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2" hasCustomPrompt="1"/>
          </p:nvPr>
        </p:nvSpPr>
        <p:spPr>
          <a:xfrm>
            <a:off x="398464" y="722672"/>
            <a:ext cx="3030536" cy="738188"/>
          </a:xfrm>
        </p:spPr>
        <p:txBody>
          <a:bodyPr/>
          <a:lstStyle>
            <a:lvl1pPr marL="0" indent="0">
              <a:buNone/>
              <a:defRPr baseline="0"/>
            </a:lvl1pPr>
          </a:lstStyle>
          <a:p>
            <a:pPr lvl="0"/>
            <a:r>
              <a:rPr lang="en-US" dirty="0" smtClean="0"/>
              <a:t>Click to add text</a:t>
            </a:r>
            <a:endParaRPr lang="en-US" dirty="0"/>
          </a:p>
        </p:txBody>
      </p:sp>
    </p:spTree>
    <p:extLst>
      <p:ext uri="{BB962C8B-B14F-4D97-AF65-F5344CB8AC3E}">
        <p14:creationId xmlns:p14="http://schemas.microsoft.com/office/powerpoint/2010/main" val="11780535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5.png"/><Relationship Id="rId4" Type="http://schemas.openxmlformats.org/officeDocument/2006/relationships/slideLayout" Target="../slideLayouts/slideLayout5.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3.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3" r="4623"/>
          <a:stretch/>
        </p:blipFill>
        <p:spPr>
          <a:xfrm>
            <a:off x="-175491" y="0"/>
            <a:ext cx="9319491" cy="6858000"/>
          </a:xfrm>
          <a:prstGeom prst="rect">
            <a:avLst/>
          </a:prstGeom>
        </p:spPr>
      </p:pic>
      <p:sp>
        <p:nvSpPr>
          <p:cNvPr id="2" name="Title Placeholder 1"/>
          <p:cNvSpPr>
            <a:spLocks noGrp="1"/>
          </p:cNvSpPr>
          <p:nvPr>
            <p:ph type="title"/>
          </p:nvPr>
        </p:nvSpPr>
        <p:spPr>
          <a:xfrm>
            <a:off x="457200" y="457199"/>
            <a:ext cx="8229600" cy="1368425"/>
          </a:xfrm>
          <a:prstGeom prst="rect">
            <a:avLst/>
          </a:prstGeom>
        </p:spPr>
        <p:txBody>
          <a:bodyPr vert="horz" lIns="91440" tIns="45720" rIns="91440" bIns="45720" rtlCol="0" anchor="t">
            <a:normAutofit/>
          </a:bodyPr>
          <a:lstStyle/>
          <a:p>
            <a:r>
              <a:rPr lang="en-US" dirty="0" smtClean="0"/>
              <a:t>Click to edit title</a:t>
            </a:r>
            <a:endParaRPr lang="en-US" dirty="0"/>
          </a:p>
        </p:txBody>
      </p:sp>
      <p:sp>
        <p:nvSpPr>
          <p:cNvPr id="3" name="Text Placeholder 2"/>
          <p:cNvSpPr>
            <a:spLocks noGrp="1"/>
          </p:cNvSpPr>
          <p:nvPr>
            <p:ph type="body" idx="1"/>
          </p:nvPr>
        </p:nvSpPr>
        <p:spPr>
          <a:xfrm>
            <a:off x="457200" y="1825625"/>
            <a:ext cx="8229600" cy="1056120"/>
          </a:xfrm>
          <a:prstGeom prst="rect">
            <a:avLst/>
          </a:prstGeom>
        </p:spPr>
        <p:txBody>
          <a:bodyPr vert="horz" lIns="91440" tIns="45720" rIns="91440" bIns="45720" rtlCol="0">
            <a:normAutofit/>
          </a:bodyPr>
          <a:lstStyle/>
          <a:p>
            <a:pPr lvl="0"/>
            <a:r>
              <a:rPr lang="en-US" dirty="0" smtClean="0"/>
              <a:t>Click to add subtitle</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0"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1807257929"/>
      </p:ext>
    </p:extLst>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lnSpc>
          <a:spcPct val="90000"/>
        </a:lnSpc>
        <a:spcBef>
          <a:spcPct val="0"/>
        </a:spcBef>
        <a:buNone/>
        <a:defRPr sz="5400" b="1" kern="1200">
          <a:solidFill>
            <a:schemeClr val="bg1"/>
          </a:solidFill>
          <a:latin typeface="+mn-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5472" userDrawn="1">
          <p15:clr>
            <a:srgbClr val="F26B43"/>
          </p15:clr>
        </p15:guide>
        <p15:guide id="3" orient="horz" pos="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7098" y="5899731"/>
            <a:ext cx="8439702" cy="976557"/>
          </a:xfrm>
          <a:prstGeom prst="rect">
            <a:avLst/>
          </a:prstGeom>
        </p:spPr>
      </p:pic>
      <p:sp>
        <p:nvSpPr>
          <p:cNvPr id="1026" name="Title Placeholder 1"/>
          <p:cNvSpPr>
            <a:spLocks noGrp="1"/>
          </p:cNvSpPr>
          <p:nvPr userDrawn="1">
            <p:ph type="title"/>
          </p:nvPr>
        </p:nvSpPr>
        <p:spPr bwMode="auto">
          <a:xfrm>
            <a:off x="457200" y="274638"/>
            <a:ext cx="8229600" cy="1096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title</a:t>
            </a:r>
          </a:p>
        </p:txBody>
      </p:sp>
      <p:sp>
        <p:nvSpPr>
          <p:cNvPr id="1027" name="Text Placeholder 2"/>
          <p:cNvSpPr>
            <a:spLocks noGrp="1"/>
          </p:cNvSpPr>
          <p:nvPr userDrawn="1">
            <p:ph type="body" idx="1"/>
          </p:nvPr>
        </p:nvSpPr>
        <p:spPr bwMode="auto">
          <a:xfrm>
            <a:off x="457200" y="1752601"/>
            <a:ext cx="8229600" cy="39605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 (not recommended)</a:t>
            </a:r>
          </a:p>
          <a:p>
            <a:pPr lvl="4"/>
            <a:endParaRPr lang="en-US" dirty="0" smtClean="0"/>
          </a:p>
          <a:p>
            <a:pPr lvl="3"/>
            <a:endParaRPr lang="en-US" dirty="0" smtClean="0"/>
          </a:p>
        </p:txBody>
      </p:sp>
      <p:pic>
        <p:nvPicPr>
          <p:cNvPr id="13" name="Picture 1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638498" y="6199678"/>
            <a:ext cx="1017423" cy="608940"/>
          </a:xfrm>
          <a:prstGeom prst="rect">
            <a:avLst/>
          </a:prstGeom>
        </p:spPr>
      </p:pic>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1686485968"/>
      </p:ext>
    </p:extLst>
  </p:cSld>
  <p:clrMap bg1="lt1" tx1="dk1" bg2="lt2" tx2="dk2" accent1="accent1" accent2="accent2" accent3="accent3" accent4="accent4" accent5="accent5" accent6="accent6" hlink="hlink" folHlink="folHlink"/>
  <p:sldLayoutIdLst>
    <p:sldLayoutId id="2147483691" r:id="rId1"/>
    <p:sldLayoutId id="2147483671" r:id="rId2"/>
    <p:sldLayoutId id="2147483690" r:id="rId3"/>
    <p:sldLayoutId id="2147483695" r:id="rId4"/>
    <p:sldLayoutId id="2147483692" r:id="rId5"/>
    <p:sldLayoutId id="2147483693" r:id="rId6"/>
    <p:sldLayoutId id="2147483694" r:id="rId7"/>
  </p:sldLayoutIdLst>
  <p:hf hdr="0" dt="0"/>
  <p:txStyles>
    <p:title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4" r="9955"/>
          <a:stretch/>
        </p:blipFill>
        <p:spPr>
          <a:xfrm>
            <a:off x="0" y="1"/>
            <a:ext cx="9144000" cy="6858000"/>
          </a:xfrm>
          <a:prstGeom prst="rect">
            <a:avLst/>
          </a:prstGeom>
        </p:spPr>
      </p:pic>
      <p:sp>
        <p:nvSpPr>
          <p:cNvPr id="8" name="TextBox 7"/>
          <p:cNvSpPr txBox="1"/>
          <p:nvPr userDrawn="1"/>
        </p:nvSpPr>
        <p:spPr>
          <a:xfrm>
            <a:off x="457200" y="466344"/>
            <a:ext cx="8229600" cy="923330"/>
          </a:xfrm>
          <a:prstGeom prst="rect">
            <a:avLst/>
          </a:prstGeom>
          <a:noFill/>
        </p:spPr>
        <p:txBody>
          <a:bodyPr wrap="square" rtlCol="0">
            <a:spAutoFit/>
          </a:bodyPr>
          <a:lstStyle/>
          <a:p>
            <a:pPr algn="ctr"/>
            <a:r>
              <a:rPr lang="en-US" sz="5400" b="1" dirty="0" smtClean="0">
                <a:solidFill>
                  <a:schemeClr val="bg1"/>
                </a:solidFill>
              </a:rPr>
              <a:t>Contact Information</a:t>
            </a:r>
            <a:endParaRPr lang="en-US" sz="5400" b="1" dirty="0">
              <a:solidFill>
                <a:schemeClr val="bg1"/>
              </a:solidFill>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1"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844186518"/>
      </p:ext>
    </p:extLst>
  </p:cSld>
  <p:clrMap bg1="lt1" tx1="dk1" bg2="lt2" tx2="dk2" accent1="accent1" accent2="accent2" accent3="accent3" accent4="accent4" accent5="accent5" accent6="accent6" hlink="hlink" folHlink="folHlink"/>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publicdata/explore?ds=z1ebjpgk2654c1_&amp;ctype=l&amp;strail=false&amp;bcs=d&amp;nselm=h&amp;met_y=unemployment_rate&amp;fdim_y=seasonality:S&amp;scale_y=lin&amp;ind_y=false&amp;rdim=country&amp;idim=country:US&amp;ifdim=country&amp;hl=en&amp;dl=en&amp;ind=false"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www.google.com/publicdata/explore?ds=z1ebjpgk2654c1_&amp;ctype=m&amp;strail=false&amp;bcs=d&amp;nselm=s&amp;met_c=unemployment_rate&amp;fdim_c=seasonality:U&amp;scale_c=lin&amp;ind_c=false&amp;ifdim=county:state:ST5100000000000&amp;tunit=M&amp;pit=1519794000000&amp;hl=en&amp;dl=en&amp;ind=false&amp;xMax=-73.90638628124998&amp;xMin=-84.93665971874998&amp;yMax=35.430659949476734&amp;yMin=40.25141675599692&amp;mapType=t&amp;icfg" TargetMode="External"/><Relationship Id="rId4" Type="http://schemas.openxmlformats.org/officeDocument/2006/relationships/hyperlink" Target="https://www.google.com/publicdata/explore?ds=z1ebjpgk2654c1_&amp;ctype=c&amp;strail=false&amp;bcs=d&amp;nselm=s&amp;met_y=unemployment_rate&amp;fdim_y=seasonality:U&amp;scale_y=lin&amp;ind_y=false&amp;idim=state:ST2400000000000:ST5100000000000:ST3700000000000&amp;ifdim=state&amp;tunit=M&amp;pit=632379600000&amp;hl=en&amp;dl=en&amp;ind=false&amp;icfg=z1ebjpgk2654c1_:1198:state%26%26ST5100000000000:-64:-43:|z1ebjpgk2654c1_:1198:state%26%26ST3700000000000:1:-3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www.google.com/publicdata/explore?ds=eq6uotl7je1d2_"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publicdata/explore?ds=dkb328clahj57_&amp;ctype=l&amp;strail=false&amp;bcs=d&amp;nselm=h&amp;met_y=PR093&amp;scale_y=lin&amp;ind_y=false&amp;rdim=tier_zero_sector&amp;idim=tier_zero_sector:Business:Manufacturing:Nonfarm+Business&amp;ifdim=tier_zero_sector&amp;tstart=631774800000&amp;tend=1520485200000&amp;ind=fals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hyperlink" Target="https://www.google.com/publicdata/explore?ds=eq6uotl7je1d2_&amp;ctype=b&amp;strail=true&amp;bcs=d&amp;nselm=s&amp;met_x=IPL020&amp;scale_x=lin&amp;ind_x=false&amp;met_y=IPT300&amp;scale_y=lin&amp;ind_y=false&amp;met_s=IPW200&amp;scale_s=lin&amp;ind_s=false&amp;idim=six_digit_industry:522110+-+Commercial+banking:491110+-+Postal+service:445110+-+Supermarkets+and+other+grocery+(except+convenience)+stores:324110+-+Petroleum+refineries&amp;ifdim=six_digit_industry&amp;tunit=Y&amp;pit=563950800000&amp;ind=false&amp;icfg=eq6uotl7je1d2_:59:four_digit_industry%26%264231%20-%20Motor%20vehicle%20and%20motor%20vehicle%20parts%20and%20supplies%20merchant%20wholesalers:-9:-47:|eq6uotl7je1d2_:59:six_digit_industry%26%26522110%20-%20Commercial%20banking:::1987|eq6uotl7je1d2_:59:six_digit_industry%26%26491110%20-%20Postal%20service:::1987|eq6uotl7je1d2_:59:six_digit_industry%26%26445110%20-%20Supermarkets%20and%20other%20grocery%20(except%20convenience)%20stores:::1987|eq6uotl7je1d2_:59:six_digit_industry%26%26324110%20-%20Petroleum%20refineries:::1987&amp;iconSize=0.25" TargetMode="External"/><Relationship Id="rId4" Type="http://schemas.openxmlformats.org/officeDocument/2006/relationships/hyperlink" Target="https://www.google.com/publicdata/explore?ds=z7mnuafnr6naci_&amp;ctype=c&amp;strail=false&amp;bcs=d&amp;nselm=s&amp;met_y=MP671&amp;scale_y=lin&amp;ind_y=false&amp;idim=tier_two_sector:325+-+Chemical+Products:334+-+Computer+and+Electronic+Products:324+-+Petroleum+and+Coal+Products&amp;ifdim=tier_two_sector&amp;ind=false&amp;icf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7157" y="1068439"/>
            <a:ext cx="8328454" cy="1527048"/>
          </a:xfrm>
        </p:spPr>
        <p:txBody>
          <a:bodyPr>
            <a:noAutofit/>
          </a:bodyPr>
          <a:lstStyle/>
          <a:p>
            <a:r>
              <a:rPr lang="en-US" sz="5500" dirty="0" smtClean="0"/>
              <a:t>Visualizing BLS data in    Google Public Data Explorer</a:t>
            </a:r>
            <a:endParaRPr lang="en-US" sz="5500" dirty="0"/>
          </a:p>
        </p:txBody>
      </p:sp>
      <p:sp>
        <p:nvSpPr>
          <p:cNvPr id="4" name="Subtitle 2"/>
          <p:cNvSpPr txBox="1">
            <a:spLocks/>
          </p:cNvSpPr>
          <p:nvPr/>
        </p:nvSpPr>
        <p:spPr>
          <a:xfrm>
            <a:off x="416011" y="3911498"/>
            <a:ext cx="8229600" cy="1648882"/>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300"/>
              </a:lnSpc>
            </a:pPr>
            <a:r>
              <a:rPr lang="en-US" dirty="0" smtClean="0"/>
              <a:t>Christopher Morris</a:t>
            </a:r>
          </a:p>
          <a:p>
            <a:pPr>
              <a:lnSpc>
                <a:spcPts val="3300"/>
              </a:lnSpc>
            </a:pPr>
            <a:r>
              <a:rPr lang="en-US" b="0" dirty="0"/>
              <a:t>Senior Economist </a:t>
            </a:r>
            <a:endParaRPr lang="en-US" b="0" dirty="0" smtClean="0"/>
          </a:p>
          <a:p>
            <a:pPr>
              <a:lnSpc>
                <a:spcPts val="3300"/>
              </a:lnSpc>
            </a:pPr>
            <a:r>
              <a:rPr lang="en-US" b="0" dirty="0" smtClean="0"/>
              <a:t>Productivity Program</a:t>
            </a:r>
          </a:p>
          <a:p>
            <a:pPr>
              <a:lnSpc>
                <a:spcPts val="3300"/>
              </a:lnSpc>
            </a:pPr>
            <a:r>
              <a:rPr lang="en-US" b="0" dirty="0" smtClean="0"/>
              <a:t>U.S. Bureau of Labor Statistics</a:t>
            </a:r>
          </a:p>
        </p:txBody>
      </p:sp>
    </p:spTree>
    <p:extLst>
      <p:ext uri="{BB962C8B-B14F-4D97-AF65-F5344CB8AC3E}">
        <p14:creationId xmlns:p14="http://schemas.microsoft.com/office/powerpoint/2010/main" val="3996251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805" y="285750"/>
            <a:ext cx="8229600" cy="804672"/>
          </a:xfrm>
        </p:spPr>
        <p:txBody>
          <a:bodyPr/>
          <a:lstStyle/>
          <a:p>
            <a:r>
              <a:rPr lang="en-US" sz="4200" dirty="0" smtClean="0"/>
              <a:t>What is Google Public Data?</a:t>
            </a:r>
            <a:endParaRPr lang="en-US" sz="4200" dirty="0"/>
          </a:p>
        </p:txBody>
      </p:sp>
      <p:sp>
        <p:nvSpPr>
          <p:cNvPr id="3" name="Content Placeholder 2"/>
          <p:cNvSpPr>
            <a:spLocks noGrp="1"/>
          </p:cNvSpPr>
          <p:nvPr>
            <p:ph idx="1"/>
          </p:nvPr>
        </p:nvSpPr>
        <p:spPr>
          <a:xfrm>
            <a:off x="253635" y="1052322"/>
            <a:ext cx="8766540" cy="3992563"/>
          </a:xfrm>
        </p:spPr>
        <p:txBody>
          <a:bodyPr/>
          <a:lstStyle/>
          <a:p>
            <a:r>
              <a:rPr lang="en-US" dirty="0" smtClean="0"/>
              <a:t>A directory </a:t>
            </a:r>
            <a:r>
              <a:rPr lang="en-US" dirty="0"/>
              <a:t>of dynamic </a:t>
            </a:r>
            <a:r>
              <a:rPr lang="en-US" dirty="0" smtClean="0"/>
              <a:t>dashboards created by government agencies and other organizations </a:t>
            </a:r>
            <a:r>
              <a:rPr lang="en-US" dirty="0"/>
              <a:t>that the public can explore free of </a:t>
            </a:r>
            <a:r>
              <a:rPr lang="en-US" dirty="0" smtClean="0"/>
              <a:t>charge.</a:t>
            </a:r>
          </a:p>
          <a:p>
            <a:endParaRPr lang="en-US" sz="1000" dirty="0" smtClean="0"/>
          </a:p>
        </p:txBody>
      </p:sp>
      <p:sp>
        <p:nvSpPr>
          <p:cNvPr id="15" name="Rectangle 14"/>
          <p:cNvSpPr/>
          <p:nvPr/>
        </p:nvSpPr>
        <p:spPr>
          <a:xfrm>
            <a:off x="5943600" y="6057901"/>
            <a:ext cx="1257300"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2"/>
          <a:stretch>
            <a:fillRect/>
          </a:stretch>
        </p:blipFill>
        <p:spPr>
          <a:xfrm>
            <a:off x="517865" y="2654498"/>
            <a:ext cx="6957135" cy="3799568"/>
          </a:xfrm>
          <a:prstGeom prst="rect">
            <a:avLst/>
          </a:prstGeom>
        </p:spPr>
      </p:pic>
    </p:spTree>
    <p:extLst>
      <p:ext uri="{BB962C8B-B14F-4D97-AF65-F5344CB8AC3E}">
        <p14:creationId xmlns:p14="http://schemas.microsoft.com/office/powerpoint/2010/main" val="2939389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9560"/>
            <a:ext cx="8229600" cy="804672"/>
          </a:xfrm>
        </p:spPr>
        <p:txBody>
          <a:bodyPr/>
          <a:lstStyle/>
          <a:p>
            <a:r>
              <a:rPr lang="en-US" sz="4300" dirty="0" smtClean="0"/>
              <a:t>Google Public Data Directory</a:t>
            </a:r>
            <a:endParaRPr lang="en-US" sz="4300" dirty="0"/>
          </a:p>
        </p:txBody>
      </p:sp>
      <p:sp>
        <p:nvSpPr>
          <p:cNvPr id="3" name="Content Placeholder 2"/>
          <p:cNvSpPr>
            <a:spLocks noGrp="1"/>
          </p:cNvSpPr>
          <p:nvPr>
            <p:ph idx="1"/>
          </p:nvPr>
        </p:nvSpPr>
        <p:spPr>
          <a:xfrm>
            <a:off x="591197" y="1184232"/>
            <a:ext cx="8229600" cy="1156039"/>
          </a:xfrm>
        </p:spPr>
        <p:txBody>
          <a:bodyPr/>
          <a:lstStyle/>
          <a:p>
            <a:r>
              <a:rPr lang="en-US" dirty="0"/>
              <a:t>Dashboards can be searched for by data provider, dataset name, or metric.</a:t>
            </a:r>
          </a:p>
        </p:txBody>
      </p:sp>
      <p:pic>
        <p:nvPicPr>
          <p:cNvPr id="4" name="Picture 3"/>
          <p:cNvPicPr>
            <a:picLocks noChangeAspect="1"/>
          </p:cNvPicPr>
          <p:nvPr/>
        </p:nvPicPr>
        <p:blipFill>
          <a:blip r:embed="rId2"/>
          <a:stretch>
            <a:fillRect/>
          </a:stretch>
        </p:blipFill>
        <p:spPr>
          <a:xfrm>
            <a:off x="753770" y="2431003"/>
            <a:ext cx="6742556" cy="3771899"/>
          </a:xfrm>
          <a:prstGeom prst="rect">
            <a:avLst/>
          </a:prstGeom>
        </p:spPr>
      </p:pic>
    </p:spTree>
    <p:extLst>
      <p:ext uri="{BB962C8B-B14F-4D97-AF65-F5344CB8AC3E}">
        <p14:creationId xmlns:p14="http://schemas.microsoft.com/office/powerpoint/2010/main" val="569079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77553" y="1340528"/>
            <a:ext cx="5807788" cy="4953740"/>
          </a:xfrm>
          <a:prstGeom prst="rect">
            <a:avLst/>
          </a:prstGeom>
        </p:spPr>
      </p:pic>
      <p:sp>
        <p:nvSpPr>
          <p:cNvPr id="2" name="Title 1"/>
          <p:cNvSpPr>
            <a:spLocks noGrp="1"/>
          </p:cNvSpPr>
          <p:nvPr>
            <p:ph type="title"/>
          </p:nvPr>
        </p:nvSpPr>
        <p:spPr>
          <a:xfrm>
            <a:off x="-74036" y="322165"/>
            <a:ext cx="9212358" cy="804672"/>
          </a:xfrm>
        </p:spPr>
        <p:txBody>
          <a:bodyPr/>
          <a:lstStyle/>
          <a:p>
            <a:r>
              <a:rPr lang="en-US" sz="4200" dirty="0" smtClean="0"/>
              <a:t>Google Public Data in the Search Engine</a:t>
            </a:r>
            <a:endParaRPr lang="en-US" sz="4200" dirty="0"/>
          </a:p>
        </p:txBody>
      </p:sp>
      <p:sp>
        <p:nvSpPr>
          <p:cNvPr id="3" name="Content Placeholder 2"/>
          <p:cNvSpPr>
            <a:spLocks noGrp="1"/>
          </p:cNvSpPr>
          <p:nvPr>
            <p:ph idx="1"/>
          </p:nvPr>
        </p:nvSpPr>
        <p:spPr>
          <a:xfrm>
            <a:off x="5965795" y="2465736"/>
            <a:ext cx="3258104" cy="2580224"/>
          </a:xfrm>
        </p:spPr>
        <p:txBody>
          <a:bodyPr/>
          <a:lstStyle/>
          <a:p>
            <a:pPr marL="0" indent="0">
              <a:buNone/>
            </a:pPr>
            <a:r>
              <a:rPr lang="en-US" sz="2800" dirty="0" smtClean="0">
                <a:solidFill>
                  <a:srgbClr val="C00000"/>
                </a:solidFill>
              </a:rPr>
              <a:t>A search </a:t>
            </a:r>
            <a:r>
              <a:rPr lang="en-US" sz="2800" dirty="0">
                <a:solidFill>
                  <a:srgbClr val="C00000"/>
                </a:solidFill>
              </a:rPr>
              <a:t>for </a:t>
            </a:r>
            <a:r>
              <a:rPr lang="en-US" sz="2800" dirty="0" smtClean="0">
                <a:solidFill>
                  <a:srgbClr val="C00000"/>
                </a:solidFill>
              </a:rPr>
              <a:t>‘u.s. unemployment rate’, returns BLS data.</a:t>
            </a:r>
            <a:endParaRPr lang="en-US" sz="2800" dirty="0">
              <a:solidFill>
                <a:srgbClr val="C00000"/>
              </a:solidFill>
            </a:endParaRPr>
          </a:p>
        </p:txBody>
      </p:sp>
      <p:cxnSp>
        <p:nvCxnSpPr>
          <p:cNvPr id="5" name="Straight Arrow Connector 4"/>
          <p:cNvCxnSpPr/>
          <p:nvPr/>
        </p:nvCxnSpPr>
        <p:spPr>
          <a:xfrm flipH="1" flipV="1">
            <a:off x="2714189" y="1677880"/>
            <a:ext cx="3251606" cy="147369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1145310" y="5698835"/>
            <a:ext cx="1145309" cy="4341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2291337" y="5906652"/>
            <a:ext cx="4228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612853" y="5735779"/>
            <a:ext cx="3452390" cy="360220"/>
          </a:xfrm>
          <a:prstGeom prst="rect">
            <a:avLst/>
          </a:prstGeom>
        </p:spPr>
        <p:txBody>
          <a:bodyPr vert="horz" wrap="square" lIns="91440" tIns="45720" rIns="91440" bIns="45720" rtlCol="0" anchor="ctr">
            <a:normAutofit fontScale="55000" lnSpcReduction="20000"/>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solidFill>
                  <a:srgbClr val="002060"/>
                </a:solidFill>
                <a:effectLst/>
                <a:uLnTx/>
                <a:uFillTx/>
                <a:latin typeface="Tahoma" pitchFamily="34" charset="0"/>
                <a:ea typeface="+mj-ea"/>
                <a:cs typeface="Tahoma" pitchFamily="34" charset="0"/>
              </a:rPr>
              <a:t>Link to interactive dashboard</a:t>
            </a:r>
          </a:p>
        </p:txBody>
      </p:sp>
    </p:spTree>
    <p:extLst>
      <p:ext uri="{BB962C8B-B14F-4D97-AF65-F5344CB8AC3E}">
        <p14:creationId xmlns:p14="http://schemas.microsoft.com/office/powerpoint/2010/main" val="4189318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086" y="376793"/>
            <a:ext cx="9712171" cy="804672"/>
          </a:xfrm>
        </p:spPr>
        <p:txBody>
          <a:bodyPr/>
          <a:lstStyle/>
          <a:p>
            <a:r>
              <a:rPr lang="en-US" sz="4100" dirty="0" smtClean="0"/>
              <a:t>BLS Unemployment Rate Visualizations</a:t>
            </a:r>
            <a:endParaRPr lang="en-US" sz="4100" dirty="0"/>
          </a:p>
        </p:txBody>
      </p:sp>
      <p:sp>
        <p:nvSpPr>
          <p:cNvPr id="3" name="Content Placeholder 2"/>
          <p:cNvSpPr>
            <a:spLocks noGrp="1"/>
          </p:cNvSpPr>
          <p:nvPr>
            <p:ph idx="1"/>
          </p:nvPr>
        </p:nvSpPr>
        <p:spPr>
          <a:xfrm>
            <a:off x="115410" y="1327937"/>
            <a:ext cx="9432526" cy="5192713"/>
          </a:xfrm>
        </p:spPr>
        <p:txBody>
          <a:bodyPr/>
          <a:lstStyle/>
          <a:p>
            <a:pPr marL="0" indent="0">
              <a:spcBef>
                <a:spcPts val="0"/>
              </a:spcBef>
              <a:buNone/>
            </a:pPr>
            <a:r>
              <a:rPr lang="en-US" b="1" dirty="0" smtClean="0"/>
              <a:t>Line Chart</a:t>
            </a:r>
            <a:endParaRPr lang="en-US" b="1" dirty="0"/>
          </a:p>
          <a:p>
            <a:pPr>
              <a:spcBef>
                <a:spcPts val="0"/>
              </a:spcBef>
            </a:pPr>
            <a:r>
              <a:rPr lang="en-US" b="1" dirty="0" smtClean="0">
                <a:hlinkClick r:id="rId3"/>
              </a:rPr>
              <a:t>U.S. unemployment rate, 1948-2018</a:t>
            </a:r>
            <a:endParaRPr lang="en-US" b="1" dirty="0" smtClean="0"/>
          </a:p>
          <a:p>
            <a:pPr>
              <a:spcBef>
                <a:spcPts val="0"/>
              </a:spcBef>
            </a:pPr>
            <a:endParaRPr lang="en-US" b="1" dirty="0" smtClean="0"/>
          </a:p>
          <a:p>
            <a:pPr marL="0" indent="0">
              <a:spcBef>
                <a:spcPts val="0"/>
              </a:spcBef>
              <a:buNone/>
            </a:pPr>
            <a:r>
              <a:rPr lang="en-US" b="1" dirty="0" smtClean="0"/>
              <a:t>Bar Chart</a:t>
            </a:r>
          </a:p>
          <a:p>
            <a:pPr>
              <a:spcBef>
                <a:spcPts val="0"/>
              </a:spcBef>
            </a:pPr>
            <a:r>
              <a:rPr lang="en-US" b="1" dirty="0" smtClean="0">
                <a:hlinkClick r:id="rId4"/>
              </a:rPr>
              <a:t>Unemployment rates by state, 1990-2018</a:t>
            </a:r>
            <a:endParaRPr lang="en-US" b="1" dirty="0"/>
          </a:p>
          <a:p>
            <a:pPr>
              <a:spcBef>
                <a:spcPts val="0"/>
              </a:spcBef>
            </a:pPr>
            <a:endParaRPr lang="en-US" b="1" dirty="0" smtClean="0"/>
          </a:p>
          <a:p>
            <a:pPr marL="0" indent="0">
              <a:spcBef>
                <a:spcPts val="0"/>
              </a:spcBef>
              <a:buNone/>
            </a:pPr>
            <a:r>
              <a:rPr lang="en-US" b="1" dirty="0" smtClean="0"/>
              <a:t>Map Visualization</a:t>
            </a:r>
          </a:p>
          <a:p>
            <a:pPr>
              <a:spcBef>
                <a:spcPts val="0"/>
              </a:spcBef>
            </a:pPr>
            <a:r>
              <a:rPr lang="en-US" b="1" dirty="0" smtClean="0">
                <a:hlinkClick r:id="rId5"/>
              </a:rPr>
              <a:t>Virginia unemployment rate by county, 1990-2018</a:t>
            </a:r>
            <a:endParaRPr lang="en-US" b="1" dirty="0" smtClean="0"/>
          </a:p>
          <a:p>
            <a:pPr marL="0" indent="0">
              <a:buNone/>
            </a:pPr>
            <a:endParaRPr lang="en-US" dirty="0"/>
          </a:p>
        </p:txBody>
      </p:sp>
    </p:spTree>
    <p:extLst>
      <p:ext uri="{BB962C8B-B14F-4D97-AF65-F5344CB8AC3E}">
        <p14:creationId xmlns:p14="http://schemas.microsoft.com/office/powerpoint/2010/main" val="410300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82441" y="2699722"/>
            <a:ext cx="7800975" cy="790575"/>
          </a:xfrm>
          <a:prstGeom prst="rect">
            <a:avLst/>
          </a:prstGeom>
        </p:spPr>
      </p:pic>
      <p:sp>
        <p:nvSpPr>
          <p:cNvPr id="2" name="Title 1"/>
          <p:cNvSpPr>
            <a:spLocks noGrp="1"/>
          </p:cNvSpPr>
          <p:nvPr>
            <p:ph type="title"/>
          </p:nvPr>
        </p:nvSpPr>
        <p:spPr/>
        <p:txBody>
          <a:bodyPr/>
          <a:lstStyle/>
          <a:p>
            <a:r>
              <a:rPr lang="en-US" dirty="0" smtClean="0"/>
              <a:t>History of Google Public Data</a:t>
            </a:r>
            <a:endParaRPr lang="en-US" dirty="0"/>
          </a:p>
        </p:txBody>
      </p:sp>
      <p:sp>
        <p:nvSpPr>
          <p:cNvPr id="25" name="Content Placeholder 2"/>
          <p:cNvSpPr txBox="1">
            <a:spLocks/>
          </p:cNvSpPr>
          <p:nvPr/>
        </p:nvSpPr>
        <p:spPr bwMode="auto">
          <a:xfrm>
            <a:off x="999027" y="1323101"/>
            <a:ext cx="6618142" cy="14055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baseline="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lr>
                <a:srgbClr val="CE1126"/>
              </a:buClr>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700" dirty="0" smtClean="0">
                <a:solidFill>
                  <a:srgbClr val="C00000"/>
                </a:solidFill>
              </a:rPr>
              <a:t>Google built collaborative partnerships with statistical agencies to create dashboards.</a:t>
            </a:r>
          </a:p>
          <a:p>
            <a:endParaRPr lang="en-US" dirty="0" smtClean="0"/>
          </a:p>
        </p:txBody>
      </p:sp>
      <p:sp>
        <p:nvSpPr>
          <p:cNvPr id="7" name="Left Brace 6"/>
          <p:cNvSpPr/>
          <p:nvPr/>
        </p:nvSpPr>
        <p:spPr>
          <a:xfrm rot="5400000">
            <a:off x="3811122" y="68520"/>
            <a:ext cx="663146" cy="5206828"/>
          </a:xfrm>
          <a:prstGeom prst="leftBrace">
            <a:avLst>
              <a:gd name="adj1" fmla="val 8333"/>
              <a:gd name="adj2" fmla="val 49841"/>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a:off x="1539281" y="3328020"/>
            <a:ext cx="0" cy="50420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746109" y="3328020"/>
            <a:ext cx="0" cy="504205"/>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a:stretch>
            <a:fillRect/>
          </a:stretch>
        </p:blipFill>
        <p:spPr>
          <a:xfrm>
            <a:off x="135846" y="3866135"/>
            <a:ext cx="2806870" cy="2295768"/>
          </a:xfrm>
          <a:prstGeom prst="rect">
            <a:avLst/>
          </a:prstGeom>
        </p:spPr>
      </p:pic>
      <p:pic>
        <p:nvPicPr>
          <p:cNvPr id="15" name="Picture 14"/>
          <p:cNvPicPr>
            <a:picLocks noChangeAspect="1"/>
          </p:cNvPicPr>
          <p:nvPr/>
        </p:nvPicPr>
        <p:blipFill>
          <a:blip r:embed="rId4"/>
          <a:stretch>
            <a:fillRect/>
          </a:stretch>
        </p:blipFill>
        <p:spPr>
          <a:xfrm>
            <a:off x="5624046" y="3866135"/>
            <a:ext cx="2723286" cy="1918290"/>
          </a:xfrm>
          <a:prstGeom prst="rect">
            <a:avLst/>
          </a:prstGeom>
        </p:spPr>
      </p:pic>
    </p:spTree>
    <p:extLst>
      <p:ext uri="{BB962C8B-B14F-4D97-AF65-F5344CB8AC3E}">
        <p14:creationId xmlns:p14="http://schemas.microsoft.com/office/powerpoint/2010/main" val="20387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67" y="327744"/>
            <a:ext cx="8540748" cy="804672"/>
          </a:xfrm>
        </p:spPr>
        <p:txBody>
          <a:bodyPr/>
          <a:lstStyle/>
          <a:p>
            <a:r>
              <a:rPr lang="en-US" sz="4200" dirty="0" smtClean="0"/>
              <a:t>BLS Dashboards (publicly available) </a:t>
            </a:r>
            <a:endParaRPr lang="en-US" sz="4200" dirty="0"/>
          </a:p>
        </p:txBody>
      </p:sp>
      <p:graphicFrame>
        <p:nvGraphicFramePr>
          <p:cNvPr id="4" name="Table 3"/>
          <p:cNvGraphicFramePr>
            <a:graphicFrameLocks noGrp="1"/>
          </p:cNvGraphicFramePr>
          <p:nvPr>
            <p:extLst>
              <p:ext uri="{D42A27DB-BD31-4B8C-83A1-F6EECF244321}">
                <p14:modId xmlns:p14="http://schemas.microsoft.com/office/powerpoint/2010/main" val="1565885561"/>
              </p:ext>
            </p:extLst>
          </p:nvPr>
        </p:nvGraphicFramePr>
        <p:xfrm>
          <a:off x="333576" y="1205699"/>
          <a:ext cx="8413529" cy="3309047"/>
        </p:xfrm>
        <a:graphic>
          <a:graphicData uri="http://schemas.openxmlformats.org/drawingml/2006/table">
            <a:tbl>
              <a:tblPr firstRow="1" firstCol="1" bandRow="1">
                <a:tableStyleId>{5C22544A-7EE6-4342-B048-85BDC9FD1C3A}</a:tableStyleId>
              </a:tblPr>
              <a:tblGrid>
                <a:gridCol w="2457571"/>
                <a:gridCol w="3072713"/>
                <a:gridCol w="2883245"/>
              </a:tblGrid>
              <a:tr h="367727">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Dashboard Name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BLS Program Source Data</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BLS Measures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716631">
                <a:tc>
                  <a:txBody>
                    <a:bodyPr/>
                    <a:lstStyle/>
                    <a:p>
                      <a:pPr marL="0" marR="0">
                        <a:spcBef>
                          <a:spcPts val="0"/>
                        </a:spcBef>
                        <a:spcAft>
                          <a:spcPts val="0"/>
                        </a:spcAft>
                      </a:pPr>
                      <a:r>
                        <a:rPr lang="en-US" sz="2000" dirty="0" smtClean="0">
                          <a:effectLst/>
                          <a:latin typeface="Calibri" panose="020F0502020204030204" pitchFamily="34" charset="0"/>
                          <a:cs typeface="Calibri" panose="020F0502020204030204" pitchFamily="34" charset="0"/>
                        </a:rPr>
                        <a:t>*Unemployment </a:t>
                      </a:r>
                      <a:r>
                        <a:rPr lang="en-US" sz="2000" dirty="0">
                          <a:effectLst/>
                          <a:latin typeface="Calibri" panose="020F0502020204030204" pitchFamily="34" charset="0"/>
                          <a:cs typeface="Calibri" panose="020F0502020204030204" pitchFamily="34" charset="0"/>
                        </a:rPr>
                        <a:t>in the U.S.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cs typeface="Calibri" panose="020F0502020204030204" pitchFamily="34" charset="0"/>
                        </a:rPr>
                        <a:t>- Current </a:t>
                      </a:r>
                      <a:r>
                        <a:rPr lang="en-US" sz="1700" dirty="0">
                          <a:effectLst/>
                          <a:latin typeface="Calibri" panose="020F0502020204030204" pitchFamily="34" charset="0"/>
                          <a:cs typeface="Calibri" panose="020F0502020204030204" pitchFamily="34" charset="0"/>
                        </a:rPr>
                        <a:t>Population Survey (CPS)</a:t>
                      </a:r>
                    </a:p>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cs typeface="Calibri" panose="020F0502020204030204" pitchFamily="34" charset="0"/>
                        </a:rPr>
                        <a:t>- Local </a:t>
                      </a:r>
                      <a:r>
                        <a:rPr lang="en-US" sz="1700" dirty="0">
                          <a:effectLst/>
                          <a:latin typeface="Calibri" panose="020F0502020204030204" pitchFamily="34" charset="0"/>
                          <a:cs typeface="Calibri" panose="020F0502020204030204" pitchFamily="34" charset="0"/>
                        </a:rPr>
                        <a:t>Area Unemployment </a:t>
                      </a:r>
                      <a:r>
                        <a:rPr lang="en-US" sz="1700" dirty="0" smtClean="0">
                          <a:effectLst/>
                          <a:latin typeface="Calibri" panose="020F0502020204030204" pitchFamily="34" charset="0"/>
                          <a:cs typeface="Calibri" panose="020F0502020204030204" pitchFamily="34" charset="0"/>
                        </a:rPr>
                        <a:t>Statistics</a:t>
                      </a:r>
                      <a:r>
                        <a:rPr lang="en-US" sz="1700" baseline="0" dirty="0" smtClean="0">
                          <a:effectLst/>
                          <a:latin typeface="Calibri" panose="020F0502020204030204" pitchFamily="34" charset="0"/>
                          <a:cs typeface="Calibri" panose="020F0502020204030204" pitchFamily="34" charset="0"/>
                        </a:rPr>
                        <a:t> </a:t>
                      </a:r>
                      <a:r>
                        <a:rPr lang="en-US" sz="1700" dirty="0" smtClean="0">
                          <a:effectLst/>
                          <a:latin typeface="Calibri" panose="020F0502020204030204" pitchFamily="34" charset="0"/>
                          <a:cs typeface="Calibri" panose="020F0502020204030204" pitchFamily="34" charset="0"/>
                        </a:rPr>
                        <a:t>(LAUS</a:t>
                      </a:r>
                      <a:r>
                        <a:rPr lang="en-US" sz="1700" dirty="0">
                          <a:effectLst/>
                          <a:latin typeface="Calibri" panose="020F0502020204030204" pitchFamily="34" charset="0"/>
                          <a:cs typeface="Calibri" panose="020F0502020204030204" pitchFamily="34" charset="0"/>
                        </a:rPr>
                        <a:t>)</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dirty="0">
                          <a:effectLst/>
                          <a:latin typeface="Calibri" panose="020F0502020204030204" pitchFamily="34" charset="0"/>
                          <a:cs typeface="Calibri" panose="020F0502020204030204" pitchFamily="34" charset="0"/>
                        </a:rPr>
                        <a:t>Employment, Labor force, Unemployment, </a:t>
                      </a:r>
                      <a:endParaRPr lang="en-US" sz="1700" dirty="0" smtClean="0">
                        <a:effectLst/>
                        <a:latin typeface="Calibri" panose="020F0502020204030204" pitchFamily="34" charset="0"/>
                        <a:cs typeface="Calibri" panose="020F0502020204030204" pitchFamily="34" charset="0"/>
                      </a:endParaRPr>
                    </a:p>
                    <a:p>
                      <a:pPr marL="0" marR="0">
                        <a:spcBef>
                          <a:spcPts val="0"/>
                        </a:spcBef>
                        <a:spcAft>
                          <a:spcPts val="0"/>
                        </a:spcAft>
                      </a:pPr>
                      <a:r>
                        <a:rPr lang="en-US" sz="1700" dirty="0" smtClean="0">
                          <a:effectLst/>
                          <a:latin typeface="Calibri" panose="020F0502020204030204" pitchFamily="34" charset="0"/>
                          <a:cs typeface="Calibri" panose="020F0502020204030204" pitchFamily="34" charset="0"/>
                        </a:rPr>
                        <a:t>Unemployment </a:t>
                      </a:r>
                      <a:r>
                        <a:rPr lang="en-US" sz="1700" dirty="0">
                          <a:effectLst/>
                          <a:latin typeface="Calibri" panose="020F0502020204030204" pitchFamily="34" charset="0"/>
                          <a:cs typeface="Calibri" panose="020F0502020204030204" pitchFamily="34" charset="0"/>
                        </a:rPr>
                        <a:t>rate</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759529">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Consumer Price Index (CPI) in the U.S.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cs typeface="Calibri" panose="020F0502020204030204" pitchFamily="34" charset="0"/>
                        </a:rPr>
                        <a:t>-</a:t>
                      </a:r>
                      <a:r>
                        <a:rPr lang="en-US" sz="1700" baseline="0" dirty="0" smtClean="0">
                          <a:effectLst/>
                          <a:latin typeface="Calibri" panose="020F0502020204030204" pitchFamily="34" charset="0"/>
                          <a:cs typeface="Calibri" panose="020F0502020204030204" pitchFamily="34" charset="0"/>
                        </a:rPr>
                        <a:t> </a:t>
                      </a:r>
                      <a:r>
                        <a:rPr lang="en-US" sz="1700" dirty="0" smtClean="0">
                          <a:effectLst/>
                          <a:latin typeface="Calibri" panose="020F0502020204030204" pitchFamily="34" charset="0"/>
                          <a:cs typeface="Calibri" panose="020F0502020204030204" pitchFamily="34" charset="0"/>
                        </a:rPr>
                        <a:t>Consumer </a:t>
                      </a:r>
                      <a:r>
                        <a:rPr lang="en-US" sz="1700" dirty="0">
                          <a:effectLst/>
                          <a:latin typeface="Calibri" panose="020F0502020204030204" pitchFamily="34" charset="0"/>
                          <a:cs typeface="Calibri" panose="020F0502020204030204" pitchFamily="34" charset="0"/>
                        </a:rPr>
                        <a:t>Price Index</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a:effectLst/>
                          <a:latin typeface="Calibri" panose="020F0502020204030204" pitchFamily="34" charset="0"/>
                          <a:cs typeface="Calibri" panose="020F0502020204030204" pitchFamily="34" charset="0"/>
                        </a:rPr>
                        <a:t>Consumer Price Index, Inflation (month-over-month), Inflation (year-over-year)</a:t>
                      </a:r>
                      <a:endParaRPr lang="en-US" sz="17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716631">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Producer Price Index (PPI)</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cs typeface="Calibri" panose="020F0502020204030204" pitchFamily="34" charset="0"/>
                        </a:rPr>
                        <a:t>- Producer </a:t>
                      </a:r>
                      <a:r>
                        <a:rPr lang="en-US" sz="1700" dirty="0">
                          <a:effectLst/>
                          <a:latin typeface="Calibri" panose="020F0502020204030204" pitchFamily="34" charset="0"/>
                          <a:cs typeface="Calibri" panose="020F0502020204030204" pitchFamily="34" charset="0"/>
                        </a:rPr>
                        <a:t>Price Index</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a:effectLst/>
                          <a:latin typeface="Calibri" panose="020F0502020204030204" pitchFamily="34" charset="0"/>
                          <a:cs typeface="Calibri" panose="020F0502020204030204" pitchFamily="34" charset="0"/>
                        </a:rPr>
                        <a:t>Producer Price Index, Inflation (month-over-month), Inflation (year-over-year)</a:t>
                      </a:r>
                      <a:endParaRPr lang="en-US" sz="17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477754">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Wage Statistics for the U.S.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cs typeface="Calibri" panose="020F0502020204030204" pitchFamily="34" charset="0"/>
                        </a:rPr>
                        <a:t>- Current </a:t>
                      </a:r>
                      <a:r>
                        <a:rPr lang="en-US" sz="1700" dirty="0">
                          <a:effectLst/>
                          <a:latin typeface="Calibri" panose="020F0502020204030204" pitchFamily="34" charset="0"/>
                          <a:cs typeface="Calibri" panose="020F0502020204030204" pitchFamily="34" charset="0"/>
                        </a:rPr>
                        <a:t>Employment </a:t>
                      </a:r>
                      <a:r>
                        <a:rPr lang="en-US" sz="1700" dirty="0" smtClean="0">
                          <a:effectLst/>
                          <a:latin typeface="Calibri" panose="020F0502020204030204" pitchFamily="34" charset="0"/>
                          <a:cs typeface="Calibri" panose="020F0502020204030204" pitchFamily="34" charset="0"/>
                        </a:rPr>
                        <a:t>Statistics</a:t>
                      </a:r>
                      <a:r>
                        <a:rPr lang="en-US" sz="1700" baseline="0" dirty="0" smtClean="0">
                          <a:effectLst/>
                          <a:latin typeface="Calibri" panose="020F0502020204030204" pitchFamily="34" charset="0"/>
                          <a:cs typeface="Calibri" panose="020F0502020204030204" pitchFamily="34" charset="0"/>
                        </a:rPr>
                        <a:t> </a:t>
                      </a:r>
                      <a:r>
                        <a:rPr lang="en-US" sz="1700" dirty="0" smtClean="0">
                          <a:effectLst/>
                          <a:latin typeface="Calibri" panose="020F0502020204030204" pitchFamily="34" charset="0"/>
                          <a:cs typeface="Calibri" panose="020F0502020204030204" pitchFamily="34" charset="0"/>
                        </a:rPr>
                        <a:t>(CES):</a:t>
                      </a:r>
                      <a:r>
                        <a:rPr lang="en-US" sz="1700" baseline="0" dirty="0" smtClean="0">
                          <a:effectLst/>
                          <a:latin typeface="Calibri" panose="020F0502020204030204" pitchFamily="34" charset="0"/>
                          <a:cs typeface="Calibri" panose="020F0502020204030204" pitchFamily="34" charset="0"/>
                        </a:rPr>
                        <a:t> </a:t>
                      </a:r>
                      <a:r>
                        <a:rPr lang="en-US" sz="1700" dirty="0" smtClean="0">
                          <a:effectLst/>
                          <a:latin typeface="Calibri" panose="020F0502020204030204" pitchFamily="34" charset="0"/>
                          <a:cs typeface="Calibri" panose="020F0502020204030204" pitchFamily="34" charset="0"/>
                        </a:rPr>
                        <a:t>National</a:t>
                      </a:r>
                      <a:r>
                        <a:rPr lang="en-US" sz="1700" dirty="0">
                          <a:effectLst/>
                          <a:latin typeface="Calibri" panose="020F0502020204030204" pitchFamily="34" charset="0"/>
                          <a:cs typeface="Calibri" panose="020F0502020204030204" pitchFamily="34" charset="0"/>
                        </a:rPr>
                        <a:t>, State and Area</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dirty="0">
                          <a:effectLst/>
                          <a:latin typeface="Calibri" panose="020F0502020204030204" pitchFamily="34" charset="0"/>
                          <a:cs typeface="Calibri" panose="020F0502020204030204" pitchFamily="34" charset="0"/>
                        </a:rPr>
                        <a:t>Earnings, Employment, Hours Worked</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bl>
          </a:graphicData>
        </a:graphic>
      </p:graphicFrame>
      <p:sp>
        <p:nvSpPr>
          <p:cNvPr id="5" name="Content Placeholder 2"/>
          <p:cNvSpPr>
            <a:spLocks noGrp="1"/>
          </p:cNvSpPr>
          <p:nvPr>
            <p:ph idx="1"/>
          </p:nvPr>
        </p:nvSpPr>
        <p:spPr>
          <a:xfrm>
            <a:off x="269967" y="4588029"/>
            <a:ext cx="9144000" cy="361458"/>
          </a:xfrm>
        </p:spPr>
        <p:txBody>
          <a:bodyPr/>
          <a:lstStyle/>
          <a:p>
            <a:pPr marL="0" indent="0">
              <a:buNone/>
            </a:pPr>
            <a:r>
              <a:rPr lang="en-US" sz="1900" b="1" dirty="0" smtClean="0"/>
              <a:t>*</a:t>
            </a:r>
            <a:r>
              <a:rPr lang="en-US" sz="1900" dirty="0" smtClean="0"/>
              <a:t> Indexed in Google’s public data directory and integrated into Google’s Search Engine.</a:t>
            </a:r>
            <a:endParaRPr lang="en-US" sz="1900" b="1" dirty="0" smtClean="0"/>
          </a:p>
        </p:txBody>
      </p:sp>
      <p:sp>
        <p:nvSpPr>
          <p:cNvPr id="6" name="Rectangle 5"/>
          <p:cNvSpPr/>
          <p:nvPr/>
        </p:nvSpPr>
        <p:spPr>
          <a:xfrm>
            <a:off x="269967" y="5117462"/>
            <a:ext cx="8836352" cy="861774"/>
          </a:xfrm>
          <a:prstGeom prst="rect">
            <a:avLst/>
          </a:prstGeom>
        </p:spPr>
        <p:txBody>
          <a:bodyPr wrap="square">
            <a:spAutoFit/>
          </a:bodyPr>
          <a:lstStyle/>
          <a:p>
            <a:pPr>
              <a:spcAft>
                <a:spcPts val="1200"/>
              </a:spcAft>
            </a:pPr>
            <a:r>
              <a:rPr lang="en-US" sz="2500" b="1" dirty="0" smtClean="0">
                <a:latin typeface="Calibri" panose="020F0502020204030204" pitchFamily="34" charset="0"/>
                <a:ea typeface="Calibri" panose="020F0502020204030204" pitchFamily="34" charset="0"/>
                <a:cs typeface="Calibri" panose="020F0502020204030204" pitchFamily="34" charset="0"/>
              </a:rPr>
              <a:t>NOTE: </a:t>
            </a:r>
            <a:r>
              <a:rPr lang="en-US" sz="2500" dirty="0" smtClean="0">
                <a:latin typeface="Calibri" panose="020F0502020204030204" pitchFamily="34" charset="0"/>
                <a:ea typeface="Calibri" panose="020F0502020204030204" pitchFamily="34" charset="0"/>
                <a:cs typeface="Calibri" panose="020F0502020204030204" pitchFamily="34" charset="0"/>
              </a:rPr>
              <a:t>Resource </a:t>
            </a:r>
            <a:r>
              <a:rPr lang="en-US" sz="2500" dirty="0">
                <a:latin typeface="Calibri" panose="020F0502020204030204" pitchFamily="34" charset="0"/>
                <a:ea typeface="Calibri" panose="020F0502020204030204" pitchFamily="34" charset="0"/>
                <a:cs typeface="Calibri" panose="020F0502020204030204" pitchFamily="34" charset="0"/>
              </a:rPr>
              <a:t>limitations prevented the conversion of additional datasets.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7559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644" y="255056"/>
            <a:ext cx="10463367" cy="804672"/>
          </a:xfrm>
        </p:spPr>
        <p:txBody>
          <a:bodyPr/>
          <a:lstStyle/>
          <a:p>
            <a:r>
              <a:rPr lang="en-US" dirty="0" smtClean="0"/>
              <a:t>Reviving </a:t>
            </a:r>
            <a:r>
              <a:rPr lang="en-US" sz="4000" dirty="0" smtClean="0"/>
              <a:t>Google Public Data at BLS</a:t>
            </a:r>
            <a:endParaRPr lang="en-US" sz="4000" dirty="0"/>
          </a:p>
        </p:txBody>
      </p:sp>
      <p:sp>
        <p:nvSpPr>
          <p:cNvPr id="3" name="Content Placeholder 2"/>
          <p:cNvSpPr>
            <a:spLocks noGrp="1"/>
          </p:cNvSpPr>
          <p:nvPr>
            <p:ph idx="1"/>
          </p:nvPr>
        </p:nvSpPr>
        <p:spPr>
          <a:xfrm>
            <a:off x="158014" y="1320860"/>
            <a:ext cx="8906088" cy="3992563"/>
          </a:xfrm>
        </p:spPr>
        <p:txBody>
          <a:bodyPr/>
          <a:lstStyle/>
          <a:p>
            <a:pPr marL="0" indent="0">
              <a:buNone/>
            </a:pPr>
            <a:r>
              <a:rPr lang="en-US" b="1" dirty="0" smtClean="0"/>
              <a:t>BLS Innovation Competition: </a:t>
            </a:r>
          </a:p>
          <a:p>
            <a:pPr marL="0" indent="0">
              <a:buNone/>
            </a:pPr>
            <a:r>
              <a:rPr lang="en-US" dirty="0" smtClean="0"/>
              <a:t>The Commissioners Office announced an innovation competition. The winner would get 3 months away from their normal duties to work on their project.</a:t>
            </a:r>
          </a:p>
          <a:p>
            <a:pPr marL="0" indent="0">
              <a:buNone/>
            </a:pPr>
            <a:endParaRPr lang="en-US" sz="1500" dirty="0"/>
          </a:p>
          <a:p>
            <a:pPr marL="0" indent="0">
              <a:buNone/>
            </a:pPr>
            <a:r>
              <a:rPr lang="en-US" b="1" dirty="0" smtClean="0"/>
              <a:t>Winner: </a:t>
            </a:r>
            <a:endParaRPr lang="en-US" dirty="0" smtClean="0"/>
          </a:p>
          <a:p>
            <a:pPr marL="0" indent="0">
              <a:buNone/>
            </a:pPr>
            <a:r>
              <a:rPr lang="en-US" dirty="0" smtClean="0"/>
              <a:t>My proposal to convert more BLS datasets into Google dashboards, starting with the Productivity Program, was selected. </a:t>
            </a:r>
            <a:endParaRPr lang="en-US" dirty="0"/>
          </a:p>
        </p:txBody>
      </p:sp>
    </p:spTree>
    <p:extLst>
      <p:ext uri="{BB962C8B-B14F-4D97-AF65-F5344CB8AC3E}">
        <p14:creationId xmlns:p14="http://schemas.microsoft.com/office/powerpoint/2010/main" val="2209992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9732" y="1721796"/>
            <a:ext cx="6223013" cy="4044959"/>
          </a:xfrm>
          <a:prstGeom prst="rect">
            <a:avLst/>
          </a:prstGeom>
        </p:spPr>
      </p:pic>
      <p:sp>
        <p:nvSpPr>
          <p:cNvPr id="2" name="Title 1"/>
          <p:cNvSpPr>
            <a:spLocks noGrp="1"/>
          </p:cNvSpPr>
          <p:nvPr>
            <p:ph type="title"/>
          </p:nvPr>
        </p:nvSpPr>
        <p:spPr>
          <a:xfrm>
            <a:off x="-293931" y="175943"/>
            <a:ext cx="9786969" cy="804672"/>
          </a:xfrm>
        </p:spPr>
        <p:txBody>
          <a:bodyPr/>
          <a:lstStyle/>
          <a:p>
            <a:r>
              <a:rPr lang="en-US" sz="4000" dirty="0" smtClean="0"/>
              <a:t>Why did you choose Google Public Data?</a:t>
            </a:r>
            <a:endParaRPr lang="en-US" sz="4000" dirty="0"/>
          </a:p>
        </p:txBody>
      </p:sp>
      <p:sp>
        <p:nvSpPr>
          <p:cNvPr id="6" name="TextBox 5"/>
          <p:cNvSpPr txBox="1"/>
          <p:nvPr/>
        </p:nvSpPr>
        <p:spPr>
          <a:xfrm>
            <a:off x="-187942" y="1041193"/>
            <a:ext cx="7365986" cy="559446"/>
          </a:xfrm>
          <a:prstGeom prst="rect">
            <a:avLst/>
          </a:prstGeom>
        </p:spPr>
        <p:txBody>
          <a:bodyPr vert="horz" wrap="square" lIns="91440" tIns="45720" rIns="91440" bIns="45720" rtlCol="0" anchor="ctr">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2000" b="0" i="0" u="none" strike="noStrike" kern="1200" cap="none" spc="0" normalizeH="0" baseline="0" noProof="0" dirty="0" smtClean="0">
                <a:ln>
                  <a:noFill/>
                </a:ln>
                <a:effectLst/>
                <a:uLnTx/>
                <a:uFillTx/>
                <a:latin typeface="Tahoma" pitchFamily="34" charset="0"/>
                <a:ea typeface="+mj-ea"/>
                <a:cs typeface="Tahoma" pitchFamily="34" charset="0"/>
              </a:rPr>
              <a:t>Sources of BLS</a:t>
            </a:r>
            <a:r>
              <a:rPr kumimoji="0" lang="en-US" sz="2000" b="0" i="0" u="none" strike="noStrike" kern="1200" cap="none" spc="0" normalizeH="0" noProof="0" dirty="0" smtClean="0">
                <a:ln>
                  <a:noFill/>
                </a:ln>
                <a:effectLst/>
                <a:uLnTx/>
                <a:uFillTx/>
                <a:latin typeface="Tahoma" pitchFamily="34" charset="0"/>
                <a:ea typeface="+mj-ea"/>
                <a:cs typeface="Tahoma" pitchFamily="34" charset="0"/>
              </a:rPr>
              <a:t> c</a:t>
            </a:r>
            <a:r>
              <a:rPr kumimoji="0" lang="en-US" sz="2000" b="0" i="0" u="none" strike="noStrike" kern="1200" cap="none" spc="0" normalizeH="0" baseline="0" noProof="0" dirty="0" smtClean="0">
                <a:ln>
                  <a:noFill/>
                </a:ln>
                <a:effectLst/>
                <a:uLnTx/>
                <a:uFillTx/>
                <a:latin typeface="Tahoma" pitchFamily="34" charset="0"/>
                <a:ea typeface="+mj-ea"/>
                <a:cs typeface="Tahoma" pitchFamily="34" charset="0"/>
              </a:rPr>
              <a:t>ustomer acquisition</a:t>
            </a:r>
            <a:r>
              <a:rPr kumimoji="0" lang="en-US" sz="2000" b="0" i="0" u="none" strike="noStrike" kern="1200" cap="none" spc="0" normalizeH="0" noProof="0" dirty="0" smtClean="0">
                <a:ln>
                  <a:noFill/>
                </a:ln>
                <a:effectLst/>
                <a:uLnTx/>
                <a:uFillTx/>
                <a:latin typeface="Tahoma" pitchFamily="34" charset="0"/>
                <a:ea typeface="+mj-ea"/>
                <a:cs typeface="Tahoma" pitchFamily="34" charset="0"/>
              </a:rPr>
              <a:t> </a:t>
            </a:r>
            <a:r>
              <a:rPr kumimoji="0" lang="en-US" sz="2000" b="0" i="0" u="none" strike="noStrike" kern="1200" cap="none" spc="0" normalizeH="0" baseline="0" noProof="0" dirty="0" smtClean="0">
                <a:ln>
                  <a:noFill/>
                </a:ln>
                <a:effectLst/>
                <a:uLnTx/>
                <a:uFillTx/>
                <a:latin typeface="Tahoma" pitchFamily="34" charset="0"/>
                <a:ea typeface="+mj-ea"/>
                <a:cs typeface="Tahoma" pitchFamily="34" charset="0"/>
              </a:rPr>
              <a:t>(metric = </a:t>
            </a:r>
            <a:r>
              <a:rPr lang="en-US" sz="2000" dirty="0" smtClean="0">
                <a:latin typeface="Tahoma" pitchFamily="34" charset="0"/>
                <a:ea typeface="+mj-ea"/>
                <a:cs typeface="Tahoma" pitchFamily="34" charset="0"/>
              </a:rPr>
              <a:t>Users</a:t>
            </a:r>
            <a:r>
              <a:rPr kumimoji="0" lang="en-US" sz="2000" b="0" i="0" u="none" strike="noStrike" kern="1200" cap="none" spc="0" normalizeH="0" baseline="0" noProof="0" dirty="0" smtClean="0">
                <a:ln>
                  <a:noFill/>
                </a:ln>
                <a:effectLst/>
                <a:uLnTx/>
                <a:uFillTx/>
                <a:latin typeface="Tahoma" pitchFamily="34" charset="0"/>
                <a:ea typeface="+mj-ea"/>
                <a:cs typeface="Tahoma" pitchFamily="34" charset="0"/>
              </a:rPr>
              <a:t>),</a:t>
            </a:r>
            <a:r>
              <a:rPr kumimoji="0" lang="en-US" sz="2000" b="0" i="0" u="none" strike="noStrike" kern="1200" cap="none" spc="0" normalizeH="0" noProof="0" dirty="0" smtClean="0">
                <a:ln>
                  <a:noFill/>
                </a:ln>
                <a:effectLst/>
                <a:uLnTx/>
                <a:uFillTx/>
                <a:latin typeface="Tahoma" pitchFamily="34" charset="0"/>
                <a:ea typeface="+mj-ea"/>
                <a:cs typeface="Tahoma" pitchFamily="34" charset="0"/>
              </a:rPr>
              <a:t> </a:t>
            </a:r>
          </a:p>
          <a:p>
            <a:pPr marL="0" marR="0" indent="0" algn="ctr" defTabSz="914400" rtl="0" eaLnBrk="1" fontAlgn="auto" latinLnBrk="0" hangingPunct="1">
              <a:lnSpc>
                <a:spcPct val="100000"/>
              </a:lnSpc>
              <a:spcBef>
                <a:spcPct val="0"/>
              </a:spcBef>
              <a:spcAft>
                <a:spcPts val="0"/>
              </a:spcAft>
              <a:buClrTx/>
              <a:buSzTx/>
              <a:buFontTx/>
              <a:buNone/>
              <a:tabLst/>
            </a:pPr>
            <a:r>
              <a:rPr lang="en-US" sz="2000" dirty="0" smtClean="0">
                <a:latin typeface="Tahoma" pitchFamily="34" charset="0"/>
                <a:ea typeface="+mj-ea"/>
                <a:cs typeface="Tahoma" pitchFamily="34" charset="0"/>
              </a:rPr>
              <a:t>January 01, 2018 - April 30, 2018</a:t>
            </a:r>
            <a:endParaRPr kumimoji="0" lang="en-US" sz="2000" b="0" i="0" u="none" strike="noStrike" kern="1200" cap="none" spc="0" normalizeH="0" baseline="0" noProof="0" dirty="0" smtClean="0">
              <a:ln>
                <a:noFill/>
              </a:ln>
              <a:effectLst/>
              <a:uLnTx/>
              <a:uFillTx/>
              <a:latin typeface="Tahoma" pitchFamily="34" charset="0"/>
              <a:ea typeface="+mj-ea"/>
              <a:cs typeface="Tahoma" pitchFamily="34" charset="0"/>
            </a:endParaRPr>
          </a:p>
        </p:txBody>
      </p:sp>
      <p:sp>
        <p:nvSpPr>
          <p:cNvPr id="4" name="TextBox 3"/>
          <p:cNvSpPr txBox="1"/>
          <p:nvPr/>
        </p:nvSpPr>
        <p:spPr>
          <a:xfrm>
            <a:off x="2146328" y="6167135"/>
            <a:ext cx="2875006" cy="238898"/>
          </a:xfrm>
          <a:prstGeom prst="rect">
            <a:avLst/>
          </a:prstGeom>
        </p:spPr>
        <p:txBody>
          <a:bodyPr vert="horz" wrap="square" lIns="91440" tIns="45720" rIns="91440" bIns="45720" rtlCol="0" anchor="ctr">
            <a:normAutofit fontScale="32500" lnSpcReduction="20000"/>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1" i="0" u="none" strike="noStrike" kern="1200" cap="none" spc="0" normalizeH="0" baseline="0" noProof="0" dirty="0" smtClean="0">
                <a:ln>
                  <a:noFill/>
                </a:ln>
                <a:effectLst/>
                <a:uLnTx/>
                <a:uFillTx/>
                <a:latin typeface="Tahoma" pitchFamily="34" charset="0"/>
                <a:ea typeface="+mj-ea"/>
                <a:cs typeface="Tahoma" pitchFamily="34" charset="0"/>
              </a:rPr>
              <a:t>Source:</a:t>
            </a:r>
            <a:r>
              <a:rPr kumimoji="0" lang="en-US" sz="3600" b="1" i="0" u="none" strike="noStrike" kern="1200" cap="none" spc="0" normalizeH="0" noProof="0" dirty="0" smtClean="0">
                <a:ln>
                  <a:noFill/>
                </a:ln>
                <a:effectLst/>
                <a:uLnTx/>
                <a:uFillTx/>
                <a:latin typeface="Tahoma" pitchFamily="34" charset="0"/>
                <a:ea typeface="+mj-ea"/>
                <a:cs typeface="Tahoma" pitchFamily="34" charset="0"/>
              </a:rPr>
              <a:t> </a:t>
            </a:r>
            <a:r>
              <a:rPr kumimoji="0" lang="en-US" sz="3600" i="0" u="none" strike="noStrike" kern="1200" cap="none" spc="0" normalizeH="0" noProof="0" dirty="0" smtClean="0">
                <a:ln>
                  <a:noFill/>
                </a:ln>
                <a:effectLst/>
                <a:uLnTx/>
                <a:uFillTx/>
                <a:latin typeface="Tahoma" pitchFamily="34" charset="0"/>
                <a:ea typeface="+mj-ea"/>
                <a:cs typeface="Tahoma" pitchFamily="34" charset="0"/>
              </a:rPr>
              <a:t>Google Analytics</a:t>
            </a:r>
            <a:endParaRPr kumimoji="0" lang="en-US" sz="3600" b="1" i="0" u="none" strike="noStrike" kern="1200" cap="none" spc="0" normalizeH="0" baseline="0" noProof="0" dirty="0" smtClean="0">
              <a:ln>
                <a:noFill/>
              </a:ln>
              <a:effectLst/>
              <a:uLnTx/>
              <a:uFillTx/>
              <a:latin typeface="Tahoma" pitchFamily="34" charset="0"/>
              <a:ea typeface="+mj-ea"/>
              <a:cs typeface="Tahoma" pitchFamily="34" charset="0"/>
            </a:endParaRPr>
          </a:p>
        </p:txBody>
      </p:sp>
      <p:sp>
        <p:nvSpPr>
          <p:cNvPr id="8" name="TextBox 1"/>
          <p:cNvSpPr txBox="1"/>
          <p:nvPr/>
        </p:nvSpPr>
        <p:spPr>
          <a:xfrm>
            <a:off x="384821" y="5766755"/>
            <a:ext cx="6538500" cy="25717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a:solidFill>
                  <a:schemeClr val="tx2"/>
                </a:solidFill>
              </a:rPr>
              <a:t>*Note</a:t>
            </a:r>
            <a:r>
              <a:rPr lang="en-US" sz="1200" dirty="0">
                <a:solidFill>
                  <a:schemeClr val="tx2"/>
                </a:solidFill>
              </a:rPr>
              <a:t>:</a:t>
            </a:r>
            <a:r>
              <a:rPr lang="en-US" sz="1200" baseline="0" dirty="0">
                <a:solidFill>
                  <a:schemeClr val="tx2"/>
                </a:solidFill>
              </a:rPr>
              <a:t> The 'other' category contains thousands of sources that individually </a:t>
            </a:r>
            <a:r>
              <a:rPr lang="en-US" sz="1200" baseline="0" dirty="0" smtClean="0">
                <a:solidFill>
                  <a:schemeClr val="tx2"/>
                </a:solidFill>
              </a:rPr>
              <a:t>comprise </a:t>
            </a:r>
            <a:r>
              <a:rPr lang="en-US" sz="1200" baseline="0" dirty="0">
                <a:solidFill>
                  <a:schemeClr val="tx2"/>
                </a:solidFill>
              </a:rPr>
              <a:t>less than 1% of total sessions.</a:t>
            </a:r>
            <a:endParaRPr lang="en-US" sz="1200" dirty="0">
              <a:solidFill>
                <a:schemeClr val="tx2"/>
              </a:solidFill>
            </a:endParaRPr>
          </a:p>
        </p:txBody>
      </p:sp>
      <p:sp>
        <p:nvSpPr>
          <p:cNvPr id="12" name="Rectangle 11"/>
          <p:cNvSpPr/>
          <p:nvPr/>
        </p:nvSpPr>
        <p:spPr>
          <a:xfrm>
            <a:off x="6217298" y="3196529"/>
            <a:ext cx="2842812" cy="1246495"/>
          </a:xfrm>
          <a:prstGeom prst="rect">
            <a:avLst/>
          </a:prstGeom>
        </p:spPr>
        <p:txBody>
          <a:bodyPr wrap="square">
            <a:spAutoFit/>
          </a:bodyPr>
          <a:lstStyle/>
          <a:p>
            <a:r>
              <a:rPr lang="en-US" sz="25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1/3 of BLS users were acquired from a Google search.</a:t>
            </a:r>
            <a:endParaRPr lang="en-US" sz="25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ight Arrow 8"/>
          <p:cNvSpPr/>
          <p:nvPr/>
        </p:nvSpPr>
        <p:spPr>
          <a:xfrm rot="10800000">
            <a:off x="5410350" y="3484217"/>
            <a:ext cx="738780" cy="52011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492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966" y="1438929"/>
            <a:ext cx="9786969" cy="804672"/>
          </a:xfrm>
        </p:spPr>
        <p:txBody>
          <a:bodyPr/>
          <a:lstStyle/>
          <a:p>
            <a:pPr algn="l"/>
            <a:r>
              <a:rPr lang="en-US" sz="3200" dirty="0" smtClean="0"/>
              <a:t>Google Analytics: Jan 2018 – Apr 2018</a:t>
            </a:r>
            <a:endParaRPr lang="en-US" sz="3200" dirty="0"/>
          </a:p>
        </p:txBody>
      </p:sp>
      <p:sp>
        <p:nvSpPr>
          <p:cNvPr id="7" name="TextBox 6"/>
          <p:cNvSpPr txBox="1"/>
          <p:nvPr/>
        </p:nvSpPr>
        <p:spPr>
          <a:xfrm>
            <a:off x="464630" y="4581855"/>
            <a:ext cx="8259921" cy="1012055"/>
          </a:xfrm>
          <a:prstGeom prst="rect">
            <a:avLst/>
          </a:prstGeom>
        </p:spPr>
        <p:txBody>
          <a:bodyPr vert="horz" wrap="square" lIns="91440" tIns="45720" rIns="91440" bIns="45720" rtlCol="0" anchor="ctr">
            <a:normAutofit fontScale="92500"/>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3600" b="0" i="0" u="none" strike="noStrike" kern="1200" cap="none" spc="0" normalizeH="0" baseline="0" noProof="0" dirty="0" smtClean="0">
                <a:ln>
                  <a:noFill/>
                </a:ln>
                <a:solidFill>
                  <a:srgbClr val="C00000"/>
                </a:solidFill>
                <a:effectLst/>
                <a:uLnTx/>
                <a:uFillTx/>
                <a:latin typeface="Tahoma" pitchFamily="34" charset="0"/>
                <a:ea typeface="+mj-ea"/>
                <a:cs typeface="Tahoma" pitchFamily="34" charset="0"/>
              </a:rPr>
              <a:t>*Approximately 7,000 new users per month</a:t>
            </a:r>
          </a:p>
        </p:txBody>
      </p:sp>
      <p:sp>
        <p:nvSpPr>
          <p:cNvPr id="6" name="Title 1"/>
          <p:cNvSpPr txBox="1">
            <a:spLocks/>
          </p:cNvSpPr>
          <p:nvPr/>
        </p:nvSpPr>
        <p:spPr bwMode="auto">
          <a:xfrm>
            <a:off x="-374205" y="219804"/>
            <a:ext cx="9786969" cy="804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a:lstStyle>
          <a:p>
            <a:r>
              <a:rPr lang="en-US" sz="4200" dirty="0" smtClean="0"/>
              <a:t>BLS Unemployment Dashboard Traffic</a:t>
            </a:r>
            <a:endParaRPr lang="en-US" sz="4200" dirty="0"/>
          </a:p>
        </p:txBody>
      </p:sp>
      <p:pic>
        <p:nvPicPr>
          <p:cNvPr id="3" name="Picture 2"/>
          <p:cNvPicPr>
            <a:picLocks noChangeAspect="1"/>
          </p:cNvPicPr>
          <p:nvPr/>
        </p:nvPicPr>
        <p:blipFill>
          <a:blip r:embed="rId2"/>
          <a:stretch>
            <a:fillRect/>
          </a:stretch>
        </p:blipFill>
        <p:spPr>
          <a:xfrm>
            <a:off x="778996" y="2066772"/>
            <a:ext cx="6645261" cy="2322136"/>
          </a:xfrm>
          <a:prstGeom prst="rect">
            <a:avLst/>
          </a:prstGeom>
        </p:spPr>
      </p:pic>
    </p:spTree>
    <p:extLst>
      <p:ext uri="{BB962C8B-B14F-4D97-AF65-F5344CB8AC3E}">
        <p14:creationId xmlns:p14="http://schemas.microsoft.com/office/powerpoint/2010/main" val="1798238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645" y="430168"/>
            <a:ext cx="8503065" cy="804672"/>
          </a:xfrm>
        </p:spPr>
        <p:txBody>
          <a:bodyPr/>
          <a:lstStyle/>
          <a:p>
            <a:r>
              <a:rPr lang="en-US" dirty="0" smtClean="0"/>
              <a:t>Productivity Dashboards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129277534"/>
              </p:ext>
            </p:extLst>
          </p:nvPr>
        </p:nvGraphicFramePr>
        <p:xfrm>
          <a:off x="53058" y="1482952"/>
          <a:ext cx="9012241" cy="2785927"/>
        </p:xfrm>
        <a:graphic>
          <a:graphicData uri="http://schemas.openxmlformats.org/drawingml/2006/table">
            <a:tbl>
              <a:tblPr firstRow="1" firstCol="1" bandRow="1">
                <a:tableStyleId>{5C22544A-7EE6-4342-B048-85BDC9FD1C3A}</a:tableStyleId>
              </a:tblPr>
              <a:tblGrid>
                <a:gridCol w="2697519"/>
                <a:gridCol w="1316746"/>
                <a:gridCol w="1784451"/>
                <a:gridCol w="3213525"/>
              </a:tblGrid>
              <a:tr h="217594">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Dashboard </a:t>
                      </a:r>
                      <a:r>
                        <a:rPr lang="en-US" sz="2000" dirty="0" smtClean="0">
                          <a:effectLst/>
                          <a:latin typeface="Calibri" panose="020F0502020204030204" pitchFamily="34" charset="0"/>
                          <a:cs typeface="Calibri" panose="020F0502020204030204" pitchFamily="34" charset="0"/>
                        </a:rPr>
                        <a:t>Name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2000" dirty="0" smtClean="0">
                          <a:effectLst/>
                          <a:latin typeface="Calibri" panose="020F0502020204030204" pitchFamily="34" charset="0"/>
                          <a:ea typeface="Calibri" panose="020F0502020204030204" pitchFamily="34" charset="0"/>
                          <a:cs typeface="Calibri" panose="020F0502020204030204" pitchFamily="34" charset="0"/>
                        </a:rPr>
                        <a:t>Time</a:t>
                      </a:r>
                      <a:r>
                        <a:rPr lang="en-US" sz="2000" baseline="0" dirty="0" smtClean="0">
                          <a:effectLst/>
                          <a:latin typeface="Calibri" panose="020F0502020204030204" pitchFamily="34" charset="0"/>
                          <a:ea typeface="Calibri" panose="020F0502020204030204" pitchFamily="34" charset="0"/>
                          <a:cs typeface="Calibri" panose="020F0502020204030204" pitchFamily="34" charset="0"/>
                        </a:rPr>
                        <a:t> Scale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BLS </a:t>
                      </a:r>
                      <a:r>
                        <a:rPr lang="en-US" sz="2000" dirty="0" smtClean="0">
                          <a:effectLst/>
                          <a:latin typeface="Calibri" panose="020F0502020204030204" pitchFamily="34" charset="0"/>
                          <a:cs typeface="Calibri" panose="020F0502020204030204" pitchFamily="34" charset="0"/>
                        </a:rPr>
                        <a:t>Program</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BLS Measure Categories*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835207">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Labor and Multifactor Productivity By Industry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ea typeface="Calibri" panose="020F0502020204030204" pitchFamily="34" charset="0"/>
                          <a:cs typeface="Calibri" panose="020F0502020204030204" pitchFamily="34" charset="0"/>
                        </a:rPr>
                        <a:t>Annual</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a:effectLst/>
                          <a:latin typeface="Calibri" panose="020F0502020204030204" pitchFamily="34" charset="0"/>
                          <a:cs typeface="Calibri" panose="020F0502020204030204" pitchFamily="34" charset="0"/>
                        </a:rPr>
                        <a:t>Industry Productivity Studies (IPS)</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dirty="0">
                          <a:effectLst/>
                          <a:latin typeface="Calibri" panose="020F0502020204030204" pitchFamily="34" charset="0"/>
                          <a:cs typeface="Calibri" panose="020F0502020204030204" pitchFamily="34" charset="0"/>
                        </a:rPr>
                        <a:t>Capital, Employment, Intermediate Purchases, Labor, Multifactor, Output, Unit Labor Costs</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562131">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Labor Productivity and Costs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ea typeface="Calibri" panose="020F0502020204030204" pitchFamily="34" charset="0"/>
                          <a:cs typeface="Calibri" panose="020F0502020204030204" pitchFamily="34" charset="0"/>
                        </a:rPr>
                        <a:t>Quarterly</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a:effectLst/>
                          <a:latin typeface="Calibri" panose="020F0502020204030204" pitchFamily="34" charset="0"/>
                          <a:cs typeface="Calibri" panose="020F0502020204030204" pitchFamily="34" charset="0"/>
                        </a:rPr>
                        <a:t>Major Sector Productivity (MSP)</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dirty="0">
                          <a:effectLst/>
                          <a:latin typeface="Calibri" panose="020F0502020204030204" pitchFamily="34" charset="0"/>
                          <a:cs typeface="Calibri" panose="020F0502020204030204" pitchFamily="34" charset="0"/>
                        </a:rPr>
                        <a:t>Employment, Labor, Non Labor, Output, Profits, Unit Labor Costs</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r h="687977">
                <a:tc>
                  <a:txBody>
                    <a:bodyPr/>
                    <a:lstStyle/>
                    <a:p>
                      <a:pPr marL="0" marR="0">
                        <a:spcBef>
                          <a:spcPts val="0"/>
                        </a:spcBef>
                        <a:spcAft>
                          <a:spcPts val="0"/>
                        </a:spcAft>
                      </a:pPr>
                      <a:r>
                        <a:rPr lang="en-US" sz="2000" dirty="0">
                          <a:effectLst/>
                          <a:latin typeface="Calibri" panose="020F0502020204030204" pitchFamily="34" charset="0"/>
                          <a:cs typeface="Calibri" panose="020F0502020204030204" pitchFamily="34" charset="0"/>
                        </a:rPr>
                        <a:t>Labor and Multifactor Productivity By Sector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smtClean="0">
                          <a:effectLst/>
                          <a:latin typeface="Calibri" panose="020F0502020204030204" pitchFamily="34" charset="0"/>
                          <a:ea typeface="Calibri" panose="020F0502020204030204" pitchFamily="34" charset="0"/>
                          <a:cs typeface="Calibri" panose="020F0502020204030204" pitchFamily="34" charset="0"/>
                        </a:rPr>
                        <a:t>Annual</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spcBef>
                          <a:spcPts val="0"/>
                        </a:spcBef>
                        <a:spcAft>
                          <a:spcPts val="0"/>
                        </a:spcAft>
                        <a:buFont typeface="Calibri" panose="020F0502020204030204" pitchFamily="34" charset="0"/>
                        <a:buNone/>
                      </a:pPr>
                      <a:r>
                        <a:rPr lang="en-US" sz="1700" dirty="0">
                          <a:effectLst/>
                          <a:latin typeface="Calibri" panose="020F0502020204030204" pitchFamily="34" charset="0"/>
                          <a:cs typeface="Calibri" panose="020F0502020204030204" pitchFamily="34" charset="0"/>
                        </a:rPr>
                        <a:t>Major Sector Productivity (MSP)</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700" dirty="0">
                          <a:effectLst/>
                          <a:latin typeface="Calibri" panose="020F0502020204030204" pitchFamily="34" charset="0"/>
                          <a:cs typeface="Calibri" panose="020F0502020204030204" pitchFamily="34" charset="0"/>
                        </a:rPr>
                        <a:t>Capital, Employment, Energy, Labor, Materials, Multifactor, Non Labor, Output, Profits, Services, Unit Labor Costs</a:t>
                      </a:r>
                      <a:endParaRPr lang="en-US" sz="17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r>
            </a:tbl>
          </a:graphicData>
        </a:graphic>
      </p:graphicFrame>
      <p:sp>
        <p:nvSpPr>
          <p:cNvPr id="6" name="Rectangle 5"/>
          <p:cNvSpPr/>
          <p:nvPr/>
        </p:nvSpPr>
        <p:spPr>
          <a:xfrm>
            <a:off x="53058" y="4365626"/>
            <a:ext cx="8877030" cy="769441"/>
          </a:xfrm>
          <a:prstGeom prst="rect">
            <a:avLst/>
          </a:prstGeom>
        </p:spPr>
        <p:txBody>
          <a:bodyPr wrap="square">
            <a:spAutoFit/>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There are too many measures to list them individually, so the categories are listed instead.</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53058" y="5328560"/>
            <a:ext cx="8000328" cy="369332"/>
          </a:xfrm>
          <a:prstGeom prst="rect">
            <a:avLst/>
          </a:prstGeom>
        </p:spPr>
        <p:txBody>
          <a:bodyPr wrap="square">
            <a:spAutoFit/>
          </a:bodyPr>
          <a:lstStyle/>
          <a:p>
            <a:r>
              <a:rPr lang="en-US" b="1" dirty="0" smtClean="0"/>
              <a:t>Example: </a:t>
            </a:r>
            <a:r>
              <a:rPr lang="en-US" dirty="0" smtClean="0"/>
              <a:t>Industry Productivity Dashboard</a:t>
            </a:r>
          </a:p>
        </p:txBody>
      </p:sp>
      <p:sp>
        <p:nvSpPr>
          <p:cNvPr id="8" name="Rectangle 7"/>
          <p:cNvSpPr/>
          <p:nvPr/>
        </p:nvSpPr>
        <p:spPr>
          <a:xfrm>
            <a:off x="53058" y="5621962"/>
            <a:ext cx="7211312" cy="369332"/>
          </a:xfrm>
          <a:prstGeom prst="rect">
            <a:avLst/>
          </a:prstGeom>
        </p:spPr>
        <p:txBody>
          <a:bodyPr wrap="square">
            <a:spAutoFit/>
          </a:bodyPr>
          <a:lstStyle/>
          <a:p>
            <a:r>
              <a:rPr lang="en-US" dirty="0">
                <a:solidFill>
                  <a:srgbClr val="0000FF"/>
                </a:solidFill>
                <a:hlinkClick r:id="rId2"/>
              </a:rPr>
              <a:t>https://www.google.com/publicdata/explore?ds=eq6uotl7je1d2_</a:t>
            </a:r>
            <a:endParaRPr lang="en-US" dirty="0">
              <a:solidFill>
                <a:srgbClr val="0000FF"/>
              </a:solidFill>
            </a:endParaRPr>
          </a:p>
        </p:txBody>
      </p:sp>
    </p:spTree>
    <p:extLst>
      <p:ext uri="{BB962C8B-B14F-4D97-AF65-F5344CB8AC3E}">
        <p14:creationId xmlns:p14="http://schemas.microsoft.com/office/powerpoint/2010/main" val="491488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3325"/>
            <a:ext cx="8229600" cy="804672"/>
          </a:xfrm>
        </p:spPr>
        <p:txBody>
          <a:bodyPr/>
          <a:lstStyle/>
          <a:p>
            <a:r>
              <a:rPr lang="en-US" dirty="0" smtClean="0"/>
              <a:t>Productivity Visualizations</a:t>
            </a:r>
            <a:endParaRPr lang="en-US" dirty="0"/>
          </a:p>
        </p:txBody>
      </p:sp>
      <p:sp>
        <p:nvSpPr>
          <p:cNvPr id="3" name="Content Placeholder 2"/>
          <p:cNvSpPr>
            <a:spLocks noGrp="1"/>
          </p:cNvSpPr>
          <p:nvPr>
            <p:ph idx="1"/>
          </p:nvPr>
        </p:nvSpPr>
        <p:spPr>
          <a:xfrm>
            <a:off x="457200" y="1665287"/>
            <a:ext cx="8229600" cy="3992563"/>
          </a:xfrm>
        </p:spPr>
        <p:txBody>
          <a:bodyPr/>
          <a:lstStyle/>
          <a:p>
            <a:pPr marL="0" indent="0">
              <a:spcBef>
                <a:spcPts val="0"/>
              </a:spcBef>
              <a:buNone/>
            </a:pPr>
            <a:r>
              <a:rPr lang="en-US" b="1" dirty="0" smtClean="0"/>
              <a:t>-Major Sector Productivity (Quarterly)</a:t>
            </a:r>
          </a:p>
          <a:p>
            <a:pPr marL="0" indent="0">
              <a:spcBef>
                <a:spcPts val="0"/>
              </a:spcBef>
              <a:buNone/>
            </a:pPr>
            <a:r>
              <a:rPr lang="en-US" sz="3000" dirty="0" smtClean="0">
                <a:hlinkClick r:id="rId3"/>
              </a:rPr>
              <a:t>Productivity slowdown</a:t>
            </a:r>
            <a:endParaRPr lang="en-US" sz="3000" dirty="0" smtClean="0"/>
          </a:p>
          <a:p>
            <a:pPr marL="0" indent="0">
              <a:spcBef>
                <a:spcPts val="0"/>
              </a:spcBef>
              <a:buNone/>
            </a:pPr>
            <a:endParaRPr lang="en-US" sz="1000" dirty="0"/>
          </a:p>
          <a:p>
            <a:pPr marL="0" indent="0">
              <a:spcBef>
                <a:spcPts val="0"/>
              </a:spcBef>
              <a:buNone/>
            </a:pPr>
            <a:endParaRPr lang="en-US" sz="1500" dirty="0"/>
          </a:p>
          <a:p>
            <a:pPr marL="0" indent="0">
              <a:spcBef>
                <a:spcPts val="0"/>
              </a:spcBef>
              <a:buNone/>
            </a:pPr>
            <a:r>
              <a:rPr lang="en-US" b="1" dirty="0"/>
              <a:t>-Major Sector Productivity (Annual)</a:t>
            </a:r>
          </a:p>
          <a:p>
            <a:pPr marL="0" indent="0">
              <a:spcBef>
                <a:spcPts val="0"/>
              </a:spcBef>
              <a:buNone/>
            </a:pPr>
            <a:r>
              <a:rPr lang="en-US" dirty="0">
                <a:hlinkClick r:id="rId4"/>
              </a:rPr>
              <a:t>Capital factor shares</a:t>
            </a:r>
            <a:endParaRPr lang="en-US" dirty="0"/>
          </a:p>
          <a:p>
            <a:pPr marL="0" indent="0">
              <a:spcBef>
                <a:spcPts val="0"/>
              </a:spcBef>
              <a:buNone/>
            </a:pPr>
            <a:endParaRPr lang="en-US" b="1" dirty="0" smtClean="0"/>
          </a:p>
          <a:p>
            <a:pPr marL="0" indent="0">
              <a:spcBef>
                <a:spcPts val="0"/>
              </a:spcBef>
              <a:buNone/>
            </a:pPr>
            <a:r>
              <a:rPr lang="en-US" b="1" dirty="0" smtClean="0"/>
              <a:t>-Industry Productivity (Annual)</a:t>
            </a:r>
          </a:p>
          <a:p>
            <a:pPr marL="0" indent="0">
              <a:spcBef>
                <a:spcPts val="0"/>
              </a:spcBef>
              <a:buNone/>
            </a:pPr>
            <a:r>
              <a:rPr lang="en-US" sz="3000" dirty="0" smtClean="0">
                <a:hlinkClick r:id="rId5"/>
              </a:rPr>
              <a:t>Declining labor share of income</a:t>
            </a:r>
            <a:endParaRPr lang="en-US" sz="3000" dirty="0"/>
          </a:p>
          <a:p>
            <a:pPr marL="0" indent="0">
              <a:buNone/>
            </a:pPr>
            <a:endParaRPr lang="en-US" dirty="0"/>
          </a:p>
        </p:txBody>
      </p:sp>
    </p:spTree>
    <p:extLst>
      <p:ext uri="{BB962C8B-B14F-4D97-AF65-F5344CB8AC3E}">
        <p14:creationId xmlns:p14="http://schemas.microsoft.com/office/powerpoint/2010/main" val="3251691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472" y="197836"/>
            <a:ext cx="9858103" cy="804672"/>
          </a:xfrm>
        </p:spPr>
        <p:txBody>
          <a:bodyPr/>
          <a:lstStyle/>
          <a:p>
            <a:r>
              <a:rPr lang="en-US" sz="4200" dirty="0" smtClean="0"/>
              <a:t>How were the dashboards created?</a:t>
            </a:r>
            <a:endParaRPr lang="en-US" sz="4200" dirty="0"/>
          </a:p>
        </p:txBody>
      </p:sp>
      <p:sp>
        <p:nvSpPr>
          <p:cNvPr id="3" name="Content Placeholder 2"/>
          <p:cNvSpPr>
            <a:spLocks noGrp="1"/>
          </p:cNvSpPr>
          <p:nvPr>
            <p:ph idx="1"/>
          </p:nvPr>
        </p:nvSpPr>
        <p:spPr>
          <a:xfrm>
            <a:off x="198115" y="3474048"/>
            <a:ext cx="8325377" cy="3505356"/>
          </a:xfrm>
        </p:spPr>
        <p:txBody>
          <a:bodyPr/>
          <a:lstStyle/>
          <a:p>
            <a:pPr marL="0" indent="0">
              <a:buNone/>
            </a:pPr>
            <a:r>
              <a:rPr lang="en-US" b="1" dirty="0" smtClean="0"/>
              <a:t>Productivity Programs:</a:t>
            </a:r>
          </a:p>
          <a:p>
            <a:pPr marL="0" indent="0">
              <a:buNone/>
            </a:pPr>
            <a:r>
              <a:rPr lang="en-US" dirty="0" smtClean="0"/>
              <a:t>- SAS</a:t>
            </a:r>
            <a:r>
              <a:rPr lang="en-US" b="1" dirty="0" smtClean="0"/>
              <a:t> </a:t>
            </a:r>
            <a:r>
              <a:rPr lang="en-US" dirty="0" smtClean="0"/>
              <a:t>transposes publicly available productivity </a:t>
            </a:r>
            <a:r>
              <a:rPr lang="en-US" dirty="0"/>
              <a:t>data from long to wide format and </a:t>
            </a:r>
            <a:r>
              <a:rPr lang="en-US" dirty="0" smtClean="0"/>
              <a:t>subsets </a:t>
            </a:r>
            <a:r>
              <a:rPr lang="en-US" dirty="0"/>
              <a:t>the datasets by sector and </a:t>
            </a:r>
            <a:r>
              <a:rPr lang="en-US" dirty="0" smtClean="0"/>
              <a:t>industry.</a:t>
            </a:r>
          </a:p>
          <a:p>
            <a:pPr marL="0" indent="0">
              <a:buNone/>
            </a:pPr>
            <a:r>
              <a:rPr lang="en-US" dirty="0" smtClean="0"/>
              <a:t>- Python generates </a:t>
            </a:r>
            <a:r>
              <a:rPr lang="en-US" dirty="0"/>
              <a:t>the XML metadata </a:t>
            </a:r>
            <a:r>
              <a:rPr lang="en-US" dirty="0" smtClean="0"/>
              <a:t>file. </a:t>
            </a:r>
            <a:endParaRPr lang="en-US" dirty="0"/>
          </a:p>
        </p:txBody>
      </p:sp>
      <p:pic>
        <p:nvPicPr>
          <p:cNvPr id="4" name="Picture 3"/>
          <p:cNvPicPr/>
          <p:nvPr/>
        </p:nvPicPr>
        <p:blipFill>
          <a:blip r:embed="rId2"/>
          <a:stretch>
            <a:fillRect/>
          </a:stretch>
        </p:blipFill>
        <p:spPr>
          <a:xfrm>
            <a:off x="2823732" y="1125825"/>
            <a:ext cx="5699760" cy="2084881"/>
          </a:xfrm>
          <a:prstGeom prst="rect">
            <a:avLst/>
          </a:prstGeom>
        </p:spPr>
      </p:pic>
      <p:sp>
        <p:nvSpPr>
          <p:cNvPr id="5" name="Content Placeholder 2"/>
          <p:cNvSpPr txBox="1">
            <a:spLocks/>
          </p:cNvSpPr>
          <p:nvPr/>
        </p:nvSpPr>
        <p:spPr bwMode="auto">
          <a:xfrm>
            <a:off x="-10908" y="1612840"/>
            <a:ext cx="2377440" cy="11798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baseline="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lr>
                <a:srgbClr val="CE1126"/>
              </a:buClr>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Wingdings" pitchFamily="2" charset="2"/>
              <a:buNone/>
            </a:pPr>
            <a:r>
              <a:rPr lang="en-US" b="1" dirty="0" smtClean="0"/>
              <a:t>Google </a:t>
            </a:r>
          </a:p>
          <a:p>
            <a:pPr marL="0" indent="0" algn="ctr">
              <a:spcBef>
                <a:spcPts val="0"/>
              </a:spcBef>
              <a:buFont typeface="Wingdings" pitchFamily="2" charset="2"/>
              <a:buNone/>
            </a:pPr>
            <a:r>
              <a:rPr lang="en-US" b="1" dirty="0" smtClean="0"/>
              <a:t>Dashboard</a:t>
            </a:r>
            <a:endParaRPr lang="en-US" b="1" dirty="0"/>
          </a:p>
        </p:txBody>
      </p:sp>
      <p:sp>
        <p:nvSpPr>
          <p:cNvPr id="7" name="Left Brace 6"/>
          <p:cNvSpPr/>
          <p:nvPr/>
        </p:nvSpPr>
        <p:spPr>
          <a:xfrm>
            <a:off x="2157517" y="1125825"/>
            <a:ext cx="522514" cy="208488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87276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 y="457200"/>
            <a:ext cx="8625840" cy="804672"/>
          </a:xfrm>
        </p:spPr>
        <p:txBody>
          <a:bodyPr/>
          <a:lstStyle/>
          <a:p>
            <a:r>
              <a:rPr lang="en-US" sz="4000" dirty="0" smtClean="0"/>
              <a:t>Future Work</a:t>
            </a:r>
            <a:endParaRPr lang="en-US" sz="4000" dirty="0"/>
          </a:p>
        </p:txBody>
      </p:sp>
      <p:sp>
        <p:nvSpPr>
          <p:cNvPr id="3" name="Content Placeholder 2"/>
          <p:cNvSpPr>
            <a:spLocks noGrp="1"/>
          </p:cNvSpPr>
          <p:nvPr>
            <p:ph idx="1"/>
          </p:nvPr>
        </p:nvSpPr>
        <p:spPr>
          <a:xfrm>
            <a:off x="222406" y="1395038"/>
            <a:ext cx="8834846" cy="4970252"/>
          </a:xfrm>
        </p:spPr>
        <p:txBody>
          <a:bodyPr/>
          <a:lstStyle/>
          <a:p>
            <a:pPr marL="0" indent="0">
              <a:buNone/>
            </a:pPr>
            <a:r>
              <a:rPr lang="en-US" dirty="0" smtClean="0"/>
              <a:t>Integrate more BLS datasets into the Google Public Data directory:</a:t>
            </a:r>
          </a:p>
          <a:p>
            <a:pPr marL="0" indent="0">
              <a:buNone/>
            </a:pPr>
            <a:endParaRPr lang="en-US" sz="1200" dirty="0"/>
          </a:p>
          <a:p>
            <a:r>
              <a:rPr lang="en-US" dirty="0" smtClean="0"/>
              <a:t>Consumer Prices Index (CPI)</a:t>
            </a:r>
          </a:p>
          <a:p>
            <a:endParaRPr lang="en-US" sz="1500" dirty="0" smtClean="0"/>
          </a:p>
          <a:p>
            <a:r>
              <a:rPr lang="en-US" dirty="0" smtClean="0"/>
              <a:t>Producer Price Index (PPI)</a:t>
            </a:r>
          </a:p>
          <a:p>
            <a:endParaRPr lang="en-US" sz="1500" dirty="0" smtClean="0"/>
          </a:p>
          <a:p>
            <a:r>
              <a:rPr lang="en-US" dirty="0" smtClean="0"/>
              <a:t>Current Employment statistics (CES)</a:t>
            </a:r>
          </a:p>
          <a:p>
            <a:pPr marL="0" indent="0">
              <a:buNone/>
            </a:pPr>
            <a:endParaRPr lang="en-US" dirty="0"/>
          </a:p>
        </p:txBody>
      </p:sp>
    </p:spTree>
    <p:extLst>
      <p:ext uri="{BB962C8B-B14F-4D97-AF65-F5344CB8AC3E}">
        <p14:creationId xmlns:p14="http://schemas.microsoft.com/office/powerpoint/2010/main" val="1386743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7157" y="855375"/>
            <a:ext cx="8328454" cy="1527048"/>
          </a:xfrm>
        </p:spPr>
        <p:txBody>
          <a:bodyPr>
            <a:noAutofit/>
          </a:bodyPr>
          <a:lstStyle/>
          <a:p>
            <a:r>
              <a:rPr lang="en-US" sz="5500" dirty="0" smtClean="0"/>
              <a:t>Questions?</a:t>
            </a:r>
            <a:endParaRPr lang="en-US" sz="5500" dirty="0"/>
          </a:p>
        </p:txBody>
      </p:sp>
      <p:sp>
        <p:nvSpPr>
          <p:cNvPr id="4" name="Subtitle 2"/>
          <p:cNvSpPr txBox="1">
            <a:spLocks/>
          </p:cNvSpPr>
          <p:nvPr/>
        </p:nvSpPr>
        <p:spPr>
          <a:xfrm>
            <a:off x="366584" y="2484434"/>
            <a:ext cx="8229600" cy="1648882"/>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300"/>
              </a:lnSpc>
            </a:pPr>
            <a:r>
              <a:rPr lang="en-US" u="sng" dirty="0" smtClean="0"/>
              <a:t>CONTACT INFORMATION:</a:t>
            </a:r>
          </a:p>
          <a:p>
            <a:pPr>
              <a:lnSpc>
                <a:spcPts val="3300"/>
              </a:lnSpc>
            </a:pPr>
            <a:r>
              <a:rPr lang="en-US" b="0" dirty="0" smtClean="0"/>
              <a:t>Christopher Morris</a:t>
            </a:r>
          </a:p>
          <a:p>
            <a:pPr>
              <a:lnSpc>
                <a:spcPts val="3300"/>
              </a:lnSpc>
            </a:pPr>
            <a:r>
              <a:rPr lang="en-US" b="0" dirty="0" smtClean="0"/>
              <a:t>(202) 691-5030</a:t>
            </a:r>
          </a:p>
          <a:p>
            <a:pPr>
              <a:lnSpc>
                <a:spcPts val="3300"/>
              </a:lnSpc>
            </a:pPr>
            <a:r>
              <a:rPr lang="en-US" b="0" dirty="0" smtClean="0"/>
              <a:t>morris.christopher@bls.gov</a:t>
            </a:r>
          </a:p>
        </p:txBody>
      </p:sp>
    </p:spTree>
    <p:extLst>
      <p:ext uri="{BB962C8B-B14F-4D97-AF65-F5344CB8AC3E}">
        <p14:creationId xmlns:p14="http://schemas.microsoft.com/office/powerpoint/2010/main" val="282454095"/>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S-Brand_core-standard-slides.potx" id="{B48101DD-A604-4E13-B4E6-7E6FF3A616E1}" vid="{F0218404-5B4E-4DCC-B1B3-DD86C7BB0E6A}"/>
    </a:ext>
  </a:extLst>
</a:theme>
</file>

<file path=ppt/theme/theme2.xml><?xml version="1.0" encoding="utf-8"?>
<a:theme xmlns:a="http://schemas.openxmlformats.org/drawingml/2006/main" name="BLS Trendline Content Slide">
  <a:themeElements>
    <a:clrScheme name="Custom 1">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B0F0"/>
      </a:hlink>
      <a:folHlink>
        <a:srgbClr val="00B0F0"/>
      </a:folHlink>
    </a:clrScheme>
    <a:fontScheme name="BLS Font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defRPr>
        </a:defPPr>
      </a:lstStyle>
    </a:txDef>
  </a:objectDefaults>
  <a:extraClrSchemeLst/>
  <a:extLst>
    <a:ext uri="{05A4C25C-085E-4340-85A3-A5531E510DB2}">
      <thm15:themeFamily xmlns:thm15="http://schemas.microsoft.com/office/thememl/2012/main" name="BLS-Brand_core-standard-slides.potx" id="{B48101DD-A604-4E13-B4E6-7E6FF3A616E1}" vid="{A84D5705-D793-47EE-B444-DB1A83C73CF7}"/>
    </a:ext>
  </a:extLst>
</a:theme>
</file>

<file path=ppt/theme/theme3.xml><?xml version="1.0" encoding="utf-8"?>
<a:theme xmlns:a="http://schemas.openxmlformats.org/drawingml/2006/main" name="Contact Information">
  <a:themeElements>
    <a:clrScheme name="Custom 4">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S-Brand_core-standard-slides.potx" id="{B48101DD-A604-4E13-B4E6-7E6FF3A616E1}" vid="{2FFE4CEF-C9F4-408E-A3EA-E0845723999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BLS_Brand_core_standard_slides</Template>
  <TotalTime>6975</TotalTime>
  <Words>789</Words>
  <Application>Microsoft Office PowerPoint</Application>
  <PresentationFormat>On-screen Show (4:3)</PresentationFormat>
  <Paragraphs>111</Paragraphs>
  <Slides>15</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15</vt:i4>
      </vt:variant>
    </vt:vector>
  </HeadingPairs>
  <TitlesOfParts>
    <vt:vector size="25" baseType="lpstr">
      <vt:lpstr>Arial</vt:lpstr>
      <vt:lpstr>Calibri</vt:lpstr>
      <vt:lpstr>Century Gothic</vt:lpstr>
      <vt:lpstr>Tahoma</vt:lpstr>
      <vt:lpstr>Times New Roman</vt:lpstr>
      <vt:lpstr>Wingdings</vt:lpstr>
      <vt:lpstr>Wingdings 3</vt:lpstr>
      <vt:lpstr>Custom Design</vt:lpstr>
      <vt:lpstr>BLS Trendline Content Slide</vt:lpstr>
      <vt:lpstr>Contact Information</vt:lpstr>
      <vt:lpstr>Visualizing BLS data in    Google Public Data Explorer</vt:lpstr>
      <vt:lpstr>What is Google Public Data?</vt:lpstr>
      <vt:lpstr>Google Public Data Directory</vt:lpstr>
      <vt:lpstr>Google Public Data in the Search Engine</vt:lpstr>
      <vt:lpstr>BLS Unemployment Rate Visualizations</vt:lpstr>
      <vt:lpstr>History of Google Public Data</vt:lpstr>
      <vt:lpstr>BLS Dashboards (publicly available) </vt:lpstr>
      <vt:lpstr>Reviving Google Public Data at BLS</vt:lpstr>
      <vt:lpstr>Why did you choose Google Public Data?</vt:lpstr>
      <vt:lpstr>Google Analytics: Jan 2018 – Apr 2018</vt:lpstr>
      <vt:lpstr>Productivity Dashboards</vt:lpstr>
      <vt:lpstr>Productivity Visualizations</vt:lpstr>
      <vt:lpstr>How were the dashboards created?</vt:lpstr>
      <vt:lpstr>Future Work</vt:lpstr>
      <vt:lpstr>Questions?</vt:lpstr>
    </vt:vector>
  </TitlesOfParts>
  <Company>Bureau of Labor Statistics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Public Data</dc:title>
  <dc:creator>Morris, Christopher - BLS</dc:creator>
  <cp:lastModifiedBy>Morris, Christopher - BLS</cp:lastModifiedBy>
  <cp:revision>200</cp:revision>
  <cp:lastPrinted>2017-11-29T14:40:17Z</cp:lastPrinted>
  <dcterms:created xsi:type="dcterms:W3CDTF">2017-03-10T14:49:31Z</dcterms:created>
  <dcterms:modified xsi:type="dcterms:W3CDTF">2018-05-16T20:42:59Z</dcterms:modified>
</cp:coreProperties>
</file>