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3375600" cy="18745200"/>
  <p:notesSz cx="6858000" cy="9144000"/>
  <p:defaultTextStyle>
    <a:defPPr>
      <a:defRPr lang="en-US"/>
    </a:defPPr>
    <a:lvl1pPr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1436688" indent="-979488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2874963" indent="-1960563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4311650" indent="-2940050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5749925" indent="-3921125" algn="l" defTabSz="2874963" rtl="0" fontAlgn="base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904">
          <p15:clr>
            <a:srgbClr val="A4A3A4"/>
          </p15:clr>
        </p15:guide>
        <p15:guide id="2" pos="105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65A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30" d="100"/>
          <a:sy n="30" d="100"/>
        </p:scale>
        <p:origin x="684" y="60"/>
      </p:cViewPr>
      <p:guideLst>
        <p:guide orient="horz" pos="5904"/>
        <p:guide pos="105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83002B-462F-4098-BDBE-FAF9D03BC852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1143000"/>
            <a:ext cx="5492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6AB9B-FBFD-49CB-9626-0D8FB03DF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437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6AB9B-FBFD-49CB-9626-0D8FB03DFA4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0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3170" y="5823168"/>
            <a:ext cx="28369260" cy="40180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0" y="10622280"/>
            <a:ext cx="23362920" cy="4790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75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87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62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17C84-7871-48C3-8B0B-44679E22D2B8}" type="datetimeFigureOut">
              <a:rPr lang="en-US"/>
              <a:pPr>
                <a:defRPr/>
              </a:pPr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D3E63-7D38-4C37-9C2A-9556D8F5E8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240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33940-C5FE-4812-83F9-7992BEBE18C0}" type="datetimeFigureOut">
              <a:rPr lang="en-US"/>
              <a:pPr>
                <a:defRPr/>
              </a:pPr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1BF070-2F39-4371-82EE-AE35B77E85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6863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6442" y="12045529"/>
            <a:ext cx="28369260" cy="3723005"/>
          </a:xfrm>
        </p:spPr>
        <p:txBody>
          <a:bodyPr anchor="t"/>
          <a:lstStyle>
            <a:lvl1pPr algn="l">
              <a:defRPr sz="12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6442" y="7945020"/>
            <a:ext cx="28369260" cy="4100512"/>
          </a:xfrm>
        </p:spPr>
        <p:txBody>
          <a:bodyPr anchor="b"/>
          <a:lstStyle>
            <a:lvl1pPr marL="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1pPr>
            <a:lvl2pPr marL="143756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2pPr>
            <a:lvl3pPr marL="2875129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3pPr>
            <a:lvl4pPr marL="4312693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750257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7187822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8625386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1006295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150051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12B7B-06F3-49D8-B84E-61C66E3FF1FC}" type="datetimeFigureOut">
              <a:rPr lang="en-US"/>
              <a:pPr>
                <a:defRPr/>
              </a:pPr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C581D3-CC9C-4F67-8FA9-0120C69C50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443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07275" y="12015154"/>
            <a:ext cx="54693107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56641" y="12015154"/>
            <a:ext cx="54693104" cy="33980013"/>
          </a:xfrm>
        </p:spPr>
        <p:txBody>
          <a:bodyPr/>
          <a:lstStyle>
            <a:lvl1pPr>
              <a:defRPr sz="8800"/>
            </a:lvl1pPr>
            <a:lvl2pPr>
              <a:defRPr sz="75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F12FB-5B28-4621-8764-912BD27AF2F8}" type="datetimeFigureOut">
              <a:rPr lang="en-US"/>
              <a:pPr>
                <a:defRPr/>
              </a:pPr>
              <a:t>4/6/2018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D9E26E-0E8B-479D-821A-F9BFDD41B9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406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0" y="750677"/>
            <a:ext cx="30038040" cy="3124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8782" y="4195976"/>
            <a:ext cx="14746687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8782" y="5944659"/>
            <a:ext cx="14746687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954345" y="4195976"/>
            <a:ext cx="14752480" cy="1748683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37564" indent="0">
              <a:buNone/>
              <a:defRPr sz="6300" b="1"/>
            </a:lvl2pPr>
            <a:lvl3pPr marL="2875129" indent="0">
              <a:buNone/>
              <a:defRPr sz="5700" b="1"/>
            </a:lvl3pPr>
            <a:lvl4pPr marL="4312693" indent="0">
              <a:buNone/>
              <a:defRPr sz="5000" b="1"/>
            </a:lvl4pPr>
            <a:lvl5pPr marL="5750257" indent="0">
              <a:buNone/>
              <a:defRPr sz="5000" b="1"/>
            </a:lvl5pPr>
            <a:lvl6pPr marL="7187822" indent="0">
              <a:buNone/>
              <a:defRPr sz="5000" b="1"/>
            </a:lvl6pPr>
            <a:lvl7pPr marL="8625386" indent="0">
              <a:buNone/>
              <a:defRPr sz="5000" b="1"/>
            </a:lvl7pPr>
            <a:lvl8pPr marL="10062950" indent="0">
              <a:buNone/>
              <a:defRPr sz="5000" b="1"/>
            </a:lvl8pPr>
            <a:lvl9pPr marL="11500515" indent="0">
              <a:buNone/>
              <a:defRPr sz="5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954345" y="5944659"/>
            <a:ext cx="14752480" cy="10800187"/>
          </a:xfrm>
        </p:spPr>
        <p:txBody>
          <a:bodyPr/>
          <a:lstStyle>
            <a:lvl1pPr>
              <a:defRPr sz="75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33947-E81D-4E76-981D-62CA13260E88}" type="datetimeFigureOut">
              <a:rPr lang="en-US"/>
              <a:pPr>
                <a:defRPr/>
              </a:pPr>
              <a:t>4/6/2018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0E91C4-B81F-489C-9C2E-406EF5D613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78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E25DB-6592-427B-A7EC-3BA30DCB4847}" type="datetimeFigureOut">
              <a:rPr lang="en-US"/>
              <a:pPr>
                <a:defRPr/>
              </a:pPr>
              <a:t>4/6/2018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328C30-DC75-430C-9ED0-F60D58DEFE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35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8FC60-0E36-427A-8412-DF8E14320F9B}" type="datetimeFigureOut">
              <a:rPr lang="en-US"/>
              <a:pPr>
                <a:defRPr/>
              </a:pPr>
              <a:t>4/6/2018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13AC3-DFBC-4CB0-9490-ABA3B5EC5C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2045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8785" y="746337"/>
            <a:ext cx="10980341" cy="3176270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8935" y="746342"/>
            <a:ext cx="18657888" cy="15998508"/>
          </a:xfrm>
        </p:spPr>
        <p:txBody>
          <a:bodyPr/>
          <a:lstStyle>
            <a:lvl1pPr>
              <a:defRPr sz="10100"/>
            </a:lvl1pPr>
            <a:lvl2pPr>
              <a:defRPr sz="8800"/>
            </a:lvl2pPr>
            <a:lvl3pPr>
              <a:defRPr sz="75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8785" y="3922608"/>
            <a:ext cx="10980341" cy="12822239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6E7E0-6A1F-4C19-BEAE-88EEBB9A6D2C}" type="datetimeFigureOut">
              <a:rPr lang="en-US"/>
              <a:pPr>
                <a:defRPr/>
              </a:pPr>
              <a:t>4/6/2018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37476-0B98-47B5-AA1C-4D37DD66BD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78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1853" y="13121644"/>
            <a:ext cx="20025360" cy="1549083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41853" y="1674918"/>
            <a:ext cx="20025360" cy="11247120"/>
          </a:xfrm>
        </p:spPr>
        <p:txBody>
          <a:bodyPr rtlCol="0">
            <a:normAutofit/>
          </a:bodyPr>
          <a:lstStyle>
            <a:lvl1pPr marL="0" indent="0">
              <a:buNone/>
              <a:defRPr sz="10100"/>
            </a:lvl1pPr>
            <a:lvl2pPr marL="1437564" indent="0">
              <a:buNone/>
              <a:defRPr sz="8800"/>
            </a:lvl2pPr>
            <a:lvl3pPr marL="2875129" indent="0">
              <a:buNone/>
              <a:defRPr sz="7500"/>
            </a:lvl3pPr>
            <a:lvl4pPr marL="4312693" indent="0">
              <a:buNone/>
              <a:defRPr sz="6300"/>
            </a:lvl4pPr>
            <a:lvl5pPr marL="5750257" indent="0">
              <a:buNone/>
              <a:defRPr sz="6300"/>
            </a:lvl5pPr>
            <a:lvl6pPr marL="7187822" indent="0">
              <a:buNone/>
              <a:defRPr sz="6300"/>
            </a:lvl6pPr>
            <a:lvl7pPr marL="8625386" indent="0">
              <a:buNone/>
              <a:defRPr sz="6300"/>
            </a:lvl7pPr>
            <a:lvl8pPr marL="10062950" indent="0">
              <a:buNone/>
              <a:defRPr sz="6300"/>
            </a:lvl8pPr>
            <a:lvl9pPr marL="11500515" indent="0">
              <a:buNone/>
              <a:defRPr sz="63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41853" y="14670727"/>
            <a:ext cx="20025360" cy="2199957"/>
          </a:xfrm>
        </p:spPr>
        <p:txBody>
          <a:bodyPr/>
          <a:lstStyle>
            <a:lvl1pPr marL="0" indent="0">
              <a:buNone/>
              <a:defRPr sz="4400"/>
            </a:lvl1pPr>
            <a:lvl2pPr marL="1437564" indent="0">
              <a:buNone/>
              <a:defRPr sz="3700"/>
            </a:lvl2pPr>
            <a:lvl3pPr marL="2875129" indent="0">
              <a:buNone/>
              <a:defRPr sz="3100"/>
            </a:lvl3pPr>
            <a:lvl4pPr marL="4312693" indent="0">
              <a:buNone/>
              <a:defRPr sz="2800"/>
            </a:lvl4pPr>
            <a:lvl5pPr marL="5750257" indent="0">
              <a:buNone/>
              <a:defRPr sz="2800"/>
            </a:lvl5pPr>
            <a:lvl6pPr marL="7187822" indent="0">
              <a:buNone/>
              <a:defRPr sz="2800"/>
            </a:lvl6pPr>
            <a:lvl7pPr marL="8625386" indent="0">
              <a:buNone/>
              <a:defRPr sz="2800"/>
            </a:lvl7pPr>
            <a:lvl8pPr marL="10062950" indent="0">
              <a:buNone/>
              <a:defRPr sz="2800"/>
            </a:lvl8pPr>
            <a:lvl9pPr marL="11500515" indent="0">
              <a:buNone/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99CB9-BDA5-4778-AD3C-F09C98F3B9CD}" type="datetimeFigureOut">
              <a:rPr lang="en-US"/>
              <a:pPr>
                <a:defRPr/>
              </a:pPr>
              <a:t>4/6/2018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50163C-10B5-4648-8138-F9047D2C6D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7355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1DB54-1FD5-4873-B42C-8423F072C790}" type="datetimeFigureOut">
              <a:rPr lang="en-US"/>
              <a:pPr>
                <a:defRPr/>
              </a:pPr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B4ADBE-5296-4758-91C1-CD3D3D7BE0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0407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567025" y="2061110"/>
            <a:ext cx="27482718" cy="439340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07274" y="2061110"/>
            <a:ext cx="81903492" cy="439340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1318D-68A4-4030-A920-C6687708627B}" type="datetimeFigureOut">
              <a:rPr lang="en-US"/>
              <a:pPr>
                <a:defRPr/>
              </a:pPr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D345A7-B009-4737-A94C-6810A525A8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306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68463" y="750888"/>
            <a:ext cx="300386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68463" y="4373563"/>
            <a:ext cx="30038675" cy="123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7513" tIns="143756" rIns="287513" bIns="1437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8463" y="17373600"/>
            <a:ext cx="77882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l" defTabSz="2875129" fontAlgn="auto">
              <a:spcBef>
                <a:spcPts val="0"/>
              </a:spcBef>
              <a:spcAft>
                <a:spcPts val="0"/>
              </a:spcAft>
              <a:defRPr sz="37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9D90F8-D8E5-4C2D-8C99-54DD836DE718}" type="datetimeFigureOut">
              <a:rPr lang="en-US"/>
              <a:pPr>
                <a:defRPr/>
              </a:pPr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03013" y="17373600"/>
            <a:ext cx="10569575" cy="998538"/>
          </a:xfrm>
          <a:prstGeom prst="rect">
            <a:avLst/>
          </a:prstGeom>
        </p:spPr>
        <p:txBody>
          <a:bodyPr vert="horz" lIns="287513" tIns="143756" rIns="287513" bIns="143756" rtlCol="0" anchor="ctr"/>
          <a:lstStyle>
            <a:lvl1pPr algn="ctr" defTabSz="2875129" fontAlgn="auto">
              <a:spcBef>
                <a:spcPts val="0"/>
              </a:spcBef>
              <a:spcAft>
                <a:spcPts val="0"/>
              </a:spcAft>
              <a:defRPr sz="3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918863" y="17373600"/>
            <a:ext cx="7788275" cy="998538"/>
          </a:xfrm>
          <a:prstGeom prst="rect">
            <a:avLst/>
          </a:prstGeom>
        </p:spPr>
        <p:txBody>
          <a:bodyPr vert="horz" wrap="square" lIns="287513" tIns="143756" rIns="287513" bIns="143756" numCol="1" anchor="ctr" anchorCtr="0" compatLnSpc="1">
            <a:prstTxWarp prst="textNoShape">
              <a:avLst/>
            </a:prstTxWarp>
          </a:bodyPr>
          <a:lstStyle>
            <a:lvl1pPr algn="r">
              <a:defRPr sz="3700">
                <a:solidFill>
                  <a:srgbClr val="898989"/>
                </a:solidFill>
              </a:defRPr>
            </a:lvl1pPr>
          </a:lstStyle>
          <a:p>
            <a:fld id="{4A0652BD-C74F-409C-A446-EC3ACAD875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74963" rtl="0" fontAlgn="base">
        <a:spcBef>
          <a:spcPct val="0"/>
        </a:spcBef>
        <a:spcAft>
          <a:spcPct val="0"/>
        </a:spcAft>
        <a:defRPr sz="13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2pPr>
      <a:lvl3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3pPr>
      <a:lvl4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4pPr>
      <a:lvl5pPr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2874963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1077913" indent="-1077913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1pPr>
      <a:lvl2pPr marL="2335213" indent="-896938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800" kern="1200">
          <a:solidFill>
            <a:schemeClr val="tx1"/>
          </a:solidFill>
          <a:latin typeface="+mn-lt"/>
          <a:ea typeface="+mn-ea"/>
          <a:cs typeface="+mn-cs"/>
        </a:defRPr>
      </a:lvl2pPr>
      <a:lvl3pPr marL="3592513" indent="-717550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3pPr>
      <a:lvl4pPr marL="5030788" indent="-717550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67475" indent="-717550" algn="l" defTabSz="287496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7906604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344168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0781732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219297" indent="-718782" algn="l" defTabSz="2875129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437564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875129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4312693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4pPr>
      <a:lvl5pPr marL="5750257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5pPr>
      <a:lvl6pPr marL="7187822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6pPr>
      <a:lvl7pPr marL="8625386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7pPr>
      <a:lvl8pPr marL="10062950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8pPr>
      <a:lvl9pPr marL="11500515" algn="l" defTabSz="2875129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18" Type="http://schemas.openxmlformats.org/officeDocument/2006/relationships/image" Target="../media/image90.png"/><Relationship Id="rId3" Type="http://schemas.openxmlformats.org/officeDocument/2006/relationships/image" Target="../media/image1.png"/><Relationship Id="rId21" Type="http://schemas.openxmlformats.org/officeDocument/2006/relationships/image" Target="../media/image11.emf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19" Type="http://schemas.openxmlformats.org/officeDocument/2006/relationships/image" Target="../media/image12.png"/><Relationship Id="rId4" Type="http://schemas.openxmlformats.org/officeDocument/2006/relationships/image" Target="../media/image2.tmp"/><Relationship Id="rId9" Type="http://schemas.openxmlformats.org/officeDocument/2006/relationships/image" Target="../media/image50.png"/><Relationship Id="rId1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28600" y="122238"/>
            <a:ext cx="32842200" cy="24685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0210800" y="2876319"/>
            <a:ext cx="12877800" cy="15526326"/>
          </a:xfrm>
          <a:prstGeom prst="roundRect">
            <a:avLst>
              <a:gd name="adj" fmla="val 927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8" name="TextBox 14"/>
          <p:cNvSpPr txBox="1">
            <a:spLocks noChangeArrowheads="1"/>
          </p:cNvSpPr>
          <p:nvPr/>
        </p:nvSpPr>
        <p:spPr bwMode="auto">
          <a:xfrm>
            <a:off x="228600" y="2819400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0070C0"/>
                </a:solidFill>
              </a:rPr>
              <a:t>PROBLEM STATEMENT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2060" name="TextBox 18"/>
          <p:cNvSpPr txBox="1">
            <a:spLocks noChangeArrowheads="1"/>
          </p:cNvSpPr>
          <p:nvPr/>
        </p:nvSpPr>
        <p:spPr bwMode="auto">
          <a:xfrm>
            <a:off x="12379712" y="2925223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0070C0"/>
                </a:solidFill>
              </a:rPr>
              <a:t>OPTIMIZATION TOOLS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2061" name="TextBox 19"/>
          <p:cNvSpPr txBox="1">
            <a:spLocks noChangeArrowheads="1"/>
          </p:cNvSpPr>
          <p:nvPr/>
        </p:nvSpPr>
        <p:spPr bwMode="auto">
          <a:xfrm>
            <a:off x="22936200" y="2895874"/>
            <a:ext cx="8001000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0070C0"/>
                </a:solidFill>
              </a:rPr>
              <a:t>APPLICATION</a:t>
            </a:r>
            <a:endParaRPr lang="en-US" altLang="en-US" dirty="0">
              <a:solidFill>
                <a:srgbClr val="0070C0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" y="1884710"/>
            <a:ext cx="2423160" cy="648275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83" y="863120"/>
            <a:ext cx="2638949" cy="10161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78451" y="825268"/>
            <a:ext cx="2343150" cy="1294899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228600" y="2856764"/>
            <a:ext cx="9875520" cy="15565437"/>
          </a:xfrm>
          <a:prstGeom prst="roundRect">
            <a:avLst>
              <a:gd name="adj" fmla="val 131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7512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23195280" y="2856765"/>
            <a:ext cx="9875520" cy="15565436"/>
          </a:xfrm>
          <a:prstGeom prst="roundRect">
            <a:avLst>
              <a:gd name="adj" fmla="val 1314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31" name="TextBox 18"/>
          <p:cNvSpPr txBox="1">
            <a:spLocks noChangeArrowheads="1"/>
          </p:cNvSpPr>
          <p:nvPr/>
        </p:nvSpPr>
        <p:spPr bwMode="auto">
          <a:xfrm>
            <a:off x="1295400" y="2925223"/>
            <a:ext cx="8001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0070C0"/>
                </a:solidFill>
              </a:rPr>
              <a:t>SURVEY SAMPLING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32" name="TextBox 18"/>
          <p:cNvSpPr txBox="1">
            <a:spLocks noChangeArrowheads="1"/>
          </p:cNvSpPr>
          <p:nvPr/>
        </p:nvSpPr>
        <p:spPr bwMode="auto">
          <a:xfrm>
            <a:off x="23195280" y="2925223"/>
            <a:ext cx="9875520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0070C0"/>
                </a:solidFill>
              </a:rPr>
              <a:t>NATIONAL SURVEY ON DRUG USE AND HEALTH (NSDUH), 2014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34" name="TextBox 18"/>
          <p:cNvSpPr txBox="1">
            <a:spLocks noChangeArrowheads="1"/>
          </p:cNvSpPr>
          <p:nvPr/>
        </p:nvSpPr>
        <p:spPr bwMode="auto">
          <a:xfrm>
            <a:off x="1016620" y="7191066"/>
            <a:ext cx="800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4800" dirty="0" smtClean="0">
                <a:solidFill>
                  <a:srgbClr val="0070C0"/>
                </a:solidFill>
              </a:rPr>
              <a:t>USE OF WEIGHTS</a:t>
            </a:r>
            <a:endParaRPr lang="en-US" altLang="en-US" sz="4800" dirty="0">
              <a:solidFill>
                <a:srgbClr val="0070C0"/>
              </a:solidFill>
            </a:endParaRPr>
          </a:p>
        </p:txBody>
      </p:sp>
      <p:sp>
        <p:nvSpPr>
          <p:cNvPr id="35" name="TextBox 18"/>
          <p:cNvSpPr txBox="1">
            <a:spLocks noChangeArrowheads="1"/>
          </p:cNvSpPr>
          <p:nvPr/>
        </p:nvSpPr>
        <p:spPr bwMode="auto">
          <a:xfrm>
            <a:off x="1266673" y="10031874"/>
            <a:ext cx="800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4800" dirty="0" smtClean="0">
                <a:solidFill>
                  <a:srgbClr val="0070C0"/>
                </a:solidFill>
              </a:rPr>
              <a:t>WEIGHT ADJUSTMENT</a:t>
            </a:r>
            <a:endParaRPr lang="en-US" altLang="en-US" sz="48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18"/>
              <p:cNvSpPr txBox="1">
                <a:spLocks noChangeArrowheads="1"/>
              </p:cNvSpPr>
              <p:nvPr/>
            </p:nvSpPr>
            <p:spPr bwMode="auto">
              <a:xfrm>
                <a:off x="10246112" y="5012983"/>
                <a:ext cx="655320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r>
                  <a:rPr lang="en-US" altLang="en-US" sz="4800" dirty="0" smtClean="0">
                    <a:solidFill>
                      <a:srgbClr val="0070C0"/>
                    </a:solidFill>
                  </a:rPr>
                  <a:t>DISTANCES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altLang="en-US" sz="4800" dirty="0" smtClean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6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46112" y="5012983"/>
                <a:ext cx="6553200" cy="830997"/>
              </a:xfrm>
              <a:prstGeom prst="rect">
                <a:avLst/>
              </a:prstGeom>
              <a:blipFill>
                <a:blip r:embed="rId6"/>
                <a:stretch>
                  <a:fillRect t="-16058" b="-3795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18"/>
          <p:cNvSpPr txBox="1">
            <a:spLocks noChangeArrowheads="1"/>
          </p:cNvSpPr>
          <p:nvPr/>
        </p:nvSpPr>
        <p:spPr bwMode="auto">
          <a:xfrm>
            <a:off x="16465590" y="6997469"/>
            <a:ext cx="63246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4800" dirty="0" smtClean="0">
                <a:solidFill>
                  <a:srgbClr val="0070C0"/>
                </a:solidFill>
              </a:rPr>
              <a:t>AUGMENTATION</a:t>
            </a:r>
            <a:endParaRPr lang="en-US" altLang="en-US" sz="4800" dirty="0">
              <a:solidFill>
                <a:srgbClr val="0070C0"/>
              </a:solidFill>
            </a:endParaRPr>
          </a:p>
        </p:txBody>
      </p:sp>
      <p:sp>
        <p:nvSpPr>
          <p:cNvPr id="39" name="TextBox 18"/>
          <p:cNvSpPr txBox="1">
            <a:spLocks noChangeArrowheads="1"/>
          </p:cNvSpPr>
          <p:nvPr/>
        </p:nvSpPr>
        <p:spPr bwMode="auto">
          <a:xfrm>
            <a:off x="16531226" y="10486470"/>
            <a:ext cx="637326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4000" dirty="0" smtClean="0">
                <a:solidFill>
                  <a:srgbClr val="0070C0"/>
                </a:solidFill>
              </a:rPr>
              <a:t>Lagrange Multipliers</a:t>
            </a:r>
          </a:p>
        </p:txBody>
      </p:sp>
      <p:sp>
        <p:nvSpPr>
          <p:cNvPr id="41" name="TextBox 18"/>
          <p:cNvSpPr txBox="1">
            <a:spLocks noChangeArrowheads="1"/>
          </p:cNvSpPr>
          <p:nvPr/>
        </p:nvSpPr>
        <p:spPr bwMode="auto">
          <a:xfrm>
            <a:off x="11298508" y="13527196"/>
            <a:ext cx="10769290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0070C0"/>
                </a:solidFill>
              </a:rPr>
              <a:t>IMPLEMENTATION FRAMEWORK</a:t>
            </a:r>
            <a:endParaRPr lang="en-US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10208347" y="5881819"/>
                <a:ext cx="6254790" cy="3038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Quadratic</a:t>
                </a:r>
                <a:r>
                  <a:rPr lang="en-US" sz="2400" dirty="0" smtClean="0"/>
                  <a:t>: Simple, but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en-US" sz="2400" dirty="0" smtClean="0"/>
                  <a:t> unbounded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US" sz="2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2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𝒚</m:t>
                      </m:r>
                      <m:r>
                        <a:rPr lang="en-US" sz="2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)′</m:t>
                      </m:r>
                      <m:r>
                        <a:rPr lang="en-US" sz="2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𝑸</m:t>
                      </m:r>
                      <m:r>
                        <a:rPr lang="en-US" sz="2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US" sz="2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2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𝒚</m:t>
                      </m:r>
                      <m:r>
                        <a:rPr lang="en-US" sz="2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b="1" dirty="0" smtClean="0"/>
                  <a:t>Logistic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en-US" sz="2400" dirty="0" smtClean="0"/>
                  <a:t> bounded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sz="2400" dirty="0" smtClean="0"/>
                  <a:t> bounded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e>
                        <m:sup>
                          <m:r>
                            <a:rPr lang="en-US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begChr m:val="〈"/>
                          <m:endChr m:val="〉"/>
                          <m:ctrlPr>
                            <a:rPr lang="en-US" sz="24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𝒒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d>
                          <m:func>
                            <m:funcPr>
                              <m:ctrlP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(</m:t>
                                  </m:r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𝒙</m:t>
                                  </m:r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)/(</m:t>
                                  </m:r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𝒚</m:t>
                                  </m:r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𝑢</m:t>
                                      </m:r>
                                    </m:sub>
                                  </m:sSub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𝒙</m:t>
                                  </m:r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)/(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𝑢</m:t>
                                      </m:r>
                                    </m:sub>
                                  </m:sSub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𝒚</m:t>
                                  </m:r>
                                  <m:r>
                                    <a:rPr lang="en-US" sz="24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b="1" dirty="0" smtClean="0"/>
                  <a:t>Absolute</a:t>
                </a:r>
                <a:r>
                  <a:rPr lang="en-US" sz="2400" dirty="0" smtClean="0"/>
                  <a:t>: Effective for model selection </a:t>
                </a:r>
              </a:p>
              <a:p>
                <a:r>
                  <a:rPr lang="en-US" sz="2400" dirty="0" smtClean="0"/>
                  <a:t>(point)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en-US" sz="24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  <m:d>
                      <m:dPr>
                        <m:begChr m:val="〈"/>
                        <m:endChr m:val="〉"/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𝒒</m:t>
                        </m:r>
                      </m:e>
                    </m:d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|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(interval)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  <m:sup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begChr m:val="〈"/>
                        <m:endChr m:val="〉"/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𝒒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  <m:r>
                              <a:rPr lang="en-US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b="1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𝒚</m:t>
                                </m:r>
                              </m:e>
                              <m:sub>
                                <m: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𝑙</m:t>
                                </m:r>
                              </m:sub>
                            </m:sSub>
                          </m:e>
                        </m:d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4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  <m:r>
                              <a:rPr lang="en-US" sz="24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b="1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𝒚</m:t>
                                </m:r>
                              </m:e>
                              <m:sub>
                                <m: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𝑢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2400" dirty="0" smtClean="0"/>
                  <a:t> (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below</a:t>
                </a:r>
                <a:r>
                  <a:rPr lang="en-US" sz="2400" dirty="0" smtClean="0"/>
                  <a:t>)</a:t>
                </a:r>
                <a:endParaRPr lang="en-US" sz="2400" dirty="0" smtClean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8347" y="5881819"/>
                <a:ext cx="6254790" cy="3038460"/>
              </a:xfrm>
              <a:prstGeom prst="rect">
                <a:avLst/>
              </a:prstGeom>
              <a:blipFill>
                <a:blip r:embed="rId7"/>
                <a:stretch>
                  <a:fillRect l="-1559" t="-1606" b="-3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210800" y="3703928"/>
                <a:ext cx="12877800" cy="12842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/>
                  <a:t>GOAL</a:t>
                </a:r>
                <a:r>
                  <a:rPr lang="en-US" sz="3200" dirty="0" smtClean="0"/>
                  <a:t>: Solve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3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200" dirty="0" smtClean="0"/>
                  <a:t>closest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𝒚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  <m:r>
                      <a:rPr lang="en-US" sz="3200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3200" dirty="0" smtClean="0"/>
                  <a:t>via </a:t>
                </a:r>
                <a:r>
                  <a:rPr lang="en-US" sz="3200" dirty="0"/>
                  <a:t>‘distance</a:t>
                </a:r>
                <a:r>
                  <a:rPr lang="en-US" sz="3200" dirty="0" smtClean="0"/>
                  <a:t>’ </a:t>
                </a:r>
                <a:r>
                  <a:rPr lang="en-US" sz="3200" dirty="0"/>
                  <a:t>subject </a:t>
                </a:r>
                <a:r>
                  <a:rPr lang="en-US" sz="3200" dirty="0" smtClean="0"/>
                  <a:t>to constraints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3200" b="1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32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32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3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US" sz="32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3200" b="1" i="1" smtClean="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1" i="1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320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3200" b="1" i="1" smtClean="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1" i="1" smtClean="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sz="3200" b="1" i="1" smtClean="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  <m:r>
                                    <a:rPr lang="en-US" sz="3200" b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sz="3200" b="1" i="1" smtClean="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1" i="1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𝑸</m:t>
                                      </m:r>
                                    </m:e>
                                    <m:sub>
                                      <m:r>
                                        <a:rPr lang="en-US" sz="320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3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 sz="32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US" sz="32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b="1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3200" b="1" i="1" smtClean="0">
                                          <a:solidFill>
                                            <a:schemeClr val="accent4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1" i="1">
                                          <a:solidFill>
                                            <a:schemeClr val="accent4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𝑨</m:t>
                                      </m:r>
                                    </m:e>
                                    <m:sub>
                                      <m:r>
                                        <a:rPr lang="en-US" sz="3200">
                                          <a:solidFill>
                                            <a:schemeClr val="accent4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3200" b="1" i="1" smtClean="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1" i="1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320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3200" b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3200" b="1" i="1" smtClean="0">
                                          <a:solidFill>
                                            <a:schemeClr val="accent4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1" i="1">
                                          <a:solidFill>
                                            <a:schemeClr val="accent4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𝒕</m:t>
                                      </m:r>
                                    </m:e>
                                    <m:sub>
                                      <m:r>
                                        <a:rPr lang="en-US" sz="3200">
                                          <a:solidFill>
                                            <a:schemeClr val="accent4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3200" b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sz="3200" b="1" i="1" smtClean="0">
                                          <a:solidFill>
                                            <a:schemeClr val="accent4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1" i="1">
                                          <a:solidFill>
                                            <a:schemeClr val="accent4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𝑸</m:t>
                                      </m:r>
                                    </m:e>
                                    <m:sub>
                                      <m:r>
                                        <a:rPr lang="en-US" sz="3200">
                                          <a:solidFill>
                                            <a:schemeClr val="accent4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3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  </m:t>
                      </m:r>
                      <m:r>
                        <m:rPr>
                          <m:sty m:val="p"/>
                        </m:rPr>
                        <a:rPr lang="en-US" sz="3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s</m:t>
                      </m:r>
                      <m:r>
                        <a:rPr lang="en-US" sz="3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3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t</m:t>
                      </m:r>
                      <m:r>
                        <a:rPr lang="en-US" sz="3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  </m:t>
                      </m:r>
                      <m:sSub>
                        <m:sSubPr>
                          <m:ctrlPr>
                            <a:rPr lang="en-US" sz="3200" b="1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sz="320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3200" b="1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320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b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1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sz="320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0800" y="3703928"/>
                <a:ext cx="12877800" cy="1284262"/>
              </a:xfrm>
              <a:prstGeom prst="rect">
                <a:avLst/>
              </a:prstGeom>
              <a:blipFill>
                <a:blip r:embed="rId9"/>
                <a:stretch>
                  <a:fillRect t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6712854" y="5847356"/>
                <a:ext cx="637329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: distance on transformed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: equivalent to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endChr m:val="|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en-US" sz="10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2854" y="5847356"/>
                <a:ext cx="6373293" cy="1200329"/>
              </a:xfrm>
              <a:prstGeom prst="rect">
                <a:avLst/>
              </a:prstGeom>
              <a:blipFill>
                <a:blip r:embed="rId10"/>
                <a:stretch>
                  <a:fillRect l="-287" t="-4061" b="-6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18"/>
              <p:cNvSpPr txBox="1">
                <a:spLocks noChangeArrowheads="1"/>
              </p:cNvSpPr>
              <p:nvPr/>
            </p:nvSpPr>
            <p:spPr bwMode="auto">
              <a:xfrm>
                <a:off x="16507445" y="5010114"/>
                <a:ext cx="655320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2874963" fontAlgn="base">
                  <a:spcBef>
                    <a:spcPct val="0"/>
                  </a:spcBef>
                  <a:spcAft>
                    <a:spcPct val="0"/>
                  </a:spcAft>
                  <a:defRPr sz="57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r>
                  <a:rPr lang="en-US" altLang="en-US" sz="4800" dirty="0" smtClean="0">
                    <a:solidFill>
                      <a:srgbClr val="0070C0"/>
                    </a:solidFill>
                  </a:rPr>
                  <a:t>PENALTIES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en-US" sz="4800" dirty="0" smtClean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6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507445" y="5010114"/>
                <a:ext cx="6553200" cy="830997"/>
              </a:xfrm>
              <a:prstGeom prst="rect">
                <a:avLst/>
              </a:prstGeom>
              <a:blipFill>
                <a:blip r:embed="rId11"/>
                <a:stretch>
                  <a:fillRect t="-16176" b="-389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10244253" y="14496692"/>
                <a:ext cx="12877800" cy="3548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/>
                  <a:t>LET: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3200" b="1" i="0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  <m:r>
                      <a:rPr lang="en-US" sz="3200" b="1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𝒘</m:t>
                    </m:r>
                  </m:oMath>
                </a14:m>
                <a:r>
                  <a:rPr lang="en-US" sz="3200" b="1" dirty="0" smtClean="0"/>
                  <a:t> </a:t>
                </a:r>
                <a:r>
                  <a:rPr lang="en-US" sz="3200" dirty="0" smtClean="0"/>
                  <a:t>(final weights) and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32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𝒅</m:t>
                    </m:r>
                  </m:oMath>
                </a14:m>
                <a:r>
                  <a:rPr lang="en-US" sz="3200" b="1" dirty="0"/>
                  <a:t> </a:t>
                </a:r>
                <a:r>
                  <a:rPr lang="en-US" sz="3200" dirty="0" smtClean="0"/>
                  <a:t>(design </a:t>
                </a:r>
                <a:r>
                  <a:rPr lang="en-US" sz="3200" dirty="0"/>
                  <a:t>weights) </a:t>
                </a:r>
                <a:endParaRPr lang="en-US" sz="3200" dirty="0" smtClean="0"/>
              </a:p>
              <a:p>
                <a:r>
                  <a:rPr lang="en-US" sz="3200" b="1" dirty="0" smtClean="0"/>
                  <a:t>ENFORCE</a:t>
                </a:r>
                <a:r>
                  <a:rPr lang="en-US" sz="3200" dirty="0"/>
                  <a:t>: Bounds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𝒃</m:t>
                        </m:r>
                      </m:e>
                      <m:sub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𝑙</m:t>
                        </m:r>
                      </m:sub>
                    </m:sSub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≤</m:t>
                    </m:r>
                    <m:sSub>
                      <m:sSubPr>
                        <m:ctrlPr>
                          <a:rPr lang="en-US" sz="32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32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≤ </m:t>
                    </m:r>
                    <m:sSub>
                      <m:sSubPr>
                        <m:ctrlPr>
                          <a:rPr lang="en-US" sz="3200" b="1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𝒃</m:t>
                        </m:r>
                      </m:e>
                      <m:sub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US" sz="3200" dirty="0"/>
                  <a:t> via Logistic </a:t>
                </a:r>
                <a:r>
                  <a:rPr lang="en-US" sz="3200" dirty="0" smtClean="0"/>
                  <a:t>distance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3200" dirty="0" smtClean="0"/>
              </a:p>
              <a:p>
                <a:r>
                  <a:rPr lang="en-US" sz="3200" b="1" dirty="0" smtClean="0"/>
                  <a:t>PENALIZE:</a:t>
                </a:r>
                <a:r>
                  <a:rPr lang="en-US" sz="3200" dirty="0" smtClean="0"/>
                  <a:t> Constraints via absolute (point or interval) distance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3200" dirty="0"/>
              </a:p>
              <a:p>
                <a:r>
                  <a:rPr lang="en-US" sz="3200" b="1" dirty="0" smtClean="0"/>
                  <a:t>AUGMENT:</a:t>
                </a:r>
                <a:r>
                  <a:rPr lang="en-US" sz="3200" dirty="0" smtClean="0"/>
                  <a:t> </a:t>
                </a:r>
                <a:r>
                  <a:rPr lang="en-US" sz="3200" dirty="0" smtClean="0"/>
                  <a:t>to simplify system of equations</a:t>
                </a:r>
                <a:endParaRPr lang="en-US" sz="3200" b="1" dirty="0" smtClean="0"/>
              </a:p>
              <a:p>
                <a:r>
                  <a:rPr lang="en-US" sz="3200" b="1" dirty="0" smtClean="0"/>
                  <a:t>SOLVE</a:t>
                </a:r>
                <a:r>
                  <a:rPr lang="en-US" sz="3200" dirty="0" smtClean="0"/>
                  <a:t>:</a:t>
                </a:r>
                <a:r>
                  <a:rPr lang="en-US" sz="32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3200" dirty="0">
                    <a:latin typeface="+mn-lt"/>
                    <a:ea typeface="Times New Roman" panose="02020603050405020304" pitchFamily="18" charset="0"/>
                  </a:rPr>
                  <a:t>v</a:t>
                </a:r>
                <a:r>
                  <a:rPr lang="en-US" sz="3200" dirty="0" smtClean="0">
                    <a:effectLst/>
                    <a:latin typeface="+mn-lt"/>
                    <a:ea typeface="Times New Roman" panose="02020603050405020304" pitchFamily="18" charset="0"/>
                  </a:rPr>
                  <a:t>ia Lagrange </a:t>
                </a:r>
                <a:r>
                  <a:rPr lang="en-US" sz="3200" dirty="0" smtClean="0">
                    <a:effectLst/>
                    <a:latin typeface="+mn-lt"/>
                    <a:ea typeface="Times New Roman" panose="02020603050405020304" pitchFamily="18" charset="0"/>
                  </a:rPr>
                  <a:t>Multipliers and Newton iterations</a:t>
                </a:r>
                <a:endParaRPr lang="en-US" sz="3200" dirty="0" smtClean="0">
                  <a:effectLst/>
                  <a:latin typeface="+mn-lt"/>
                  <a:ea typeface="Times New Roman" panose="02020603050405020304" pitchFamily="18" charset="0"/>
                </a:endParaRPr>
              </a:p>
              <a:p>
                <a:r>
                  <a:rPr lang="en-US" sz="3200" b="1" dirty="0" smtClean="0">
                    <a:latin typeface="+mn-lt"/>
                  </a:rPr>
                  <a:t>INCREASE: </a:t>
                </a:r>
                <a14:m>
                  <m:oMath xmlns:m="http://schemas.openxmlformats.org/officeDocument/2006/math">
                    <m:r>
                      <a:rPr lang="en-US" sz="32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m:rPr>
                        <m:nor/>
                      </m:rPr>
                      <a: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from</m:t>
                    </m:r>
                    <m:r>
                      <m:rPr>
                        <m:nor/>
                      </m:rPr>
                      <a: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grid</m:t>
                    </m:r>
                    <m:r>
                      <m:rPr>
                        <m:nor/>
                      </m:rPr>
                      <a: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of</m:t>
                    </m:r>
                    <m:r>
                      <m:rPr>
                        <m:nor/>
                      </m:rPr>
                      <a: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</m:sSup>
                    <m:r>
                      <m:rPr>
                        <m:nor/>
                      </m:rPr>
                      <a: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with</m:t>
                    </m:r>
                    <m:r>
                      <m:rPr>
                        <m:nor/>
                      </m:rPr>
                      <a: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3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3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 {−</m:t>
                    </m:r>
                    <m:r>
                      <a:rPr lang="en-US" sz="3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US" sz="3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…, </m:t>
                    </m:r>
                    <m:r>
                      <a:rPr lang="en-US" sz="3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US" sz="3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}</m:t>
                    </m:r>
                  </m:oMath>
                </a14:m>
                <a:endParaRPr lang="en-US" sz="3200" b="1" dirty="0" smtClean="0">
                  <a:latin typeface="+mn-lt"/>
                </a:endParaRPr>
              </a:p>
              <a:p>
                <a:pPr algn="ctr"/>
                <a:r>
                  <a:rPr lang="en-US" sz="3200" b="1" dirty="0" smtClean="0">
                    <a:latin typeface="+mn-lt"/>
                  </a:rPr>
                  <a:t>EXAMINE</a:t>
                </a:r>
                <a:r>
                  <a:rPr lang="en-US" sz="3200" dirty="0" smtClean="0">
                    <a:latin typeface="+mn-lt"/>
                  </a:rPr>
                  <a:t>:</a:t>
                </a:r>
                <a:r>
                  <a:rPr lang="en-US" sz="3200" b="1" dirty="0">
                    <a:latin typeface="+mn-lt"/>
                  </a:rPr>
                  <a:t> </a:t>
                </a:r>
                <a:r>
                  <a:rPr lang="en-US" sz="3200" dirty="0" smtClean="0">
                    <a:latin typeface="+mn-lt"/>
                  </a:rPr>
                  <a:t>Constraints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3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3200" dirty="0" smtClean="0">
                    <a:latin typeface="+mn-lt"/>
                  </a:rPr>
                  <a:t> missed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3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200" b="1" dirty="0" smtClean="0">
                    <a:latin typeface="+mn-lt"/>
                  </a:rPr>
                  <a:t> </a:t>
                </a:r>
                <a:r>
                  <a:rPr lang="en-US" sz="3200" dirty="0"/>
                  <a:t>values at boundaries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𝒃</m:t>
                        </m:r>
                      </m:e>
                      <m:sub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sz="3200" b="1" dirty="0" smtClean="0">
                    <a:latin typeface="+mn-lt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𝒃</m:t>
                        </m:r>
                      </m:e>
                      <m:sub>
                        <m:r>
                          <a:rPr lang="en-US" sz="32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𝒖</m:t>
                        </m:r>
                      </m:sub>
                    </m:sSub>
                  </m:oMath>
                </a14:m>
                <a:endParaRPr lang="en-US" sz="3200" b="1" dirty="0">
                  <a:latin typeface="+mn-lt"/>
                </a:endParaRPr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4253" y="14496692"/>
                <a:ext cx="12877800" cy="3548857"/>
              </a:xfrm>
              <a:prstGeom prst="rect">
                <a:avLst/>
              </a:prstGeom>
              <a:blipFill>
                <a:blip r:embed="rId12"/>
                <a:stretch>
                  <a:fillRect l="-1183" t="-2062" b="-4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25985" y="9199550"/>
            <a:ext cx="4920795" cy="43964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6639628" y="7837066"/>
                <a:ext cx="6446519" cy="2621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SET</a:t>
                </a:r>
                <a:r>
                  <a:rPr lang="en-US" sz="2400" dirty="0" smtClean="0"/>
                  <a:t>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1" i="1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centered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1" i="1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1000" dirty="0" smtClean="0"/>
              </a:p>
              <a:p>
                <a:r>
                  <a:rPr lang="en-US" sz="2400" b="1" dirty="0" smtClean="0"/>
                  <a:t>STACK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′=[</m:t>
                    </m:r>
                    <m:sSubSup>
                      <m:sSubSupPr>
                        <m:ctrlPr>
                          <a:rPr lang="en-US" sz="24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400" b="1" i="1"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sz="2400" b="1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400" b="1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1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1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1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sz="2400" b="1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Sup>
                          <m:sSubSupPr>
                            <m:ctrlPr>
                              <a:rPr lang="en-US" sz="2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400" dirty="0" smtClean="0"/>
                  <a:t> </a:t>
                </a:r>
              </a:p>
              <a:p>
                <a:r>
                  <a:rPr lang="en-US" sz="2400" dirty="0" smtClean="0"/>
                  <a:t>with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𝑸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𝑸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r>
                          <a:rPr lang="en-US" sz="24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𝑸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 smtClean="0"/>
              </a:p>
              <a:p>
                <a:r>
                  <a:rPr lang="en-US" sz="2400" b="1" dirty="0" smtClean="0"/>
                  <a:t>CONSTRAIN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</a:rPr>
                      <m:t>–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r>
                  <a:rPr lang="en-US" sz="2400" dirty="0" smtClean="0"/>
                  <a:t>with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𝑨</m:t>
                    </m:r>
                    <m:r>
                      <a:rPr lang="en-US" sz="24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1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1" i="1" smtClean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𝑰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𝒕</m:t>
                    </m:r>
                    <m:r>
                      <a:rPr lang="en-US" sz="24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′=[</m:t>
                    </m:r>
                    <m:sSubSup>
                      <m:sSubSupPr>
                        <m:ctrlPr>
                          <a:rPr lang="en-US" sz="24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bSup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′]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en-US" sz="240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en-US" sz="2400" dirty="0" smtClean="0"/>
                  <a:t>And  </a:t>
                </a:r>
                <a:r>
                  <a:rPr lang="en-US" sz="24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stacked </a:t>
                </a:r>
                <a:r>
                  <a:rPr lang="en-US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Lagrange multipliers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𝝀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=[</m:t>
                    </m:r>
                    <m:sSubSup>
                      <m:sSubSupPr>
                        <m:ctrlPr>
                          <a:rPr lang="en-US" sz="24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𝝀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bSup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sSubSup>
                      <m:sSubSupPr>
                        <m:ctrlPr>
                          <a:rPr lang="en-U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𝝀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bSup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9628" y="7837066"/>
                <a:ext cx="6446519" cy="2621615"/>
              </a:xfrm>
              <a:prstGeom prst="rect">
                <a:avLst/>
              </a:prstGeom>
              <a:blipFill>
                <a:blip r:embed="rId14"/>
                <a:stretch>
                  <a:fillRect l="-1514" t="-1860" b="-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6465590" y="11246389"/>
                <a:ext cx="6595055" cy="2469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/>
                  <a:t>SOLVE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{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𝒚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𝑸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)}</m:t>
                        </m:r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𝑠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  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𝑨𝒙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𝒕</m:t>
                    </m:r>
                  </m:oMath>
                </a14:m>
                <a:endParaRPr lang="en-US" sz="2400" b="1" dirty="0"/>
              </a:p>
              <a:p>
                <a:pPr algn="ctr"/>
                <a:r>
                  <a:rPr lang="en-US" sz="2400" b="1" dirty="0" smtClean="0"/>
                  <a:t>Solution</a:t>
                </a:r>
                <a:r>
                  <a:rPr lang="en-US" sz="2400" dirty="0" smtClean="0"/>
                  <a:t>: derivatives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𝛿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𝑨𝒙</m:t>
                    </m:r>
                  </m:oMath>
                </a14:m>
                <a:r>
                  <a:rPr lang="en-US" sz="2400" dirty="0" smtClean="0"/>
                  <a:t> are parallel: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b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sub>
                    </m:sSub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𝛿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e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𝒚</m:t>
                        </m:r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𝑸</m:t>
                        </m:r>
                      </m:e>
                    </m:d>
                    <m:r>
                      <a:rPr lang="en-US" sz="2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𝑨𝒙</m:t>
                    </m:r>
                  </m:oMath>
                </a14:m>
                <a:r>
                  <a:rPr lang="en-US" sz="2400" i="1" dirty="0" smtClean="0"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⇒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𝑸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</m:e>
                      <m:sup>
                        <m:d>
                          <m:d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sz="2400" b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|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 = </m:t>
                    </m:r>
                    <m:sSup>
                      <m:sSupPr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𝝀</m:t>
                    </m:r>
                  </m:oMath>
                </a14:m>
                <a:r>
                  <a:rPr lang="en-US" sz="2400" b="1" i="1" dirty="0" smtClean="0"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 scaling vector</a:t>
                </a:r>
                <a:r>
                  <a:rPr lang="en-US" sz="2400" b="1" i="1" dirty="0" smtClean="0"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𝝀</m:t>
                    </m:r>
                  </m:oMath>
                </a14:m>
                <a:r>
                  <a:rPr lang="en-US" sz="2400" b="1" i="1" dirty="0"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dirty="0" smtClean="0">
                    <a:solidFill>
                      <a:srgbClr val="0070C0"/>
                    </a:solidFill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Lagrange multiplier</a:t>
                </a:r>
                <a:r>
                  <a:rPr lang="en-US" sz="2400" dirty="0" smtClean="0"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r>
                  <a:rPr lang="en-US" sz="24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[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𝜼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|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r>
                  <a:rPr lang="en-US" sz="2400" dirty="0"/>
                  <a:t> inverse function of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𝜼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</m:e>
                      <m: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𝒚</m:t>
                        </m:r>
                      </m:e>
                    </m:d>
                  </m:oMath>
                </a14:m>
                <a:r>
                  <a:rPr lang="en-US" sz="2400" dirty="0" smtClean="0"/>
                  <a:t>,</a:t>
                </a:r>
                <a:endParaRPr lang="en-US" sz="2400" dirty="0"/>
              </a:p>
              <a:p>
                <a:r>
                  <a:rPr lang="en-US" sz="2400" dirty="0" smtClean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Solve</a:t>
                </a:r>
                <a:r>
                  <a:rPr lang="en-US" sz="2400" b="1" dirty="0" smtClean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𝒕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𝑨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[</m:t>
                    </m:r>
                    <m:sSup>
                      <m:sSupPr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𝑸</m:t>
                        </m:r>
                      </m:e>
                      <m:sup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𝝀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r>
                  <a:rPr lang="en-US" sz="24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𝝀</m:t>
                    </m:r>
                  </m:oMath>
                </a14:m>
                <a:r>
                  <a:rPr lang="en-US" sz="2400" dirty="0" smtClean="0"/>
                  <a:t>. Then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𝑸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𝑨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𝝀</m:t>
                        </m:r>
                      </m:e>
                    </m:d>
                  </m:oMath>
                </a14:m>
                <a:r>
                  <a:rPr lang="en-US" sz="2400" dirty="0" smtClean="0"/>
                  <a:t>.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65590" y="11246389"/>
                <a:ext cx="6595055" cy="2469522"/>
              </a:xfrm>
              <a:prstGeom prst="rect">
                <a:avLst/>
              </a:prstGeom>
              <a:blipFill>
                <a:blip r:embed="rId15"/>
                <a:stretch>
                  <a:fillRect l="-1386" t="-1728" r="-647" b="-46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28600" y="3703928"/>
                <a:ext cx="9875520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/>
                  <a:t>DESIGN</a:t>
                </a:r>
                <a:r>
                  <a:rPr lang="en-US" sz="3200" dirty="0" smtClean="0"/>
                  <a:t>: Probability of selection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 smtClean="0"/>
                  <a:t>for every individual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3200" dirty="0" smtClean="0"/>
                  <a:t> in finite population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3200" dirty="0" smtClean="0"/>
              </a:p>
              <a:p>
                <a:r>
                  <a:rPr lang="en-US" sz="3200" b="1" dirty="0" smtClean="0"/>
                  <a:t>SAMPLE</a:t>
                </a:r>
                <a:r>
                  <a:rPr lang="en-US" sz="3200" dirty="0" smtClean="0"/>
                  <a:t>: Assign random indicator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∈{0,1}</m:t>
                    </m:r>
                  </m:oMath>
                </a14:m>
                <a:r>
                  <a:rPr lang="en-US" sz="3200" dirty="0" smtClean="0"/>
                  <a:t> to each individual with P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3200" dirty="0" smtClean="0"/>
              </a:p>
              <a:p>
                <a:r>
                  <a:rPr lang="en-US" sz="3200" b="1" dirty="0" smtClean="0"/>
                  <a:t>INFORMATIVE</a:t>
                </a:r>
                <a:r>
                  <a:rPr lang="en-US" sz="3200" dirty="0" smtClean="0"/>
                  <a:t>: Balance of information in observed sampled data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 smtClean="0"/>
                  <a:t>different from population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32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3200" dirty="0" smtClean="0"/>
                  <a:t> leading to biased inference</a:t>
                </a:r>
                <a:endParaRPr lang="en-US" sz="3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3703928"/>
                <a:ext cx="9875520" cy="3539430"/>
              </a:xfrm>
              <a:prstGeom prst="rect">
                <a:avLst/>
              </a:prstGeom>
              <a:blipFill>
                <a:blip r:embed="rId16"/>
                <a:stretch>
                  <a:fillRect l="-1605" t="-2069" r="-1852" b="-4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28600" y="8022063"/>
                <a:ext cx="9875520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/>
                  <a:t>INVERSE</a:t>
                </a:r>
                <a:r>
                  <a:rPr lang="en-US" sz="3200" dirty="0" smtClean="0"/>
                  <a:t> 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=1/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3200" dirty="0" smtClean="0"/>
                  <a:t> reduce bias, may add variance</a:t>
                </a:r>
              </a:p>
              <a:p>
                <a:r>
                  <a:rPr lang="en-US" sz="3200" b="1" dirty="0" smtClean="0"/>
                  <a:t>MEANS: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32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3200" dirty="0" smtClean="0"/>
                  <a:t> /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3200" i="1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3200" dirty="0" smtClean="0"/>
              </a:p>
              <a:p>
                <a:r>
                  <a:rPr lang="en-US" sz="3200" b="1" dirty="0" smtClean="0"/>
                  <a:t>LIKELIHOOD: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∏"/>
                        <m:supHide m:val="on"/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32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  <m:sup>
                            <m:sSub>
                              <m:sSub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</m:e>
                    </m:nary>
                  </m:oMath>
                </a14:m>
                <a:r>
                  <a:rPr lang="en-US" sz="3200" dirty="0" smtClean="0"/>
                  <a:t> (pseudo-likelihood)</a:t>
                </a:r>
              </a:p>
              <a:p>
                <a:r>
                  <a:rPr lang="en-US" sz="3200" b="1" dirty="0" smtClean="0"/>
                  <a:t>CONSISTENT </a:t>
                </a:r>
                <a:r>
                  <a:rPr lang="en-US" sz="3200" dirty="0"/>
                  <a:t>e</a:t>
                </a:r>
                <a:r>
                  <a:rPr lang="en-US" sz="3200" dirty="0" smtClean="0"/>
                  <a:t>stimation 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32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8022063"/>
                <a:ext cx="9875520" cy="2062103"/>
              </a:xfrm>
              <a:prstGeom prst="rect">
                <a:avLst/>
              </a:prstGeom>
              <a:blipFill>
                <a:blip r:embed="rId17"/>
                <a:stretch>
                  <a:fillRect l="-1605" t="-3550" r="-988" b="-9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6147" y="10792052"/>
                <a:ext cx="9951200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/>
                  <a:t>MISSING</a:t>
                </a:r>
                <a:r>
                  <a:rPr lang="en-US" sz="3200" dirty="0" smtClean="0"/>
                  <a:t> values for some part of sample (non-response)</a:t>
                </a:r>
              </a:p>
              <a:p>
                <a:r>
                  <a:rPr lang="en-US" sz="3200" b="1" dirty="0" smtClean="0"/>
                  <a:t>INEFFICIENT</a:t>
                </a:r>
                <a:r>
                  <a:rPr lang="en-US" sz="3200" dirty="0" smtClean="0"/>
                  <a:t> sample for subdomains (higher variance)</a:t>
                </a:r>
              </a:p>
              <a:p>
                <a:r>
                  <a:rPr lang="en-US" sz="3200" b="1" dirty="0" smtClean="0"/>
                  <a:t>EXTERNAL</a:t>
                </a:r>
                <a:r>
                  <a:rPr lang="en-US" sz="3200" dirty="0" smtClean="0"/>
                  <a:t> population information available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32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3200" dirty="0" smtClean="0"/>
                  <a:t>)</a:t>
                </a:r>
              </a:p>
              <a:p>
                <a:r>
                  <a:rPr lang="en-US" sz="3200" b="1" dirty="0" smtClean="0"/>
                  <a:t>ADJUST</a:t>
                </a:r>
                <a:r>
                  <a:rPr lang="en-US" sz="3200" dirty="0" smtClean="0"/>
                  <a:t> sample weights to </a:t>
                </a:r>
                <a:r>
                  <a:rPr lang="en-US" sz="3200" b="1" i="1" dirty="0" smtClean="0"/>
                  <a:t>match</a:t>
                </a:r>
                <a:r>
                  <a:rPr lang="en-US" sz="3200" dirty="0" smtClean="0"/>
                  <a:t> population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𝑨</m:t>
                        </m:r>
                      </m:e>
                      <m:sub>
                        <m:r>
                          <a:rPr lang="en-US" sz="3200" b="0" i="0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sz="3200" b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3200" b="0" i="0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3200" dirty="0" smtClean="0"/>
                  <a:t>)</a:t>
                </a:r>
              </a:p>
              <a:p>
                <a:r>
                  <a:rPr lang="en-US" sz="3200" b="1" dirty="0" smtClean="0"/>
                  <a:t>BOUND</a:t>
                </a:r>
                <a:r>
                  <a:rPr lang="en-US" sz="3200" dirty="0" smtClean="0"/>
                  <a:t> weights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∈(1,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3200" dirty="0" smtClean="0"/>
                  <a:t>for interpretation and stability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147" y="10792052"/>
                <a:ext cx="9951200" cy="2554545"/>
              </a:xfrm>
              <a:prstGeom prst="rect">
                <a:avLst/>
              </a:prstGeom>
              <a:blipFill>
                <a:blip r:embed="rId18"/>
                <a:stretch>
                  <a:fillRect l="-1531" t="-3103" r="-612" b="-7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18"/>
          <p:cNvSpPr txBox="1">
            <a:spLocks noChangeArrowheads="1"/>
          </p:cNvSpPr>
          <p:nvPr/>
        </p:nvSpPr>
        <p:spPr bwMode="auto">
          <a:xfrm>
            <a:off x="1016620" y="15214935"/>
            <a:ext cx="800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4000" dirty="0" smtClean="0">
                <a:solidFill>
                  <a:srgbClr val="0070C0"/>
                </a:solidFill>
              </a:rPr>
              <a:t>REGRESSION vs. OPTIMIZATION</a:t>
            </a:r>
            <a:endParaRPr lang="en-US" altLang="en-US" sz="40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43732" y="16055803"/>
                <a:ext cx="9877973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/>
                  <a:t>REGRESSION</a:t>
                </a:r>
                <a:r>
                  <a:rPr lang="en-US" sz="3200" dirty="0" smtClean="0"/>
                  <a:t> shrinks predictor coefficients (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en-US" sz="3200" dirty="0" smtClean="0"/>
                  <a:t>) relating weights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sz="3200" dirty="0" smtClean="0"/>
                  <a:t> to outcome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sz="3200" dirty="0" smtClean="0"/>
                  <a:t>  </a:t>
                </a:r>
              </a:p>
              <a:p>
                <a:pPr algn="ctr"/>
                <a:r>
                  <a:rPr lang="en-US" sz="3200" b="1" dirty="0" smtClean="0"/>
                  <a:t>OPTIMIZATION</a:t>
                </a:r>
                <a:r>
                  <a:rPr lang="en-US" sz="3200" dirty="0" smtClean="0"/>
                  <a:t> shrinks penalties </a:t>
                </a:r>
                <a14:m>
                  <m:oMath xmlns:m="http://schemas.openxmlformats.org/officeDocument/2006/math">
                    <m:r>
                      <a:rPr lang="en-US" altLang="en-US" sz="3200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en-US" sz="3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3200" b="1" i="1">
                            <a:latin typeface="Cambria Math" panose="02040503050406030204" pitchFamily="18" charset="0"/>
                          </a:rPr>
                          <m:t>𝜹</m:t>
                        </m:r>
                      </m:e>
                      <m:sub>
                        <m:r>
                          <a:rPr lang="en-US" altLang="en-US" sz="32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3200" dirty="0" smtClean="0"/>
                  <a:t>) relating </a:t>
                </a:r>
                <a:r>
                  <a:rPr lang="en-US" sz="3200" dirty="0"/>
                  <a:t>weights </a:t>
                </a:r>
                <a14:m>
                  <m:oMath xmlns:m="http://schemas.openxmlformats.org/officeDocument/2006/math">
                    <m:r>
                      <a:rPr lang="en-US" sz="3200" b="1" i="1" dirty="0">
                        <a:latin typeface="Cambria Math" panose="02040503050406030204" pitchFamily="18" charset="0"/>
                      </a:rPr>
                      <m:t>𝒅</m:t>
                    </m:r>
                    <m:r>
                      <a:rPr lang="en-US" sz="3200" b="1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 smtClean="0"/>
                  <a:t> to multiple constraints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32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=1, …, 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732" y="16055803"/>
                <a:ext cx="9877973" cy="2062103"/>
              </a:xfrm>
              <a:prstGeom prst="rect">
                <a:avLst/>
              </a:prstGeom>
              <a:blipFill>
                <a:blip r:embed="rId19"/>
                <a:stretch>
                  <a:fillRect l="-1605" t="-3550" b="-9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3195280" y="4771882"/>
            <a:ext cx="9875520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PRIMARY SOURCE </a:t>
            </a:r>
            <a:r>
              <a:rPr lang="en-US" sz="2400" dirty="0" smtClean="0"/>
              <a:t>for illicit </a:t>
            </a:r>
            <a:r>
              <a:rPr lang="en-US" sz="2400" dirty="0"/>
              <a:t>drug use, alcohol use, substance use disorders (SUDs), </a:t>
            </a:r>
            <a:r>
              <a:rPr lang="en-US" sz="2400" dirty="0" smtClean="0"/>
              <a:t>and mental </a:t>
            </a:r>
            <a:r>
              <a:rPr lang="en-US" sz="2400" dirty="0"/>
              <a:t>health </a:t>
            </a:r>
            <a:r>
              <a:rPr lang="en-US" sz="2400" dirty="0" smtClean="0"/>
              <a:t>issues for </a:t>
            </a:r>
            <a:r>
              <a:rPr lang="en-US" sz="2400" dirty="0"/>
              <a:t>the civilian, non-institutionalized population of the United </a:t>
            </a:r>
            <a:r>
              <a:rPr lang="en-US" sz="2400" dirty="0" smtClean="0"/>
              <a:t>States</a:t>
            </a:r>
          </a:p>
          <a:p>
            <a:r>
              <a:rPr lang="en-US" sz="2400" b="1" dirty="0" smtClean="0"/>
              <a:t>STATE BASED </a:t>
            </a:r>
            <a:r>
              <a:rPr lang="en-US" sz="2400" dirty="0" smtClean="0"/>
              <a:t>sample of 67,500 interview per year with 5 sampling stages</a:t>
            </a:r>
          </a:p>
          <a:p>
            <a:r>
              <a:rPr lang="en-US" sz="2400" b="1" dirty="0" smtClean="0"/>
              <a:t>SIXTEEN WEIGHT COMPONENTS</a:t>
            </a:r>
            <a:r>
              <a:rPr lang="en-US" sz="2400" dirty="0" smtClean="0"/>
              <a:t>, including a final adjustment to Census population totals (post-stratification)</a:t>
            </a:r>
          </a:p>
          <a:p>
            <a:r>
              <a:rPr lang="en-US" sz="2400" b="1" dirty="0" smtClean="0"/>
              <a:t>ADJUSTMENTS</a:t>
            </a:r>
            <a:r>
              <a:rPr lang="en-US" sz="2400" dirty="0" smtClean="0"/>
              <a:t> modelled separately in each of 9 Census Divisions</a:t>
            </a:r>
          </a:p>
          <a:p>
            <a:r>
              <a:rPr lang="en-US" sz="2400" b="1" dirty="0" smtClean="0"/>
              <a:t>CONTROLS</a:t>
            </a:r>
            <a:r>
              <a:rPr lang="en-US" sz="2400" dirty="0" smtClean="0"/>
              <a:t>: State, Quarter, Age group, Race, Gender, and </a:t>
            </a:r>
            <a:r>
              <a:rPr lang="en-US" sz="2400" dirty="0" err="1" smtClean="0"/>
              <a:t>Hispanicity</a:t>
            </a:r>
            <a:endParaRPr lang="en-US" sz="2400" dirty="0" smtClean="0"/>
          </a:p>
          <a:p>
            <a:endParaRPr lang="en-US" sz="1100" dirty="0"/>
          </a:p>
        </p:txBody>
      </p:sp>
      <p:sp>
        <p:nvSpPr>
          <p:cNvPr id="38" name="TextBox 18"/>
          <p:cNvSpPr txBox="1">
            <a:spLocks noChangeArrowheads="1"/>
          </p:cNvSpPr>
          <p:nvPr/>
        </p:nvSpPr>
        <p:spPr bwMode="auto">
          <a:xfrm>
            <a:off x="23228101" y="7847314"/>
            <a:ext cx="98426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4800" dirty="0" smtClean="0">
                <a:solidFill>
                  <a:srgbClr val="0070C0"/>
                </a:solidFill>
              </a:rPr>
              <a:t>NEW ENGLAND (n = 5500, K = </a:t>
            </a:r>
            <a:r>
              <a:rPr lang="en-US" sz="4800" dirty="0">
                <a:solidFill>
                  <a:srgbClr val="0070C0"/>
                </a:solidFill>
              </a:rPr>
              <a:t>267</a:t>
            </a:r>
            <a:r>
              <a:rPr lang="en-US" altLang="en-US" sz="4800" dirty="0" smtClean="0">
                <a:solidFill>
                  <a:srgbClr val="0070C0"/>
                </a:solidFill>
              </a:rPr>
              <a:t>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23192827" y="8599569"/>
                <a:ext cx="9877973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/>
                  <a:t>COMPARE </a:t>
                </a:r>
                <a:r>
                  <a:rPr lang="en-US" sz="2800" dirty="0" smtClean="0"/>
                  <a:t>current weights (</a:t>
                </a:r>
                <a:r>
                  <a:rPr lang="en-US" sz="2800" b="1" dirty="0" smtClean="0"/>
                  <a:t>AW</a:t>
                </a:r>
                <a:r>
                  <a:rPr lang="en-US" sz="2800" dirty="0" smtClean="0"/>
                  <a:t>) to proposed framework:</a:t>
                </a:r>
              </a:p>
              <a:p>
                <a:r>
                  <a:rPr lang="en-US" sz="2800" b="1" dirty="0" smtClean="0"/>
                  <a:t>LL1: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 smtClean="0"/>
                  <a:t> = logistic,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 smtClean="0"/>
                  <a:t> =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′|</m:t>
                    </m:r>
                    <m:sSub>
                      <m:sSubPr>
                        <m:ctrlPr>
                          <a:rPr lang="en-US" sz="28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8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r>
                  <a:rPr lang="en-US" sz="2800" dirty="0" smtClean="0"/>
                  <a:t>  for all controls</a:t>
                </a:r>
              </a:p>
              <a:p>
                <a:r>
                  <a:rPr lang="en-US" sz="2800" b="1" dirty="0" smtClean="0"/>
                  <a:t>LL1IN: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/>
                  <a:t> = logistic</a:t>
                </a:r>
                <a:r>
                  <a:rPr lang="en-US" sz="28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/>
                  <a:t> =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en-US" sz="2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′|</m:t>
                    </m:r>
                    <m:sSub>
                      <m:sSubPr>
                        <m:ctrlPr>
                          <a:rPr lang="en-US" sz="28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8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r>
                  <a:rPr lang="en-US" sz="2800" dirty="0" smtClean="0"/>
                  <a:t> other than </a:t>
                </a:r>
                <a:r>
                  <a:rPr lang="en-US" sz="2800" dirty="0" smtClean="0"/>
                  <a:t>race controls</a:t>
                </a:r>
                <a:endParaRPr lang="en-US" sz="28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  <m:sup>
                        <m:r>
                          <a:rPr lang="en-US" sz="28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800" b="1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𝟗𝟓</m:t>
                                </m:r>
                                <m: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sz="28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800" b="1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𝟎𝟓</m:t>
                                </m:r>
                                <m: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1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2800" dirty="0"/>
                  <a:t> for </a:t>
                </a:r>
                <a:r>
                  <a:rPr lang="en-US" sz="2800" dirty="0" smtClean="0"/>
                  <a:t>race controls</a:t>
                </a:r>
                <a:endParaRPr lang="en-US" sz="28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92827" y="8599569"/>
                <a:ext cx="9877973" cy="1815882"/>
              </a:xfrm>
              <a:prstGeom prst="rect">
                <a:avLst/>
              </a:prstGeom>
              <a:blipFill>
                <a:blip r:embed="rId20"/>
                <a:stretch>
                  <a:fillRect l="-1296" t="-3356" b="-8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23192827" y="14496692"/>
            <a:ext cx="98779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AW</a:t>
            </a:r>
            <a:r>
              <a:rPr lang="en-US" sz="2400" dirty="0" smtClean="0"/>
              <a:t>: Forces one-factor effects, missing higher level effects. </a:t>
            </a:r>
            <a:r>
              <a:rPr lang="en-US" sz="2400" b="1" dirty="0" smtClean="0"/>
              <a:t>LL1</a:t>
            </a:r>
            <a:r>
              <a:rPr lang="en-US" sz="2400" dirty="0" smtClean="0"/>
              <a:t>: Balances sizes of effects (larger states and race groups) leading to more controls achieved. </a:t>
            </a:r>
            <a:r>
              <a:rPr lang="en-US" sz="2400" b="1" dirty="0" smtClean="0"/>
              <a:t>LL1IN</a:t>
            </a:r>
            <a:r>
              <a:rPr lang="en-US" sz="2400" dirty="0" smtClean="0"/>
              <a:t>: Loosens restrictions on unachievable controls (small race groups for certain states) leading to more controls achieved.</a:t>
            </a:r>
            <a:endParaRPr lang="en-US" sz="2400" dirty="0"/>
          </a:p>
        </p:txBody>
      </p:sp>
      <p:sp>
        <p:nvSpPr>
          <p:cNvPr id="44" name="TextBox 18"/>
          <p:cNvSpPr txBox="1">
            <a:spLocks noChangeArrowheads="1"/>
          </p:cNvSpPr>
          <p:nvPr/>
        </p:nvSpPr>
        <p:spPr bwMode="auto">
          <a:xfrm>
            <a:off x="24237993" y="15969888"/>
            <a:ext cx="8001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4000" dirty="0" smtClean="0">
                <a:solidFill>
                  <a:srgbClr val="0070C0"/>
                </a:solidFill>
              </a:rPr>
              <a:t>SPEED and SCALING UP</a:t>
            </a:r>
            <a:endParaRPr lang="en-US" altLang="en-US" sz="4000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226280" y="16677774"/>
            <a:ext cx="9844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AW</a:t>
            </a:r>
            <a:r>
              <a:rPr lang="en-US" sz="2400" dirty="0" smtClean="0"/>
              <a:t>: several hours including manual intervention. </a:t>
            </a:r>
            <a:r>
              <a:rPr lang="en-US" sz="2400" b="1" dirty="0" smtClean="0"/>
              <a:t>LL1</a:t>
            </a:r>
            <a:r>
              <a:rPr lang="en-US" sz="2400" dirty="0" smtClean="0"/>
              <a:t> and </a:t>
            </a:r>
            <a:r>
              <a:rPr lang="en-US" sz="2400" b="1" dirty="0" smtClean="0"/>
              <a:t>LL1IN</a:t>
            </a:r>
            <a:r>
              <a:rPr lang="en-US" sz="2400" dirty="0" smtClean="0"/>
              <a:t>: 30sec.</a:t>
            </a:r>
          </a:p>
          <a:p>
            <a:r>
              <a:rPr lang="en-US" sz="2400" b="1" dirty="0" smtClean="0"/>
              <a:t>Quadratic Programming </a:t>
            </a:r>
            <a:r>
              <a:rPr lang="en-US" sz="2400" dirty="0" smtClean="0"/>
              <a:t>(not shown): &gt; 4 hours and 2 GB RAM.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Other Datasets</a:t>
            </a:r>
            <a:r>
              <a:rPr lang="en-US" sz="2400" dirty="0" smtClean="0"/>
              <a:t>: </a:t>
            </a:r>
            <a:r>
              <a:rPr lang="en-US" sz="2400" b="1" dirty="0" smtClean="0"/>
              <a:t>LL1</a:t>
            </a:r>
            <a:r>
              <a:rPr lang="en-US" sz="2400" dirty="0" smtClean="0"/>
              <a:t> and </a:t>
            </a:r>
            <a:r>
              <a:rPr lang="en-US" sz="2400" b="1" dirty="0" smtClean="0"/>
              <a:t>LL1IN</a:t>
            </a:r>
            <a:r>
              <a:rPr lang="en-US" sz="2400" dirty="0" smtClean="0"/>
              <a:t> 15min &amp; 1GB for n </a:t>
            </a:r>
            <a:r>
              <a:rPr lang="en-US" sz="2400" dirty="0" smtClean="0"/>
              <a:t>= </a:t>
            </a:r>
            <a:r>
              <a:rPr lang="en-US" sz="2400" dirty="0" smtClean="0"/>
              <a:t>100,000 and K </a:t>
            </a:r>
            <a:r>
              <a:rPr lang="en-US" sz="2400" dirty="0" smtClean="0"/>
              <a:t>= </a:t>
            </a:r>
            <a:r>
              <a:rPr lang="en-US" sz="2400" dirty="0" smtClean="0"/>
              <a:t>200.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26147" y="13680601"/>
            <a:ext cx="98779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>
                <a:solidFill>
                  <a:srgbClr val="0070C0"/>
                </a:solidFill>
              </a:rPr>
              <a:t>CHALLENGE</a:t>
            </a:r>
            <a:r>
              <a:rPr lang="en-US" sz="3600" dirty="0">
                <a:solidFill>
                  <a:prstClr val="black"/>
                </a:solidFill>
              </a:rPr>
              <a:t>: </a:t>
            </a:r>
            <a:r>
              <a:rPr lang="en-US" sz="3600" b="1" dirty="0">
                <a:solidFill>
                  <a:prstClr val="black"/>
                </a:solidFill>
              </a:rPr>
              <a:t>TOO</a:t>
            </a:r>
            <a:r>
              <a:rPr lang="en-US" sz="3600" dirty="0">
                <a:solidFill>
                  <a:prstClr val="black"/>
                </a:solidFill>
              </a:rPr>
              <a:t> many controls and </a:t>
            </a:r>
            <a:r>
              <a:rPr lang="en-US" sz="3600" b="1" dirty="0">
                <a:solidFill>
                  <a:prstClr val="black"/>
                </a:solidFill>
              </a:rPr>
              <a:t>TOO</a:t>
            </a:r>
            <a:r>
              <a:rPr lang="en-US" sz="3600" dirty="0">
                <a:solidFill>
                  <a:prstClr val="black"/>
                </a:solidFill>
              </a:rPr>
              <a:t> many bounds on the weights.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1"/>
          <a:srcRect l="-167" t="-818" r="41022" b="10577"/>
          <a:stretch/>
        </p:blipFill>
        <p:spPr>
          <a:xfrm>
            <a:off x="23268508" y="10458681"/>
            <a:ext cx="9781584" cy="4005003"/>
          </a:xfrm>
          <a:prstGeom prst="rect">
            <a:avLst/>
          </a:prstGeom>
        </p:spPr>
      </p:pic>
      <p:sp>
        <p:nvSpPr>
          <p:cNvPr id="2051" name="TextBox 13"/>
          <p:cNvSpPr txBox="1">
            <a:spLocks noChangeArrowheads="1"/>
          </p:cNvSpPr>
          <p:nvPr/>
        </p:nvSpPr>
        <p:spPr bwMode="auto">
          <a:xfrm>
            <a:off x="3025140" y="76200"/>
            <a:ext cx="2791206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4963" fontAlgn="base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sz="6600" dirty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Optimization of Sampling Weights under Large </a:t>
            </a:r>
            <a:r>
              <a:rPr lang="en-US" sz="6600" dirty="0" smtClean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Number </a:t>
            </a:r>
            <a:r>
              <a:rPr lang="en-US" sz="6600" dirty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of Conflicting Constraints</a:t>
            </a:r>
            <a:r>
              <a:rPr lang="en-US" altLang="en-US" sz="4000" dirty="0" smtClean="0">
                <a:solidFill>
                  <a:srgbClr val="0070C0"/>
                </a:solidFill>
              </a:rPr>
              <a:t/>
            </a:r>
            <a:br>
              <a:rPr lang="en-US" altLang="en-US" sz="4000" dirty="0" smtClean="0">
                <a:solidFill>
                  <a:srgbClr val="0070C0"/>
                </a:solidFill>
              </a:rPr>
            </a:br>
            <a:r>
              <a:rPr lang="en-US" altLang="en-US" sz="4800" dirty="0" smtClean="0"/>
              <a:t>Matt Williams </a:t>
            </a:r>
            <a:r>
              <a:rPr lang="en-US" altLang="en-US" sz="4000" dirty="0" smtClean="0"/>
              <a:t>(Matthew.Williams@samhsa.hhs.gov)  &amp; </a:t>
            </a:r>
            <a:r>
              <a:rPr lang="en-US" altLang="en-US" sz="4800" dirty="0" smtClean="0"/>
              <a:t>Terrance Savitsky </a:t>
            </a:r>
            <a:r>
              <a:rPr lang="en-US" altLang="en-US" sz="4000" dirty="0" smtClean="0"/>
              <a:t>(Savitsky.Terrance@bls.gov)</a:t>
            </a:r>
            <a:r>
              <a:rPr lang="en-US" altLang="en-US" sz="5400" dirty="0" smtClean="0"/>
              <a:t/>
            </a:r>
            <a:br>
              <a:rPr lang="en-US" altLang="en-US" sz="5400" dirty="0" smtClean="0"/>
            </a:br>
            <a:r>
              <a:rPr lang="en-US" altLang="en-US" sz="4000" dirty="0" smtClean="0"/>
              <a:t>Substance Abuse and Mental Health Services Administration &amp; Bureau of Labor Statistics</a:t>
            </a:r>
            <a:endParaRPr lang="en-US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</TotalTime>
  <Words>349</Words>
  <Application>Microsoft Office PowerPoint</Application>
  <PresentationFormat>Custom</PresentationFormat>
  <Paragraphs>75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Cambria Math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ASA</dc:creator>
  <cp:lastModifiedBy>Williams, Matthew (SAMHSA/CBHSQ)</cp:lastModifiedBy>
  <cp:revision>102</cp:revision>
  <dcterms:created xsi:type="dcterms:W3CDTF">2012-03-30T21:25:52Z</dcterms:created>
  <dcterms:modified xsi:type="dcterms:W3CDTF">2018-04-06T17:41:46Z</dcterms:modified>
</cp:coreProperties>
</file>