
<file path=[Content_Types].xml><?xml version="1.0" encoding="utf-8"?>
<Types xmlns="http://schemas.openxmlformats.org/package/2006/content-types">
  <Default Extension="png" ContentType="image/png"/>
  <Default Extension="svg" ContentType="image/svg+xml"/>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365" r:id="rId2"/>
    <p:sldId id="294" r:id="rId3"/>
    <p:sldId id="303" r:id="rId4"/>
    <p:sldId id="350" r:id="rId5"/>
    <p:sldId id="351" r:id="rId6"/>
    <p:sldId id="352" r:id="rId7"/>
    <p:sldId id="353" r:id="rId8"/>
    <p:sldId id="328" r:id="rId9"/>
    <p:sldId id="354" r:id="rId10"/>
    <p:sldId id="269" r:id="rId11"/>
    <p:sldId id="273" r:id="rId12"/>
    <p:sldId id="337" r:id="rId13"/>
    <p:sldId id="331" r:id="rId14"/>
    <p:sldId id="274" r:id="rId15"/>
    <p:sldId id="325" r:id="rId16"/>
  </p:sldIdLst>
  <p:sldSz cx="12192000" cy="6858000"/>
  <p:notesSz cx="7010400" cy="92964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naauw, Roxanne" initials="SR" lastIdx="5" clrIdx="0">
    <p:extLst>
      <p:ext uri="{19B8F6BF-5375-455C-9EA6-DF929625EA0E}">
        <p15:presenceInfo xmlns:p15="http://schemas.microsoft.com/office/powerpoint/2012/main" userId="S-1-5-21-2101533902-423532799-1776743176-4703" providerId="AD"/>
      </p:ext>
    </p:extLst>
  </p:cmAuthor>
  <p:cmAuthor id="2" name="Korzen, Claire" initials="KC" lastIdx="5" clrIdx="1">
    <p:extLst>
      <p:ext uri="{19B8F6BF-5375-455C-9EA6-DF929625EA0E}">
        <p15:presenceInfo xmlns:p15="http://schemas.microsoft.com/office/powerpoint/2012/main" userId="S-1-5-21-2101533902-423532799-1776743176-21537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64636" autoAdjust="0"/>
  </p:normalViewPr>
  <p:slideViewPr>
    <p:cSldViewPr snapToGrid="0">
      <p:cViewPr varScale="1">
        <p:scale>
          <a:sx n="58" d="100"/>
          <a:sy n="58" d="100"/>
        </p:scale>
        <p:origin x="1068" y="66"/>
      </p:cViewPr>
      <p:guideLst/>
    </p:cSldViewPr>
  </p:slideViewPr>
  <p:notesTextViewPr>
    <p:cViewPr>
      <p:scale>
        <a:sx n="3" d="2"/>
        <a:sy n="3" d="2"/>
      </p:scale>
      <p:origin x="0" y="0"/>
    </p:cViewPr>
  </p:notesTextViewPr>
  <p:sorterViewPr>
    <p:cViewPr>
      <p:scale>
        <a:sx n="100" d="100"/>
        <a:sy n="100" d="100"/>
      </p:scale>
      <p:origin x="0" y="-13890"/>
    </p:cViewPr>
  </p:sorterViewPr>
  <p:notesViewPr>
    <p:cSldViewPr snapToGrid="0">
      <p:cViewPr varScale="1">
        <p:scale>
          <a:sx n="67" d="100"/>
          <a:sy n="67" d="100"/>
        </p:scale>
        <p:origin x="279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E00B301-808B-45BE-899E-D8B37632A685}" type="datetimeFigureOut">
              <a:rPr lang="en-US" smtClean="0"/>
              <a:t>5/2/2018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9DEAFAE-9008-4ACA-8325-21B37FD4818E}" type="slidenum">
              <a:rPr lang="en-US" smtClean="0"/>
              <a:t>‹#›</a:t>
            </a:fld>
            <a:endParaRPr lang="en-US" dirty="0"/>
          </a:p>
        </p:txBody>
      </p:sp>
    </p:spTree>
    <p:extLst>
      <p:ext uri="{BB962C8B-B14F-4D97-AF65-F5344CB8AC3E}">
        <p14:creationId xmlns:p14="http://schemas.microsoft.com/office/powerpoint/2010/main" val="2356942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theguardian.com/us-news/2015/oct/05/justice-department-trials-system-count-killings-us-law-enforcement-the-counted"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theguardian.com/us-news/2015/oct/05/justice-department-trials-system-count-killings-us-law-enforcement-the-counted"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theguardian.com/us-news/2015/dec/13/justice-department-database-police-killings-counted-statistics"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a:xfrm>
            <a:off x="433388" y="706438"/>
            <a:ext cx="6286500" cy="3535362"/>
          </a:xfrm>
          <a:ln/>
        </p:spPr>
      </p:sp>
      <p:sp>
        <p:nvSpPr>
          <p:cNvPr id="14339" name="Rectangle 3"/>
          <p:cNvSpPr>
            <a:spLocks noGrp="1" noChangeArrowheads="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latin typeface="Arial" panose="020B0604020202020204" pitchFamily="34" charset="0"/>
                <a:ea typeface="ヒラギノ角ゴ Pro W3" pitchFamily="1" charset="-128"/>
                <a:cs typeface="Arial" panose="020B0604020202020204" pitchFamily="34" charset="0"/>
                <a:sym typeface="Helvetica"/>
              </a:rPr>
              <a:t>Hello everyone, I’m Gayle Bieler, and I’m so happy to talk to you all today.  </a:t>
            </a:r>
            <a:endParaRPr lang="en-US" sz="1000" b="1" dirty="0">
              <a:latin typeface="Arial" panose="020B0604020202020204" pitchFamily="34" charset="0"/>
              <a:ea typeface="ヒラギノ角ゴ Pro W3" pitchFamily="1" charset="-128"/>
              <a:cs typeface="Arial" panose="020B0604020202020204" pitchFamily="34" charset="0"/>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dirty="0">
              <a:latin typeface="Arial" panose="020B0604020202020204" pitchFamily="34" charset="0"/>
              <a:ea typeface="ヒラギノ角ゴ Pro W3" pitchFamily="1" charset="-128"/>
              <a:cs typeface="Arial" panose="020B0604020202020204" pitchFamily="34" charset="0"/>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ea typeface="ヒラギノ角ゴ Pro W3" pitchFamily="1" charset="-128"/>
                <a:cs typeface="Arial" panose="020B0604020202020204" pitchFamily="34" charset="0"/>
                <a:sym typeface="Helvetica"/>
              </a:rPr>
              <a:t>I’ve had many adventures in my 30 years at RTI International, but by far the most challenging and fulfilling has been building the Center for Data Science for the past 6 years.  I was trained in traditional statistics, but I soon discovered that I had a bent toward the unconventional.  At RTI, I learned to have an open mind, that the things that are unfamiliar at first are the very things that may soon prove fascinating.  You just don’t know what you don’t know—you need to be prepared to change and grow and take right turns during the course of your career.  That was an invaluable lesson.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latin typeface="Arial" panose="020B0604020202020204" pitchFamily="34" charset="0"/>
              <a:ea typeface="ヒラギノ角ゴ Pro W3" pitchFamily="1" charset="-128"/>
              <a:cs typeface="Arial" panose="020B0604020202020204" pitchFamily="34" charset="0"/>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baseline="0" dirty="0">
                <a:latin typeface="Arial" panose="020B0604020202020204" pitchFamily="34" charset="0"/>
                <a:cs typeface="Arial" panose="020B0604020202020204" pitchFamily="34" charset="0"/>
              </a:rPr>
              <a:t>But I’ll start in the beginning, with RTI itself.  </a:t>
            </a:r>
            <a:r>
              <a:rPr lang="en-US" sz="1000" baseline="0" dirty="0">
                <a:latin typeface="Arial" panose="020B0604020202020204" pitchFamily="34" charset="0"/>
                <a:cs typeface="Arial" panose="020B0604020202020204" pitchFamily="34" charset="0"/>
              </a:rPr>
              <a:t>Most of you have hopefully heard of us, our HQ are in RTP, NC.  We have the great fortune of being housed in a brand new state of the art building called Horizon—filled with natural light, it’s a modern environment designed for collaboration.  It’s a big moment for our organization.</a:t>
            </a:r>
            <a:endParaRPr lang="en-US" sz="1000" b="1" kern="1200" dirty="0">
              <a:solidFill>
                <a:schemeClr val="tx1"/>
              </a:solidFill>
              <a:effectLst/>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77042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706438"/>
            <a:ext cx="6286500" cy="3535362"/>
          </a:xfrm>
        </p:spPr>
      </p:sp>
      <p:sp>
        <p:nvSpPr>
          <p:cNvPr id="3" name="Notes Placeholder 2"/>
          <p:cNvSpPr>
            <a:spLocks noGrp="1"/>
          </p:cNvSpPr>
          <p:nvPr>
            <p:ph type="body" idx="1"/>
          </p:nvPr>
        </p:nvSpPr>
        <p:spPr/>
        <p:txBody>
          <a:bodyPr/>
          <a:lstStyle/>
          <a:p>
            <a:r>
              <a:rPr lang="en-US" sz="1000" b="1" i="1" baseline="0" dirty="0">
                <a:latin typeface="Arial" panose="020B0604020202020204" pitchFamily="34" charset="0"/>
                <a:cs typeface="Arial" panose="020B0604020202020204" pitchFamily="34" charset="0"/>
              </a:rPr>
              <a:t>What is RTI?  </a:t>
            </a:r>
            <a:r>
              <a:rPr lang="en-US" sz="1000" baseline="0" dirty="0">
                <a:latin typeface="Arial" panose="020B0604020202020204" pitchFamily="34" charset="0"/>
                <a:cs typeface="Arial" panose="020B0604020202020204" pitchFamily="34" charset="0"/>
              </a:rPr>
              <a:t>Since our founding in 1958, we’ve grown into one of the world’s leading </a:t>
            </a:r>
            <a:r>
              <a:rPr lang="en-US" sz="1000" b="1" baseline="0" dirty="0">
                <a:latin typeface="Arial" panose="020B0604020202020204" pitchFamily="34" charset="0"/>
                <a:cs typeface="Arial" panose="020B0604020202020204" pitchFamily="34" charset="0"/>
              </a:rPr>
              <a:t>non-profit research institutes </a:t>
            </a:r>
            <a:r>
              <a:rPr lang="en-US" sz="1000" baseline="0" dirty="0">
                <a:latin typeface="Arial" panose="020B0604020202020204" pitchFamily="34" charset="0"/>
                <a:cs typeface="Arial" panose="020B0604020202020204" pitchFamily="34" charset="0"/>
              </a:rPr>
              <a:t>by remaining focused on our </a:t>
            </a:r>
            <a:r>
              <a:rPr lang="en-US" sz="1000" b="1" baseline="0" dirty="0">
                <a:latin typeface="Arial" panose="020B0604020202020204" pitchFamily="34" charset="0"/>
                <a:cs typeface="Arial" panose="020B0604020202020204" pitchFamily="34" charset="0"/>
              </a:rPr>
              <a:t>mission to improve the human condition. </a:t>
            </a:r>
          </a:p>
          <a:p>
            <a:endParaRPr lang="en-US" sz="1000" b="1" baseline="0" dirty="0">
              <a:latin typeface="Arial" panose="020B0604020202020204" pitchFamily="34" charset="0"/>
              <a:cs typeface="Arial" panose="020B0604020202020204" pitchFamily="34" charset="0"/>
            </a:endParaRPr>
          </a:p>
          <a:p>
            <a:r>
              <a:rPr lang="en-US" sz="1000" b="1" baseline="0" dirty="0">
                <a:latin typeface="Arial" panose="020B0604020202020204" pitchFamily="34" charset="0"/>
                <a:cs typeface="Arial" panose="020B0604020202020204" pitchFamily="34" charset="0"/>
              </a:rPr>
              <a:t>We deliver independent, objective, and scientifically rigorous res, dev, and tech services to support projects around the world.</a:t>
            </a:r>
          </a:p>
          <a:p>
            <a:endParaRPr lang="en-US" sz="1000" b="1" baseline="0" dirty="0">
              <a:latin typeface="Arial" panose="020B0604020202020204" pitchFamily="34" charset="0"/>
              <a:cs typeface="Arial" panose="020B0604020202020204" pitchFamily="34" charset="0"/>
            </a:endParaRPr>
          </a:p>
          <a:p>
            <a:r>
              <a:rPr lang="en-US" sz="1000" b="1" baseline="0" dirty="0">
                <a:latin typeface="Arial" panose="020B0604020202020204" pitchFamily="34" charset="0"/>
                <a:cs typeface="Arial" panose="020B0604020202020204" pitchFamily="34" charset="0"/>
              </a:rPr>
              <a:t>In today’s parlance, I guess you could call us </a:t>
            </a:r>
            <a:r>
              <a:rPr lang="en-US" sz="1000" b="1" i="1" u="sng" baseline="0" dirty="0">
                <a:latin typeface="Arial" panose="020B0604020202020204" pitchFamily="34" charset="0"/>
                <a:cs typeface="Arial" panose="020B0604020202020204" pitchFamily="34" charset="0"/>
              </a:rPr>
              <a:t>Science for Good</a:t>
            </a:r>
            <a:r>
              <a:rPr lang="en-US" sz="1000" b="1" baseline="0" dirty="0">
                <a:latin typeface="Arial" panose="020B0604020202020204" pitchFamily="34" charset="0"/>
                <a:cs typeface="Arial" panose="020B0604020202020204" pitchFamily="34" charset="0"/>
              </a:rPr>
              <a:t>.</a:t>
            </a:r>
          </a:p>
          <a:p>
            <a:endParaRPr lang="en-US" sz="1000" b="1" baseline="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We’re large and global:</a:t>
            </a:r>
          </a:p>
          <a:p>
            <a:r>
              <a:rPr lang="en-US" sz="1000" b="0" dirty="0">
                <a:latin typeface="Arial" panose="020B0604020202020204" pitchFamily="34" charset="0"/>
                <a:cs typeface="Arial" panose="020B0604020202020204" pitchFamily="34" charset="0"/>
              </a:rPr>
              <a:t>5000 staff, representing 250 degree fields, and…a</a:t>
            </a:r>
            <a:r>
              <a:rPr lang="en-US" sz="1000" b="0" dirty="0">
                <a:latin typeface="Arial" panose="020B0604020202020204" pitchFamily="34" charset="0"/>
                <a:ea typeface="ヒラギノ角ゴ Pro W3"/>
                <a:cs typeface="Arial" panose="020B0604020202020204" pitchFamily="34" charset="0"/>
              </a:rPr>
              <a:t>t any given time, ~3,000 ongoing projects with over 1,000 clients around the world.  </a:t>
            </a:r>
          </a:p>
          <a:p>
            <a:endParaRPr lang="en-US" sz="1000" b="1"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I always say our major emphasis is on </a:t>
            </a:r>
            <a:r>
              <a:rPr lang="en-US" sz="1000" dirty="0">
                <a:latin typeface="Arial" panose="020B0604020202020204" pitchFamily="34" charset="0"/>
                <a:cs typeface="Arial" panose="020B0604020202020204" pitchFamily="34" charset="0"/>
              </a:rPr>
              <a:t>public health and wellness, as well as social and justice policy.</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Our clients include US government, state and local governments, academia, foundations, global NGOs, and commercial companies.</a:t>
            </a:r>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2</a:t>
            </a:fld>
            <a:endParaRPr lang="en-US"/>
          </a:p>
        </p:txBody>
      </p:sp>
    </p:spTree>
    <p:extLst>
      <p:ext uri="{BB962C8B-B14F-4D97-AF65-F5344CB8AC3E}">
        <p14:creationId xmlns:p14="http://schemas.microsoft.com/office/powerpoint/2010/main" val="3848213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706438"/>
            <a:ext cx="6286500" cy="35353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RTI has always been a data-centric organization, and statistics is at the core of RTI’s work.  So it’s been a logical extension to apply </a:t>
            </a:r>
            <a:r>
              <a:rPr lang="en-US" sz="1000" b="1" i="1" dirty="0">
                <a:latin typeface="Arial" panose="020B0604020202020204" pitchFamily="34" charset="0"/>
                <a:cs typeface="Arial" panose="020B0604020202020204" pitchFamily="34" charset="0"/>
              </a:rPr>
              <a:t>data science </a:t>
            </a:r>
            <a:r>
              <a:rPr lang="en-US" sz="1000" b="1" dirty="0">
                <a:latin typeface="Arial" panose="020B0604020202020204" pitchFamily="34" charset="0"/>
                <a:cs typeface="Arial" panose="020B0604020202020204" pitchFamily="34" charset="0"/>
              </a:rPr>
              <a:t>to every practice area, extending our boundaries into areas like computational social science, computational epidemiology, public health informatics, bioinformatics, and others.</a:t>
            </a:r>
          </a:p>
          <a:p>
            <a:endParaRPr lang="en-US" sz="1000" b="1"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The Center for Data Science </a:t>
            </a:r>
            <a:r>
              <a:rPr lang="en-US" sz="1000" dirty="0">
                <a:latin typeface="Arial" panose="020B0604020202020204" pitchFamily="34" charset="0"/>
                <a:cs typeface="Arial" panose="020B0604020202020204" pitchFamily="34" charset="0"/>
              </a:rPr>
              <a:t>is situated in the organization among </a:t>
            </a:r>
            <a:r>
              <a:rPr lang="en-US" sz="1000" b="1" dirty="0">
                <a:latin typeface="Arial" panose="020B0604020202020204" pitchFamily="34" charset="0"/>
                <a:cs typeface="Arial" panose="020B0604020202020204" pitchFamily="34" charset="0"/>
              </a:rPr>
              <a:t>RTI’s statisticians. </a:t>
            </a:r>
            <a:r>
              <a:rPr lang="en-US" sz="1000" dirty="0">
                <a:latin typeface="Arial" panose="020B0604020202020204" pitchFamily="34" charset="0"/>
                <a:cs typeface="Arial" panose="020B0604020202020204" pitchFamily="34" charset="0"/>
              </a:rPr>
              <a:t> That was an important choice, because we could have been situated </a:t>
            </a:r>
            <a:r>
              <a:rPr lang="en-US" sz="1000" u="sng" dirty="0">
                <a:latin typeface="Arial" panose="020B0604020202020204" pitchFamily="34" charset="0"/>
                <a:cs typeface="Arial" panose="020B0604020202020204" pitchFamily="34" charset="0"/>
              </a:rPr>
              <a:t>almost anywhere</a:t>
            </a:r>
            <a:r>
              <a:rPr lang="en-US" sz="1000" u="none" dirty="0">
                <a:latin typeface="Arial" panose="020B0604020202020204" pitchFamily="34" charset="0"/>
                <a:cs typeface="Arial" panose="020B0604020202020204" pitchFamily="34" charset="0"/>
              </a:rPr>
              <a:t> </a:t>
            </a:r>
            <a:r>
              <a:rPr lang="en-US" sz="1000" dirty="0">
                <a:latin typeface="Arial" panose="020B0604020202020204" pitchFamily="34" charset="0"/>
                <a:cs typeface="Arial" panose="020B0604020202020204" pitchFamily="34" charset="0"/>
              </a:rPr>
              <a:t>in the org—among the computer scientists, in the corporate groups, or in any of the domain research groups.</a:t>
            </a:r>
          </a:p>
          <a:p>
            <a:endParaRPr lang="en-US" sz="1000" u="sng" dirty="0">
              <a:latin typeface="Arial" panose="020B0604020202020204" pitchFamily="34" charset="0"/>
              <a:cs typeface="Arial" panose="020B0604020202020204" pitchFamily="34" charset="0"/>
            </a:endParaRPr>
          </a:p>
          <a:p>
            <a:r>
              <a:rPr lang="en-US" sz="1000" u="sng" dirty="0">
                <a:latin typeface="Arial" panose="020B0604020202020204" pitchFamily="34" charset="0"/>
                <a:cs typeface="Arial" panose="020B0604020202020204" pitchFamily="34" charset="0"/>
              </a:rPr>
              <a:t>Where we are says a few things:</a:t>
            </a:r>
          </a:p>
          <a:p>
            <a:endParaRPr lang="en-US" sz="1000" dirty="0">
              <a:latin typeface="Arial" panose="020B0604020202020204" pitchFamily="34" charset="0"/>
              <a:cs typeface="Arial" panose="020B0604020202020204" pitchFamily="34" charset="0"/>
            </a:endParaRPr>
          </a:p>
          <a:p>
            <a:pPr marL="228600" indent="-228600">
              <a:buAutoNum type="arabicParenR"/>
            </a:pPr>
            <a:r>
              <a:rPr lang="en-US" sz="1000" b="1" dirty="0">
                <a:latin typeface="Arial" panose="020B0604020202020204" pitchFamily="34" charset="0"/>
                <a:cs typeface="Arial" panose="020B0604020202020204" pitchFamily="34" charset="0"/>
              </a:rPr>
              <a:t>First, we are committed to analytic rigor</a:t>
            </a:r>
            <a:r>
              <a:rPr lang="en-US" sz="1000" dirty="0">
                <a:latin typeface="Arial" panose="020B0604020202020204" pitchFamily="34" charset="0"/>
                <a:cs typeface="Arial" panose="020B0604020202020204" pitchFamily="34" charset="0"/>
              </a:rPr>
              <a:t>.  Data science is many things, but putting analytic excellence at the top emphasizes its </a:t>
            </a:r>
            <a:r>
              <a:rPr lang="en-US" sz="1000" b="1" i="0" dirty="0">
                <a:latin typeface="Arial" panose="020B0604020202020204" pitchFamily="34" charset="0"/>
                <a:cs typeface="Arial" panose="020B0604020202020204" pitchFamily="34" charset="0"/>
              </a:rPr>
              <a:t>mathematical underpinnings</a:t>
            </a:r>
            <a:r>
              <a:rPr lang="en-US" sz="1000" dirty="0">
                <a:latin typeface="Arial" panose="020B0604020202020204" pitchFamily="34" charset="0"/>
                <a:cs typeface="Arial" panose="020B0604020202020204" pitchFamily="34" charset="0"/>
              </a:rPr>
              <a:t>.  For the type of work that RTI does, that’s important.</a:t>
            </a:r>
          </a:p>
          <a:p>
            <a:pPr marL="228600" indent="-228600">
              <a:buAutoNum type="arabicParenR"/>
            </a:pPr>
            <a:endParaRPr lang="en-US" sz="1000" dirty="0">
              <a:latin typeface="Arial" panose="020B0604020202020204" pitchFamily="34" charset="0"/>
              <a:cs typeface="Arial" panose="020B0604020202020204" pitchFamily="34" charset="0"/>
            </a:endParaRPr>
          </a:p>
          <a:p>
            <a:pPr marL="228600" indent="-228600">
              <a:buAutoNum type="arabicParenR"/>
            </a:pPr>
            <a:r>
              <a:rPr lang="en-US" sz="1000" b="1" dirty="0">
                <a:latin typeface="Arial" panose="020B0604020202020204" pitchFamily="34" charset="0"/>
                <a:cs typeface="Arial" panose="020B0604020202020204" pitchFamily="34" charset="0"/>
              </a:rPr>
              <a:t>Second, we’re agnostic to application discipline.  </a:t>
            </a:r>
            <a:r>
              <a:rPr lang="en-US" sz="1000" dirty="0">
                <a:latin typeface="Arial" panose="020B0604020202020204" pitchFamily="34" charset="0"/>
                <a:cs typeface="Arial" panose="020B0604020202020204" pitchFamily="34" charset="0"/>
              </a:rPr>
              <a:t>With 5000 people, our data scientists have the opportunity to work across literally dozens of research domains and find their own unique interests over time</a:t>
            </a:r>
            <a:r>
              <a:rPr lang="en-US" sz="1000" b="0" i="0" dirty="0">
                <a:latin typeface="Arial" panose="020B0604020202020204" pitchFamily="34" charset="0"/>
                <a:cs typeface="Arial" panose="020B0604020202020204" pitchFamily="34" charset="0"/>
              </a:rPr>
              <a:t>.  </a:t>
            </a:r>
            <a:r>
              <a:rPr lang="en-US" sz="1000" dirty="0">
                <a:latin typeface="Arial" panose="020B0604020202020204" pitchFamily="34" charset="0"/>
                <a:cs typeface="Arial" panose="020B0604020202020204" pitchFamily="34" charset="0"/>
              </a:rPr>
              <a:t>For a team of unbelievably curious and entrepreneurial people, that’s a plus.</a:t>
            </a:r>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3</a:t>
            </a:fld>
            <a:endParaRPr lang="en-US"/>
          </a:p>
        </p:txBody>
      </p:sp>
    </p:spTree>
    <p:extLst>
      <p:ext uri="{BB962C8B-B14F-4D97-AF65-F5344CB8AC3E}">
        <p14:creationId xmlns:p14="http://schemas.microsoft.com/office/powerpoint/2010/main" val="3103329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cs typeface="Arial" panose="020B0604020202020204" pitchFamily="34" charset="0"/>
              </a:rPr>
              <a:t>I was </a:t>
            </a:r>
            <a:r>
              <a:rPr lang="en-US" sz="1000" b="1" i="1" dirty="0">
                <a:latin typeface="Arial" panose="020B0604020202020204" pitchFamily="34" charset="0"/>
                <a:cs typeface="Arial" panose="020B0604020202020204" pitchFamily="34" charset="0"/>
              </a:rPr>
              <a:t>really inspired </a:t>
            </a:r>
            <a:r>
              <a:rPr lang="en-US" sz="1000" dirty="0">
                <a:latin typeface="Arial" panose="020B0604020202020204" pitchFamily="34" charset="0"/>
                <a:cs typeface="Arial" panose="020B0604020202020204" pitchFamily="34" charset="0"/>
              </a:rPr>
              <a:t>by the Obama Administration, by their commitment to science and data, and the initiatives going on at the Office of Science and Technology Policy, at 18F, the Presidents Innovation Fellows, and the USDS.  </a:t>
            </a:r>
            <a:r>
              <a:rPr lang="en-US" sz="1000" b="1" dirty="0">
                <a:latin typeface="Arial" panose="020B0604020202020204" pitchFamily="34" charset="0"/>
                <a:cs typeface="Arial" panose="020B0604020202020204" pitchFamily="34" charset="0"/>
              </a:rPr>
              <a:t>Government was becoming more data-driven than a lot of companies!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And I had this growing feeling that we could use data not </a:t>
            </a:r>
            <a:r>
              <a:rPr lang="en-US" sz="1000" u="sng" dirty="0"/>
              <a:t>only</a:t>
            </a:r>
            <a:r>
              <a:rPr lang="en-US" sz="1000" dirty="0"/>
              <a:t> for acquiring knowledge but </a:t>
            </a:r>
            <a:r>
              <a:rPr lang="en-US" sz="1000" u="sng" dirty="0"/>
              <a:t>also</a:t>
            </a:r>
            <a:r>
              <a:rPr lang="en-US" sz="1000" dirty="0"/>
              <a:t> for informing </a:t>
            </a:r>
            <a:r>
              <a:rPr lang="en-US" sz="1000" b="1" i="1" dirty="0"/>
              <a:t>action</a:t>
            </a:r>
            <a:r>
              <a:rPr lang="en-US" sz="1000" dirty="0"/>
              <a:t> and </a:t>
            </a:r>
            <a:r>
              <a:rPr lang="en-US" sz="1000" b="1" i="1" dirty="0"/>
              <a:t>decision-making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And then </a:t>
            </a:r>
            <a:r>
              <a:rPr lang="en-US" sz="1000" b="1" dirty="0">
                <a:latin typeface="Arial" panose="020B0604020202020204" pitchFamily="34" charset="0"/>
                <a:cs typeface="Arial" panose="020B0604020202020204" pitchFamily="34" charset="0"/>
              </a:rPr>
              <a:t>DJ Patil </a:t>
            </a:r>
            <a:r>
              <a:rPr lang="en-US" sz="1000" b="0" dirty="0">
                <a:latin typeface="Arial" panose="020B0604020202020204" pitchFamily="34" charset="0"/>
                <a:cs typeface="Arial" panose="020B0604020202020204" pitchFamily="34" charset="0"/>
              </a:rPr>
              <a:t>entered the scene </a:t>
            </a:r>
            <a:r>
              <a:rPr lang="en-US" sz="1000" dirty="0">
                <a:latin typeface="Arial" panose="020B0604020202020204" pitchFamily="34" charset="0"/>
                <a:cs typeface="Arial" panose="020B0604020202020204" pitchFamily="34" charset="0"/>
              </a:rPr>
              <a:t>(as the first US Chief Data Scientist):  </a:t>
            </a:r>
            <a:r>
              <a:rPr lang="en-US" sz="1000" b="1" dirty="0">
                <a:latin typeface="Arial" panose="020B0604020202020204" pitchFamily="34" charset="0"/>
                <a:cs typeface="Arial" panose="020B0604020202020204" pitchFamily="34" charset="0"/>
              </a:rPr>
              <a:t>his message and approach</a:t>
            </a:r>
            <a:r>
              <a:rPr lang="en-US" sz="1000" dirty="0">
                <a:latin typeface="Arial" panose="020B0604020202020204" pitchFamily="34" charset="0"/>
                <a:cs typeface="Arial" panose="020B0604020202020204" pitchFamily="34" charset="0"/>
              </a:rPr>
              <a:t>—to solve thorny problems, work directly with and for everyday people, evolve quickly through iteration, understand and respond to human need, and </a:t>
            </a:r>
            <a:r>
              <a:rPr lang="en-US" sz="1000" b="1" i="1" dirty="0">
                <a:latin typeface="Arial" panose="020B0604020202020204" pitchFamily="34" charset="0"/>
                <a:cs typeface="Arial" panose="020B0604020202020204" pitchFamily="34" charset="0"/>
              </a:rPr>
              <a:t>making gov’t work better for all of us….</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I was in.</a:t>
            </a:r>
          </a:p>
          <a:p>
            <a:r>
              <a:rPr lang="en-US" sz="1000" dirty="0">
                <a:latin typeface="Arial" panose="020B0604020202020204" pitchFamily="34" charset="0"/>
                <a:cs typeface="Arial" panose="020B0604020202020204" pitchFamily="34" charset="0"/>
              </a:rPr>
              <a:t>I remember thinking:  </a:t>
            </a:r>
            <a:r>
              <a:rPr lang="en-US" sz="1000" b="1" i="1" dirty="0">
                <a:latin typeface="Arial" panose="020B0604020202020204" pitchFamily="34" charset="0"/>
                <a:cs typeface="Arial" panose="020B0604020202020204" pitchFamily="34" charset="0"/>
              </a:rPr>
              <a:t>we can do this!</a:t>
            </a:r>
          </a:p>
          <a:p>
            <a:endParaRPr lang="en-US" sz="1000" dirty="0">
              <a:latin typeface="Arial" panose="020B0604020202020204" pitchFamily="34" charset="0"/>
              <a:cs typeface="Arial" panose="020B0604020202020204" pitchFamily="34" charset="0"/>
            </a:endParaRPr>
          </a:p>
          <a:p>
            <a:r>
              <a:rPr lang="en-US" sz="1000" b="1" i="1" dirty="0">
                <a:solidFill>
                  <a:schemeClr val="tx1"/>
                </a:solidFill>
                <a:latin typeface="Arial" panose="020B0604020202020204" pitchFamily="34" charset="0"/>
                <a:cs typeface="Arial" panose="020B0604020202020204" pitchFamily="34" charset="0"/>
              </a:rPr>
              <a:t>THIS is the trend I’m going to talk about today—it’s </a:t>
            </a:r>
            <a:r>
              <a:rPr lang="en-US" sz="1000" b="1" i="1" u="sng" dirty="0">
                <a:solidFill>
                  <a:schemeClr val="tx1"/>
                </a:solidFill>
                <a:latin typeface="Arial" panose="020B0604020202020204" pitchFamily="34" charset="0"/>
                <a:cs typeface="Arial" panose="020B0604020202020204" pitchFamily="34" charset="0"/>
              </a:rPr>
              <a:t>data science for social good</a:t>
            </a:r>
            <a:r>
              <a:rPr lang="en-US" sz="1000" b="1" i="1" dirty="0">
                <a:solidFill>
                  <a:schemeClr val="tx1"/>
                </a:solidFill>
                <a:latin typeface="Arial" panose="020B0604020202020204" pitchFamily="34" charset="0"/>
                <a:cs typeface="Arial" panose="020B0604020202020204" pitchFamily="34" charset="0"/>
              </a:rPr>
              <a:t>, from my own perspective and experience.</a:t>
            </a: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9DEAFAE-9008-4ACA-8325-21B37FD4818E}" type="slidenum">
              <a:rPr lang="en-US" smtClean="0"/>
              <a:t>4</a:t>
            </a:fld>
            <a:endParaRPr lang="en-US" dirty="0"/>
          </a:p>
        </p:txBody>
      </p:sp>
    </p:spTree>
    <p:extLst>
      <p:ext uri="{BB962C8B-B14F-4D97-AF65-F5344CB8AC3E}">
        <p14:creationId xmlns:p14="http://schemas.microsoft.com/office/powerpoint/2010/main" val="1523826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Fast forward through </a:t>
            </a:r>
            <a:r>
              <a:rPr lang="en-US" sz="1000" b="1" u="sng" dirty="0">
                <a:latin typeface="Arial" panose="020B0604020202020204" pitchFamily="34" charset="0"/>
                <a:cs typeface="Arial" panose="020B0604020202020204" pitchFamily="34" charset="0"/>
              </a:rPr>
              <a:t>a lot of hard work</a:t>
            </a:r>
            <a:r>
              <a:rPr lang="en-US" sz="1000" b="1" u="none" dirty="0">
                <a:latin typeface="Arial" panose="020B0604020202020204" pitchFamily="34" charset="0"/>
                <a:cs typeface="Arial" panose="020B0604020202020204" pitchFamily="34" charset="0"/>
              </a:rPr>
              <a:t> </a:t>
            </a:r>
            <a:r>
              <a:rPr lang="en-US" sz="1000" b="1" dirty="0">
                <a:latin typeface="Arial" panose="020B0604020202020204" pitchFamily="34" charset="0"/>
                <a:cs typeface="Arial" panose="020B0604020202020204" pitchFamily="34" charset="0"/>
              </a:rPr>
              <a:t>over a couple year period…</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And in 2014:  RTI establishes the Center for Data Science.  </a:t>
            </a:r>
            <a:r>
              <a:rPr lang="en-US" sz="1000" dirty="0">
                <a:latin typeface="Arial" panose="020B0604020202020204" pitchFamily="34" charset="0"/>
                <a:cs typeface="Arial" panose="020B0604020202020204" pitchFamily="34" charset="0"/>
              </a:rPr>
              <a:t>Which meant me, another statistician, and a couple of new hires from the NC State Institute for Advanced Analytics.  </a:t>
            </a:r>
            <a:r>
              <a:rPr lang="en-US" sz="1000" b="1" i="1" dirty="0">
                <a:latin typeface="Arial" panose="020B0604020202020204" pitchFamily="34" charset="0"/>
                <a:cs typeface="Arial" panose="020B0604020202020204" pitchFamily="34" charset="0"/>
              </a:rPr>
              <a:t>Thank you NC State! </a:t>
            </a:r>
          </a:p>
          <a:p>
            <a:endParaRPr lang="en-US" sz="1000" dirty="0">
              <a:latin typeface="Arial" panose="020B0604020202020204" pitchFamily="34" charset="0"/>
              <a:cs typeface="Arial" panose="020B0604020202020204" pitchFamily="34" charset="0"/>
            </a:endParaRPr>
          </a:p>
          <a:p>
            <a:pPr marL="0" indent="0" defTabSz="465887">
              <a:lnSpc>
                <a:spcPct val="125000"/>
              </a:lnSpc>
              <a:buFont typeface="Arial" panose="020B0604020202020204" pitchFamily="34" charset="0"/>
              <a:buNone/>
              <a:defRPr/>
            </a:pPr>
            <a:r>
              <a:rPr lang="en-US" sz="1000" b="1" dirty="0">
                <a:latin typeface="Arial" panose="020B0604020202020204" pitchFamily="34" charset="0"/>
                <a:ea typeface="ヒラギノ角ゴ Pro W3" pitchFamily="1" charset="-128"/>
                <a:cs typeface="Arial" panose="020B0604020202020204" pitchFamily="34" charset="0"/>
                <a:sym typeface="Helvetica"/>
              </a:rPr>
              <a:t>We are now 4 years old, with 22 people.  </a:t>
            </a:r>
            <a:r>
              <a:rPr lang="en-US" sz="1000" b="0" dirty="0">
                <a:latin typeface="Arial" panose="020B0604020202020204" pitchFamily="34" charset="0"/>
                <a:ea typeface="ヒラギノ角ゴ Pro W3" pitchFamily="1" charset="-128"/>
                <a:cs typeface="Arial" panose="020B0604020202020204" pitchFamily="34" charset="0"/>
                <a:sym typeface="Helvetica"/>
              </a:rPr>
              <a:t>We’re growing and thriving.</a:t>
            </a:r>
            <a:endParaRPr lang="en-US" sz="1000" b="0" kern="0" dirty="0">
              <a:solidFill>
                <a:schemeClr val="tx1">
                  <a:lumMod val="75000"/>
                  <a:lumOff val="25000"/>
                </a:schemeClr>
              </a:solidFill>
              <a:latin typeface="Arial" panose="020B0604020202020204" pitchFamily="34" charset="0"/>
              <a:ea typeface="Helvetica Neue" charset="0"/>
              <a:cs typeface="Arial" panose="020B0604020202020204" pitchFamily="34" charset="0"/>
              <a:sym typeface="Helvetica Light"/>
            </a:endParaRPr>
          </a:p>
          <a:p>
            <a:pPr marL="0" lvl="2" indent="0" defTabSz="465887">
              <a:buFont typeface="Arial" charset="0"/>
              <a:buNone/>
              <a:defRPr sz="1800">
                <a:uFillTx/>
              </a:defRPr>
            </a:pPr>
            <a:endParaRPr lang="en-US" sz="1000" kern="0" dirty="0">
              <a:solidFill>
                <a:schemeClr val="tx1">
                  <a:lumMod val="75000"/>
                  <a:lumOff val="25000"/>
                </a:schemeClr>
              </a:solidFill>
              <a:latin typeface="Arial" panose="020B0604020202020204" pitchFamily="34" charset="0"/>
              <a:ea typeface="Helvetica Neue" charset="0"/>
              <a:cs typeface="Arial" panose="020B0604020202020204" pitchFamily="34" charset="0"/>
              <a:sym typeface="Helvetica Light"/>
            </a:endParaRPr>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5</a:t>
            </a:fld>
            <a:endParaRPr lang="en-US" dirty="0"/>
          </a:p>
        </p:txBody>
      </p:sp>
    </p:spTree>
    <p:extLst>
      <p:ext uri="{BB962C8B-B14F-4D97-AF65-F5344CB8AC3E}">
        <p14:creationId xmlns:p14="http://schemas.microsoft.com/office/powerpoint/2010/main" val="3318099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effectLst/>
                <a:latin typeface="Arial" panose="020B0604020202020204" pitchFamily="34" charset="0"/>
                <a:cs typeface="Arial" panose="020B0604020202020204" pitchFamily="34" charset="0"/>
              </a:rPr>
              <a:t>So, what have been some of the most important factors in our success, what’s most important to me as a leader?</a:t>
            </a:r>
          </a:p>
          <a:p>
            <a:r>
              <a:rPr lang="en-US" sz="1000" kern="1200" dirty="0">
                <a:solidFill>
                  <a:schemeClr val="tx1"/>
                </a:solidFill>
                <a:effectLst/>
                <a:latin typeface="Arial" panose="020B0604020202020204" pitchFamily="34" charset="0"/>
                <a:ea typeface="+mn-ea"/>
                <a:cs typeface="Arial" panose="020B0604020202020204" pitchFamily="34" charset="0"/>
              </a:rPr>
              <a:t>Some of these we committed to early on, some of them evolved (and continue to evolve) through practice and experimentation.</a:t>
            </a:r>
          </a:p>
          <a:p>
            <a:endParaRPr lang="en-US" sz="1000" b="1" kern="1200" dirty="0">
              <a:solidFill>
                <a:schemeClr val="tx1"/>
              </a:solidFill>
              <a:effectLst/>
              <a:latin typeface="Arial" panose="020B0604020202020204" pitchFamily="34" charset="0"/>
              <a:ea typeface="+mn-ea"/>
              <a:cs typeface="Arial" panose="020B0604020202020204" pitchFamily="34" charset="0"/>
            </a:endParaRPr>
          </a:p>
          <a:p>
            <a:r>
              <a:rPr lang="en-US" sz="1000" b="1" kern="1200" dirty="0">
                <a:solidFill>
                  <a:schemeClr val="tx1"/>
                </a:solidFill>
                <a:effectLst/>
                <a:latin typeface="Arial" panose="020B0604020202020204" pitchFamily="34" charset="0"/>
                <a:ea typeface="+mn-ea"/>
                <a:cs typeface="Arial" panose="020B0604020202020204" pitchFamily="34" charset="0"/>
              </a:rPr>
              <a:t>I would say that </a:t>
            </a:r>
            <a:r>
              <a:rPr lang="en-US" sz="1000" b="1" u="sng" kern="1200" dirty="0">
                <a:solidFill>
                  <a:schemeClr val="tx1"/>
                </a:solidFill>
                <a:effectLst/>
                <a:latin typeface="Arial" panose="020B0604020202020204" pitchFamily="34" charset="0"/>
                <a:ea typeface="+mn-ea"/>
                <a:cs typeface="Arial" panose="020B0604020202020204" pitchFamily="34" charset="0"/>
              </a:rPr>
              <a:t>choosing your leader</a:t>
            </a:r>
            <a:r>
              <a:rPr lang="en-US" sz="1000" b="1" u="none" kern="1200" dirty="0">
                <a:solidFill>
                  <a:schemeClr val="tx1"/>
                </a:solidFill>
                <a:effectLst/>
                <a:latin typeface="Arial" panose="020B0604020202020204" pitchFamily="34" charset="0"/>
                <a:ea typeface="+mn-ea"/>
                <a:cs typeface="Arial" panose="020B0604020202020204" pitchFamily="34" charset="0"/>
              </a:rPr>
              <a:t> </a:t>
            </a:r>
            <a:r>
              <a:rPr lang="en-US" sz="1000" b="1" kern="1200" dirty="0">
                <a:solidFill>
                  <a:schemeClr val="tx1"/>
                </a:solidFill>
                <a:effectLst/>
                <a:latin typeface="Arial" panose="020B0604020202020204" pitchFamily="34" charset="0"/>
                <a:ea typeface="+mn-ea"/>
                <a:cs typeface="Arial" panose="020B0604020202020204" pitchFamily="34" charset="0"/>
              </a:rPr>
              <a:t>is the most important decision you’ll make.  My advice is to choose what is called a </a:t>
            </a:r>
            <a:r>
              <a:rPr lang="en-US" sz="1000" b="1" i="1" kern="1200" dirty="0">
                <a:solidFill>
                  <a:schemeClr val="tx1"/>
                </a:solidFill>
                <a:effectLst/>
                <a:latin typeface="Arial" panose="020B0604020202020204" pitchFamily="34" charset="0"/>
                <a:ea typeface="+mn-ea"/>
                <a:cs typeface="Arial" panose="020B0604020202020204" pitchFamily="34" charset="0"/>
              </a:rPr>
              <a:t>servant leader.</a:t>
            </a:r>
            <a:endParaRPr lang="en-US" sz="1000" b="1" i="1" dirty="0">
              <a:effectLst/>
              <a:latin typeface="Arial" panose="020B0604020202020204" pitchFamily="34" charset="0"/>
              <a:cs typeface="Arial" panose="020B0604020202020204" pitchFamily="34" charset="0"/>
            </a:endParaRPr>
          </a:p>
          <a:p>
            <a:endParaRPr lang="en-US" sz="1000" b="1"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effectLst/>
                <a:latin typeface="Arial" panose="020B0604020202020204" pitchFamily="34" charset="0"/>
                <a:cs typeface="Arial" panose="020B0604020202020204" pitchFamily="34" charset="0"/>
              </a:rPr>
              <a:t>Servant leadership</a:t>
            </a:r>
            <a:r>
              <a:rPr lang="en-US" sz="1000" dirty="0">
                <a:effectLst/>
                <a:latin typeface="Arial" panose="020B0604020202020204" pitchFamily="34" charset="0"/>
                <a:cs typeface="Arial" panose="020B0604020202020204" pitchFamily="34" charset="0"/>
              </a:rPr>
              <a:t> (Robert Greenleaf, 1970) </a:t>
            </a:r>
            <a:r>
              <a:rPr lang="en-US" sz="1000" b="1" dirty="0">
                <a:effectLst/>
                <a:latin typeface="Arial" panose="020B0604020202020204" pitchFamily="34" charset="0"/>
                <a:cs typeface="Arial" panose="020B0604020202020204" pitchFamily="34" charset="0"/>
              </a:rPr>
              <a:t>is a leadership philosophy.  </a:t>
            </a:r>
            <a:r>
              <a:rPr lang="en-US" sz="1000" b="0" dirty="0">
                <a:effectLst/>
                <a:latin typeface="Arial" panose="020B0604020202020204" pitchFamily="34" charset="0"/>
                <a:cs typeface="Arial" panose="020B0604020202020204" pitchFamily="34" charset="0"/>
              </a:rPr>
              <a:t>It effectively turns the power pyramid upside down; </a:t>
            </a:r>
            <a:r>
              <a:rPr lang="en-US" sz="1000" dirty="0">
                <a:effectLst/>
                <a:latin typeface="Arial" panose="020B0604020202020204" pitchFamily="34" charset="0"/>
                <a:cs typeface="Arial" panose="020B0604020202020204" pitchFamily="34" charset="0"/>
              </a:rPr>
              <a:t>instead of people working to serve the leader, the leader exists to serve the people. </a:t>
            </a:r>
          </a:p>
          <a:p>
            <a:endParaRPr lang="en-US" sz="1000" dirty="0">
              <a:effectLst/>
              <a:latin typeface="Arial" panose="020B0604020202020204" pitchFamily="34" charset="0"/>
              <a:cs typeface="Arial" panose="020B0604020202020204" pitchFamily="34" charset="0"/>
            </a:endParaRPr>
          </a:p>
          <a:p>
            <a:r>
              <a:rPr lang="en-US" sz="1000" b="1" i="1" dirty="0">
                <a:latin typeface="Arial" panose="020B0604020202020204" pitchFamily="34" charset="0"/>
                <a:cs typeface="Arial" panose="020B0604020202020204" pitchFamily="34" charset="0"/>
              </a:rPr>
              <a:t>What does that mean to me?   </a:t>
            </a:r>
            <a:r>
              <a:rPr lang="en-US" sz="1000" b="1" dirty="0">
                <a:latin typeface="Arial" panose="020B0604020202020204" pitchFamily="34" charset="0"/>
                <a:cs typeface="Arial" panose="020B0604020202020204" pitchFamily="34" charset="0"/>
              </a:rPr>
              <a:t>It means someone who…</a:t>
            </a:r>
            <a:r>
              <a:rPr lang="en-US" sz="1000" dirty="0">
                <a:latin typeface="Arial" panose="020B0604020202020204" pitchFamily="34" charset="0"/>
                <a:cs typeface="Arial" panose="020B0604020202020204" pitchFamily="34" charset="0"/>
              </a:rPr>
              <a:t>puts people first, impact second, themselves last.</a:t>
            </a:r>
            <a:endParaRPr lang="en-US" sz="1000" dirty="0">
              <a:effectLst/>
              <a:latin typeface="Arial" panose="020B0604020202020204" pitchFamily="34" charset="0"/>
              <a:cs typeface="Arial" panose="020B0604020202020204" pitchFamily="34" charset="0"/>
            </a:endParaRPr>
          </a:p>
          <a:p>
            <a:endParaRPr lang="en-US" sz="1000" dirty="0">
              <a:effectLst/>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Higher calling, sets lofty goals:  </a:t>
            </a:r>
          </a:p>
          <a:p>
            <a:r>
              <a:rPr lang="en-US" sz="1000" dirty="0">
                <a:latin typeface="Arial" panose="020B0604020202020204" pitchFamily="34" charset="0"/>
                <a:cs typeface="Arial" panose="020B0604020202020204" pitchFamily="34" charset="0"/>
              </a:rPr>
              <a:t>Example:  One of my early ambitions was to get involved with the White House data initiatives.  This was my dream.  Wouldn’t it be great if…and, lo and behold, just a few months later, through some cleverness, timing, and a little chutzpah, we did it!  </a:t>
            </a:r>
            <a:r>
              <a:rPr lang="en-US" sz="1000" b="1" i="1" dirty="0">
                <a:latin typeface="Arial" panose="020B0604020202020204" pitchFamily="34" charset="0"/>
                <a:cs typeface="Arial" panose="020B0604020202020204" pitchFamily="34" charset="0"/>
              </a:rPr>
              <a:t>We joined President Obama’s Data-Driven Justice Initiative led out of the OSTP (pictured here is a few of us at the WH). </a:t>
            </a:r>
          </a:p>
          <a:p>
            <a:endParaRPr lang="en-US" sz="1000" b="1" i="1" dirty="0">
              <a:latin typeface="Arial" panose="020B0604020202020204" pitchFamily="34" charset="0"/>
              <a:cs typeface="Arial" panose="020B0604020202020204" pitchFamily="34" charset="0"/>
            </a:endParaRPr>
          </a:p>
          <a:p>
            <a:r>
              <a:rPr lang="en-US" sz="1000" b="1" i="1" dirty="0">
                <a:latin typeface="Arial" panose="020B0604020202020204" pitchFamily="34" charset="0"/>
                <a:cs typeface="Arial" panose="020B0604020202020204" pitchFamily="34" charset="0"/>
              </a:rPr>
              <a:t>This type of leadership is something staff can feel.  </a:t>
            </a:r>
            <a:r>
              <a:rPr lang="en-US" sz="1000" b="1" i="1" u="sng" dirty="0">
                <a:latin typeface="Arial" panose="020B0604020202020204" pitchFamily="34" charset="0"/>
                <a:cs typeface="Arial" panose="020B0604020202020204" pitchFamily="34" charset="0"/>
              </a:rPr>
              <a:t>It’s palpable</a:t>
            </a:r>
            <a:r>
              <a:rPr lang="en-US" sz="1000" b="1" i="1" dirty="0">
                <a:latin typeface="Arial" panose="020B0604020202020204" pitchFamily="34" charset="0"/>
                <a:cs typeface="Arial" panose="020B0604020202020204" pitchFamily="34" charset="0"/>
              </a:rPr>
              <a:t>.  Being a data science leader is hard work.  It’s not something you can delegate or do executively.  But the hands-on work pays off in spades.</a:t>
            </a:r>
          </a:p>
          <a:p>
            <a:endParaRPr lang="en-US" b="1" i="1" dirty="0"/>
          </a:p>
        </p:txBody>
      </p:sp>
      <p:sp>
        <p:nvSpPr>
          <p:cNvPr id="4" name="Slide Number Placeholder 3"/>
          <p:cNvSpPr>
            <a:spLocks noGrp="1"/>
          </p:cNvSpPr>
          <p:nvPr>
            <p:ph type="sldNum" sz="quarter" idx="10"/>
          </p:nvPr>
        </p:nvSpPr>
        <p:spPr/>
        <p:txBody>
          <a:bodyPr/>
          <a:lstStyle/>
          <a:p>
            <a:fld id="{79DEAFAE-9008-4ACA-8325-21B37FD4818E}" type="slidenum">
              <a:rPr lang="en-US" smtClean="0"/>
              <a:t>6</a:t>
            </a:fld>
            <a:endParaRPr lang="en-US" dirty="0"/>
          </a:p>
        </p:txBody>
      </p:sp>
    </p:spTree>
    <p:extLst>
      <p:ext uri="{BB962C8B-B14F-4D97-AF65-F5344CB8AC3E}">
        <p14:creationId xmlns:p14="http://schemas.microsoft.com/office/powerpoint/2010/main" val="1967734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000" b="1" dirty="0">
                <a:latin typeface="Arial" panose="020B0604020202020204" pitchFamily="34" charset="0"/>
                <a:ea typeface="ヒラギノ角ゴ Pro W3" pitchFamily="1" charset="-128"/>
                <a:cs typeface="Arial" panose="020B0604020202020204" pitchFamily="34" charset="0"/>
                <a:sym typeface="Helvetica"/>
              </a:rPr>
              <a:t>And to be a great leader, I believe that having a compelling mission and vision is important.</a:t>
            </a:r>
          </a:p>
          <a:p>
            <a:pPr defTabSz="931774">
              <a:defRPr/>
            </a:pPr>
            <a:endParaRPr lang="en-US" sz="1000" b="1" dirty="0">
              <a:latin typeface="Arial" panose="020B0604020202020204" pitchFamily="34" charset="0"/>
              <a:ea typeface="ヒラギノ角ゴ Pro W3" pitchFamily="1" charset="-128"/>
              <a:cs typeface="Arial" panose="020B0604020202020204" pitchFamily="34" charset="0"/>
              <a:sym typeface="Helvetica"/>
            </a:endParaRPr>
          </a:p>
          <a:p>
            <a:pPr defTabSz="931774">
              <a:defRPr/>
            </a:pPr>
            <a:r>
              <a:rPr lang="en-US" sz="1000" b="0" dirty="0">
                <a:latin typeface="Arial" panose="020B0604020202020204" pitchFamily="34" charset="0"/>
                <a:ea typeface="ヒラギノ角ゴ Pro W3" pitchFamily="1" charset="-128"/>
                <a:cs typeface="Arial" panose="020B0604020202020204" pitchFamily="34" charset="0"/>
                <a:sym typeface="Helvetica"/>
              </a:rPr>
              <a:t>As I’ve mentioned, at RTI we’re committed to our company’s mission…</a:t>
            </a:r>
            <a:r>
              <a:rPr lang="en-US" sz="1000" b="1" dirty="0">
                <a:latin typeface="Arial" panose="020B0604020202020204" pitchFamily="34" charset="0"/>
                <a:ea typeface="ヒラギノ角ゴ Pro W3" pitchFamily="1" charset="-128"/>
                <a:cs typeface="Arial" panose="020B0604020202020204" pitchFamily="34" charset="0"/>
                <a:sym typeface="Helvetica"/>
              </a:rPr>
              <a:t>to do work that improves the human condition.  </a:t>
            </a:r>
          </a:p>
          <a:p>
            <a:pPr defTabSz="931774">
              <a:defRPr/>
            </a:pPr>
            <a:endParaRPr lang="en-US" sz="1000" b="1" dirty="0">
              <a:latin typeface="Arial" panose="020B0604020202020204" pitchFamily="34" charset="0"/>
              <a:ea typeface="ヒラギノ角ゴ Pro W3" pitchFamily="1" charset="-128"/>
              <a:cs typeface="Arial" panose="020B0604020202020204" pitchFamily="34" charset="0"/>
              <a:sym typeface="Helvetica"/>
            </a:endParaRPr>
          </a:p>
          <a:p>
            <a:pPr defTabSz="931774">
              <a:defRPr/>
            </a:pPr>
            <a:r>
              <a:rPr lang="en-US" sz="1000" b="0" dirty="0">
                <a:latin typeface="Arial" panose="020B0604020202020204" pitchFamily="34" charset="0"/>
                <a:ea typeface="ヒラギノ角ゴ Pro W3" pitchFamily="1" charset="-128"/>
                <a:cs typeface="Arial" panose="020B0604020202020204" pitchFamily="34" charset="0"/>
                <a:sym typeface="Helvetica"/>
              </a:rPr>
              <a:t>And the </a:t>
            </a:r>
            <a:r>
              <a:rPr lang="en-US" sz="1000" dirty="0">
                <a:latin typeface="Arial" panose="020B0604020202020204" pitchFamily="34" charset="0"/>
                <a:ea typeface="ヒラギノ角ゴ Pro W3" pitchFamily="1" charset="-128"/>
                <a:cs typeface="Arial" panose="020B0604020202020204" pitchFamily="34" charset="0"/>
                <a:sym typeface="Helvetica"/>
              </a:rPr>
              <a:t>growing trend of </a:t>
            </a:r>
            <a:r>
              <a:rPr lang="en-US" sz="1000" b="1" i="1" dirty="0">
                <a:latin typeface="Arial" panose="020B0604020202020204" pitchFamily="34" charset="0"/>
                <a:ea typeface="ヒラギノ角ゴ Pro W3" pitchFamily="1" charset="-128"/>
                <a:cs typeface="Arial" panose="020B0604020202020204" pitchFamily="34" charset="0"/>
                <a:sym typeface="Helvetica"/>
              </a:rPr>
              <a:t>Data Science for Social Good </a:t>
            </a:r>
            <a:r>
              <a:rPr lang="en-US" sz="1000" dirty="0">
                <a:latin typeface="Arial" panose="020B0604020202020204" pitchFamily="34" charset="0"/>
                <a:ea typeface="ヒラギノ角ゴ Pro W3" pitchFamily="1" charset="-128"/>
                <a:cs typeface="Arial" panose="020B0604020202020204" pitchFamily="34" charset="0"/>
                <a:sym typeface="Helvetica"/>
              </a:rPr>
              <a:t>resonates with our team ... </a:t>
            </a:r>
            <a:r>
              <a:rPr lang="en-US" sz="1000" b="1" i="1" u="sng" dirty="0">
                <a:latin typeface="Arial" panose="020B0604020202020204" pitchFamily="34" charset="0"/>
                <a:ea typeface="ヒラギノ角ゴ Pro W3" pitchFamily="1" charset="-128"/>
                <a:cs typeface="Arial" panose="020B0604020202020204" pitchFamily="34" charset="0"/>
                <a:sym typeface="Helvetica"/>
              </a:rPr>
              <a:t>this is our cause</a:t>
            </a:r>
            <a:r>
              <a:rPr lang="en-US" sz="1000" b="1" i="1" dirty="0">
                <a:latin typeface="Arial" panose="020B0604020202020204" pitchFamily="34" charset="0"/>
                <a:ea typeface="ヒラギノ角ゴ Pro W3" pitchFamily="1" charset="-128"/>
                <a:cs typeface="Arial" panose="020B0604020202020204" pitchFamily="34" charset="0"/>
                <a:sym typeface="Helvetica"/>
              </a:rPr>
              <a:t>.</a:t>
            </a:r>
          </a:p>
          <a:p>
            <a:pPr defTabSz="931774">
              <a:defRPr/>
            </a:pPr>
            <a:endParaRPr lang="en-US" sz="1000" b="1" i="1" dirty="0">
              <a:latin typeface="Arial" panose="020B0604020202020204" pitchFamily="34" charset="0"/>
              <a:ea typeface="ヒラギノ角ゴ Pro W3" pitchFamily="1" charset="-128"/>
              <a:cs typeface="Arial" panose="020B0604020202020204" pitchFamily="34" charset="0"/>
              <a:sym typeface="Helvetica"/>
            </a:endParaRPr>
          </a:p>
          <a:p>
            <a:pPr defTabSz="931774">
              <a:defRPr/>
            </a:pPr>
            <a:r>
              <a:rPr lang="en-US" sz="1000" b="1" i="0" dirty="0">
                <a:latin typeface="Arial" panose="020B0604020202020204" pitchFamily="34" charset="0"/>
                <a:ea typeface="ヒラギノ角ゴ Pro W3" pitchFamily="1" charset="-128"/>
                <a:cs typeface="Arial" panose="020B0604020202020204" pitchFamily="34" charset="0"/>
                <a:sym typeface="Helvetica"/>
              </a:rPr>
              <a:t>I’ve always envisioned a vibrant data sci team that is a hub of innovation and collaboration, where </a:t>
            </a:r>
            <a:r>
              <a:rPr lang="en-US" sz="1000" b="1" i="0" dirty="0" err="1">
                <a:latin typeface="Arial" panose="020B0604020202020204" pitchFamily="34" charset="0"/>
                <a:ea typeface="ヒラギノ角ゴ Pro W3" pitchFamily="1" charset="-128"/>
                <a:cs typeface="Arial" panose="020B0604020202020204" pitchFamily="34" charset="0"/>
                <a:sym typeface="Helvetica"/>
              </a:rPr>
              <a:t>ppl</a:t>
            </a:r>
            <a:r>
              <a:rPr lang="en-US" sz="1000" b="1" i="0" dirty="0">
                <a:latin typeface="Arial" panose="020B0604020202020204" pitchFamily="34" charset="0"/>
                <a:ea typeface="ヒラギノ角ゴ Pro W3" pitchFamily="1" charset="-128"/>
                <a:cs typeface="Arial" panose="020B0604020202020204" pitchFamily="34" charset="0"/>
                <a:sym typeface="Helvetica"/>
              </a:rPr>
              <a:t> can thrive and be at their natural best, while doing meaningful work to improve the world.</a:t>
            </a:r>
            <a:endParaRPr lang="en-US" sz="1000" b="1" i="0" dirty="0">
              <a:latin typeface="Arial" panose="020B0604020202020204" pitchFamily="34" charset="0"/>
              <a:ea typeface="ヒラギノ角ゴ Pro W3" pitchFamily="1" charset="-128"/>
              <a:cs typeface="Arial" panose="020B0604020202020204" pitchFamily="34" charset="0"/>
            </a:endParaRPr>
          </a:p>
          <a:p>
            <a:pPr defTabSz="931774">
              <a:defRPr/>
            </a:pPr>
            <a:endParaRPr lang="en-US" sz="1000" dirty="0">
              <a:latin typeface="Arial" panose="020B0604020202020204" pitchFamily="34" charset="0"/>
              <a:cs typeface="Arial" panose="020B0604020202020204" pitchFamily="34" charset="0"/>
            </a:endParaRPr>
          </a:p>
          <a:p>
            <a:pPr marL="174708" indent="-174708">
              <a:buFont typeface="Arial" panose="020B0604020202020204" pitchFamily="34" charset="0"/>
              <a:buChar char="•"/>
            </a:pPr>
            <a:r>
              <a:rPr lang="en-US" sz="1000" dirty="0">
                <a:latin typeface="Arial" panose="020B0604020202020204" pitchFamily="34" charset="0"/>
                <a:ea typeface="ヒラギノ角ゴ Pro W3" pitchFamily="1" charset="-128"/>
                <a:cs typeface="Arial" panose="020B0604020202020204" pitchFamily="34" charset="0"/>
              </a:rPr>
              <a:t>And in four years</a:t>
            </a:r>
            <a:r>
              <a:rPr lang="en-US" sz="1000" b="0" dirty="0">
                <a:latin typeface="Arial" panose="020B0604020202020204" pitchFamily="34" charset="0"/>
                <a:ea typeface="ヒラギノ角ゴ Pro W3" pitchFamily="1" charset="-128"/>
                <a:cs typeface="Arial" panose="020B0604020202020204" pitchFamily="34" charset="0"/>
              </a:rPr>
              <a:t>,</a:t>
            </a:r>
            <a:r>
              <a:rPr lang="en-US" sz="1000" b="1" dirty="0">
                <a:latin typeface="Arial" panose="020B0604020202020204" pitchFamily="34" charset="0"/>
                <a:ea typeface="ヒラギノ角ゴ Pro W3" pitchFamily="1" charset="-128"/>
                <a:cs typeface="Arial" panose="020B0604020202020204" pitchFamily="34" charset="0"/>
              </a:rPr>
              <a:t> we’ve come a long way:  </a:t>
            </a:r>
            <a:r>
              <a:rPr lang="en-US" sz="1000" dirty="0">
                <a:latin typeface="Arial" panose="020B0604020202020204" pitchFamily="34" charset="0"/>
                <a:ea typeface="ヒラギノ角ゴ Pro W3" pitchFamily="1" charset="-128"/>
                <a:cs typeface="Arial" panose="020B0604020202020204" pitchFamily="34" charset="0"/>
              </a:rPr>
              <a:t>we’ve grown, we’ve solved national and int’l problems, improved our local communities, published our work, presented at conferences, universities, government agencies, and at the White House. We’ve created open source tools and applications, become thought leaders in areas like data-driven justice, and appeared in local and national media.</a:t>
            </a:r>
          </a:p>
          <a:p>
            <a:endParaRPr lang="en-US" dirty="0"/>
          </a:p>
        </p:txBody>
      </p:sp>
      <p:sp>
        <p:nvSpPr>
          <p:cNvPr id="4" name="Slide Number Placeholder 3"/>
          <p:cNvSpPr>
            <a:spLocks noGrp="1"/>
          </p:cNvSpPr>
          <p:nvPr>
            <p:ph type="sldNum" sz="quarter" idx="10"/>
          </p:nvPr>
        </p:nvSpPr>
        <p:spPr/>
        <p:txBody>
          <a:bodyPr/>
          <a:lstStyle/>
          <a:p>
            <a:fld id="{79DEAFAE-9008-4ACA-8325-21B37FD4818E}" type="slidenum">
              <a:rPr lang="en-US" smtClean="0"/>
              <a:t>7</a:t>
            </a:fld>
            <a:endParaRPr lang="en-US" dirty="0"/>
          </a:p>
        </p:txBody>
      </p:sp>
    </p:spTree>
    <p:extLst>
      <p:ext uri="{BB962C8B-B14F-4D97-AF65-F5344CB8AC3E}">
        <p14:creationId xmlns:p14="http://schemas.microsoft.com/office/powerpoint/2010/main" val="3419400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I’ve learned that developing and living your team values is also important.</a:t>
            </a:r>
            <a:r>
              <a:rPr lang="en-US" sz="1000" dirty="0">
                <a:latin typeface="Arial" panose="020B0604020202020204" pitchFamily="34" charset="0"/>
                <a:cs typeface="Arial" panose="020B0604020202020204" pitchFamily="34" charset="0"/>
              </a:rPr>
              <a:t>  Beyond mission, vision, impact, or what we do, people care about </a:t>
            </a:r>
            <a:r>
              <a:rPr lang="en-US" sz="1000" b="1" i="1" dirty="0">
                <a:latin typeface="Arial" panose="020B0604020202020204" pitchFamily="34" charset="0"/>
                <a:cs typeface="Arial" panose="020B0604020202020204" pitchFamily="34" charset="0"/>
              </a:rPr>
              <a:t>how it feels to work here</a:t>
            </a:r>
            <a:r>
              <a:rPr lang="en-US" sz="1000" dirty="0">
                <a:latin typeface="Arial" panose="020B0604020202020204" pitchFamily="34" charset="0"/>
                <a:cs typeface="Arial" panose="020B0604020202020204" pitchFamily="34" charset="0"/>
              </a:rPr>
              <a:t>.  It’s the </a:t>
            </a:r>
            <a:r>
              <a:rPr lang="en-US" sz="1000" b="1" dirty="0">
                <a:latin typeface="Arial" panose="020B0604020202020204" pitchFamily="34" charset="0"/>
                <a:cs typeface="Arial" panose="020B0604020202020204" pitchFamily="34" charset="0"/>
              </a:rPr>
              <a:t>culture</a:t>
            </a:r>
            <a:r>
              <a:rPr lang="en-US" sz="1000" dirty="0">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u="sng" dirty="0">
                <a:latin typeface="Arial" panose="020B0604020202020204" pitchFamily="34" charset="0"/>
                <a:cs typeface="Arial" panose="020B0604020202020204" pitchFamily="34" charset="0"/>
              </a:rPr>
              <a:t>3 themes that emerged: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1.  Data science needs to learn from itself.   </a:t>
            </a:r>
            <a:r>
              <a:rPr lang="en-US" sz="1000" b="0" dirty="0">
                <a:latin typeface="Arial" panose="020B0604020202020204" pitchFamily="34" charset="0"/>
                <a:cs typeface="Arial" panose="020B0604020202020204" pitchFamily="34" charset="0"/>
              </a:rPr>
              <a:t>We need to share knowledge with one another.  Continuous learning and innovation are paramount.</a:t>
            </a:r>
            <a:endParaRPr lang="en-US" sz="1000" b="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endParaRPr lang="en-US" sz="1000" kern="1200" dirty="0">
              <a:solidFill>
                <a:schemeClr val="tx1"/>
              </a:solidFill>
              <a:effectLst/>
              <a:latin typeface="Arial" panose="020B0604020202020204" pitchFamily="34" charset="0"/>
              <a:ea typeface="+mn-ea"/>
              <a:cs typeface="Arial" panose="020B0604020202020204" pitchFamily="34" charset="0"/>
            </a:endParaRPr>
          </a:p>
          <a:p>
            <a:r>
              <a:rPr lang="en-US" sz="1000" b="1" dirty="0">
                <a:latin typeface="Arial" panose="020B0604020202020204" pitchFamily="34" charset="0"/>
                <a:cs typeface="Arial" panose="020B0604020202020204" pitchFamily="34" charset="0"/>
              </a:rPr>
              <a:t>2.  Data science is a "team" sport:  </a:t>
            </a:r>
            <a:r>
              <a:rPr lang="en-US" sz="1000" dirty="0">
                <a:latin typeface="Arial" panose="020B0604020202020204" pitchFamily="34" charset="0"/>
                <a:cs typeface="Arial" panose="020B0604020202020204" pitchFamily="34" charset="0"/>
              </a:rPr>
              <a:t>you hear it a lot.  The operative word here is </a:t>
            </a:r>
            <a:r>
              <a:rPr lang="en-US" sz="1000" b="1" dirty="0">
                <a:latin typeface="Arial" panose="020B0604020202020204" pitchFamily="34" charset="0"/>
                <a:cs typeface="Arial" panose="020B0604020202020204" pitchFamily="34" charset="0"/>
              </a:rPr>
              <a:t>team</a:t>
            </a:r>
            <a:r>
              <a:rPr lang="en-US" sz="1000" dirty="0">
                <a:latin typeface="Arial" panose="020B0604020202020204" pitchFamily="34" charset="0"/>
                <a:cs typeface="Arial" panose="020B0604020202020204" pitchFamily="34" charset="0"/>
              </a:rPr>
              <a:t>, and that means </a:t>
            </a:r>
            <a:r>
              <a:rPr lang="en-US" sz="1000" u="sng" dirty="0">
                <a:latin typeface="Arial" panose="020B0604020202020204" pitchFamily="34" charset="0"/>
                <a:cs typeface="Arial" panose="020B0604020202020204" pitchFamily="34" charset="0"/>
              </a:rPr>
              <a:t>two things </a:t>
            </a:r>
            <a:r>
              <a:rPr lang="en-US" sz="1000" dirty="0">
                <a:latin typeface="Arial" panose="020B0604020202020204" pitchFamily="34" charset="0"/>
                <a:cs typeface="Arial" panose="020B0604020202020204" pitchFamily="34" charset="0"/>
              </a:rPr>
              <a:t>to us: </a:t>
            </a:r>
          </a:p>
          <a:p>
            <a:endParaRPr lang="en-US" sz="1000" dirty="0">
              <a:latin typeface="Arial" panose="020B0604020202020204" pitchFamily="34" charset="0"/>
              <a:cs typeface="Arial" panose="020B0604020202020204" pitchFamily="34" charset="0"/>
            </a:endParaRPr>
          </a:p>
          <a:p>
            <a:pPr marL="685800" lvl="1" indent="-228600">
              <a:buFont typeface="Arial" panose="020B0604020202020204" pitchFamily="34" charset="0"/>
              <a:buChar char="•"/>
            </a:pPr>
            <a:r>
              <a:rPr lang="en-US" sz="1000" u="none" dirty="0">
                <a:latin typeface="Arial" panose="020B0604020202020204" pitchFamily="34" charset="0"/>
                <a:cs typeface="Arial" panose="020B0604020202020204" pitchFamily="34" charset="0"/>
              </a:rPr>
              <a:t>First, all of us</a:t>
            </a:r>
            <a:r>
              <a:rPr lang="en-US" sz="1000" dirty="0">
                <a:latin typeface="Arial" panose="020B0604020202020204" pitchFamily="34" charset="0"/>
                <a:cs typeface="Arial" panose="020B0604020202020204" pitchFamily="34" charset="0"/>
              </a:rPr>
              <a:t>, as data scientists, can only solve problems by knowing first </a:t>
            </a:r>
            <a:r>
              <a:rPr lang="en-US" sz="1000" b="0" dirty="0">
                <a:latin typeface="Arial" panose="020B0604020202020204" pitchFamily="34" charset="0"/>
                <a:cs typeface="Arial" panose="020B0604020202020204" pitchFamily="34" charset="0"/>
              </a:rPr>
              <a:t>where the problems ARE</a:t>
            </a:r>
            <a:r>
              <a:rPr lang="en-US" sz="1000" dirty="0">
                <a:latin typeface="Arial" panose="020B0604020202020204" pitchFamily="34" charset="0"/>
                <a:cs typeface="Arial" panose="020B0604020202020204" pitchFamily="34" charset="0"/>
              </a:rPr>
              <a:t>, and that requires </a:t>
            </a:r>
            <a:r>
              <a:rPr lang="en-US" sz="1000" b="1" dirty="0">
                <a:latin typeface="Arial" panose="020B0604020202020204" pitchFamily="34" charset="0"/>
                <a:cs typeface="Arial" panose="020B0604020202020204" pitchFamily="34" charset="0"/>
              </a:rPr>
              <a:t>engaging with people deeply connected to the problem space</a:t>
            </a:r>
            <a:r>
              <a:rPr lang="en-US" sz="1000" dirty="0">
                <a:latin typeface="Arial" panose="020B0604020202020204" pitchFamily="34" charset="0"/>
                <a:cs typeface="Arial" panose="020B0604020202020204" pitchFamily="34" charset="0"/>
              </a:rPr>
              <a:t>.</a:t>
            </a:r>
          </a:p>
          <a:p>
            <a:pPr marL="228600" indent="-228600">
              <a:buFont typeface="Arial" panose="020B0604020202020204" pitchFamily="34" charset="0"/>
              <a:buChar char="•"/>
            </a:pPr>
            <a:endParaRPr lang="en-US" sz="1000" dirty="0">
              <a:latin typeface="Arial" panose="020B0604020202020204" pitchFamily="34" charset="0"/>
              <a:cs typeface="Arial" panose="020B0604020202020204" pitchFamily="34" charset="0"/>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dirty="0">
                <a:latin typeface="Arial" panose="020B0604020202020204" pitchFamily="34" charset="0"/>
                <a:cs typeface="Arial" panose="020B0604020202020204" pitchFamily="34" charset="0"/>
              </a:rPr>
              <a:t>Second,</a:t>
            </a:r>
            <a:r>
              <a:rPr lang="en-US" sz="1000" b="1" dirty="0">
                <a:latin typeface="Arial" panose="020B0604020202020204" pitchFamily="34" charset="0"/>
                <a:cs typeface="Arial" panose="020B0604020202020204" pitchFamily="34" charset="0"/>
              </a:rPr>
              <a:t> we strive to be a team, not just a group:  </a:t>
            </a:r>
            <a:r>
              <a:rPr lang="en-US" sz="1000" b="0" dirty="0">
                <a:latin typeface="Arial" panose="020B0604020202020204" pitchFamily="34" charset="0"/>
                <a:cs typeface="Arial" panose="020B0604020202020204" pitchFamily="34" charset="0"/>
              </a:rPr>
              <a:t>which means we </a:t>
            </a:r>
            <a:r>
              <a:rPr lang="en-US" sz="1000" dirty="0">
                <a:latin typeface="Arial" panose="020B0604020202020204" pitchFamily="34" charset="0"/>
                <a:cs typeface="Arial" panose="020B0604020202020204" pitchFamily="34" charset="0"/>
              </a:rPr>
              <a:t>elevate one another, we go out of our way to help one another, we mentor and develop one another, we collaborate on projects together.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dirty="0">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startAt="3"/>
              <a:tabLst/>
              <a:defRPr/>
            </a:pPr>
            <a:r>
              <a:rPr lang="en-US" sz="1000" b="1" dirty="0">
                <a:latin typeface="Arial" panose="020B0604020202020204" pitchFamily="34" charset="0"/>
                <a:cs typeface="Arial" panose="020B0604020202020204" pitchFamily="34" charset="0"/>
              </a:rPr>
              <a:t>Finally, we’re committed to human-centered design and rapid prototyping.  </a:t>
            </a:r>
            <a:r>
              <a:rPr lang="en-US" sz="1000" b="0" dirty="0">
                <a:latin typeface="Arial" panose="020B0604020202020204" pitchFamily="34" charset="0"/>
                <a:cs typeface="Arial" panose="020B0604020202020204" pitchFamily="34" charset="0"/>
              </a:rPr>
              <a:t>These are </a:t>
            </a:r>
            <a:r>
              <a:rPr lang="en-US" sz="1000" dirty="0">
                <a:latin typeface="Arial" panose="020B0604020202020204" pitchFamily="34" charset="0"/>
                <a:cs typeface="Arial" panose="020B0604020202020204" pitchFamily="34" charset="0"/>
              </a:rPr>
              <a:t>some of the hallmarks of our success.  </a:t>
            </a:r>
            <a:r>
              <a:rPr lang="en-US" sz="1000" i="0" dirty="0">
                <a:latin typeface="Arial" panose="020B0604020202020204" pitchFamily="34" charset="0"/>
                <a:cs typeface="Arial" panose="020B0604020202020204" pitchFamily="34" charset="0"/>
              </a:rPr>
              <a:t>Both </a:t>
            </a:r>
            <a:r>
              <a:rPr lang="en-US" sz="1000" dirty="0">
                <a:latin typeface="Arial" panose="020B0604020202020204" pitchFamily="34" charset="0"/>
                <a:cs typeface="Arial" panose="020B0604020202020204" pitchFamily="34" charset="0"/>
              </a:rPr>
              <a:t>really important when creating data products; allows us to </a:t>
            </a:r>
            <a:r>
              <a:rPr lang="en-US" sz="1000" b="1" dirty="0">
                <a:latin typeface="Arial" panose="020B0604020202020204" pitchFamily="34" charset="0"/>
                <a:cs typeface="Arial" panose="020B0604020202020204" pitchFamily="34" charset="0"/>
              </a:rPr>
              <a:t>create “products that people use.”  </a:t>
            </a:r>
            <a:r>
              <a:rPr lang="en-US" sz="1000" dirty="0">
                <a:latin typeface="Arial" panose="020B0604020202020204" pitchFamily="34" charset="0"/>
                <a:cs typeface="Arial" panose="020B0604020202020204" pitchFamily="34" charset="0"/>
              </a:rPr>
              <a:t>Our staff believe in this approach and are committed to it.  </a:t>
            </a:r>
            <a:endParaRPr lang="en-US" sz="1000" dirty="0"/>
          </a:p>
        </p:txBody>
      </p:sp>
      <p:sp>
        <p:nvSpPr>
          <p:cNvPr id="4" name="Slide Number Placeholder 3"/>
          <p:cNvSpPr>
            <a:spLocks noGrp="1"/>
          </p:cNvSpPr>
          <p:nvPr>
            <p:ph type="sldNum" sz="quarter" idx="10"/>
          </p:nvPr>
        </p:nvSpPr>
        <p:spPr/>
        <p:txBody>
          <a:bodyPr/>
          <a:lstStyle/>
          <a:p>
            <a:fld id="{79DEAFAE-9008-4ACA-8325-21B37FD4818E}" type="slidenum">
              <a:rPr lang="en-US" smtClean="0"/>
              <a:t>8</a:t>
            </a:fld>
            <a:endParaRPr lang="en-US" dirty="0"/>
          </a:p>
        </p:txBody>
      </p:sp>
    </p:spTree>
    <p:extLst>
      <p:ext uri="{BB962C8B-B14F-4D97-AF65-F5344CB8AC3E}">
        <p14:creationId xmlns:p14="http://schemas.microsoft.com/office/powerpoint/2010/main" val="3809566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latin typeface="Arial" panose="020B0604020202020204" pitchFamily="34" charset="0"/>
                <a:cs typeface="Arial" panose="020B0604020202020204" pitchFamily="34" charset="0"/>
              </a:rPr>
              <a:t>Team composition </a:t>
            </a:r>
            <a:r>
              <a:rPr lang="en-US" sz="1000" dirty="0">
                <a:latin typeface="Arial" panose="020B0604020202020204" pitchFamily="34" charset="0"/>
                <a:cs typeface="Arial" panose="020B0604020202020204" pitchFamily="34" charset="0"/>
              </a:rPr>
              <a:t>is a major consideration for any data sci team, and something that is both specific to your business and organization, and that must keep evolving.  </a:t>
            </a:r>
            <a:r>
              <a:rPr lang="en-US" sz="1000" b="1" dirty="0">
                <a:latin typeface="Arial" panose="020B0604020202020204" pitchFamily="34" charset="0"/>
                <a:cs typeface="Arial" panose="020B0604020202020204" pitchFamily="34" charset="0"/>
              </a:rPr>
              <a:t>No perfect solution, and it’s not static.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i="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1" dirty="0">
                <a:latin typeface="Arial" panose="020B0604020202020204" pitchFamily="34" charset="0"/>
                <a:cs typeface="Arial" panose="020B0604020202020204" pitchFamily="34" charset="0"/>
              </a:rPr>
              <a:t>For example, who you need at 2…is not who you need at 22…</a:t>
            </a:r>
          </a:p>
          <a:p>
            <a:r>
              <a:rPr lang="en-US" sz="1000" dirty="0">
                <a:latin typeface="Arial" panose="020B0604020202020204" pitchFamily="34" charset="0"/>
                <a:cs typeface="Arial" panose="020B0604020202020204" pitchFamily="34" charset="0"/>
              </a:rPr>
              <a:t>At 2 we needed the ignition, the sprinters.  They don’t typically last long, and that’s OK.</a:t>
            </a:r>
          </a:p>
          <a:p>
            <a:r>
              <a:rPr lang="en-US" sz="1000" dirty="0">
                <a:latin typeface="Arial" panose="020B0604020202020204" pitchFamily="34" charset="0"/>
                <a:cs typeface="Arial" panose="020B0604020202020204" pitchFamily="34" charset="0"/>
              </a:rPr>
              <a:t>At 22 we need the marathoners—we’re more stable now; we need creative, dedicated, and humble people in it for the long haul.  </a:t>
            </a:r>
            <a:r>
              <a:rPr lang="en-US" sz="1000" b="1" i="1" dirty="0">
                <a:latin typeface="Arial" panose="020B0604020202020204" pitchFamily="34" charset="0"/>
                <a:cs typeface="Arial" panose="020B0604020202020204" pitchFamily="34" charset="0"/>
              </a:rPr>
              <a:t>Patient, team-oriented, and with a growth mindset</a:t>
            </a:r>
          </a:p>
          <a:p>
            <a:endParaRPr lang="en-US" sz="1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We’ve gone through it all:</a:t>
            </a:r>
            <a:r>
              <a:rPr lang="en-US" sz="1000" dirty="0">
                <a:latin typeface="Arial" panose="020B0604020202020204" pitchFamily="34" charset="0"/>
                <a:cs typeface="Arial" panose="020B0604020202020204" pitchFamily="34" charset="0"/>
              </a:rPr>
              <a:t>  dazzling, wrong, useful, and spectacular:  remember, as George Box says:  </a:t>
            </a:r>
            <a:r>
              <a:rPr lang="en-US" sz="1000" i="1" dirty="0">
                <a:latin typeface="Arial" panose="020B0604020202020204" pitchFamily="34" charset="0"/>
                <a:cs typeface="Arial" panose="020B0604020202020204" pitchFamily="34" charset="0"/>
              </a:rPr>
              <a:t>all models are wrong, but some are useful.  And I’d add, when you get it right, some models can change the world.  </a:t>
            </a:r>
            <a:r>
              <a:rPr lang="en-US" sz="1000" i="0" dirty="0">
                <a:latin typeface="Arial" panose="020B0604020202020204" pitchFamily="34" charset="0"/>
                <a:cs typeface="Arial" panose="020B0604020202020204" pitchFamily="34" charset="0"/>
              </a:rPr>
              <a:t>This also pertains to team composition.</a:t>
            </a:r>
          </a:p>
          <a:p>
            <a:endParaRPr lang="en-US" sz="1000" i="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Along with our staff, our work has evolved…</a:t>
            </a:r>
            <a:r>
              <a:rPr lang="en-US" sz="1000" dirty="0">
                <a:latin typeface="Arial" panose="020B0604020202020204" pitchFamily="34" charset="0"/>
                <a:cs typeface="Arial" panose="020B0604020202020204" pitchFamily="34" charset="0"/>
              </a:rPr>
              <a:t> from dashboards to deep learning…from prototypes to fully deployed products.</a:t>
            </a:r>
          </a:p>
          <a:p>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I am most proud of the fact that </a:t>
            </a:r>
            <a:r>
              <a:rPr lang="en-US" sz="1000" b="1" dirty="0">
                <a:latin typeface="Arial" panose="020B0604020202020204" pitchFamily="34" charset="0"/>
                <a:cs typeface="Arial" panose="020B0604020202020204" pitchFamily="34" charset="0"/>
              </a:rPr>
              <a:t>we raise leaders </a:t>
            </a:r>
            <a:r>
              <a:rPr lang="en-US" sz="1000" dirty="0">
                <a:latin typeface="Arial" panose="020B0604020202020204" pitchFamily="34" charset="0"/>
                <a:cs typeface="Arial" panose="020B0604020202020204" pitchFamily="34" charset="0"/>
              </a:rPr>
              <a:t>and that we practice </a:t>
            </a:r>
            <a:r>
              <a:rPr lang="en-US" sz="1000" b="1" i="1" dirty="0">
                <a:latin typeface="Arial" panose="020B0604020202020204" pitchFamily="34" charset="0"/>
                <a:cs typeface="Arial" panose="020B0604020202020204" pitchFamily="34" charset="0"/>
              </a:rPr>
              <a:t>tip-to-tail data science.</a:t>
            </a: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9DEAFAE-9008-4ACA-8325-21B37FD4818E}" type="slidenum">
              <a:rPr lang="en-US" smtClean="0"/>
              <a:t>9</a:t>
            </a:fld>
            <a:endParaRPr lang="en-US" dirty="0"/>
          </a:p>
        </p:txBody>
      </p:sp>
    </p:spTree>
    <p:extLst>
      <p:ext uri="{BB962C8B-B14F-4D97-AF65-F5344CB8AC3E}">
        <p14:creationId xmlns:p14="http://schemas.microsoft.com/office/powerpoint/2010/main" val="3425614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buSzPct val="100000"/>
            </a:pPr>
            <a:r>
              <a:rPr lang="en-US" sz="1000" b="1" i="1" dirty="0">
                <a:latin typeface="Arial" panose="020B0604020202020204" pitchFamily="34" charset="0"/>
                <a:ea typeface="Helvetica Light"/>
                <a:cs typeface="Arial" panose="020B0604020202020204" pitchFamily="34" charset="0"/>
                <a:sym typeface="Helvetica Light"/>
              </a:rPr>
              <a:t>So, What is Tip-to-Tail Data Science?  To us, it’s data science that is deeply connected to the project lifecycle.</a:t>
            </a:r>
          </a:p>
          <a:p>
            <a:pPr marL="0" lvl="1">
              <a:buSzPct val="100000"/>
            </a:pPr>
            <a:endParaRPr lang="en-US" sz="1000" b="1" i="1" dirty="0">
              <a:latin typeface="Arial" panose="020B0604020202020204" pitchFamily="34" charset="0"/>
              <a:ea typeface="Helvetica Light"/>
              <a:cs typeface="Arial" panose="020B0604020202020204" pitchFamily="34" charset="0"/>
              <a:sym typeface="Helvetica Light"/>
            </a:endParaRPr>
          </a:p>
          <a:p>
            <a:pPr marL="0" lvl="1">
              <a:buSzPct val="100000"/>
            </a:pPr>
            <a:r>
              <a:rPr lang="en-US" sz="1000" b="1" i="1" dirty="0">
                <a:latin typeface="Arial" panose="020B0604020202020204" pitchFamily="34" charset="0"/>
                <a:ea typeface="Helvetica Light"/>
                <a:cs typeface="Arial" panose="020B0604020202020204" pitchFamily="34" charset="0"/>
                <a:sym typeface="Helvetica Light"/>
              </a:rPr>
              <a:t>We consider data science to be about problem-solving:</a:t>
            </a:r>
            <a:r>
              <a:rPr lang="en-US" sz="1000" dirty="0">
                <a:latin typeface="Arial" panose="020B0604020202020204" pitchFamily="34" charset="0"/>
                <a:ea typeface="Helvetica Light"/>
                <a:cs typeface="Arial" panose="020B0604020202020204" pitchFamily="34" charset="0"/>
                <a:sym typeface="Helvetica Light"/>
              </a:rPr>
              <a:t>  </a:t>
            </a:r>
          </a:p>
          <a:p>
            <a:pPr marL="174708" lvl="1" indent="-174708" defTabSz="931774" eaLnBrk="0" fontAlgn="base" hangingPunct="0">
              <a:spcBef>
                <a:spcPct val="30000"/>
              </a:spcBef>
              <a:spcAft>
                <a:spcPct val="0"/>
              </a:spcAft>
              <a:buSzPct val="100000"/>
              <a:buFont typeface="Arial" panose="020B0604020202020204" pitchFamily="34" charset="0"/>
              <a:buChar char="•"/>
              <a:defRPr/>
            </a:pPr>
            <a:r>
              <a:rPr lang="en-US" sz="1000" dirty="0">
                <a:latin typeface="Arial" panose="020B0604020202020204" pitchFamily="34" charset="0"/>
                <a:cs typeface="Arial" panose="020B0604020202020204" pitchFamily="34" charset="0"/>
              </a:rPr>
              <a:t>So our approach starts with client engagement and continues through solution design, advanced analytics, and modern reporting. </a:t>
            </a:r>
          </a:p>
          <a:p>
            <a:pPr marL="174708" lvl="1" indent="-174708" defTabSz="931774" eaLnBrk="0" fontAlgn="base" hangingPunct="0">
              <a:spcBef>
                <a:spcPct val="30000"/>
              </a:spcBef>
              <a:spcAft>
                <a:spcPct val="0"/>
              </a:spcAft>
              <a:buSzPct val="100000"/>
              <a:buFont typeface="Arial" panose="020B0604020202020204" pitchFamily="34" charset="0"/>
              <a:buChar char="•"/>
              <a:defRPr/>
            </a:pPr>
            <a:r>
              <a:rPr lang="en-US" sz="1000" dirty="0">
                <a:latin typeface="Arial" panose="020B0604020202020204" pitchFamily="34" charset="0"/>
                <a:cs typeface="Arial" panose="020B0604020202020204" pitchFamily="34" charset="0"/>
              </a:rPr>
              <a:t>It is a process that requires many skillsets</a:t>
            </a:r>
          </a:p>
          <a:p>
            <a:pPr marL="174708" lvl="1" indent="-174708" defTabSz="931774" eaLnBrk="0" fontAlgn="base" hangingPunct="0">
              <a:spcBef>
                <a:spcPct val="30000"/>
              </a:spcBef>
              <a:spcAft>
                <a:spcPct val="0"/>
              </a:spcAft>
              <a:buSzPct val="100000"/>
              <a:buFont typeface="Arial" panose="020B0604020202020204" pitchFamily="34" charset="0"/>
              <a:buChar char="•"/>
              <a:defRPr/>
            </a:pPr>
            <a:r>
              <a:rPr lang="en-US" sz="1000" dirty="0">
                <a:latin typeface="Arial" panose="020B0604020202020204" pitchFamily="34" charset="0"/>
                <a:cs typeface="Arial" panose="020B0604020202020204" pitchFamily="34" charset="0"/>
              </a:rPr>
              <a:t>Done right, it starts way before the “analyze” part.  </a:t>
            </a:r>
            <a:r>
              <a:rPr lang="en-US" sz="1000" b="1" dirty="0">
                <a:latin typeface="Arial" panose="020B0604020202020204" pitchFamily="34" charset="0"/>
                <a:cs typeface="Arial" panose="020B0604020202020204" pitchFamily="34" charset="0"/>
              </a:rPr>
              <a:t>It starts with engagement, with defining the problem, the solution, </a:t>
            </a:r>
            <a:r>
              <a:rPr lang="en-US" sz="1000" dirty="0">
                <a:latin typeface="Arial" panose="020B0604020202020204" pitchFamily="34" charset="0"/>
                <a:cs typeface="Arial" panose="020B0604020202020204" pitchFamily="34" charset="0"/>
              </a:rPr>
              <a:t>and </a:t>
            </a:r>
            <a:r>
              <a:rPr lang="en-US" sz="1000" b="1" dirty="0">
                <a:latin typeface="Arial" panose="020B0604020202020204" pitchFamily="34" charset="0"/>
                <a:cs typeface="Arial" panose="020B0604020202020204" pitchFamily="34" charset="0"/>
              </a:rPr>
              <a:t>iterates</a:t>
            </a:r>
            <a:r>
              <a:rPr lang="en-US" sz="1000" dirty="0">
                <a:latin typeface="Arial" panose="020B0604020202020204" pitchFamily="34" charset="0"/>
                <a:cs typeface="Arial" panose="020B0604020202020204" pitchFamily="34" charset="0"/>
              </a:rPr>
              <a:t> between stages.  And keeps returning to engagement.</a:t>
            </a:r>
          </a:p>
          <a:p>
            <a:pPr marL="0" lvl="1" defTabSz="931774" eaLnBrk="0" fontAlgn="base" hangingPunct="0">
              <a:spcBef>
                <a:spcPct val="30000"/>
              </a:spcBef>
              <a:spcAft>
                <a:spcPct val="0"/>
              </a:spcAft>
              <a:buSzPct val="100000"/>
              <a:defRPr/>
            </a:pPr>
            <a:endParaRPr lang="en-US" sz="1000" dirty="0">
              <a:latin typeface="Arial" panose="020B0604020202020204" pitchFamily="34" charset="0"/>
              <a:cs typeface="Arial" panose="020B0604020202020204" pitchFamily="34" charset="0"/>
            </a:endParaRPr>
          </a:p>
          <a:p>
            <a:pPr marL="0" marR="0" lvl="1" indent="0" algn="l" defTabSz="931774" rtl="0" eaLnBrk="0" fontAlgn="base" latinLnBrk="0" hangingPunct="0">
              <a:lnSpc>
                <a:spcPct val="100000"/>
              </a:lnSpc>
              <a:spcBef>
                <a:spcPct val="30000"/>
              </a:spcBef>
              <a:spcAft>
                <a:spcPct val="0"/>
              </a:spcAft>
              <a:buClrTx/>
              <a:buSzPct val="100000"/>
              <a:buFontTx/>
              <a:buNone/>
              <a:tabLst/>
              <a:defRPr/>
            </a:pPr>
            <a:r>
              <a:rPr lang="en-US" sz="1000" b="1" dirty="0">
                <a:latin typeface="Arial" panose="020B0604020202020204" pitchFamily="34" charset="0"/>
                <a:cs typeface="Arial" panose="020B0604020202020204" pitchFamily="34" charset="0"/>
              </a:rPr>
              <a:t>To do </a:t>
            </a:r>
            <a:r>
              <a:rPr lang="en-US" sz="1000" b="1" u="sng" dirty="0">
                <a:latin typeface="Arial" panose="020B0604020202020204" pitchFamily="34" charset="0"/>
                <a:cs typeface="Arial" panose="020B0604020202020204" pitchFamily="34" charset="0"/>
              </a:rPr>
              <a:t>this</a:t>
            </a:r>
            <a:r>
              <a:rPr lang="en-US" sz="1000" b="1" dirty="0">
                <a:latin typeface="Arial" panose="020B0604020202020204" pitchFamily="34" charset="0"/>
                <a:cs typeface="Arial" panose="020B0604020202020204" pitchFamily="34" charset="0"/>
              </a:rPr>
              <a:t> kind of data science, our </a:t>
            </a:r>
            <a:r>
              <a:rPr lang="en-US" sz="1000" b="1" u="sng" dirty="0">
                <a:latin typeface="Arial" panose="020B0604020202020204" pitchFamily="34" charset="0"/>
                <a:cs typeface="Arial" panose="020B0604020202020204" pitchFamily="34" charset="0"/>
              </a:rPr>
              <a:t>technical skills</a:t>
            </a:r>
            <a:r>
              <a:rPr lang="en-US" sz="1000" b="1" u="none" dirty="0">
                <a:latin typeface="Arial" panose="020B0604020202020204" pitchFamily="34" charset="0"/>
                <a:cs typeface="Arial" panose="020B0604020202020204" pitchFamily="34" charset="0"/>
              </a:rPr>
              <a:t> </a:t>
            </a:r>
            <a:r>
              <a:rPr lang="en-US" sz="1000" b="1" dirty="0">
                <a:latin typeface="Arial" panose="020B0604020202020204" pitchFamily="34" charset="0"/>
                <a:cs typeface="Arial" panose="020B0604020202020204" pitchFamily="34" charset="0"/>
              </a:rPr>
              <a:t>have to include all aspects of advanced analytics, plus software engineering and visual design.</a:t>
            </a:r>
          </a:p>
          <a:p>
            <a:pPr marL="0" marR="0" lvl="1" indent="0" algn="l" defTabSz="931774" rtl="0" eaLnBrk="0" fontAlgn="base" latinLnBrk="0" hangingPunct="0">
              <a:lnSpc>
                <a:spcPct val="100000"/>
              </a:lnSpc>
              <a:spcBef>
                <a:spcPct val="30000"/>
              </a:spcBef>
              <a:spcAft>
                <a:spcPct val="0"/>
              </a:spcAft>
              <a:buClrTx/>
              <a:buSzPct val="100000"/>
              <a:buFontTx/>
              <a:buNone/>
              <a:tabLst/>
              <a:defRPr/>
            </a:pPr>
            <a:endParaRPr lang="en-US" sz="10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My philosophy is this:  </a:t>
            </a:r>
            <a:r>
              <a:rPr lang="en-US" sz="1000" dirty="0">
                <a:latin typeface="Arial" panose="020B0604020202020204" pitchFamily="34" charset="0"/>
                <a:cs typeface="Arial" panose="020B0604020202020204" pitchFamily="34" charset="0"/>
              </a:rPr>
              <a:t>If you really want a single team than can create something special, with impact, you need these varied skillsets </a:t>
            </a:r>
            <a:r>
              <a:rPr lang="en-US" sz="1000" u="sng" dirty="0">
                <a:latin typeface="Arial" panose="020B0604020202020204" pitchFamily="34" charset="0"/>
                <a:cs typeface="Arial" panose="020B0604020202020204" pitchFamily="34" charset="0"/>
              </a:rPr>
              <a:t>under one roof</a:t>
            </a:r>
            <a:r>
              <a:rPr lang="en-US" sz="1000" dirty="0">
                <a:latin typeface="Arial" panose="020B0604020202020204" pitchFamily="34" charset="0"/>
                <a:cs typeface="Arial" panose="020B0604020202020204" pitchFamily="34" charset="0"/>
              </a:rPr>
              <a:t>, working as a team, with a common cause.</a:t>
            </a:r>
          </a:p>
          <a:p>
            <a:endParaRPr lang="en-US" sz="1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Data scientists:  </a:t>
            </a:r>
            <a:r>
              <a:rPr lang="en-US" sz="1000" dirty="0">
                <a:latin typeface="Arial" panose="020B0604020202020204" pitchFamily="34" charset="0"/>
                <a:cs typeface="Arial" panose="020B0604020202020204" pitchFamily="34" charset="0"/>
              </a:rPr>
              <a:t>analytical work.  They come in many different varieties, always look for humble</a:t>
            </a:r>
          </a:p>
          <a:p>
            <a:r>
              <a:rPr lang="en-US" sz="1000" b="1" dirty="0">
                <a:latin typeface="Arial" panose="020B0604020202020204" pitchFamily="34" charset="0"/>
                <a:cs typeface="Arial" panose="020B0604020202020204" pitchFamily="34" charset="0"/>
              </a:rPr>
              <a:t>Software developers and data engineers:  </a:t>
            </a:r>
            <a:r>
              <a:rPr lang="en-US" sz="1000" dirty="0">
                <a:latin typeface="Arial" panose="020B0604020202020204" pitchFamily="34" charset="0"/>
                <a:cs typeface="Arial" panose="020B0604020202020204" pitchFamily="34" charset="0"/>
              </a:rPr>
              <a:t>form the </a:t>
            </a:r>
            <a:r>
              <a:rPr lang="en-US" sz="1000" u="sng" dirty="0">
                <a:latin typeface="Arial" panose="020B0604020202020204" pitchFamily="34" charset="0"/>
                <a:cs typeface="Arial" panose="020B0604020202020204" pitchFamily="34" charset="0"/>
              </a:rPr>
              <a:t>backbone</a:t>
            </a:r>
            <a:r>
              <a:rPr lang="en-US" sz="1000" dirty="0">
                <a:latin typeface="Arial" panose="020B0604020202020204" pitchFamily="34" charset="0"/>
                <a:cs typeface="Arial" panose="020B0604020202020204" pitchFamily="34" charset="0"/>
              </a:rPr>
              <a:t> of a data science team…important if you have a product orientation</a:t>
            </a:r>
          </a:p>
          <a:p>
            <a:r>
              <a:rPr lang="en-US" sz="1000" b="1" dirty="0">
                <a:latin typeface="Arial" panose="020B0604020202020204" pitchFamily="34" charset="0"/>
                <a:cs typeface="Arial" panose="020B0604020202020204" pitchFamily="34" charset="0"/>
              </a:rPr>
              <a:t>Visual designers:  </a:t>
            </a:r>
            <a:r>
              <a:rPr lang="en-US" sz="1000" dirty="0">
                <a:latin typeface="Arial" panose="020B0604020202020204" pitchFamily="34" charset="0"/>
                <a:cs typeface="Arial" panose="020B0604020202020204" pitchFamily="34" charset="0"/>
              </a:rPr>
              <a:t>give life to your visual work.  </a:t>
            </a:r>
          </a:p>
          <a:p>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Backgrounds in various other fields is important at a place like RTI—it effectively means you speak multiple languages, which is important when working collaboratively across the organization.</a:t>
            </a:r>
          </a:p>
          <a:p>
            <a:pPr marL="0" marR="0" lvl="1" indent="0" algn="l" defTabSz="931774" rtl="0" eaLnBrk="0" fontAlgn="base" latinLnBrk="0" hangingPunct="0">
              <a:lnSpc>
                <a:spcPct val="100000"/>
              </a:lnSpc>
              <a:spcBef>
                <a:spcPct val="30000"/>
              </a:spcBef>
              <a:spcAft>
                <a:spcPct val="0"/>
              </a:spcAft>
              <a:buClrTx/>
              <a:buSzPct val="100000"/>
              <a:buFontTx/>
              <a:buNone/>
              <a:tabLst/>
              <a:defRPr/>
            </a:pPr>
            <a:endParaRPr lang="en-US" sz="1000" b="1" dirty="0">
              <a:latin typeface="Arial" panose="020B0604020202020204" pitchFamily="34" charset="0"/>
              <a:cs typeface="Arial" panose="020B0604020202020204" pitchFamily="34" charset="0"/>
            </a:endParaRPr>
          </a:p>
          <a:p>
            <a:pPr marL="0" lvl="1" defTabSz="931774" eaLnBrk="0" fontAlgn="base" hangingPunct="0">
              <a:spcBef>
                <a:spcPct val="30000"/>
              </a:spcBef>
              <a:spcAft>
                <a:spcPct val="0"/>
              </a:spcAft>
              <a:buSzPct val="100000"/>
              <a:defRPr/>
            </a:pPr>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7AABBF3-FAE8-884A-B539-B63959355FC2}"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3732492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3"/>
            <a:ext cx="5608320" cy="5138585"/>
          </a:xfrm>
        </p:spPr>
        <p:txBody>
          <a:bodyPr/>
          <a:lstStyle/>
          <a:p>
            <a:pPr marL="0" marR="0" lvl="0" indent="0" algn="l" defTabSz="931774" rtl="0" eaLnBrk="1" fontAlgn="base" latinLnBrk="0" hangingPunct="0">
              <a:lnSpc>
                <a:spcPct val="100000"/>
              </a:lnSpc>
              <a:spcBef>
                <a:spcPts val="0"/>
              </a:spcBef>
              <a:spcAft>
                <a:spcPts val="0"/>
              </a:spcAft>
              <a:buClrTx/>
              <a:buSzTx/>
              <a:buFontTx/>
              <a:buNone/>
              <a:tabLst/>
              <a:defRPr/>
            </a:pPr>
            <a:r>
              <a:rPr lang="en-US" sz="1000" b="0" dirty="0">
                <a:latin typeface="Arial" panose="020B0604020202020204" pitchFamily="34" charset="0"/>
                <a:ea typeface="ヒラギノ角ゴ Pro W3" pitchFamily="1" charset="-128"/>
                <a:cs typeface="Arial" panose="020B0604020202020204" pitchFamily="34" charset="0"/>
              </a:rPr>
              <a:t>I’ll talk about one project that is emblematic of our mission. </a:t>
            </a:r>
            <a:r>
              <a:rPr lang="en-US" sz="1000" b="1" dirty="0">
                <a:latin typeface="Arial" panose="020B0604020202020204" pitchFamily="34" charset="0"/>
                <a:cs typeface="Arial" panose="020B0604020202020204" pitchFamily="34" charset="0"/>
              </a:rPr>
              <a:t>There’s my favorite AG, Loretta Lynch. </a:t>
            </a:r>
          </a:p>
          <a:p>
            <a:pPr defTabSz="931774" fontAlgn="base" hangingPunct="0">
              <a:defRPr/>
            </a:pPr>
            <a:endParaRPr lang="en-US" sz="1000" b="0" dirty="0">
              <a:latin typeface="Arial" panose="020B0604020202020204" pitchFamily="34" charset="0"/>
              <a:ea typeface="ヒラギノ角ゴ Pro W3" pitchFamily="1" charset="-128"/>
              <a:cs typeface="Arial" panose="020B0604020202020204" pitchFamily="34" charset="0"/>
            </a:endParaRPr>
          </a:p>
          <a:p>
            <a:pPr defTabSz="931774" fontAlgn="base" hangingPunct="0">
              <a:defRPr/>
            </a:pPr>
            <a:r>
              <a:rPr lang="en-US" sz="1000" b="0" dirty="0">
                <a:latin typeface="Arial" panose="020B0604020202020204" pitchFamily="34" charset="0"/>
                <a:ea typeface="ヒラギノ角ゴ Pro W3" pitchFamily="1" charset="-128"/>
                <a:cs typeface="Arial" panose="020B0604020202020204" pitchFamily="34" charset="0"/>
              </a:rPr>
              <a:t>My favorite examples are from the public safety and social justice realm.  This is partly due to my own interests, and the fact that these topics make for great stories.  And frankly, I don’t know what could be more important in this world than good governance and social justice.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latin typeface="Arial" panose="020B0604020202020204" pitchFamily="34" charset="0"/>
                <a:cs typeface="Arial" panose="020B0604020202020204" pitchFamily="34" charset="0"/>
              </a:rPr>
              <a:t>This project is one of the reasons I say the federal government i</a:t>
            </a:r>
            <a:r>
              <a:rPr lang="en-US" sz="1000" dirty="0">
                <a:latin typeface="Arial" panose="020B0604020202020204" pitchFamily="34" charset="0"/>
                <a:cs typeface="Arial" panose="020B0604020202020204" pitchFamily="34" charset="0"/>
              </a:rPr>
              <a:t>s becoming more data-driven than a lot of companies.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On Aug 9, 2014:  </a:t>
            </a:r>
            <a:r>
              <a:rPr lang="en-US" sz="1000" b="0" dirty="0">
                <a:latin typeface="Arial" panose="020B0604020202020204" pitchFamily="34" charset="0"/>
                <a:cs typeface="Arial" panose="020B0604020202020204" pitchFamily="34" charset="0"/>
              </a:rPr>
              <a:t>18 year-old Michael Brown, a suspect in a convenience store robbery, was shot by police in Ferguson, Missouri.  Protests of police brutality continued in Ferguson for more than a week.  We began yet another episode in the nationwide debate about race and policing.  This time, there were calls for better official data on police killings.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March, 2015:  </a:t>
            </a:r>
            <a:r>
              <a:rPr lang="en-US" sz="1000" b="0" dirty="0">
                <a:latin typeface="Arial" panose="020B0604020202020204" pitchFamily="34" charset="0"/>
                <a:cs typeface="Arial" panose="020B0604020202020204" pitchFamily="34" charset="0"/>
              </a:rPr>
              <a:t>Pres Obama said, in response to his </a:t>
            </a:r>
            <a:r>
              <a:rPr lang="en-US" sz="1000" b="1" i="1" dirty="0">
                <a:latin typeface="Arial" panose="020B0604020202020204" pitchFamily="34" charset="0"/>
                <a:cs typeface="Arial" panose="020B0604020202020204" pitchFamily="34" charset="0"/>
              </a:rPr>
              <a:t>Task Force on 21</a:t>
            </a:r>
            <a:r>
              <a:rPr lang="en-US" sz="1000" b="1" i="1" baseline="30000" dirty="0">
                <a:latin typeface="Arial" panose="020B0604020202020204" pitchFamily="34" charset="0"/>
                <a:cs typeface="Arial" panose="020B0604020202020204" pitchFamily="34" charset="0"/>
              </a:rPr>
              <a:t>st</a:t>
            </a:r>
            <a:r>
              <a:rPr lang="en-US" sz="1000" b="1" i="1" dirty="0">
                <a:latin typeface="Arial" panose="020B0604020202020204" pitchFamily="34" charset="0"/>
                <a:cs typeface="Arial" panose="020B0604020202020204" pitchFamily="34" charset="0"/>
              </a:rPr>
              <a:t> Century Policing, </a:t>
            </a:r>
            <a:r>
              <a:rPr lang="en-US" sz="1000" b="1" dirty="0">
                <a:latin typeface="Arial" panose="020B0604020202020204" pitchFamily="34" charset="0"/>
                <a:cs typeface="Arial" panose="020B0604020202020204" pitchFamily="34" charset="0"/>
              </a:rPr>
              <a:t>…“Right now, we do not have a good sense…”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October, 2015:  </a:t>
            </a:r>
            <a:r>
              <a:rPr lang="en-US" sz="1000" b="0" dirty="0">
                <a:latin typeface="Arial" panose="020B0604020202020204" pitchFamily="34" charset="0"/>
                <a:cs typeface="Arial" panose="020B0604020202020204" pitchFamily="34" charset="0"/>
              </a:rPr>
              <a:t>AG Loretta Lynch and Bureau of Justice Statistics announced the start of a pilot program to change that.  BJS wanted to create a more robust version of their earlier program to count </a:t>
            </a:r>
            <a:r>
              <a:rPr lang="en-US" sz="1000" b="1" u="sng" dirty="0">
                <a:latin typeface="Arial" panose="020B0604020202020204" pitchFamily="34" charset="0"/>
                <a:cs typeface="Arial" panose="020B0604020202020204" pitchFamily="34" charset="0"/>
              </a:rPr>
              <a:t>arrest-related deaths</a:t>
            </a:r>
            <a:r>
              <a:rPr lang="en-US" sz="1000" b="0" dirty="0">
                <a:latin typeface="Arial" panose="020B0604020202020204" pitchFamily="34" charset="0"/>
                <a:cs typeface="Arial" panose="020B0604020202020204" pitchFamily="34" charset="0"/>
              </a:rPr>
              <a:t>—from 2003 to 2011, they were publishing annual data provided </a:t>
            </a:r>
            <a:r>
              <a:rPr lang="en-US" sz="1000" b="1" dirty="0">
                <a:latin typeface="Arial" panose="020B0604020202020204" pitchFamily="34" charset="0"/>
                <a:cs typeface="Arial" panose="020B0604020202020204" pitchFamily="34" charset="0"/>
              </a:rPr>
              <a:t>voluntarily</a:t>
            </a:r>
            <a:r>
              <a:rPr lang="en-US" sz="1000" b="0" dirty="0">
                <a:latin typeface="Arial" panose="020B0604020202020204" pitchFamily="34" charset="0"/>
                <a:cs typeface="Arial" panose="020B0604020202020204" pitchFamily="34" charset="0"/>
              </a:rPr>
              <a:t> by the 18,000 US law enforcement agencies.  </a:t>
            </a:r>
            <a:r>
              <a:rPr lang="en-US" sz="1000" b="1" dirty="0">
                <a:latin typeface="Arial" panose="020B0604020202020204" pitchFamily="34" charset="0"/>
                <a:cs typeface="Arial" panose="020B0604020202020204" pitchFamily="34" charset="0"/>
              </a:rPr>
              <a:t>It was intended to be a Census of all deaths.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So what is an arrest-related death?  </a:t>
            </a:r>
            <a:r>
              <a:rPr lang="en-US" sz="1000" dirty="0">
                <a:latin typeface="Arial" panose="020B0604020202020204" pitchFamily="34" charset="0"/>
                <a:cs typeface="Arial" panose="020B0604020202020204" pitchFamily="34" charset="0"/>
              </a:rPr>
              <a:t>The term </a:t>
            </a:r>
            <a:r>
              <a:rPr lang="en-US" sz="1000" b="1" dirty="0">
                <a:latin typeface="Arial" panose="020B0604020202020204" pitchFamily="34" charset="0"/>
                <a:cs typeface="Arial" panose="020B0604020202020204" pitchFamily="34" charset="0"/>
              </a:rPr>
              <a:t>“</a:t>
            </a:r>
            <a:r>
              <a:rPr lang="en-US" sz="1000" b="1" dirty="0">
                <a:solidFill>
                  <a:srgbClr val="FF0000"/>
                </a:solidFill>
                <a:latin typeface="Arial" panose="020B0604020202020204" pitchFamily="34" charset="0"/>
                <a:cs typeface="Arial" panose="020B0604020202020204" pitchFamily="34" charset="0"/>
              </a:rPr>
              <a:t>arrest-related</a:t>
            </a:r>
            <a:r>
              <a:rPr lang="en-US" sz="1000" b="1" dirty="0">
                <a:latin typeface="Arial" panose="020B0604020202020204" pitchFamily="34" charset="0"/>
                <a:cs typeface="Arial" panose="020B0604020202020204" pitchFamily="34" charset="0"/>
              </a:rPr>
              <a:t>” </a:t>
            </a:r>
            <a:r>
              <a:rPr lang="en-US" sz="1000" dirty="0">
                <a:latin typeface="Arial" panose="020B0604020202020204" pitchFamily="34" charset="0"/>
                <a:cs typeface="Arial" panose="020B0604020202020204" pitchFamily="34" charset="0"/>
              </a:rPr>
              <a:t>encompasses the range of circumstances pertaining to a death, including those that occur from the process of apprehension to detention.  So the event causing the death can occur before, during, or after arrest, and it is all manner of deaths, not just police shootings.</a:t>
            </a:r>
          </a:p>
          <a:p>
            <a:pPr marL="171450" indent="-171450">
              <a:buFont typeface="Arial" panose="020B0604020202020204" pitchFamily="34" charset="0"/>
              <a:buChar char="•"/>
            </a:pPr>
            <a:r>
              <a:rPr lang="en-US" sz="1000" dirty="0">
                <a:latin typeface="Arial" panose="020B0604020202020204" pitchFamily="34" charset="0"/>
                <a:cs typeface="Arial" panose="020B0604020202020204" pitchFamily="34" charset="0"/>
              </a:rPr>
              <a:t>Law enforcement homicides</a:t>
            </a:r>
          </a:p>
          <a:p>
            <a:pPr marL="171450" indent="-171450">
              <a:buFont typeface="Arial" panose="020B0604020202020204" pitchFamily="34" charset="0"/>
              <a:buChar char="•"/>
            </a:pPr>
            <a:r>
              <a:rPr lang="en-US" sz="1000" dirty="0">
                <a:latin typeface="Arial" panose="020B0604020202020204" pitchFamily="34" charset="0"/>
                <a:cs typeface="Arial" panose="020B0604020202020204" pitchFamily="34" charset="0"/>
              </a:rPr>
              <a:t>Other homicides</a:t>
            </a:r>
          </a:p>
          <a:p>
            <a:pPr marL="171450" indent="-171450">
              <a:buFont typeface="Arial" panose="020B0604020202020204" pitchFamily="34" charset="0"/>
              <a:buChar char="•"/>
            </a:pPr>
            <a:r>
              <a:rPr lang="en-US" sz="1000" dirty="0">
                <a:latin typeface="Arial" panose="020B0604020202020204" pitchFamily="34" charset="0"/>
                <a:cs typeface="Arial" panose="020B0604020202020204" pitchFamily="34" charset="0"/>
              </a:rPr>
              <a:t>Accidents</a:t>
            </a:r>
          </a:p>
          <a:p>
            <a:pPr marL="171450" indent="-171450">
              <a:buFont typeface="Arial" panose="020B0604020202020204" pitchFamily="34" charset="0"/>
              <a:buChar char="•"/>
            </a:pPr>
            <a:r>
              <a:rPr lang="en-US" sz="1000" dirty="0">
                <a:latin typeface="Arial" panose="020B0604020202020204" pitchFamily="34" charset="0"/>
                <a:cs typeface="Arial" panose="020B0604020202020204" pitchFamily="34" charset="0"/>
              </a:rPr>
              <a:t>Suicides</a:t>
            </a:r>
          </a:p>
          <a:p>
            <a:pPr marL="171450" indent="-171450">
              <a:buFont typeface="Arial" panose="020B0604020202020204" pitchFamily="34" charset="0"/>
              <a:buChar char="•"/>
            </a:pPr>
            <a:r>
              <a:rPr lang="en-US" sz="1000" dirty="0">
                <a:latin typeface="Arial" panose="020B0604020202020204" pitchFamily="34" charset="0"/>
                <a:cs typeface="Arial" panose="020B0604020202020204" pitchFamily="34" charset="0"/>
              </a:rPr>
              <a:t>Deaths due to natural causes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hlinkClick r:id="rId3"/>
              </a:rPr>
              <a:t>October 5, 2015</a:t>
            </a:r>
          </a:p>
          <a:p>
            <a:r>
              <a:rPr lang="en-US" sz="1000" dirty="0">
                <a:latin typeface="Arial" panose="020B0604020202020204" pitchFamily="34" charset="0"/>
                <a:cs typeface="Arial" panose="020B0604020202020204" pitchFamily="34" charset="0"/>
                <a:hlinkClick r:id="rId3"/>
              </a:rPr>
              <a:t>http://www.theguardian.com/us-news/2015/oct/05/justice-department-trials-system-count-killings-us-law-enforcement-the-counted</a:t>
            </a:r>
          </a:p>
          <a:p>
            <a:pPr fontAlgn="base" hangingPunct="0"/>
            <a:r>
              <a:rPr lang="en-US" sz="1000" dirty="0">
                <a:latin typeface="Arial" panose="020B0604020202020204" pitchFamily="34" charset="0"/>
                <a:cs typeface="Arial" panose="020B0604020202020204" pitchFamily="34" charset="0"/>
              </a:rPr>
              <a:t>As the FBI, Justice Department, the Administration’s Task Force on 21</a:t>
            </a:r>
            <a:r>
              <a:rPr lang="en-US" sz="1000" baseline="30000" dirty="0">
                <a:latin typeface="Arial" panose="020B0604020202020204" pitchFamily="34" charset="0"/>
                <a:cs typeface="Arial" panose="020B0604020202020204" pitchFamily="34" charset="0"/>
              </a:rPr>
              <a:t>st</a:t>
            </a:r>
            <a:r>
              <a:rPr lang="en-US" sz="1000" dirty="0">
                <a:latin typeface="Arial" panose="020B0604020202020204" pitchFamily="34" charset="0"/>
                <a:cs typeface="Arial" panose="020B0604020202020204" pitchFamily="34" charset="0"/>
              </a:rPr>
              <a:t> Century Policing, and lawmakers have called for a need to have “national, consistent data” to track people killed in the process of arrest by US law enforcement, the Bureau of Justice Statistics has quietly launched a count it hopes will be comprehensive. </a:t>
            </a:r>
          </a:p>
          <a:p>
            <a:pPr fontAlgn="base" hangingPunct="0"/>
            <a:endParaRPr lang="en-US" sz="10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77AABBF3-FAE8-884A-B539-B63959355FC2}" type="slidenum">
              <a:rPr lang="en-US" smtClean="0"/>
              <a:t>11</a:t>
            </a:fld>
            <a:endParaRPr lang="en-US" dirty="0"/>
          </a:p>
        </p:txBody>
      </p:sp>
    </p:spTree>
    <p:extLst>
      <p:ext uri="{BB962C8B-B14F-4D97-AF65-F5344CB8AC3E}">
        <p14:creationId xmlns:p14="http://schemas.microsoft.com/office/powerpoint/2010/main" val="3256111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latin typeface="Arial" panose="020B0604020202020204" pitchFamily="34" charset="0"/>
                <a:cs typeface="Arial" panose="020B0604020202020204" pitchFamily="34" charset="0"/>
              </a:rPr>
              <a:t>By 2014, crowdsourced lists were doing a better job than the federal government’s voluntary approach.</a:t>
            </a:r>
          </a:p>
          <a:p>
            <a:pPr marL="171450" indent="-171450">
              <a:buFont typeface="Arial" panose="020B0604020202020204" pitchFamily="34" charset="0"/>
              <a:buChar char="•"/>
            </a:pPr>
            <a:r>
              <a:rPr lang="en-US" sz="1000" dirty="0">
                <a:latin typeface="Arial" panose="020B0604020202020204" pitchFamily="34" charset="0"/>
                <a:cs typeface="Arial" panose="020B0604020202020204" pitchFamily="34" charset="0"/>
              </a:rPr>
              <a:t>The Guardian: “The Counted”</a:t>
            </a:r>
          </a:p>
          <a:p>
            <a:pPr marL="171450" indent="-171450">
              <a:buFont typeface="Arial" panose="020B0604020202020204" pitchFamily="34" charset="0"/>
              <a:buChar char="•"/>
            </a:pPr>
            <a:r>
              <a:rPr lang="en-US" sz="1000" dirty="0">
                <a:latin typeface="Arial" panose="020B0604020202020204" pitchFamily="34" charset="0"/>
                <a:cs typeface="Arial" panose="020B0604020202020204" pitchFamily="34" charset="0"/>
              </a:rPr>
              <a:t>Washington Post: “Fatal Force”</a:t>
            </a:r>
          </a:p>
          <a:p>
            <a:pPr marL="171450" indent="-171450">
              <a:buFont typeface="Arial" panose="020B0604020202020204" pitchFamily="34" charset="0"/>
              <a:buChar char="•"/>
            </a:pPr>
            <a:r>
              <a:rPr lang="en-US" sz="1000" dirty="0" err="1">
                <a:latin typeface="Arial" panose="020B0604020202020204" pitchFamily="34" charset="0"/>
                <a:cs typeface="Arial" panose="020B0604020202020204" pitchFamily="34" charset="0"/>
              </a:rPr>
              <a:t>CopCrisis</a:t>
            </a:r>
            <a:endParaRPr lang="en-US" sz="1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000" dirty="0">
                <a:latin typeface="Arial" panose="020B0604020202020204" pitchFamily="34" charset="0"/>
                <a:cs typeface="Arial" panose="020B0604020202020204" pitchFamily="34" charset="0"/>
              </a:rPr>
              <a:t>FB page: “Killed by Police”</a:t>
            </a:r>
          </a:p>
          <a:p>
            <a:pPr marL="171450" indent="-171450">
              <a:buFont typeface="Arial" panose="020B0604020202020204" pitchFamily="34" charset="0"/>
              <a:buChar char="•"/>
            </a:pPr>
            <a:endParaRPr lang="en-US" sz="1000" dirty="0">
              <a:latin typeface="Arial" panose="020B0604020202020204" pitchFamily="34" charset="0"/>
              <a:cs typeface="Arial" panose="020B0604020202020204" pitchFamily="34" charset="0"/>
            </a:endParaRPr>
          </a:p>
          <a:p>
            <a:pPr marL="636101" marR="0" lvl="2" indent="-342900" algn="l" defTabSz="5905306"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ltLang="en-US" sz="1000" b="1" dirty="0">
                <a:latin typeface="Arial" panose="020B0604020202020204" pitchFamily="34" charset="0"/>
                <a:cs typeface="Arial" panose="020B0604020202020204" pitchFamily="34" charset="0"/>
              </a:rPr>
              <a:t>BJS did a coverage assessment study:  </a:t>
            </a:r>
            <a:r>
              <a:rPr lang="en-US" altLang="en-US" sz="1000" dirty="0">
                <a:latin typeface="Arial" panose="020B0604020202020204" pitchFamily="34" charset="0"/>
                <a:cs typeface="Arial" panose="020B0604020202020204" pitchFamily="34" charset="0"/>
              </a:rPr>
              <a:t>Capture-Recapture analysis, using their data and the FBI’s data (ARD and Supplementary Homicide Reports).  Overlap between the two sources of data</a:t>
            </a:r>
          </a:p>
          <a:p>
            <a:pPr marL="636101" marR="0" lvl="2" indent="-342900" algn="l" defTabSz="5905306"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ltLang="en-US" sz="1000" b="0" dirty="0">
                <a:latin typeface="Arial" panose="020B0604020202020204" pitchFamily="34" charset="0"/>
                <a:cs typeface="Arial" panose="020B0604020202020204" pitchFamily="34" charset="0"/>
              </a:rPr>
              <a:t>Showed that their program was seriously underestimating the number of arrest-related deaths. </a:t>
            </a:r>
          </a:p>
          <a:p>
            <a:pPr marL="636101" marR="0" lvl="2" indent="-342900" algn="l" defTabSz="5905306"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ltLang="en-US" sz="1000" b="0" dirty="0">
                <a:latin typeface="Arial" panose="020B0604020202020204" pitchFamily="34" charset="0"/>
                <a:cs typeface="Arial" panose="020B0604020202020204" pitchFamily="34" charset="0"/>
              </a:rPr>
              <a:t>Slightly l</a:t>
            </a:r>
            <a:r>
              <a:rPr lang="en-US" altLang="en-US" sz="1000" dirty="0">
                <a:latin typeface="Arial" panose="020B0604020202020204" pitchFamily="34" charset="0"/>
                <a:cs typeface="Arial" panose="020B0604020202020204" pitchFamily="34" charset="0"/>
              </a:rPr>
              <a:t>ess bad in 2011 when BJS started using Google searches. </a:t>
            </a:r>
          </a:p>
          <a:p>
            <a:pPr marL="636101" lvl="2" indent="-342900" defTabSz="5905306" eaLnBrk="1" hangingPunct="1">
              <a:spcBef>
                <a:spcPts val="1000"/>
              </a:spcBef>
              <a:buFont typeface="Arial" panose="020B0604020202020204" pitchFamily="34" charset="0"/>
              <a:buChar char="•"/>
              <a:defRPr/>
            </a:pPr>
            <a:r>
              <a:rPr lang="en-US" altLang="en-US" sz="1000" b="1" dirty="0">
                <a:latin typeface="Arial" panose="020B0604020202020204" pitchFamily="34" charset="0"/>
                <a:cs typeface="Arial" panose="020B0604020202020204" pitchFamily="34" charset="0"/>
              </a:rPr>
              <a:t>So they knew they could do better</a:t>
            </a:r>
            <a:endParaRPr lang="en-US" b="1" dirty="0"/>
          </a:p>
          <a:p>
            <a:pPr marL="171450" indent="-171450">
              <a:buFont typeface="Arial" panose="020B0604020202020204" pitchFamily="34" charset="0"/>
              <a:buChar char="•"/>
            </a:pPr>
            <a:endParaRPr lang="en-US" sz="1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Enter RTI in 2015:   </a:t>
            </a:r>
            <a:r>
              <a:rPr lang="en-US" sz="1000" b="0" dirty="0">
                <a:latin typeface="Arial" panose="020B0604020202020204" pitchFamily="34" charset="0"/>
                <a:cs typeface="Arial" panose="020B0604020202020204" pitchFamily="34" charset="0"/>
              </a:rPr>
              <a:t>We</a:t>
            </a:r>
            <a:r>
              <a:rPr lang="en-US" sz="1000" b="1" dirty="0">
                <a:latin typeface="Arial" panose="020B0604020202020204" pitchFamily="34" charset="0"/>
                <a:cs typeface="Arial" panose="020B0604020202020204" pitchFamily="34" charset="0"/>
              </a:rPr>
              <a:t> </a:t>
            </a:r>
            <a:r>
              <a:rPr lang="en-US" sz="1000" dirty="0">
                <a:latin typeface="Arial" panose="020B0604020202020204" pitchFamily="34" charset="0"/>
                <a:cs typeface="Arial" panose="020B0604020202020204" pitchFamily="34" charset="0"/>
              </a:rPr>
              <a:t>were asked to design a single official way to count arrest-related deaths that so far had eluded the government.  DOJ was looking for an accurate, national, and consistent approach to data collection.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The idea was to use a </a:t>
            </a:r>
            <a:r>
              <a:rPr lang="en-US" sz="1000" b="1" u="sng" dirty="0">
                <a:latin typeface="Arial" panose="020B0604020202020204" pitchFamily="34" charset="0"/>
                <a:cs typeface="Arial" panose="020B0604020202020204" pitchFamily="34" charset="0"/>
              </a:rPr>
              <a:t>hybrid approach to data collection</a:t>
            </a:r>
            <a:r>
              <a:rPr lang="en-US" sz="1000" b="1" u="none" dirty="0">
                <a:latin typeface="Arial" panose="020B0604020202020204" pitchFamily="34" charset="0"/>
                <a:cs typeface="Arial" panose="020B0604020202020204" pitchFamily="34" charset="0"/>
              </a:rPr>
              <a:t> </a:t>
            </a:r>
            <a:r>
              <a:rPr lang="en-US" sz="1000" b="1" dirty="0">
                <a:latin typeface="Arial" panose="020B0604020202020204" pitchFamily="34" charset="0"/>
                <a:cs typeface="Arial" panose="020B0604020202020204" pitchFamily="34" charset="0"/>
              </a:rPr>
              <a:t>starting in 2015: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cs typeface="Arial" panose="020B0604020202020204" pitchFamily="34" charset="0"/>
              </a:rPr>
              <a:t>Phase 1:  review online media reports of potential officer-involved deaths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cs typeface="Arial" panose="020B0604020202020204" pitchFamily="34" charset="0"/>
              </a:rPr>
              <a:t>Phase 2:  follow-up law enforcement agency survey to verify facts about the incidents, confirm identified deaths, and to find others missed in media reports.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latin typeface="Arial" panose="020B0604020202020204" pitchFamily="34" charset="0"/>
              <a:cs typeface="Arial" panose="020B0604020202020204" pitchFamily="34" charset="0"/>
            </a:endParaRPr>
          </a:p>
          <a:p>
            <a:r>
              <a:rPr lang="en-US" sz="1000" b="1" i="1" dirty="0">
                <a:latin typeface="Arial" panose="020B0604020202020204" pitchFamily="34" charset="0"/>
                <a:cs typeface="Arial" panose="020B0604020202020204" pitchFamily="34" charset="0"/>
              </a:rPr>
              <a:t>BTW, this unconventional approach to problem-solving in the federal government is likely to represent the future.  </a:t>
            </a:r>
            <a:r>
              <a:rPr lang="en-US" sz="1000" b="1" i="1" u="sng" dirty="0">
                <a:latin typeface="Arial" panose="020B0604020202020204" pitchFamily="34" charset="0"/>
                <a:cs typeface="Arial" panose="020B0604020202020204" pitchFamily="34" charset="0"/>
              </a:rPr>
              <a:t>This is a trend I see</a:t>
            </a:r>
            <a:r>
              <a:rPr lang="en-US" sz="1000" b="1" i="1" u="none" dirty="0">
                <a:latin typeface="Arial" panose="020B0604020202020204" pitchFamily="34" charset="0"/>
                <a:cs typeface="Arial" panose="020B0604020202020204" pitchFamily="34" charset="0"/>
              </a:rPr>
              <a:t> </a:t>
            </a:r>
            <a:r>
              <a:rPr lang="en-US" sz="1000" b="1" i="1" dirty="0">
                <a:latin typeface="Arial" panose="020B0604020202020204" pitchFamily="34" charset="0"/>
                <a:cs typeface="Arial" panose="020B0604020202020204" pitchFamily="34" charset="0"/>
              </a:rPr>
              <a:t>and one of the very significant takeaways from this project.</a:t>
            </a:r>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9DEAFAE-9008-4ACA-8325-21B37FD4818E}" type="slidenum">
              <a:rPr lang="en-US" smtClean="0"/>
              <a:t>12</a:t>
            </a:fld>
            <a:endParaRPr lang="en-US" dirty="0"/>
          </a:p>
        </p:txBody>
      </p:sp>
    </p:spTree>
    <p:extLst>
      <p:ext uri="{BB962C8B-B14F-4D97-AF65-F5344CB8AC3E}">
        <p14:creationId xmlns:p14="http://schemas.microsoft.com/office/powerpoint/2010/main" val="232340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r>
              <a:rPr lang="en-US" sz="1000" dirty="0">
                <a:latin typeface="Arial" panose="020B0604020202020204" pitchFamily="34" charset="0"/>
                <a:cs typeface="Arial" panose="020B0604020202020204" pitchFamily="34" charset="0"/>
              </a:rPr>
              <a:t>When this project first started, there were no data scientists on it.  Just our criminologists and social scientists.</a:t>
            </a:r>
          </a:p>
          <a:p>
            <a:pPr marL="0" indent="0">
              <a:buFont typeface="Arial" charset="0"/>
              <a:buNone/>
            </a:pPr>
            <a:endParaRPr lang="en-US" sz="1000" dirty="0">
              <a:latin typeface="Arial" panose="020B0604020202020204" pitchFamily="34" charset="0"/>
              <a:cs typeface="Arial" panose="020B0604020202020204" pitchFamily="34" charset="0"/>
            </a:endParaRPr>
          </a:p>
          <a:p>
            <a:pPr marL="0" indent="0">
              <a:buFont typeface="Arial" charset="0"/>
              <a:buNone/>
            </a:pPr>
            <a:r>
              <a:rPr lang="en-US" sz="1000" b="1" dirty="0">
                <a:latin typeface="Arial" panose="020B0604020202020204" pitchFamily="34" charset="0"/>
                <a:cs typeface="Arial" panose="020B0604020202020204" pitchFamily="34" charset="0"/>
              </a:rPr>
              <a:t>And they soon ran into a big problem:</a:t>
            </a:r>
          </a:p>
          <a:p>
            <a:pPr marL="0" indent="0">
              <a:buFont typeface="Arial" charset="0"/>
              <a:buNone/>
            </a:pPr>
            <a:r>
              <a:rPr lang="en-US" sz="1000" dirty="0">
                <a:latin typeface="Arial" panose="020B0604020202020204" pitchFamily="34" charset="0"/>
                <a:cs typeface="Arial" panose="020B0604020202020204" pitchFamily="34" charset="0"/>
              </a:rPr>
              <a:t>Media alerts revealed that there were many relevant news stories to review (&gt;1,000,000 monthly)</a:t>
            </a:r>
          </a:p>
          <a:p>
            <a:pPr marL="0" indent="0">
              <a:buFont typeface="Arial" charset="0"/>
              <a:buNone/>
            </a:pPr>
            <a:r>
              <a:rPr lang="en-US" sz="1000" dirty="0">
                <a:latin typeface="Arial" panose="020B0604020202020204" pitchFamily="34" charset="0"/>
                <a:cs typeface="Arial" panose="020B0604020202020204" pitchFamily="34" charset="0"/>
              </a:rPr>
              <a:t>Many human coders, many huge Excel spreadsheets, and one big headache.</a:t>
            </a:r>
          </a:p>
          <a:p>
            <a:pPr marL="0" indent="0">
              <a:buFont typeface="Arial" charset="0"/>
              <a:buNone/>
            </a:pPr>
            <a:endParaRPr lang="en-US" sz="1000" b="1" i="1" dirty="0">
              <a:latin typeface="Arial" panose="020B0604020202020204" pitchFamily="34" charset="0"/>
              <a:cs typeface="Arial" panose="020B0604020202020204" pitchFamily="34" charset="0"/>
            </a:endParaRPr>
          </a:p>
          <a:p>
            <a:pPr marL="0" indent="0">
              <a:buFont typeface="Arial" charset="0"/>
              <a:buNone/>
            </a:pPr>
            <a:r>
              <a:rPr lang="en-US" sz="1000" b="1" i="1" dirty="0">
                <a:latin typeface="Arial" panose="020B0604020202020204" pitchFamily="34" charset="0"/>
                <a:cs typeface="Arial" panose="020B0604020202020204" pitchFamily="34" charset="0"/>
              </a:rPr>
              <a:t>I still remember Duren Banks, the RTI PD, calling us one day:  </a:t>
            </a:r>
          </a:p>
          <a:p>
            <a:pPr marL="0" indent="0">
              <a:buFont typeface="Arial" charset="0"/>
              <a:buNone/>
            </a:pPr>
            <a:r>
              <a:rPr lang="en-US" sz="1000" dirty="0">
                <a:latin typeface="Arial" panose="020B0604020202020204" pitchFamily="34" charset="0"/>
                <a:cs typeface="Arial" panose="020B0604020202020204" pitchFamily="34" charset="0"/>
              </a:rPr>
              <a:t>“Hey, is there any way to reduce the number of articles we have to read?  We’re swamped in news articles over here.”</a:t>
            </a:r>
          </a:p>
          <a:p>
            <a:pPr marL="0" indent="0">
              <a:buFont typeface="Arial" charset="0"/>
              <a:buNone/>
            </a:pPr>
            <a:r>
              <a:rPr lang="en-US" sz="1000" dirty="0">
                <a:latin typeface="Arial" panose="020B0604020202020204" pitchFamily="34" charset="0"/>
                <a:cs typeface="Arial" panose="020B0604020202020204" pitchFamily="34" charset="0"/>
              </a:rPr>
              <a:t>No way they could do this project relying on humans alone.</a:t>
            </a:r>
          </a:p>
          <a:p>
            <a:endParaRPr lang="en-US" sz="10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000" dirty="0">
                <a:latin typeface="Arial" panose="020B0604020202020204" pitchFamily="34" charset="0"/>
                <a:cs typeface="Arial" panose="020B0604020202020204" pitchFamily="34" charset="0"/>
              </a:rPr>
              <a:t>Many potential news articles to review.  Many human coders, many spreadsheets.  </a:t>
            </a: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000" dirty="0">
                <a:latin typeface="Arial" panose="020B0604020202020204" pitchFamily="34" charset="0"/>
                <a:cs typeface="Arial" panose="020B0604020202020204" pitchFamily="34" charset="0"/>
              </a:rPr>
              <a:t>The </a:t>
            </a:r>
            <a:r>
              <a:rPr lang="en-US" sz="1000" b="1" dirty="0">
                <a:latin typeface="Arial" panose="020B0604020202020204" pitchFamily="34" charset="0"/>
                <a:cs typeface="Arial" panose="020B0604020202020204" pitchFamily="34" charset="0"/>
              </a:rPr>
              <a:t>data science problem</a:t>
            </a:r>
            <a:r>
              <a:rPr lang="en-US" sz="1000" dirty="0">
                <a:latin typeface="Arial" panose="020B0604020202020204" pitchFamily="34" charset="0"/>
                <a:cs typeface="Arial" panose="020B0604020202020204" pitchFamily="34" charset="0"/>
              </a:rPr>
              <a:t>:  can we reduce human labor without reducing the number of individuals identified?</a:t>
            </a:r>
          </a:p>
          <a:p>
            <a:endParaRPr lang="en-US" sz="1000" kern="1200" dirty="0">
              <a:solidFill>
                <a:schemeClr val="tx1"/>
              </a:solidFill>
              <a:effectLst/>
              <a:latin typeface="Arial" panose="020B0604020202020204" pitchFamily="34" charset="0"/>
              <a:ea typeface="+mn-ea"/>
              <a:cs typeface="Arial" panose="020B0604020202020204" pitchFamily="34" charset="0"/>
            </a:endParaRPr>
          </a:p>
          <a:p>
            <a:endParaRPr lang="en-US" sz="1000" kern="1200" dirty="0">
              <a:solidFill>
                <a:schemeClr val="tx1"/>
              </a:solidFill>
              <a:effectLst/>
              <a:latin typeface="Arial" panose="020B0604020202020204" pitchFamily="34" charset="0"/>
              <a:ea typeface="+mn-ea"/>
              <a:cs typeface="Arial" panose="020B0604020202020204" pitchFamily="34" charset="0"/>
            </a:endParaRPr>
          </a:p>
          <a:p>
            <a:pPr fontAlgn="base" hangingPunct="0"/>
            <a:r>
              <a:rPr lang="en-US" sz="1000" b="1" dirty="0">
                <a:latin typeface="Arial" panose="020B0604020202020204" pitchFamily="34" charset="0"/>
                <a:cs typeface="Arial" panose="020B0604020202020204" pitchFamily="34" charset="0"/>
              </a:rPr>
              <a:t>Solution: </a:t>
            </a:r>
            <a:r>
              <a:rPr lang="en-US" sz="1000" dirty="0">
                <a:latin typeface="Arial" panose="020B0604020202020204" pitchFamily="34" charset="0"/>
                <a:cs typeface="Arial" panose="020B0604020202020204" pitchFamily="34" charset="0"/>
              </a:rPr>
              <a:t> </a:t>
            </a:r>
          </a:p>
          <a:p>
            <a:pPr fontAlgn="base" hangingPunct="0"/>
            <a:r>
              <a:rPr lang="en-US" sz="1000" dirty="0">
                <a:latin typeface="Arial" panose="020B0604020202020204" pitchFamily="34" charset="0"/>
                <a:cs typeface="Arial" panose="020B0604020202020204" pitchFamily="34" charset="0"/>
              </a:rPr>
              <a:t>Using open source software in Python, our data scientists developed an </a:t>
            </a:r>
            <a:r>
              <a:rPr lang="en-US" sz="1000" b="1" dirty="0">
                <a:latin typeface="Arial" panose="020B0604020202020204" pitchFamily="34" charset="0"/>
                <a:cs typeface="Arial" panose="020B0604020202020204" pitchFamily="34" charset="0"/>
              </a:rPr>
              <a:t>automated coding and classification pipeline </a:t>
            </a:r>
            <a:r>
              <a:rPr lang="en-US" sz="1000" dirty="0">
                <a:latin typeface="Arial" panose="020B0604020202020204" pitchFamily="34" charset="0"/>
                <a:cs typeface="Arial" panose="020B0604020202020204" pitchFamily="34" charset="0"/>
              </a:rPr>
              <a:t>of </a:t>
            </a:r>
            <a:r>
              <a:rPr lang="en-US" sz="1000" b="0" dirty="0">
                <a:latin typeface="Arial" panose="020B0604020202020204" pitchFamily="34" charset="0"/>
                <a:cs typeface="Arial" panose="020B0604020202020204" pitchFamily="34" charset="0"/>
              </a:rPr>
              <a:t>online media data that uses text analytics and machine learning techniques to </a:t>
            </a:r>
            <a:r>
              <a:rPr lang="en-US" sz="1000" dirty="0">
                <a:latin typeface="Arial" panose="020B0604020202020204" pitchFamily="34" charset="0"/>
                <a:cs typeface="Arial" panose="020B0604020202020204" pitchFamily="34" charset="0"/>
              </a:rPr>
              <a:t>identify potential cases that can be subsequently be verified by human coders to form a comprehensive and timely count of arrest-related deaths.</a:t>
            </a:r>
          </a:p>
          <a:p>
            <a:endParaRPr lang="en-US" sz="1000" kern="1200" dirty="0">
              <a:solidFill>
                <a:schemeClr val="tx1"/>
              </a:solidFill>
              <a:effectLst/>
              <a:latin typeface="Arial" panose="020B0604020202020204" pitchFamily="34" charset="0"/>
              <a:ea typeface="+mn-ea"/>
              <a:cs typeface="Arial" panose="020B0604020202020204" pitchFamily="34" charset="0"/>
            </a:endParaRPr>
          </a:p>
          <a:p>
            <a:r>
              <a:rPr lang="en-US" sz="1000" kern="1200" dirty="0">
                <a:solidFill>
                  <a:schemeClr val="tx1"/>
                </a:solidFill>
                <a:effectLst/>
                <a:latin typeface="Arial" panose="020B0604020202020204" pitchFamily="34" charset="0"/>
                <a:ea typeface="+mn-ea"/>
                <a:cs typeface="Arial" panose="020B0604020202020204" pitchFamily="34" charset="0"/>
              </a:rPr>
              <a:t>In our solution, determining a potential arrest related death is the result of processing news articles through a successive set of filters. We refer to this set of article filtering processes as the </a:t>
            </a:r>
            <a:r>
              <a:rPr lang="en-US" sz="1000" b="1" i="1" kern="1200" dirty="0">
                <a:solidFill>
                  <a:schemeClr val="tx1"/>
                </a:solidFill>
                <a:effectLst/>
                <a:latin typeface="Arial" panose="020B0604020202020204" pitchFamily="34" charset="0"/>
                <a:ea typeface="+mn-ea"/>
                <a:cs typeface="Arial" panose="020B0604020202020204" pitchFamily="34" charset="0"/>
              </a:rPr>
              <a:t>pipeline</a:t>
            </a:r>
            <a:r>
              <a:rPr lang="en-US" sz="1000" kern="1200" dirty="0">
                <a:solidFill>
                  <a:schemeClr val="tx1"/>
                </a:solidFill>
                <a:effectLst/>
                <a:latin typeface="Arial" panose="020B0604020202020204" pitchFamily="34" charset="0"/>
                <a:ea typeface="+mn-ea"/>
                <a:cs typeface="Arial" panose="020B0604020202020204" pitchFamily="34" charset="0"/>
              </a:rPr>
              <a:t>. </a:t>
            </a:r>
          </a:p>
          <a:p>
            <a:endParaRPr lang="en-US" sz="1000" kern="1200" dirty="0">
              <a:solidFill>
                <a:schemeClr val="tx1"/>
              </a:solidFill>
              <a:effectLst/>
              <a:latin typeface="Arial" panose="020B0604020202020204" pitchFamily="34" charset="0"/>
              <a:ea typeface="+mn-ea"/>
              <a:cs typeface="Arial" panose="020B0604020202020204" pitchFamily="34" charset="0"/>
            </a:endParaRPr>
          </a:p>
          <a:p>
            <a:r>
              <a:rPr lang="en-US" sz="1000" b="1" kern="1200" dirty="0">
                <a:solidFill>
                  <a:schemeClr val="tx1"/>
                </a:solidFill>
                <a:effectLst/>
                <a:latin typeface="Arial" panose="020B0604020202020204" pitchFamily="34" charset="0"/>
                <a:ea typeface="+mn-ea"/>
                <a:cs typeface="Arial" panose="020B0604020202020204" pitchFamily="34" charset="0"/>
              </a:rPr>
              <a:t>It starts with the universe of all news articles and ends with unique events.</a:t>
            </a:r>
          </a:p>
        </p:txBody>
      </p:sp>
      <p:sp>
        <p:nvSpPr>
          <p:cNvPr id="4" name="Slide Number Placeholder 3"/>
          <p:cNvSpPr>
            <a:spLocks noGrp="1"/>
          </p:cNvSpPr>
          <p:nvPr>
            <p:ph type="sldNum" sz="quarter" idx="10"/>
          </p:nvPr>
        </p:nvSpPr>
        <p:spPr/>
        <p:txBody>
          <a:bodyPr/>
          <a:lstStyle/>
          <a:p>
            <a:fld id="{79DEAFAE-9008-4ACA-8325-21B37FD4818E}" type="slidenum">
              <a:rPr lang="en-US" smtClean="0"/>
              <a:t>13</a:t>
            </a:fld>
            <a:endParaRPr lang="en-US" dirty="0"/>
          </a:p>
        </p:txBody>
      </p:sp>
    </p:spTree>
    <p:extLst>
      <p:ext uri="{BB962C8B-B14F-4D97-AF65-F5344CB8AC3E}">
        <p14:creationId xmlns:p14="http://schemas.microsoft.com/office/powerpoint/2010/main" val="3286323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lang="en-US" sz="1000" b="1" i="0" dirty="0">
                <a:latin typeface="Arial" panose="020B0604020202020204" pitchFamily="34" charset="0"/>
                <a:cs typeface="Arial" panose="020B0604020202020204" pitchFamily="34" charset="0"/>
              </a:rPr>
              <a:t>Here’s a more technical view of the pipeline.  </a:t>
            </a:r>
          </a:p>
          <a:p>
            <a:pPr marL="0" marR="0" lvl="0" indent="0" algn="l" defTabSz="914400" rtl="0" eaLnBrk="1" fontAlgn="base" latinLnBrk="0" hangingPunct="0">
              <a:lnSpc>
                <a:spcPct val="100000"/>
              </a:lnSpc>
              <a:spcBef>
                <a:spcPts val="0"/>
              </a:spcBef>
              <a:spcAft>
                <a:spcPts val="0"/>
              </a:spcAft>
              <a:buClrTx/>
              <a:buSzTx/>
              <a:buFontTx/>
              <a:buNone/>
              <a:tabLst/>
              <a:defRPr/>
            </a:pPr>
            <a:endParaRPr lang="en-US" sz="1000" b="0" i="0" dirty="0">
              <a:latin typeface="Arial" panose="020B0604020202020204" pitchFamily="34" charset="0"/>
              <a:cs typeface="Arial" panose="020B0604020202020204" pitchFamily="34" charset="0"/>
            </a:endParaRPr>
          </a:p>
          <a:p>
            <a:pPr marL="0" marR="0" lvl="0" indent="0" algn="l" defTabSz="914400" rtl="0" eaLnBrk="1" fontAlgn="base" latinLnBrk="0" hangingPunct="0">
              <a:lnSpc>
                <a:spcPct val="100000"/>
              </a:lnSpc>
              <a:spcBef>
                <a:spcPts val="0"/>
              </a:spcBef>
              <a:spcAft>
                <a:spcPts val="0"/>
              </a:spcAft>
              <a:buClrTx/>
              <a:buSzTx/>
              <a:buFontTx/>
              <a:buNone/>
              <a:tabLst/>
              <a:defRPr/>
            </a:pPr>
            <a:r>
              <a:rPr lang="en-US" sz="1000" b="0" i="0" dirty="0">
                <a:latin typeface="Arial" panose="020B0604020202020204" pitchFamily="34" charset="0"/>
                <a:cs typeface="Arial" panose="020B0604020202020204" pitchFamily="34" charset="0"/>
              </a:rPr>
              <a:t>From the data science perspective, this project weaves data and analytic pipelines together in creative ways.  Aside from impact, this is what data scientists get excited about—</a:t>
            </a:r>
            <a:r>
              <a:rPr lang="en-US" sz="1000" b="1" i="1" dirty="0">
                <a:latin typeface="Arial" panose="020B0604020202020204" pitchFamily="34" charset="0"/>
                <a:cs typeface="Arial" panose="020B0604020202020204" pitchFamily="34" charset="0"/>
              </a:rPr>
              <a:t>creating products and processes that people use.</a:t>
            </a:r>
          </a:p>
          <a:p>
            <a:pPr fontAlgn="base" hangingPunct="0"/>
            <a:endParaRPr lang="en-US" sz="1000" b="1" i="1" dirty="0">
              <a:latin typeface="Arial" panose="020B0604020202020204" pitchFamily="34" charset="0"/>
              <a:cs typeface="Arial" panose="020B0604020202020204" pitchFamily="34" charset="0"/>
            </a:endParaRPr>
          </a:p>
          <a:p>
            <a:pPr marL="0" marR="0" lvl="0" indent="0" algn="l" defTabSz="914400" rtl="0" eaLnBrk="1" fontAlgn="base" latinLnBrk="0" hangingPunct="0">
              <a:lnSpc>
                <a:spcPct val="100000"/>
              </a:lnSpc>
              <a:spcBef>
                <a:spcPts val="0"/>
              </a:spcBef>
              <a:spcAft>
                <a:spcPts val="0"/>
              </a:spcAft>
              <a:buClrTx/>
              <a:buSzTx/>
              <a:buFontTx/>
              <a:buNone/>
              <a:tabLst/>
              <a:defRPr/>
            </a:pPr>
            <a:r>
              <a:rPr lang="en-US" sz="1000" kern="1200" dirty="0">
                <a:solidFill>
                  <a:schemeClr val="tx1"/>
                </a:solidFill>
                <a:effectLst/>
                <a:latin typeface="Arial" panose="020B0604020202020204" pitchFamily="34" charset="0"/>
                <a:ea typeface="+mn-ea"/>
                <a:cs typeface="Arial" panose="020B0604020202020204" pitchFamily="34" charset="0"/>
              </a:rPr>
              <a:t>The initial step of the pipeline </a:t>
            </a:r>
            <a:r>
              <a:rPr lang="en-US" sz="1000" b="1" i="0" kern="1200" dirty="0">
                <a:solidFill>
                  <a:schemeClr val="tx1"/>
                </a:solidFill>
                <a:effectLst/>
                <a:latin typeface="Arial" panose="020B0604020202020204" pitchFamily="34" charset="0"/>
                <a:ea typeface="+mn-ea"/>
                <a:cs typeface="Arial" panose="020B0604020202020204" pitchFamily="34" charset="0"/>
              </a:rPr>
              <a:t>(the Event Listener)</a:t>
            </a:r>
            <a:r>
              <a:rPr lang="en-US" sz="1000" b="1" i="1" kern="1200" dirty="0">
                <a:solidFill>
                  <a:schemeClr val="tx1"/>
                </a:solidFill>
                <a:effectLst/>
                <a:latin typeface="Arial" panose="020B0604020202020204" pitchFamily="34" charset="0"/>
                <a:ea typeface="+mn-ea"/>
                <a:cs typeface="Arial" panose="020B0604020202020204" pitchFamily="34" charset="0"/>
              </a:rPr>
              <a:t> </a:t>
            </a:r>
            <a:r>
              <a:rPr lang="en-US" sz="1000" kern="1200" dirty="0">
                <a:solidFill>
                  <a:schemeClr val="tx1"/>
                </a:solidFill>
                <a:effectLst/>
                <a:latin typeface="Arial" panose="020B0604020202020204" pitchFamily="34" charset="0"/>
                <a:ea typeface="+mn-ea"/>
                <a:cs typeface="Arial" panose="020B0604020202020204" pitchFamily="34" charset="0"/>
              </a:rPr>
              <a:t>collects news articles from media monitoring services, where the articles collected have a title or text that contains a word from a list of </a:t>
            </a:r>
            <a:r>
              <a:rPr lang="en-US" altLang="en-US" sz="1000" dirty="0">
                <a:latin typeface="Arial" panose="020B0604020202020204" pitchFamily="34" charset="0"/>
                <a:cs typeface="Arial" panose="020B0604020202020204" pitchFamily="34" charset="0"/>
              </a:rPr>
              <a:t>primary search terms (such as </a:t>
            </a:r>
            <a:r>
              <a:rPr lang="en-US" altLang="en-US" sz="1000" i="1" dirty="0">
                <a:latin typeface="Arial" panose="020B0604020202020204" pitchFamily="34" charset="0"/>
                <a:cs typeface="Arial" panose="020B0604020202020204" pitchFamily="34" charset="0"/>
              </a:rPr>
              <a:t>shot</a:t>
            </a:r>
            <a:r>
              <a:rPr lang="en-US" altLang="en-US" sz="1000" dirty="0">
                <a:latin typeface="Arial" panose="020B0604020202020204" pitchFamily="34" charset="0"/>
                <a:cs typeface="Arial" panose="020B0604020202020204" pitchFamily="34" charset="0"/>
              </a:rPr>
              <a:t>, </a:t>
            </a:r>
            <a:r>
              <a:rPr lang="en-US" altLang="en-US" sz="1000" i="1" dirty="0">
                <a:latin typeface="Arial" panose="020B0604020202020204" pitchFamily="34" charset="0"/>
                <a:cs typeface="Arial" panose="020B0604020202020204" pitchFamily="34" charset="0"/>
              </a:rPr>
              <a:t>standoff</a:t>
            </a:r>
            <a:r>
              <a:rPr lang="en-US" altLang="en-US" sz="1000" dirty="0">
                <a:latin typeface="Arial" panose="020B0604020202020204" pitchFamily="34" charset="0"/>
                <a:cs typeface="Arial" panose="020B0604020202020204" pitchFamily="34" charset="0"/>
              </a:rPr>
              <a:t>, </a:t>
            </a:r>
            <a:r>
              <a:rPr lang="en-US" altLang="en-US" sz="1000" i="1" dirty="0">
                <a:latin typeface="Arial" panose="020B0604020202020204" pitchFamily="34" charset="0"/>
                <a:cs typeface="Arial" panose="020B0604020202020204" pitchFamily="34" charset="0"/>
              </a:rPr>
              <a:t>use of force</a:t>
            </a:r>
            <a:r>
              <a:rPr lang="en-US" altLang="en-US" sz="1000" dirty="0">
                <a:latin typeface="Arial" panose="020B0604020202020204" pitchFamily="34" charset="0"/>
                <a:cs typeface="Arial" panose="020B0604020202020204" pitchFamily="34" charset="0"/>
              </a:rPr>
              <a:t>) </a:t>
            </a:r>
            <a:r>
              <a:rPr lang="en-US" altLang="en-US" sz="1000" b="1" i="1" u="none" dirty="0">
                <a:latin typeface="Arial" panose="020B0604020202020204" pitchFamily="34" charset="0"/>
                <a:cs typeface="Arial" panose="020B0604020202020204" pitchFamily="34" charset="0"/>
              </a:rPr>
              <a:t>and</a:t>
            </a:r>
            <a:r>
              <a:rPr lang="en-US" altLang="en-US" sz="1000" dirty="0">
                <a:latin typeface="Arial" panose="020B0604020202020204" pitchFamily="34" charset="0"/>
                <a:cs typeface="Arial" panose="020B0604020202020204" pitchFamily="34" charset="0"/>
              </a:rPr>
              <a:t> other terms indicating law enforcement involvement (such as </a:t>
            </a:r>
            <a:r>
              <a:rPr lang="en-US" altLang="en-US" sz="1000" i="1" dirty="0">
                <a:latin typeface="Arial" panose="020B0604020202020204" pitchFamily="34" charset="0"/>
                <a:cs typeface="Arial" panose="020B0604020202020204" pitchFamily="34" charset="0"/>
              </a:rPr>
              <a:t>police</a:t>
            </a:r>
            <a:r>
              <a:rPr lang="en-US" altLang="en-US" sz="1000" dirty="0">
                <a:latin typeface="Arial" panose="020B0604020202020204" pitchFamily="34" charset="0"/>
                <a:cs typeface="Arial" panose="020B0604020202020204" pitchFamily="34" charset="0"/>
              </a:rPr>
              <a:t>, </a:t>
            </a:r>
            <a:r>
              <a:rPr lang="en-US" altLang="en-US" sz="1000" i="1" dirty="0">
                <a:latin typeface="Arial" panose="020B0604020202020204" pitchFamily="34" charset="0"/>
                <a:cs typeface="Arial" panose="020B0604020202020204" pitchFamily="34" charset="0"/>
              </a:rPr>
              <a:t>officer</a:t>
            </a:r>
            <a:r>
              <a:rPr lang="en-US" altLang="en-US" sz="1000" dirty="0">
                <a:latin typeface="Arial" panose="020B0604020202020204" pitchFamily="34" charset="0"/>
                <a:cs typeface="Arial" panose="020B0604020202020204" pitchFamily="34" charset="0"/>
              </a:rPr>
              <a:t>, </a:t>
            </a:r>
            <a:r>
              <a:rPr lang="en-US" altLang="en-US" sz="1000" i="1" dirty="0">
                <a:latin typeface="Arial" panose="020B0604020202020204" pitchFamily="34" charset="0"/>
                <a:cs typeface="Arial" panose="020B0604020202020204" pitchFamily="34" charset="0"/>
              </a:rPr>
              <a:t>arrest,</a:t>
            </a:r>
            <a:r>
              <a:rPr lang="en-US" altLang="en-US" sz="1000" dirty="0">
                <a:latin typeface="Arial" panose="020B0604020202020204" pitchFamily="34" charset="0"/>
                <a:cs typeface="Arial" panose="020B0604020202020204" pitchFamily="34" charset="0"/>
              </a:rPr>
              <a:t> or </a:t>
            </a:r>
            <a:r>
              <a:rPr lang="en-US" altLang="en-US" sz="1000" i="1" dirty="0">
                <a:latin typeface="Arial" panose="020B0604020202020204" pitchFamily="34" charset="0"/>
                <a:cs typeface="Arial" panose="020B0604020202020204" pitchFamily="34" charset="0"/>
              </a:rPr>
              <a:t>custody</a:t>
            </a:r>
            <a:r>
              <a:rPr lang="en-US" altLang="en-US" sz="1000" dirty="0">
                <a:latin typeface="Arial" panose="020B0604020202020204" pitchFamily="34" charset="0"/>
                <a:cs typeface="Arial" panose="020B0604020202020204" pitchFamily="34" charset="0"/>
              </a:rPr>
              <a:t>).  </a:t>
            </a:r>
          </a:p>
          <a:p>
            <a:pPr marL="0" marR="0" lvl="0" indent="0" algn="l" defTabSz="914400" rtl="0" eaLnBrk="1" fontAlgn="base" latinLnBrk="0" hangingPunct="0">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The Event Listener </a:t>
            </a:r>
            <a:r>
              <a:rPr lang="en-US" sz="1000" dirty="0">
                <a:latin typeface="Arial" panose="020B0604020202020204" pitchFamily="34" charset="0"/>
                <a:cs typeface="Arial" panose="020B0604020202020204" pitchFamily="34" charset="0"/>
              </a:rPr>
              <a:t>brings in </a:t>
            </a:r>
            <a:r>
              <a:rPr lang="en-US" sz="1000" b="1" dirty="0">
                <a:latin typeface="Arial" panose="020B0604020202020204" pitchFamily="34" charset="0"/>
                <a:cs typeface="Arial" panose="020B0604020202020204" pitchFamily="34" charset="0"/>
              </a:rPr>
              <a:t>1.2M articles / month.  </a:t>
            </a:r>
          </a:p>
          <a:p>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Again, the </a:t>
            </a:r>
            <a:r>
              <a:rPr lang="en-US" sz="1000" b="1" dirty="0">
                <a:latin typeface="Arial" panose="020B0604020202020204" pitchFamily="34" charset="0"/>
                <a:cs typeface="Arial" panose="020B0604020202020204" pitchFamily="34" charset="0"/>
              </a:rPr>
              <a:t>data science problem</a:t>
            </a:r>
            <a:r>
              <a:rPr lang="en-US" sz="1000" dirty="0">
                <a:latin typeface="Arial" panose="020B0604020202020204" pitchFamily="34" charset="0"/>
                <a:cs typeface="Arial" panose="020B0604020202020204" pitchFamily="34" charset="0"/>
              </a:rPr>
              <a:t>:  can we reduce human labor without reducing the number of individuals identified?</a:t>
            </a:r>
          </a:p>
          <a:p>
            <a:pPr marL="274320" indent="-274320">
              <a:buFont typeface="Arial" charset="0"/>
              <a:buChar char="•"/>
            </a:pPr>
            <a:r>
              <a:rPr lang="en-US" sz="1000" dirty="0">
                <a:solidFill>
                  <a:schemeClr val="bg2">
                    <a:lumMod val="75000"/>
                  </a:schemeClr>
                </a:solidFill>
                <a:latin typeface="Arial" panose="020B0604020202020204" pitchFamily="34" charset="0"/>
                <a:cs typeface="Arial" panose="020B0604020202020204" pitchFamily="34" charset="0"/>
              </a:rPr>
              <a:t>Many potential news stories to review </a:t>
            </a:r>
          </a:p>
          <a:p>
            <a:pPr marL="274320" indent="-274320">
              <a:buFont typeface="Arial" charset="0"/>
              <a:buChar char="•"/>
            </a:pPr>
            <a:r>
              <a:rPr lang="en-US" sz="1000" dirty="0">
                <a:solidFill>
                  <a:schemeClr val="bg2">
                    <a:lumMod val="75000"/>
                  </a:schemeClr>
                </a:solidFill>
                <a:latin typeface="Arial" panose="020B0604020202020204" pitchFamily="34" charset="0"/>
                <a:cs typeface="Arial" panose="020B0604020202020204" pitchFamily="34" charset="0"/>
              </a:rPr>
              <a:t>Many coders, many spreadsheets</a:t>
            </a:r>
          </a:p>
          <a:p>
            <a:pPr marL="274320" indent="-274320">
              <a:buFont typeface="Arial" charset="0"/>
              <a:buChar char="•"/>
            </a:pPr>
            <a:endParaRPr lang="en-US" sz="1000" dirty="0">
              <a:solidFill>
                <a:schemeClr val="bg2">
                  <a:lumMod val="7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effectLst/>
                <a:latin typeface="Arial" panose="020B0604020202020204" pitchFamily="34" charset="0"/>
                <a:ea typeface="+mn-ea"/>
                <a:cs typeface="Arial" panose="020B0604020202020204" pitchFamily="34" charset="0"/>
              </a:rPr>
              <a:t>Text Processing: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Arial" panose="020B0604020202020204" pitchFamily="34" charset="0"/>
                <a:ea typeface="+mn-ea"/>
                <a:cs typeface="Arial" panose="020B0604020202020204" pitchFamily="34" charset="0"/>
              </a:rPr>
              <a:t>The articles are </a:t>
            </a:r>
            <a:r>
              <a:rPr lang="en-US" sz="1000" b="1" i="1" kern="1200" dirty="0">
                <a:solidFill>
                  <a:schemeClr val="tx1"/>
                </a:solidFill>
                <a:effectLst/>
                <a:latin typeface="Arial" panose="020B0604020202020204" pitchFamily="34" charset="0"/>
                <a:ea typeface="+mn-ea"/>
                <a:cs typeface="Arial" panose="020B0604020202020204" pitchFamily="34" charset="0"/>
              </a:rPr>
              <a:t>deduplicated</a:t>
            </a:r>
            <a:r>
              <a:rPr lang="en-US" sz="1000" i="1" kern="1200" dirty="0">
                <a:solidFill>
                  <a:schemeClr val="tx1"/>
                </a:solidFill>
                <a:effectLst/>
                <a:latin typeface="Arial" panose="020B0604020202020204" pitchFamily="34" charset="0"/>
                <a:ea typeface="+mn-ea"/>
                <a:cs typeface="Arial" panose="020B0604020202020204" pitchFamily="34" charset="0"/>
              </a:rPr>
              <a:t>,</a:t>
            </a:r>
            <a:r>
              <a:rPr lang="en-US" sz="1000" kern="1200" dirty="0">
                <a:solidFill>
                  <a:schemeClr val="tx1"/>
                </a:solidFill>
                <a:effectLst/>
                <a:latin typeface="Arial" panose="020B0604020202020204" pitchFamily="34" charset="0"/>
                <a:ea typeface="+mn-ea"/>
                <a:cs typeface="Arial" panose="020B0604020202020204" pitchFamily="34" charset="0"/>
              </a:rPr>
              <a:t> a process that removes articles that have significant overlap in the article title or text.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dirty="0">
                <a:solidFill>
                  <a:schemeClr val="tx1"/>
                </a:solidFill>
                <a:effectLst/>
                <a:latin typeface="Arial" panose="020B0604020202020204" pitchFamily="34" charset="0"/>
                <a:ea typeface="+mn-ea"/>
                <a:cs typeface="Arial" panose="020B0604020202020204" pitchFamily="34" charset="0"/>
              </a:rPr>
              <a:t>Removes duplicates </a:t>
            </a:r>
            <a:r>
              <a:rPr lang="en-US" sz="1000" b="0" u="sng" kern="1200" dirty="0">
                <a:solidFill>
                  <a:schemeClr val="tx1"/>
                </a:solidFill>
                <a:effectLst/>
                <a:latin typeface="Arial" panose="020B0604020202020204" pitchFamily="34" charset="0"/>
                <a:ea typeface="+mn-ea"/>
                <a:cs typeface="Arial" panose="020B0604020202020204" pitchFamily="34" charset="0"/>
              </a:rPr>
              <a:t>and</a:t>
            </a:r>
            <a:r>
              <a:rPr lang="en-US" sz="1000" b="0" kern="1200" dirty="0">
                <a:solidFill>
                  <a:schemeClr val="tx1"/>
                </a:solidFill>
                <a:effectLst/>
                <a:latin typeface="Arial" panose="020B0604020202020204" pitchFamily="34" charset="0"/>
                <a:ea typeface="+mn-ea"/>
                <a:cs typeface="Arial" panose="020B0604020202020204" pitchFamily="34" charset="0"/>
              </a:rPr>
              <a:t> articles from untrustworthy or duplicative sources:  no national news outlets, no Wikipedia, no Reddit, no Breitbart.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effectLst/>
                <a:latin typeface="Arial" panose="020B0604020202020204" pitchFamily="34" charset="0"/>
                <a:ea typeface="+mn-ea"/>
                <a:cs typeface="Arial" panose="020B0604020202020204" pitchFamily="34" charset="0"/>
              </a:rPr>
              <a:t>Down to 515,000 articles/month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kern="1200" dirty="0">
              <a:solidFill>
                <a:schemeClr val="tx1"/>
              </a:solidFill>
              <a:effectLst/>
              <a:latin typeface="Arial" panose="020B0604020202020204" pitchFamily="34" charset="0"/>
              <a:ea typeface="+mn-ea"/>
              <a:cs typeface="Arial" panose="020B0604020202020204" pitchFamily="34" charset="0"/>
            </a:endParaRPr>
          </a:p>
          <a:p>
            <a:pPr marL="0" indent="0" defTabSz="5905306" eaLnBrk="1" hangingPunct="1">
              <a:buClr>
                <a:schemeClr val="tx2"/>
              </a:buClr>
              <a:buSzPct val="100000"/>
              <a:buNone/>
              <a:defRPr/>
            </a:pPr>
            <a:r>
              <a:rPr lang="en-US" altLang="en-US" sz="1000" b="1" dirty="0">
                <a:latin typeface="Arial" panose="020B0604020202020204" pitchFamily="34" charset="0"/>
                <a:cs typeface="Arial" panose="020B0604020202020204" pitchFamily="34" charset="0"/>
              </a:rPr>
              <a:t>Text Similarity Detector:   </a:t>
            </a:r>
            <a:r>
              <a:rPr lang="en-US" altLang="en-US" sz="1000" b="0" dirty="0">
                <a:latin typeface="Arial" panose="020B0604020202020204" pitchFamily="34" charset="0"/>
                <a:cs typeface="Arial" panose="020B0604020202020204" pitchFamily="34" charset="0"/>
              </a:rPr>
              <a:t>uses document similarity measures to </a:t>
            </a:r>
            <a:r>
              <a:rPr lang="en-US" altLang="en-US" sz="1000" b="1" dirty="0">
                <a:latin typeface="Arial" panose="020B0604020202020204" pitchFamily="34" charset="0"/>
                <a:cs typeface="Arial" panose="020B0604020202020204" pitchFamily="34" charset="0"/>
              </a:rPr>
              <a:t>eliminate similar articles</a:t>
            </a:r>
            <a:r>
              <a:rPr lang="en-US" altLang="en-US" sz="1000" b="0" dirty="0">
                <a:latin typeface="Arial" panose="020B0604020202020204" pitchFamily="34" charset="0"/>
                <a:cs typeface="Arial" panose="020B0604020202020204" pitchFamily="34" charset="0"/>
              </a:rPr>
              <a:t>, based on text and titles</a:t>
            </a:r>
          </a:p>
          <a:p>
            <a:pPr marL="930545" lvl="3" indent="-457200" defTabSz="5905306" eaLnBrk="1" hangingPunct="1">
              <a:buClr>
                <a:schemeClr val="tx2"/>
              </a:buClr>
              <a:buSzPct val="85000"/>
              <a:defRPr/>
            </a:pPr>
            <a:r>
              <a:rPr lang="en-US" altLang="en-US" sz="1000" dirty="0">
                <a:latin typeface="Arial" panose="020B0604020202020204" pitchFamily="34" charset="0"/>
                <a:cs typeface="Arial" panose="020B0604020202020204" pitchFamily="34" charset="0"/>
              </a:rPr>
              <a:t>Uses TFIDF Cosine Similarity on article titles longer than 40 characters and removes articles above similarity threshold.</a:t>
            </a:r>
          </a:p>
          <a:p>
            <a:pPr marL="930545" lvl="3" indent="-457200" defTabSz="5905306" eaLnBrk="1" hangingPunct="1">
              <a:buClr>
                <a:schemeClr val="tx2"/>
              </a:buClr>
              <a:buSzPct val="85000"/>
              <a:defRPr/>
            </a:pPr>
            <a:r>
              <a:rPr lang="en-US" altLang="en-US" sz="1000" dirty="0">
                <a:latin typeface="Arial" panose="020B0604020202020204" pitchFamily="34" charset="0"/>
                <a:cs typeface="Arial" panose="020B0604020202020204" pitchFamily="34" charset="0"/>
              </a:rPr>
              <a:t>Uses TFIDF Cosine Similarity on article text and removes articles above similarity threshold.</a:t>
            </a:r>
          </a:p>
          <a:p>
            <a:pPr marL="930545" lvl="3" indent="-457200" defTabSz="5905306" eaLnBrk="1" hangingPunct="1">
              <a:buClr>
                <a:schemeClr val="tx2"/>
              </a:buClr>
              <a:buSzPct val="85000"/>
              <a:defRPr/>
            </a:pPr>
            <a:r>
              <a:rPr lang="en-US" altLang="en-US" sz="1000" dirty="0">
                <a:latin typeface="Arial" panose="020B0604020202020204" pitchFamily="34" charset="0"/>
                <a:cs typeface="Arial" panose="020B0604020202020204" pitchFamily="34" charset="0"/>
              </a:rPr>
              <a:t>Uses the set of named entities and the Jaccard similarity to remove articles above the similarity threshold.</a:t>
            </a:r>
          </a:p>
          <a:p>
            <a:pPr marL="930545" marR="0" lvl="3" indent="-457200" algn="l" defTabSz="5905306" rtl="0" eaLnBrk="1" fontAlgn="auto" latinLnBrk="0" hangingPunct="1">
              <a:lnSpc>
                <a:spcPct val="100000"/>
              </a:lnSpc>
              <a:spcBef>
                <a:spcPts val="0"/>
              </a:spcBef>
              <a:spcAft>
                <a:spcPts val="0"/>
              </a:spcAft>
              <a:buClr>
                <a:schemeClr val="tx2"/>
              </a:buClr>
              <a:buSzPct val="85000"/>
              <a:buFontTx/>
              <a:buNone/>
              <a:tabLst/>
              <a:defRPr/>
            </a:pPr>
            <a:r>
              <a:rPr lang="en-US" sz="1000" dirty="0">
                <a:latin typeface="Arial" panose="020B0604020202020204" pitchFamily="34" charset="0"/>
                <a:cs typeface="Arial" panose="020B0604020202020204" pitchFamily="34" charset="0"/>
              </a:rPr>
              <a:t>Also looks for those with similar named entities:  </a:t>
            </a:r>
            <a:r>
              <a:rPr lang="en-US" sz="1000" b="1" dirty="0">
                <a:latin typeface="Arial" panose="020B0604020202020204" pitchFamily="34" charset="0"/>
                <a:cs typeface="Arial" panose="020B0604020202020204" pitchFamily="34" charset="0"/>
              </a:rPr>
              <a:t>proper nouns</a:t>
            </a:r>
            <a:endParaRPr lang="en-US" alt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Down to 140,000 articles/month</a:t>
            </a:r>
          </a:p>
          <a:p>
            <a:endParaRPr lang="en-US" sz="1000" b="1"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Relevancy Classifier:  Machine learning component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Arial" panose="020B0604020202020204" pitchFamily="34" charset="0"/>
                <a:ea typeface="+mn-ea"/>
                <a:cs typeface="Arial" panose="020B0604020202020204" pitchFamily="34" charset="0"/>
              </a:rPr>
              <a:t>After duplicate articles are removed, the remaining articles are run through a </a:t>
            </a:r>
            <a:r>
              <a:rPr lang="en-US" sz="1000" b="1" i="1" kern="1200" dirty="0">
                <a:solidFill>
                  <a:schemeClr val="tx1"/>
                </a:solidFill>
                <a:effectLst/>
                <a:latin typeface="Arial" panose="020B0604020202020204" pitchFamily="34" charset="0"/>
                <a:ea typeface="+mn-ea"/>
                <a:cs typeface="Arial" panose="020B0604020202020204" pitchFamily="34" charset="0"/>
              </a:rPr>
              <a:t>relevancy classifier</a:t>
            </a:r>
            <a:r>
              <a:rPr lang="en-US" sz="1000" b="1" kern="1200" dirty="0">
                <a:solidFill>
                  <a:schemeClr val="tx1"/>
                </a:solidFill>
                <a:effectLst/>
                <a:latin typeface="Arial" panose="020B0604020202020204" pitchFamily="34" charset="0"/>
                <a:ea typeface="+mn-ea"/>
                <a:cs typeface="Arial" panose="020B0604020202020204" pitchFamily="34" charset="0"/>
              </a:rPr>
              <a:t> </a:t>
            </a:r>
            <a:r>
              <a:rPr lang="en-US" sz="1000" kern="1200" dirty="0">
                <a:solidFill>
                  <a:schemeClr val="tx1"/>
                </a:solidFill>
                <a:effectLst/>
                <a:latin typeface="Arial" panose="020B0604020202020204" pitchFamily="34" charset="0"/>
                <a:ea typeface="+mn-ea"/>
                <a:cs typeface="Arial" panose="020B0604020202020204" pitchFamily="34" charset="0"/>
              </a:rPr>
              <a:t>— a </a:t>
            </a:r>
            <a:r>
              <a:rPr lang="en-US" sz="1000" b="1" i="1" kern="1200" dirty="0">
                <a:solidFill>
                  <a:schemeClr val="tx1"/>
                </a:solidFill>
                <a:effectLst/>
                <a:latin typeface="Arial" panose="020B0604020202020204" pitchFamily="34" charset="0"/>
                <a:ea typeface="+mn-ea"/>
                <a:cs typeface="Arial" panose="020B0604020202020204" pitchFamily="34" charset="0"/>
              </a:rPr>
              <a:t>machine learning model</a:t>
            </a:r>
            <a:r>
              <a:rPr lang="en-US" sz="1000" b="1" kern="1200" dirty="0">
                <a:solidFill>
                  <a:schemeClr val="tx1"/>
                </a:solidFill>
                <a:effectLst/>
                <a:latin typeface="Arial" panose="020B0604020202020204" pitchFamily="34" charset="0"/>
                <a:ea typeface="+mn-ea"/>
                <a:cs typeface="Arial" panose="020B0604020202020204" pitchFamily="34" charset="0"/>
              </a:rPr>
              <a:t> </a:t>
            </a:r>
            <a:r>
              <a:rPr lang="en-US" sz="1000" kern="1200" dirty="0">
                <a:solidFill>
                  <a:schemeClr val="tx1"/>
                </a:solidFill>
                <a:effectLst/>
                <a:latin typeface="Arial" panose="020B0604020202020204" pitchFamily="34" charset="0"/>
                <a:ea typeface="+mn-ea"/>
                <a:cs typeface="Arial" panose="020B0604020202020204" pitchFamily="34" charset="0"/>
              </a:rPr>
              <a:t>that predicts whether the article describes an arrest related death.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i="1" dirty="0">
                <a:solidFill>
                  <a:schemeClr val="bg2">
                    <a:lumMod val="75000"/>
                  </a:schemeClr>
                </a:solidFill>
                <a:latin typeface="Arial" panose="020B0604020202020204" pitchFamily="34" charset="0"/>
                <a:cs typeface="Arial" panose="020B0604020202020204" pitchFamily="34" charset="0"/>
              </a:rPr>
              <a:t>Ensemble model </a:t>
            </a:r>
            <a:r>
              <a:rPr lang="en-US" sz="1000" dirty="0">
                <a:solidFill>
                  <a:schemeClr val="bg2">
                    <a:lumMod val="75000"/>
                  </a:schemeClr>
                </a:solidFill>
                <a:latin typeface="Arial" panose="020B0604020202020204" pitchFamily="34" charset="0"/>
                <a:cs typeface="Arial" panose="020B0604020202020204" pitchFamily="34" charset="0"/>
              </a:rPr>
              <a:t>(logistic regression, decision tree classifiers, and a neural network)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effectLst/>
                <a:latin typeface="Arial" panose="020B0604020202020204" pitchFamily="34" charset="0"/>
                <a:ea typeface="+mn-ea"/>
                <a:cs typeface="Arial" panose="020B0604020202020204" pitchFamily="34" charset="0"/>
              </a:rPr>
              <a:t>The classifier efficiently filters out articles it is confident are </a:t>
            </a:r>
            <a:r>
              <a:rPr lang="en-US" sz="1000" b="1" u="sng" kern="1200" dirty="0">
                <a:solidFill>
                  <a:schemeClr val="tx1"/>
                </a:solidFill>
                <a:effectLst/>
                <a:latin typeface="Arial" panose="020B0604020202020204" pitchFamily="34" charset="0"/>
                <a:ea typeface="+mn-ea"/>
                <a:cs typeface="Arial" panose="020B0604020202020204" pitchFamily="34" charset="0"/>
              </a:rPr>
              <a:t>irrelevant</a:t>
            </a:r>
            <a:r>
              <a:rPr lang="en-US" sz="1000" b="1" kern="1200" dirty="0">
                <a:solidFill>
                  <a:schemeClr val="tx1"/>
                </a:solidFill>
                <a:effectLst/>
                <a:latin typeface="Arial" panose="020B0604020202020204" pitchFamily="34" charset="0"/>
                <a:ea typeface="+mn-ea"/>
                <a:cs typeface="Arial" panose="020B0604020202020204" pitchFamily="34" charset="0"/>
              </a:rPr>
              <a:t>.  </a:t>
            </a:r>
            <a:r>
              <a:rPr lang="en-US" sz="1000" kern="1200" dirty="0">
                <a:solidFill>
                  <a:schemeClr val="tx1"/>
                </a:solidFill>
                <a:effectLst/>
                <a:latin typeface="Arial" panose="020B0604020202020204" pitchFamily="34" charset="0"/>
                <a:ea typeface="+mn-ea"/>
                <a:cs typeface="Arial" panose="020B0604020202020204" pitchFamily="34" charset="0"/>
              </a:rPr>
              <a:t>However, a large number of articles are </a:t>
            </a:r>
            <a:r>
              <a:rPr lang="en-US" sz="1000" u="sng" kern="1200" dirty="0">
                <a:solidFill>
                  <a:schemeClr val="tx1"/>
                </a:solidFill>
                <a:effectLst/>
                <a:latin typeface="Arial" panose="020B0604020202020204" pitchFamily="34" charset="0"/>
                <a:ea typeface="+mn-ea"/>
                <a:cs typeface="Arial" panose="020B0604020202020204" pitchFamily="34" charset="0"/>
              </a:rPr>
              <a:t>not</a:t>
            </a:r>
            <a:r>
              <a:rPr lang="en-US" sz="1000" kern="1200" dirty="0">
                <a:solidFill>
                  <a:schemeClr val="tx1"/>
                </a:solidFill>
                <a:effectLst/>
                <a:latin typeface="Arial" panose="020B0604020202020204" pitchFamily="34" charset="0"/>
                <a:ea typeface="+mn-ea"/>
                <a:cs typeface="Arial" panose="020B0604020202020204" pitchFamily="34" charset="0"/>
              </a:rPr>
              <a:t> eliminated by the machine learning model, and they may or may not be about arrest related deaths; the model is less certain about their relevancy.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u="none" strike="noStrike" kern="1200" baseline="0" dirty="0">
                <a:solidFill>
                  <a:schemeClr val="tx1"/>
                </a:solidFill>
                <a:effectLst/>
                <a:latin typeface="Arial" panose="020B0604020202020204" pitchFamily="34" charset="0"/>
                <a:ea typeface="+mn-ea"/>
                <a:cs typeface="Arial" panose="020B0604020202020204" pitchFamily="34" charset="0"/>
              </a:rPr>
              <a:t>A</a:t>
            </a:r>
            <a:r>
              <a:rPr lang="en-US" sz="1000" kern="1200" dirty="0">
                <a:solidFill>
                  <a:schemeClr val="tx1"/>
                </a:solidFill>
                <a:effectLst/>
                <a:latin typeface="Arial" panose="020B0604020202020204" pitchFamily="34" charset="0"/>
                <a:ea typeface="+mn-ea"/>
                <a:cs typeface="Arial" panose="020B0604020202020204" pitchFamily="34" charset="0"/>
              </a:rPr>
              <a:t> </a:t>
            </a:r>
            <a:r>
              <a:rPr lang="en-US" sz="1000" b="1" kern="1200" dirty="0">
                <a:solidFill>
                  <a:schemeClr val="tx1"/>
                </a:solidFill>
                <a:effectLst/>
                <a:latin typeface="Arial" panose="020B0604020202020204" pitchFamily="34" charset="0"/>
                <a:ea typeface="+mn-ea"/>
                <a:cs typeface="Arial" panose="020B0604020202020204" pitchFamily="34" charset="0"/>
              </a:rPr>
              <a:t>human coder makes the final determination </a:t>
            </a:r>
            <a:r>
              <a:rPr lang="en-US" sz="1000" kern="1200" dirty="0">
                <a:solidFill>
                  <a:schemeClr val="tx1"/>
                </a:solidFill>
                <a:effectLst/>
                <a:latin typeface="Arial" panose="020B0604020202020204" pitchFamily="34" charset="0"/>
                <a:ea typeface="+mn-ea"/>
                <a:cs typeface="Arial" panose="020B0604020202020204" pitchFamily="34" charset="0"/>
              </a:rPr>
              <a:t>of whether all remaining articles meet our definition of an arrest related death, and then links multiple articles to a specific decedent</a:t>
            </a:r>
            <a:r>
              <a:rPr lang="en-US" sz="1000" b="0" i="0" u="none" strike="noStrike" kern="1200" baseline="0" dirty="0">
                <a:solidFill>
                  <a:schemeClr val="tx1"/>
                </a:solidFill>
                <a:latin typeface="Arial" panose="020B0604020202020204" pitchFamily="34" charset="0"/>
                <a:ea typeface="+mn-ea"/>
                <a:cs typeface="Arial" panose="020B0604020202020204" pitchFamily="34" charset="0"/>
              </a:rPr>
              <a:t>, all through a user-friendly </a:t>
            </a:r>
            <a:r>
              <a:rPr lang="en-US" sz="1000" b="1" i="0" u="none" strike="noStrike" kern="1200" baseline="0" dirty="0">
                <a:solidFill>
                  <a:schemeClr val="tx1"/>
                </a:solidFill>
                <a:latin typeface="Arial" panose="020B0604020202020204" pitchFamily="34" charset="0"/>
                <a:ea typeface="+mn-ea"/>
                <a:cs typeface="Arial" panose="020B0604020202020204" pitchFamily="34" charset="0"/>
              </a:rPr>
              <a:t>web interface.   </a:t>
            </a:r>
            <a:r>
              <a:rPr lang="en-US" sz="1000" kern="1200" dirty="0">
                <a:solidFill>
                  <a:schemeClr val="tx1"/>
                </a:solidFill>
                <a:effectLst/>
                <a:latin typeface="Arial" panose="020B0604020202020204" pitchFamily="34" charset="0"/>
                <a:ea typeface="+mn-ea"/>
                <a:cs typeface="Arial" panose="020B0604020202020204" pitchFamily="34" charset="0"/>
              </a:rPr>
              <a:t>Once the unambiguously irrelevant articles are discarded by the classifier, we’re down to about </a:t>
            </a:r>
            <a:r>
              <a:rPr lang="en-US" sz="1000" b="1" kern="1200" dirty="0">
                <a:solidFill>
                  <a:schemeClr val="tx1"/>
                </a:solidFill>
                <a:effectLst/>
                <a:latin typeface="Arial" panose="020B0604020202020204" pitchFamily="34" charset="0"/>
                <a:ea typeface="+mn-ea"/>
                <a:cs typeface="Arial" panose="020B0604020202020204" pitchFamily="34" charset="0"/>
              </a:rPr>
              <a:t>8,700 articles a month </a:t>
            </a:r>
            <a:r>
              <a:rPr lang="en-US" sz="1000" kern="1200" dirty="0">
                <a:solidFill>
                  <a:schemeClr val="tx1"/>
                </a:solidFill>
                <a:effectLst/>
                <a:latin typeface="Arial" panose="020B0604020202020204" pitchFamily="34" charset="0"/>
                <a:ea typeface="+mn-ea"/>
                <a:cs typeface="Arial" panose="020B0604020202020204" pitchFamily="34" charset="0"/>
              </a:rPr>
              <a:t>that need to be reviewed.  </a:t>
            </a:r>
            <a:r>
              <a:rPr lang="en-US" sz="1000" b="1" kern="1200" dirty="0">
                <a:solidFill>
                  <a:schemeClr val="tx1"/>
                </a:solidFill>
                <a:effectLst/>
                <a:latin typeface="Arial" panose="020B0604020202020204" pitchFamily="34" charset="0"/>
                <a:ea typeface="+mn-ea"/>
                <a:cs typeface="Arial" panose="020B0604020202020204" pitchFamily="34" charset="0"/>
              </a:rPr>
              <a:t>T</a:t>
            </a:r>
            <a:r>
              <a:rPr lang="en-US" altLang="en-US" sz="1000" b="1" dirty="0">
                <a:latin typeface="Arial" panose="020B0604020202020204" pitchFamily="34" charset="0"/>
                <a:cs typeface="Arial" panose="020B0604020202020204" pitchFamily="34" charset="0"/>
              </a:rPr>
              <a:t>he volume of news articles is reduced by 99.2% from the initial stage.</a:t>
            </a:r>
            <a:r>
              <a:rPr lang="en-US" sz="1000" b="1" i="0" u="none" strike="noStrike" kern="1200" baseline="0" dirty="0">
                <a:solidFill>
                  <a:schemeClr val="tx1"/>
                </a:solidFill>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i="0" u="none" strike="noStrike" kern="1200" baseline="0" dirty="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baseline="0" dirty="0">
                <a:solidFill>
                  <a:schemeClr val="tx1"/>
                </a:solidFill>
                <a:latin typeface="Arial" panose="020B0604020202020204" pitchFamily="34" charset="0"/>
                <a:ea typeface="+mn-ea"/>
                <a:cs typeface="Arial" panose="020B0604020202020204" pitchFamily="34" charset="0"/>
              </a:rPr>
              <a:t>The web interface was a feature that most delighted our coders—made it so easy to do their job.  Not only fewer articles, but no more spreadsheets!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i="0" u="none" strike="noStrike" kern="1200" baseline="0" dirty="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a:latin typeface="Arial" panose="020B0604020202020204" pitchFamily="34" charset="0"/>
                <a:cs typeface="Arial" panose="020B0604020202020204" pitchFamily="34" charset="0"/>
              </a:rPr>
              <a:t>In the </a:t>
            </a:r>
            <a:r>
              <a:rPr lang="en-US" sz="1000" b="1" dirty="0">
                <a:latin typeface="Arial" panose="020B0604020202020204" pitchFamily="34" charset="0"/>
                <a:cs typeface="Arial" panose="020B0604020202020204" pitchFamily="34" charset="0"/>
              </a:rPr>
              <a:t>2015-16 Re-design Study</a:t>
            </a:r>
            <a:r>
              <a:rPr lang="en-US" sz="1000" dirty="0">
                <a:latin typeface="Arial" panose="020B0604020202020204" pitchFamily="34" charset="0"/>
                <a:cs typeface="Arial" panose="020B0604020202020204" pitchFamily="34" charset="0"/>
              </a:rPr>
              <a:t>, between the media review and the follow-up survey, we estimated </a:t>
            </a:r>
            <a:r>
              <a:rPr lang="en-US" sz="1000" b="1" dirty="0">
                <a:latin typeface="Arial" panose="020B0604020202020204" pitchFamily="34" charset="0"/>
                <a:cs typeface="Arial" panose="020B0604020202020204" pitchFamily="34" charset="0"/>
              </a:rPr>
              <a:t>1,900</a:t>
            </a:r>
            <a:r>
              <a:rPr lang="en-US" sz="1000" dirty="0">
                <a:latin typeface="Arial" panose="020B0604020202020204" pitchFamily="34" charset="0"/>
                <a:cs typeface="Arial" panose="020B0604020202020204" pitchFamily="34" charset="0"/>
              </a:rPr>
              <a:t> arrest-related deaths occurred </a:t>
            </a:r>
            <a:r>
              <a:rPr lang="en-US" sz="1000" b="1" dirty="0">
                <a:latin typeface="Arial" panose="020B0604020202020204" pitchFamily="34" charset="0"/>
                <a:cs typeface="Arial" panose="020B0604020202020204" pitchFamily="34" charset="0"/>
              </a:rPr>
              <a:t>from June 2015 through May 2016, far outpacing the previous methodology.  </a:t>
            </a:r>
            <a:r>
              <a:rPr lang="en-US" sz="1000" b="0" dirty="0"/>
              <a:t>In Dec 2016, </a:t>
            </a:r>
            <a:r>
              <a:rPr lang="en-US" sz="1000" dirty="0"/>
              <a:t>BJS published the report, which can be found on their website.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baseline="0" dirty="0">
                <a:solidFill>
                  <a:schemeClr val="tx1"/>
                </a:solidFill>
                <a:latin typeface="Arial" panose="020B0604020202020204" pitchFamily="34" charset="0"/>
                <a:ea typeface="+mn-ea"/>
                <a:cs typeface="Arial" panose="020B0604020202020204" pitchFamily="34" charset="0"/>
              </a:rPr>
              <a:t>The system is currently being expanded to </a:t>
            </a:r>
            <a:r>
              <a:rPr lang="en-US" sz="1000" b="1" i="0" u="none" strike="noStrike" kern="1200" baseline="0" dirty="0">
                <a:solidFill>
                  <a:schemeClr val="tx1"/>
                </a:solidFill>
                <a:latin typeface="Arial" panose="020B0604020202020204" pitchFamily="34" charset="0"/>
                <a:ea typeface="+mn-ea"/>
                <a:cs typeface="Arial" panose="020B0604020202020204" pitchFamily="34" charset="0"/>
              </a:rPr>
              <a:t>other police-related outcomes</a:t>
            </a:r>
            <a:r>
              <a:rPr lang="en-US" sz="1000" b="0" i="0" u="none" strike="noStrike" kern="1200" baseline="0" dirty="0">
                <a:solidFill>
                  <a:schemeClr val="tx1"/>
                </a:solidFill>
                <a:latin typeface="Arial" panose="020B0604020202020204" pitchFamily="34" charset="0"/>
                <a:ea typeface="+mn-ea"/>
                <a:cs typeface="Arial" panose="020B0604020202020204" pitchFamily="34" charset="0"/>
              </a:rPr>
              <a:t>. These new domains provide an opportunity to improve on the existing system as well as evaluate performance gains from newer </a:t>
            </a:r>
            <a:r>
              <a:rPr lang="en-US" sz="1000" b="1" i="0" u="none" strike="noStrike" kern="1200" baseline="0" dirty="0">
                <a:solidFill>
                  <a:schemeClr val="tx1"/>
                </a:solidFill>
                <a:latin typeface="Arial" panose="020B0604020202020204" pitchFamily="34" charset="0"/>
                <a:ea typeface="+mn-ea"/>
                <a:cs typeface="Arial" panose="020B0604020202020204" pitchFamily="34" charset="0"/>
              </a:rPr>
              <a:t>deep learning based approaches </a:t>
            </a:r>
            <a:r>
              <a:rPr lang="en-US" sz="1000" b="0" i="0" u="none" strike="noStrike" kern="1200" baseline="0" dirty="0">
                <a:solidFill>
                  <a:schemeClr val="tx1"/>
                </a:solidFill>
                <a:latin typeface="Arial" panose="020B0604020202020204" pitchFamily="34" charset="0"/>
                <a:ea typeface="+mn-ea"/>
                <a:cs typeface="Arial" panose="020B0604020202020204" pitchFamily="34" charset="0"/>
              </a:rPr>
              <a:t>for classification.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i="0" u="none" strike="noStrike" kern="1200" baseline="0" dirty="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baseline="0" dirty="0">
                <a:solidFill>
                  <a:schemeClr val="tx1"/>
                </a:solidFill>
                <a:latin typeface="Arial" panose="020B0604020202020204" pitchFamily="34" charset="0"/>
                <a:ea typeface="+mn-ea"/>
                <a:cs typeface="Arial" panose="020B0604020202020204" pitchFamily="34" charset="0"/>
              </a:rPr>
              <a:t>My staff are grateful for all of the open source technologies and specifically the </a:t>
            </a:r>
            <a:r>
              <a:rPr lang="en-US" sz="1000" b="1" i="0" u="none" strike="noStrike" kern="1200" baseline="0" dirty="0">
                <a:solidFill>
                  <a:schemeClr val="tx1"/>
                </a:solidFill>
                <a:latin typeface="Arial" panose="020B0604020202020204" pitchFamily="34" charset="0"/>
                <a:ea typeface="+mn-ea"/>
                <a:cs typeface="Arial" panose="020B0604020202020204" pitchFamily="34" charset="0"/>
              </a:rPr>
              <a:t>Python libraries </a:t>
            </a:r>
            <a:r>
              <a:rPr lang="en-US" sz="1000" b="0" i="0" u="none" strike="noStrike" kern="1200" baseline="0" dirty="0">
                <a:solidFill>
                  <a:schemeClr val="tx1"/>
                </a:solidFill>
                <a:latin typeface="Arial" panose="020B0604020202020204" pitchFamily="34" charset="0"/>
                <a:ea typeface="+mn-ea"/>
                <a:cs typeface="Arial" panose="020B0604020202020204" pitchFamily="34" charset="0"/>
              </a:rPr>
              <a:t>that made this type of project possible.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i="0" u="none" strike="noStrike" kern="1200" baseline="0" dirty="0">
              <a:solidFill>
                <a:schemeClr val="tx1"/>
              </a:solidFill>
              <a:latin typeface="Arial" panose="020B0604020202020204" pitchFamily="34" charset="0"/>
              <a:ea typeface="+mn-ea"/>
              <a:cs typeface="Arial" panose="020B0604020202020204" pitchFamily="34" charset="0"/>
            </a:endParaRPr>
          </a:p>
          <a:p>
            <a:pPr defTabSz="931774">
              <a:defRPr/>
            </a:pPr>
            <a:r>
              <a:rPr lang="en-US" sz="1000" b="1" u="sng" dirty="0">
                <a:latin typeface="Arial" panose="020B0604020202020204" pitchFamily="34" charset="0"/>
                <a:cs typeface="Arial" panose="020B0604020202020204" pitchFamily="34" charset="0"/>
              </a:rPr>
              <a:t>Why is this project important:</a:t>
            </a:r>
          </a:p>
          <a:p>
            <a:pPr defTabSz="931774">
              <a:defRPr/>
            </a:pPr>
            <a:r>
              <a:rPr lang="en-US" sz="1000" dirty="0">
                <a:latin typeface="Arial" panose="020B0604020202020204" pitchFamily="34" charset="0"/>
                <a:cs typeface="Arial" panose="020B0604020202020204" pitchFamily="34" charset="0"/>
              </a:rPr>
              <a:t>The methodology standardizes data collection, so that the Justice Department no longer needs to rely on voluntary reporting by local law enforcement.  </a:t>
            </a:r>
            <a:r>
              <a:rPr lang="en-US" sz="1000" b="1" dirty="0">
                <a:latin typeface="Arial" panose="020B0604020202020204" pitchFamily="34" charset="0"/>
                <a:cs typeface="Arial" panose="020B0604020202020204" pitchFamily="34" charset="0"/>
              </a:rPr>
              <a:t>Our system, as reported in </a:t>
            </a:r>
            <a:r>
              <a:rPr lang="en-US" sz="1000" b="1" i="1" dirty="0">
                <a:latin typeface="Arial" panose="020B0604020202020204" pitchFamily="34" charset="0"/>
                <a:cs typeface="Arial" panose="020B0604020202020204" pitchFamily="34" charset="0"/>
              </a:rPr>
              <a:t>The Guardian</a:t>
            </a:r>
            <a:r>
              <a:rPr lang="en-US" sz="1000" b="1" dirty="0">
                <a:latin typeface="Arial" panose="020B0604020202020204" pitchFamily="34" charset="0"/>
                <a:cs typeface="Arial" panose="020B0604020202020204" pitchFamily="34" charset="0"/>
              </a:rPr>
              <a:t>, is the most comprehensive official effort so far to accurately record the number of deaths at the hands of American law enforcement and provide the “national, consistent data” described by the US AG.</a:t>
            </a:r>
          </a:p>
          <a:p>
            <a:pPr defTabSz="931774">
              <a:defRPr/>
            </a:pPr>
            <a:endParaRPr lang="en-US" sz="10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u="sng" dirty="0">
                <a:latin typeface="Arial" panose="020B0604020202020204" pitchFamily="34" charset="0"/>
                <a:cs typeface="Arial" panose="020B0604020202020204" pitchFamily="34" charset="0"/>
              </a:rPr>
              <a:t>Bigger Picture: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cs typeface="Arial" panose="020B0604020202020204" pitchFamily="34" charset="0"/>
              </a:rPr>
              <a:t>As I mentioned, this hybrid approach to problem-solving is likely to represent the future (at least in the applied research business that we’re in).  Solutions can range anywhere from the </a:t>
            </a:r>
            <a:r>
              <a:rPr lang="en-US" sz="1000" b="1" dirty="0">
                <a:latin typeface="Arial" panose="020B0604020202020204" pitchFamily="34" charset="0"/>
                <a:cs typeface="Arial" panose="020B0604020202020204" pitchFamily="34" charset="0"/>
              </a:rPr>
              <a:t>traditional</a:t>
            </a:r>
            <a:r>
              <a:rPr lang="en-US" sz="1000" dirty="0">
                <a:latin typeface="Arial" panose="020B0604020202020204" pitchFamily="34" charset="0"/>
                <a:cs typeface="Arial" panose="020B0604020202020204" pitchFamily="34" charset="0"/>
              </a:rPr>
              <a:t> on one end (what we think of as primary data collection for research purposes) to the </a:t>
            </a:r>
            <a:r>
              <a:rPr lang="en-US" sz="1000" b="1" dirty="0">
                <a:latin typeface="Arial" panose="020B0604020202020204" pitchFamily="34" charset="0"/>
                <a:cs typeface="Arial" panose="020B0604020202020204" pitchFamily="34" charset="0"/>
              </a:rPr>
              <a:t>unorthodox</a:t>
            </a:r>
            <a:r>
              <a:rPr lang="en-US" sz="1000" dirty="0">
                <a:latin typeface="Arial" panose="020B0604020202020204" pitchFamily="34" charset="0"/>
                <a:cs typeface="Arial" panose="020B0604020202020204" pitchFamily="34" charset="0"/>
              </a:rPr>
              <a:t> (however you define it—found data, digital exhaust, machine learning, AI) on the other end, to every combination of the two approaches in between.  There can potentially be </a:t>
            </a:r>
            <a:r>
              <a:rPr lang="en-US" sz="1000" u="sng" dirty="0">
                <a:latin typeface="Arial" panose="020B0604020202020204" pitchFamily="34" charset="0"/>
                <a:cs typeface="Arial" panose="020B0604020202020204" pitchFamily="34" charset="0"/>
              </a:rPr>
              <a:t>many</a:t>
            </a:r>
            <a:r>
              <a:rPr lang="en-US" sz="1000" dirty="0">
                <a:latin typeface="Arial" panose="020B0604020202020204" pitchFamily="34" charset="0"/>
                <a:cs typeface="Arial" panose="020B0604020202020204" pitchFamily="34" charset="0"/>
              </a:rPr>
              <a:t> workable solutions to any given problem.</a:t>
            </a:r>
          </a:p>
          <a:p>
            <a:endParaRPr lang="en-US" sz="1000" b="1" dirty="0">
              <a:latin typeface="Arial" panose="020B0604020202020204" pitchFamily="34" charset="0"/>
              <a:ea typeface="ヒラギノ角ゴ Pro W3" pitchFamily="1"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cs typeface="Arial" panose="020B0604020202020204" pitchFamily="34" charset="0"/>
              </a:rPr>
              <a:t>And no, this is not something we could have done 30 years ago…societal problems may remain the same, but the solutions are re-invented.</a:t>
            </a:r>
          </a:p>
          <a:p>
            <a:endParaRPr lang="en-US" sz="1000" b="1" dirty="0">
              <a:latin typeface="Arial" panose="020B0604020202020204" pitchFamily="34" charset="0"/>
              <a:ea typeface="ヒラギノ角ゴ Pro W3" pitchFamily="1" charset="-128"/>
              <a:cs typeface="Arial" panose="020B0604020202020204" pitchFamily="34" charset="0"/>
            </a:endParaRPr>
          </a:p>
          <a:p>
            <a:r>
              <a:rPr lang="en-US" sz="1000" b="1" u="sng" dirty="0">
                <a:latin typeface="Arial" panose="020B0604020202020204" pitchFamily="34" charset="0"/>
                <a:ea typeface="ヒラギノ角ゴ Pro W3" pitchFamily="1" charset="-128"/>
                <a:cs typeface="Arial" panose="020B0604020202020204" pitchFamily="34" charset="0"/>
              </a:rPr>
              <a:t>Received Lots of Media Attention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baseline="0" dirty="0">
                <a:solidFill>
                  <a:schemeClr val="tx1"/>
                </a:solidFill>
                <a:latin typeface="Arial" panose="020B0604020202020204" pitchFamily="34" charset="0"/>
                <a:ea typeface="+mn-ea"/>
                <a:cs typeface="Arial" panose="020B0604020202020204" pitchFamily="34" charset="0"/>
              </a:rPr>
              <a:t>This project has been featured in numerous media outlets, including The Guardian, fivethirtyeight.com (who also included it among the </a:t>
            </a:r>
            <a:r>
              <a:rPr lang="en-US" sz="1000" b="1" i="0" u="none" strike="noStrike" kern="1200" baseline="0" dirty="0">
                <a:solidFill>
                  <a:schemeClr val="tx1"/>
                </a:solidFill>
                <a:latin typeface="Arial" panose="020B0604020202020204" pitchFamily="34" charset="0"/>
                <a:ea typeface="+mn-ea"/>
                <a:cs typeface="Arial" panose="020B0604020202020204" pitchFamily="34" charset="0"/>
              </a:rPr>
              <a:t>Best Data Stories of 2016</a:t>
            </a:r>
            <a:r>
              <a:rPr lang="en-US" sz="1000" b="0" i="0" u="none" strike="noStrike" kern="1200" baseline="0" dirty="0">
                <a:solidFill>
                  <a:schemeClr val="tx1"/>
                </a:solidFill>
                <a:latin typeface="Arial" panose="020B0604020202020204" pitchFamily="34" charset="0"/>
                <a:ea typeface="+mn-ea"/>
                <a:cs typeface="Arial" panose="020B0604020202020204" pitchFamily="34" charset="0"/>
              </a:rPr>
              <a:t>), and others (e.g. </a:t>
            </a:r>
            <a:r>
              <a:rPr lang="en-US" sz="1000" b="0" i="1" u="none" strike="noStrike" kern="1200" baseline="0" dirty="0">
                <a:solidFill>
                  <a:schemeClr val="tx1"/>
                </a:solidFill>
                <a:latin typeface="Arial" panose="020B0604020202020204" pitchFamily="34" charset="0"/>
                <a:ea typeface="+mn-ea"/>
                <a:cs typeface="Arial" panose="020B0604020202020204" pitchFamily="34" charset="0"/>
              </a:rPr>
              <a:t>The Measure of Everyday Life </a:t>
            </a:r>
            <a:r>
              <a:rPr lang="en-US" sz="1000" b="0" i="0" u="none" strike="noStrike" kern="1200" baseline="0" dirty="0">
                <a:solidFill>
                  <a:schemeClr val="tx1"/>
                </a:solidFill>
                <a:latin typeface="Arial" panose="020B0604020202020204" pitchFamily="34" charset="0"/>
                <a:ea typeface="+mn-ea"/>
                <a:cs typeface="Arial" panose="020B0604020202020204" pitchFamily="34" charset="0"/>
              </a:rPr>
              <a:t>podcast).</a:t>
            </a:r>
          </a:p>
          <a:p>
            <a:endParaRPr lang="en-US" sz="1000" dirty="0">
              <a:latin typeface="Arial" panose="020B0604020202020204" pitchFamily="34" charset="0"/>
              <a:ea typeface="ヒラギノ角ゴ Pro W3" pitchFamily="1" charset="-128"/>
              <a:cs typeface="Arial" panose="020B0604020202020204" pitchFamily="34" charset="0"/>
            </a:endParaRPr>
          </a:p>
          <a:p>
            <a:r>
              <a:rPr lang="en-US" sz="1000" dirty="0">
                <a:latin typeface="Arial" panose="020B0604020202020204" pitchFamily="34" charset="0"/>
                <a:cs typeface="Arial" panose="020B0604020202020204" pitchFamily="34" charset="0"/>
              </a:rPr>
              <a:t>October 5, 2015</a:t>
            </a:r>
          </a:p>
          <a:p>
            <a:pPr defTabSz="931774">
              <a:defRPr/>
            </a:pPr>
            <a:r>
              <a:rPr lang="en-US" sz="1000" b="1" i="1" dirty="0">
                <a:latin typeface="Arial" panose="020B0604020202020204" pitchFamily="34" charset="0"/>
                <a:cs typeface="Arial" panose="020B0604020202020204" pitchFamily="34" charset="0"/>
              </a:rPr>
              <a:t>Justice Department trials system to count killings by US law enforcement</a:t>
            </a:r>
            <a:endParaRPr lang="en-US" sz="1000" i="1" dirty="0">
              <a:latin typeface="Arial" panose="020B0604020202020204" pitchFamily="34" charset="0"/>
              <a:cs typeface="Arial" panose="020B0604020202020204" pitchFamily="34" charset="0"/>
              <a:hlinkClick r:id="rId3"/>
            </a:endParaRPr>
          </a:p>
          <a:p>
            <a:pPr defTabSz="931774">
              <a:defRPr/>
            </a:pPr>
            <a:r>
              <a:rPr lang="en-US" sz="1000" dirty="0">
                <a:latin typeface="Arial" panose="020B0604020202020204" pitchFamily="34" charset="0"/>
                <a:cs typeface="Arial" panose="020B0604020202020204" pitchFamily="34" charset="0"/>
                <a:hlinkClick r:id="rId3"/>
              </a:rPr>
              <a:t>http://www.theguardian.com/us-news/2015/oct/05/justice-department-trials-system-count-killings-us-law-enforcement-the-counted</a:t>
            </a:r>
          </a:p>
          <a:p>
            <a:endParaRPr lang="en-US" sz="1000" dirty="0">
              <a:latin typeface="Arial" panose="020B0604020202020204" pitchFamily="34" charset="0"/>
              <a:ea typeface="ヒラギノ角ゴ Pro W3" pitchFamily="1" charset="-128"/>
              <a:cs typeface="Arial" panose="020B0604020202020204" pitchFamily="34" charset="0"/>
            </a:endParaRPr>
          </a:p>
          <a:p>
            <a:r>
              <a:rPr lang="en-US" sz="1000" dirty="0">
                <a:latin typeface="Arial" panose="020B0604020202020204" pitchFamily="34" charset="0"/>
                <a:ea typeface="ヒラギノ角ゴ Pro W3" pitchFamily="1" charset="-128"/>
                <a:cs typeface="Arial" panose="020B0604020202020204" pitchFamily="34" charset="0"/>
              </a:rPr>
              <a:t>Dec 13, 2015</a:t>
            </a:r>
          </a:p>
          <a:p>
            <a:r>
              <a:rPr lang="en-US" sz="1000" b="1" i="1" dirty="0">
                <a:latin typeface="Arial" panose="020B0604020202020204" pitchFamily="34" charset="0"/>
                <a:ea typeface="ヒラギノ角ゴ Pro W3" pitchFamily="1" charset="-128"/>
                <a:cs typeface="Arial" panose="020B0604020202020204" pitchFamily="34" charset="0"/>
              </a:rPr>
              <a:t>US government database hopes to tell 'whole story' of police killings after year of Guardian count</a:t>
            </a:r>
            <a:endParaRPr lang="en-US" sz="1000" dirty="0">
              <a:latin typeface="Arial" panose="020B0604020202020204" pitchFamily="34" charset="0"/>
              <a:ea typeface="ヒラギノ角ゴ Pro W3" pitchFamily="1" charset="-128"/>
              <a:cs typeface="Arial" panose="020B0604020202020204" pitchFamily="34" charset="0"/>
            </a:endParaRPr>
          </a:p>
          <a:p>
            <a:r>
              <a:rPr lang="en-US" sz="1000" u="sng" dirty="0">
                <a:latin typeface="Arial" panose="020B0604020202020204" pitchFamily="34" charset="0"/>
                <a:ea typeface="ヒラギノ角ゴ Pro W3" pitchFamily="1" charset="-128"/>
                <a:cs typeface="Arial" panose="020B0604020202020204" pitchFamily="34" charset="0"/>
                <a:hlinkClick r:id="rId4"/>
              </a:rPr>
              <a:t>http://www.theguardian.com/us-news/2015/dec/13/justice-department-database-police-killings-counted-statistics</a:t>
            </a:r>
            <a:endParaRPr lang="en-US" sz="1000" u="sng" dirty="0">
              <a:latin typeface="Arial" panose="020B0604020202020204" pitchFamily="34" charset="0"/>
              <a:ea typeface="ヒラギノ角ゴ Pro W3" pitchFamily="1" charset="-128"/>
              <a:cs typeface="Arial" panose="020B0604020202020204" pitchFamily="34" charset="0"/>
            </a:endParaRPr>
          </a:p>
          <a:p>
            <a:endParaRPr lang="en-US" sz="1000" u="sng" dirty="0">
              <a:latin typeface="Arial" panose="020B0604020202020204" pitchFamily="34" charset="0"/>
              <a:ea typeface="ヒラギノ角ゴ Pro W3" pitchFamily="1" charset="-128"/>
              <a:cs typeface="Arial" panose="020B0604020202020204" pitchFamily="34" charset="0"/>
            </a:endParaRPr>
          </a:p>
          <a:p>
            <a:r>
              <a:rPr lang="en-US" sz="1000" dirty="0">
                <a:latin typeface="Arial" panose="020B0604020202020204" pitchFamily="34" charset="0"/>
                <a:ea typeface="ヒラギノ角ゴ Pro W3" pitchFamily="1" charset="-128"/>
                <a:cs typeface="Arial" panose="020B0604020202020204" pitchFamily="34" charset="0"/>
              </a:rPr>
              <a:t>Dec 15, 2016</a:t>
            </a:r>
          </a:p>
          <a:p>
            <a:r>
              <a:rPr lang="en-US" sz="1000" b="1" i="1" dirty="0">
                <a:latin typeface="Arial" panose="020B0604020202020204" pitchFamily="34" charset="0"/>
                <a:cs typeface="Arial" panose="020B0604020202020204" pitchFamily="34" charset="0"/>
              </a:rPr>
              <a:t>Killings by US police logged at twice the previous rate under new federal program</a:t>
            </a:r>
            <a:endParaRPr lang="en-US" sz="1000" i="1" dirty="0">
              <a:latin typeface="Arial" panose="020B0604020202020204" pitchFamily="34" charset="0"/>
              <a:ea typeface="ヒラギノ角ゴ Pro W3" pitchFamily="1" charset="-128"/>
              <a:cs typeface="Arial" panose="020B0604020202020204" pitchFamily="34" charset="0"/>
            </a:endParaRPr>
          </a:p>
          <a:p>
            <a:r>
              <a:rPr lang="en-US" sz="1000" dirty="0">
                <a:latin typeface="Arial" panose="020B0604020202020204" pitchFamily="34" charset="0"/>
                <a:ea typeface="ヒラギノ角ゴ Pro W3" pitchFamily="1" charset="-128"/>
                <a:cs typeface="Arial" panose="020B0604020202020204" pitchFamily="34" charset="0"/>
              </a:rPr>
              <a:t>https://www.theguardian.com/us-news/2016/dec/15/us-police-killings-department-of-justice-program</a:t>
            </a:r>
          </a:p>
          <a:p>
            <a:endParaRPr lang="en-US" sz="1000" dirty="0">
              <a:latin typeface="Arial" panose="020B0604020202020204" pitchFamily="34" charset="0"/>
              <a:ea typeface="ヒラギノ角ゴ Pro W3" pitchFamily="1" charset="-128"/>
              <a:cs typeface="Arial" panose="020B0604020202020204" pitchFamily="34" charset="0"/>
            </a:endParaRPr>
          </a:p>
          <a:p>
            <a:r>
              <a:rPr lang="en-US" sz="1000" dirty="0">
                <a:latin typeface="Arial" panose="020B0604020202020204" pitchFamily="34" charset="0"/>
                <a:ea typeface="ヒラギノ角ゴ Pro W3" pitchFamily="1" charset="-128"/>
                <a:cs typeface="Arial" panose="020B0604020202020204" pitchFamily="34" charset="0"/>
              </a:rPr>
              <a:t>Dec 15, 2016</a:t>
            </a:r>
          </a:p>
          <a:p>
            <a:r>
              <a:rPr lang="en-US" sz="1000" b="1" i="1" dirty="0">
                <a:latin typeface="Arial" panose="020B0604020202020204" pitchFamily="34" charset="0"/>
                <a:cs typeface="Arial" panose="020B0604020202020204" pitchFamily="34" charset="0"/>
              </a:rPr>
              <a:t>The Government Finally Has A Realistic Estimate Of Killings By Police </a:t>
            </a:r>
            <a:endParaRPr lang="en-US" sz="1000" i="1" dirty="0">
              <a:latin typeface="Arial" panose="020B0604020202020204" pitchFamily="34" charset="0"/>
              <a:ea typeface="ヒラギノ角ゴ Pro W3" pitchFamily="1" charset="-128"/>
              <a:cs typeface="Arial" panose="020B0604020202020204" pitchFamily="34" charset="0"/>
            </a:endParaRPr>
          </a:p>
          <a:p>
            <a:r>
              <a:rPr lang="en-US" sz="1000" dirty="0">
                <a:latin typeface="Arial" panose="020B0604020202020204" pitchFamily="34" charset="0"/>
                <a:ea typeface="ヒラギノ角ゴ Pro W3" pitchFamily="1" charset="-128"/>
                <a:cs typeface="Arial" panose="020B0604020202020204" pitchFamily="34" charset="0"/>
              </a:rPr>
              <a:t>https://fivethirtyeight.com/features/the-government-finally-has-a-realistic-estimate-of-killings-by-police/</a:t>
            </a:r>
          </a:p>
          <a:p>
            <a:endParaRPr lang="en-US" sz="1000" dirty="0">
              <a:latin typeface="Arial" panose="020B0604020202020204" pitchFamily="34" charset="0"/>
              <a:ea typeface="ヒラギノ角ゴ Pro W3" pitchFamily="1" charset="-128"/>
              <a:cs typeface="Arial" panose="020B0604020202020204" pitchFamily="34" charset="0"/>
            </a:endParaRPr>
          </a:p>
          <a:p>
            <a:r>
              <a:rPr lang="en-US" sz="1000" dirty="0">
                <a:latin typeface="Arial" panose="020B0604020202020204" pitchFamily="34" charset="0"/>
                <a:ea typeface="ヒラギノ角ゴ Pro W3" pitchFamily="1" charset="-128"/>
                <a:cs typeface="Arial" panose="020B0604020202020204" pitchFamily="34" charset="0"/>
              </a:rPr>
              <a:t>Dec 29, 2016</a:t>
            </a:r>
          </a:p>
          <a:p>
            <a:r>
              <a:rPr lang="en-US" sz="1000" b="1" i="1" dirty="0">
                <a:latin typeface="Arial" panose="020B0604020202020204" pitchFamily="34" charset="0"/>
                <a:ea typeface="ヒラギノ角ゴ Pro W3" pitchFamily="1" charset="-128"/>
                <a:cs typeface="Arial" panose="020B0604020202020204" pitchFamily="34" charset="0"/>
              </a:rPr>
              <a:t>The Best and Worst Data Stories of 2016 (Trudeau Prize for Governance)</a:t>
            </a:r>
          </a:p>
          <a:p>
            <a:r>
              <a:rPr lang="en-US" sz="1000" dirty="0">
                <a:latin typeface="Arial" panose="020B0604020202020204" pitchFamily="34" charset="0"/>
                <a:ea typeface="ヒラギノ角ゴ Pro W3" pitchFamily="1" charset="-128"/>
                <a:cs typeface="Arial" panose="020B0604020202020204" pitchFamily="34" charset="0"/>
              </a:rPr>
              <a:t>https://fivethirtyeight.com/features/the-best-and-worst-data-stories-of-2016/</a:t>
            </a:r>
          </a:p>
          <a:p>
            <a:endParaRPr lang="en-US" sz="1000" dirty="0">
              <a:latin typeface="Arial" panose="020B0604020202020204" pitchFamily="34" charset="0"/>
              <a:ea typeface="ヒラギノ角ゴ Pro W3" pitchFamily="1" charset="-128"/>
              <a:cs typeface="Arial" panose="020B0604020202020204" pitchFamily="34" charset="0"/>
            </a:endParaRPr>
          </a:p>
          <a:p>
            <a:r>
              <a:rPr lang="en-US" sz="1000" dirty="0">
                <a:latin typeface="Arial" panose="020B0604020202020204" pitchFamily="34" charset="0"/>
                <a:ea typeface="ヒラギノ角ゴ Pro W3" pitchFamily="1" charset="-128"/>
                <a:cs typeface="Arial" panose="020B0604020202020204" pitchFamily="34" charset="0"/>
              </a:rPr>
              <a:t>July 26, 2017</a:t>
            </a:r>
          </a:p>
          <a:p>
            <a:r>
              <a:rPr lang="en-US" sz="1000" b="1" i="1" dirty="0">
                <a:latin typeface="Arial" panose="020B0604020202020204" pitchFamily="34" charset="0"/>
                <a:ea typeface="ヒラギノ角ゴ Pro W3" pitchFamily="1" charset="-128"/>
                <a:cs typeface="Arial" panose="020B0604020202020204" pitchFamily="34" charset="0"/>
              </a:rPr>
              <a:t>Artificial Intelligence and Arrest-Related Deaths</a:t>
            </a:r>
          </a:p>
          <a:p>
            <a:r>
              <a:rPr lang="en-US" sz="1000" dirty="0">
                <a:latin typeface="Arial" panose="020B0604020202020204" pitchFamily="34" charset="0"/>
                <a:ea typeface="ヒラギノ角ゴ Pro W3" pitchFamily="1" charset="-128"/>
                <a:cs typeface="Arial" panose="020B0604020202020204" pitchFamily="34" charset="0"/>
              </a:rPr>
              <a:t>http://measureradio.libsyn.com/artificial-intelligence-and-arrest-related-deaths</a:t>
            </a:r>
          </a:p>
          <a:p>
            <a:endParaRPr lang="en-US" sz="1000" dirty="0">
              <a:latin typeface="Arial" panose="020B0604020202020204" pitchFamily="34" charset="0"/>
              <a:ea typeface="ヒラギノ角ゴ Pro W3" pitchFamily="1"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i="0" u="none" strike="noStrike" kern="1200" baseline="0" dirty="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7AABBF3-FAE8-884A-B539-B63959355FC2}" type="slidenum">
              <a:rPr lang="en-US" smtClean="0"/>
              <a:t>14</a:t>
            </a:fld>
            <a:endParaRPr lang="en-US" dirty="0"/>
          </a:p>
        </p:txBody>
      </p:sp>
    </p:spTree>
    <p:extLst>
      <p:ext uri="{BB962C8B-B14F-4D97-AF65-F5344CB8AC3E}">
        <p14:creationId xmlns:p14="http://schemas.microsoft.com/office/powerpoint/2010/main" val="2695603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i="1" dirty="0">
                <a:latin typeface="Arial" panose="020B0604020202020204" pitchFamily="34" charset="0"/>
                <a:cs typeface="Arial" panose="020B0604020202020204" pitchFamily="34" charset="0"/>
              </a:rPr>
              <a:t>Finally, I’ll leave you with this thought:  Attitude is key.  </a:t>
            </a:r>
          </a:p>
          <a:p>
            <a:endParaRPr lang="en-US" sz="1000" b="1" i="1" dirty="0">
              <a:latin typeface="Arial" panose="020B0604020202020204" pitchFamily="34" charset="0"/>
              <a:cs typeface="Arial" panose="020B0604020202020204" pitchFamily="34" charset="0"/>
            </a:endParaRPr>
          </a:p>
          <a:p>
            <a:r>
              <a:rPr lang="en-US" sz="1000" b="1" i="1" dirty="0">
                <a:latin typeface="Arial" panose="020B0604020202020204" pitchFamily="34" charset="0"/>
                <a:cs typeface="Arial" panose="020B0604020202020204" pitchFamily="34" charset="0"/>
              </a:rPr>
              <a:t>Many challenges…</a:t>
            </a:r>
            <a:r>
              <a:rPr lang="en-US" sz="1000" b="0" i="1" dirty="0">
                <a:latin typeface="Arial" panose="020B0604020202020204" pitchFamily="34" charset="0"/>
                <a:cs typeface="Arial" panose="020B0604020202020204" pitchFamily="34" charset="0"/>
              </a:rPr>
              <a:t>What could possibly go wrong?  Turns out just about everything.  It’s a bit like living in a fishbowl.</a:t>
            </a:r>
          </a:p>
          <a:p>
            <a:endParaRPr 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I’ve learned 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Embrace Ambiguity:  </a:t>
            </a:r>
            <a:r>
              <a:rPr lang="en-US" sz="1000" dirty="0">
                <a:latin typeface="Arial" panose="020B0604020202020204" pitchFamily="34" charset="0"/>
                <a:cs typeface="Arial" panose="020B0604020202020204" pitchFamily="34" charset="0"/>
              </a:rPr>
              <a:t>The best things in life don’t have 12-point plans.   I’ve learned that ambiguity and uncertainty are a little exciting; it means that anything is possible.</a:t>
            </a:r>
          </a:p>
          <a:p>
            <a:endParaRPr lang="en-US" sz="1000" b="1"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Learn as we go:  </a:t>
            </a:r>
            <a:r>
              <a:rPr lang="en-US" sz="1000" dirty="0">
                <a:latin typeface="Arial" panose="020B0604020202020204" pitchFamily="34" charset="0"/>
                <a:cs typeface="Arial" panose="020B0604020202020204" pitchFamily="34" charset="0"/>
              </a:rPr>
              <a:t>I heard someone recently say that </a:t>
            </a:r>
            <a:r>
              <a:rPr lang="en-US" sz="1000" b="1" dirty="0">
                <a:latin typeface="Arial" panose="020B0604020202020204" pitchFamily="34" charset="0"/>
                <a:cs typeface="Arial" panose="020B0604020202020204" pitchFamily="34" charset="0"/>
              </a:rPr>
              <a:t>a data science organization is like an idea factory</a:t>
            </a:r>
            <a:r>
              <a:rPr lang="en-US" sz="1000" dirty="0">
                <a:latin typeface="Arial" panose="020B0604020202020204" pitchFamily="34" charset="0"/>
                <a:cs typeface="Arial" panose="020B0604020202020204" pitchFamily="34" charset="0"/>
              </a:rPr>
              <a:t>—some in opposition to one another, and some very strong opinions.  We need to give voice to those ideas, prioritize them, and experiment.</a:t>
            </a:r>
          </a:p>
          <a:p>
            <a:endParaRPr lang="en-US" sz="1000" dirty="0">
              <a:latin typeface="Arial" panose="020B0604020202020204" pitchFamily="34" charset="0"/>
              <a:cs typeface="Arial" panose="020B0604020202020204" pitchFamily="34" charset="0"/>
            </a:endParaRPr>
          </a:p>
          <a:p>
            <a:r>
              <a:rPr lang="en-US" sz="1000" b="1" i="0" dirty="0">
                <a:latin typeface="Arial" panose="020B0604020202020204" pitchFamily="34" charset="0"/>
                <a:cs typeface="Arial" panose="020B0604020202020204" pitchFamily="34" charset="0"/>
              </a:rPr>
              <a:t>Magnify every success!  </a:t>
            </a:r>
            <a:r>
              <a:rPr lang="en-US" sz="1000" b="0" i="0" dirty="0">
                <a:latin typeface="Arial" panose="020B0604020202020204" pitchFamily="34" charset="0"/>
                <a:cs typeface="Arial" panose="020B0604020202020204" pitchFamily="34" charset="0"/>
              </a:rPr>
              <a:t>People need to hear about what you’re doing.</a:t>
            </a:r>
          </a:p>
          <a:p>
            <a:endParaRPr lang="en-US" sz="1000" b="1" i="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Arial" panose="020B0604020202020204" pitchFamily="34" charset="0"/>
                <a:cs typeface="Arial" panose="020B0604020202020204" pitchFamily="34" charset="0"/>
              </a:rPr>
              <a:t>Expect bumps in the road:</a:t>
            </a:r>
            <a:r>
              <a:rPr lang="en-US" sz="1000" dirty="0">
                <a:latin typeface="Arial" panose="020B0604020202020204" pitchFamily="34" charset="0"/>
                <a:cs typeface="Arial" panose="020B0604020202020204" pitchFamily="34" charset="0"/>
              </a:rPr>
              <a:t>  Pres Obama once said that </a:t>
            </a:r>
            <a:r>
              <a:rPr lang="en-US" sz="1000" b="1" dirty="0">
                <a:latin typeface="Arial" panose="020B0604020202020204" pitchFamily="34" charset="0"/>
                <a:cs typeface="Arial" panose="020B0604020202020204" pitchFamily="34" charset="0"/>
              </a:rPr>
              <a:t>“</a:t>
            </a:r>
            <a:r>
              <a:rPr lang="en-US" sz="1000" b="1" i="1" dirty="0">
                <a:latin typeface="Arial" panose="020B0604020202020204" pitchFamily="34" charset="0"/>
                <a:cs typeface="Arial" panose="020B0604020202020204" pitchFamily="34" charset="0"/>
              </a:rPr>
              <a:t>Nothing in life that’s worth anything is easy”</a:t>
            </a:r>
            <a:r>
              <a:rPr lang="en-US" sz="1000" b="0" i="1" dirty="0">
                <a:latin typeface="Arial" panose="020B0604020202020204" pitchFamily="34" charset="0"/>
                <a:cs typeface="Arial" panose="020B0604020202020204" pitchFamily="34" charset="0"/>
              </a:rPr>
              <a:t>.  </a:t>
            </a:r>
            <a:r>
              <a:rPr lang="en-US" sz="1000" b="0" i="0" dirty="0">
                <a:latin typeface="Arial" panose="020B0604020202020204" pitchFamily="34" charset="0"/>
                <a:cs typeface="Arial" panose="020B0604020202020204" pitchFamily="34" charset="0"/>
              </a:rPr>
              <a:t>I believe that’s true.  Just get up and try again!</a:t>
            </a:r>
          </a:p>
        </p:txBody>
      </p:sp>
      <p:sp>
        <p:nvSpPr>
          <p:cNvPr id="4" name="Slide Number Placeholder 3"/>
          <p:cNvSpPr>
            <a:spLocks noGrp="1"/>
          </p:cNvSpPr>
          <p:nvPr>
            <p:ph type="sldNum" sz="quarter" idx="10"/>
          </p:nvPr>
        </p:nvSpPr>
        <p:spPr/>
        <p:txBody>
          <a:bodyPr/>
          <a:lstStyle/>
          <a:p>
            <a:fld id="{79DEAFAE-9008-4ACA-8325-21B37FD4818E}" type="slidenum">
              <a:rPr lang="en-US" smtClean="0"/>
              <a:t>15</a:t>
            </a:fld>
            <a:endParaRPr lang="en-US" dirty="0"/>
          </a:p>
        </p:txBody>
      </p:sp>
    </p:spTree>
    <p:extLst>
      <p:ext uri="{BB962C8B-B14F-4D97-AF65-F5344CB8AC3E}">
        <p14:creationId xmlns:p14="http://schemas.microsoft.com/office/powerpoint/2010/main" val="37746359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6" name="Rectangle 25"/>
          <p:cNvSpPr/>
          <p:nvPr userDrawn="1"/>
        </p:nvSpPr>
        <p:spPr>
          <a:xfrm>
            <a:off x="0" y="6536268"/>
            <a:ext cx="12192000" cy="321732"/>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1800" dirty="0">
              <a:solidFill>
                <a:srgbClr val="FFFFFF"/>
              </a:solidFill>
            </a:endParaRPr>
          </a:p>
        </p:txBody>
      </p:sp>
      <p:sp>
        <p:nvSpPr>
          <p:cNvPr id="18" name="Rectangle 17"/>
          <p:cNvSpPr/>
          <p:nvPr userDrawn="1"/>
        </p:nvSpPr>
        <p:spPr>
          <a:xfrm>
            <a:off x="0" y="0"/>
            <a:ext cx="12192000" cy="28194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1800" dirty="0">
              <a:solidFill>
                <a:srgbClr val="FFFFFF"/>
              </a:solidFill>
            </a:endParaRPr>
          </a:p>
        </p:txBody>
      </p:sp>
      <p:sp>
        <p:nvSpPr>
          <p:cNvPr id="10" name="Text Box 13"/>
          <p:cNvSpPr txBox="1">
            <a:spLocks noChangeArrowheads="1"/>
          </p:cNvSpPr>
          <p:nvPr userDrawn="1"/>
        </p:nvSpPr>
        <p:spPr bwMode="auto">
          <a:xfrm>
            <a:off x="604250" y="6597878"/>
            <a:ext cx="4390946" cy="215444"/>
          </a:xfrm>
          <a:prstGeom prst="rect">
            <a:avLst/>
          </a:prstGeom>
          <a:noFill/>
          <a:ln w="9525" algn="ctr">
            <a:noFill/>
            <a:miter lim="800000"/>
            <a:headEnd/>
            <a:tailEnd/>
          </a:ln>
          <a:effectLst/>
        </p:spPr>
        <p:txBody>
          <a:bodyPr wrap="none">
            <a:spAutoFit/>
          </a:bodyPr>
          <a:lstStyle/>
          <a:p>
            <a:pPr eaLnBrk="0" fontAlgn="base" hangingPunct="0">
              <a:spcBef>
                <a:spcPct val="0"/>
              </a:spcBef>
              <a:spcAft>
                <a:spcPct val="0"/>
              </a:spcAft>
              <a:defRPr/>
            </a:pPr>
            <a:r>
              <a:rPr lang="en-US" sz="800" dirty="0">
                <a:solidFill>
                  <a:srgbClr val="808080">
                    <a:lumMod val="60000"/>
                    <a:lumOff val="40000"/>
                  </a:srgbClr>
                </a:solidFill>
                <a:ea typeface="ヒラギノ角ゴ Pro W3" pitchFamily="1" charset="-128"/>
              </a:rPr>
              <a:t>RTI International is a registered trademark and a trade name of Research Triangle Institute.</a:t>
            </a:r>
          </a:p>
        </p:txBody>
      </p:sp>
      <p:sp>
        <p:nvSpPr>
          <p:cNvPr id="11" name="Text Box 14"/>
          <p:cNvSpPr txBox="1">
            <a:spLocks noChangeArrowheads="1"/>
          </p:cNvSpPr>
          <p:nvPr userDrawn="1"/>
        </p:nvSpPr>
        <p:spPr bwMode="auto">
          <a:xfrm>
            <a:off x="10520155" y="6536267"/>
            <a:ext cx="1163845" cy="307777"/>
          </a:xfrm>
          <a:prstGeom prst="rect">
            <a:avLst/>
          </a:prstGeom>
          <a:noFill/>
          <a:ln w="9525" algn="ctr">
            <a:noFill/>
            <a:miter lim="800000"/>
            <a:headEnd/>
            <a:tailEnd/>
          </a:ln>
          <a:effectLst/>
        </p:spPr>
        <p:txBody>
          <a:bodyPr wrap="none">
            <a:spAutoFit/>
          </a:bodyPr>
          <a:lstStyle/>
          <a:p>
            <a:pPr eaLnBrk="0" fontAlgn="base" hangingPunct="0">
              <a:spcBef>
                <a:spcPct val="0"/>
              </a:spcBef>
              <a:spcAft>
                <a:spcPct val="0"/>
              </a:spcAft>
              <a:defRPr/>
            </a:pPr>
            <a:r>
              <a:rPr lang="en-US" sz="1400" b="1" dirty="0">
                <a:solidFill>
                  <a:srgbClr val="085295">
                    <a:lumMod val="20000"/>
                    <a:lumOff val="80000"/>
                  </a:srgbClr>
                </a:solidFill>
                <a:ea typeface="ヒラギノ角ゴ Pro W3" pitchFamily="1" charset="-128"/>
              </a:rPr>
              <a:t>www.rti.org</a:t>
            </a:r>
          </a:p>
        </p:txBody>
      </p:sp>
      <p:sp>
        <p:nvSpPr>
          <p:cNvPr id="130050" name="Rectangle 2"/>
          <p:cNvSpPr>
            <a:spLocks noGrp="1" noChangeArrowheads="1"/>
          </p:cNvSpPr>
          <p:nvPr>
            <p:ph type="ctrTitle"/>
          </p:nvPr>
        </p:nvSpPr>
        <p:spPr>
          <a:xfrm>
            <a:off x="3048000" y="498158"/>
            <a:ext cx="8636000" cy="676687"/>
          </a:xfrm>
          <a:noFill/>
        </p:spPr>
        <p:txBody>
          <a:bodyPr/>
          <a:lstStyle>
            <a:lvl1pPr algn="r">
              <a:defRPr sz="2800" b="1">
                <a:solidFill>
                  <a:schemeClr val="bg1"/>
                </a:solidFill>
                <a:latin typeface="Arial"/>
                <a:cs typeface="Arial"/>
              </a:defRPr>
            </a:lvl1pPr>
          </a:lstStyle>
          <a:p>
            <a:r>
              <a:rPr lang="en-US" dirty="0"/>
              <a:t>Click to edit Master title style</a:t>
            </a:r>
          </a:p>
        </p:txBody>
      </p:sp>
      <p:sp>
        <p:nvSpPr>
          <p:cNvPr id="130051" name="Rectangle 3"/>
          <p:cNvSpPr>
            <a:spLocks noGrp="1" noChangeArrowheads="1"/>
          </p:cNvSpPr>
          <p:nvPr>
            <p:ph type="subTitle" idx="1"/>
          </p:nvPr>
        </p:nvSpPr>
        <p:spPr>
          <a:xfrm>
            <a:off x="3149600" y="1600200"/>
            <a:ext cx="8534400" cy="457200"/>
          </a:xfrm>
        </p:spPr>
        <p:txBody>
          <a:bodyPr/>
          <a:lstStyle>
            <a:lvl1pPr marL="0" indent="0" algn="r" rtl="0" eaLnBrk="0" fontAlgn="base" hangingPunct="0">
              <a:lnSpc>
                <a:spcPct val="110000"/>
              </a:lnSpc>
              <a:spcBef>
                <a:spcPct val="0"/>
              </a:spcBef>
              <a:spcAft>
                <a:spcPct val="0"/>
              </a:spcAft>
              <a:buFont typeface="Wingdings" pitchFamily="1" charset="2"/>
              <a:buNone/>
              <a:defRPr lang="en-US" sz="2000" kern="1200" dirty="0">
                <a:solidFill>
                  <a:srgbClr val="FFFFFF"/>
                </a:solidFill>
                <a:latin typeface="Arial" charset="0"/>
                <a:ea typeface="ヒラギノ角ゴ Pro W3" pitchFamily="1" charset="-128"/>
                <a:cs typeface="+mn-cs"/>
              </a:defRPr>
            </a:lvl1pPr>
          </a:lstStyle>
          <a:p>
            <a:r>
              <a:rPr lang="en-US" dirty="0"/>
              <a:t>Click to edit Master subtitle style</a:t>
            </a:r>
          </a:p>
        </p:txBody>
      </p:sp>
      <p:sp>
        <p:nvSpPr>
          <p:cNvPr id="13" name="Slide Number Placeholder 12"/>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14" name="Footer Placeholder 13"/>
          <p:cNvSpPr>
            <a:spLocks noGrp="1"/>
          </p:cNvSpPr>
          <p:nvPr>
            <p:ph type="ftr" sz="quarter" idx="11"/>
          </p:nvPr>
        </p:nvSpPr>
        <p:spPr/>
        <p:txBody>
          <a:bodyPr/>
          <a:lstStyle/>
          <a:p>
            <a:r>
              <a:rPr lang="en-US" dirty="0">
                <a:solidFill>
                  <a:srgbClr val="FFFFFF"/>
                </a:solidFill>
              </a:rPr>
              <a:t>CONFIDENTIAL</a:t>
            </a:r>
          </a:p>
        </p:txBody>
      </p:sp>
      <p:sp>
        <p:nvSpPr>
          <p:cNvPr id="4" name="Text Placeholder 3"/>
          <p:cNvSpPr>
            <a:spLocks noGrp="1"/>
          </p:cNvSpPr>
          <p:nvPr>
            <p:ph type="body" sz="quarter" idx="12" hasCustomPrompt="1"/>
          </p:nvPr>
        </p:nvSpPr>
        <p:spPr>
          <a:xfrm>
            <a:off x="3149600" y="2133600"/>
            <a:ext cx="8534400" cy="685800"/>
          </a:xfrm>
        </p:spPr>
        <p:txBody>
          <a:bodyPr/>
          <a:lstStyle>
            <a:lvl1pPr marL="0" indent="0" algn="r">
              <a:buNone/>
              <a:defRPr lang="en-US" sz="1600" kern="1200" dirty="0">
                <a:solidFill>
                  <a:schemeClr val="accent1">
                    <a:lumMod val="40000"/>
                    <a:lumOff val="60000"/>
                  </a:schemeClr>
                </a:solidFill>
                <a:latin typeface="Arial" charset="0"/>
                <a:ea typeface="ヒラギノ角ゴ Pro W3" pitchFamily="1" charset="-128"/>
                <a:cs typeface="+mn-cs"/>
              </a:defRPr>
            </a:lvl1pPr>
          </a:lstStyle>
          <a:p>
            <a:pPr lvl="0"/>
            <a:r>
              <a:rPr lang="en-US" dirty="0"/>
              <a:t>Presenter</a:t>
            </a:r>
          </a:p>
          <a:p>
            <a:pPr lvl="0"/>
            <a:r>
              <a:rPr lang="en-US" dirty="0"/>
              <a:t>Date</a:t>
            </a:r>
          </a:p>
        </p:txBody>
      </p:sp>
      <p:grpSp>
        <p:nvGrpSpPr>
          <p:cNvPr id="2" name="Group 2"/>
          <p:cNvGrpSpPr>
            <a:grpSpLocks noChangeAspect="1"/>
          </p:cNvGrpSpPr>
          <p:nvPr userDrawn="1"/>
        </p:nvGrpSpPr>
        <p:grpSpPr bwMode="auto">
          <a:xfrm>
            <a:off x="304799" y="250030"/>
            <a:ext cx="1780394" cy="1187788"/>
            <a:chOff x="2160" y="1620"/>
            <a:chExt cx="1728" cy="1152"/>
          </a:xfrm>
        </p:grpSpPr>
        <p:pic>
          <p:nvPicPr>
            <p:cNvPr id="1027" name="Picture 3" descr="RTI_reverse_Sm_P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0" y="1919"/>
              <a:ext cx="1120" cy="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4"/>
            <p:cNvSpPr>
              <a:spLocks noChangeArrowheads="1"/>
            </p:cNvSpPr>
            <p:nvPr/>
          </p:nvSpPr>
          <p:spPr bwMode="auto">
            <a:xfrm>
              <a:off x="2160" y="1620"/>
              <a:ext cx="1728"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492307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689996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Line Title and Singl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 y="1"/>
            <a:ext cx="12192000"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3" name="Content Placeholder 2"/>
          <p:cNvSpPr>
            <a:spLocks noGrp="1"/>
          </p:cNvSpPr>
          <p:nvPr>
            <p:ph idx="1"/>
          </p:nvPr>
        </p:nvSpPr>
        <p:spPr>
          <a:xfrm>
            <a:off x="609600" y="2057401"/>
            <a:ext cx="10972800" cy="4068763"/>
          </a:xfrm>
        </p:spPr>
        <p:txBody>
          <a:bodyPr/>
          <a:lstStyle/>
          <a:p>
            <a:pPr lvl="0"/>
            <a:r>
              <a:rPr lang="en-US" dirty="0"/>
              <a:t>Click to edit Master text styles</a:t>
            </a:r>
          </a:p>
          <a:p>
            <a:pPr lvl="1"/>
            <a:r>
              <a:rPr lang="en-US" dirty="0"/>
              <a:t>Second level</a:t>
            </a:r>
          </a:p>
          <a:p>
            <a:pPr lvl="2"/>
            <a:r>
              <a:rPr lang="en-US" dirty="0"/>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3171377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181600" cy="4525963"/>
          </a:xfrm>
        </p:spPr>
        <p:txBody>
          <a:bodyPr/>
          <a:lstStyle>
            <a:lvl1pPr>
              <a:defRPr sz="2400"/>
            </a:lvl1pPr>
            <a:lvl2pPr marL="685800" indent="-347472">
              <a:buFont typeface="Arial" pitchFamily="34" charset="0"/>
              <a:buChar char="–"/>
              <a:defRPr sz="2000"/>
            </a:lvl2pPr>
            <a:lvl3pPr marL="1078992" indent="-402336">
              <a:buFont typeface="Wingdings" pitchFamily="2" charset="2"/>
              <a:buChar char="§"/>
              <a:defRPr sz="1600"/>
            </a:lvl3pPr>
            <a:lvl4pPr marL="1031875" indent="-228600">
              <a:tabLst/>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4"/>
            <a:endParaRPr lang="en-US" dirty="0"/>
          </a:p>
        </p:txBody>
      </p:sp>
      <p:sp>
        <p:nvSpPr>
          <p:cNvPr id="4" name="Content Placeholder 3"/>
          <p:cNvSpPr>
            <a:spLocks noGrp="1"/>
          </p:cNvSpPr>
          <p:nvPr>
            <p:ph sz="half" idx="2"/>
          </p:nvPr>
        </p:nvSpPr>
        <p:spPr>
          <a:xfrm>
            <a:off x="6400800" y="1600201"/>
            <a:ext cx="5181600" cy="4525963"/>
          </a:xfrm>
        </p:spPr>
        <p:txBody>
          <a:bodyPr/>
          <a:lstStyle>
            <a:lvl1pPr>
              <a:defRPr sz="2400"/>
            </a:lvl1pPr>
            <a:lvl2pPr>
              <a:defRPr sz="20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5" name="Slide Number Placeholder 4"/>
          <p:cNvSpPr>
            <a:spLocks noGrp="1"/>
          </p:cNvSpPr>
          <p:nvPr>
            <p:ph type="sldNum" sz="quarter" idx="10"/>
          </p:nvPr>
        </p:nvSpPr>
        <p:spPr>
          <a:xfrm>
            <a:off x="0" y="6553200"/>
            <a:ext cx="609600" cy="304800"/>
          </a:xfrm>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6" name="Footer Placeholder 5"/>
          <p:cNvSpPr>
            <a:spLocks noGrp="1"/>
          </p:cNvSpPr>
          <p:nvPr>
            <p:ph type="ftr" sz="quarter" idx="11"/>
          </p:nvPr>
        </p:nvSpPr>
        <p:spPr>
          <a:xfrm>
            <a:off x="609600" y="6553200"/>
            <a:ext cx="1930400" cy="304800"/>
          </a:xfrm>
        </p:spPr>
        <p:txBody>
          <a:bodyPr/>
          <a:lstStyle/>
          <a:p>
            <a:r>
              <a:rPr lang="en-US" dirty="0">
                <a:solidFill>
                  <a:srgbClr val="FFFFFF"/>
                </a:solidFill>
              </a:rPr>
              <a:t>CONFIDENTIAL</a:t>
            </a:r>
          </a:p>
        </p:txBody>
      </p:sp>
    </p:spTree>
    <p:extLst>
      <p:ext uri="{BB962C8B-B14F-4D97-AF65-F5344CB8AC3E}">
        <p14:creationId xmlns:p14="http://schemas.microsoft.com/office/powerpoint/2010/main" val="2059899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Line Title Plus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2057401"/>
            <a:ext cx="5181600" cy="4068763"/>
          </a:xfrm>
        </p:spPr>
        <p:txBody>
          <a:bodyPr/>
          <a:lstStyle>
            <a:lvl1pPr>
              <a:defRPr sz="2400"/>
            </a:lvl1pPr>
            <a:lvl2pPr marL="685800" indent="-347472">
              <a:buFont typeface="Arial" pitchFamily="34" charset="0"/>
              <a:buChar char="–"/>
              <a:defRPr sz="2000"/>
            </a:lvl2pPr>
            <a:lvl3pPr marL="1078992" indent="-402336">
              <a:buFont typeface="Wingdings" pitchFamily="2" charset="2"/>
              <a:buChar char="§"/>
              <a:defRPr sz="1600"/>
            </a:lvl3pPr>
            <a:lvl4pPr marL="1031875" indent="-228600">
              <a:tabLst/>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4"/>
            <a:endParaRPr lang="en-US" dirty="0"/>
          </a:p>
        </p:txBody>
      </p:sp>
      <p:sp>
        <p:nvSpPr>
          <p:cNvPr id="4" name="Content Placeholder 3"/>
          <p:cNvSpPr>
            <a:spLocks noGrp="1"/>
          </p:cNvSpPr>
          <p:nvPr>
            <p:ph sz="half" idx="2"/>
          </p:nvPr>
        </p:nvSpPr>
        <p:spPr>
          <a:xfrm>
            <a:off x="6400800" y="2057401"/>
            <a:ext cx="5181600" cy="4068763"/>
          </a:xfrm>
        </p:spPr>
        <p:txBody>
          <a:bodyPr/>
          <a:lstStyle>
            <a:lvl1pPr>
              <a:defRPr sz="2400"/>
            </a:lvl1pPr>
            <a:lvl2pPr>
              <a:defRPr sz="20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5" name="Title 1"/>
          <p:cNvSpPr>
            <a:spLocks noGrp="1"/>
          </p:cNvSpPr>
          <p:nvPr>
            <p:ph type="title" hasCustomPrompt="1"/>
          </p:nvPr>
        </p:nvSpPr>
        <p:spPr>
          <a:xfrm>
            <a:off x="-45156" y="1"/>
            <a:ext cx="12187767"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6" name="Slide Number Placeholder 5"/>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7" name="Footer Placeholder 6"/>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120373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3227270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Line 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 y="25401"/>
            <a:ext cx="12187767"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5" name="Footer Placeholder 4"/>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2194408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3" name="Footer Placeholder 2"/>
          <p:cNvSpPr>
            <a:spLocks noGrp="1"/>
          </p:cNvSpPr>
          <p:nvPr>
            <p:ph type="ftr" sz="quarter" idx="11"/>
          </p:nvPr>
        </p:nvSpPr>
        <p:spPr/>
        <p:txBody>
          <a:bodyPr/>
          <a:lstStyle/>
          <a:p>
            <a:r>
              <a:rPr lang="en-US" dirty="0">
                <a:solidFill>
                  <a:srgbClr val="FFFFFF"/>
                </a:solidFill>
              </a:rPr>
              <a:t>CONFIDENTIAL</a:t>
            </a:r>
          </a:p>
        </p:txBody>
      </p:sp>
      <p:sp>
        <p:nvSpPr>
          <p:cNvPr id="4" name="Rectangle 3"/>
          <p:cNvSpPr/>
          <p:nvPr userDrawn="1"/>
        </p:nvSpPr>
        <p:spPr>
          <a:xfrm>
            <a:off x="0" y="0"/>
            <a:ext cx="12192000" cy="37338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1800" dirty="0">
              <a:solidFill>
                <a:srgbClr val="FFFFFF"/>
              </a:solidFill>
            </a:endParaRPr>
          </a:p>
        </p:txBody>
      </p:sp>
      <p:sp>
        <p:nvSpPr>
          <p:cNvPr id="5" name="Rectangle 2"/>
          <p:cNvSpPr>
            <a:spLocks noGrp="1" noChangeArrowheads="1"/>
          </p:cNvSpPr>
          <p:nvPr>
            <p:ph type="ctrTitle" hasCustomPrompt="1"/>
          </p:nvPr>
        </p:nvSpPr>
        <p:spPr>
          <a:xfrm>
            <a:off x="609600" y="2743201"/>
            <a:ext cx="8636000" cy="676687"/>
          </a:xfrm>
          <a:noFill/>
        </p:spPr>
        <p:txBody>
          <a:bodyPr/>
          <a:lstStyle>
            <a:lvl1pPr algn="l">
              <a:defRPr sz="2800" b="1">
                <a:solidFill>
                  <a:schemeClr val="bg1"/>
                </a:solidFill>
                <a:latin typeface="Arial"/>
                <a:cs typeface="Arial"/>
              </a:defRPr>
            </a:lvl1pPr>
          </a:lstStyle>
          <a:p>
            <a:r>
              <a:rPr lang="en-US" dirty="0"/>
              <a:t>Click to edit title style</a:t>
            </a:r>
          </a:p>
        </p:txBody>
      </p:sp>
    </p:spTree>
    <p:extLst>
      <p:ext uri="{BB962C8B-B14F-4D97-AF65-F5344CB8AC3E}">
        <p14:creationId xmlns:p14="http://schemas.microsoft.com/office/powerpoint/2010/main" val="3977475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with Arcs">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3" name="Footer Placeholder 2"/>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2690239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4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Slide Number Placeholder 4"/>
          <p:cNvSpPr>
            <a:spLocks noGrp="1"/>
          </p:cNvSpPr>
          <p:nvPr>
            <p:ph type="sldNum" sz="quarter" idx="10"/>
          </p:nvPr>
        </p:nvSpPr>
        <p:spPr/>
        <p:txBody>
          <a:bodyPr/>
          <a:lstStyle/>
          <a:p>
            <a:fld id="{D4325D4D-289E-48C1-B277-2BEB492A7D19}" type="slidenum">
              <a:rPr lang="en-US" smtClean="0">
                <a:solidFill>
                  <a:srgbClr val="FFFFFF"/>
                </a:solidFill>
              </a:rPr>
              <a:pPr/>
              <a:t>‹#›</a:t>
            </a:fld>
            <a:endParaRPr lang="en-US" dirty="0">
              <a:solidFill>
                <a:srgbClr val="FFFFFF"/>
              </a:solidFill>
            </a:endParaRPr>
          </a:p>
        </p:txBody>
      </p:sp>
      <p:sp>
        <p:nvSpPr>
          <p:cNvPr id="6" name="Footer Placeholder 5"/>
          <p:cNvSpPr>
            <a:spLocks noGrp="1"/>
          </p:cNvSpPr>
          <p:nvPr>
            <p:ph type="ftr" sz="quarter" idx="11"/>
          </p:nvPr>
        </p:nvSpPr>
        <p:spPr/>
        <p:txBody>
          <a:bodyPr/>
          <a:lstStyle/>
          <a:p>
            <a:r>
              <a:rPr lang="en-US" dirty="0">
                <a:solidFill>
                  <a:srgbClr val="FFFFFF"/>
                </a:solidFill>
              </a:rPr>
              <a:t>CONFIDENTIAL</a:t>
            </a:r>
          </a:p>
        </p:txBody>
      </p:sp>
    </p:spTree>
    <p:extLst>
      <p:ext uri="{BB962C8B-B14F-4D97-AF65-F5344CB8AC3E}">
        <p14:creationId xmlns:p14="http://schemas.microsoft.com/office/powerpoint/2010/main" val="3755839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 y="16934"/>
            <a:ext cx="12187767" cy="530225"/>
          </a:xfrm>
        </p:spPr>
        <p:txBody>
          <a:bodyPr/>
          <a:lstStyle/>
          <a:p>
            <a:r>
              <a:rPr lang="en-US" dirty="0"/>
              <a:t>Click to edit Master title style</a:t>
            </a:r>
          </a:p>
        </p:txBody>
      </p:sp>
      <p:sp>
        <p:nvSpPr>
          <p:cNvPr id="3" name="Chart Placeholder 2"/>
          <p:cNvSpPr>
            <a:spLocks noGrp="1"/>
          </p:cNvSpPr>
          <p:nvPr>
            <p:ph type="chart" sz="half" idx="1"/>
          </p:nvPr>
        </p:nvSpPr>
        <p:spPr>
          <a:xfrm>
            <a:off x="609600" y="1600201"/>
            <a:ext cx="5384800" cy="4525963"/>
          </a:xfrm>
        </p:spPr>
        <p:txBody>
          <a:bodyPr/>
          <a:lstStyle/>
          <a:p>
            <a:pPr lvl="0"/>
            <a:endParaRPr lang="en-US" noProof="0" dirty="0"/>
          </a:p>
        </p:txBody>
      </p:sp>
      <p:sp>
        <p:nvSpPr>
          <p:cNvPr id="4" name="Text Placeholder 3"/>
          <p:cNvSpPr>
            <a:spLocks noGrp="1"/>
          </p:cNvSpPr>
          <p:nvPr>
            <p:ph type="body" sz="half" idx="2"/>
          </p:nvPr>
        </p:nvSpPr>
        <p:spPr>
          <a:xfrm>
            <a:off x="6197600" y="1600201"/>
            <a:ext cx="5384800" cy="4525963"/>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09992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187767" cy="530225"/>
          </a:xfrm>
        </p:spPr>
        <p:txBody>
          <a:bodyPr/>
          <a:lstStyle/>
          <a:p>
            <a:r>
              <a:rPr lang="en-US"/>
              <a:t>Click to edit Master title style</a:t>
            </a:r>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dirty="0"/>
          </a:p>
        </p:txBody>
      </p:sp>
      <p:sp>
        <p:nvSpPr>
          <p:cNvPr id="4" name="Text Placeholder 3"/>
          <p:cNvSpPr>
            <a:spLocks noGrp="1"/>
          </p:cNvSpPr>
          <p:nvPr>
            <p:ph type="body" sz="half" idx="2"/>
          </p:nvPr>
        </p:nvSpPr>
        <p:spPr>
          <a:xfrm>
            <a:off x="6197600" y="1600201"/>
            <a:ext cx="5384800" cy="4525963"/>
          </a:xfrm>
        </p:spPr>
        <p:txBody>
          <a:bodyPr/>
          <a:lstStyle>
            <a:lvl1pPr>
              <a:spcBef>
                <a:spcPts val="0"/>
              </a:spcBef>
              <a:spcAft>
                <a:spcPts val="900"/>
              </a:spcAft>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51635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1" name="Picture Placeholder 20"/>
          <p:cNvSpPr>
            <a:spLocks noGrp="1"/>
          </p:cNvSpPr>
          <p:nvPr>
            <p:ph type="pic" sz="quarter" idx="14"/>
          </p:nvPr>
        </p:nvSpPr>
        <p:spPr>
          <a:xfrm>
            <a:off x="-10582" y="0"/>
            <a:ext cx="12213167" cy="5657850"/>
          </a:xfrm>
        </p:spPr>
        <p:txBody>
          <a:bodyPr/>
          <a:lstStyle/>
          <a:p>
            <a:r>
              <a:rPr lang="en-US" dirty="0"/>
              <a:t>Click icon to add picture</a:t>
            </a:r>
          </a:p>
        </p:txBody>
      </p:sp>
      <p:sp>
        <p:nvSpPr>
          <p:cNvPr id="15" name="Text Placeholder 14"/>
          <p:cNvSpPr>
            <a:spLocks noGrp="1"/>
          </p:cNvSpPr>
          <p:nvPr>
            <p:ph type="body" sz="quarter" idx="11" hasCustomPrompt="1"/>
          </p:nvPr>
        </p:nvSpPr>
        <p:spPr>
          <a:xfrm>
            <a:off x="554567" y="1748907"/>
            <a:ext cx="11135784" cy="904558"/>
          </a:xfrm>
        </p:spPr>
        <p:txBody>
          <a:bodyPr lIns="0" tIns="0" rIns="0" bIns="0">
            <a:noAutofit/>
          </a:bodyPr>
          <a:lstStyle>
            <a:lvl1pPr marL="0" indent="0">
              <a:buFontTx/>
              <a:buNone/>
              <a:defRPr lang="en-US" sz="4400" b="1" kern="1200" baseline="0" dirty="0" smtClean="0">
                <a:solidFill>
                  <a:schemeClr val="bg1"/>
                </a:solidFill>
                <a:latin typeface="+mj-lt"/>
                <a:ea typeface="Helvetica Neue" charset="0"/>
                <a:cs typeface="Helvetica Neue"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Headline here</a:t>
            </a:r>
          </a:p>
        </p:txBody>
      </p:sp>
      <p:sp>
        <p:nvSpPr>
          <p:cNvPr id="17" name="Text Placeholder 16"/>
          <p:cNvSpPr>
            <a:spLocks noGrp="1"/>
          </p:cNvSpPr>
          <p:nvPr>
            <p:ph type="body" sz="quarter" idx="12" hasCustomPrompt="1"/>
          </p:nvPr>
        </p:nvSpPr>
        <p:spPr>
          <a:xfrm>
            <a:off x="554567" y="2282307"/>
            <a:ext cx="11118851" cy="383222"/>
          </a:xfrm>
        </p:spPr>
        <p:txBody>
          <a:bodyPr lIns="0" tIns="0" rIns="0" bIns="0">
            <a:noAutofit/>
          </a:bodyPr>
          <a:lstStyle>
            <a:lvl1pPr marL="0" indent="0">
              <a:buNone/>
              <a:defRPr lang="en-US" sz="2800" kern="1200" dirty="0">
                <a:solidFill>
                  <a:schemeClr val="bg1"/>
                </a:solidFill>
                <a:latin typeface="+mj-lt"/>
                <a:ea typeface="Helvetica Neue Medium" charset="0"/>
                <a:cs typeface="Helvetica Neue Medium"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Sub-headline here</a:t>
            </a:r>
          </a:p>
        </p:txBody>
      </p:sp>
      <p:sp>
        <p:nvSpPr>
          <p:cNvPr id="19" name="Picture Placeholder 18"/>
          <p:cNvSpPr>
            <a:spLocks noGrp="1"/>
          </p:cNvSpPr>
          <p:nvPr>
            <p:ph type="pic" sz="quarter" idx="13" hasCustomPrompt="1"/>
          </p:nvPr>
        </p:nvSpPr>
        <p:spPr>
          <a:xfrm>
            <a:off x="-21601" y="12382"/>
            <a:ext cx="6096000" cy="1422400"/>
          </a:xfrm>
          <a:solidFill>
            <a:srgbClr val="111111">
              <a:alpha val="85098"/>
            </a:srgbClr>
          </a:solidFill>
        </p:spPr>
        <p:txBody>
          <a:bodyPr anchor="ctr"/>
          <a:lstStyle>
            <a:lvl1pPr marL="0" indent="0" algn="ctr">
              <a:buNone/>
              <a:defRPr baseline="0">
                <a:solidFill>
                  <a:schemeClr val="bg1"/>
                </a:solidFill>
              </a:defRPr>
            </a:lvl1pPr>
          </a:lstStyle>
          <a:p>
            <a:r>
              <a:rPr lang="en-US" dirty="0"/>
              <a:t>STeP Logo</a:t>
            </a:r>
          </a:p>
        </p:txBody>
      </p:sp>
      <p:sp>
        <p:nvSpPr>
          <p:cNvPr id="4" name="Date Placeholder 3"/>
          <p:cNvSpPr>
            <a:spLocks noGrp="1"/>
          </p:cNvSpPr>
          <p:nvPr>
            <p:ph type="dt" sz="half" idx="10"/>
          </p:nvPr>
        </p:nvSpPr>
        <p:spPr>
          <a:xfrm>
            <a:off x="7907866" y="5318994"/>
            <a:ext cx="4284135" cy="338857"/>
          </a:xfrm>
          <a:prstGeom prst="rect">
            <a:avLst/>
          </a:prstGeom>
          <a:solidFill>
            <a:srgbClr val="FFF000">
              <a:alpha val="85000"/>
            </a:srgbClr>
          </a:solidFill>
        </p:spPr>
        <p:txBody>
          <a:bodyPr/>
          <a:lstStyle>
            <a:lvl1pPr algn="ctr">
              <a:defRPr lang="en-US" sz="1400" b="1" kern="1200" smtClean="0">
                <a:solidFill>
                  <a:schemeClr val="tx1"/>
                </a:solidFill>
                <a:latin typeface="+mj-lt"/>
                <a:ea typeface="Helvetica Neue Light" charset="0"/>
                <a:cs typeface="Helvetica Neue Light" charset="0"/>
              </a:defRPr>
            </a:lvl1pPr>
          </a:lstStyle>
          <a:p>
            <a:pPr eaLnBrk="0" fontAlgn="base" hangingPunct="0">
              <a:spcBef>
                <a:spcPct val="0"/>
              </a:spcBef>
              <a:spcAft>
                <a:spcPct val="0"/>
              </a:spcAft>
            </a:pPr>
            <a:endParaRPr dirty="0">
              <a:solidFill>
                <a:prstClr val="black"/>
              </a:solidFill>
            </a:endParaRPr>
          </a:p>
        </p:txBody>
      </p:sp>
    </p:spTree>
    <p:extLst>
      <p:ext uri="{BB962C8B-B14F-4D97-AF65-F5344CB8AC3E}">
        <p14:creationId xmlns:p14="http://schemas.microsoft.com/office/powerpoint/2010/main" val="3439581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w Headline  Big header">
    <p:spTree>
      <p:nvGrpSpPr>
        <p:cNvPr id="1" name=""/>
        <p:cNvGrpSpPr/>
        <p:nvPr/>
      </p:nvGrpSpPr>
      <p:grpSpPr>
        <a:xfrm>
          <a:off x="0" y="0"/>
          <a:ext cx="0" cy="0"/>
          <a:chOff x="0" y="0"/>
          <a:chExt cx="0" cy="0"/>
        </a:xfrm>
      </p:grpSpPr>
      <p:sp>
        <p:nvSpPr>
          <p:cNvPr id="16" name="Content Placeholder 15"/>
          <p:cNvSpPr>
            <a:spLocks noGrp="1"/>
          </p:cNvSpPr>
          <p:nvPr>
            <p:ph sz="quarter" idx="12" hasCustomPrompt="1"/>
          </p:nvPr>
        </p:nvSpPr>
        <p:spPr>
          <a:xfrm>
            <a:off x="0" y="6413500"/>
            <a:ext cx="704427" cy="280988"/>
          </a:xfrm>
        </p:spPr>
        <p:txBody>
          <a:bodyPr>
            <a:noAutofit/>
          </a:bodyPr>
          <a:lstStyle>
            <a:lvl1pPr marL="0" indent="0">
              <a:buNone/>
              <a:defRPr lang="en-US" sz="1200" kern="1200" baseline="0" dirty="0" smtClean="0">
                <a:solidFill>
                  <a:schemeClr val="tx1">
                    <a:lumMod val="50000"/>
                    <a:lumOff val="50000"/>
                  </a:schemeClr>
                </a:solidFill>
                <a:latin typeface="+mj-lt"/>
                <a:ea typeface="Helvetica Neue Medium" charset="0"/>
                <a:cs typeface="Helvetica Neue Medium" charset="0"/>
              </a:defRPr>
            </a:lvl1pPr>
            <a:lvl2pPr>
              <a:defRPr lang="en-US" sz="1200" kern="1200" baseline="0" dirty="0" smtClean="0">
                <a:solidFill>
                  <a:schemeClr val="bg1"/>
                </a:solidFill>
                <a:latin typeface="Helvetica Neue Medium" charset="0"/>
                <a:ea typeface="Helvetica Neue Medium" charset="0"/>
                <a:cs typeface="Helvetica Neue Medium" charset="0"/>
              </a:defRPr>
            </a:lvl2pPr>
            <a:lvl3pPr>
              <a:defRPr lang="en-US" sz="1200" kern="1200" baseline="0" dirty="0" smtClean="0">
                <a:solidFill>
                  <a:schemeClr val="bg1"/>
                </a:solidFill>
                <a:latin typeface="Helvetica Neue Medium" charset="0"/>
                <a:ea typeface="Helvetica Neue Medium" charset="0"/>
                <a:cs typeface="Helvetica Neue Medium" charset="0"/>
              </a:defRPr>
            </a:lvl3pPr>
            <a:lvl4pPr>
              <a:defRPr lang="en-US" sz="1200" kern="1200" baseline="0" dirty="0" smtClean="0">
                <a:solidFill>
                  <a:schemeClr val="bg1"/>
                </a:solidFill>
                <a:latin typeface="Helvetica Neue Medium" charset="0"/>
                <a:ea typeface="Helvetica Neue Medium" charset="0"/>
                <a:cs typeface="Helvetica Neue Medium" charset="0"/>
              </a:defRPr>
            </a:lvl4pPr>
            <a:lvl5pPr>
              <a:defRPr lang="en-US" sz="1200" kern="1200" baseline="0" dirty="0" smtClean="0">
                <a:solidFill>
                  <a:schemeClr val="bg1"/>
                </a:solidFill>
                <a:latin typeface="Helvetica Neue Medium" charset="0"/>
                <a:ea typeface="Helvetica Neue Medium" charset="0"/>
                <a:cs typeface="Helvetica Neue Medium" charset="0"/>
              </a:defRPr>
            </a:lvl5pPr>
          </a:lstStyle>
          <a:p>
            <a:pPr lvl="0"/>
            <a:fld id="{79806103-771C-473F-BC96-88260BB74367}" type="slidenum">
              <a:rPr lang="en-US" smtClean="0"/>
              <a:t>‹#›</a:t>
            </a:fld>
            <a:endParaRPr lang="en-US" dirty="0"/>
          </a:p>
        </p:txBody>
      </p:sp>
      <p:sp>
        <p:nvSpPr>
          <p:cNvPr id="10" name="Text Placeholder 29"/>
          <p:cNvSpPr>
            <a:spLocks noGrp="1"/>
          </p:cNvSpPr>
          <p:nvPr>
            <p:ph type="body" sz="quarter" idx="13" hasCustomPrompt="1"/>
          </p:nvPr>
        </p:nvSpPr>
        <p:spPr>
          <a:xfrm>
            <a:off x="955677" y="825130"/>
            <a:ext cx="10288055" cy="763474"/>
          </a:xfrm>
        </p:spPr>
        <p:txBody>
          <a:bodyPr lIns="0" tIns="0" rIns="0" bIns="0">
            <a:noAutofit/>
          </a:bodyPr>
          <a:lstStyle>
            <a:lvl1pPr marL="0" indent="0">
              <a:buNone/>
              <a:defRPr lang="en-US" sz="2800" b="1" kern="1200" baseline="0" dirty="0" smtClean="0">
                <a:solidFill>
                  <a:schemeClr val="tx1"/>
                </a:solidFill>
                <a:latin typeface="+mj-lt"/>
                <a:ea typeface="Helvetica Neue Medium" charset="0"/>
                <a:cs typeface="Helvetica Neue Medium" charset="0"/>
              </a:defRPr>
            </a:lvl1pPr>
            <a:lvl2pPr marL="457200" indent="0">
              <a:buNone/>
              <a:defRPr lang="en-US" sz="1400" kern="1200" dirty="0" smtClean="0">
                <a:solidFill>
                  <a:schemeClr val="tx1"/>
                </a:solidFill>
                <a:latin typeface="Helvetica Neue Medium" charset="0"/>
                <a:ea typeface="Helvetica Neue Medium" charset="0"/>
                <a:cs typeface="Helvetica Neue Medium" charset="0"/>
              </a:defRPr>
            </a:lvl2pPr>
            <a:lvl3pPr marL="914400" indent="0">
              <a:buNone/>
              <a:defRPr lang="en-US" sz="1400" kern="1200" dirty="0" smtClean="0">
                <a:solidFill>
                  <a:schemeClr val="tx1"/>
                </a:solidFill>
                <a:latin typeface="Helvetica Neue Medium" charset="0"/>
                <a:ea typeface="Helvetica Neue Medium" charset="0"/>
                <a:cs typeface="Helvetica Neue Medium" charset="0"/>
              </a:defRPr>
            </a:lvl3pPr>
            <a:lvl4pPr marL="1371600" indent="0">
              <a:buNone/>
              <a:defRPr lang="en-US" sz="1400" kern="1200" dirty="0" smtClean="0">
                <a:solidFill>
                  <a:schemeClr val="tx1"/>
                </a:solidFill>
                <a:latin typeface="Helvetica Neue Medium" charset="0"/>
                <a:ea typeface="Helvetica Neue Medium" charset="0"/>
                <a:cs typeface="Helvetica Neue Medium" charset="0"/>
              </a:defRPr>
            </a:lvl4pPr>
            <a:lvl5pPr marL="1828800" indent="0">
              <a:buNone/>
              <a:defRPr lang="en-US" sz="1400" kern="1200" dirty="0">
                <a:solidFill>
                  <a:schemeClr val="tx1"/>
                </a:solidFill>
                <a:latin typeface="Helvetica Neue Medium" charset="0"/>
                <a:ea typeface="Helvetica Neue Medium" charset="0"/>
                <a:cs typeface="Helvetica Neue Medium" charset="0"/>
              </a:defRPr>
            </a:lvl5pPr>
          </a:lstStyle>
          <a:p>
            <a:pPr lvl="0"/>
            <a:r>
              <a:rPr lang="en-US" dirty="0"/>
              <a:t>Headline</a:t>
            </a:r>
          </a:p>
        </p:txBody>
      </p:sp>
      <p:sp>
        <p:nvSpPr>
          <p:cNvPr id="15" name="Content Placeholder 2"/>
          <p:cNvSpPr>
            <a:spLocks noGrp="1"/>
          </p:cNvSpPr>
          <p:nvPr>
            <p:ph sz="quarter" idx="15"/>
          </p:nvPr>
        </p:nvSpPr>
        <p:spPr>
          <a:xfrm>
            <a:off x="955677" y="1608982"/>
            <a:ext cx="10280649" cy="4567980"/>
          </a:xfrm>
        </p:spPr>
        <p:txBody>
          <a:bodyPr lIns="0" tIns="0" rIns="0" bIns="0"/>
          <a:lstStyle>
            <a:lvl1pPr marL="0" indent="0">
              <a:buNone/>
              <a:defRPr lang="en-US" sz="1400" kern="1200" dirty="0" smtClean="0">
                <a:solidFill>
                  <a:schemeClr val="tx1">
                    <a:lumMod val="50000"/>
                    <a:lumOff val="50000"/>
                  </a:schemeClr>
                </a:solidFill>
                <a:latin typeface="+mn-lt"/>
                <a:ea typeface="Helvetica Neue Light" charset="0"/>
                <a:cs typeface="Helvetica Neue Light" charset="0"/>
              </a:defRPr>
            </a:lvl1pPr>
            <a:lvl2pPr marL="342900" indent="-342900">
              <a:buFont typeface="Arial" panose="020B0604020202020204" pitchFamily="34" charset="0"/>
              <a:buChar char="•"/>
              <a:defRPr lang="en-US" sz="1400" kern="1200" dirty="0" smtClean="0">
                <a:solidFill>
                  <a:schemeClr val="tx1">
                    <a:lumMod val="50000"/>
                    <a:lumOff val="50000"/>
                  </a:schemeClr>
                </a:solidFill>
                <a:latin typeface="+mn-lt"/>
                <a:ea typeface="Helvetica Neue Light" charset="0"/>
                <a:cs typeface="Helvetica Neue Light" charset="0"/>
              </a:defRPr>
            </a:lvl2pPr>
            <a:lvl3pPr marL="457200" indent="-182880">
              <a:buFont typeface="Calibri" panose="020F0502020204030204" pitchFamily="34" charset="0"/>
              <a:buChar char="•"/>
              <a:defRPr lang="en-US" sz="1400" kern="1200" dirty="0" smtClean="0">
                <a:solidFill>
                  <a:schemeClr val="tx1">
                    <a:lumMod val="50000"/>
                    <a:lumOff val="50000"/>
                  </a:schemeClr>
                </a:solidFill>
                <a:latin typeface="+mn-lt"/>
                <a:ea typeface="Helvetica Neue Light" charset="0"/>
                <a:cs typeface="Helvetica Neue Light" charset="0"/>
              </a:defRPr>
            </a:lvl3pPr>
            <a:lvl4pPr marL="731520" indent="-182880">
              <a:buFont typeface="Calibri" panose="020F0502020204030204" pitchFamily="34" charset="0"/>
              <a:buChar char="•"/>
              <a:defRPr lang="en-US" sz="1400" kern="1200" dirty="0" smtClean="0">
                <a:solidFill>
                  <a:schemeClr val="tx1">
                    <a:lumMod val="50000"/>
                    <a:lumOff val="50000"/>
                  </a:schemeClr>
                </a:solidFill>
                <a:latin typeface="+mn-lt"/>
                <a:ea typeface="Helvetica Neue Light" charset="0"/>
                <a:cs typeface="Helvetica Neue Light" charset="0"/>
              </a:defRPr>
            </a:lvl4pPr>
            <a:lvl5pPr marL="1005840" indent="-182880">
              <a:buFont typeface="Calibri" panose="020F0502020204030204" pitchFamily="34" charset="0"/>
              <a:buChar char="•"/>
              <a:defRPr lang="en-US" sz="1400" kern="1200" dirty="0">
                <a:solidFill>
                  <a:schemeClr val="tx1">
                    <a:lumMod val="50000"/>
                    <a:lumOff val="50000"/>
                  </a:schemeClr>
                </a:solidFill>
                <a:latin typeface="+mn-lt"/>
                <a:ea typeface="Helvetica Neue Light" charset="0"/>
                <a:cs typeface="Helvetica Neue Light" charset="0"/>
              </a:defRPr>
            </a:lvl5pPr>
          </a:lstStyle>
          <a:p>
            <a:pPr lvl="0"/>
            <a:r>
              <a:rPr lang="en-US" dirty="0"/>
              <a:t>Click to edit Master text styles</a:t>
            </a:r>
          </a:p>
          <a:p>
            <a:pPr marL="182880" lvl="1" indent="-182880" algn="l" defTabSz="914400" rtl="0" eaLnBrk="1" latinLnBrk="0" hangingPunct="1">
              <a:lnSpc>
                <a:spcPct val="90000"/>
              </a:lnSpc>
              <a:spcBef>
                <a:spcPts val="500"/>
              </a:spcBef>
              <a:buFontTx/>
              <a:buChar char="•"/>
            </a:pPr>
            <a:r>
              <a:rPr lang="en-US" dirty="0"/>
              <a:t>Second level</a:t>
            </a:r>
          </a:p>
          <a:p>
            <a:pPr lvl="2"/>
            <a:r>
              <a:rPr lang="en-US" dirty="0"/>
              <a:t>Third level</a:t>
            </a:r>
          </a:p>
          <a:p>
            <a:pPr lvl="3"/>
            <a:r>
              <a:rPr lang="en-US" dirty="0"/>
              <a:t>Fourth level</a:t>
            </a:r>
          </a:p>
          <a:p>
            <a:pPr lvl="4"/>
            <a:r>
              <a:rPr lang="en-US" dirty="0"/>
              <a:t>Fifth level</a:t>
            </a:r>
          </a:p>
        </p:txBody>
      </p:sp>
      <p:sp>
        <p:nvSpPr>
          <p:cNvPr id="14" name="Rectangle 13"/>
          <p:cNvSpPr/>
          <p:nvPr userDrawn="1"/>
        </p:nvSpPr>
        <p:spPr>
          <a:xfrm>
            <a:off x="1" y="-27426"/>
            <a:ext cx="5258567" cy="747273"/>
          </a:xfrm>
          <a:prstGeom prst="rect">
            <a:avLst/>
          </a:prstGeom>
          <a:solidFill>
            <a:schemeClr val="tx1">
              <a:lumMod val="85000"/>
              <a:lumOff val="1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1800" dirty="0">
              <a:solidFill>
                <a:prstClr val="white"/>
              </a:solidFill>
            </a:endParaRPr>
          </a:p>
        </p:txBody>
      </p:sp>
      <p:sp>
        <p:nvSpPr>
          <p:cNvPr id="17" name="Text Placeholder 13"/>
          <p:cNvSpPr>
            <a:spLocks noGrp="1"/>
          </p:cNvSpPr>
          <p:nvPr>
            <p:ph type="body" sz="quarter" idx="11" hasCustomPrompt="1"/>
          </p:nvPr>
        </p:nvSpPr>
        <p:spPr>
          <a:xfrm>
            <a:off x="973667" y="269818"/>
            <a:ext cx="4284900" cy="197542"/>
          </a:xfrm>
        </p:spPr>
        <p:txBody>
          <a:bodyPr lIns="0" tIns="0" rIns="0" bIns="0">
            <a:noAutofit/>
          </a:bodyPr>
          <a:lstStyle>
            <a:lvl1pPr marL="0" indent="0">
              <a:buNone/>
              <a:defRPr lang="en-US" sz="1400" kern="1200" baseline="0" dirty="0" smtClean="0">
                <a:solidFill>
                  <a:schemeClr val="bg1"/>
                </a:solidFill>
                <a:latin typeface="+mj-lt"/>
                <a:ea typeface="Helvetica Neue Medium" charset="0"/>
                <a:cs typeface="Helvetica Neue Medium" charset="0"/>
              </a:defRPr>
            </a:lvl1pPr>
            <a:lvl2pPr marL="457200" indent="0">
              <a:buNone/>
              <a:defRPr lang="en-US" sz="1200" kern="1200" dirty="0" smtClean="0">
                <a:solidFill>
                  <a:schemeClr val="bg1"/>
                </a:solidFill>
                <a:latin typeface="Helvetica Neue Medium" charset="0"/>
                <a:ea typeface="Helvetica Neue Medium" charset="0"/>
                <a:cs typeface="Helvetica Neue Medium" charset="0"/>
              </a:defRPr>
            </a:lvl2pPr>
            <a:lvl3pPr marL="914400" indent="0">
              <a:buNone/>
              <a:defRPr lang="en-US" sz="1200" kern="1200" dirty="0" smtClean="0">
                <a:solidFill>
                  <a:schemeClr val="bg1"/>
                </a:solidFill>
                <a:latin typeface="Helvetica Neue Medium" charset="0"/>
                <a:ea typeface="Helvetica Neue Medium" charset="0"/>
                <a:cs typeface="Helvetica Neue Medium" charset="0"/>
              </a:defRPr>
            </a:lvl3pPr>
            <a:lvl4pPr marL="1371600" indent="0">
              <a:buNone/>
              <a:defRPr lang="en-US" sz="1200" kern="1200" dirty="0" smtClean="0">
                <a:solidFill>
                  <a:schemeClr val="bg1"/>
                </a:solidFill>
                <a:latin typeface="Helvetica Neue Medium" charset="0"/>
                <a:ea typeface="Helvetica Neue Medium" charset="0"/>
                <a:cs typeface="Helvetica Neue Medium" charset="0"/>
              </a:defRPr>
            </a:lvl4pPr>
            <a:lvl5pPr marL="1828800" indent="0">
              <a:buNone/>
              <a:defRPr lang="en-US" sz="1200" kern="1200" dirty="0">
                <a:solidFill>
                  <a:schemeClr val="bg1"/>
                </a:solidFill>
                <a:latin typeface="Helvetica Neue Medium" charset="0"/>
                <a:ea typeface="Helvetica Neue Medium" charset="0"/>
                <a:cs typeface="Helvetica Neue Medium" charset="0"/>
              </a:defRPr>
            </a:lvl5pPr>
          </a:lstStyle>
          <a:p>
            <a:pPr lvl="0"/>
            <a:r>
              <a:rPr lang="en-US" dirty="0"/>
              <a:t>SLIDE TITLE LIKE TASK OVERVIEW</a:t>
            </a:r>
          </a:p>
        </p:txBody>
      </p:sp>
      <p:sp>
        <p:nvSpPr>
          <p:cNvPr id="7" name="Rectangle 6"/>
          <p:cNvSpPr/>
          <p:nvPr userDrawn="1"/>
        </p:nvSpPr>
        <p:spPr>
          <a:xfrm flipV="1">
            <a:off x="0" y="-27426"/>
            <a:ext cx="169523" cy="747272"/>
          </a:xfrm>
          <a:prstGeom prst="rect">
            <a:avLst/>
          </a:prstGeom>
          <a:solidFill>
            <a:srgbClr val="FFFF00">
              <a:alpha val="8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1800" dirty="0">
              <a:solidFill>
                <a:srgbClr val="FFFFFF"/>
              </a:solidFill>
            </a:endParaRPr>
          </a:p>
        </p:txBody>
      </p:sp>
    </p:spTree>
    <p:extLst>
      <p:ext uri="{BB962C8B-B14F-4D97-AF65-F5344CB8AC3E}">
        <p14:creationId xmlns:p14="http://schemas.microsoft.com/office/powerpoint/2010/main" val="38123997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29" name="Shape 29"/>
          <p:cNvSpPr>
            <a:spLocks noGrp="1"/>
          </p:cNvSpPr>
          <p:nvPr>
            <p:ph type="sldNum" sz="quarter" idx="2"/>
          </p:nvPr>
        </p:nvSpPr>
        <p:spPr>
          <a:prstGeom prst="rect">
            <a:avLst/>
          </a:prstGeom>
        </p:spPr>
        <p:txBody>
          <a:bodyPr/>
          <a:lstStyle/>
          <a:p>
            <a:fld id="{86CB4B4D-7CA3-9044-876B-883B54F8677D}" type="slidenum">
              <a:rPr/>
              <a:pPr/>
              <a:t>‹#›</a:t>
            </a:fld>
            <a:endParaRPr dirty="0"/>
          </a:p>
        </p:txBody>
      </p:sp>
    </p:spTree>
    <p:extLst>
      <p:ext uri="{BB962C8B-B14F-4D97-AF65-F5344CB8AC3E}">
        <p14:creationId xmlns:p14="http://schemas.microsoft.com/office/powerpoint/2010/main" val="3506833431"/>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2_Title Slide">
    <p:spTree>
      <p:nvGrpSpPr>
        <p:cNvPr id="1" name=""/>
        <p:cNvGrpSpPr/>
        <p:nvPr/>
      </p:nvGrpSpPr>
      <p:grpSpPr>
        <a:xfrm>
          <a:off x="0" y="0"/>
          <a:ext cx="0" cy="0"/>
          <a:chOff x="0" y="0"/>
          <a:chExt cx="0" cy="0"/>
        </a:xfrm>
      </p:grpSpPr>
      <p:sp>
        <p:nvSpPr>
          <p:cNvPr id="6" name="Shape 6"/>
          <p:cNvSpPr>
            <a:spLocks noGrp="1"/>
          </p:cNvSpPr>
          <p:nvPr>
            <p:ph type="title"/>
          </p:nvPr>
        </p:nvSpPr>
        <p:spPr>
          <a:xfrm>
            <a:off x="914400" y="1844676"/>
            <a:ext cx="10363200" cy="2041525"/>
          </a:xfrm>
          <a:prstGeom prst="rect">
            <a:avLst/>
          </a:prstGeom>
        </p:spPr>
        <p:txBody>
          <a:bodyPr/>
          <a:lstStyle/>
          <a:p>
            <a:pPr lvl="0">
              <a:defRPr sz="1800"/>
            </a:pPr>
            <a:r>
              <a:rPr sz="4400"/>
              <a:t>Title Text</a:t>
            </a:r>
          </a:p>
        </p:txBody>
      </p:sp>
      <p:sp>
        <p:nvSpPr>
          <p:cNvPr id="7" name="Shape 7"/>
          <p:cNvSpPr>
            <a:spLocks noGrp="1"/>
          </p:cNvSpPr>
          <p:nvPr>
            <p:ph type="body" idx="1"/>
          </p:nvPr>
        </p:nvSpPr>
        <p:spPr>
          <a:xfrm>
            <a:off x="1828800" y="3886200"/>
            <a:ext cx="8534400" cy="29718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lvl="0">
              <a:defRPr sz="1800">
                <a:solidFill>
                  <a:srgbClr val="000000"/>
                </a:solidFill>
              </a:defRPr>
            </a:pPr>
            <a:r>
              <a:rPr sz="3200">
                <a:solidFill>
                  <a:srgbClr val="888888"/>
                </a:solidFill>
              </a:rPr>
              <a:t>Body Level One</a:t>
            </a:r>
          </a:p>
          <a:p>
            <a:pPr lvl="1">
              <a:defRPr sz="1800">
                <a:solidFill>
                  <a:srgbClr val="000000"/>
                </a:solidFill>
              </a:defRPr>
            </a:pPr>
            <a:r>
              <a:rPr sz="3200">
                <a:solidFill>
                  <a:srgbClr val="888888"/>
                </a:solidFill>
              </a:rPr>
              <a:t>Body Level Two</a:t>
            </a:r>
          </a:p>
          <a:p>
            <a:pPr lvl="2">
              <a:defRPr sz="1800">
                <a:solidFill>
                  <a:srgbClr val="000000"/>
                </a:solidFill>
              </a:defRPr>
            </a:pPr>
            <a:r>
              <a:rPr sz="3200">
                <a:solidFill>
                  <a:srgbClr val="888888"/>
                </a:solidFill>
              </a:rPr>
              <a:t>Body Level Three</a:t>
            </a:r>
          </a:p>
          <a:p>
            <a:pPr lvl="3">
              <a:defRPr sz="1800">
                <a:solidFill>
                  <a:srgbClr val="000000"/>
                </a:solidFill>
              </a:defRPr>
            </a:pPr>
            <a:r>
              <a:rPr sz="3200">
                <a:solidFill>
                  <a:srgbClr val="888888"/>
                </a:solidFill>
              </a:rPr>
              <a:t>Body Level Four</a:t>
            </a:r>
          </a:p>
          <a:p>
            <a:pPr lvl="4">
              <a:defRPr sz="1800">
                <a:solidFill>
                  <a:srgbClr val="000000"/>
                </a:solidFill>
              </a:defRPr>
            </a:pPr>
            <a:r>
              <a:rPr sz="3200">
                <a:solidFill>
                  <a:srgbClr val="888888"/>
                </a:solidFill>
              </a:rPr>
              <a:t>Body Level Five</a:t>
            </a:r>
          </a:p>
        </p:txBody>
      </p:sp>
      <p:sp>
        <p:nvSpPr>
          <p:cNvPr id="8" name="Shape 8"/>
          <p:cNvSpPr>
            <a:spLocks noGrp="1"/>
          </p:cNvSpPr>
          <p:nvPr>
            <p:ph type="sldNum" sz="quarter" idx="2"/>
          </p:nvPr>
        </p:nvSpPr>
        <p:spPr>
          <a:prstGeom prst="rect">
            <a:avLst/>
          </a:prstGeom>
        </p:spPr>
        <p:txBody>
          <a:bodyPr/>
          <a:lstStyle/>
          <a:p>
            <a:fld id="{86CB4B4D-7CA3-9044-876B-883B54F8677D}" type="slidenum">
              <a:rPr/>
              <a:pPr/>
              <a:t>‹#›</a:t>
            </a:fld>
            <a:endParaRPr dirty="0"/>
          </a:p>
        </p:txBody>
      </p:sp>
    </p:spTree>
    <p:extLst>
      <p:ext uri="{BB962C8B-B14F-4D97-AF65-F5344CB8AC3E}">
        <p14:creationId xmlns:p14="http://schemas.microsoft.com/office/powerpoint/2010/main" val="14027688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 y="0"/>
            <a:ext cx="12192000" cy="609600"/>
          </a:xfrm>
          <a:prstGeom prst="rect">
            <a:avLst/>
          </a:prstGeom>
          <a:solidFill>
            <a:schemeClr val="accent1">
              <a:lumMod val="50000"/>
            </a:schemeClr>
          </a:solidFill>
          <a:ln w="9525" algn="ctr">
            <a:noFill/>
            <a:miter lim="800000"/>
            <a:headEnd/>
            <a:tailEnd/>
          </a:ln>
        </p:spPr>
        <p:txBody>
          <a:bodyPr vert="horz" wrap="square" lIns="182880" tIns="91440" rIns="182880" bIns="9144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10" name="Footer Placeholder 9"/>
          <p:cNvSpPr>
            <a:spLocks noGrp="1"/>
          </p:cNvSpPr>
          <p:nvPr>
            <p:ph type="ftr" sz="quarter" idx="3"/>
          </p:nvPr>
        </p:nvSpPr>
        <p:spPr>
          <a:xfrm>
            <a:off x="609600" y="6553200"/>
            <a:ext cx="1930400" cy="304800"/>
          </a:xfrm>
          <a:prstGeom prst="rect">
            <a:avLst/>
          </a:prstGeom>
          <a:solidFill>
            <a:srgbClr val="BF311A"/>
          </a:solidFill>
        </p:spPr>
        <p:txBody>
          <a:bodyPr vert="horz" lIns="91440" tIns="45720" rIns="91440" bIns="45720" rtlCol="0" anchor="ctr"/>
          <a:lstStyle>
            <a:lvl1pPr algn="ctr">
              <a:defRPr sz="1200">
                <a:solidFill>
                  <a:schemeClr val="bg1"/>
                </a:solidFill>
              </a:defRPr>
            </a:lvl1pPr>
          </a:lstStyle>
          <a:p>
            <a:pPr eaLnBrk="0" fontAlgn="base" hangingPunct="0">
              <a:spcBef>
                <a:spcPct val="0"/>
              </a:spcBef>
              <a:spcAft>
                <a:spcPct val="0"/>
              </a:spcAft>
            </a:pPr>
            <a:r>
              <a:rPr lang="en-US" dirty="0">
                <a:solidFill>
                  <a:srgbClr val="FFFFFF"/>
                </a:solidFill>
                <a:ea typeface="ヒラギノ角ゴ Pro W3" pitchFamily="1" charset="-128"/>
              </a:rPr>
              <a:t>CONFIDENTIAL</a:t>
            </a:r>
          </a:p>
        </p:txBody>
      </p:sp>
      <p:sp>
        <p:nvSpPr>
          <p:cNvPr id="11" name="Slide Number Placeholder 10"/>
          <p:cNvSpPr>
            <a:spLocks noGrp="1"/>
          </p:cNvSpPr>
          <p:nvPr>
            <p:ph type="sldNum" sz="quarter" idx="4"/>
          </p:nvPr>
        </p:nvSpPr>
        <p:spPr>
          <a:xfrm>
            <a:off x="0" y="6553200"/>
            <a:ext cx="609600" cy="304801"/>
          </a:xfrm>
          <a:prstGeom prst="rect">
            <a:avLst/>
          </a:prstGeom>
          <a:solidFill>
            <a:srgbClr val="04294A"/>
          </a:solidFill>
        </p:spPr>
        <p:txBody>
          <a:bodyPr vert="horz" lIns="91440" tIns="45720" rIns="91440" bIns="45720" rtlCol="0" anchor="ctr"/>
          <a:lstStyle>
            <a:lvl1pPr algn="ctr">
              <a:defRPr sz="1200">
                <a:solidFill>
                  <a:schemeClr val="bg1"/>
                </a:solidFill>
              </a:defRPr>
            </a:lvl1pPr>
          </a:lstStyle>
          <a:p>
            <a:pPr eaLnBrk="0" fontAlgn="base" hangingPunct="0">
              <a:spcBef>
                <a:spcPct val="0"/>
              </a:spcBef>
              <a:spcAft>
                <a:spcPct val="0"/>
              </a:spcAft>
            </a:pPr>
            <a:fld id="{D4325D4D-289E-48C1-B277-2BEB492A7D19}" type="slidenum">
              <a:rPr lang="en-US" smtClean="0">
                <a:solidFill>
                  <a:srgbClr val="FFFFFF"/>
                </a:solidFill>
                <a:ea typeface="ヒラギノ角ゴ Pro W3" pitchFamily="1" charset="-128"/>
              </a:rPr>
              <a:pPr eaLnBrk="0" fontAlgn="base" hangingPunct="0">
                <a:spcBef>
                  <a:spcPct val="0"/>
                </a:spcBef>
                <a:spcAft>
                  <a:spcPct val="0"/>
                </a:spcAft>
              </a:pPr>
              <a:t>‹#›</a:t>
            </a:fld>
            <a:endParaRPr lang="en-US" dirty="0">
              <a:solidFill>
                <a:srgbClr val="FFFFFF"/>
              </a:solidFill>
              <a:ea typeface="ヒラギノ角ゴ Pro W3" pitchFamily="1" charset="-128"/>
            </a:endParaRPr>
          </a:p>
        </p:txBody>
      </p:sp>
    </p:spTree>
    <p:extLst>
      <p:ext uri="{BB962C8B-B14F-4D97-AF65-F5344CB8AC3E}">
        <p14:creationId xmlns:p14="http://schemas.microsoft.com/office/powerpoint/2010/main" val="11207810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marL="0" algn="l" rtl="0" eaLnBrk="0" fontAlgn="base" hangingPunct="0">
        <a:spcBef>
          <a:spcPct val="0"/>
        </a:spcBef>
        <a:spcAft>
          <a:spcPct val="0"/>
        </a:spcAft>
        <a:defRPr sz="28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Narrow" pitchFamily="1" charset="0"/>
          <a:cs typeface="Arial" charset="0"/>
        </a:defRPr>
      </a:lvl2pPr>
      <a:lvl3pPr algn="l" rtl="0" eaLnBrk="0" fontAlgn="base" hangingPunct="0">
        <a:spcBef>
          <a:spcPct val="0"/>
        </a:spcBef>
        <a:spcAft>
          <a:spcPct val="0"/>
        </a:spcAft>
        <a:defRPr sz="3200">
          <a:solidFill>
            <a:schemeClr val="bg1"/>
          </a:solidFill>
          <a:latin typeface="Arial Narrow" pitchFamily="1" charset="0"/>
          <a:cs typeface="Arial" charset="0"/>
        </a:defRPr>
      </a:lvl3pPr>
      <a:lvl4pPr algn="l" rtl="0" eaLnBrk="0" fontAlgn="base" hangingPunct="0">
        <a:spcBef>
          <a:spcPct val="0"/>
        </a:spcBef>
        <a:spcAft>
          <a:spcPct val="0"/>
        </a:spcAft>
        <a:defRPr sz="3200">
          <a:solidFill>
            <a:schemeClr val="bg1"/>
          </a:solidFill>
          <a:latin typeface="Arial Narrow" pitchFamily="1" charset="0"/>
          <a:cs typeface="Arial" charset="0"/>
        </a:defRPr>
      </a:lvl4pPr>
      <a:lvl5pPr algn="l" rtl="0" eaLnBrk="0" fontAlgn="base" hangingPunct="0">
        <a:spcBef>
          <a:spcPct val="0"/>
        </a:spcBef>
        <a:spcAft>
          <a:spcPct val="0"/>
        </a:spcAft>
        <a:defRPr sz="3200">
          <a:solidFill>
            <a:schemeClr val="bg1"/>
          </a:solidFill>
          <a:latin typeface="Arial Narrow" pitchFamily="1" charset="0"/>
          <a:cs typeface="Arial" charset="0"/>
        </a:defRPr>
      </a:lvl5pPr>
      <a:lvl6pPr marL="457200" algn="l" rtl="0" fontAlgn="base">
        <a:spcBef>
          <a:spcPct val="0"/>
        </a:spcBef>
        <a:spcAft>
          <a:spcPct val="0"/>
        </a:spcAft>
        <a:defRPr sz="3200">
          <a:solidFill>
            <a:schemeClr val="bg1"/>
          </a:solidFill>
          <a:latin typeface="Arial Narrow" pitchFamily="1" charset="0"/>
          <a:cs typeface="Arial" charset="0"/>
        </a:defRPr>
      </a:lvl6pPr>
      <a:lvl7pPr marL="914400" algn="l" rtl="0" fontAlgn="base">
        <a:spcBef>
          <a:spcPct val="0"/>
        </a:spcBef>
        <a:spcAft>
          <a:spcPct val="0"/>
        </a:spcAft>
        <a:defRPr sz="3200">
          <a:solidFill>
            <a:schemeClr val="bg1"/>
          </a:solidFill>
          <a:latin typeface="Arial Narrow" pitchFamily="1" charset="0"/>
          <a:cs typeface="Arial" charset="0"/>
        </a:defRPr>
      </a:lvl7pPr>
      <a:lvl8pPr marL="1371600" algn="l" rtl="0" fontAlgn="base">
        <a:spcBef>
          <a:spcPct val="0"/>
        </a:spcBef>
        <a:spcAft>
          <a:spcPct val="0"/>
        </a:spcAft>
        <a:defRPr sz="3200">
          <a:solidFill>
            <a:schemeClr val="bg1"/>
          </a:solidFill>
          <a:latin typeface="Arial Narrow" pitchFamily="1" charset="0"/>
          <a:cs typeface="Arial" charset="0"/>
        </a:defRPr>
      </a:lvl8pPr>
      <a:lvl9pPr marL="1828800" algn="l" rtl="0" fontAlgn="base">
        <a:spcBef>
          <a:spcPct val="0"/>
        </a:spcBef>
        <a:spcAft>
          <a:spcPct val="0"/>
        </a:spcAft>
        <a:defRPr sz="3200">
          <a:solidFill>
            <a:schemeClr val="bg1"/>
          </a:solidFill>
          <a:latin typeface="Arial Narrow" pitchFamily="1" charset="0"/>
          <a:cs typeface="Arial" charset="0"/>
        </a:defRPr>
      </a:lvl9pPr>
    </p:titleStyle>
    <p:bodyStyle>
      <a:lvl1pPr marL="287338" indent="-287338" algn="l" rtl="0" eaLnBrk="0" fontAlgn="base" hangingPunct="0">
        <a:spcBef>
          <a:spcPct val="20000"/>
        </a:spcBef>
        <a:spcAft>
          <a:spcPct val="0"/>
        </a:spcAft>
        <a:buClr>
          <a:schemeClr val="tx2"/>
        </a:buClr>
        <a:buSzPct val="80000"/>
        <a:buFont typeface="Wingdings" pitchFamily="2" charset="2"/>
        <a:buChar char="§"/>
        <a:defRPr sz="2400">
          <a:solidFill>
            <a:schemeClr val="tx1"/>
          </a:solidFill>
          <a:latin typeface="+mn-lt"/>
          <a:ea typeface="+mn-ea"/>
          <a:cs typeface="+mn-cs"/>
        </a:defRPr>
      </a:lvl1pPr>
      <a:lvl2pPr marL="457200" indent="-220663" algn="l" rtl="0" eaLnBrk="0" fontAlgn="base" hangingPunct="0">
        <a:spcBef>
          <a:spcPct val="20000"/>
        </a:spcBef>
        <a:spcAft>
          <a:spcPct val="0"/>
        </a:spcAft>
        <a:buClr>
          <a:schemeClr val="tx2"/>
        </a:buClr>
        <a:buSzPct val="80000"/>
        <a:buFont typeface="Arial" charset="0"/>
        <a:buChar char="–"/>
        <a:defRPr sz="2000">
          <a:solidFill>
            <a:schemeClr val="tx1"/>
          </a:solidFill>
          <a:latin typeface="+mn-lt"/>
          <a:cs typeface="+mn-cs"/>
        </a:defRPr>
      </a:lvl2pPr>
      <a:lvl3pPr marL="693738" indent="-236538" algn="l" rtl="0" eaLnBrk="0" fontAlgn="base" hangingPunct="0">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0" fontAlgn="base" hangingPunct="0">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0" fontAlgn="base" hangingPunct="0">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fontAlgn="base">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fontAlgn="base">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fontAlgn="base">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fontAlgn="base">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sv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ctrTitle"/>
          </p:nvPr>
        </p:nvSpPr>
        <p:spPr>
          <a:xfrm>
            <a:off x="2220686" y="182880"/>
            <a:ext cx="9564914" cy="1417319"/>
          </a:xfrm>
        </p:spPr>
        <p:txBody>
          <a:bodyPr/>
          <a:lstStyle/>
          <a:p>
            <a:br>
              <a:rPr lang="en-US" dirty="0"/>
            </a:br>
            <a:r>
              <a:rPr lang="en-US" i="1" dirty="0"/>
              <a:t>From Statistics to Data Science Startup:  Transformation within a Large Research Organization</a:t>
            </a:r>
            <a:br>
              <a:rPr lang="en-US" i="1" dirty="0"/>
            </a:br>
            <a:endParaRPr lang="en-US" i="1" dirty="0"/>
          </a:p>
        </p:txBody>
      </p:sp>
      <p:sp>
        <p:nvSpPr>
          <p:cNvPr id="20" name="Subtitle 19"/>
          <p:cNvSpPr>
            <a:spLocks noGrp="1"/>
          </p:cNvSpPr>
          <p:nvPr>
            <p:ph type="subTitle" idx="1"/>
          </p:nvPr>
        </p:nvSpPr>
        <p:spPr>
          <a:xfrm>
            <a:off x="3128682" y="1600200"/>
            <a:ext cx="8534400" cy="981636"/>
          </a:xfrm>
        </p:spPr>
        <p:txBody>
          <a:bodyPr/>
          <a:lstStyle/>
          <a:p>
            <a:r>
              <a:rPr lang="en-US" sz="2400" b="1" dirty="0"/>
              <a:t>Symposium on Data Science and Statistics</a:t>
            </a:r>
          </a:p>
          <a:p>
            <a:r>
              <a:rPr lang="en-US" sz="2400" b="1" dirty="0"/>
              <a:t>May 19, 2018</a:t>
            </a:r>
          </a:p>
          <a:p>
            <a:endParaRPr lang="en-US" dirty="0"/>
          </a:p>
        </p:txBody>
      </p:sp>
      <p:sp>
        <p:nvSpPr>
          <p:cNvPr id="22" name="Text Placeholder 21"/>
          <p:cNvSpPr>
            <a:spLocks noGrp="1"/>
          </p:cNvSpPr>
          <p:nvPr>
            <p:ph type="body" sz="quarter" idx="15"/>
          </p:nvPr>
        </p:nvSpPr>
        <p:spPr/>
        <p:txBody>
          <a:bodyPr>
            <a:normAutofit fontScale="25000" lnSpcReduction="20000"/>
          </a:bodyPr>
          <a:lstStyle/>
          <a:p>
            <a:pPr marL="0" indent="0">
              <a:buNone/>
            </a:pPr>
            <a:endParaRPr lang="en-US" dirty="0"/>
          </a:p>
        </p:txBody>
      </p:sp>
      <p:sp>
        <p:nvSpPr>
          <p:cNvPr id="6" name="Rectangle 5">
            <a:extLst>
              <a:ext uri="{FF2B5EF4-FFF2-40B4-BE49-F238E27FC236}">
                <a16:creationId xmlns:a16="http://schemas.microsoft.com/office/drawing/2014/main" id="{F38BFF14-8289-4FA8-8B9A-6EFDEDB06B39}"/>
              </a:ext>
            </a:extLst>
          </p:cNvPr>
          <p:cNvSpPr/>
          <p:nvPr/>
        </p:nvSpPr>
        <p:spPr>
          <a:xfrm>
            <a:off x="7251032" y="3832202"/>
            <a:ext cx="4412050" cy="1631216"/>
          </a:xfrm>
          <a:prstGeom prst="rect">
            <a:avLst/>
          </a:prstGeom>
        </p:spPr>
        <p:txBody>
          <a:bodyPr wrap="square">
            <a:spAutoFit/>
          </a:bodyPr>
          <a:lstStyle/>
          <a:p>
            <a:pPr algn="r"/>
            <a:r>
              <a:rPr lang="en-US" sz="2800" b="1" i="1" dirty="0">
                <a:solidFill>
                  <a:schemeClr val="bg2">
                    <a:lumMod val="75000"/>
                  </a:schemeClr>
                </a:solidFill>
              </a:rPr>
              <a:t>Gayle S. Bieler, Director</a:t>
            </a:r>
          </a:p>
          <a:p>
            <a:pPr algn="r"/>
            <a:endParaRPr lang="en-US" sz="2400" b="1" dirty="0">
              <a:solidFill>
                <a:schemeClr val="bg2">
                  <a:lumMod val="75000"/>
                </a:schemeClr>
              </a:solidFill>
            </a:endParaRPr>
          </a:p>
          <a:p>
            <a:pPr algn="r"/>
            <a:r>
              <a:rPr lang="en-US" sz="2400" b="1" dirty="0">
                <a:solidFill>
                  <a:schemeClr val="bg2">
                    <a:lumMod val="75000"/>
                  </a:schemeClr>
                </a:solidFill>
              </a:rPr>
              <a:t>Center for Data Science </a:t>
            </a:r>
          </a:p>
          <a:p>
            <a:pPr algn="r"/>
            <a:r>
              <a:rPr lang="en-US" sz="2400" b="1" dirty="0">
                <a:solidFill>
                  <a:schemeClr val="bg2">
                    <a:lumMod val="75000"/>
                  </a:schemeClr>
                </a:solidFill>
              </a:rPr>
              <a:t>RTI International</a:t>
            </a:r>
          </a:p>
        </p:txBody>
      </p:sp>
      <p:pic>
        <p:nvPicPr>
          <p:cNvPr id="7" name="Picture 6">
            <a:extLst>
              <a:ext uri="{FF2B5EF4-FFF2-40B4-BE49-F238E27FC236}">
                <a16:creationId xmlns:a16="http://schemas.microsoft.com/office/drawing/2014/main" id="{3602F712-72E0-4009-9F85-9724090D1C4C}"/>
              </a:ext>
            </a:extLst>
          </p:cNvPr>
          <p:cNvPicPr>
            <a:picLocks noChangeAspect="1"/>
          </p:cNvPicPr>
          <p:nvPr/>
        </p:nvPicPr>
        <p:blipFill rotWithShape="1">
          <a:blip r:embed="rId3">
            <a:extLst>
              <a:ext uri="{28A0092B-C50C-407E-A947-70E740481C1C}">
                <a14:useLocalDpi xmlns:a14="http://schemas.microsoft.com/office/drawing/2010/main" val="0"/>
              </a:ext>
            </a:extLst>
          </a:blip>
          <a:srcRect b="8844"/>
          <a:stretch/>
        </p:blipFill>
        <p:spPr>
          <a:xfrm>
            <a:off x="0" y="2416420"/>
            <a:ext cx="6766561" cy="4114114"/>
          </a:xfrm>
          <a:prstGeom prst="rect">
            <a:avLst/>
          </a:prstGeom>
        </p:spPr>
      </p:pic>
    </p:spTree>
    <p:extLst>
      <p:ext uri="{BB962C8B-B14F-4D97-AF65-F5344CB8AC3E}">
        <p14:creationId xmlns:p14="http://schemas.microsoft.com/office/powerpoint/2010/main" val="2937038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
            <a:ext cx="12192000" cy="6859715"/>
          </a:xfrm>
          <a:prstGeom prst="rect">
            <a:avLst/>
          </a:prstGeom>
        </p:spPr>
      </p:pic>
      <p:sp>
        <p:nvSpPr>
          <p:cNvPr id="9" name="Rectangle 8"/>
          <p:cNvSpPr/>
          <p:nvPr/>
        </p:nvSpPr>
        <p:spPr bwMode="auto">
          <a:xfrm>
            <a:off x="0" y="612647"/>
            <a:ext cx="12192001" cy="3730753"/>
          </a:xfrm>
          <a:prstGeom prst="rect">
            <a:avLst/>
          </a:prstGeom>
          <a:gradFill>
            <a:gsLst>
              <a:gs pos="0">
                <a:schemeClr val="bg1">
                  <a:alpha val="0"/>
                </a:schemeClr>
              </a:gs>
              <a:gs pos="100000">
                <a:schemeClr val="bg1"/>
              </a:gs>
            </a:gsLst>
            <a:lin ang="162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2" name="Title 1"/>
          <p:cNvSpPr>
            <a:spLocks noGrp="1"/>
          </p:cNvSpPr>
          <p:nvPr>
            <p:ph type="title"/>
          </p:nvPr>
        </p:nvSpPr>
        <p:spPr/>
        <p:txBody>
          <a:bodyPr/>
          <a:lstStyle/>
          <a:p>
            <a:r>
              <a:rPr lang="en-US" dirty="0"/>
              <a:t>RTI International</a:t>
            </a:r>
          </a:p>
        </p:txBody>
      </p:sp>
      <p:sp>
        <p:nvSpPr>
          <p:cNvPr id="4" name="Content Placeholder 4"/>
          <p:cNvSpPr txBox="1">
            <a:spLocks/>
          </p:cNvSpPr>
          <p:nvPr/>
        </p:nvSpPr>
        <p:spPr bwMode="auto">
          <a:xfrm>
            <a:off x="3175462" y="3518878"/>
            <a:ext cx="8329353" cy="267410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lnSpc>
                <a:spcPts val="3000"/>
              </a:lnSpc>
              <a:buNone/>
            </a:pPr>
            <a:r>
              <a:rPr lang="en-US" sz="2400" b="1" kern="0" dirty="0">
                <a:solidFill>
                  <a:schemeClr val="bg2">
                    <a:lumMod val="75000"/>
                  </a:schemeClr>
                </a:solidFill>
              </a:rPr>
              <a:t>RTI International is an independent, nonprofit research institute dedicated to improving the human condition. </a:t>
            </a:r>
          </a:p>
          <a:p>
            <a:pPr marL="0" indent="0">
              <a:lnSpc>
                <a:spcPts val="3000"/>
              </a:lnSpc>
              <a:buNone/>
            </a:pPr>
            <a:endParaRPr lang="en-US" sz="1800" kern="0" dirty="0">
              <a:solidFill>
                <a:schemeClr val="bg2">
                  <a:lumMod val="75000"/>
                </a:schemeClr>
              </a:solidFill>
            </a:endParaRPr>
          </a:p>
          <a:p>
            <a:pPr marL="0" indent="0">
              <a:lnSpc>
                <a:spcPts val="3000"/>
              </a:lnSpc>
              <a:buNone/>
            </a:pPr>
            <a:r>
              <a:rPr lang="en-US" sz="1800" kern="0" dirty="0">
                <a:solidFill>
                  <a:schemeClr val="bg2">
                    <a:lumMod val="75000"/>
                  </a:schemeClr>
                </a:solidFill>
              </a:rPr>
              <a:t>We combine scientific rigor and technical expertise in social and laboratory sciences, engineering, and international development to deliver solutions to the critical needs of clients worldwide.</a:t>
            </a:r>
          </a:p>
        </p:txBody>
      </p:sp>
      <p:sp>
        <p:nvSpPr>
          <p:cNvPr id="6" name="Slide Number Placeholder 5"/>
          <p:cNvSpPr>
            <a:spLocks noGrp="1"/>
          </p:cNvSpPr>
          <p:nvPr>
            <p:ph type="sldNum" sz="quarter" idx="10"/>
          </p:nvPr>
        </p:nvSpPr>
        <p:spPr/>
        <p:txBody>
          <a:bodyPr/>
          <a:lstStyle/>
          <a:p>
            <a:fld id="{D4325D4D-289E-48C1-B277-2BEB492A7D19}" type="slidenum">
              <a:rPr lang="en-US" smtClean="0">
                <a:solidFill>
                  <a:srgbClr val="FFFFFF"/>
                </a:solidFill>
              </a:rPr>
              <a:pPr/>
              <a:t>2</a:t>
            </a:fld>
            <a:endParaRPr lang="en-US" dirty="0">
              <a:solidFill>
                <a:srgbClr val="FFFFFF"/>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9521" y="1098395"/>
            <a:ext cx="9149010" cy="1934737"/>
          </a:xfrm>
          <a:prstGeom prst="rect">
            <a:avLst/>
          </a:prstGeom>
        </p:spPr>
      </p:pic>
    </p:spTree>
    <p:extLst>
      <p:ext uri="{BB962C8B-B14F-4D97-AF65-F5344CB8AC3E}">
        <p14:creationId xmlns:p14="http://schemas.microsoft.com/office/powerpoint/2010/main" val="1060940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4251"/>
          <a:stretch/>
        </p:blipFill>
        <p:spPr>
          <a:xfrm>
            <a:off x="-5541" y="3218082"/>
            <a:ext cx="8762128" cy="3647636"/>
          </a:xfrm>
        </p:spPr>
      </p:pic>
      <p:sp>
        <p:nvSpPr>
          <p:cNvPr id="2" name="Title 1"/>
          <p:cNvSpPr>
            <a:spLocks noGrp="1"/>
          </p:cNvSpPr>
          <p:nvPr>
            <p:ph type="title"/>
          </p:nvPr>
        </p:nvSpPr>
        <p:spPr/>
        <p:txBody>
          <a:bodyPr/>
          <a:lstStyle/>
          <a:p>
            <a:r>
              <a:rPr lang="en-US" dirty="0"/>
              <a:t>RTI Services and Capabilities</a:t>
            </a:r>
          </a:p>
        </p:txBody>
      </p:sp>
      <p:sp>
        <p:nvSpPr>
          <p:cNvPr id="7" name="Content Placeholder 4"/>
          <p:cNvSpPr txBox="1">
            <a:spLocks/>
          </p:cNvSpPr>
          <p:nvPr/>
        </p:nvSpPr>
        <p:spPr bwMode="auto">
          <a:xfrm>
            <a:off x="914400" y="1295400"/>
            <a:ext cx="10058400" cy="15688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lnSpc>
                <a:spcPts val="2300"/>
              </a:lnSpc>
              <a:buNone/>
            </a:pPr>
            <a:r>
              <a:rPr lang="en-US" sz="2800" kern="0" dirty="0">
                <a:solidFill>
                  <a:schemeClr val="accent1"/>
                </a:solidFill>
              </a:rPr>
              <a:t>Statistics and Data Science</a:t>
            </a:r>
          </a:p>
          <a:p>
            <a:pPr marL="0" indent="0">
              <a:lnSpc>
                <a:spcPts val="2300"/>
              </a:lnSpc>
              <a:buNone/>
            </a:pPr>
            <a:endParaRPr lang="en-US" sz="1600" kern="0" dirty="0"/>
          </a:p>
          <a:p>
            <a:pPr marL="0" indent="0">
              <a:lnSpc>
                <a:spcPts val="2400"/>
              </a:lnSpc>
              <a:buNone/>
            </a:pPr>
            <a:r>
              <a:rPr lang="en-US" kern="0" dirty="0">
                <a:solidFill>
                  <a:schemeClr val="bg2">
                    <a:lumMod val="75000"/>
                  </a:schemeClr>
                </a:solidFill>
              </a:rPr>
              <a:t>Ensuring the quality, validity, and reliability of data from research studies of all types.</a:t>
            </a:r>
          </a:p>
          <a:p>
            <a:pPr marL="0" indent="0">
              <a:lnSpc>
                <a:spcPts val="2400"/>
              </a:lnSpc>
              <a:buNone/>
            </a:pPr>
            <a:r>
              <a:rPr lang="en-US" i="1" kern="0" dirty="0">
                <a:solidFill>
                  <a:schemeClr val="bg2">
                    <a:lumMod val="75000"/>
                  </a:schemeClr>
                </a:solidFill>
              </a:rPr>
              <a:t>Turning data into actionable insights.</a:t>
            </a:r>
          </a:p>
        </p:txBody>
      </p:sp>
      <p:sp>
        <p:nvSpPr>
          <p:cNvPr id="8" name="Rectangle 7"/>
          <p:cNvSpPr/>
          <p:nvPr/>
        </p:nvSpPr>
        <p:spPr bwMode="auto">
          <a:xfrm>
            <a:off x="8754544" y="3227168"/>
            <a:ext cx="3437456" cy="3638550"/>
          </a:xfrm>
          <a:prstGeom prst="rect">
            <a:avLst/>
          </a:prstGeom>
          <a:solidFill>
            <a:schemeClr val="accent5">
              <a:alpha val="96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165100" indent="-165100" algn="ctr">
              <a:lnSpc>
                <a:spcPts val="2000"/>
              </a:lnSpc>
              <a:spcBef>
                <a:spcPts val="384"/>
              </a:spcBef>
              <a:spcAft>
                <a:spcPts val="600"/>
              </a:spcAft>
            </a:pPr>
            <a:r>
              <a:rPr lang="en-US" kern="0" dirty="0">
                <a:solidFill>
                  <a:schemeClr val="bg1"/>
                </a:solidFill>
              </a:rPr>
              <a:t>Data Science</a:t>
            </a:r>
          </a:p>
          <a:p>
            <a:pPr marL="165100" indent="-165100" algn="ctr">
              <a:lnSpc>
                <a:spcPts val="2000"/>
              </a:lnSpc>
              <a:spcBef>
                <a:spcPts val="384"/>
              </a:spcBef>
              <a:spcAft>
                <a:spcPts val="600"/>
              </a:spcAft>
            </a:pPr>
            <a:r>
              <a:rPr lang="en-US" kern="0" dirty="0">
                <a:solidFill>
                  <a:schemeClr val="bg1"/>
                </a:solidFill>
              </a:rPr>
              <a:t>Survey statistics</a:t>
            </a:r>
          </a:p>
          <a:p>
            <a:pPr marL="165100" indent="-165100" algn="ctr">
              <a:lnSpc>
                <a:spcPts val="2000"/>
              </a:lnSpc>
              <a:spcBef>
                <a:spcPts val="384"/>
              </a:spcBef>
              <a:spcAft>
                <a:spcPts val="600"/>
              </a:spcAft>
            </a:pPr>
            <a:r>
              <a:rPr lang="en-US" kern="0" dirty="0">
                <a:solidFill>
                  <a:schemeClr val="bg1"/>
                </a:solidFill>
              </a:rPr>
              <a:t>Biostatistics</a:t>
            </a:r>
          </a:p>
          <a:p>
            <a:pPr marL="165100" indent="-165100" algn="ctr">
              <a:lnSpc>
                <a:spcPts val="2000"/>
              </a:lnSpc>
              <a:spcBef>
                <a:spcPts val="384"/>
              </a:spcBef>
              <a:spcAft>
                <a:spcPts val="600"/>
              </a:spcAft>
            </a:pPr>
            <a:r>
              <a:rPr lang="en-US" kern="0" dirty="0">
                <a:solidFill>
                  <a:schemeClr val="bg1"/>
                </a:solidFill>
              </a:rPr>
              <a:t>Environmental statistics</a:t>
            </a:r>
          </a:p>
        </p:txBody>
      </p:sp>
    </p:spTree>
    <p:extLst>
      <p:ext uri="{BB962C8B-B14F-4D97-AF65-F5344CB8AC3E}">
        <p14:creationId xmlns:p14="http://schemas.microsoft.com/office/powerpoint/2010/main" val="19422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7692" y="609600"/>
            <a:ext cx="9544309" cy="6254961"/>
          </a:xfrm>
          <a:prstGeom prst="rect">
            <a:avLst/>
          </a:prstGeom>
        </p:spPr>
      </p:pic>
      <p:sp>
        <p:nvSpPr>
          <p:cNvPr id="2" name="Title 1">
            <a:extLst>
              <a:ext uri="{FF2B5EF4-FFF2-40B4-BE49-F238E27FC236}">
                <a16:creationId xmlns:a16="http://schemas.microsoft.com/office/drawing/2014/main" id="{7C221BA2-CB21-4A37-BCFA-CC07EC08AF51}"/>
              </a:ext>
            </a:extLst>
          </p:cNvPr>
          <p:cNvSpPr>
            <a:spLocks noGrp="1"/>
          </p:cNvSpPr>
          <p:nvPr>
            <p:ph type="title"/>
          </p:nvPr>
        </p:nvSpPr>
        <p:spPr/>
        <p:txBody>
          <a:bodyPr/>
          <a:lstStyle/>
          <a:p>
            <a:r>
              <a:rPr lang="en-US" dirty="0"/>
              <a:t>A Transformation</a:t>
            </a:r>
          </a:p>
        </p:txBody>
      </p:sp>
      <p:sp>
        <p:nvSpPr>
          <p:cNvPr id="3" name="Content Placeholder 2">
            <a:extLst>
              <a:ext uri="{FF2B5EF4-FFF2-40B4-BE49-F238E27FC236}">
                <a16:creationId xmlns:a16="http://schemas.microsoft.com/office/drawing/2014/main" id="{282C7378-74A3-4445-B1A7-3F82C620B4EF}"/>
              </a:ext>
            </a:extLst>
          </p:cNvPr>
          <p:cNvSpPr>
            <a:spLocks noGrp="1"/>
          </p:cNvSpPr>
          <p:nvPr>
            <p:ph idx="1"/>
          </p:nvPr>
        </p:nvSpPr>
        <p:spPr>
          <a:xfrm>
            <a:off x="332278" y="1056366"/>
            <a:ext cx="6817660" cy="1176783"/>
          </a:xfrm>
        </p:spPr>
        <p:txBody>
          <a:bodyPr/>
          <a:lstStyle/>
          <a:p>
            <a:pPr marL="0" indent="0">
              <a:buNone/>
            </a:pPr>
            <a:r>
              <a:rPr lang="en-US" dirty="0">
                <a:solidFill>
                  <a:schemeClr val="accent1"/>
                </a:solidFill>
              </a:rPr>
              <a:t>Persistent feeling that we could use data not exclusively for acquiring knowledge but for informing </a:t>
            </a:r>
            <a:r>
              <a:rPr lang="en-US" b="1" i="1" dirty="0">
                <a:solidFill>
                  <a:schemeClr val="accent1"/>
                </a:solidFill>
              </a:rPr>
              <a:t>action</a:t>
            </a:r>
            <a:r>
              <a:rPr lang="en-US" dirty="0">
                <a:solidFill>
                  <a:schemeClr val="accent1"/>
                </a:solidFill>
              </a:rPr>
              <a:t> and </a:t>
            </a:r>
            <a:r>
              <a:rPr lang="en-US" b="1" i="1" dirty="0">
                <a:solidFill>
                  <a:schemeClr val="accent1"/>
                </a:solidFill>
              </a:rPr>
              <a:t>decision-making</a:t>
            </a:r>
          </a:p>
          <a:p>
            <a:pPr marL="0" indent="0">
              <a:buNone/>
            </a:pPr>
            <a:endParaRPr lang="en-US" dirty="0">
              <a:solidFill>
                <a:schemeClr val="bg2">
                  <a:lumMod val="75000"/>
                </a:schemeClr>
              </a:solidFill>
            </a:endParaRPr>
          </a:p>
          <a:p>
            <a:endParaRPr lang="en-US" dirty="0">
              <a:solidFill>
                <a:schemeClr val="bg2">
                  <a:lumMod val="75000"/>
                </a:schemeClr>
              </a:solidFill>
            </a:endParaRPr>
          </a:p>
          <a:p>
            <a:endParaRPr lang="en-US" dirty="0">
              <a:solidFill>
                <a:schemeClr val="bg2">
                  <a:lumMod val="75000"/>
                </a:schemeClr>
              </a:solidFill>
            </a:endParaRPr>
          </a:p>
        </p:txBody>
      </p:sp>
      <p:sp>
        <p:nvSpPr>
          <p:cNvPr id="4" name="Slide Number Placeholder 3">
            <a:extLst>
              <a:ext uri="{FF2B5EF4-FFF2-40B4-BE49-F238E27FC236}">
                <a16:creationId xmlns:a16="http://schemas.microsoft.com/office/drawing/2014/main" id="{F45C8329-E2C3-4B59-B313-0AE6B651EBA4}"/>
              </a:ext>
            </a:extLst>
          </p:cNvPr>
          <p:cNvSpPr>
            <a:spLocks noGrp="1"/>
          </p:cNvSpPr>
          <p:nvPr>
            <p:ph type="sldNum" sz="quarter" idx="10"/>
          </p:nvPr>
        </p:nvSpPr>
        <p:spPr/>
        <p:txBody>
          <a:bodyPr/>
          <a:lstStyle/>
          <a:p>
            <a:fld id="{D4325D4D-289E-48C1-B277-2BEB492A7D19}" type="slidenum">
              <a:rPr lang="en-US" smtClean="0">
                <a:solidFill>
                  <a:srgbClr val="FFFFFF"/>
                </a:solidFill>
              </a:rPr>
              <a:pPr/>
              <a:t>4</a:t>
            </a:fld>
            <a:endParaRPr lang="en-US" dirty="0">
              <a:solidFill>
                <a:srgbClr val="FFFFFF"/>
              </a:solidFill>
            </a:endParaRPr>
          </a:p>
        </p:txBody>
      </p:sp>
      <p:pic>
        <p:nvPicPr>
          <p:cNvPr id="6" name="Picture 5">
            <a:extLst>
              <a:ext uri="{FF2B5EF4-FFF2-40B4-BE49-F238E27FC236}">
                <a16:creationId xmlns:a16="http://schemas.microsoft.com/office/drawing/2014/main" id="{2BAA866D-74A0-44C0-84A7-C1ABFF1904E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4497" t="13139" r="19038" b="36360"/>
          <a:stretch/>
        </p:blipFill>
        <p:spPr>
          <a:xfrm>
            <a:off x="9014716" y="2617473"/>
            <a:ext cx="2649254" cy="2063858"/>
          </a:xfrm>
          <a:prstGeom prst="rect">
            <a:avLst/>
          </a:prstGeom>
        </p:spPr>
      </p:pic>
      <p:sp>
        <p:nvSpPr>
          <p:cNvPr id="7" name="TextBox 6">
            <a:extLst>
              <a:ext uri="{FF2B5EF4-FFF2-40B4-BE49-F238E27FC236}">
                <a16:creationId xmlns:a16="http://schemas.microsoft.com/office/drawing/2014/main" id="{BF07163E-8516-4028-8D2B-98A3AC2DD8A6}"/>
              </a:ext>
            </a:extLst>
          </p:cNvPr>
          <p:cNvSpPr txBox="1"/>
          <p:nvPr/>
        </p:nvSpPr>
        <p:spPr>
          <a:xfrm>
            <a:off x="9228907" y="4875241"/>
            <a:ext cx="2498705" cy="707886"/>
          </a:xfrm>
          <a:prstGeom prst="rect">
            <a:avLst/>
          </a:prstGeom>
          <a:noFill/>
        </p:spPr>
        <p:txBody>
          <a:bodyPr wrap="square" rtlCol="0">
            <a:spAutoFit/>
          </a:bodyPr>
          <a:lstStyle/>
          <a:p>
            <a:pPr algn="r"/>
            <a:r>
              <a:rPr lang="en-US" sz="2000" i="1" dirty="0">
                <a:solidFill>
                  <a:schemeClr val="bg2">
                    <a:lumMod val="75000"/>
                  </a:schemeClr>
                </a:solidFill>
              </a:rPr>
              <a:t>DJ Patil, former US </a:t>
            </a:r>
            <a:br>
              <a:rPr lang="en-US" sz="2000" i="1" dirty="0">
                <a:solidFill>
                  <a:schemeClr val="bg2">
                    <a:lumMod val="75000"/>
                  </a:schemeClr>
                </a:solidFill>
              </a:rPr>
            </a:br>
            <a:r>
              <a:rPr lang="en-US" sz="2000" i="1" dirty="0">
                <a:solidFill>
                  <a:schemeClr val="bg2">
                    <a:lumMod val="75000"/>
                  </a:schemeClr>
                </a:solidFill>
              </a:rPr>
              <a:t>Chief Data Scientist</a:t>
            </a:r>
          </a:p>
        </p:txBody>
      </p:sp>
      <p:sp>
        <p:nvSpPr>
          <p:cNvPr id="8" name="TextBox 7">
            <a:extLst>
              <a:ext uri="{FF2B5EF4-FFF2-40B4-BE49-F238E27FC236}">
                <a16:creationId xmlns:a16="http://schemas.microsoft.com/office/drawing/2014/main" id="{A21B88E4-F8C6-4F1C-9863-BE47F277C490}"/>
              </a:ext>
            </a:extLst>
          </p:cNvPr>
          <p:cNvSpPr txBox="1"/>
          <p:nvPr/>
        </p:nvSpPr>
        <p:spPr>
          <a:xfrm>
            <a:off x="1166191" y="2600403"/>
            <a:ext cx="2971800" cy="400110"/>
          </a:xfrm>
          <a:prstGeom prst="rect">
            <a:avLst/>
          </a:prstGeom>
          <a:noFill/>
        </p:spPr>
        <p:txBody>
          <a:bodyPr wrap="square" rtlCol="0">
            <a:spAutoFit/>
          </a:bodyPr>
          <a:lstStyle/>
          <a:p>
            <a:r>
              <a:rPr lang="en-US" sz="2000" dirty="0">
                <a:solidFill>
                  <a:schemeClr val="bg2">
                    <a:lumMod val="75000"/>
                  </a:schemeClr>
                </a:solidFill>
              </a:rPr>
              <a:t>Solve thorny problems</a:t>
            </a:r>
          </a:p>
        </p:txBody>
      </p:sp>
      <p:sp>
        <p:nvSpPr>
          <p:cNvPr id="9" name="TextBox 8">
            <a:extLst>
              <a:ext uri="{FF2B5EF4-FFF2-40B4-BE49-F238E27FC236}">
                <a16:creationId xmlns:a16="http://schemas.microsoft.com/office/drawing/2014/main" id="{3F4C674D-3A96-4A72-A8C3-82C2FDA97D3D}"/>
              </a:ext>
            </a:extLst>
          </p:cNvPr>
          <p:cNvSpPr txBox="1"/>
          <p:nvPr/>
        </p:nvSpPr>
        <p:spPr>
          <a:xfrm>
            <a:off x="1503252" y="3228127"/>
            <a:ext cx="4437529" cy="400110"/>
          </a:xfrm>
          <a:prstGeom prst="rect">
            <a:avLst/>
          </a:prstGeom>
          <a:noFill/>
        </p:spPr>
        <p:txBody>
          <a:bodyPr wrap="square" rtlCol="0">
            <a:spAutoFit/>
          </a:bodyPr>
          <a:lstStyle/>
          <a:p>
            <a:r>
              <a:rPr lang="en-US" sz="2000" dirty="0">
                <a:solidFill>
                  <a:schemeClr val="bg2">
                    <a:lumMod val="75000"/>
                  </a:schemeClr>
                </a:solidFill>
              </a:rPr>
              <a:t>Work directly with everyday people</a:t>
            </a:r>
          </a:p>
        </p:txBody>
      </p:sp>
      <p:sp>
        <p:nvSpPr>
          <p:cNvPr id="10" name="TextBox 9">
            <a:extLst>
              <a:ext uri="{FF2B5EF4-FFF2-40B4-BE49-F238E27FC236}">
                <a16:creationId xmlns:a16="http://schemas.microsoft.com/office/drawing/2014/main" id="{863D1423-DCD9-471B-9DD0-609F86924E10}"/>
              </a:ext>
            </a:extLst>
          </p:cNvPr>
          <p:cNvSpPr txBox="1"/>
          <p:nvPr/>
        </p:nvSpPr>
        <p:spPr>
          <a:xfrm>
            <a:off x="1520312" y="4533706"/>
            <a:ext cx="4746812" cy="400110"/>
          </a:xfrm>
          <a:prstGeom prst="rect">
            <a:avLst/>
          </a:prstGeom>
          <a:noFill/>
        </p:spPr>
        <p:txBody>
          <a:bodyPr wrap="square" rtlCol="0">
            <a:spAutoFit/>
          </a:bodyPr>
          <a:lstStyle/>
          <a:p>
            <a:r>
              <a:rPr lang="en-US" sz="2000" dirty="0">
                <a:solidFill>
                  <a:schemeClr val="bg2">
                    <a:lumMod val="75000"/>
                  </a:schemeClr>
                </a:solidFill>
              </a:rPr>
              <a:t>Understand and respond to human need</a:t>
            </a:r>
          </a:p>
        </p:txBody>
      </p:sp>
      <p:sp>
        <p:nvSpPr>
          <p:cNvPr id="11" name="TextBox 10">
            <a:extLst>
              <a:ext uri="{FF2B5EF4-FFF2-40B4-BE49-F238E27FC236}">
                <a16:creationId xmlns:a16="http://schemas.microsoft.com/office/drawing/2014/main" id="{AF2919AB-AA5E-46C6-8D9E-9E1F792D87DA}"/>
              </a:ext>
            </a:extLst>
          </p:cNvPr>
          <p:cNvSpPr txBox="1"/>
          <p:nvPr/>
        </p:nvSpPr>
        <p:spPr>
          <a:xfrm>
            <a:off x="1166191" y="3883606"/>
            <a:ext cx="3899647" cy="400110"/>
          </a:xfrm>
          <a:prstGeom prst="rect">
            <a:avLst/>
          </a:prstGeom>
          <a:noFill/>
        </p:spPr>
        <p:txBody>
          <a:bodyPr wrap="square" rtlCol="0">
            <a:spAutoFit/>
          </a:bodyPr>
          <a:lstStyle/>
          <a:p>
            <a:r>
              <a:rPr lang="en-US" sz="2000" dirty="0">
                <a:solidFill>
                  <a:schemeClr val="bg2">
                    <a:lumMod val="75000"/>
                  </a:schemeClr>
                </a:solidFill>
              </a:rPr>
              <a:t>Evolve quickly through iteration</a:t>
            </a:r>
          </a:p>
        </p:txBody>
      </p:sp>
      <p:sp>
        <p:nvSpPr>
          <p:cNvPr id="12" name="TextBox 11">
            <a:extLst>
              <a:ext uri="{FF2B5EF4-FFF2-40B4-BE49-F238E27FC236}">
                <a16:creationId xmlns:a16="http://schemas.microsoft.com/office/drawing/2014/main" id="{435C73C2-DD31-43C1-94C2-32935D31191D}"/>
              </a:ext>
            </a:extLst>
          </p:cNvPr>
          <p:cNvSpPr txBox="1"/>
          <p:nvPr/>
        </p:nvSpPr>
        <p:spPr>
          <a:xfrm>
            <a:off x="1166191" y="5183017"/>
            <a:ext cx="5230906" cy="400110"/>
          </a:xfrm>
          <a:prstGeom prst="rect">
            <a:avLst/>
          </a:prstGeom>
          <a:noFill/>
        </p:spPr>
        <p:txBody>
          <a:bodyPr wrap="square" rtlCol="0">
            <a:spAutoFit/>
          </a:bodyPr>
          <a:lstStyle/>
          <a:p>
            <a:r>
              <a:rPr lang="en-US" sz="2000" dirty="0">
                <a:solidFill>
                  <a:schemeClr val="bg2">
                    <a:lumMod val="75000"/>
                  </a:schemeClr>
                </a:solidFill>
              </a:rPr>
              <a:t>Make government work better for all of us</a:t>
            </a:r>
          </a:p>
        </p:txBody>
      </p:sp>
      <p:sp>
        <p:nvSpPr>
          <p:cNvPr id="13" name="TextBox 12">
            <a:extLst>
              <a:ext uri="{FF2B5EF4-FFF2-40B4-BE49-F238E27FC236}">
                <a16:creationId xmlns:a16="http://schemas.microsoft.com/office/drawing/2014/main" id="{AF5BBC6B-B14D-4EB6-9A32-294275098801}"/>
              </a:ext>
            </a:extLst>
          </p:cNvPr>
          <p:cNvSpPr txBox="1"/>
          <p:nvPr/>
        </p:nvSpPr>
        <p:spPr>
          <a:xfrm>
            <a:off x="1520312" y="5832328"/>
            <a:ext cx="2543850" cy="461665"/>
          </a:xfrm>
          <a:prstGeom prst="rect">
            <a:avLst/>
          </a:prstGeom>
          <a:noFill/>
        </p:spPr>
        <p:txBody>
          <a:bodyPr wrap="square" rtlCol="0">
            <a:spAutoFit/>
          </a:bodyPr>
          <a:lstStyle/>
          <a:p>
            <a:r>
              <a:rPr lang="en-US" sz="2400" b="1" i="1" dirty="0">
                <a:solidFill>
                  <a:schemeClr val="accent1"/>
                </a:solidFill>
              </a:rPr>
              <a:t>We can do this!</a:t>
            </a:r>
          </a:p>
        </p:txBody>
      </p:sp>
    </p:spTree>
    <p:extLst>
      <p:ext uri="{BB962C8B-B14F-4D97-AF65-F5344CB8AC3E}">
        <p14:creationId xmlns:p14="http://schemas.microsoft.com/office/powerpoint/2010/main" val="1616763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ym typeface="Helvetica"/>
              </a:rPr>
              <a:t>2014:  RTI Center for Data Science</a:t>
            </a:r>
            <a:endParaRPr lang="en-US" dirty="0"/>
          </a:p>
        </p:txBody>
      </p:sp>
      <p:pic>
        <p:nvPicPr>
          <p:cNvPr id="10" name="Content Placeholder 9"/>
          <p:cNvPicPr>
            <a:picLocks noGrp="1" noChangeAspect="1"/>
          </p:cNvPicPr>
          <p:nvPr>
            <p:ph sz="half" idx="2"/>
          </p:nvPr>
        </p:nvPicPr>
        <p:blipFill rotWithShape="1">
          <a:blip r:embed="rId3"/>
          <a:srcRect l="-257" t="4422" r="257" b="1659"/>
          <a:stretch/>
        </p:blipFill>
        <p:spPr>
          <a:xfrm>
            <a:off x="2941601" y="1984355"/>
            <a:ext cx="6308800" cy="3317008"/>
          </a:xfrm>
        </p:spPr>
      </p:pic>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5</a:t>
            </a:fld>
            <a:endParaRPr lang="en-US" dirty="0">
              <a:solidFill>
                <a:srgbClr val="FFFFFF"/>
              </a:solidFill>
            </a:endParaRPr>
          </a:p>
        </p:txBody>
      </p:sp>
      <p:sp>
        <p:nvSpPr>
          <p:cNvPr id="5" name="Rectangle 4">
            <a:extLst>
              <a:ext uri="{FF2B5EF4-FFF2-40B4-BE49-F238E27FC236}">
                <a16:creationId xmlns:a16="http://schemas.microsoft.com/office/drawing/2014/main" id="{D311DE10-67E6-4FA5-AB62-679AF5F3CB8A}"/>
              </a:ext>
            </a:extLst>
          </p:cNvPr>
          <p:cNvSpPr/>
          <p:nvPr/>
        </p:nvSpPr>
        <p:spPr>
          <a:xfrm>
            <a:off x="2941601" y="5506434"/>
            <a:ext cx="6308800" cy="830997"/>
          </a:xfrm>
          <a:prstGeom prst="rect">
            <a:avLst/>
          </a:prstGeom>
        </p:spPr>
        <p:txBody>
          <a:bodyPr wrap="square">
            <a:spAutoFit/>
          </a:bodyPr>
          <a:lstStyle/>
          <a:p>
            <a:pPr algn="ctr"/>
            <a:r>
              <a:rPr lang="en-US" sz="2400" dirty="0">
                <a:solidFill>
                  <a:schemeClr val="bg2">
                    <a:lumMod val="75000"/>
                  </a:schemeClr>
                </a:solidFill>
                <a:sym typeface="Helvetica"/>
              </a:rPr>
              <a:t>We have a vibrant team with a compelling </a:t>
            </a:r>
          </a:p>
          <a:p>
            <a:pPr algn="ctr"/>
            <a:r>
              <a:rPr lang="en-US" sz="2400" dirty="0">
                <a:solidFill>
                  <a:schemeClr val="bg2">
                    <a:lumMod val="75000"/>
                  </a:schemeClr>
                </a:solidFill>
                <a:sym typeface="Helvetica"/>
              </a:rPr>
              <a:t>social mission</a:t>
            </a:r>
            <a:r>
              <a:rPr lang="en-US" sz="2400" i="1" dirty="0">
                <a:solidFill>
                  <a:schemeClr val="bg2">
                    <a:lumMod val="75000"/>
                  </a:schemeClr>
                </a:solidFill>
                <a:sym typeface="Helvetica"/>
              </a:rPr>
              <a:t>…</a:t>
            </a:r>
            <a:r>
              <a:rPr lang="en-US" sz="2400" b="1" i="1" dirty="0">
                <a:solidFill>
                  <a:schemeClr val="bg2">
                    <a:lumMod val="75000"/>
                  </a:schemeClr>
                </a:solidFill>
                <a:sym typeface="Helvetica"/>
              </a:rPr>
              <a:t>Data for Good</a:t>
            </a:r>
            <a:endParaRPr lang="en-US" sz="2400" b="1" dirty="0">
              <a:solidFill>
                <a:schemeClr val="bg2">
                  <a:lumMod val="75000"/>
                </a:schemeClr>
              </a:solidFill>
            </a:endParaRPr>
          </a:p>
        </p:txBody>
      </p:sp>
      <p:sp>
        <p:nvSpPr>
          <p:cNvPr id="7" name="TextBox 6">
            <a:extLst>
              <a:ext uri="{FF2B5EF4-FFF2-40B4-BE49-F238E27FC236}">
                <a16:creationId xmlns:a16="http://schemas.microsoft.com/office/drawing/2014/main" id="{AF5BBC6B-B14D-4EB6-9A32-294275098801}"/>
              </a:ext>
            </a:extLst>
          </p:cNvPr>
          <p:cNvSpPr txBox="1"/>
          <p:nvPr/>
        </p:nvSpPr>
        <p:spPr>
          <a:xfrm>
            <a:off x="3608197" y="1256064"/>
            <a:ext cx="5024359" cy="523220"/>
          </a:xfrm>
          <a:prstGeom prst="rect">
            <a:avLst/>
          </a:prstGeom>
          <a:noFill/>
        </p:spPr>
        <p:txBody>
          <a:bodyPr wrap="square" rtlCol="0">
            <a:spAutoFit/>
          </a:bodyPr>
          <a:lstStyle/>
          <a:p>
            <a:r>
              <a:rPr lang="en-US" sz="2800" b="1" i="1" dirty="0">
                <a:solidFill>
                  <a:schemeClr val="accent1"/>
                </a:solidFill>
              </a:rPr>
              <a:t>Data science is a team sport</a:t>
            </a:r>
          </a:p>
        </p:txBody>
      </p:sp>
    </p:spTree>
    <p:extLst>
      <p:ext uri="{BB962C8B-B14F-4D97-AF65-F5344CB8AC3E}">
        <p14:creationId xmlns:p14="http://schemas.microsoft.com/office/powerpoint/2010/main" val="1736247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4AD01-65C0-4F0D-BD0F-99A1E0E0A714}"/>
              </a:ext>
            </a:extLst>
          </p:cNvPr>
          <p:cNvSpPr>
            <a:spLocks noGrp="1"/>
          </p:cNvSpPr>
          <p:nvPr>
            <p:ph type="title"/>
          </p:nvPr>
        </p:nvSpPr>
        <p:spPr/>
        <p:txBody>
          <a:bodyPr/>
          <a:lstStyle/>
          <a:p>
            <a:r>
              <a:rPr lang="en-US" dirty="0"/>
              <a:t>Choose Your Leader Well	</a:t>
            </a:r>
          </a:p>
        </p:txBody>
      </p:sp>
      <p:sp>
        <p:nvSpPr>
          <p:cNvPr id="3" name="Content Placeholder 2">
            <a:extLst>
              <a:ext uri="{FF2B5EF4-FFF2-40B4-BE49-F238E27FC236}">
                <a16:creationId xmlns:a16="http://schemas.microsoft.com/office/drawing/2014/main" id="{EBAD87EA-FAB6-40A5-BB78-E386370808E7}"/>
              </a:ext>
            </a:extLst>
          </p:cNvPr>
          <p:cNvSpPr>
            <a:spLocks noGrp="1"/>
          </p:cNvSpPr>
          <p:nvPr>
            <p:ph idx="1"/>
          </p:nvPr>
        </p:nvSpPr>
        <p:spPr>
          <a:xfrm>
            <a:off x="5035827" y="2639911"/>
            <a:ext cx="7156173" cy="4218089"/>
          </a:xfrm>
        </p:spPr>
        <p:txBody>
          <a:bodyPr numCol="2" spcCol="182880"/>
          <a:lstStyle/>
          <a:p>
            <a:pPr>
              <a:spcAft>
                <a:spcPts val="600"/>
              </a:spcAft>
            </a:pPr>
            <a:r>
              <a:rPr lang="en-US" dirty="0">
                <a:solidFill>
                  <a:schemeClr val="bg2">
                    <a:lumMod val="75000"/>
                  </a:schemeClr>
                </a:solidFill>
              </a:rPr>
              <a:t>Puts people first, impact second, themselves last</a:t>
            </a:r>
          </a:p>
          <a:p>
            <a:pPr>
              <a:spcAft>
                <a:spcPts val="600"/>
              </a:spcAft>
            </a:pPr>
            <a:r>
              <a:rPr lang="en-US" dirty="0">
                <a:solidFill>
                  <a:schemeClr val="bg2">
                    <a:lumMod val="75000"/>
                  </a:schemeClr>
                </a:solidFill>
              </a:rPr>
              <a:t>Knows the business &amp; loves data science</a:t>
            </a:r>
          </a:p>
          <a:p>
            <a:pPr>
              <a:spcAft>
                <a:spcPts val="600"/>
              </a:spcAft>
            </a:pPr>
            <a:r>
              <a:rPr lang="en-US" dirty="0">
                <a:solidFill>
                  <a:schemeClr val="bg2">
                    <a:lumMod val="75000"/>
                  </a:schemeClr>
                </a:solidFill>
              </a:rPr>
              <a:t>Removes obstacles</a:t>
            </a:r>
          </a:p>
          <a:p>
            <a:pPr>
              <a:spcAft>
                <a:spcPts val="600"/>
              </a:spcAft>
            </a:pPr>
            <a:r>
              <a:rPr lang="en-US" dirty="0">
                <a:solidFill>
                  <a:schemeClr val="bg2">
                    <a:lumMod val="75000"/>
                  </a:schemeClr>
                </a:solidFill>
              </a:rPr>
              <a:t>Advocates for staff</a:t>
            </a:r>
          </a:p>
          <a:p>
            <a:endParaRPr lang="en-US" dirty="0">
              <a:solidFill>
                <a:schemeClr val="bg2">
                  <a:lumMod val="75000"/>
                </a:schemeClr>
              </a:solidFill>
            </a:endParaRPr>
          </a:p>
          <a:p>
            <a:endParaRPr lang="en-US" dirty="0">
              <a:solidFill>
                <a:schemeClr val="bg2">
                  <a:lumMod val="75000"/>
                </a:schemeClr>
              </a:solidFill>
            </a:endParaRPr>
          </a:p>
          <a:p>
            <a:pPr>
              <a:spcAft>
                <a:spcPts val="600"/>
              </a:spcAft>
            </a:pPr>
            <a:r>
              <a:rPr lang="en-US" dirty="0">
                <a:solidFill>
                  <a:schemeClr val="bg2">
                    <a:lumMod val="75000"/>
                  </a:schemeClr>
                </a:solidFill>
              </a:rPr>
              <a:t>Creates atmosphere </a:t>
            </a:r>
            <a:br>
              <a:rPr lang="en-US" dirty="0">
                <a:solidFill>
                  <a:schemeClr val="bg2">
                    <a:lumMod val="75000"/>
                  </a:schemeClr>
                </a:solidFill>
              </a:rPr>
            </a:br>
            <a:r>
              <a:rPr lang="en-US" dirty="0">
                <a:solidFill>
                  <a:schemeClr val="bg2">
                    <a:lumMod val="75000"/>
                  </a:schemeClr>
                </a:solidFill>
              </a:rPr>
              <a:t>of opportunity</a:t>
            </a:r>
          </a:p>
          <a:p>
            <a:pPr>
              <a:spcAft>
                <a:spcPts val="600"/>
              </a:spcAft>
            </a:pPr>
            <a:r>
              <a:rPr lang="en-US" dirty="0">
                <a:solidFill>
                  <a:schemeClr val="bg2">
                    <a:lumMod val="75000"/>
                  </a:schemeClr>
                </a:solidFill>
              </a:rPr>
              <a:t>Learns from and admits mistakes</a:t>
            </a:r>
          </a:p>
          <a:p>
            <a:pPr>
              <a:spcAft>
                <a:spcPts val="600"/>
              </a:spcAft>
            </a:pPr>
            <a:r>
              <a:rPr lang="en-US" dirty="0">
                <a:solidFill>
                  <a:schemeClr val="bg2">
                    <a:lumMod val="75000"/>
                  </a:schemeClr>
                </a:solidFill>
              </a:rPr>
              <a:t>Raises leaders</a:t>
            </a:r>
          </a:p>
          <a:p>
            <a:pPr>
              <a:spcAft>
                <a:spcPts val="600"/>
              </a:spcAft>
            </a:pPr>
            <a:r>
              <a:rPr lang="en-US" dirty="0">
                <a:solidFill>
                  <a:schemeClr val="bg2">
                    <a:lumMod val="75000"/>
                  </a:schemeClr>
                </a:solidFill>
              </a:rPr>
              <a:t>Has a higher calling, </a:t>
            </a:r>
            <a:br>
              <a:rPr lang="en-US" dirty="0">
                <a:solidFill>
                  <a:schemeClr val="bg2">
                    <a:lumMod val="75000"/>
                  </a:schemeClr>
                </a:solidFill>
              </a:rPr>
            </a:br>
            <a:r>
              <a:rPr lang="en-US" dirty="0">
                <a:solidFill>
                  <a:schemeClr val="bg2">
                    <a:lumMod val="75000"/>
                  </a:schemeClr>
                </a:solidFill>
              </a:rPr>
              <a:t>a mission, sets lofty goals</a:t>
            </a:r>
          </a:p>
        </p:txBody>
      </p:sp>
      <p:sp>
        <p:nvSpPr>
          <p:cNvPr id="4" name="Slide Number Placeholder 3">
            <a:extLst>
              <a:ext uri="{FF2B5EF4-FFF2-40B4-BE49-F238E27FC236}">
                <a16:creationId xmlns:a16="http://schemas.microsoft.com/office/drawing/2014/main" id="{449C61EA-CA17-4410-AC7B-D31B06B400D0}"/>
              </a:ext>
            </a:extLst>
          </p:cNvPr>
          <p:cNvSpPr>
            <a:spLocks noGrp="1"/>
          </p:cNvSpPr>
          <p:nvPr>
            <p:ph type="sldNum" sz="quarter" idx="10"/>
          </p:nvPr>
        </p:nvSpPr>
        <p:spPr/>
        <p:txBody>
          <a:bodyPr/>
          <a:lstStyle/>
          <a:p>
            <a:fld id="{D4325D4D-289E-48C1-B277-2BEB492A7D19}" type="slidenum">
              <a:rPr lang="en-US" smtClean="0">
                <a:solidFill>
                  <a:srgbClr val="FFFFFF"/>
                </a:solidFill>
              </a:rPr>
              <a:pPr/>
              <a:t>6</a:t>
            </a:fld>
            <a:endParaRPr lang="en-US" dirty="0">
              <a:solidFill>
                <a:srgbClr val="FFFFFF"/>
              </a:solidFill>
            </a:endParaRPr>
          </a:p>
        </p:txBody>
      </p:sp>
      <p:pic>
        <p:nvPicPr>
          <p:cNvPr id="6" name="Picture 5">
            <a:extLst>
              <a:ext uri="{FF2B5EF4-FFF2-40B4-BE49-F238E27FC236}">
                <a16:creationId xmlns:a16="http://schemas.microsoft.com/office/drawing/2014/main" id="{87C09466-A6BA-471E-86CB-24DFBEAD75F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02" r="4388" b="4747"/>
          <a:stretch/>
        </p:blipFill>
        <p:spPr>
          <a:xfrm>
            <a:off x="0" y="1976307"/>
            <a:ext cx="4532243" cy="2622145"/>
          </a:xfrm>
          <a:prstGeom prst="rect">
            <a:avLst/>
          </a:prstGeom>
        </p:spPr>
      </p:pic>
      <p:pic>
        <p:nvPicPr>
          <p:cNvPr id="7" name="Picture 6">
            <a:extLst>
              <a:ext uri="{FF2B5EF4-FFF2-40B4-BE49-F238E27FC236}">
                <a16:creationId xmlns:a16="http://schemas.microsoft.com/office/drawing/2014/main" id="{5AEEFE2D-A5AD-4B49-963F-FE24B4CCF77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201" t="22470" r="19239" b="37283"/>
          <a:stretch/>
        </p:blipFill>
        <p:spPr>
          <a:xfrm>
            <a:off x="0" y="4525599"/>
            <a:ext cx="4532243" cy="1394856"/>
          </a:xfrm>
          <a:prstGeom prst="rect">
            <a:avLst/>
          </a:prstGeom>
        </p:spPr>
      </p:pic>
      <p:sp>
        <p:nvSpPr>
          <p:cNvPr id="8" name="TextBox 7"/>
          <p:cNvSpPr txBox="1"/>
          <p:nvPr/>
        </p:nvSpPr>
        <p:spPr>
          <a:xfrm>
            <a:off x="503584" y="1081834"/>
            <a:ext cx="8275983" cy="954107"/>
          </a:xfrm>
          <a:prstGeom prst="rect">
            <a:avLst/>
          </a:prstGeom>
          <a:noFill/>
        </p:spPr>
        <p:txBody>
          <a:bodyPr wrap="square" rtlCol="0">
            <a:spAutoFit/>
          </a:bodyPr>
          <a:lstStyle/>
          <a:p>
            <a:r>
              <a:rPr lang="en-US" sz="2800" b="1" i="1" dirty="0">
                <a:solidFill>
                  <a:schemeClr val="accent1"/>
                </a:solidFill>
              </a:rPr>
              <a:t>The most important decision you’ll make!</a:t>
            </a:r>
          </a:p>
          <a:p>
            <a:endParaRPr lang="en-US" sz="2800" dirty="0"/>
          </a:p>
        </p:txBody>
      </p:sp>
      <p:sp>
        <p:nvSpPr>
          <p:cNvPr id="5" name="TextBox 4">
            <a:extLst>
              <a:ext uri="{FF2B5EF4-FFF2-40B4-BE49-F238E27FC236}">
                <a16:creationId xmlns:a16="http://schemas.microsoft.com/office/drawing/2014/main" id="{5157F387-E42B-413F-9F7C-A9C63486DDF2}"/>
              </a:ext>
            </a:extLst>
          </p:cNvPr>
          <p:cNvSpPr txBox="1"/>
          <p:nvPr/>
        </p:nvSpPr>
        <p:spPr>
          <a:xfrm>
            <a:off x="6096000" y="1976307"/>
            <a:ext cx="4532243" cy="523220"/>
          </a:xfrm>
          <a:prstGeom prst="rect">
            <a:avLst/>
          </a:prstGeom>
          <a:noFill/>
        </p:spPr>
        <p:txBody>
          <a:bodyPr wrap="square" rtlCol="0">
            <a:spAutoFit/>
          </a:bodyPr>
          <a:lstStyle/>
          <a:p>
            <a:r>
              <a:rPr lang="en-US" sz="2800" b="1" i="1" dirty="0">
                <a:solidFill>
                  <a:schemeClr val="bg2">
                    <a:lumMod val="75000"/>
                  </a:schemeClr>
                </a:solidFill>
              </a:rPr>
              <a:t>Choose a Servant Leader</a:t>
            </a:r>
          </a:p>
        </p:txBody>
      </p:sp>
    </p:spTree>
    <p:extLst>
      <p:ext uri="{BB962C8B-B14F-4D97-AF65-F5344CB8AC3E}">
        <p14:creationId xmlns:p14="http://schemas.microsoft.com/office/powerpoint/2010/main" val="3028011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1715D6E-BF82-444B-9084-CE479F36593A}"/>
              </a:ext>
            </a:extLst>
          </p:cNvPr>
          <p:cNvPicPr>
            <a:picLocks noChangeAspect="1"/>
          </p:cNvPicPr>
          <p:nvPr/>
        </p:nvPicPr>
        <p:blipFill rotWithShape="1">
          <a:blip r:embed="rId3">
            <a:extLst>
              <a:ext uri="{28A0092B-C50C-407E-A947-70E740481C1C}">
                <a14:useLocalDpi xmlns:a14="http://schemas.microsoft.com/office/drawing/2010/main" val="0"/>
              </a:ext>
            </a:extLst>
          </a:blip>
          <a:srcRect l="7222"/>
          <a:stretch/>
        </p:blipFill>
        <p:spPr>
          <a:xfrm>
            <a:off x="0" y="609600"/>
            <a:ext cx="12192000" cy="3212911"/>
          </a:xfrm>
          <a:prstGeom prst="rect">
            <a:avLst/>
          </a:prstGeom>
        </p:spPr>
      </p:pic>
      <p:sp>
        <p:nvSpPr>
          <p:cNvPr id="2" name="Title 1">
            <a:extLst>
              <a:ext uri="{FF2B5EF4-FFF2-40B4-BE49-F238E27FC236}">
                <a16:creationId xmlns:a16="http://schemas.microsoft.com/office/drawing/2014/main" id="{0E9234C5-8645-4134-B424-C88E122BA07D}"/>
              </a:ext>
            </a:extLst>
          </p:cNvPr>
          <p:cNvSpPr>
            <a:spLocks noGrp="1"/>
          </p:cNvSpPr>
          <p:nvPr>
            <p:ph type="title"/>
          </p:nvPr>
        </p:nvSpPr>
        <p:spPr/>
        <p:txBody>
          <a:bodyPr/>
          <a:lstStyle/>
          <a:p>
            <a:r>
              <a:rPr lang="en-US" dirty="0"/>
              <a:t>Mission and Vision</a:t>
            </a:r>
          </a:p>
        </p:txBody>
      </p:sp>
      <p:sp>
        <p:nvSpPr>
          <p:cNvPr id="3" name="Content Placeholder 2">
            <a:extLst>
              <a:ext uri="{FF2B5EF4-FFF2-40B4-BE49-F238E27FC236}">
                <a16:creationId xmlns:a16="http://schemas.microsoft.com/office/drawing/2014/main" id="{9F03FAA9-9574-4826-B693-AF11D4F90C62}"/>
              </a:ext>
            </a:extLst>
          </p:cNvPr>
          <p:cNvSpPr>
            <a:spLocks noGrp="1"/>
          </p:cNvSpPr>
          <p:nvPr>
            <p:ph idx="1"/>
          </p:nvPr>
        </p:nvSpPr>
        <p:spPr>
          <a:xfrm>
            <a:off x="609600" y="1139689"/>
            <a:ext cx="7500730" cy="5638800"/>
          </a:xfrm>
        </p:spPr>
        <p:txBody>
          <a:bodyPr/>
          <a:lstStyle/>
          <a:p>
            <a:pPr marL="0" indent="0">
              <a:buNone/>
            </a:pPr>
            <a:r>
              <a:rPr lang="en-US" b="1" i="1" dirty="0">
                <a:solidFill>
                  <a:schemeClr val="bg1"/>
                </a:solidFill>
              </a:rPr>
              <a:t>RTI’s mission…</a:t>
            </a:r>
            <a:r>
              <a:rPr lang="en-US" dirty="0">
                <a:solidFill>
                  <a:schemeClr val="bg1"/>
                </a:solidFill>
              </a:rPr>
              <a:t>to improve the human condition</a:t>
            </a:r>
          </a:p>
          <a:p>
            <a:pPr marL="0" indent="0">
              <a:buNone/>
            </a:pPr>
            <a:endParaRPr lang="en-US" b="1" i="1" dirty="0">
              <a:solidFill>
                <a:schemeClr val="bg1"/>
              </a:solidFill>
            </a:endParaRPr>
          </a:p>
          <a:p>
            <a:pPr marL="0" indent="0">
              <a:buNone/>
            </a:pPr>
            <a:r>
              <a:rPr lang="en-US" b="1" i="1" dirty="0">
                <a:solidFill>
                  <a:schemeClr val="bg1"/>
                </a:solidFill>
              </a:rPr>
              <a:t>Our Center’s mission…</a:t>
            </a:r>
            <a:r>
              <a:rPr lang="en-US" dirty="0">
                <a:solidFill>
                  <a:schemeClr val="bg1"/>
                </a:solidFill>
              </a:rPr>
              <a:t>to positively impact </a:t>
            </a:r>
            <a:br>
              <a:rPr lang="en-US" dirty="0">
                <a:solidFill>
                  <a:schemeClr val="bg1"/>
                </a:solidFill>
              </a:rPr>
            </a:br>
            <a:r>
              <a:rPr lang="en-US" dirty="0">
                <a:solidFill>
                  <a:schemeClr val="bg1"/>
                </a:solidFill>
              </a:rPr>
              <a:t>society through data science for social good</a:t>
            </a:r>
          </a:p>
          <a:p>
            <a:pPr marL="0" indent="0">
              <a:buNone/>
            </a:pPr>
            <a:endParaRPr lang="en-US" b="1" i="1" dirty="0">
              <a:solidFill>
                <a:srgbClr val="FF0000"/>
              </a:solidFill>
            </a:endParaRPr>
          </a:p>
          <a:p>
            <a:pPr marL="0" indent="0">
              <a:buNone/>
            </a:pPr>
            <a:r>
              <a:rPr lang="en-US" b="1" i="1" dirty="0">
                <a:solidFill>
                  <a:schemeClr val="bg1"/>
                </a:solidFill>
              </a:rPr>
              <a:t>My Vision…</a:t>
            </a:r>
          </a:p>
          <a:p>
            <a:pPr marL="0" indent="0">
              <a:spcBef>
                <a:spcPts val="1800"/>
              </a:spcBef>
              <a:buNone/>
            </a:pPr>
            <a:r>
              <a:rPr lang="en-US" dirty="0">
                <a:solidFill>
                  <a:schemeClr val="bg2">
                    <a:lumMod val="75000"/>
                  </a:schemeClr>
                </a:solidFill>
              </a:rPr>
              <a:t>Create a vibrant data science team that is a hub of innovation and collaboration, where people can thrive and be at their natural best while doing meaningful work to improve the world.</a:t>
            </a:r>
            <a:endParaRPr lang="en-US" dirty="0"/>
          </a:p>
          <a:p>
            <a:pPr marL="0" indent="0">
              <a:spcBef>
                <a:spcPts val="1800"/>
              </a:spcBef>
              <a:buNone/>
            </a:pPr>
            <a:r>
              <a:rPr lang="en-US" dirty="0">
                <a:solidFill>
                  <a:schemeClr val="bg2">
                    <a:lumMod val="75000"/>
                  </a:schemeClr>
                </a:solidFill>
              </a:rPr>
              <a:t>We solve important national problems, improve our local communities, and transform scientific research</a:t>
            </a:r>
          </a:p>
          <a:p>
            <a:pPr marL="0" indent="0">
              <a:buNone/>
            </a:pPr>
            <a:endParaRPr lang="en-US" dirty="0"/>
          </a:p>
        </p:txBody>
      </p:sp>
      <p:sp>
        <p:nvSpPr>
          <p:cNvPr id="4" name="Slide Number Placeholder 3">
            <a:extLst>
              <a:ext uri="{FF2B5EF4-FFF2-40B4-BE49-F238E27FC236}">
                <a16:creationId xmlns:a16="http://schemas.microsoft.com/office/drawing/2014/main" id="{CB0B8149-35C2-4F2F-8607-701BD1BAAB33}"/>
              </a:ext>
            </a:extLst>
          </p:cNvPr>
          <p:cNvSpPr>
            <a:spLocks noGrp="1"/>
          </p:cNvSpPr>
          <p:nvPr>
            <p:ph type="sldNum" sz="quarter" idx="10"/>
          </p:nvPr>
        </p:nvSpPr>
        <p:spPr/>
        <p:txBody>
          <a:bodyPr/>
          <a:lstStyle/>
          <a:p>
            <a:fld id="{D4325D4D-289E-48C1-B277-2BEB492A7D19}" type="slidenum">
              <a:rPr lang="en-US" smtClean="0">
                <a:solidFill>
                  <a:srgbClr val="FFFFFF"/>
                </a:solidFill>
              </a:rPr>
              <a:pPr/>
              <a:t>7</a:t>
            </a:fld>
            <a:endParaRPr lang="en-US" dirty="0">
              <a:solidFill>
                <a:srgbClr val="FFFFFF"/>
              </a:solidFill>
            </a:endParaRPr>
          </a:p>
        </p:txBody>
      </p:sp>
    </p:spTree>
    <p:extLst>
      <p:ext uri="{BB962C8B-B14F-4D97-AF65-F5344CB8AC3E}">
        <p14:creationId xmlns:p14="http://schemas.microsoft.com/office/powerpoint/2010/main" val="3514229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E41BA-9223-48C5-9BB3-E807C7E8C4AB}"/>
              </a:ext>
            </a:extLst>
          </p:cNvPr>
          <p:cNvSpPr>
            <a:spLocks noGrp="1"/>
          </p:cNvSpPr>
          <p:nvPr>
            <p:ph type="title"/>
          </p:nvPr>
        </p:nvSpPr>
        <p:spPr/>
        <p:txBody>
          <a:bodyPr/>
          <a:lstStyle/>
          <a:p>
            <a:r>
              <a:rPr lang="en-US" dirty="0"/>
              <a:t>Live your team values.  We are committed to…</a:t>
            </a:r>
          </a:p>
        </p:txBody>
      </p:sp>
      <p:sp>
        <p:nvSpPr>
          <p:cNvPr id="4" name="Slide Number Placeholder 3">
            <a:extLst>
              <a:ext uri="{FF2B5EF4-FFF2-40B4-BE49-F238E27FC236}">
                <a16:creationId xmlns:a16="http://schemas.microsoft.com/office/drawing/2014/main" id="{FCCAF16E-73E4-4BC0-BC41-E20C4EB81F24}"/>
              </a:ext>
            </a:extLst>
          </p:cNvPr>
          <p:cNvSpPr>
            <a:spLocks noGrp="1"/>
          </p:cNvSpPr>
          <p:nvPr>
            <p:ph type="sldNum" sz="quarter" idx="10"/>
          </p:nvPr>
        </p:nvSpPr>
        <p:spPr/>
        <p:txBody>
          <a:bodyPr/>
          <a:lstStyle/>
          <a:p>
            <a:fld id="{D4325D4D-289E-48C1-B277-2BEB492A7D19}" type="slidenum">
              <a:rPr lang="en-US" smtClean="0">
                <a:solidFill>
                  <a:srgbClr val="FFFFFF"/>
                </a:solidFill>
              </a:rPr>
              <a:pPr/>
              <a:t>8</a:t>
            </a:fld>
            <a:endParaRPr lang="en-US" dirty="0">
              <a:solidFill>
                <a:srgbClr val="FFFFFF"/>
              </a:solidFill>
            </a:endParaRPr>
          </a:p>
        </p:txBody>
      </p:sp>
      <p:sp>
        <p:nvSpPr>
          <p:cNvPr id="5" name="AutoShape 2" descr="Image result for learning">
            <a:extLst>
              <a:ext uri="{FF2B5EF4-FFF2-40B4-BE49-F238E27FC236}">
                <a16:creationId xmlns:a16="http://schemas.microsoft.com/office/drawing/2014/main" id="{B5DA0E10-EF46-4657-A087-FCD58ACF38C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95F13CE6-6FAB-4DA2-9F08-A9FD59D6213B}"/>
              </a:ext>
            </a:extLst>
          </p:cNvPr>
          <p:cNvPicPr>
            <a:picLocks noChangeAspect="1"/>
          </p:cNvPicPr>
          <p:nvPr/>
        </p:nvPicPr>
        <p:blipFill>
          <a:blip r:embed="rId3"/>
          <a:stretch>
            <a:fillRect/>
          </a:stretch>
        </p:blipFill>
        <p:spPr>
          <a:xfrm>
            <a:off x="8132456" y="1015926"/>
            <a:ext cx="2584141" cy="1292071"/>
          </a:xfrm>
          <a:prstGeom prst="rect">
            <a:avLst/>
          </a:prstGeom>
        </p:spPr>
      </p:pic>
      <p:pic>
        <p:nvPicPr>
          <p:cNvPr id="10" name="Picture 9">
            <a:extLst>
              <a:ext uri="{FF2B5EF4-FFF2-40B4-BE49-F238E27FC236}">
                <a16:creationId xmlns:a16="http://schemas.microsoft.com/office/drawing/2014/main" id="{6C79D9EB-E74D-4396-9F98-1F37455880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97239" y="2400991"/>
            <a:ext cx="2802256" cy="2101692"/>
          </a:xfrm>
          <a:prstGeom prst="rect">
            <a:avLst/>
          </a:prstGeom>
        </p:spPr>
      </p:pic>
      <p:sp>
        <p:nvSpPr>
          <p:cNvPr id="11" name="TextBox 10">
            <a:extLst>
              <a:ext uri="{FF2B5EF4-FFF2-40B4-BE49-F238E27FC236}">
                <a16:creationId xmlns:a16="http://schemas.microsoft.com/office/drawing/2014/main" id="{708A032C-7273-491B-B9BF-6DF441AD5B36}"/>
              </a:ext>
            </a:extLst>
          </p:cNvPr>
          <p:cNvSpPr txBox="1"/>
          <p:nvPr/>
        </p:nvSpPr>
        <p:spPr>
          <a:xfrm>
            <a:off x="2409217" y="1693905"/>
            <a:ext cx="5552169" cy="461665"/>
          </a:xfrm>
          <a:prstGeom prst="rect">
            <a:avLst/>
          </a:prstGeom>
          <a:noFill/>
        </p:spPr>
        <p:txBody>
          <a:bodyPr wrap="square" rtlCol="0">
            <a:spAutoFit/>
          </a:bodyPr>
          <a:lstStyle/>
          <a:p>
            <a:r>
              <a:rPr lang="en-US" sz="2400" dirty="0">
                <a:solidFill>
                  <a:schemeClr val="bg2">
                    <a:lumMod val="75000"/>
                  </a:schemeClr>
                </a:solidFill>
              </a:rPr>
              <a:t>Data science needs to learn from itself</a:t>
            </a:r>
          </a:p>
        </p:txBody>
      </p:sp>
      <p:sp>
        <p:nvSpPr>
          <p:cNvPr id="13" name="Rectangle 12">
            <a:extLst>
              <a:ext uri="{FF2B5EF4-FFF2-40B4-BE49-F238E27FC236}">
                <a16:creationId xmlns:a16="http://schemas.microsoft.com/office/drawing/2014/main" id="{611E0F64-AAC5-4871-AD2F-02D6A94299E2}"/>
              </a:ext>
            </a:extLst>
          </p:cNvPr>
          <p:cNvSpPr/>
          <p:nvPr/>
        </p:nvSpPr>
        <p:spPr>
          <a:xfrm>
            <a:off x="772016" y="2731897"/>
            <a:ext cx="4325223" cy="461665"/>
          </a:xfrm>
          <a:prstGeom prst="rect">
            <a:avLst/>
          </a:prstGeom>
        </p:spPr>
        <p:txBody>
          <a:bodyPr wrap="none">
            <a:spAutoFit/>
          </a:bodyPr>
          <a:lstStyle/>
          <a:p>
            <a:r>
              <a:rPr lang="en-US" sz="2400" b="1" dirty="0">
                <a:solidFill>
                  <a:schemeClr val="accent1"/>
                </a:solidFill>
              </a:rPr>
              <a:t>Data science is a team sport</a:t>
            </a:r>
          </a:p>
        </p:txBody>
      </p:sp>
      <p:sp>
        <p:nvSpPr>
          <p:cNvPr id="14" name="Rectangle 13">
            <a:extLst>
              <a:ext uri="{FF2B5EF4-FFF2-40B4-BE49-F238E27FC236}">
                <a16:creationId xmlns:a16="http://schemas.microsoft.com/office/drawing/2014/main" id="{89368BC5-8C84-4848-BDC8-256DC294FDBC}"/>
              </a:ext>
            </a:extLst>
          </p:cNvPr>
          <p:cNvSpPr/>
          <p:nvPr/>
        </p:nvSpPr>
        <p:spPr>
          <a:xfrm>
            <a:off x="1689209" y="3221005"/>
            <a:ext cx="3298852" cy="461665"/>
          </a:xfrm>
          <a:prstGeom prst="rect">
            <a:avLst/>
          </a:prstGeom>
        </p:spPr>
        <p:txBody>
          <a:bodyPr wrap="none">
            <a:spAutoFit/>
          </a:bodyPr>
          <a:lstStyle/>
          <a:p>
            <a:r>
              <a:rPr lang="en-US" sz="2400" dirty="0">
                <a:solidFill>
                  <a:schemeClr val="bg2">
                    <a:lumMod val="75000"/>
                  </a:schemeClr>
                </a:solidFill>
              </a:rPr>
              <a:t>Team vs. group culture</a:t>
            </a:r>
          </a:p>
        </p:txBody>
      </p:sp>
      <p:sp>
        <p:nvSpPr>
          <p:cNvPr id="15" name="Rectangle 14">
            <a:extLst>
              <a:ext uri="{FF2B5EF4-FFF2-40B4-BE49-F238E27FC236}">
                <a16:creationId xmlns:a16="http://schemas.microsoft.com/office/drawing/2014/main" id="{07D70E8F-4ACE-4D0E-8FDA-BEA1E06D99FA}"/>
              </a:ext>
            </a:extLst>
          </p:cNvPr>
          <p:cNvSpPr/>
          <p:nvPr/>
        </p:nvSpPr>
        <p:spPr>
          <a:xfrm>
            <a:off x="1906893" y="1204797"/>
            <a:ext cx="5750292" cy="461665"/>
          </a:xfrm>
          <a:prstGeom prst="rect">
            <a:avLst/>
          </a:prstGeom>
        </p:spPr>
        <p:txBody>
          <a:bodyPr wrap="none">
            <a:spAutoFit/>
          </a:bodyPr>
          <a:lstStyle/>
          <a:p>
            <a:r>
              <a:rPr lang="en-US" sz="2400" b="1" dirty="0">
                <a:solidFill>
                  <a:schemeClr val="accent1"/>
                </a:solidFill>
              </a:rPr>
              <a:t>Continuous learning and innovation…</a:t>
            </a:r>
          </a:p>
        </p:txBody>
      </p:sp>
      <p:sp>
        <p:nvSpPr>
          <p:cNvPr id="3" name="TextBox 2">
            <a:extLst>
              <a:ext uri="{FF2B5EF4-FFF2-40B4-BE49-F238E27FC236}">
                <a16:creationId xmlns:a16="http://schemas.microsoft.com/office/drawing/2014/main" id="{0DD47F51-7087-42DE-8E24-4A57B20FEE02}"/>
              </a:ext>
            </a:extLst>
          </p:cNvPr>
          <p:cNvSpPr txBox="1"/>
          <p:nvPr/>
        </p:nvSpPr>
        <p:spPr>
          <a:xfrm>
            <a:off x="968829" y="5053038"/>
            <a:ext cx="8763871"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2">
                    <a:lumMod val="75000"/>
                  </a:schemeClr>
                </a:solidFill>
              </a:rPr>
              <a:t>Engage with stakeholders and end-users to deliver value</a:t>
            </a:r>
          </a:p>
          <a:p>
            <a:pPr marL="342900" indent="-342900">
              <a:buFont typeface="Arial" panose="020B0604020202020204" pitchFamily="34" charset="0"/>
              <a:buChar char="•"/>
            </a:pPr>
            <a:r>
              <a:rPr lang="en-US" sz="2400" dirty="0">
                <a:solidFill>
                  <a:schemeClr val="bg2">
                    <a:lumMod val="75000"/>
                  </a:schemeClr>
                </a:solidFill>
              </a:rPr>
              <a:t>Seek feedback and adapt design through rapid prototyping</a:t>
            </a:r>
          </a:p>
          <a:p>
            <a:pPr marL="342900" indent="-342900">
              <a:buFont typeface="Arial" panose="020B0604020202020204" pitchFamily="34" charset="0"/>
              <a:buChar char="•"/>
            </a:pPr>
            <a:r>
              <a:rPr lang="en-US" sz="2400" b="1" i="1" dirty="0">
                <a:solidFill>
                  <a:schemeClr val="bg2">
                    <a:lumMod val="75000"/>
                  </a:schemeClr>
                </a:solidFill>
              </a:rPr>
              <a:t>Create products that people use</a:t>
            </a:r>
          </a:p>
        </p:txBody>
      </p:sp>
      <p:sp>
        <p:nvSpPr>
          <p:cNvPr id="7" name="TextBox 6">
            <a:extLst>
              <a:ext uri="{FF2B5EF4-FFF2-40B4-BE49-F238E27FC236}">
                <a16:creationId xmlns:a16="http://schemas.microsoft.com/office/drawing/2014/main" id="{0FE3AABB-A86A-47B8-A69B-5B7628F1943A}"/>
              </a:ext>
            </a:extLst>
          </p:cNvPr>
          <p:cNvSpPr txBox="1"/>
          <p:nvPr/>
        </p:nvSpPr>
        <p:spPr>
          <a:xfrm>
            <a:off x="772016" y="4513138"/>
            <a:ext cx="4931228" cy="461665"/>
          </a:xfrm>
          <a:prstGeom prst="rect">
            <a:avLst/>
          </a:prstGeom>
          <a:noFill/>
        </p:spPr>
        <p:txBody>
          <a:bodyPr wrap="square" rtlCol="0">
            <a:spAutoFit/>
          </a:bodyPr>
          <a:lstStyle/>
          <a:p>
            <a:r>
              <a:rPr lang="en-US" sz="2400" b="1" dirty="0">
                <a:solidFill>
                  <a:schemeClr val="accent1"/>
                </a:solidFill>
              </a:rPr>
              <a:t>Human-centered design…</a:t>
            </a:r>
          </a:p>
        </p:txBody>
      </p:sp>
    </p:spTree>
    <p:extLst>
      <p:ext uri="{BB962C8B-B14F-4D97-AF65-F5344CB8AC3E}">
        <p14:creationId xmlns:p14="http://schemas.microsoft.com/office/powerpoint/2010/main" val="3808126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032C1-8D69-4A8A-900F-08A1EF9FAD4B}"/>
              </a:ext>
            </a:extLst>
          </p:cNvPr>
          <p:cNvSpPr>
            <a:spLocks noGrp="1"/>
          </p:cNvSpPr>
          <p:nvPr>
            <p:ph type="title"/>
          </p:nvPr>
        </p:nvSpPr>
        <p:spPr/>
        <p:txBody>
          <a:bodyPr/>
          <a:lstStyle/>
          <a:p>
            <a:r>
              <a:rPr lang="en-US" dirty="0"/>
              <a:t>Team Composition:  Evolution</a:t>
            </a:r>
          </a:p>
        </p:txBody>
      </p:sp>
      <p:sp>
        <p:nvSpPr>
          <p:cNvPr id="3" name="Content Placeholder 2">
            <a:extLst>
              <a:ext uri="{FF2B5EF4-FFF2-40B4-BE49-F238E27FC236}">
                <a16:creationId xmlns:a16="http://schemas.microsoft.com/office/drawing/2014/main" id="{7771AAF3-4642-43A4-A1CF-A83BE98A1626}"/>
              </a:ext>
            </a:extLst>
          </p:cNvPr>
          <p:cNvSpPr>
            <a:spLocks noGrp="1"/>
          </p:cNvSpPr>
          <p:nvPr>
            <p:ph idx="1"/>
          </p:nvPr>
        </p:nvSpPr>
        <p:spPr>
          <a:xfrm>
            <a:off x="607294" y="4018507"/>
            <a:ext cx="2614057" cy="423312"/>
          </a:xfrm>
        </p:spPr>
        <p:txBody>
          <a:bodyPr/>
          <a:lstStyle/>
          <a:p>
            <a:pPr marL="0" indent="0">
              <a:buNone/>
            </a:pPr>
            <a:r>
              <a:rPr lang="en-US" sz="2000" dirty="0">
                <a:solidFill>
                  <a:schemeClr val="bg2">
                    <a:lumMod val="75000"/>
                  </a:schemeClr>
                </a:solidFill>
              </a:rPr>
              <a:t>Who you need at 2…  </a:t>
            </a:r>
          </a:p>
          <a:p>
            <a:pPr marL="0" indent="0">
              <a:buNone/>
            </a:pPr>
            <a:r>
              <a:rPr lang="en-US" b="1" i="1" dirty="0">
                <a:solidFill>
                  <a:schemeClr val="bg2">
                    <a:lumMod val="75000"/>
                  </a:schemeClr>
                </a:solidFill>
              </a:rPr>
              <a:t>	</a:t>
            </a:r>
          </a:p>
          <a:p>
            <a:pPr marL="0" indent="0">
              <a:buNone/>
            </a:pPr>
            <a:r>
              <a:rPr lang="en-US" b="1" i="1" dirty="0">
                <a:solidFill>
                  <a:schemeClr val="bg2">
                    <a:lumMod val="75000"/>
                  </a:schemeClr>
                </a:solidFill>
              </a:rPr>
              <a:t>			</a:t>
            </a:r>
            <a:endParaRPr lang="en-US" dirty="0">
              <a:solidFill>
                <a:schemeClr val="bg2">
                  <a:lumMod val="75000"/>
                </a:schemeClr>
              </a:solidFill>
            </a:endParaRPr>
          </a:p>
          <a:p>
            <a:pPr marL="0" indent="0">
              <a:buNone/>
            </a:pPr>
            <a:endParaRPr lang="en-US" dirty="0">
              <a:solidFill>
                <a:schemeClr val="bg2">
                  <a:lumMod val="75000"/>
                </a:schemeClr>
              </a:solidFill>
            </a:endParaRPr>
          </a:p>
          <a:p>
            <a:pPr marL="0" indent="0">
              <a:buNone/>
            </a:pPr>
            <a:endParaRPr lang="en-US" dirty="0">
              <a:solidFill>
                <a:schemeClr val="bg2">
                  <a:lumMod val="75000"/>
                </a:schemeClr>
              </a:solidFill>
            </a:endParaRPr>
          </a:p>
          <a:p>
            <a:pPr marL="0" indent="0">
              <a:buNone/>
            </a:pPr>
            <a:endParaRPr lang="en-US" dirty="0">
              <a:solidFill>
                <a:schemeClr val="bg2">
                  <a:lumMod val="75000"/>
                </a:schemeClr>
              </a:solidFill>
            </a:endParaRPr>
          </a:p>
          <a:p>
            <a:pPr marL="0" indent="0">
              <a:buNone/>
            </a:pPr>
            <a:endParaRPr lang="en-US" dirty="0">
              <a:solidFill>
                <a:schemeClr val="bg2">
                  <a:lumMod val="75000"/>
                </a:schemeClr>
              </a:solidFill>
            </a:endParaRPr>
          </a:p>
          <a:p>
            <a:pPr marL="0" indent="0">
              <a:buNone/>
            </a:pPr>
            <a:endParaRPr lang="en-US" b="1" dirty="0">
              <a:solidFill>
                <a:schemeClr val="bg2">
                  <a:lumMod val="75000"/>
                </a:schemeClr>
              </a:solidFill>
            </a:endParaRPr>
          </a:p>
        </p:txBody>
      </p:sp>
      <p:sp>
        <p:nvSpPr>
          <p:cNvPr id="4" name="Slide Number Placeholder 3">
            <a:extLst>
              <a:ext uri="{FF2B5EF4-FFF2-40B4-BE49-F238E27FC236}">
                <a16:creationId xmlns:a16="http://schemas.microsoft.com/office/drawing/2014/main" id="{AFDBCAAB-8BDD-44BB-BF9D-C1AD6E61B546}"/>
              </a:ext>
            </a:extLst>
          </p:cNvPr>
          <p:cNvSpPr>
            <a:spLocks noGrp="1"/>
          </p:cNvSpPr>
          <p:nvPr>
            <p:ph type="sldNum" sz="quarter" idx="10"/>
          </p:nvPr>
        </p:nvSpPr>
        <p:spPr/>
        <p:txBody>
          <a:bodyPr/>
          <a:lstStyle/>
          <a:p>
            <a:fld id="{D4325D4D-289E-48C1-B277-2BEB492A7D19}" type="slidenum">
              <a:rPr lang="en-US" smtClean="0">
                <a:solidFill>
                  <a:srgbClr val="FFFFFF"/>
                </a:solidFill>
              </a:rPr>
              <a:pPr/>
              <a:t>9</a:t>
            </a:fld>
            <a:endParaRPr lang="en-US" dirty="0">
              <a:solidFill>
                <a:srgbClr val="FFFFFF"/>
              </a:solidFill>
            </a:endParaRPr>
          </a:p>
        </p:txBody>
      </p:sp>
      <p:pic>
        <p:nvPicPr>
          <p:cNvPr id="8" name="Picture 7">
            <a:extLst>
              <a:ext uri="{FF2B5EF4-FFF2-40B4-BE49-F238E27FC236}">
                <a16:creationId xmlns:a16="http://schemas.microsoft.com/office/drawing/2014/main" id="{ECD5B921-8CE0-4C5F-B6D5-EE89F4C967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8422" y="1106588"/>
            <a:ext cx="2013593" cy="2438024"/>
          </a:xfrm>
          <a:prstGeom prst="rect">
            <a:avLst/>
          </a:prstGeom>
        </p:spPr>
      </p:pic>
      <p:pic>
        <p:nvPicPr>
          <p:cNvPr id="10" name="Picture 9">
            <a:extLst>
              <a:ext uri="{FF2B5EF4-FFF2-40B4-BE49-F238E27FC236}">
                <a16:creationId xmlns:a16="http://schemas.microsoft.com/office/drawing/2014/main" id="{BA42876D-A6CA-4BFC-B907-85B05C0034F0}"/>
              </a:ext>
            </a:extLst>
          </p:cNvPr>
          <p:cNvPicPr>
            <a:picLocks noChangeAspect="1"/>
          </p:cNvPicPr>
          <p:nvPr/>
        </p:nvPicPr>
        <p:blipFill rotWithShape="1">
          <a:blip r:embed="rId4">
            <a:extLst>
              <a:ext uri="{28A0092B-C50C-407E-A947-70E740481C1C}">
                <a14:useLocalDpi xmlns:a14="http://schemas.microsoft.com/office/drawing/2010/main" val="0"/>
              </a:ext>
            </a:extLst>
          </a:blip>
          <a:srcRect l="6110" r="7441"/>
          <a:stretch/>
        </p:blipFill>
        <p:spPr>
          <a:xfrm>
            <a:off x="706205" y="1928192"/>
            <a:ext cx="2556881" cy="1968214"/>
          </a:xfrm>
          <a:prstGeom prst="rect">
            <a:avLst/>
          </a:prstGeom>
        </p:spPr>
      </p:pic>
      <p:pic>
        <p:nvPicPr>
          <p:cNvPr id="12" name="Picture 11">
            <a:extLst>
              <a:ext uri="{FF2B5EF4-FFF2-40B4-BE49-F238E27FC236}">
                <a16:creationId xmlns:a16="http://schemas.microsoft.com/office/drawing/2014/main" id="{07190DBB-7561-4ACF-BA5D-6012B613E3F8}"/>
              </a:ext>
            </a:extLst>
          </p:cNvPr>
          <p:cNvPicPr>
            <a:picLocks noChangeAspect="1"/>
          </p:cNvPicPr>
          <p:nvPr/>
        </p:nvPicPr>
        <p:blipFill rotWithShape="1">
          <a:blip r:embed="rId5">
            <a:extLst>
              <a:ext uri="{28A0092B-C50C-407E-A947-70E740481C1C}">
                <a14:useLocalDpi xmlns:a14="http://schemas.microsoft.com/office/drawing/2010/main" val="0"/>
              </a:ext>
            </a:extLst>
          </a:blip>
          <a:srcRect l="11546" r="8749"/>
          <a:stretch/>
        </p:blipFill>
        <p:spPr>
          <a:xfrm>
            <a:off x="7245501" y="1468144"/>
            <a:ext cx="4244823" cy="1793609"/>
          </a:xfrm>
          <a:prstGeom prst="rect">
            <a:avLst/>
          </a:prstGeom>
        </p:spPr>
      </p:pic>
      <p:sp>
        <p:nvSpPr>
          <p:cNvPr id="5" name="TextBox 4">
            <a:extLst>
              <a:ext uri="{FF2B5EF4-FFF2-40B4-BE49-F238E27FC236}">
                <a16:creationId xmlns:a16="http://schemas.microsoft.com/office/drawing/2014/main" id="{E46B44D3-8B43-4A2F-8774-E0FABAB5DE1A}"/>
              </a:ext>
            </a:extLst>
          </p:cNvPr>
          <p:cNvSpPr txBox="1"/>
          <p:nvPr/>
        </p:nvSpPr>
        <p:spPr>
          <a:xfrm>
            <a:off x="4307695" y="4510421"/>
            <a:ext cx="7172797" cy="1938992"/>
          </a:xfrm>
          <a:prstGeom prst="rect">
            <a:avLst/>
          </a:prstGeom>
          <a:noFill/>
        </p:spPr>
        <p:txBody>
          <a:bodyPr wrap="square" rtlCol="0">
            <a:spAutoFit/>
          </a:bodyPr>
          <a:lstStyle/>
          <a:p>
            <a:r>
              <a:rPr lang="en-US" sz="2400" b="1" dirty="0">
                <a:solidFill>
                  <a:schemeClr val="accent1"/>
                </a:solidFill>
              </a:rPr>
              <a:t>We’ve evolved…</a:t>
            </a:r>
          </a:p>
          <a:p>
            <a:r>
              <a:rPr lang="en-US" sz="2400" dirty="0">
                <a:solidFill>
                  <a:schemeClr val="bg2">
                    <a:lumMod val="75000"/>
                  </a:schemeClr>
                </a:solidFill>
              </a:rPr>
              <a:t>from dashboards to deep learning </a:t>
            </a:r>
          </a:p>
          <a:p>
            <a:r>
              <a:rPr lang="en-US" sz="2400" dirty="0">
                <a:solidFill>
                  <a:schemeClr val="bg2">
                    <a:lumMod val="75000"/>
                  </a:schemeClr>
                </a:solidFill>
              </a:rPr>
              <a:t>from prototypes to fully deployed products</a:t>
            </a:r>
          </a:p>
          <a:p>
            <a:endParaRPr lang="en-US" sz="2400" dirty="0">
              <a:solidFill>
                <a:schemeClr val="bg2">
                  <a:lumMod val="75000"/>
                </a:schemeClr>
              </a:solidFill>
            </a:endParaRPr>
          </a:p>
          <a:p>
            <a:r>
              <a:rPr lang="en-US" sz="2400" dirty="0">
                <a:solidFill>
                  <a:schemeClr val="bg2">
                    <a:lumMod val="75000"/>
                  </a:schemeClr>
                </a:solidFill>
              </a:rPr>
              <a:t>…we practice </a:t>
            </a:r>
            <a:r>
              <a:rPr lang="en-US" sz="2400" b="1" i="1" dirty="0">
                <a:solidFill>
                  <a:schemeClr val="accent1"/>
                </a:solidFill>
              </a:rPr>
              <a:t>tip-to-tail data science</a:t>
            </a:r>
            <a:endParaRPr lang="en-US" sz="2400" dirty="0">
              <a:solidFill>
                <a:schemeClr val="accent1"/>
              </a:solidFill>
            </a:endParaRPr>
          </a:p>
        </p:txBody>
      </p:sp>
      <p:sp>
        <p:nvSpPr>
          <p:cNvPr id="6" name="TextBox 5">
            <a:extLst>
              <a:ext uri="{FF2B5EF4-FFF2-40B4-BE49-F238E27FC236}">
                <a16:creationId xmlns:a16="http://schemas.microsoft.com/office/drawing/2014/main" id="{D76902D5-831C-476D-8099-892DC9010320}"/>
              </a:ext>
            </a:extLst>
          </p:cNvPr>
          <p:cNvSpPr txBox="1"/>
          <p:nvPr/>
        </p:nvSpPr>
        <p:spPr>
          <a:xfrm>
            <a:off x="7102358" y="968056"/>
            <a:ext cx="2760453" cy="461665"/>
          </a:xfrm>
          <a:prstGeom prst="rect">
            <a:avLst/>
          </a:prstGeom>
          <a:noFill/>
        </p:spPr>
        <p:txBody>
          <a:bodyPr wrap="square" rtlCol="0">
            <a:spAutoFit/>
          </a:bodyPr>
          <a:lstStyle/>
          <a:p>
            <a:r>
              <a:rPr lang="en-US" sz="2400" b="1" dirty="0">
                <a:solidFill>
                  <a:schemeClr val="accent1"/>
                </a:solidFill>
              </a:rPr>
              <a:t>We raise leaders!</a:t>
            </a:r>
          </a:p>
        </p:txBody>
      </p:sp>
      <p:sp>
        <p:nvSpPr>
          <p:cNvPr id="7" name="TextBox 6">
            <a:extLst>
              <a:ext uri="{FF2B5EF4-FFF2-40B4-BE49-F238E27FC236}">
                <a16:creationId xmlns:a16="http://schemas.microsoft.com/office/drawing/2014/main" id="{78D2FADE-8378-4576-9FF6-3ECFBE699410}"/>
              </a:ext>
            </a:extLst>
          </p:cNvPr>
          <p:cNvSpPr txBox="1"/>
          <p:nvPr/>
        </p:nvSpPr>
        <p:spPr>
          <a:xfrm>
            <a:off x="4027799" y="3672617"/>
            <a:ext cx="3413865" cy="400110"/>
          </a:xfrm>
          <a:prstGeom prst="rect">
            <a:avLst/>
          </a:prstGeom>
          <a:noFill/>
        </p:spPr>
        <p:txBody>
          <a:bodyPr wrap="square" rtlCol="0">
            <a:spAutoFit/>
          </a:bodyPr>
          <a:lstStyle/>
          <a:p>
            <a:r>
              <a:rPr lang="en-US" sz="2000" b="1" i="1" dirty="0">
                <a:solidFill>
                  <a:schemeClr val="bg2">
                    <a:lumMod val="75000"/>
                  </a:schemeClr>
                </a:solidFill>
              </a:rPr>
              <a:t>…is not</a:t>
            </a:r>
            <a:r>
              <a:rPr lang="en-US" sz="2000" dirty="0">
                <a:solidFill>
                  <a:schemeClr val="bg2">
                    <a:lumMod val="75000"/>
                  </a:schemeClr>
                </a:solidFill>
              </a:rPr>
              <a:t> who you need at 22</a:t>
            </a:r>
          </a:p>
        </p:txBody>
      </p:sp>
    </p:spTree>
    <p:extLst>
      <p:ext uri="{BB962C8B-B14F-4D97-AF65-F5344CB8AC3E}">
        <p14:creationId xmlns:p14="http://schemas.microsoft.com/office/powerpoint/2010/main" val="3449274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228298" y="1325953"/>
            <a:ext cx="9732870" cy="44408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sym typeface="Helvetica"/>
              </a:rPr>
              <a:t>Tip to Tail Data Science</a:t>
            </a:r>
            <a:endParaRPr lang="en-US" dirty="0"/>
          </a:p>
        </p:txBody>
      </p:sp>
      <p:sp>
        <p:nvSpPr>
          <p:cNvPr id="3" name="Slide Number Placeholder 2"/>
          <p:cNvSpPr>
            <a:spLocks noGrp="1"/>
          </p:cNvSpPr>
          <p:nvPr>
            <p:ph type="sldNum" sz="quarter" idx="10"/>
          </p:nvPr>
        </p:nvSpPr>
        <p:spPr/>
        <p:txBody>
          <a:bodyPr/>
          <a:lstStyle/>
          <a:p>
            <a:fld id="{D4325D4D-289E-48C1-B277-2BEB492A7D19}" type="slidenum">
              <a:rPr lang="en-US" smtClean="0">
                <a:solidFill>
                  <a:srgbClr val="FFFFFF"/>
                </a:solidFill>
              </a:rPr>
              <a:pPr/>
              <a:t>10</a:t>
            </a:fld>
            <a:endParaRPr lang="en-US" dirty="0">
              <a:solidFill>
                <a:srgbClr val="FFFFFF"/>
              </a:solidFill>
            </a:endParaRPr>
          </a:p>
        </p:txBody>
      </p:sp>
    </p:spTree>
    <p:extLst>
      <p:ext uri="{BB962C8B-B14F-4D97-AF65-F5344CB8AC3E}">
        <p14:creationId xmlns:p14="http://schemas.microsoft.com/office/powerpoint/2010/main" val="1507293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Identifying Arrest-Related Deaths:  The Problem</a:t>
            </a:r>
          </a:p>
        </p:txBody>
      </p:sp>
      <p:sp>
        <p:nvSpPr>
          <p:cNvPr id="3" name="Slide Number Placeholder 2"/>
          <p:cNvSpPr>
            <a:spLocks noGrp="1"/>
          </p:cNvSpPr>
          <p:nvPr>
            <p:ph type="sldNum" sz="quarter" idx="10"/>
          </p:nvPr>
        </p:nvSpPr>
        <p:spPr/>
        <p:txBody>
          <a:bodyPr/>
          <a:lstStyle/>
          <a:p>
            <a:fld id="{D4325D4D-289E-48C1-B277-2BEB492A7D19}" type="slidenum">
              <a:rPr lang="en-US" smtClean="0">
                <a:solidFill>
                  <a:srgbClr val="FFFFFF"/>
                </a:solidFill>
              </a:rPr>
              <a:pPr/>
              <a:t>11</a:t>
            </a:fld>
            <a:endParaRPr lang="en-US" dirty="0">
              <a:solidFill>
                <a:srgbClr val="FFFFFF"/>
              </a:solidFill>
            </a:endParaRPr>
          </a:p>
        </p:txBody>
      </p:sp>
      <p:pic>
        <p:nvPicPr>
          <p:cNvPr id="5" name="Content Placeholder 4">
            <a:extLst>
              <a:ext uri="{FF2B5EF4-FFF2-40B4-BE49-F238E27FC236}">
                <a16:creationId xmlns:a16="http://schemas.microsoft.com/office/drawing/2014/main" id="{754A5127-B2DA-45D7-91AB-057C27B7972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9600" y="1247859"/>
            <a:ext cx="5318760" cy="4979987"/>
          </a:xfrm>
          <a:prstGeom prst="rect">
            <a:avLst/>
          </a:prstGeom>
        </p:spPr>
      </p:pic>
      <p:sp>
        <p:nvSpPr>
          <p:cNvPr id="4" name="Rectangle 3">
            <a:extLst>
              <a:ext uri="{FF2B5EF4-FFF2-40B4-BE49-F238E27FC236}">
                <a16:creationId xmlns:a16="http://schemas.microsoft.com/office/drawing/2014/main" id="{8BA736EF-846D-4D92-A396-67B7667D162D}"/>
              </a:ext>
            </a:extLst>
          </p:cNvPr>
          <p:cNvSpPr/>
          <p:nvPr/>
        </p:nvSpPr>
        <p:spPr>
          <a:xfrm>
            <a:off x="6096000" y="1537854"/>
            <a:ext cx="5318760" cy="1200329"/>
          </a:xfrm>
          <a:prstGeom prst="rect">
            <a:avLst/>
          </a:prstGeom>
          <a:ln>
            <a:noFill/>
          </a:ln>
        </p:spPr>
        <p:txBody>
          <a:bodyPr wrap="square">
            <a:spAutoFit/>
          </a:bodyPr>
          <a:lstStyle/>
          <a:p>
            <a:pPr lvl="0" fontAlgn="base" hangingPunct="0"/>
            <a:r>
              <a:rPr lang="en-US" sz="2400" b="1">
                <a:solidFill>
                  <a:schemeClr val="accent1"/>
                </a:solidFill>
                <a:ea typeface="ヒラギノ角ゴ Pro W3" pitchFamily="1" charset="-128"/>
              </a:rPr>
              <a:t>President Obama</a:t>
            </a:r>
            <a:r>
              <a:rPr lang="en-US" sz="2400">
                <a:solidFill>
                  <a:schemeClr val="accent1"/>
                </a:solidFill>
                <a:ea typeface="ヒラギノ角ゴ Pro W3" pitchFamily="1" charset="-128"/>
              </a:rPr>
              <a:t>, </a:t>
            </a:r>
            <a:r>
              <a:rPr lang="en-US" sz="2400">
                <a:solidFill>
                  <a:schemeClr val="bg2">
                    <a:lumMod val="75000"/>
                  </a:schemeClr>
                </a:solidFill>
                <a:ea typeface="ヒラギノ角ゴ Pro W3" pitchFamily="1" charset="-128"/>
              </a:rPr>
              <a:t>in response to his </a:t>
            </a:r>
            <a:r>
              <a:rPr lang="en-US" sz="2400" i="1">
                <a:solidFill>
                  <a:schemeClr val="bg2">
                    <a:lumMod val="75000"/>
                  </a:schemeClr>
                </a:solidFill>
                <a:ea typeface="ヒラギノ角ゴ Pro W3" pitchFamily="1" charset="-128"/>
              </a:rPr>
              <a:t>Task Force on 21</a:t>
            </a:r>
            <a:r>
              <a:rPr lang="en-US" sz="2400" i="1" baseline="30000">
                <a:solidFill>
                  <a:schemeClr val="bg2">
                    <a:lumMod val="75000"/>
                  </a:schemeClr>
                </a:solidFill>
                <a:ea typeface="ヒラギノ角ゴ Pro W3" pitchFamily="1" charset="-128"/>
              </a:rPr>
              <a:t>st</a:t>
            </a:r>
            <a:r>
              <a:rPr lang="en-US" sz="2400" i="1">
                <a:solidFill>
                  <a:schemeClr val="bg2">
                    <a:lumMod val="75000"/>
                  </a:schemeClr>
                </a:solidFill>
                <a:ea typeface="ヒラギノ角ゴ Pro W3" pitchFamily="1" charset="-128"/>
              </a:rPr>
              <a:t> Century Policing</a:t>
            </a:r>
            <a:r>
              <a:rPr lang="en-US" sz="2400">
                <a:solidFill>
                  <a:schemeClr val="bg2">
                    <a:lumMod val="75000"/>
                  </a:schemeClr>
                </a:solidFill>
                <a:ea typeface="ヒラギノ角ゴ Pro W3" pitchFamily="1" charset="-128"/>
              </a:rPr>
              <a:t>, March 2, 2015:  </a:t>
            </a:r>
            <a:endParaRPr lang="en-US" sz="2400" dirty="0">
              <a:solidFill>
                <a:schemeClr val="bg2">
                  <a:lumMod val="75000"/>
                </a:schemeClr>
              </a:solidFill>
              <a:ea typeface="ヒラギノ角ゴ Pro W3" pitchFamily="1" charset="-128"/>
            </a:endParaRPr>
          </a:p>
        </p:txBody>
      </p:sp>
      <p:sp>
        <p:nvSpPr>
          <p:cNvPr id="7" name="Rectangle 6">
            <a:extLst>
              <a:ext uri="{FF2B5EF4-FFF2-40B4-BE49-F238E27FC236}">
                <a16:creationId xmlns:a16="http://schemas.microsoft.com/office/drawing/2014/main" id="{2E748FEC-CE0A-4627-8EC1-61993DDAC923}"/>
              </a:ext>
            </a:extLst>
          </p:cNvPr>
          <p:cNvSpPr/>
          <p:nvPr/>
        </p:nvSpPr>
        <p:spPr>
          <a:xfrm>
            <a:off x="6096000" y="3242129"/>
            <a:ext cx="5649310" cy="2308324"/>
          </a:xfrm>
          <a:prstGeom prst="rect">
            <a:avLst/>
          </a:prstGeom>
        </p:spPr>
        <p:txBody>
          <a:bodyPr wrap="square">
            <a:spAutoFit/>
          </a:bodyPr>
          <a:lstStyle/>
          <a:p>
            <a:pPr lvl="0" fontAlgn="base" hangingPunct="0"/>
            <a:r>
              <a:rPr lang="en-US" sz="2400" i="1" dirty="0">
                <a:solidFill>
                  <a:schemeClr val="bg2">
                    <a:lumMod val="75000"/>
                  </a:schemeClr>
                </a:solidFill>
                <a:ea typeface="ヒラギノ角ゴ Pro W3" pitchFamily="1" charset="-128"/>
              </a:rPr>
              <a:t>“Right now, we do not have a good sense, and local communities do not have a good sense, of how frequently there may be interactions with police and community members that result in </a:t>
            </a:r>
            <a:br>
              <a:rPr lang="en-US" sz="2400" i="1" dirty="0">
                <a:solidFill>
                  <a:schemeClr val="bg2">
                    <a:lumMod val="75000"/>
                  </a:schemeClr>
                </a:solidFill>
                <a:ea typeface="ヒラギノ角ゴ Pro W3" pitchFamily="1" charset="-128"/>
              </a:rPr>
            </a:br>
            <a:r>
              <a:rPr lang="en-US" sz="2400" i="1" dirty="0">
                <a:solidFill>
                  <a:schemeClr val="bg2">
                    <a:lumMod val="75000"/>
                  </a:schemeClr>
                </a:solidFill>
                <a:ea typeface="ヒラギノ角ゴ Pro W3" pitchFamily="1" charset="-128"/>
              </a:rPr>
              <a:t>a death”.</a:t>
            </a:r>
          </a:p>
        </p:txBody>
      </p:sp>
    </p:spTree>
    <p:extLst>
      <p:ext uri="{BB962C8B-B14F-4D97-AF65-F5344CB8AC3E}">
        <p14:creationId xmlns:p14="http://schemas.microsoft.com/office/powerpoint/2010/main" val="278792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0"/>
            <a:ext cx="12192000" cy="503083"/>
          </a:xfrm>
        </p:spPr>
        <p:txBody>
          <a:bodyPr/>
          <a:lstStyle/>
          <a:p>
            <a:r>
              <a:rPr lang="en-US" dirty="0"/>
              <a:t>Crowd-Sourced Lists </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a:ext>
            </a:extLst>
          </a:blip>
          <a:srcRect t="7998" r="2000" b="12296"/>
          <a:stretch/>
        </p:blipFill>
        <p:spPr>
          <a:xfrm>
            <a:off x="4514644" y="721240"/>
            <a:ext cx="6126885" cy="3114447"/>
          </a:xfrm>
          <a:prstGeom prst="rect">
            <a:avLst/>
          </a:prstGeom>
        </p:spPr>
      </p:pic>
      <p:pic>
        <p:nvPicPr>
          <p:cNvPr id="12" name="Picture 11"/>
          <p:cNvPicPr>
            <a:picLocks noChangeAspect="1"/>
          </p:cNvPicPr>
          <p:nvPr/>
        </p:nvPicPr>
        <p:blipFill rotWithShape="1">
          <a:blip r:embed="rId4" cstate="screen">
            <a:extLst>
              <a:ext uri="{28A0092B-C50C-407E-A947-70E740481C1C}">
                <a14:useLocalDpi xmlns:a14="http://schemas.microsoft.com/office/drawing/2010/main"/>
              </a:ext>
            </a:extLst>
          </a:blip>
          <a:srcRect l="2479" t="-364" r="6929" b="48854"/>
          <a:stretch/>
        </p:blipFill>
        <p:spPr>
          <a:xfrm>
            <a:off x="360261" y="3835687"/>
            <a:ext cx="4460903" cy="2644346"/>
          </a:xfrm>
          <a:prstGeom prst="rect">
            <a:avLst/>
          </a:prstGeom>
        </p:spPr>
      </p:pic>
      <p:pic>
        <p:nvPicPr>
          <p:cNvPr id="13" name="Picture 12"/>
          <p:cNvPicPr>
            <a:picLocks noChangeAspect="1"/>
          </p:cNvPicPr>
          <p:nvPr/>
        </p:nvPicPr>
        <p:blipFill rotWithShape="1">
          <a:blip r:embed="rId5" cstate="print">
            <a:extLst>
              <a:ext uri="{28A0092B-C50C-407E-A947-70E740481C1C}">
                <a14:useLocalDpi xmlns:a14="http://schemas.microsoft.com/office/drawing/2010/main"/>
              </a:ext>
            </a:extLst>
          </a:blip>
          <a:srcRect t="7442" b="3256"/>
          <a:stretch/>
        </p:blipFill>
        <p:spPr>
          <a:xfrm>
            <a:off x="5140042" y="2419157"/>
            <a:ext cx="6869081" cy="3833906"/>
          </a:xfrm>
          <a:prstGeom prst="rect">
            <a:avLst/>
          </a:prstGeom>
        </p:spPr>
      </p:pic>
      <p:pic>
        <p:nvPicPr>
          <p:cNvPr id="7" name="Picture 6">
            <a:extLst>
              <a:ext uri="{FF2B5EF4-FFF2-40B4-BE49-F238E27FC236}">
                <a16:creationId xmlns:a16="http://schemas.microsoft.com/office/drawing/2014/main" id="{9309DB2A-6046-47DB-AC3F-984A2DC364A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96744" y="665908"/>
            <a:ext cx="3846104" cy="3006954"/>
          </a:xfrm>
          <a:prstGeom prst="rect">
            <a:avLst/>
          </a:prstGeom>
        </p:spPr>
      </p:pic>
      <p:sp>
        <p:nvSpPr>
          <p:cNvPr id="9" name="Slide Number Placeholder 3">
            <a:extLst>
              <a:ext uri="{FF2B5EF4-FFF2-40B4-BE49-F238E27FC236}">
                <a16:creationId xmlns:a16="http://schemas.microsoft.com/office/drawing/2014/main" id="{00906F01-88A6-4355-B8FF-5A684E2F4581}"/>
              </a:ext>
            </a:extLst>
          </p:cNvPr>
          <p:cNvSpPr>
            <a:spLocks noGrp="1"/>
          </p:cNvSpPr>
          <p:nvPr>
            <p:ph type="sldNum" sz="quarter" idx="10"/>
          </p:nvPr>
        </p:nvSpPr>
        <p:spPr>
          <a:xfrm>
            <a:off x="0" y="6553200"/>
            <a:ext cx="609600" cy="304801"/>
          </a:xfrm>
        </p:spPr>
        <p:txBody>
          <a:bodyPr/>
          <a:lstStyle/>
          <a:p>
            <a:fld id="{D4325D4D-289E-48C1-B277-2BEB492A7D19}" type="slidenum">
              <a:rPr lang="en-US" smtClean="0">
                <a:solidFill>
                  <a:srgbClr val="FFFFFF"/>
                </a:solidFill>
              </a:rPr>
              <a:pPr/>
              <a:t>12</a:t>
            </a:fld>
            <a:endParaRPr lang="en-US" dirty="0">
              <a:solidFill>
                <a:srgbClr val="FFFFFF"/>
              </a:solidFill>
            </a:endParaRPr>
          </a:p>
        </p:txBody>
      </p:sp>
    </p:spTree>
    <p:extLst>
      <p:ext uri="{BB962C8B-B14F-4D97-AF65-F5344CB8AC3E}">
        <p14:creationId xmlns:p14="http://schemas.microsoft.com/office/powerpoint/2010/main" val="102678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2B3A8-EAC6-4A9A-B1F1-5DA0A6649B64}"/>
              </a:ext>
            </a:extLst>
          </p:cNvPr>
          <p:cNvSpPr>
            <a:spLocks noGrp="1"/>
          </p:cNvSpPr>
          <p:nvPr>
            <p:ph type="title"/>
          </p:nvPr>
        </p:nvSpPr>
        <p:spPr>
          <a:xfrm>
            <a:off x="1" y="-1"/>
            <a:ext cx="12191999" cy="659219"/>
          </a:xfrm>
        </p:spPr>
        <p:txBody>
          <a:bodyPr/>
          <a:lstStyle/>
          <a:p>
            <a:r>
              <a:rPr lang="en-US" dirty="0"/>
              <a:t>Using Open Information Sources to Estimate Arrest-Related Deaths</a:t>
            </a:r>
          </a:p>
        </p:txBody>
      </p:sp>
      <p:sp>
        <p:nvSpPr>
          <p:cNvPr id="4" name="Slide Number Placeholder 3">
            <a:extLst>
              <a:ext uri="{FF2B5EF4-FFF2-40B4-BE49-F238E27FC236}">
                <a16:creationId xmlns:a16="http://schemas.microsoft.com/office/drawing/2014/main" id="{24FD7230-773F-447D-A303-130DBDFBF8F2}"/>
              </a:ext>
            </a:extLst>
          </p:cNvPr>
          <p:cNvSpPr>
            <a:spLocks noGrp="1"/>
          </p:cNvSpPr>
          <p:nvPr>
            <p:ph type="sldNum" sz="quarter" idx="10"/>
          </p:nvPr>
        </p:nvSpPr>
        <p:spPr/>
        <p:txBody>
          <a:bodyPr/>
          <a:lstStyle/>
          <a:p>
            <a:fld id="{D4325D4D-289E-48C1-B277-2BEB492A7D19}" type="slidenum">
              <a:rPr lang="en-US" smtClean="0">
                <a:solidFill>
                  <a:srgbClr val="FFFFFF"/>
                </a:solidFill>
              </a:rPr>
              <a:pPr/>
              <a:t>13</a:t>
            </a:fld>
            <a:endParaRPr lang="en-US" dirty="0">
              <a:solidFill>
                <a:srgbClr val="FFFFFF"/>
              </a:solidFill>
            </a:endParaRPr>
          </a:p>
        </p:txBody>
      </p:sp>
      <p:pic>
        <p:nvPicPr>
          <p:cNvPr id="5" name="Content Placeholder 4">
            <a:extLst>
              <a:ext uri="{FF2B5EF4-FFF2-40B4-BE49-F238E27FC236}">
                <a16:creationId xmlns:a16="http://schemas.microsoft.com/office/drawing/2014/main" id="{974BE7B5-23E4-4702-BE28-F8D9149DD8E9}"/>
              </a:ext>
            </a:extLst>
          </p:cNvPr>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2754883" y="1183105"/>
            <a:ext cx="5728076" cy="5370095"/>
          </a:xfrm>
          <a:prstGeom prst="rect">
            <a:avLst/>
          </a:prstGeom>
        </p:spPr>
      </p:pic>
      <p:sp>
        <p:nvSpPr>
          <p:cNvPr id="3" name="Rectangle 2">
            <a:extLst>
              <a:ext uri="{FF2B5EF4-FFF2-40B4-BE49-F238E27FC236}">
                <a16:creationId xmlns:a16="http://schemas.microsoft.com/office/drawing/2014/main" id="{D724C4FD-1F9C-4683-93FF-7ADF384F36CE}"/>
              </a:ext>
            </a:extLst>
          </p:cNvPr>
          <p:cNvSpPr/>
          <p:nvPr/>
        </p:nvSpPr>
        <p:spPr>
          <a:xfrm>
            <a:off x="8478150" y="2209052"/>
            <a:ext cx="3286477" cy="400110"/>
          </a:xfrm>
          <a:prstGeom prst="rect">
            <a:avLst/>
          </a:prstGeom>
        </p:spPr>
        <p:txBody>
          <a:bodyPr wrap="none">
            <a:spAutoFit/>
          </a:bodyPr>
          <a:lstStyle/>
          <a:p>
            <a:r>
              <a:rPr lang="en-US" sz="2000" b="1" dirty="0">
                <a:solidFill>
                  <a:schemeClr val="accent1"/>
                </a:solidFill>
              </a:rPr>
              <a:t>1,200,000 articles / month</a:t>
            </a:r>
          </a:p>
        </p:txBody>
      </p:sp>
      <p:sp>
        <p:nvSpPr>
          <p:cNvPr id="6" name="Rectangle 5">
            <a:extLst>
              <a:ext uri="{FF2B5EF4-FFF2-40B4-BE49-F238E27FC236}">
                <a16:creationId xmlns:a16="http://schemas.microsoft.com/office/drawing/2014/main" id="{D754AA27-CFB8-433D-B879-096D8B3C7E1F}"/>
              </a:ext>
            </a:extLst>
          </p:cNvPr>
          <p:cNvSpPr/>
          <p:nvPr/>
        </p:nvSpPr>
        <p:spPr>
          <a:xfrm>
            <a:off x="8482959" y="3006044"/>
            <a:ext cx="3073277" cy="400110"/>
          </a:xfrm>
          <a:prstGeom prst="rect">
            <a:avLst/>
          </a:prstGeom>
        </p:spPr>
        <p:txBody>
          <a:bodyPr wrap="none">
            <a:spAutoFit/>
          </a:bodyPr>
          <a:lstStyle/>
          <a:p>
            <a:r>
              <a:rPr lang="en-US" sz="2000" b="1" dirty="0">
                <a:solidFill>
                  <a:schemeClr val="accent1"/>
                </a:solidFill>
                <a:sym typeface="Wingdings"/>
              </a:rPr>
              <a:t>140,000 </a:t>
            </a:r>
            <a:r>
              <a:rPr lang="en-US" sz="2000" b="1" dirty="0">
                <a:solidFill>
                  <a:schemeClr val="accent1"/>
                </a:solidFill>
              </a:rPr>
              <a:t>articles / month</a:t>
            </a:r>
            <a:endParaRPr lang="en-US" sz="2000" dirty="0"/>
          </a:p>
        </p:txBody>
      </p:sp>
      <p:sp>
        <p:nvSpPr>
          <p:cNvPr id="7" name="Rectangle 6">
            <a:extLst>
              <a:ext uri="{FF2B5EF4-FFF2-40B4-BE49-F238E27FC236}">
                <a16:creationId xmlns:a16="http://schemas.microsoft.com/office/drawing/2014/main" id="{2197C5B3-A145-4D51-A856-6B13D9B5DE6F}"/>
              </a:ext>
            </a:extLst>
          </p:cNvPr>
          <p:cNvSpPr/>
          <p:nvPr/>
        </p:nvSpPr>
        <p:spPr>
          <a:xfrm>
            <a:off x="8478150" y="3900196"/>
            <a:ext cx="2906813" cy="707886"/>
          </a:xfrm>
          <a:prstGeom prst="rect">
            <a:avLst/>
          </a:prstGeom>
        </p:spPr>
        <p:txBody>
          <a:bodyPr wrap="square">
            <a:spAutoFit/>
          </a:bodyPr>
          <a:lstStyle/>
          <a:p>
            <a:r>
              <a:rPr lang="en-US" sz="2000" b="1" dirty="0">
                <a:solidFill>
                  <a:schemeClr val="accent1"/>
                </a:solidFill>
                <a:sym typeface="Wingdings"/>
              </a:rPr>
              <a:t>8,750 articles / month </a:t>
            </a:r>
          </a:p>
          <a:p>
            <a:r>
              <a:rPr lang="en-US" sz="2000" b="1" dirty="0">
                <a:solidFill>
                  <a:srgbClr val="FF0000"/>
                </a:solidFill>
                <a:sym typeface="Wingdings"/>
              </a:rPr>
              <a:t>99% reduction</a:t>
            </a:r>
            <a:endParaRPr lang="en-US" sz="2000" dirty="0">
              <a:solidFill>
                <a:srgbClr val="FF0000"/>
              </a:solidFill>
            </a:endParaRPr>
          </a:p>
        </p:txBody>
      </p:sp>
      <p:sp>
        <p:nvSpPr>
          <p:cNvPr id="8" name="Rectangle 7">
            <a:extLst>
              <a:ext uri="{FF2B5EF4-FFF2-40B4-BE49-F238E27FC236}">
                <a16:creationId xmlns:a16="http://schemas.microsoft.com/office/drawing/2014/main" id="{CED1AB5E-3FE0-420C-98B7-32CFFE0682EC}"/>
              </a:ext>
            </a:extLst>
          </p:cNvPr>
          <p:cNvSpPr/>
          <p:nvPr/>
        </p:nvSpPr>
        <p:spPr>
          <a:xfrm>
            <a:off x="8478150" y="5247690"/>
            <a:ext cx="3082895" cy="369332"/>
          </a:xfrm>
          <a:prstGeom prst="rect">
            <a:avLst/>
          </a:prstGeom>
        </p:spPr>
        <p:txBody>
          <a:bodyPr wrap="none">
            <a:spAutoFit/>
          </a:bodyPr>
          <a:lstStyle/>
          <a:p>
            <a:r>
              <a:rPr lang="en-US" b="1" dirty="0">
                <a:solidFill>
                  <a:schemeClr val="accent1"/>
                </a:solidFill>
              </a:rPr>
              <a:t>135 unique events / month</a:t>
            </a:r>
          </a:p>
        </p:txBody>
      </p:sp>
      <p:cxnSp>
        <p:nvCxnSpPr>
          <p:cNvPr id="10" name="Straight Connector 9">
            <a:extLst>
              <a:ext uri="{FF2B5EF4-FFF2-40B4-BE49-F238E27FC236}">
                <a16:creationId xmlns:a16="http://schemas.microsoft.com/office/drawing/2014/main" id="{BC89A7B4-35D6-490D-9A27-E498C737C07D}"/>
              </a:ext>
            </a:extLst>
          </p:cNvPr>
          <p:cNvCxnSpPr>
            <a:cxnSpLocks/>
            <a:stCxn id="3" idx="1"/>
          </p:cNvCxnSpPr>
          <p:nvPr/>
        </p:nvCxnSpPr>
        <p:spPr bwMode="auto">
          <a:xfrm flipH="1">
            <a:off x="6749102" y="2409107"/>
            <a:ext cx="1729048" cy="0"/>
          </a:xfrm>
          <a:prstGeom prst="line">
            <a:avLst/>
          </a:prstGeom>
          <a:noFill/>
          <a:ln w="9525" cap="flat" cmpd="sng" algn="ctr">
            <a:noFill/>
            <a:prstDash val="solid"/>
            <a:round/>
            <a:headEnd type="none" w="med" len="med"/>
            <a:tailEnd type="none" w="med" len="med"/>
          </a:ln>
          <a:effectLst/>
        </p:spPr>
      </p:cxnSp>
    </p:spTree>
    <p:extLst>
      <p:ext uri="{BB962C8B-B14F-4D97-AF65-F5344CB8AC3E}">
        <p14:creationId xmlns:p14="http://schemas.microsoft.com/office/powerpoint/2010/main" val="698837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d_pipeline_version02.png"/>
          <p:cNvPicPr>
            <a:picLocks noChangeAspect="1"/>
          </p:cNvPicPr>
          <p:nvPr/>
        </p:nvPicPr>
        <p:blipFill rotWithShape="1">
          <a:blip r:embed="rId3" cstate="print">
            <a:extLst>
              <a:ext uri="{28A0092B-C50C-407E-A947-70E740481C1C}">
                <a14:useLocalDpi xmlns:a14="http://schemas.microsoft.com/office/drawing/2010/main" val="0"/>
              </a:ext>
            </a:extLst>
          </a:blip>
          <a:srcRect l="5171" t="13251" r="6767" b="3331"/>
          <a:stretch/>
        </p:blipFill>
        <p:spPr>
          <a:xfrm>
            <a:off x="0" y="934839"/>
            <a:ext cx="5931079" cy="5618361"/>
          </a:xfrm>
          <a:prstGeom prst="rect">
            <a:avLst/>
          </a:prstGeom>
        </p:spPr>
      </p:pic>
      <p:sp>
        <p:nvSpPr>
          <p:cNvPr id="3" name="Title 2"/>
          <p:cNvSpPr>
            <a:spLocks noGrp="1"/>
          </p:cNvSpPr>
          <p:nvPr>
            <p:ph type="title"/>
          </p:nvPr>
        </p:nvSpPr>
        <p:spPr/>
        <p:txBody>
          <a:bodyPr/>
          <a:lstStyle/>
          <a:p>
            <a:r>
              <a:rPr lang="en-US" dirty="0"/>
              <a:t>Media Alert Coding and Classification Pipeline, Results, Impact</a:t>
            </a:r>
          </a:p>
        </p:txBody>
      </p:sp>
      <p:sp>
        <p:nvSpPr>
          <p:cNvPr id="4" name="Slide Number Placeholder 3"/>
          <p:cNvSpPr>
            <a:spLocks noGrp="1"/>
          </p:cNvSpPr>
          <p:nvPr>
            <p:ph type="sldNum" sz="quarter" idx="10"/>
          </p:nvPr>
        </p:nvSpPr>
        <p:spPr/>
        <p:txBody>
          <a:bodyPr/>
          <a:lstStyle/>
          <a:p>
            <a:fld id="{D4325D4D-289E-48C1-B277-2BEB492A7D19}" type="slidenum">
              <a:rPr lang="en-US" smtClean="0">
                <a:solidFill>
                  <a:srgbClr val="FFFFFF"/>
                </a:solidFill>
              </a:rPr>
              <a:pPr/>
              <a:t>14</a:t>
            </a:fld>
            <a:endParaRPr lang="en-US" dirty="0">
              <a:solidFill>
                <a:srgbClr val="FFFFFF"/>
              </a:solidFill>
            </a:endParaRPr>
          </a:p>
        </p:txBody>
      </p:sp>
      <p:pic>
        <p:nvPicPr>
          <p:cNvPr id="5" name="Picture 4">
            <a:extLst>
              <a:ext uri="{FF2B5EF4-FFF2-40B4-BE49-F238E27FC236}">
                <a16:creationId xmlns:a16="http://schemas.microsoft.com/office/drawing/2014/main" id="{F62C4768-5033-4DAC-8EFE-AB21B1A824A1}"/>
              </a:ext>
            </a:extLst>
          </p:cNvPr>
          <p:cNvPicPr>
            <a:picLocks noChangeAspect="1"/>
          </p:cNvPicPr>
          <p:nvPr/>
        </p:nvPicPr>
        <p:blipFill rotWithShape="1">
          <a:blip r:embed="rId4"/>
          <a:srcRect l="66172" t="14117" r="16717" b="64637"/>
          <a:stretch/>
        </p:blipFill>
        <p:spPr>
          <a:xfrm>
            <a:off x="6104963" y="1520090"/>
            <a:ext cx="6087038" cy="2361913"/>
          </a:xfrm>
          <a:prstGeom prst="rect">
            <a:avLst/>
          </a:prstGeom>
        </p:spPr>
      </p:pic>
      <p:pic>
        <p:nvPicPr>
          <p:cNvPr id="7" name="Picture 2" descr="Guardian US">
            <a:extLst>
              <a:ext uri="{FF2B5EF4-FFF2-40B4-BE49-F238E27FC236}">
                <a16:creationId xmlns:a16="http://schemas.microsoft.com/office/drawing/2014/main" id="{65BFEDC9-F04E-4CD6-A87B-26FED8FAAF3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12344" y="4648686"/>
            <a:ext cx="942778" cy="942778"/>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Graphic 7">
            <a:extLst>
              <a:ext uri="{FF2B5EF4-FFF2-40B4-BE49-F238E27FC236}">
                <a16:creationId xmlns:a16="http://schemas.microsoft.com/office/drawing/2014/main" id="{6371370A-D8BA-4C84-AFA8-C8D8D1E1462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40047" y="5591464"/>
            <a:ext cx="1343685" cy="429798"/>
          </a:xfrm>
          <a:prstGeom prst="rect">
            <a:avLst/>
          </a:prstGeom>
        </p:spPr>
      </p:pic>
      <p:pic>
        <p:nvPicPr>
          <p:cNvPr id="9" name="Picture 8">
            <a:extLst>
              <a:ext uri="{FF2B5EF4-FFF2-40B4-BE49-F238E27FC236}">
                <a16:creationId xmlns:a16="http://schemas.microsoft.com/office/drawing/2014/main" id="{E0DD8968-4CA2-4B6D-BCBB-8CB804573DD9}"/>
              </a:ext>
            </a:extLst>
          </p:cNvPr>
          <p:cNvPicPr>
            <a:picLocks noChangeAspect="1"/>
          </p:cNvPicPr>
          <p:nvPr/>
        </p:nvPicPr>
        <p:blipFill rotWithShape="1">
          <a:blip r:embed="rId8">
            <a:extLst>
              <a:ext uri="{28A0092B-C50C-407E-A947-70E740481C1C}">
                <a14:useLocalDpi xmlns:a14="http://schemas.microsoft.com/office/drawing/2010/main" val="0"/>
              </a:ext>
            </a:extLst>
          </a:blip>
          <a:srcRect l="11839" r="14023"/>
          <a:stretch/>
        </p:blipFill>
        <p:spPr>
          <a:xfrm>
            <a:off x="10199344" y="3755565"/>
            <a:ext cx="1058044" cy="1427113"/>
          </a:xfrm>
          <a:prstGeom prst="rect">
            <a:avLst/>
          </a:prstGeom>
        </p:spPr>
      </p:pic>
      <p:pic>
        <p:nvPicPr>
          <p:cNvPr id="10" name="Graphic 9">
            <a:extLst>
              <a:ext uri="{FF2B5EF4-FFF2-40B4-BE49-F238E27FC236}">
                <a16:creationId xmlns:a16="http://schemas.microsoft.com/office/drawing/2014/main" id="{E15108DB-91A3-4077-8C1A-5CD61BE7A09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754331" y="5089837"/>
            <a:ext cx="1948070" cy="248073"/>
          </a:xfrm>
          <a:prstGeom prst="rect">
            <a:avLst/>
          </a:prstGeom>
        </p:spPr>
      </p:pic>
    </p:spTree>
    <p:extLst>
      <p:ext uri="{BB962C8B-B14F-4D97-AF65-F5344CB8AC3E}">
        <p14:creationId xmlns:p14="http://schemas.microsoft.com/office/powerpoint/2010/main" val="605280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EAED3-BB00-4F40-8E5D-290D417C68B6}"/>
              </a:ext>
            </a:extLst>
          </p:cNvPr>
          <p:cNvSpPr>
            <a:spLocks noGrp="1"/>
          </p:cNvSpPr>
          <p:nvPr>
            <p:ph type="title"/>
          </p:nvPr>
        </p:nvSpPr>
        <p:spPr/>
        <p:txBody>
          <a:bodyPr/>
          <a:lstStyle/>
          <a:p>
            <a:r>
              <a:rPr lang="en-US" dirty="0"/>
              <a:t>Remember…Attitude is Key</a:t>
            </a:r>
          </a:p>
        </p:txBody>
      </p:sp>
      <p:sp>
        <p:nvSpPr>
          <p:cNvPr id="3" name="Content Placeholder 2">
            <a:extLst>
              <a:ext uri="{FF2B5EF4-FFF2-40B4-BE49-F238E27FC236}">
                <a16:creationId xmlns:a16="http://schemas.microsoft.com/office/drawing/2014/main" id="{6CB23C54-BF65-4AF5-9D96-C0DB73B3592B}"/>
              </a:ext>
            </a:extLst>
          </p:cNvPr>
          <p:cNvSpPr>
            <a:spLocks noGrp="1"/>
          </p:cNvSpPr>
          <p:nvPr>
            <p:ph idx="1"/>
          </p:nvPr>
        </p:nvSpPr>
        <p:spPr>
          <a:xfrm>
            <a:off x="898356" y="1030848"/>
            <a:ext cx="10395287" cy="849988"/>
          </a:xfrm>
        </p:spPr>
        <p:txBody>
          <a:bodyPr/>
          <a:lstStyle/>
          <a:p>
            <a:pPr marL="0" indent="0" algn="ctr">
              <a:buNone/>
            </a:pPr>
            <a:r>
              <a:rPr lang="en-US" sz="2800" dirty="0">
                <a:solidFill>
                  <a:schemeClr val="accent1"/>
                </a:solidFill>
              </a:rPr>
              <a:t>Many challenges to creating something new in a rapidly moving field, from scratch, in a traditional organization</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B3F2AF70-1256-47B5-828B-29F56F9A6762}"/>
              </a:ext>
            </a:extLst>
          </p:cNvPr>
          <p:cNvSpPr>
            <a:spLocks noGrp="1"/>
          </p:cNvSpPr>
          <p:nvPr>
            <p:ph type="sldNum" sz="quarter" idx="10"/>
          </p:nvPr>
        </p:nvSpPr>
        <p:spPr/>
        <p:txBody>
          <a:bodyPr/>
          <a:lstStyle/>
          <a:p>
            <a:fld id="{D4325D4D-289E-48C1-B277-2BEB492A7D19}" type="slidenum">
              <a:rPr lang="en-US" smtClean="0">
                <a:solidFill>
                  <a:srgbClr val="FFFFFF"/>
                </a:solidFill>
              </a:rPr>
              <a:pPr/>
              <a:t>15</a:t>
            </a:fld>
            <a:endParaRPr lang="en-US" dirty="0">
              <a:solidFill>
                <a:srgbClr val="FFFFFF"/>
              </a:solidFill>
            </a:endParaRPr>
          </a:p>
        </p:txBody>
      </p:sp>
      <p:pic>
        <p:nvPicPr>
          <p:cNvPr id="6" name="Picture 5">
            <a:extLst>
              <a:ext uri="{FF2B5EF4-FFF2-40B4-BE49-F238E27FC236}">
                <a16:creationId xmlns:a16="http://schemas.microsoft.com/office/drawing/2014/main" id="{2FFC5766-CB6D-4697-917F-43562CD5A2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2322" y="2560802"/>
            <a:ext cx="3532810" cy="2022147"/>
          </a:xfrm>
          <a:prstGeom prst="rect">
            <a:avLst/>
          </a:prstGeom>
        </p:spPr>
      </p:pic>
      <p:sp>
        <p:nvSpPr>
          <p:cNvPr id="7" name="TextBox 6">
            <a:extLst>
              <a:ext uri="{FF2B5EF4-FFF2-40B4-BE49-F238E27FC236}">
                <a16:creationId xmlns:a16="http://schemas.microsoft.com/office/drawing/2014/main" id="{4167882B-0CCB-43F5-84A2-F03B387CF8EC}"/>
              </a:ext>
            </a:extLst>
          </p:cNvPr>
          <p:cNvSpPr txBox="1"/>
          <p:nvPr/>
        </p:nvSpPr>
        <p:spPr>
          <a:xfrm>
            <a:off x="1299410" y="3508416"/>
            <a:ext cx="2637609" cy="830997"/>
          </a:xfrm>
          <a:prstGeom prst="rect">
            <a:avLst/>
          </a:prstGeom>
          <a:noFill/>
        </p:spPr>
        <p:txBody>
          <a:bodyPr wrap="square" rtlCol="0">
            <a:spAutoFit/>
          </a:bodyPr>
          <a:lstStyle/>
          <a:p>
            <a:r>
              <a:rPr lang="en-US" sz="2400" dirty="0">
                <a:solidFill>
                  <a:schemeClr val="bg2">
                    <a:lumMod val="75000"/>
                  </a:schemeClr>
                </a:solidFill>
              </a:rPr>
              <a:t>Learn as we go… </a:t>
            </a:r>
            <a:r>
              <a:rPr lang="en-US" sz="2400" i="1" dirty="0">
                <a:solidFill>
                  <a:schemeClr val="bg2">
                    <a:lumMod val="75000"/>
                  </a:schemeClr>
                </a:solidFill>
              </a:rPr>
              <a:t>Experiment!</a:t>
            </a:r>
          </a:p>
        </p:txBody>
      </p:sp>
      <p:sp>
        <p:nvSpPr>
          <p:cNvPr id="8" name="TextBox 7">
            <a:extLst>
              <a:ext uri="{FF2B5EF4-FFF2-40B4-BE49-F238E27FC236}">
                <a16:creationId xmlns:a16="http://schemas.microsoft.com/office/drawing/2014/main" id="{81AFC7BD-1A1D-4AF9-900D-4F8A8DD71718}"/>
              </a:ext>
            </a:extLst>
          </p:cNvPr>
          <p:cNvSpPr txBox="1"/>
          <p:nvPr/>
        </p:nvSpPr>
        <p:spPr>
          <a:xfrm>
            <a:off x="1074821" y="2614066"/>
            <a:ext cx="2862198" cy="461665"/>
          </a:xfrm>
          <a:prstGeom prst="rect">
            <a:avLst/>
          </a:prstGeom>
          <a:noFill/>
        </p:spPr>
        <p:txBody>
          <a:bodyPr wrap="square" rtlCol="0">
            <a:spAutoFit/>
          </a:bodyPr>
          <a:lstStyle/>
          <a:p>
            <a:r>
              <a:rPr lang="en-US" sz="2400" dirty="0">
                <a:solidFill>
                  <a:schemeClr val="bg2">
                    <a:lumMod val="75000"/>
                  </a:schemeClr>
                </a:solidFill>
              </a:rPr>
              <a:t>Embrace ambiguity  </a:t>
            </a:r>
          </a:p>
        </p:txBody>
      </p:sp>
      <p:sp>
        <p:nvSpPr>
          <p:cNvPr id="10" name="TextBox 9">
            <a:extLst>
              <a:ext uri="{FF2B5EF4-FFF2-40B4-BE49-F238E27FC236}">
                <a16:creationId xmlns:a16="http://schemas.microsoft.com/office/drawing/2014/main" id="{11930172-D68D-4E49-B4F7-F392548E5D2D}"/>
              </a:ext>
            </a:extLst>
          </p:cNvPr>
          <p:cNvSpPr txBox="1"/>
          <p:nvPr/>
        </p:nvSpPr>
        <p:spPr>
          <a:xfrm>
            <a:off x="7810837" y="3581399"/>
            <a:ext cx="3922055" cy="461665"/>
          </a:xfrm>
          <a:prstGeom prst="rect">
            <a:avLst/>
          </a:prstGeom>
          <a:noFill/>
        </p:spPr>
        <p:txBody>
          <a:bodyPr wrap="square" rtlCol="0">
            <a:spAutoFit/>
          </a:bodyPr>
          <a:lstStyle/>
          <a:p>
            <a:r>
              <a:rPr lang="en-US" sz="2400" dirty="0">
                <a:solidFill>
                  <a:schemeClr val="bg2">
                    <a:lumMod val="75000"/>
                  </a:schemeClr>
                </a:solidFill>
              </a:rPr>
              <a:t>Expect bumps in the road  </a:t>
            </a:r>
          </a:p>
        </p:txBody>
      </p:sp>
      <p:sp>
        <p:nvSpPr>
          <p:cNvPr id="11" name="TextBox 10">
            <a:extLst>
              <a:ext uri="{FF2B5EF4-FFF2-40B4-BE49-F238E27FC236}">
                <a16:creationId xmlns:a16="http://schemas.microsoft.com/office/drawing/2014/main" id="{F7E49DFB-DCC9-499B-A0E2-42C230D4E279}"/>
              </a:ext>
            </a:extLst>
          </p:cNvPr>
          <p:cNvSpPr txBox="1"/>
          <p:nvPr/>
        </p:nvSpPr>
        <p:spPr>
          <a:xfrm>
            <a:off x="2905771" y="5092893"/>
            <a:ext cx="5811793" cy="1200329"/>
          </a:xfrm>
          <a:prstGeom prst="rect">
            <a:avLst/>
          </a:prstGeom>
          <a:noFill/>
        </p:spPr>
        <p:txBody>
          <a:bodyPr wrap="square" rtlCol="0">
            <a:spAutoFit/>
          </a:bodyPr>
          <a:lstStyle/>
          <a:p>
            <a:pPr algn="ctr"/>
            <a:r>
              <a:rPr lang="en-US" sz="2400" i="1" dirty="0">
                <a:solidFill>
                  <a:schemeClr val="bg2">
                    <a:lumMod val="75000"/>
                  </a:schemeClr>
                </a:solidFill>
              </a:rPr>
              <a:t>Success is not final, failure is not fatal.  </a:t>
            </a:r>
          </a:p>
          <a:p>
            <a:pPr algn="ctr"/>
            <a:r>
              <a:rPr lang="en-US" sz="2400" i="1" dirty="0">
                <a:solidFill>
                  <a:schemeClr val="bg2">
                    <a:lumMod val="75000"/>
                  </a:schemeClr>
                </a:solidFill>
              </a:rPr>
              <a:t>It is the courage to continue that counts.</a:t>
            </a:r>
          </a:p>
          <a:p>
            <a:pPr algn="ctr"/>
            <a:r>
              <a:rPr lang="en-US" sz="2400" dirty="0">
                <a:solidFill>
                  <a:schemeClr val="bg2">
                    <a:lumMod val="75000"/>
                  </a:schemeClr>
                </a:solidFill>
              </a:rPr>
              <a:t>			    …</a:t>
            </a:r>
            <a:r>
              <a:rPr lang="en-US" sz="2000" dirty="0">
                <a:solidFill>
                  <a:schemeClr val="bg2">
                    <a:lumMod val="75000"/>
                  </a:schemeClr>
                </a:solidFill>
              </a:rPr>
              <a:t>Winston Churchill</a:t>
            </a:r>
          </a:p>
        </p:txBody>
      </p:sp>
      <p:sp>
        <p:nvSpPr>
          <p:cNvPr id="5" name="TextBox 4">
            <a:extLst>
              <a:ext uri="{FF2B5EF4-FFF2-40B4-BE49-F238E27FC236}">
                <a16:creationId xmlns:a16="http://schemas.microsoft.com/office/drawing/2014/main" id="{821EBD6C-4653-4752-9180-314F7D3728A7}"/>
              </a:ext>
            </a:extLst>
          </p:cNvPr>
          <p:cNvSpPr txBox="1"/>
          <p:nvPr/>
        </p:nvSpPr>
        <p:spPr>
          <a:xfrm>
            <a:off x="7810837" y="2609790"/>
            <a:ext cx="3306342" cy="461665"/>
          </a:xfrm>
          <a:prstGeom prst="rect">
            <a:avLst/>
          </a:prstGeom>
          <a:noFill/>
        </p:spPr>
        <p:txBody>
          <a:bodyPr wrap="square" rtlCol="0">
            <a:spAutoFit/>
          </a:bodyPr>
          <a:lstStyle/>
          <a:p>
            <a:r>
              <a:rPr lang="en-US" sz="2400" dirty="0">
                <a:solidFill>
                  <a:schemeClr val="bg2">
                    <a:lumMod val="75000"/>
                  </a:schemeClr>
                </a:solidFill>
              </a:rPr>
              <a:t>Magnify every success</a:t>
            </a:r>
          </a:p>
        </p:txBody>
      </p:sp>
    </p:spTree>
    <p:extLst>
      <p:ext uri="{BB962C8B-B14F-4D97-AF65-F5344CB8AC3E}">
        <p14:creationId xmlns:p14="http://schemas.microsoft.com/office/powerpoint/2010/main" val="29324405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63&quot;&gt;&lt;object type=&quot;3&quot; unique_id=&quot;10064&quot;&gt;&lt;property id=&quot;20148&quot; value=&quot;5&quot;/&gt;&lt;property id=&quot;20300&quot; value=&quot;Slide 1 - &amp;quot;Institute for Advanced Analytics  North Carolina State University Data Science at RTI International&amp;quot;&quot;/&gt;&lt;property id=&quot;20307&quot; value=&quot;257&quot;/&gt;&lt;/object&gt;&lt;object type=&quot;3&quot; unique_id=&quot;10065&quot;&gt;&lt;property id=&quot;20148&quot; value=&quot;5&quot;/&gt;&lt;property id=&quot;20300&quot; value=&quot;Slide 2 - &amp;quot;What Is RTI International?&amp;quot;&quot;/&gt;&lt;property id=&quot;20307&quot; value=&quot;258&quot;/&gt;&lt;/object&gt;&lt;object type=&quot;3&quot; unique_id=&quot;10066&quot;&gt;&lt;property id=&quot;20148&quot; value=&quot;5&quot;/&gt;&lt;property id=&quot;20300&quot; value=&quot;Slide 3 - &amp;quot;Global Presence &amp;quot;&quot;/&gt;&lt;property id=&quot;20307&quot; value=&quot;261&quot;/&gt;&lt;/object&gt;&lt;object type=&quot;3&quot; unique_id=&quot;10067&quot;&gt;&lt;property id=&quot;20148&quot; value=&quot;5&quot;/&gt;&lt;property id=&quot;20300&quot; value=&quot;Slide 4 - &amp;quot;Global Presence (continued) &amp;quot;&quot;/&gt;&lt;property id=&quot;20307&quot; value=&quot;290&quot;/&gt;&lt;/object&gt;&lt;object type=&quot;3&quot; unique_id=&quot;10068&quot;&gt;&lt;property id=&quot;20148&quot; value=&quot;5&quot;/&gt;&lt;property id=&quot;20300&quot; value=&quot;Slide 5 - &amp;quot;Notable Achievements&amp;quot;&quot;/&gt;&lt;property id=&quot;20307&quot; value=&quot;263&quot;/&gt;&lt;/object&gt;&lt;object type=&quot;3&quot; unique_id=&quot;10069&quot;&gt;&lt;property id=&quot;20148&quot; value=&quot;5&quot;/&gt;&lt;property id=&quot;20300&quot; value=&quot;Slide 6 - &amp;quot;RTI International: Delivering the Promise of Science for Global Good&amp;quot;&quot;/&gt;&lt;property id=&quot;20307&quot; value=&quot;267&quot;/&gt;&lt;/object&gt;&lt;object type=&quot;3&quot; unique_id=&quot;10070&quot;&gt;&lt;property id=&quot;20148&quot; value=&quot;5&quot;/&gt;&lt;property id=&quot;20300&quot; value=&quot;Slide 7 - &amp;quot;Research Leadership&amp;quot;&quot;/&gt;&lt;property id=&quot;20307&quot; value=&quot;264&quot;/&gt;&lt;/object&gt;&lt;object type=&quot;3&quot; unique_id=&quot;10071&quot;&gt;&lt;property id=&quot;20148&quot; value=&quot;5&quot;/&gt;&lt;property id=&quot;20300&quot; value=&quot;Slide 8 - &amp;quot;Social, Statistical, and Environmental Sciences (SSES)&amp;quot;&quot;/&gt;&lt;property id=&quot;20307&quot; value=&quot;265&quot;/&gt;&lt;/object&gt;&lt;object type=&quot;3&quot; unique_id=&quot;10072&quot;&gt;&lt;property id=&quot;20148&quot; value=&quot;5&quot;/&gt;&lt;property id=&quot;20300&quot; value=&quot;Slide 9 - &amp;quot;Survey, Computing, and Statistical Sciences (SCSS)&amp;quot;&quot;/&gt;&lt;property id=&quot;20307&quot; value=&quot;266&quot;/&gt;&lt;/object&gt;&lt;object type=&quot;3&quot; unique_id=&quot;10073&quot;&gt;&lt;property id=&quot;20148&quot; value=&quot;5&quot;/&gt;&lt;property id=&quot;20300&quot; value=&quot;Slide 10 - &amp;quot;Gayle S. Bieler Director, Center for Data Science MS, Statistics (Boston University)&amp;quot;&quot;/&gt;&lt;property id=&quot;20307&quot; value=&quot;279&quot;/&gt;&lt;/object&gt;&lt;object type=&quot;3&quot; unique_id=&quot;10074&quot;&gt;&lt;property id=&quot;20148&quot; value=&quot;5&quot;/&gt;&lt;property id=&quot;20300&quot; value=&quot;Slide 11 - &amp;quot;RTI Center for Data Science: Our Team&amp;quot;&quot;/&gt;&lt;property id=&quot;20307&quot; value=&quot;291&quot;/&gt;&lt;/object&gt;&lt;object type=&quot;3&quot; unique_id=&quot;10075&quot;&gt;&lt;property id=&quot;20148&quot; value=&quot;5&quot;/&gt;&lt;property id=&quot;20300&quot; value=&quot;Slide 12 - &amp;quot;Our Approach&amp;quot;&quot;/&gt;&lt;property id=&quot;20307&quot; value=&quot;269&quot;/&gt;&lt;/object&gt;&lt;object type=&quot;3&quot; unique_id=&quot;10076&quot;&gt;&lt;property id=&quot;20148&quot; value=&quot;5&quot;/&gt;&lt;property id=&quot;20300&quot; value=&quot;Slide 13 - &amp;quot;Sample of Our Federal Government Clients&amp;quot;&quot;/&gt;&lt;property id=&quot;20307&quot; value=&quot;270&quot;/&gt;&lt;/object&gt;&lt;object type=&quot;3&quot; unique_id=&quot;10077&quot;&gt;&lt;property id=&quot;20148&quot; value=&quot;5&quot;/&gt;&lt;property id=&quot;20300&quot; value=&quot;Slide 14 - &amp;quot;Improving Local Communities: CFS Analytics&amp;quot;&quot;/&gt;&lt;property id=&quot;20307&quot; value=&quot;271&quot;/&gt;&lt;/object&gt;&lt;object type=&quot;3&quot; unique_id=&quot;10078&quot;&gt;&lt;property id=&quot;20148&quot; value=&quot;5&quot;/&gt;&lt;property id=&quot;20300&quot; value=&quot;Slide 15 - &amp;quot;Who Do We Look For?&amp;quot;&quot;/&gt;&lt;property id=&quot;20307&quot; value=&quot;272&quot;/&gt;&lt;/object&gt;&lt;object type=&quot;3&quot; unique_id=&quot;10079&quot;&gt;&lt;property id=&quot;20148&quot; value=&quot;5&quot;/&gt;&lt;property id=&quot;20300&quot; value=&quot;Slide 16 - &amp;quot;Rob Chew Data Scientist MS, Analytics (North Carolina State University)&amp;quot;&quot;/&gt;&lt;property id=&quot;20307&quot; value=&quot;280&quot;/&gt;&lt;/object&gt;&lt;object type=&quot;3&quot; unique_id=&quot;10080&quot;&gt;&lt;property id=&quot;20148&quot; value=&quot;5&quot;/&gt;&lt;property id=&quot;20300&quot; value=&quot;Slide 17 - &amp;quot;Data Revolution for Development&amp;quot;&quot;/&gt;&lt;property id=&quot;20307&quot; value=&quot;283&quot;/&gt;&lt;/object&gt;&lt;object type=&quot;3&quot; unique_id=&quot;10081&quot;&gt;&lt;property id=&quot;20148&quot; value=&quot;5&quot;/&gt;&lt;property id=&quot;20300&quot; value=&quot;Slide 18 - &amp;quot;E-cigarettes and Social Media&amp;quot;&quot;/&gt;&lt;property id=&quot;20307&quot; value=&quot;284&quot;/&gt;&lt;/object&gt;&lt;object type=&quot;3&quot; unique_id=&quot;10082&quot;&gt;&lt;property id=&quot;20148&quot; value=&quot;5&quot;/&gt;&lt;property id=&quot;20300&quot; value=&quot;Slide 19 - &amp;quot;E-cigarettes and Social Media&amp;quot;&quot;/&gt;&lt;property id=&quot;20307&quot; value=&quot;285&quot;/&gt;&lt;/object&gt;&lt;object type=&quot;3&quot; unique_id=&quot;10083&quot;&gt;&lt;property id=&quot;20148&quot; value=&quot;5&quot;/&gt;&lt;property id=&quot;20300&quot; value=&quot;Slide 20 - &amp;quot;Paul A. Ruddle II Data Scientist MS, Analytics (North Carolina State University) MS, Crop Science (North Carolina &quot;/&gt;&lt;property id=&quot;20307&quot; value=&quot;278&quot;/&gt;&lt;/object&gt;&lt;object type=&quot;3&quot; unique_id=&quot;10084&quot;&gt;&lt;property id=&quot;20148&quot; value=&quot;5&quot;/&gt;&lt;property id=&quot;20300&quot; value=&quot;Slide 21 - &amp;quot;Data Science/Identifying Arrest-Related Deaths&amp;quot;&quot;/&gt;&lt;property id=&quot;20307&quot; value=&quot;273&quot;/&gt;&lt;/object&gt;&lt;object type=&quot;3&quot; unique_id=&quot;10085&quot;&gt;&lt;property id=&quot;20148&quot; value=&quot;5&quot;/&gt;&lt;property id=&quot;20300&quot; value=&quot;Slide 22 - &amp;quot;Data Science/Arrest-Related Deaths Pipeline&amp;quot;&quot;/&gt;&lt;property id=&quot;20307&quot; value=&quot;274&quot;/&gt;&lt;/object&gt;&lt;object type=&quot;3&quot; unique_id=&quot;10086&quot;&gt;&lt;property id=&quot;20148&quot; value=&quot;5&quot;/&gt;&lt;property id=&quot;20300&quot; value=&quot;Slide 23 - &amp;quot;Data Science/Seizure Monitor&amp;quot;&quot;/&gt;&lt;property id=&quot;20307&quot; value=&quot;275&quot;/&gt;&lt;/object&gt;&lt;object type=&quot;3&quot; unique_id=&quot;10087&quot;&gt;&lt;property id=&quot;20148&quot; value=&quot;5&quot;/&gt;&lt;property id=&quot;20300&quot; value=&quot;Slide 24 - &amp;quot;Data Science/Seizure Monitor&amp;quot;&quot;/&gt;&lt;property id=&quot;20307&quot; value=&quot;276&quot;/&gt;&lt;/object&gt;&lt;object type=&quot;3&quot; unique_id=&quot;10088&quot;&gt;&lt;property id=&quot;20148&quot; value=&quot;5&quot;/&gt;&lt;property id=&quot;20300&quot; value=&quot;Slide 25 - &amp;quot;Peter M. Baumgartner Data Scientist MS, Analytics (North Carolina State University)&amp;quot;&quot;/&gt;&lt;property id=&quot;20307&quot; value=&quot;281&quot;/&gt;&lt;/object&gt;&lt;object type=&quot;3&quot; unique_id=&quot;10089&quot;&gt;&lt;property id=&quot;20148&quot; value=&quot;5&quot;/&gt;&lt;property id=&quot;20300&quot; value=&quot;Slide 26 - &amp;quot;10% Campaign—NC State CEFS&amp;quot;&quot;/&gt;&lt;property id=&quot;20307&quot; value=&quot;286&quot;/&gt;&lt;/object&gt;&lt;object type=&quot;3&quot; unique_id=&quot;10090&quot;&gt;&lt;property id=&quot;20148&quot; value=&quot;5&quot;/&gt;&lt;property id=&quot;20300&quot; value=&quot;Slide 27 - &amp;quot;10% Campaign Dashboard&amp;quot;&quot;/&gt;&lt;property id=&quot;20307&quot; value=&quot;287&quot;/&gt;&lt;/object&gt;&lt;object type=&quot;3&quot; unique_id=&quot;10091&quot;&gt;&lt;property id=&quot;20148&quot; value=&quot;5&quot;/&gt;&lt;property id=&quot;20300&quot; value=&quot;Slide 28 - &amp;quot;Defining the Project and Managing Ambiguity with Design Thinking&amp;quot;&quot;/&gt;&lt;property id=&quot;20307&quot; value=&quot;288&quot;/&gt;&lt;/object&gt;&lt;object type=&quot;3&quot; unique_id=&quot;10092&quot;&gt;&lt;property id=&quot;20148&quot; value=&quot;5&quot;/&gt;&lt;property id=&quot;20300&quot; value=&quot;Slide 29 - &amp;quot;Questions and Answers&amp;quot;&quot;/&gt;&lt;property id=&quot;20307&quot; value=&quot;289&quot;/&gt;&lt;/object&gt;&lt;/object&gt;&lt;object type=&quot;8&quot; unique_id=&quot;10123&quot;&gt;&lt;/object&gt;&lt;/object&gt;&lt;/database&gt;"/>
  <p:tag name="MMPROD_NEXTUNIQUEID" val="10009"/>
  <p:tag name="SECTOMILLISECCONVERTED" val="1"/>
</p:tagLst>
</file>

<file path=ppt/theme/theme1.xml><?xml version="1.0" encoding="utf-8"?>
<a:theme xmlns:a="http://schemas.openxmlformats.org/drawingml/2006/main" name="1_RTI Corporate">
  <a:themeElements>
    <a:clrScheme name="RTI Theme Colors">
      <a:dk1>
        <a:srgbClr val="000000"/>
      </a:dk1>
      <a:lt1>
        <a:srgbClr val="FFFFFF"/>
      </a:lt1>
      <a:dk2>
        <a:srgbClr val="000000"/>
      </a:dk2>
      <a:lt2>
        <a:srgbClr val="808080"/>
      </a:lt2>
      <a:accent1>
        <a:srgbClr val="085295"/>
      </a:accent1>
      <a:accent2>
        <a:srgbClr val="D06F1A"/>
      </a:accent2>
      <a:accent3>
        <a:srgbClr val="B1953A"/>
      </a:accent3>
      <a:accent4>
        <a:srgbClr val="FFC525"/>
      </a:accent4>
      <a:accent5>
        <a:srgbClr val="5D9732"/>
      </a:accent5>
      <a:accent6>
        <a:srgbClr val="4F2683"/>
      </a:accent6>
      <a:hlink>
        <a:srgbClr val="0045C7"/>
      </a:hlink>
      <a:folHlink>
        <a:srgbClr val="5D6EC9"/>
      </a:folHlink>
    </a:clrScheme>
    <a:fontScheme name="Custom Design">
      <a:majorFont>
        <a:latin typeface="Arial Narrow"/>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noFill/>
        <a:ln w="9525" cap="flat" cmpd="sng" algn="ctr">
          <a:noFill/>
          <a:prstDash val="solid"/>
          <a:round/>
          <a:headEnd type="none" w="med" len="med"/>
          <a:tailEnd type="none" w="med" len="med"/>
        </a:ln>
        <a:effectLst/>
      </a:spPr>
      <a:body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6115</TotalTime>
  <Words>4473</Words>
  <Application>Microsoft Office PowerPoint</Application>
  <PresentationFormat>Widescreen</PresentationFormat>
  <Paragraphs>377</Paragraphs>
  <Slides>15</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vt:i4>
      </vt:variant>
    </vt:vector>
  </HeadingPairs>
  <TitlesOfParts>
    <vt:vector size="26" baseType="lpstr">
      <vt:lpstr>Arial</vt:lpstr>
      <vt:lpstr>Arial Narrow</vt:lpstr>
      <vt:lpstr>Calibri</vt:lpstr>
      <vt:lpstr>Helvetica</vt:lpstr>
      <vt:lpstr>Helvetica Light</vt:lpstr>
      <vt:lpstr>Helvetica Neue</vt:lpstr>
      <vt:lpstr>Helvetica Neue Light</vt:lpstr>
      <vt:lpstr>Helvetica Neue Medium</vt:lpstr>
      <vt:lpstr>Wingdings</vt:lpstr>
      <vt:lpstr>ヒラギノ角ゴ Pro W3</vt:lpstr>
      <vt:lpstr>1_RTI Corporate</vt:lpstr>
      <vt:lpstr> From Statistics to Data Science Startup:  Transformation within a Large Research Organization </vt:lpstr>
      <vt:lpstr>RTI International</vt:lpstr>
      <vt:lpstr>RTI Services and Capabilities</vt:lpstr>
      <vt:lpstr>A Transformation</vt:lpstr>
      <vt:lpstr>2014:  RTI Center for Data Science</vt:lpstr>
      <vt:lpstr>Choose Your Leader Well </vt:lpstr>
      <vt:lpstr>Mission and Vision</vt:lpstr>
      <vt:lpstr>Live your team values.  We are committed to…</vt:lpstr>
      <vt:lpstr>Team Composition:  Evolution</vt:lpstr>
      <vt:lpstr>Tip to Tail Data Science</vt:lpstr>
      <vt:lpstr>Identifying Arrest-Related Deaths:  The Problem</vt:lpstr>
      <vt:lpstr>Crowd-Sourced Lists </vt:lpstr>
      <vt:lpstr>Using Open Information Sources to Estimate Arrest-Related Deaths</vt:lpstr>
      <vt:lpstr>Media Alert Coding and Classification Pipeline, Results, Impact</vt:lpstr>
      <vt:lpstr>Remember…Attitude is Key</vt:lpstr>
    </vt:vector>
  </TitlesOfParts>
  <Company>RTI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Hill, Craig A.</dc:creator>
  <cp:lastModifiedBy>Bieler, Gayle</cp:lastModifiedBy>
  <cp:revision>1042</cp:revision>
  <cp:lastPrinted>2018-03-27T17:19:49Z</cp:lastPrinted>
  <dcterms:created xsi:type="dcterms:W3CDTF">2016-11-02T15:31:39Z</dcterms:created>
  <dcterms:modified xsi:type="dcterms:W3CDTF">2018-05-02T20:57:59Z</dcterms:modified>
</cp:coreProperties>
</file>