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0" r:id="rId2"/>
    <p:sldId id="262" r:id="rId3"/>
    <p:sldId id="263" r:id="rId4"/>
    <p:sldId id="264" r:id="rId5"/>
  </p:sldIdLst>
  <p:sldSz cx="33375600" cy="18745200"/>
  <p:notesSz cx="7023100" cy="9309100"/>
  <p:defaultTextStyle>
    <a:defPPr>
      <a:defRPr lang="en-US"/>
    </a:defPPr>
    <a:lvl1pPr marL="0" algn="l" defTabSz="1250899" rtl="0" eaLnBrk="1" latinLnBrk="0" hangingPunct="1">
      <a:defRPr sz="4902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1250899" rtl="0" eaLnBrk="1" latinLnBrk="0" hangingPunct="1">
      <a:defRPr sz="4902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1250899" rtl="0" eaLnBrk="1" latinLnBrk="0" hangingPunct="1">
      <a:defRPr sz="4902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1250899" rtl="0" eaLnBrk="1" latinLnBrk="0" hangingPunct="1">
      <a:defRPr sz="4902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1250899" rtl="0" eaLnBrk="1" latinLnBrk="0" hangingPunct="1">
      <a:defRPr sz="4902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1250899" rtl="0" eaLnBrk="1" latinLnBrk="0" hangingPunct="1">
      <a:defRPr sz="4902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1250899" rtl="0" eaLnBrk="1" latinLnBrk="0" hangingPunct="1">
      <a:defRPr sz="4902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1250899" rtl="0" eaLnBrk="1" latinLnBrk="0" hangingPunct="1">
      <a:defRPr sz="4902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1250899" rtl="0" eaLnBrk="1" latinLnBrk="0" hangingPunct="1">
      <a:defRPr sz="490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04" userDrawn="1">
          <p15:clr>
            <a:srgbClr val="A4A3A4"/>
          </p15:clr>
        </p15:guide>
        <p15:guide id="2" pos="105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ole Mulas" initials="NM" lastIdx="6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F8E9"/>
    <a:srgbClr val="E9EDF4"/>
    <a:srgbClr val="D0D8E8"/>
    <a:srgbClr val="000099"/>
    <a:srgbClr val="D8EFF9"/>
    <a:srgbClr val="FFFFFF"/>
    <a:srgbClr val="F8F8F8"/>
    <a:srgbClr val="FFF4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38"/>
  </p:normalViewPr>
  <p:slideViewPr>
    <p:cSldViewPr snapToGrid="0" snapToObjects="1">
      <p:cViewPr varScale="1">
        <p:scale>
          <a:sx n="43" d="100"/>
          <a:sy n="43" d="100"/>
        </p:scale>
        <p:origin x="228" y="84"/>
      </p:cViewPr>
      <p:guideLst>
        <p:guide orient="horz" pos="5904"/>
        <p:guide pos="105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B33466C5-A721-4AED-AF86-8A229E83C8FF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3638"/>
            <a:ext cx="559117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6" y="4479687"/>
            <a:ext cx="5617208" cy="3665776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CB866C3F-D343-42F4-A18C-7F6D57B0A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097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416" rtl="0" eaLnBrk="1" latinLnBrk="0" hangingPunct="1">
      <a:defRPr sz="1368" kern="1200">
        <a:solidFill>
          <a:schemeClr val="tx1"/>
        </a:solidFill>
        <a:latin typeface="+mn-lt"/>
        <a:ea typeface="+mn-ea"/>
        <a:cs typeface="+mn-cs"/>
      </a:defRPr>
    </a:lvl1pPr>
    <a:lvl2pPr marL="521208" algn="l" defTabSz="1042416" rtl="0" eaLnBrk="1" latinLnBrk="0" hangingPunct="1">
      <a:defRPr sz="1368" kern="1200">
        <a:solidFill>
          <a:schemeClr val="tx1"/>
        </a:solidFill>
        <a:latin typeface="+mn-lt"/>
        <a:ea typeface="+mn-ea"/>
        <a:cs typeface="+mn-cs"/>
      </a:defRPr>
    </a:lvl2pPr>
    <a:lvl3pPr marL="1042416" algn="l" defTabSz="1042416" rtl="0" eaLnBrk="1" latinLnBrk="0" hangingPunct="1">
      <a:defRPr sz="1368" kern="1200">
        <a:solidFill>
          <a:schemeClr val="tx1"/>
        </a:solidFill>
        <a:latin typeface="+mn-lt"/>
        <a:ea typeface="+mn-ea"/>
        <a:cs typeface="+mn-cs"/>
      </a:defRPr>
    </a:lvl3pPr>
    <a:lvl4pPr marL="1563624" algn="l" defTabSz="1042416" rtl="0" eaLnBrk="1" latinLnBrk="0" hangingPunct="1">
      <a:defRPr sz="1368" kern="1200">
        <a:solidFill>
          <a:schemeClr val="tx1"/>
        </a:solidFill>
        <a:latin typeface="+mn-lt"/>
        <a:ea typeface="+mn-ea"/>
        <a:cs typeface="+mn-cs"/>
      </a:defRPr>
    </a:lvl4pPr>
    <a:lvl5pPr marL="2084832" algn="l" defTabSz="1042416" rtl="0" eaLnBrk="1" latinLnBrk="0" hangingPunct="1">
      <a:defRPr sz="1368" kern="1200">
        <a:solidFill>
          <a:schemeClr val="tx1"/>
        </a:solidFill>
        <a:latin typeface="+mn-lt"/>
        <a:ea typeface="+mn-ea"/>
        <a:cs typeface="+mn-cs"/>
      </a:defRPr>
    </a:lvl5pPr>
    <a:lvl6pPr marL="2606040" algn="l" defTabSz="1042416" rtl="0" eaLnBrk="1" latinLnBrk="0" hangingPunct="1">
      <a:defRPr sz="1368" kern="1200">
        <a:solidFill>
          <a:schemeClr val="tx1"/>
        </a:solidFill>
        <a:latin typeface="+mn-lt"/>
        <a:ea typeface="+mn-ea"/>
        <a:cs typeface="+mn-cs"/>
      </a:defRPr>
    </a:lvl6pPr>
    <a:lvl7pPr marL="3127248" algn="l" defTabSz="1042416" rtl="0" eaLnBrk="1" latinLnBrk="0" hangingPunct="1">
      <a:defRPr sz="1368" kern="1200">
        <a:solidFill>
          <a:schemeClr val="tx1"/>
        </a:solidFill>
        <a:latin typeface="+mn-lt"/>
        <a:ea typeface="+mn-ea"/>
        <a:cs typeface="+mn-cs"/>
      </a:defRPr>
    </a:lvl7pPr>
    <a:lvl8pPr marL="3648456" algn="l" defTabSz="1042416" rtl="0" eaLnBrk="1" latinLnBrk="0" hangingPunct="1">
      <a:defRPr sz="1368" kern="1200">
        <a:solidFill>
          <a:schemeClr val="tx1"/>
        </a:solidFill>
        <a:latin typeface="+mn-lt"/>
        <a:ea typeface="+mn-ea"/>
        <a:cs typeface="+mn-cs"/>
      </a:defRPr>
    </a:lvl8pPr>
    <a:lvl9pPr marL="4169664" algn="l" defTabSz="1042416" rtl="0" eaLnBrk="1" latinLnBrk="0" hangingPunct="1">
      <a:defRPr sz="136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3638"/>
            <a:ext cx="559117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66C3F-D343-42F4-A18C-7F6D57B0AB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85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3638"/>
            <a:ext cx="559117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66C3F-D343-42F4-A18C-7F6D57B0AB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80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3638"/>
            <a:ext cx="559117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66C3F-D343-42F4-A18C-7F6D57B0AB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00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3638"/>
            <a:ext cx="559117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66C3F-D343-42F4-A18C-7F6D57B0AB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37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3170" y="5823163"/>
            <a:ext cx="28369260" cy="40180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0" y="10622280"/>
            <a:ext cx="23362920" cy="4790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110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2217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332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443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554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665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775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8868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34251"/>
      </p:ext>
    </p:extLst>
  </p:cSld>
  <p:clrMapOvr>
    <a:masterClrMapping/>
  </p:clrMapOvr>
  <p:transition spd="slow" advTm="1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98832"/>
      </p:ext>
    </p:extLst>
  </p:cSld>
  <p:clrMapOvr>
    <a:masterClrMapping/>
  </p:clrMapOvr>
  <p:transition spd="slow" advTm="1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442" y="12045528"/>
            <a:ext cx="28369260" cy="3723005"/>
          </a:xfrm>
        </p:spPr>
        <p:txBody>
          <a:bodyPr anchor="t"/>
          <a:lstStyle>
            <a:lvl1pPr algn="l">
              <a:defRPr sz="971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6442" y="7945019"/>
            <a:ext cx="28369260" cy="4100511"/>
          </a:xfrm>
        </p:spPr>
        <p:txBody>
          <a:bodyPr anchor="b"/>
          <a:lstStyle>
            <a:lvl1pPr marL="0" indent="0">
              <a:buNone/>
              <a:defRPr sz="4860">
                <a:solidFill>
                  <a:schemeClr val="tx1">
                    <a:tint val="75000"/>
                  </a:schemeClr>
                </a:solidFill>
              </a:defRPr>
            </a:lvl1pPr>
            <a:lvl2pPr marL="1110851" indent="0">
              <a:buNone/>
              <a:defRPr sz="4353">
                <a:solidFill>
                  <a:schemeClr val="tx1">
                    <a:tint val="75000"/>
                  </a:schemeClr>
                </a:solidFill>
              </a:defRPr>
            </a:lvl2pPr>
            <a:lvl3pPr marL="2221702" indent="0">
              <a:buNone/>
              <a:defRPr sz="3847">
                <a:solidFill>
                  <a:schemeClr val="tx1">
                    <a:tint val="75000"/>
                  </a:schemeClr>
                </a:solidFill>
              </a:defRPr>
            </a:lvl3pPr>
            <a:lvl4pPr marL="3332555" indent="0">
              <a:buNone/>
              <a:defRPr sz="3442">
                <a:solidFill>
                  <a:schemeClr val="tx1">
                    <a:tint val="75000"/>
                  </a:schemeClr>
                </a:solidFill>
              </a:defRPr>
            </a:lvl4pPr>
            <a:lvl5pPr marL="4443406" indent="0">
              <a:buNone/>
              <a:defRPr sz="3442">
                <a:solidFill>
                  <a:schemeClr val="tx1">
                    <a:tint val="75000"/>
                  </a:schemeClr>
                </a:solidFill>
              </a:defRPr>
            </a:lvl5pPr>
            <a:lvl6pPr marL="5554257" indent="0">
              <a:buNone/>
              <a:defRPr sz="3442">
                <a:solidFill>
                  <a:schemeClr val="tx1">
                    <a:tint val="75000"/>
                  </a:schemeClr>
                </a:solidFill>
              </a:defRPr>
            </a:lvl6pPr>
            <a:lvl7pPr marL="6665108" indent="0">
              <a:buNone/>
              <a:defRPr sz="3442">
                <a:solidFill>
                  <a:schemeClr val="tx1">
                    <a:tint val="75000"/>
                  </a:schemeClr>
                </a:solidFill>
              </a:defRPr>
            </a:lvl7pPr>
            <a:lvl8pPr marL="7775959" indent="0">
              <a:buNone/>
              <a:defRPr sz="3442">
                <a:solidFill>
                  <a:schemeClr val="tx1">
                    <a:tint val="75000"/>
                  </a:schemeClr>
                </a:solidFill>
              </a:defRPr>
            </a:lvl8pPr>
            <a:lvl9pPr marL="8886812" indent="0">
              <a:buNone/>
              <a:defRPr sz="34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10816"/>
      </p:ext>
    </p:extLst>
  </p:cSld>
  <p:clrMapOvr>
    <a:masterClrMapping/>
  </p:clrMapOvr>
  <p:transition spd="slow" advTm="1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8780" y="4373884"/>
            <a:ext cx="14740890" cy="12370965"/>
          </a:xfrm>
        </p:spPr>
        <p:txBody>
          <a:bodyPr/>
          <a:lstStyle>
            <a:lvl1pPr>
              <a:defRPr sz="6783"/>
            </a:lvl1pPr>
            <a:lvl2pPr>
              <a:defRPr sz="5872"/>
            </a:lvl2pPr>
            <a:lvl3pPr>
              <a:defRPr sz="4860"/>
            </a:lvl3pPr>
            <a:lvl4pPr>
              <a:defRPr sz="4353"/>
            </a:lvl4pPr>
            <a:lvl5pPr>
              <a:defRPr sz="4353"/>
            </a:lvl5pPr>
            <a:lvl6pPr>
              <a:defRPr sz="4353"/>
            </a:lvl6pPr>
            <a:lvl7pPr>
              <a:defRPr sz="4353"/>
            </a:lvl7pPr>
            <a:lvl8pPr>
              <a:defRPr sz="4353"/>
            </a:lvl8pPr>
            <a:lvl9pPr>
              <a:defRPr sz="43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65930" y="4373884"/>
            <a:ext cx="14740890" cy="12370965"/>
          </a:xfrm>
        </p:spPr>
        <p:txBody>
          <a:bodyPr/>
          <a:lstStyle>
            <a:lvl1pPr>
              <a:defRPr sz="6783"/>
            </a:lvl1pPr>
            <a:lvl2pPr>
              <a:defRPr sz="5872"/>
            </a:lvl2pPr>
            <a:lvl3pPr>
              <a:defRPr sz="4860"/>
            </a:lvl3pPr>
            <a:lvl4pPr>
              <a:defRPr sz="4353"/>
            </a:lvl4pPr>
            <a:lvl5pPr>
              <a:defRPr sz="4353"/>
            </a:lvl5pPr>
            <a:lvl6pPr>
              <a:defRPr sz="4353"/>
            </a:lvl6pPr>
            <a:lvl7pPr>
              <a:defRPr sz="4353"/>
            </a:lvl7pPr>
            <a:lvl8pPr>
              <a:defRPr sz="4353"/>
            </a:lvl8pPr>
            <a:lvl9pPr>
              <a:defRPr sz="43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27006"/>
      </p:ext>
    </p:extLst>
  </p:cSld>
  <p:clrMapOvr>
    <a:masterClrMapping/>
  </p:clrMapOvr>
  <p:transition spd="slow" advTm="1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8781" y="4195978"/>
            <a:ext cx="14746687" cy="1748683"/>
          </a:xfrm>
        </p:spPr>
        <p:txBody>
          <a:bodyPr anchor="b"/>
          <a:lstStyle>
            <a:lvl1pPr marL="0" indent="0">
              <a:buNone/>
              <a:defRPr sz="5872" b="1"/>
            </a:lvl1pPr>
            <a:lvl2pPr marL="1110851" indent="0">
              <a:buNone/>
              <a:defRPr sz="4860" b="1"/>
            </a:lvl2pPr>
            <a:lvl3pPr marL="2221702" indent="0">
              <a:buNone/>
              <a:defRPr sz="4353" b="1"/>
            </a:lvl3pPr>
            <a:lvl4pPr marL="3332555" indent="0">
              <a:buNone/>
              <a:defRPr sz="3847" b="1"/>
            </a:lvl4pPr>
            <a:lvl5pPr marL="4443406" indent="0">
              <a:buNone/>
              <a:defRPr sz="3847" b="1"/>
            </a:lvl5pPr>
            <a:lvl6pPr marL="5554257" indent="0">
              <a:buNone/>
              <a:defRPr sz="3847" b="1"/>
            </a:lvl6pPr>
            <a:lvl7pPr marL="6665108" indent="0">
              <a:buNone/>
              <a:defRPr sz="3847" b="1"/>
            </a:lvl7pPr>
            <a:lvl8pPr marL="7775959" indent="0">
              <a:buNone/>
              <a:defRPr sz="3847" b="1"/>
            </a:lvl8pPr>
            <a:lvl9pPr marL="8886812" indent="0">
              <a:buNone/>
              <a:defRPr sz="38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8781" y="5944661"/>
            <a:ext cx="14746687" cy="10800187"/>
          </a:xfrm>
        </p:spPr>
        <p:txBody>
          <a:bodyPr/>
          <a:lstStyle>
            <a:lvl1pPr>
              <a:defRPr sz="5872"/>
            </a:lvl1pPr>
            <a:lvl2pPr>
              <a:defRPr sz="4860"/>
            </a:lvl2pPr>
            <a:lvl3pPr>
              <a:defRPr sz="4353"/>
            </a:lvl3pPr>
            <a:lvl4pPr>
              <a:defRPr sz="3847"/>
            </a:lvl4pPr>
            <a:lvl5pPr>
              <a:defRPr sz="3847"/>
            </a:lvl5pPr>
            <a:lvl6pPr>
              <a:defRPr sz="3847"/>
            </a:lvl6pPr>
            <a:lvl7pPr>
              <a:defRPr sz="3847"/>
            </a:lvl7pPr>
            <a:lvl8pPr>
              <a:defRPr sz="3847"/>
            </a:lvl8pPr>
            <a:lvl9pPr>
              <a:defRPr sz="384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954343" y="4195978"/>
            <a:ext cx="14752479" cy="1748683"/>
          </a:xfrm>
        </p:spPr>
        <p:txBody>
          <a:bodyPr anchor="b"/>
          <a:lstStyle>
            <a:lvl1pPr marL="0" indent="0">
              <a:buNone/>
              <a:defRPr sz="5872" b="1"/>
            </a:lvl1pPr>
            <a:lvl2pPr marL="1110851" indent="0">
              <a:buNone/>
              <a:defRPr sz="4860" b="1"/>
            </a:lvl2pPr>
            <a:lvl3pPr marL="2221702" indent="0">
              <a:buNone/>
              <a:defRPr sz="4353" b="1"/>
            </a:lvl3pPr>
            <a:lvl4pPr marL="3332555" indent="0">
              <a:buNone/>
              <a:defRPr sz="3847" b="1"/>
            </a:lvl4pPr>
            <a:lvl5pPr marL="4443406" indent="0">
              <a:buNone/>
              <a:defRPr sz="3847" b="1"/>
            </a:lvl5pPr>
            <a:lvl6pPr marL="5554257" indent="0">
              <a:buNone/>
              <a:defRPr sz="3847" b="1"/>
            </a:lvl6pPr>
            <a:lvl7pPr marL="6665108" indent="0">
              <a:buNone/>
              <a:defRPr sz="3847" b="1"/>
            </a:lvl7pPr>
            <a:lvl8pPr marL="7775959" indent="0">
              <a:buNone/>
              <a:defRPr sz="3847" b="1"/>
            </a:lvl8pPr>
            <a:lvl9pPr marL="8886812" indent="0">
              <a:buNone/>
              <a:defRPr sz="38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954343" y="5944661"/>
            <a:ext cx="14752479" cy="10800187"/>
          </a:xfrm>
        </p:spPr>
        <p:txBody>
          <a:bodyPr/>
          <a:lstStyle>
            <a:lvl1pPr>
              <a:defRPr sz="5872"/>
            </a:lvl1pPr>
            <a:lvl2pPr>
              <a:defRPr sz="4860"/>
            </a:lvl2pPr>
            <a:lvl3pPr>
              <a:defRPr sz="4353"/>
            </a:lvl3pPr>
            <a:lvl4pPr>
              <a:defRPr sz="3847"/>
            </a:lvl4pPr>
            <a:lvl5pPr>
              <a:defRPr sz="3847"/>
            </a:lvl5pPr>
            <a:lvl6pPr>
              <a:defRPr sz="3847"/>
            </a:lvl6pPr>
            <a:lvl7pPr>
              <a:defRPr sz="3847"/>
            </a:lvl7pPr>
            <a:lvl8pPr>
              <a:defRPr sz="3847"/>
            </a:lvl8pPr>
            <a:lvl9pPr>
              <a:defRPr sz="384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31900"/>
      </p:ext>
    </p:extLst>
  </p:cSld>
  <p:clrMapOvr>
    <a:masterClrMapping/>
  </p:clrMapOvr>
  <p:transition spd="slow" advTm="1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96926"/>
      </p:ext>
    </p:extLst>
  </p:cSld>
  <p:clrMapOvr>
    <a:masterClrMapping/>
  </p:clrMapOvr>
  <p:transition spd="slow" advTm="1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929403"/>
      </p:ext>
    </p:extLst>
  </p:cSld>
  <p:clrMapOvr>
    <a:masterClrMapping/>
  </p:clrMapOvr>
  <p:transition spd="slow" advTm="1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2" y="746337"/>
            <a:ext cx="10980343" cy="3176270"/>
          </a:xfrm>
        </p:spPr>
        <p:txBody>
          <a:bodyPr anchor="b"/>
          <a:lstStyle>
            <a:lvl1pPr algn="l">
              <a:defRPr sz="486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8932" y="746340"/>
            <a:ext cx="18657888" cy="15998509"/>
          </a:xfrm>
        </p:spPr>
        <p:txBody>
          <a:bodyPr/>
          <a:lstStyle>
            <a:lvl1pPr>
              <a:defRPr sz="7796"/>
            </a:lvl1pPr>
            <a:lvl2pPr>
              <a:defRPr sz="6783"/>
            </a:lvl2pPr>
            <a:lvl3pPr>
              <a:defRPr sz="5872"/>
            </a:lvl3pPr>
            <a:lvl4pPr>
              <a:defRPr sz="4860"/>
            </a:lvl4pPr>
            <a:lvl5pPr>
              <a:defRPr sz="4860"/>
            </a:lvl5pPr>
            <a:lvl6pPr>
              <a:defRPr sz="4860"/>
            </a:lvl6pPr>
            <a:lvl7pPr>
              <a:defRPr sz="4860"/>
            </a:lvl7pPr>
            <a:lvl8pPr>
              <a:defRPr sz="4860"/>
            </a:lvl8pPr>
            <a:lvl9pPr>
              <a:defRPr sz="48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8782" y="3922610"/>
            <a:ext cx="10980343" cy="12822239"/>
          </a:xfrm>
        </p:spPr>
        <p:txBody>
          <a:bodyPr/>
          <a:lstStyle>
            <a:lvl1pPr marL="0" indent="0">
              <a:buNone/>
              <a:defRPr sz="3442"/>
            </a:lvl1pPr>
            <a:lvl2pPr marL="1110851" indent="0">
              <a:buNone/>
              <a:defRPr sz="2936"/>
            </a:lvl2pPr>
            <a:lvl3pPr marL="2221702" indent="0">
              <a:buNone/>
              <a:defRPr sz="2429"/>
            </a:lvl3pPr>
            <a:lvl4pPr marL="3332555" indent="0">
              <a:buNone/>
              <a:defRPr sz="2228"/>
            </a:lvl4pPr>
            <a:lvl5pPr marL="4443406" indent="0">
              <a:buNone/>
              <a:defRPr sz="2228"/>
            </a:lvl5pPr>
            <a:lvl6pPr marL="5554257" indent="0">
              <a:buNone/>
              <a:defRPr sz="2228"/>
            </a:lvl6pPr>
            <a:lvl7pPr marL="6665108" indent="0">
              <a:buNone/>
              <a:defRPr sz="2228"/>
            </a:lvl7pPr>
            <a:lvl8pPr marL="7775959" indent="0">
              <a:buNone/>
              <a:defRPr sz="2228"/>
            </a:lvl8pPr>
            <a:lvl9pPr marL="8886812" indent="0">
              <a:buNone/>
              <a:defRPr sz="22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88348"/>
      </p:ext>
    </p:extLst>
  </p:cSld>
  <p:clrMapOvr>
    <a:masterClrMapping/>
  </p:clrMapOvr>
  <p:transition spd="slow" advTm="1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1852" y="13121643"/>
            <a:ext cx="20025360" cy="1549084"/>
          </a:xfrm>
        </p:spPr>
        <p:txBody>
          <a:bodyPr anchor="b"/>
          <a:lstStyle>
            <a:lvl1pPr algn="l">
              <a:defRPr sz="486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41852" y="1674918"/>
            <a:ext cx="20025360" cy="11247120"/>
          </a:xfrm>
        </p:spPr>
        <p:txBody>
          <a:bodyPr/>
          <a:lstStyle>
            <a:lvl1pPr marL="0" indent="0">
              <a:buNone/>
              <a:defRPr sz="7796"/>
            </a:lvl1pPr>
            <a:lvl2pPr marL="1110851" indent="0">
              <a:buNone/>
              <a:defRPr sz="6783"/>
            </a:lvl2pPr>
            <a:lvl3pPr marL="2221702" indent="0">
              <a:buNone/>
              <a:defRPr sz="5872"/>
            </a:lvl3pPr>
            <a:lvl4pPr marL="3332555" indent="0">
              <a:buNone/>
              <a:defRPr sz="4860"/>
            </a:lvl4pPr>
            <a:lvl5pPr marL="4443406" indent="0">
              <a:buNone/>
              <a:defRPr sz="4860"/>
            </a:lvl5pPr>
            <a:lvl6pPr marL="5554257" indent="0">
              <a:buNone/>
              <a:defRPr sz="4860"/>
            </a:lvl6pPr>
            <a:lvl7pPr marL="6665108" indent="0">
              <a:buNone/>
              <a:defRPr sz="4860"/>
            </a:lvl7pPr>
            <a:lvl8pPr marL="7775959" indent="0">
              <a:buNone/>
              <a:defRPr sz="4860"/>
            </a:lvl8pPr>
            <a:lvl9pPr marL="8886812" indent="0">
              <a:buNone/>
              <a:defRPr sz="486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1852" y="14670727"/>
            <a:ext cx="20025360" cy="2199956"/>
          </a:xfrm>
        </p:spPr>
        <p:txBody>
          <a:bodyPr/>
          <a:lstStyle>
            <a:lvl1pPr marL="0" indent="0">
              <a:buNone/>
              <a:defRPr sz="3442"/>
            </a:lvl1pPr>
            <a:lvl2pPr marL="1110851" indent="0">
              <a:buNone/>
              <a:defRPr sz="2936"/>
            </a:lvl2pPr>
            <a:lvl3pPr marL="2221702" indent="0">
              <a:buNone/>
              <a:defRPr sz="2429"/>
            </a:lvl3pPr>
            <a:lvl4pPr marL="3332555" indent="0">
              <a:buNone/>
              <a:defRPr sz="2228"/>
            </a:lvl4pPr>
            <a:lvl5pPr marL="4443406" indent="0">
              <a:buNone/>
              <a:defRPr sz="2228"/>
            </a:lvl5pPr>
            <a:lvl6pPr marL="5554257" indent="0">
              <a:buNone/>
              <a:defRPr sz="2228"/>
            </a:lvl6pPr>
            <a:lvl7pPr marL="6665108" indent="0">
              <a:buNone/>
              <a:defRPr sz="2228"/>
            </a:lvl7pPr>
            <a:lvl8pPr marL="7775959" indent="0">
              <a:buNone/>
              <a:defRPr sz="2228"/>
            </a:lvl8pPr>
            <a:lvl9pPr marL="8886812" indent="0">
              <a:buNone/>
              <a:defRPr sz="22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59909"/>
      </p:ext>
    </p:extLst>
  </p:cSld>
  <p:clrMapOvr>
    <a:masterClrMapping/>
  </p:clrMapOvr>
  <p:transition spd="slow" advTm="1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42103"/>
      </p:ext>
    </p:extLst>
  </p:cSld>
  <p:clrMapOvr>
    <a:masterClrMapping/>
  </p:clrMapOvr>
  <p:transition spd="slow" advTm="1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197310" y="750678"/>
            <a:ext cx="7509510" cy="1599416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8780" y="750678"/>
            <a:ext cx="21972270" cy="1599416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29781"/>
      </p:ext>
    </p:extLst>
  </p:cSld>
  <p:clrMapOvr>
    <a:masterClrMapping/>
  </p:clrMapOvr>
  <p:transition spd="slow" advTm="1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8780" y="750677"/>
            <a:ext cx="30038040" cy="3124200"/>
          </a:xfrm>
          <a:prstGeom prst="rect">
            <a:avLst/>
          </a:prstGeom>
        </p:spPr>
        <p:txBody>
          <a:bodyPr vert="horz" lIns="219456" tIns="109728" rIns="219456" bIns="10972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8780" y="4373884"/>
            <a:ext cx="30038040" cy="12370965"/>
          </a:xfrm>
          <a:prstGeom prst="rect">
            <a:avLst/>
          </a:prstGeom>
        </p:spPr>
        <p:txBody>
          <a:bodyPr vert="horz" lIns="219456" tIns="109728" rIns="219456" bIns="10972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8780" y="17374025"/>
            <a:ext cx="7787640" cy="998008"/>
          </a:xfrm>
          <a:prstGeom prst="rect">
            <a:avLst/>
          </a:prstGeom>
        </p:spPr>
        <p:txBody>
          <a:bodyPr vert="horz" lIns="219456" tIns="109728" rIns="219456" bIns="109728" rtlCol="0" anchor="ctr"/>
          <a:lstStyle>
            <a:lvl1pPr algn="l">
              <a:defRPr sz="29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3FD66-E74B-F941-8293-3BAD5147B86A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03330" y="17374025"/>
            <a:ext cx="10568940" cy="998008"/>
          </a:xfrm>
          <a:prstGeom prst="rect">
            <a:avLst/>
          </a:prstGeom>
        </p:spPr>
        <p:txBody>
          <a:bodyPr vert="horz" lIns="219456" tIns="109728" rIns="219456" bIns="109728" rtlCol="0" anchor="ctr"/>
          <a:lstStyle>
            <a:lvl1pPr algn="ctr">
              <a:defRPr sz="29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919180" y="17374025"/>
            <a:ext cx="7787640" cy="998008"/>
          </a:xfrm>
          <a:prstGeom prst="rect">
            <a:avLst/>
          </a:prstGeom>
        </p:spPr>
        <p:txBody>
          <a:bodyPr vert="horz" lIns="219456" tIns="109728" rIns="219456" bIns="109728" rtlCol="0" anchor="ctr"/>
          <a:lstStyle>
            <a:lvl1pPr algn="r">
              <a:defRPr sz="29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2CD56-04BA-AA44-9BDF-2F89FE412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05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1000">
    <p:fade/>
  </p:transition>
  <p:txStyles>
    <p:titleStyle>
      <a:lvl1pPr algn="ctr" defTabSz="1110851" rtl="0" eaLnBrk="1" latinLnBrk="0" hangingPunct="1">
        <a:spcBef>
          <a:spcPct val="0"/>
        </a:spcBef>
        <a:buNone/>
        <a:defRPr sz="1073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33138" indent="-833138" algn="l" defTabSz="1110851" rtl="0" eaLnBrk="1" latinLnBrk="0" hangingPunct="1">
        <a:spcBef>
          <a:spcPct val="20000"/>
        </a:spcBef>
        <a:buFont typeface="Arial"/>
        <a:buChar char="•"/>
        <a:defRPr sz="7796" kern="1200">
          <a:solidFill>
            <a:schemeClr val="tx1"/>
          </a:solidFill>
          <a:latin typeface="+mn-lt"/>
          <a:ea typeface="+mn-ea"/>
          <a:cs typeface="+mn-cs"/>
        </a:defRPr>
      </a:lvl1pPr>
      <a:lvl2pPr marL="1805134" indent="-694283" algn="l" defTabSz="1110851" rtl="0" eaLnBrk="1" latinLnBrk="0" hangingPunct="1">
        <a:spcBef>
          <a:spcPct val="20000"/>
        </a:spcBef>
        <a:buFont typeface="Arial"/>
        <a:buChar char="–"/>
        <a:defRPr sz="6783" kern="1200">
          <a:solidFill>
            <a:schemeClr val="tx1"/>
          </a:solidFill>
          <a:latin typeface="+mn-lt"/>
          <a:ea typeface="+mn-ea"/>
          <a:cs typeface="+mn-cs"/>
        </a:defRPr>
      </a:lvl2pPr>
      <a:lvl3pPr marL="2777128" indent="-555426" algn="l" defTabSz="1110851" rtl="0" eaLnBrk="1" latinLnBrk="0" hangingPunct="1">
        <a:spcBef>
          <a:spcPct val="20000"/>
        </a:spcBef>
        <a:buFont typeface="Arial"/>
        <a:buChar char="•"/>
        <a:defRPr sz="5872" kern="1200">
          <a:solidFill>
            <a:schemeClr val="tx1"/>
          </a:solidFill>
          <a:latin typeface="+mn-lt"/>
          <a:ea typeface="+mn-ea"/>
          <a:cs typeface="+mn-cs"/>
        </a:defRPr>
      </a:lvl3pPr>
      <a:lvl4pPr marL="3887980" indent="-555426" algn="l" defTabSz="1110851" rtl="0" eaLnBrk="1" latinLnBrk="0" hangingPunct="1">
        <a:spcBef>
          <a:spcPct val="20000"/>
        </a:spcBef>
        <a:buFont typeface="Arial"/>
        <a:buChar char="–"/>
        <a:defRPr sz="4860" kern="1200">
          <a:solidFill>
            <a:schemeClr val="tx1"/>
          </a:solidFill>
          <a:latin typeface="+mn-lt"/>
          <a:ea typeface="+mn-ea"/>
          <a:cs typeface="+mn-cs"/>
        </a:defRPr>
      </a:lvl4pPr>
      <a:lvl5pPr marL="4998831" indent="-555426" algn="l" defTabSz="1110851" rtl="0" eaLnBrk="1" latinLnBrk="0" hangingPunct="1">
        <a:spcBef>
          <a:spcPct val="20000"/>
        </a:spcBef>
        <a:buFont typeface="Arial"/>
        <a:buChar char="»"/>
        <a:defRPr sz="4860" kern="1200">
          <a:solidFill>
            <a:schemeClr val="tx1"/>
          </a:solidFill>
          <a:latin typeface="+mn-lt"/>
          <a:ea typeface="+mn-ea"/>
          <a:cs typeface="+mn-cs"/>
        </a:defRPr>
      </a:lvl5pPr>
      <a:lvl6pPr marL="6109683" indent="-555426" algn="l" defTabSz="1110851" rtl="0" eaLnBrk="1" latinLnBrk="0" hangingPunct="1">
        <a:spcBef>
          <a:spcPct val="20000"/>
        </a:spcBef>
        <a:buFont typeface="Arial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6pPr>
      <a:lvl7pPr marL="7220534" indent="-555426" algn="l" defTabSz="1110851" rtl="0" eaLnBrk="1" latinLnBrk="0" hangingPunct="1">
        <a:spcBef>
          <a:spcPct val="20000"/>
        </a:spcBef>
        <a:buFont typeface="Arial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7pPr>
      <a:lvl8pPr marL="8331385" indent="-555426" algn="l" defTabSz="1110851" rtl="0" eaLnBrk="1" latinLnBrk="0" hangingPunct="1">
        <a:spcBef>
          <a:spcPct val="20000"/>
        </a:spcBef>
        <a:buFont typeface="Arial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8pPr>
      <a:lvl9pPr marL="9442237" indent="-555426" algn="l" defTabSz="1110851" rtl="0" eaLnBrk="1" latinLnBrk="0" hangingPunct="1">
        <a:spcBef>
          <a:spcPct val="20000"/>
        </a:spcBef>
        <a:buFont typeface="Arial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10851" rtl="0" eaLnBrk="1" latinLnBrk="0" hangingPunct="1">
        <a:defRPr sz="4353" kern="1200">
          <a:solidFill>
            <a:schemeClr val="tx1"/>
          </a:solidFill>
          <a:latin typeface="+mn-lt"/>
          <a:ea typeface="+mn-ea"/>
          <a:cs typeface="+mn-cs"/>
        </a:defRPr>
      </a:lvl1pPr>
      <a:lvl2pPr marL="1110851" algn="l" defTabSz="1110851" rtl="0" eaLnBrk="1" latinLnBrk="0" hangingPunct="1">
        <a:defRPr sz="4353" kern="1200">
          <a:solidFill>
            <a:schemeClr val="tx1"/>
          </a:solidFill>
          <a:latin typeface="+mn-lt"/>
          <a:ea typeface="+mn-ea"/>
          <a:cs typeface="+mn-cs"/>
        </a:defRPr>
      </a:lvl2pPr>
      <a:lvl3pPr marL="2221702" algn="l" defTabSz="1110851" rtl="0" eaLnBrk="1" latinLnBrk="0" hangingPunct="1">
        <a:defRPr sz="4353" kern="1200">
          <a:solidFill>
            <a:schemeClr val="tx1"/>
          </a:solidFill>
          <a:latin typeface="+mn-lt"/>
          <a:ea typeface="+mn-ea"/>
          <a:cs typeface="+mn-cs"/>
        </a:defRPr>
      </a:lvl3pPr>
      <a:lvl4pPr marL="3332555" algn="l" defTabSz="1110851" rtl="0" eaLnBrk="1" latinLnBrk="0" hangingPunct="1">
        <a:defRPr sz="4353" kern="1200">
          <a:solidFill>
            <a:schemeClr val="tx1"/>
          </a:solidFill>
          <a:latin typeface="+mn-lt"/>
          <a:ea typeface="+mn-ea"/>
          <a:cs typeface="+mn-cs"/>
        </a:defRPr>
      </a:lvl4pPr>
      <a:lvl5pPr marL="4443406" algn="l" defTabSz="1110851" rtl="0" eaLnBrk="1" latinLnBrk="0" hangingPunct="1">
        <a:defRPr sz="4353" kern="1200">
          <a:solidFill>
            <a:schemeClr val="tx1"/>
          </a:solidFill>
          <a:latin typeface="+mn-lt"/>
          <a:ea typeface="+mn-ea"/>
          <a:cs typeface="+mn-cs"/>
        </a:defRPr>
      </a:lvl5pPr>
      <a:lvl6pPr marL="5554257" algn="l" defTabSz="1110851" rtl="0" eaLnBrk="1" latinLnBrk="0" hangingPunct="1">
        <a:defRPr sz="4353" kern="1200">
          <a:solidFill>
            <a:schemeClr val="tx1"/>
          </a:solidFill>
          <a:latin typeface="+mn-lt"/>
          <a:ea typeface="+mn-ea"/>
          <a:cs typeface="+mn-cs"/>
        </a:defRPr>
      </a:lvl6pPr>
      <a:lvl7pPr marL="6665108" algn="l" defTabSz="1110851" rtl="0" eaLnBrk="1" latinLnBrk="0" hangingPunct="1">
        <a:defRPr sz="4353" kern="1200">
          <a:solidFill>
            <a:schemeClr val="tx1"/>
          </a:solidFill>
          <a:latin typeface="+mn-lt"/>
          <a:ea typeface="+mn-ea"/>
          <a:cs typeface="+mn-cs"/>
        </a:defRPr>
      </a:lvl7pPr>
      <a:lvl8pPr marL="7775959" algn="l" defTabSz="1110851" rtl="0" eaLnBrk="1" latinLnBrk="0" hangingPunct="1">
        <a:defRPr sz="4353" kern="1200">
          <a:solidFill>
            <a:schemeClr val="tx1"/>
          </a:solidFill>
          <a:latin typeface="+mn-lt"/>
          <a:ea typeface="+mn-ea"/>
          <a:cs typeface="+mn-cs"/>
        </a:defRPr>
      </a:lvl8pPr>
      <a:lvl9pPr marL="8886812" algn="l" defTabSz="1110851" rtl="0" eaLnBrk="1" latinLnBrk="0" hangingPunct="1">
        <a:defRPr sz="4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2929" y="189632"/>
            <a:ext cx="32881061" cy="3684382"/>
          </a:xfrm>
          <a:custGeom>
            <a:avLst/>
            <a:gdLst>
              <a:gd name="connsiteX0" fmla="*/ 0 w 31941317"/>
              <a:gd name="connsiteY0" fmla="*/ 385738 h 2314381"/>
              <a:gd name="connsiteX1" fmla="*/ 385738 w 31941317"/>
              <a:gd name="connsiteY1" fmla="*/ 0 h 2314381"/>
              <a:gd name="connsiteX2" fmla="*/ 31555579 w 31941317"/>
              <a:gd name="connsiteY2" fmla="*/ 0 h 2314381"/>
              <a:gd name="connsiteX3" fmla="*/ 31941317 w 31941317"/>
              <a:gd name="connsiteY3" fmla="*/ 385738 h 2314381"/>
              <a:gd name="connsiteX4" fmla="*/ 31941317 w 31941317"/>
              <a:gd name="connsiteY4" fmla="*/ 1928643 h 2314381"/>
              <a:gd name="connsiteX5" fmla="*/ 31555579 w 31941317"/>
              <a:gd name="connsiteY5" fmla="*/ 2314381 h 2314381"/>
              <a:gd name="connsiteX6" fmla="*/ 385738 w 31941317"/>
              <a:gd name="connsiteY6" fmla="*/ 2314381 h 2314381"/>
              <a:gd name="connsiteX7" fmla="*/ 0 w 31941317"/>
              <a:gd name="connsiteY7" fmla="*/ 1928643 h 2314381"/>
              <a:gd name="connsiteX8" fmla="*/ 0 w 31941317"/>
              <a:gd name="connsiteY8" fmla="*/ 385738 h 2314381"/>
              <a:gd name="connsiteX0" fmla="*/ 0 w 31941317"/>
              <a:gd name="connsiteY0" fmla="*/ 404400 h 2333043"/>
              <a:gd name="connsiteX1" fmla="*/ 273770 w 31941317"/>
              <a:gd name="connsiteY1" fmla="*/ 0 h 2333043"/>
              <a:gd name="connsiteX2" fmla="*/ 31555579 w 31941317"/>
              <a:gd name="connsiteY2" fmla="*/ 18662 h 2333043"/>
              <a:gd name="connsiteX3" fmla="*/ 31941317 w 31941317"/>
              <a:gd name="connsiteY3" fmla="*/ 404400 h 2333043"/>
              <a:gd name="connsiteX4" fmla="*/ 31941317 w 31941317"/>
              <a:gd name="connsiteY4" fmla="*/ 1947305 h 2333043"/>
              <a:gd name="connsiteX5" fmla="*/ 31555579 w 31941317"/>
              <a:gd name="connsiteY5" fmla="*/ 2333043 h 2333043"/>
              <a:gd name="connsiteX6" fmla="*/ 385738 w 31941317"/>
              <a:gd name="connsiteY6" fmla="*/ 2333043 h 2333043"/>
              <a:gd name="connsiteX7" fmla="*/ 0 w 31941317"/>
              <a:gd name="connsiteY7" fmla="*/ 1947305 h 2333043"/>
              <a:gd name="connsiteX8" fmla="*/ 0 w 31941317"/>
              <a:gd name="connsiteY8" fmla="*/ 404400 h 2333043"/>
              <a:gd name="connsiteX0" fmla="*/ 0 w 31941317"/>
              <a:gd name="connsiteY0" fmla="*/ 292433 h 2333043"/>
              <a:gd name="connsiteX1" fmla="*/ 273770 w 31941317"/>
              <a:gd name="connsiteY1" fmla="*/ 0 h 2333043"/>
              <a:gd name="connsiteX2" fmla="*/ 31555579 w 31941317"/>
              <a:gd name="connsiteY2" fmla="*/ 18662 h 2333043"/>
              <a:gd name="connsiteX3" fmla="*/ 31941317 w 31941317"/>
              <a:gd name="connsiteY3" fmla="*/ 404400 h 2333043"/>
              <a:gd name="connsiteX4" fmla="*/ 31941317 w 31941317"/>
              <a:gd name="connsiteY4" fmla="*/ 1947305 h 2333043"/>
              <a:gd name="connsiteX5" fmla="*/ 31555579 w 31941317"/>
              <a:gd name="connsiteY5" fmla="*/ 2333043 h 2333043"/>
              <a:gd name="connsiteX6" fmla="*/ 385738 w 31941317"/>
              <a:gd name="connsiteY6" fmla="*/ 2333043 h 2333043"/>
              <a:gd name="connsiteX7" fmla="*/ 0 w 31941317"/>
              <a:gd name="connsiteY7" fmla="*/ 1947305 h 2333043"/>
              <a:gd name="connsiteX8" fmla="*/ 0 w 31941317"/>
              <a:gd name="connsiteY8" fmla="*/ 292433 h 2333043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7 w 31941317"/>
              <a:gd name="connsiteY4" fmla="*/ 1947305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1947305 h 2351704"/>
              <a:gd name="connsiteX8" fmla="*/ 0 w 31941317"/>
              <a:gd name="connsiteY8" fmla="*/ 292433 h 2351704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7 w 31941317"/>
              <a:gd name="connsiteY4" fmla="*/ 1947305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2077933 h 2351704"/>
              <a:gd name="connsiteX8" fmla="*/ 0 w 31941317"/>
              <a:gd name="connsiteY8" fmla="*/ 292433 h 2351704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6 w 31941317"/>
              <a:gd name="connsiteY4" fmla="*/ 2096594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2077933 h 2351704"/>
              <a:gd name="connsiteX8" fmla="*/ 0 w 31941317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555579 w 31943102"/>
              <a:gd name="connsiteY2" fmla="*/ 18662 h 2351704"/>
              <a:gd name="connsiteX3" fmla="*/ 31941317 w 31943102"/>
              <a:gd name="connsiteY3" fmla="*/ 404400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686208 w 31943102"/>
              <a:gd name="connsiteY2" fmla="*/ 37323 h 2351704"/>
              <a:gd name="connsiteX3" fmla="*/ 31941317 w 31943102"/>
              <a:gd name="connsiteY3" fmla="*/ 404400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686208 w 31943102"/>
              <a:gd name="connsiteY2" fmla="*/ 37323 h 2351704"/>
              <a:gd name="connsiteX3" fmla="*/ 31922655 w 31943102"/>
              <a:gd name="connsiteY3" fmla="*/ 273771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43102" h="2351704">
                <a:moveTo>
                  <a:pt x="0" y="292433"/>
                </a:moveTo>
                <a:cubicBezTo>
                  <a:pt x="0" y="79396"/>
                  <a:pt x="60733" y="0"/>
                  <a:pt x="273770" y="0"/>
                </a:cubicBezTo>
                <a:lnTo>
                  <a:pt x="31686208" y="37323"/>
                </a:lnTo>
                <a:cubicBezTo>
                  <a:pt x="31899245" y="37323"/>
                  <a:pt x="31922655" y="60734"/>
                  <a:pt x="31922655" y="273771"/>
                </a:cubicBezTo>
                <a:cubicBezTo>
                  <a:pt x="31922655" y="837836"/>
                  <a:pt x="31941316" y="1532529"/>
                  <a:pt x="31941316" y="2096594"/>
                </a:cubicBezTo>
                <a:cubicBezTo>
                  <a:pt x="31941316" y="2309631"/>
                  <a:pt x="31973891" y="2333043"/>
                  <a:pt x="31760854" y="2333043"/>
                </a:cubicBezTo>
                <a:lnTo>
                  <a:pt x="236448" y="2351704"/>
                </a:lnTo>
                <a:cubicBezTo>
                  <a:pt x="23411" y="2351704"/>
                  <a:pt x="0" y="2290970"/>
                  <a:pt x="0" y="2077933"/>
                </a:cubicBezTo>
                <a:lnTo>
                  <a:pt x="0" y="29243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53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271610" y="4066053"/>
                <a:ext cx="8597859" cy="14533829"/>
              </a:xfrm>
              <a:prstGeom prst="rect">
                <a:avLst/>
              </a:prstGeom>
              <a:solidFill>
                <a:srgbClr val="FFFFFF">
                  <a:alpha val="70000"/>
                </a:srgb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 lIns="231394" tIns="231394" rIns="231394" bIns="231394"/>
              <a:lstStyle>
                <a:lvl1pPr marL="609600" indent="-609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1pPr>
                <a:lvl2pPr marL="742950" indent="-28575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2pPr>
                <a:lvl3pPr marL="11430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3pPr>
                <a:lvl4pPr marL="16002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4pPr>
                <a:lvl5pPr marL="20574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sz="4000" i="0" dirty="0">
                    <a:solidFill>
                      <a:schemeClr val="accent1">
                        <a:lumMod val="75000"/>
                      </a:schemeClr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Introduction</a:t>
                </a:r>
              </a:p>
              <a:p>
                <a:pPr marL="571500" indent="-57150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Recent work </a:t>
                </a:r>
                <a:r>
                  <a:rPr lang="en-US" sz="2800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(Grimm et al., 2017) </a:t>
                </a:r>
                <a:r>
                  <a:rPr lang="en-US" sz="4000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           </a:t>
                </a: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proposed K-Fold Cross Validation (KFCV) for Longitudinal Finite Mixture Models (LFMMs).</a:t>
                </a:r>
              </a:p>
              <a:p>
                <a:pPr marL="571500" indent="-57150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However, when using Expectation Maximization, the reduced information available in each EM iteration for each KFCV may result in incorrect model selection. </a:t>
                </a:r>
              </a:p>
              <a:p>
                <a:pPr marL="0" indent="0" eaLnBrk="1" hangingPunct="1">
                  <a:defRPr/>
                </a:pPr>
                <a:endParaRPr lang="en-US" sz="1822" b="0" i="0" dirty="0">
                  <a:solidFill>
                    <a:schemeClr val="accent1">
                      <a:lumMod val="75000"/>
                    </a:schemeClr>
                  </a:solidFill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 algn="ctr" eaLnBrk="1" hangingPunct="1">
                  <a:defRPr/>
                </a:pPr>
                <a:r>
                  <a:rPr lang="en-US" sz="4000" i="0" dirty="0">
                    <a:solidFill>
                      <a:schemeClr val="accent1">
                        <a:lumMod val="75000"/>
                      </a:schemeClr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Simulation Methods</a:t>
                </a:r>
              </a:p>
              <a:p>
                <a:pPr marL="457200" indent="-4572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Separate 3 and 4 class sets were simulated for LFMMs with 6 time points for a binomial outcome (354 total simulated conditions):   </a:t>
                </a:r>
              </a:p>
              <a:p>
                <a:pPr marL="457200" indent="-4572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Basic random intercept logit model:</a:t>
                </a:r>
                <a:r>
                  <a:rPr lang="en-US" sz="2400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  </a:t>
                </a:r>
                <a:r>
                  <a:rPr lang="en-US" sz="2400" b="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η</a:t>
                </a:r>
                <a:r>
                  <a:rPr lang="en-US" sz="2400" b="0" baseline="-2500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ij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=β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1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𝑡𝑖𝑚𝑒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2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𝑡𝑖𝑚𝑒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</a:t>
                </a:r>
                <a:r>
                  <a:rPr lang="el-GR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ε</a:t>
                </a:r>
                <a:r>
                  <a:rPr lang="en-US" sz="2400" b="0" baseline="-2500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ij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     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=γ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00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+U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{.1, .3, 1.0} ∈ </a:t>
                </a: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Random Intercept </a:t>
                </a:r>
                <a:r>
                  <a:rPr lang="el-GR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σ²</a:t>
                </a:r>
                <a:endParaRPr lang="en-US" b="0" i="0" dirty="0">
                  <a:solidFill>
                    <a:schemeClr val="tx1"/>
                  </a:solidFill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{200, 500, 800} ∈ Latent Class </a:t>
                </a:r>
                <a:r>
                  <a:rPr lang="en-US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n</a:t>
                </a:r>
                <a:endParaRPr lang="en-US" b="0" i="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endParaRPr lang="en-US" sz="2025" b="0" i="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2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610" y="4066053"/>
                <a:ext cx="8597859" cy="14533829"/>
              </a:xfrm>
              <a:prstGeom prst="rect">
                <a:avLst/>
              </a:prstGeom>
              <a:blipFill>
                <a:blip r:embed="rId3"/>
                <a:stretch>
                  <a:fillRect r="-1483"/>
                </a:stretch>
              </a:blipFill>
              <a:ln w="38100">
                <a:solidFill>
                  <a:schemeClr val="tx2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1063586" y="157600"/>
            <a:ext cx="32040404" cy="4123743"/>
          </a:xfrm>
          <a:prstGeom prst="rect">
            <a:avLst/>
          </a:prstGeom>
          <a:noFill/>
          <a:ln w="60325">
            <a:noFill/>
            <a:miter lim="800000"/>
            <a:headEnd/>
            <a:tailEnd/>
          </a:ln>
        </p:spPr>
        <p:txBody>
          <a:bodyPr wrap="square" lIns="46279" tIns="138836" rIns="46279" bIns="138836">
            <a:spAutoFit/>
          </a:bodyPr>
          <a:lstStyle>
            <a:lvl1pPr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en-US" sz="5400" b="0" dirty="0"/>
              <a:t>Performance of K-Fold Cross Validation for Binary Longitudinal Finite Mixture Models: </a:t>
            </a:r>
          </a:p>
          <a:p>
            <a:pPr algn="ctr"/>
            <a:r>
              <a:rPr lang="en-US" sz="5400" b="0" dirty="0"/>
              <a:t>A Simulation and Cautionary Assessment</a:t>
            </a:r>
            <a:endParaRPr lang="en-US" sz="5400" b="0" i="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2835" b="0" i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Thom Taylor, PhD</a:t>
            </a: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Nicklaus Children’s Research Institute, Miami, FL</a:t>
            </a: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VA Palo Alto Health Care System, Palo Alto, CA</a:t>
            </a:r>
          </a:p>
          <a:p>
            <a:pPr algn="ctr"/>
            <a:endParaRPr lang="en-US" sz="2835" b="0" i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9179169" y="4066056"/>
            <a:ext cx="23924821" cy="3407406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231394" tIns="231394" rIns="231394" bIns="231394"/>
          <a:lstStyle>
            <a:lvl1pPr marL="609600" indent="-609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4000" i="0" dirty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Results &amp; Conclusions</a:t>
            </a: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70% of known 3 class simulations had the lowest AIC (best fit) while only 41% of known 4 class solutions had the lowest AIC (best fit), </a:t>
            </a:r>
            <a:r>
              <a:rPr lang="en-US" b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= .06.</a:t>
            </a: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KFCV may not always be appropriate in EM-based LFMMs, particularly if there is greater unobserved heterogeneity in the available data.</a:t>
            </a:r>
            <a:endParaRPr lang="en-US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 eaLnBrk="1" hangingPunct="1">
              <a:spcBef>
                <a:spcPts val="607"/>
              </a:spcBef>
              <a:defRPr/>
            </a:pPr>
            <a:endParaRPr lang="en-US" sz="1063" b="0" i="0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5723B23-5AD3-4976-8959-411DD79A0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8851" y="1226899"/>
            <a:ext cx="4503754" cy="2337322"/>
          </a:xfrm>
          <a:prstGeom prst="rect">
            <a:avLst/>
          </a:prstGeom>
        </p:spPr>
      </p:pic>
      <p:pic>
        <p:nvPicPr>
          <p:cNvPr id="1030" name="Picture 6" descr="Image result for VAPAHCS">
            <a:extLst>
              <a:ext uri="{FF2B5EF4-FFF2-40B4-BE49-F238E27FC236}">
                <a16:creationId xmlns:a16="http://schemas.microsoft.com/office/drawing/2014/main" xmlns="" id="{7FA64B4D-ED6E-4E9F-8599-E5B9BA85E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5925" y="2039894"/>
            <a:ext cx="7821813" cy="108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B25DC49D-F511-44E7-9EE5-0761200E31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81431" y="2088046"/>
            <a:ext cx="811362" cy="811362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E24AEC91-4A2A-4B3F-A4F9-AFFB63C45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663446"/>
              </p:ext>
            </p:extLst>
          </p:nvPr>
        </p:nvGraphicFramePr>
        <p:xfrm>
          <a:off x="464667" y="15492043"/>
          <a:ext cx="8214112" cy="3009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6764">
                  <a:extLst>
                    <a:ext uri="{9D8B030D-6E8A-4147-A177-3AD203B41FA5}">
                      <a16:colId xmlns:a16="http://schemas.microsoft.com/office/drawing/2014/main" xmlns="" val="3087645577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4285640669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1927874213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2169821902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3509794013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154989101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2009205192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683929961"/>
                    </a:ext>
                  </a:extLst>
                </a:gridCol>
              </a:tblGrid>
              <a:tr h="817182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 Class Model Simulation Parameters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4 Class Model Simulation Parameters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94012035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Class</a:t>
                      </a:r>
                      <a:endParaRPr lang="en-US" sz="2800" b="1" i="1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>
                          <a:effectLst/>
                        </a:rPr>
                        <a:t>β</a:t>
                      </a:r>
                      <a:r>
                        <a:rPr lang="el-GR" sz="2800" b="1" u="none" strike="noStrike" baseline="-25000">
                          <a:effectLst/>
                        </a:rPr>
                        <a:t>0</a:t>
                      </a:r>
                      <a:r>
                        <a:rPr lang="en-US" sz="2800" b="1" u="none" strike="noStrike" baseline="-25000">
                          <a:effectLst/>
                        </a:rPr>
                        <a:t>j</a:t>
                      </a:r>
                      <a:endParaRPr lang="en-US" sz="2800" b="1" i="1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1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2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Class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0</a:t>
                      </a:r>
                      <a:r>
                        <a:rPr lang="en-US" sz="2800" b="1" u="none" strike="noStrike" baseline="-25000" dirty="0">
                          <a:effectLst/>
                        </a:rPr>
                        <a:t>j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1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2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69434138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1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0.05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1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2647096751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2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-0.5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-0.1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-0.01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-0.01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1059648803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2328815740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 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4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779363652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FB5DBE1-16CB-4187-8724-04CC99F906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504192" y="4853352"/>
            <a:ext cx="770139" cy="7775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E59D3A8-0065-4935-9543-D0B9C93984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9169" y="7665504"/>
            <a:ext cx="23924822" cy="1083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82659"/>
      </p:ext>
    </p:extLst>
  </p:cSld>
  <p:clrMapOvr>
    <a:masterClrMapping/>
  </p:clrMapOvr>
  <p:transition spd="slow" advTm="45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9179169" y="4066056"/>
            <a:ext cx="23924821" cy="3407406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231394" tIns="231394" rIns="231394" bIns="231394"/>
          <a:lstStyle>
            <a:lvl1pPr marL="609600" indent="-609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4000" i="0" dirty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Results &amp; Conclusions</a:t>
            </a: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70% of known 3 class simulations had the lowest AIC (best fit) while only 41% of known 4 class solutions had the lowest AIC (best fit), </a:t>
            </a:r>
            <a:r>
              <a:rPr lang="en-US" b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= .06.</a:t>
            </a: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KFCV may not always be appropriate in EM-based LFMMs, particularly if there is greater unobserved heterogeneity in the available data.</a:t>
            </a:r>
            <a:endParaRPr lang="en-US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 eaLnBrk="1" hangingPunct="1">
              <a:spcBef>
                <a:spcPts val="607"/>
              </a:spcBef>
              <a:defRPr/>
            </a:pPr>
            <a:endParaRPr lang="en-US" sz="1063" b="0" i="0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1BBB75F-EA94-4522-B730-2FFB45939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9169" y="7665504"/>
            <a:ext cx="23924822" cy="1083643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22929" y="189632"/>
            <a:ext cx="32881061" cy="3684382"/>
          </a:xfrm>
          <a:custGeom>
            <a:avLst/>
            <a:gdLst>
              <a:gd name="connsiteX0" fmla="*/ 0 w 31941317"/>
              <a:gd name="connsiteY0" fmla="*/ 385738 h 2314381"/>
              <a:gd name="connsiteX1" fmla="*/ 385738 w 31941317"/>
              <a:gd name="connsiteY1" fmla="*/ 0 h 2314381"/>
              <a:gd name="connsiteX2" fmla="*/ 31555579 w 31941317"/>
              <a:gd name="connsiteY2" fmla="*/ 0 h 2314381"/>
              <a:gd name="connsiteX3" fmla="*/ 31941317 w 31941317"/>
              <a:gd name="connsiteY3" fmla="*/ 385738 h 2314381"/>
              <a:gd name="connsiteX4" fmla="*/ 31941317 w 31941317"/>
              <a:gd name="connsiteY4" fmla="*/ 1928643 h 2314381"/>
              <a:gd name="connsiteX5" fmla="*/ 31555579 w 31941317"/>
              <a:gd name="connsiteY5" fmla="*/ 2314381 h 2314381"/>
              <a:gd name="connsiteX6" fmla="*/ 385738 w 31941317"/>
              <a:gd name="connsiteY6" fmla="*/ 2314381 h 2314381"/>
              <a:gd name="connsiteX7" fmla="*/ 0 w 31941317"/>
              <a:gd name="connsiteY7" fmla="*/ 1928643 h 2314381"/>
              <a:gd name="connsiteX8" fmla="*/ 0 w 31941317"/>
              <a:gd name="connsiteY8" fmla="*/ 385738 h 2314381"/>
              <a:gd name="connsiteX0" fmla="*/ 0 w 31941317"/>
              <a:gd name="connsiteY0" fmla="*/ 404400 h 2333043"/>
              <a:gd name="connsiteX1" fmla="*/ 273770 w 31941317"/>
              <a:gd name="connsiteY1" fmla="*/ 0 h 2333043"/>
              <a:gd name="connsiteX2" fmla="*/ 31555579 w 31941317"/>
              <a:gd name="connsiteY2" fmla="*/ 18662 h 2333043"/>
              <a:gd name="connsiteX3" fmla="*/ 31941317 w 31941317"/>
              <a:gd name="connsiteY3" fmla="*/ 404400 h 2333043"/>
              <a:gd name="connsiteX4" fmla="*/ 31941317 w 31941317"/>
              <a:gd name="connsiteY4" fmla="*/ 1947305 h 2333043"/>
              <a:gd name="connsiteX5" fmla="*/ 31555579 w 31941317"/>
              <a:gd name="connsiteY5" fmla="*/ 2333043 h 2333043"/>
              <a:gd name="connsiteX6" fmla="*/ 385738 w 31941317"/>
              <a:gd name="connsiteY6" fmla="*/ 2333043 h 2333043"/>
              <a:gd name="connsiteX7" fmla="*/ 0 w 31941317"/>
              <a:gd name="connsiteY7" fmla="*/ 1947305 h 2333043"/>
              <a:gd name="connsiteX8" fmla="*/ 0 w 31941317"/>
              <a:gd name="connsiteY8" fmla="*/ 404400 h 2333043"/>
              <a:gd name="connsiteX0" fmla="*/ 0 w 31941317"/>
              <a:gd name="connsiteY0" fmla="*/ 292433 h 2333043"/>
              <a:gd name="connsiteX1" fmla="*/ 273770 w 31941317"/>
              <a:gd name="connsiteY1" fmla="*/ 0 h 2333043"/>
              <a:gd name="connsiteX2" fmla="*/ 31555579 w 31941317"/>
              <a:gd name="connsiteY2" fmla="*/ 18662 h 2333043"/>
              <a:gd name="connsiteX3" fmla="*/ 31941317 w 31941317"/>
              <a:gd name="connsiteY3" fmla="*/ 404400 h 2333043"/>
              <a:gd name="connsiteX4" fmla="*/ 31941317 w 31941317"/>
              <a:gd name="connsiteY4" fmla="*/ 1947305 h 2333043"/>
              <a:gd name="connsiteX5" fmla="*/ 31555579 w 31941317"/>
              <a:gd name="connsiteY5" fmla="*/ 2333043 h 2333043"/>
              <a:gd name="connsiteX6" fmla="*/ 385738 w 31941317"/>
              <a:gd name="connsiteY6" fmla="*/ 2333043 h 2333043"/>
              <a:gd name="connsiteX7" fmla="*/ 0 w 31941317"/>
              <a:gd name="connsiteY7" fmla="*/ 1947305 h 2333043"/>
              <a:gd name="connsiteX8" fmla="*/ 0 w 31941317"/>
              <a:gd name="connsiteY8" fmla="*/ 292433 h 2333043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7 w 31941317"/>
              <a:gd name="connsiteY4" fmla="*/ 1947305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1947305 h 2351704"/>
              <a:gd name="connsiteX8" fmla="*/ 0 w 31941317"/>
              <a:gd name="connsiteY8" fmla="*/ 292433 h 2351704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7 w 31941317"/>
              <a:gd name="connsiteY4" fmla="*/ 1947305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2077933 h 2351704"/>
              <a:gd name="connsiteX8" fmla="*/ 0 w 31941317"/>
              <a:gd name="connsiteY8" fmla="*/ 292433 h 2351704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6 w 31941317"/>
              <a:gd name="connsiteY4" fmla="*/ 2096594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2077933 h 2351704"/>
              <a:gd name="connsiteX8" fmla="*/ 0 w 31941317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555579 w 31943102"/>
              <a:gd name="connsiteY2" fmla="*/ 18662 h 2351704"/>
              <a:gd name="connsiteX3" fmla="*/ 31941317 w 31943102"/>
              <a:gd name="connsiteY3" fmla="*/ 404400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686208 w 31943102"/>
              <a:gd name="connsiteY2" fmla="*/ 37323 h 2351704"/>
              <a:gd name="connsiteX3" fmla="*/ 31941317 w 31943102"/>
              <a:gd name="connsiteY3" fmla="*/ 404400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686208 w 31943102"/>
              <a:gd name="connsiteY2" fmla="*/ 37323 h 2351704"/>
              <a:gd name="connsiteX3" fmla="*/ 31922655 w 31943102"/>
              <a:gd name="connsiteY3" fmla="*/ 273771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43102" h="2351704">
                <a:moveTo>
                  <a:pt x="0" y="292433"/>
                </a:moveTo>
                <a:cubicBezTo>
                  <a:pt x="0" y="79396"/>
                  <a:pt x="60733" y="0"/>
                  <a:pt x="273770" y="0"/>
                </a:cubicBezTo>
                <a:lnTo>
                  <a:pt x="31686208" y="37323"/>
                </a:lnTo>
                <a:cubicBezTo>
                  <a:pt x="31899245" y="37323"/>
                  <a:pt x="31922655" y="60734"/>
                  <a:pt x="31922655" y="273771"/>
                </a:cubicBezTo>
                <a:cubicBezTo>
                  <a:pt x="31922655" y="837836"/>
                  <a:pt x="31941316" y="1532529"/>
                  <a:pt x="31941316" y="2096594"/>
                </a:cubicBezTo>
                <a:cubicBezTo>
                  <a:pt x="31941316" y="2309631"/>
                  <a:pt x="31973891" y="2333043"/>
                  <a:pt x="31760854" y="2333043"/>
                </a:cubicBezTo>
                <a:lnTo>
                  <a:pt x="236448" y="2351704"/>
                </a:lnTo>
                <a:cubicBezTo>
                  <a:pt x="23411" y="2351704"/>
                  <a:pt x="0" y="2290970"/>
                  <a:pt x="0" y="2077933"/>
                </a:cubicBezTo>
                <a:lnTo>
                  <a:pt x="0" y="29243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53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271610" y="4066053"/>
                <a:ext cx="8597859" cy="14533829"/>
              </a:xfrm>
              <a:prstGeom prst="rect">
                <a:avLst/>
              </a:prstGeom>
              <a:solidFill>
                <a:srgbClr val="FFFFFF">
                  <a:alpha val="70000"/>
                </a:srgb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 lIns="231394" tIns="231394" rIns="231394" bIns="231394"/>
              <a:lstStyle>
                <a:lvl1pPr marL="609600" indent="-609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1pPr>
                <a:lvl2pPr marL="742950" indent="-28575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2pPr>
                <a:lvl3pPr marL="11430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3pPr>
                <a:lvl4pPr marL="16002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4pPr>
                <a:lvl5pPr marL="20574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sz="4000" i="0" dirty="0">
                    <a:solidFill>
                      <a:schemeClr val="accent1">
                        <a:lumMod val="75000"/>
                      </a:schemeClr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Introduction</a:t>
                </a:r>
              </a:p>
              <a:p>
                <a:pPr marL="571500" indent="-57150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Recent work </a:t>
                </a:r>
                <a:r>
                  <a:rPr lang="en-US" sz="2800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(Grimm et al., 2017) </a:t>
                </a:r>
                <a:r>
                  <a:rPr lang="en-US" sz="4000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           </a:t>
                </a: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proposed K-Fold Cross Validation (KFCV) for Longitudinal Finite Mixture Models (LFMMs).</a:t>
                </a:r>
              </a:p>
              <a:p>
                <a:pPr marL="571500" indent="-57150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However, when using Expectation Maximization, the reduced information available in each EM iteration for each KFCV may result in incorrect model selection. </a:t>
                </a:r>
              </a:p>
              <a:p>
                <a:pPr marL="0" indent="0" eaLnBrk="1" hangingPunct="1">
                  <a:defRPr/>
                </a:pPr>
                <a:endParaRPr lang="en-US" sz="1822" b="0" i="0" dirty="0">
                  <a:solidFill>
                    <a:schemeClr val="accent1">
                      <a:lumMod val="75000"/>
                    </a:schemeClr>
                  </a:solidFill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 algn="ctr" eaLnBrk="1" hangingPunct="1">
                  <a:defRPr/>
                </a:pPr>
                <a:r>
                  <a:rPr lang="en-US" sz="4000" i="0" dirty="0">
                    <a:solidFill>
                      <a:schemeClr val="accent1">
                        <a:lumMod val="75000"/>
                      </a:schemeClr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Simulation Methods</a:t>
                </a:r>
              </a:p>
              <a:p>
                <a:pPr marL="457200" indent="-4572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Separate 3 and 4 class sets were simulated for LFMMs with 6 time points for a binomial outcome (354 total simulated conditions):   </a:t>
                </a:r>
              </a:p>
              <a:p>
                <a:pPr marL="457200" indent="-4572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Basic random intercept logit model:</a:t>
                </a:r>
                <a:r>
                  <a:rPr lang="en-US" sz="2400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  </a:t>
                </a:r>
                <a:r>
                  <a:rPr lang="en-US" sz="2400" b="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η</a:t>
                </a:r>
                <a:r>
                  <a:rPr lang="en-US" sz="2400" b="0" baseline="-2500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ij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=β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1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𝑡𝑖𝑚𝑒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2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𝑡𝑖𝑚𝑒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</a:t>
                </a:r>
                <a:r>
                  <a:rPr lang="el-GR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ε</a:t>
                </a:r>
                <a:r>
                  <a:rPr lang="en-US" sz="2400" b="0" baseline="-2500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ij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     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=γ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00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+U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{.1, .3, 1.0} ∈ </a:t>
                </a: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Random Intercept </a:t>
                </a:r>
                <a:r>
                  <a:rPr lang="el-GR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σ²</a:t>
                </a:r>
                <a:endParaRPr lang="en-US" b="0" i="0" dirty="0">
                  <a:solidFill>
                    <a:schemeClr val="tx1"/>
                  </a:solidFill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{200, 500, 800} ∈ Latent Class </a:t>
                </a:r>
                <a:r>
                  <a:rPr lang="en-US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n</a:t>
                </a:r>
                <a:endParaRPr lang="en-US" b="0" i="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endParaRPr lang="en-US" sz="2025" b="0" i="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2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610" y="4066053"/>
                <a:ext cx="8597859" cy="14533829"/>
              </a:xfrm>
              <a:prstGeom prst="rect">
                <a:avLst/>
              </a:prstGeom>
              <a:blipFill>
                <a:blip r:embed="rId4"/>
                <a:stretch>
                  <a:fillRect r="-1483"/>
                </a:stretch>
              </a:blipFill>
              <a:ln w="38100">
                <a:solidFill>
                  <a:schemeClr val="tx2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1063586" y="157600"/>
            <a:ext cx="32040404" cy="4123743"/>
          </a:xfrm>
          <a:prstGeom prst="rect">
            <a:avLst/>
          </a:prstGeom>
          <a:noFill/>
          <a:ln w="60325">
            <a:noFill/>
            <a:miter lim="800000"/>
            <a:headEnd/>
            <a:tailEnd/>
          </a:ln>
        </p:spPr>
        <p:txBody>
          <a:bodyPr wrap="square" lIns="46279" tIns="138836" rIns="46279" bIns="138836">
            <a:spAutoFit/>
          </a:bodyPr>
          <a:lstStyle>
            <a:lvl1pPr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en-US" sz="5400" b="0" dirty="0"/>
              <a:t>Performance of K-Fold Cross Validation for Binary Longitudinal Finite Mixture Models: </a:t>
            </a:r>
          </a:p>
          <a:p>
            <a:pPr algn="ctr"/>
            <a:r>
              <a:rPr lang="en-US" sz="5400" b="0" dirty="0"/>
              <a:t>A Simulation and Cautionary Assessment</a:t>
            </a:r>
            <a:endParaRPr lang="en-US" sz="5400" b="0" i="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2835" b="0" i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Thom Taylor, PhD</a:t>
            </a: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Nicklaus Children’s Research Institute, Miami, FL</a:t>
            </a: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VA Palo Alto Health Care System, Palo Alto, CA</a:t>
            </a:r>
          </a:p>
          <a:p>
            <a:pPr algn="ctr"/>
            <a:endParaRPr lang="en-US" sz="2835" b="0" i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5723B23-5AD3-4976-8959-411DD79A0B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8851" y="1226899"/>
            <a:ext cx="4503754" cy="2337322"/>
          </a:xfrm>
          <a:prstGeom prst="rect">
            <a:avLst/>
          </a:prstGeom>
        </p:spPr>
      </p:pic>
      <p:pic>
        <p:nvPicPr>
          <p:cNvPr id="1030" name="Picture 6" descr="Image result for VAPAHCS">
            <a:extLst>
              <a:ext uri="{FF2B5EF4-FFF2-40B4-BE49-F238E27FC236}">
                <a16:creationId xmlns:a16="http://schemas.microsoft.com/office/drawing/2014/main" xmlns="" id="{7FA64B4D-ED6E-4E9F-8599-E5B9BA85E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5925" y="2039894"/>
            <a:ext cx="7821813" cy="108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B25DC49D-F511-44E7-9EE5-0761200E31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81431" y="2088046"/>
            <a:ext cx="811362" cy="811362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E24AEC91-4A2A-4B3F-A4F9-AFFB63C4509A}"/>
              </a:ext>
            </a:extLst>
          </p:cNvPr>
          <p:cNvGraphicFramePr>
            <a:graphicFrameLocks noGrp="1"/>
          </p:cNvGraphicFramePr>
          <p:nvPr/>
        </p:nvGraphicFramePr>
        <p:xfrm>
          <a:off x="464667" y="15492043"/>
          <a:ext cx="8214112" cy="3009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6764">
                  <a:extLst>
                    <a:ext uri="{9D8B030D-6E8A-4147-A177-3AD203B41FA5}">
                      <a16:colId xmlns:a16="http://schemas.microsoft.com/office/drawing/2014/main" xmlns="" val="3087645577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4285640669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1927874213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2169821902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3509794013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154989101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2009205192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683929961"/>
                    </a:ext>
                  </a:extLst>
                </a:gridCol>
              </a:tblGrid>
              <a:tr h="817182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 Class Model Simulation Parameters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4 Class Model Simulation Parameters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94012035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Class</a:t>
                      </a:r>
                      <a:endParaRPr lang="en-US" sz="2800" b="1" i="1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>
                          <a:effectLst/>
                        </a:rPr>
                        <a:t>β</a:t>
                      </a:r>
                      <a:r>
                        <a:rPr lang="el-GR" sz="2800" b="1" u="none" strike="noStrike" baseline="-25000">
                          <a:effectLst/>
                        </a:rPr>
                        <a:t>0</a:t>
                      </a:r>
                      <a:r>
                        <a:rPr lang="en-US" sz="2800" b="1" u="none" strike="noStrike" baseline="-25000">
                          <a:effectLst/>
                        </a:rPr>
                        <a:t>j</a:t>
                      </a:r>
                      <a:endParaRPr lang="en-US" sz="2800" b="1" i="1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1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2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Class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0</a:t>
                      </a:r>
                      <a:r>
                        <a:rPr lang="en-US" sz="2800" b="1" u="none" strike="noStrike" baseline="-25000" dirty="0">
                          <a:effectLst/>
                        </a:rPr>
                        <a:t>j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1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2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69434138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1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0.05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1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2647096751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2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-0.5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-0.1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-0.01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-0.01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1059648803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2328815740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 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4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779363652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FB5DBE1-16CB-4187-8724-04CC99F906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504192" y="4853352"/>
            <a:ext cx="770139" cy="7775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1DC13F7-D42E-4E60-9F6D-0C46E0F126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9172" y="4015146"/>
            <a:ext cx="26177175" cy="14167346"/>
          </a:xfrm>
          <a:prstGeom prst="rect">
            <a:avLst/>
          </a:prstGeom>
          <a:effectLst>
            <a:glow rad="901700">
              <a:schemeClr val="accent5">
                <a:lumMod val="40000"/>
                <a:lumOff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785959529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9179169" y="4066056"/>
            <a:ext cx="23924821" cy="3407406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231394" tIns="231394" rIns="231394" bIns="231394"/>
          <a:lstStyle>
            <a:lvl1pPr marL="609600" indent="-609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4000" i="0" dirty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Results &amp; Conclusions</a:t>
            </a: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70% of known 3 class simulations had the lowest AIC (best fit) while only 41% of known 4 class solutions had the lowest AIC (best fit), </a:t>
            </a:r>
            <a:r>
              <a:rPr lang="en-US" b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= .06.</a:t>
            </a: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KFCV may not always be appropriate in EM-based LFMMs, particularly if there is greater unobserved heterogeneity in the available data.</a:t>
            </a:r>
            <a:endParaRPr lang="en-US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 eaLnBrk="1" hangingPunct="1">
              <a:spcBef>
                <a:spcPts val="607"/>
              </a:spcBef>
              <a:defRPr/>
            </a:pPr>
            <a:endParaRPr lang="en-US" sz="1063" b="0" i="0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C2F19E3A-B83A-49A2-A74D-D820397F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9169" y="7665504"/>
            <a:ext cx="23924822" cy="1083643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22929" y="189632"/>
            <a:ext cx="32881061" cy="3684382"/>
          </a:xfrm>
          <a:custGeom>
            <a:avLst/>
            <a:gdLst>
              <a:gd name="connsiteX0" fmla="*/ 0 w 31941317"/>
              <a:gd name="connsiteY0" fmla="*/ 385738 h 2314381"/>
              <a:gd name="connsiteX1" fmla="*/ 385738 w 31941317"/>
              <a:gd name="connsiteY1" fmla="*/ 0 h 2314381"/>
              <a:gd name="connsiteX2" fmla="*/ 31555579 w 31941317"/>
              <a:gd name="connsiteY2" fmla="*/ 0 h 2314381"/>
              <a:gd name="connsiteX3" fmla="*/ 31941317 w 31941317"/>
              <a:gd name="connsiteY3" fmla="*/ 385738 h 2314381"/>
              <a:gd name="connsiteX4" fmla="*/ 31941317 w 31941317"/>
              <a:gd name="connsiteY4" fmla="*/ 1928643 h 2314381"/>
              <a:gd name="connsiteX5" fmla="*/ 31555579 w 31941317"/>
              <a:gd name="connsiteY5" fmla="*/ 2314381 h 2314381"/>
              <a:gd name="connsiteX6" fmla="*/ 385738 w 31941317"/>
              <a:gd name="connsiteY6" fmla="*/ 2314381 h 2314381"/>
              <a:gd name="connsiteX7" fmla="*/ 0 w 31941317"/>
              <a:gd name="connsiteY7" fmla="*/ 1928643 h 2314381"/>
              <a:gd name="connsiteX8" fmla="*/ 0 w 31941317"/>
              <a:gd name="connsiteY8" fmla="*/ 385738 h 2314381"/>
              <a:gd name="connsiteX0" fmla="*/ 0 w 31941317"/>
              <a:gd name="connsiteY0" fmla="*/ 404400 h 2333043"/>
              <a:gd name="connsiteX1" fmla="*/ 273770 w 31941317"/>
              <a:gd name="connsiteY1" fmla="*/ 0 h 2333043"/>
              <a:gd name="connsiteX2" fmla="*/ 31555579 w 31941317"/>
              <a:gd name="connsiteY2" fmla="*/ 18662 h 2333043"/>
              <a:gd name="connsiteX3" fmla="*/ 31941317 w 31941317"/>
              <a:gd name="connsiteY3" fmla="*/ 404400 h 2333043"/>
              <a:gd name="connsiteX4" fmla="*/ 31941317 w 31941317"/>
              <a:gd name="connsiteY4" fmla="*/ 1947305 h 2333043"/>
              <a:gd name="connsiteX5" fmla="*/ 31555579 w 31941317"/>
              <a:gd name="connsiteY5" fmla="*/ 2333043 h 2333043"/>
              <a:gd name="connsiteX6" fmla="*/ 385738 w 31941317"/>
              <a:gd name="connsiteY6" fmla="*/ 2333043 h 2333043"/>
              <a:gd name="connsiteX7" fmla="*/ 0 w 31941317"/>
              <a:gd name="connsiteY7" fmla="*/ 1947305 h 2333043"/>
              <a:gd name="connsiteX8" fmla="*/ 0 w 31941317"/>
              <a:gd name="connsiteY8" fmla="*/ 404400 h 2333043"/>
              <a:gd name="connsiteX0" fmla="*/ 0 w 31941317"/>
              <a:gd name="connsiteY0" fmla="*/ 292433 h 2333043"/>
              <a:gd name="connsiteX1" fmla="*/ 273770 w 31941317"/>
              <a:gd name="connsiteY1" fmla="*/ 0 h 2333043"/>
              <a:gd name="connsiteX2" fmla="*/ 31555579 w 31941317"/>
              <a:gd name="connsiteY2" fmla="*/ 18662 h 2333043"/>
              <a:gd name="connsiteX3" fmla="*/ 31941317 w 31941317"/>
              <a:gd name="connsiteY3" fmla="*/ 404400 h 2333043"/>
              <a:gd name="connsiteX4" fmla="*/ 31941317 w 31941317"/>
              <a:gd name="connsiteY4" fmla="*/ 1947305 h 2333043"/>
              <a:gd name="connsiteX5" fmla="*/ 31555579 w 31941317"/>
              <a:gd name="connsiteY5" fmla="*/ 2333043 h 2333043"/>
              <a:gd name="connsiteX6" fmla="*/ 385738 w 31941317"/>
              <a:gd name="connsiteY6" fmla="*/ 2333043 h 2333043"/>
              <a:gd name="connsiteX7" fmla="*/ 0 w 31941317"/>
              <a:gd name="connsiteY7" fmla="*/ 1947305 h 2333043"/>
              <a:gd name="connsiteX8" fmla="*/ 0 w 31941317"/>
              <a:gd name="connsiteY8" fmla="*/ 292433 h 2333043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7 w 31941317"/>
              <a:gd name="connsiteY4" fmla="*/ 1947305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1947305 h 2351704"/>
              <a:gd name="connsiteX8" fmla="*/ 0 w 31941317"/>
              <a:gd name="connsiteY8" fmla="*/ 292433 h 2351704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7 w 31941317"/>
              <a:gd name="connsiteY4" fmla="*/ 1947305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2077933 h 2351704"/>
              <a:gd name="connsiteX8" fmla="*/ 0 w 31941317"/>
              <a:gd name="connsiteY8" fmla="*/ 292433 h 2351704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6 w 31941317"/>
              <a:gd name="connsiteY4" fmla="*/ 2096594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2077933 h 2351704"/>
              <a:gd name="connsiteX8" fmla="*/ 0 w 31941317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555579 w 31943102"/>
              <a:gd name="connsiteY2" fmla="*/ 18662 h 2351704"/>
              <a:gd name="connsiteX3" fmla="*/ 31941317 w 31943102"/>
              <a:gd name="connsiteY3" fmla="*/ 404400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686208 w 31943102"/>
              <a:gd name="connsiteY2" fmla="*/ 37323 h 2351704"/>
              <a:gd name="connsiteX3" fmla="*/ 31941317 w 31943102"/>
              <a:gd name="connsiteY3" fmla="*/ 404400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686208 w 31943102"/>
              <a:gd name="connsiteY2" fmla="*/ 37323 h 2351704"/>
              <a:gd name="connsiteX3" fmla="*/ 31922655 w 31943102"/>
              <a:gd name="connsiteY3" fmla="*/ 273771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43102" h="2351704">
                <a:moveTo>
                  <a:pt x="0" y="292433"/>
                </a:moveTo>
                <a:cubicBezTo>
                  <a:pt x="0" y="79396"/>
                  <a:pt x="60733" y="0"/>
                  <a:pt x="273770" y="0"/>
                </a:cubicBezTo>
                <a:lnTo>
                  <a:pt x="31686208" y="37323"/>
                </a:lnTo>
                <a:cubicBezTo>
                  <a:pt x="31899245" y="37323"/>
                  <a:pt x="31922655" y="60734"/>
                  <a:pt x="31922655" y="273771"/>
                </a:cubicBezTo>
                <a:cubicBezTo>
                  <a:pt x="31922655" y="837836"/>
                  <a:pt x="31941316" y="1532529"/>
                  <a:pt x="31941316" y="2096594"/>
                </a:cubicBezTo>
                <a:cubicBezTo>
                  <a:pt x="31941316" y="2309631"/>
                  <a:pt x="31973891" y="2333043"/>
                  <a:pt x="31760854" y="2333043"/>
                </a:cubicBezTo>
                <a:lnTo>
                  <a:pt x="236448" y="2351704"/>
                </a:lnTo>
                <a:cubicBezTo>
                  <a:pt x="23411" y="2351704"/>
                  <a:pt x="0" y="2290970"/>
                  <a:pt x="0" y="2077933"/>
                </a:cubicBezTo>
                <a:lnTo>
                  <a:pt x="0" y="29243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53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271610" y="4066053"/>
                <a:ext cx="8597859" cy="14533829"/>
              </a:xfrm>
              <a:prstGeom prst="rect">
                <a:avLst/>
              </a:prstGeom>
              <a:solidFill>
                <a:srgbClr val="FFFFFF">
                  <a:alpha val="70000"/>
                </a:srgb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 lIns="231394" tIns="231394" rIns="231394" bIns="231394"/>
              <a:lstStyle>
                <a:lvl1pPr marL="609600" indent="-609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1pPr>
                <a:lvl2pPr marL="742950" indent="-28575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2pPr>
                <a:lvl3pPr marL="11430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3pPr>
                <a:lvl4pPr marL="16002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4pPr>
                <a:lvl5pPr marL="20574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sz="4000" i="0" dirty="0">
                    <a:solidFill>
                      <a:schemeClr val="accent1">
                        <a:lumMod val="75000"/>
                      </a:schemeClr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Introduction</a:t>
                </a:r>
              </a:p>
              <a:p>
                <a:pPr marL="571500" indent="-57150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Recent work </a:t>
                </a:r>
                <a:r>
                  <a:rPr lang="en-US" sz="2800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(Grimm et al., 2017) </a:t>
                </a:r>
                <a:r>
                  <a:rPr lang="en-US" sz="4000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           </a:t>
                </a: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proposed K-Fold Cross Validation (KFCV) for Longitudinal Finite Mixture Models (LFMMs).</a:t>
                </a:r>
              </a:p>
              <a:p>
                <a:pPr marL="571500" indent="-57150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However, when using Expectation Maximization, the reduced information available in each EM iteration for each KFCV may result in incorrect model selection. </a:t>
                </a:r>
              </a:p>
              <a:p>
                <a:pPr marL="0" indent="0" eaLnBrk="1" hangingPunct="1">
                  <a:defRPr/>
                </a:pPr>
                <a:endParaRPr lang="en-US" sz="1822" b="0" i="0" dirty="0">
                  <a:solidFill>
                    <a:schemeClr val="accent1">
                      <a:lumMod val="75000"/>
                    </a:schemeClr>
                  </a:solidFill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 algn="ctr" eaLnBrk="1" hangingPunct="1">
                  <a:defRPr/>
                </a:pPr>
                <a:r>
                  <a:rPr lang="en-US" sz="4000" i="0" dirty="0">
                    <a:solidFill>
                      <a:schemeClr val="accent1">
                        <a:lumMod val="75000"/>
                      </a:schemeClr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Simulation Methods</a:t>
                </a:r>
              </a:p>
              <a:p>
                <a:pPr marL="457200" indent="-4572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Separate 3 and 4 class sets were simulated for LFMMs with 6 time points for a binomial outcome (354 total simulated conditions):   </a:t>
                </a:r>
              </a:p>
              <a:p>
                <a:pPr marL="457200" indent="-4572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Basic random intercept logit model:</a:t>
                </a:r>
                <a:r>
                  <a:rPr lang="en-US" sz="2400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  </a:t>
                </a:r>
                <a:r>
                  <a:rPr lang="en-US" sz="2400" b="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η</a:t>
                </a:r>
                <a:r>
                  <a:rPr lang="en-US" sz="2400" b="0" baseline="-2500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ij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=β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1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𝑡𝑖𝑚𝑒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2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𝑡𝑖𝑚𝑒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</a:t>
                </a:r>
                <a:r>
                  <a:rPr lang="el-GR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ε</a:t>
                </a:r>
                <a:r>
                  <a:rPr lang="en-US" sz="2400" b="0" baseline="-2500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ij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     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=γ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00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+U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{.1, .3, 1.0} ∈ </a:t>
                </a: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Random Intercept </a:t>
                </a:r>
                <a:r>
                  <a:rPr lang="el-GR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σ²</a:t>
                </a:r>
                <a:endParaRPr lang="en-US" b="0" i="0" dirty="0">
                  <a:solidFill>
                    <a:schemeClr val="tx1"/>
                  </a:solidFill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{200, 500, 800} ∈ Latent Class </a:t>
                </a:r>
                <a:r>
                  <a:rPr lang="en-US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n</a:t>
                </a:r>
                <a:endParaRPr lang="en-US" b="0" i="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endParaRPr lang="en-US" sz="2025" b="0" i="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2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610" y="4066053"/>
                <a:ext cx="8597859" cy="14533829"/>
              </a:xfrm>
              <a:prstGeom prst="rect">
                <a:avLst/>
              </a:prstGeom>
              <a:blipFill>
                <a:blip r:embed="rId4"/>
                <a:stretch>
                  <a:fillRect r="-1483"/>
                </a:stretch>
              </a:blipFill>
              <a:ln w="38100">
                <a:solidFill>
                  <a:schemeClr val="tx2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1063586" y="157600"/>
            <a:ext cx="32040404" cy="4123743"/>
          </a:xfrm>
          <a:prstGeom prst="rect">
            <a:avLst/>
          </a:prstGeom>
          <a:noFill/>
          <a:ln w="60325">
            <a:noFill/>
            <a:miter lim="800000"/>
            <a:headEnd/>
            <a:tailEnd/>
          </a:ln>
        </p:spPr>
        <p:txBody>
          <a:bodyPr wrap="square" lIns="46279" tIns="138836" rIns="46279" bIns="138836">
            <a:spAutoFit/>
          </a:bodyPr>
          <a:lstStyle>
            <a:lvl1pPr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en-US" sz="5400" b="0" dirty="0"/>
              <a:t>Performance of K-Fold Cross Validation for Binary Longitudinal Finite Mixture Models: </a:t>
            </a:r>
          </a:p>
          <a:p>
            <a:pPr algn="ctr"/>
            <a:r>
              <a:rPr lang="en-US" sz="5400" b="0" dirty="0"/>
              <a:t>A Simulation and Cautionary Assessment</a:t>
            </a:r>
            <a:endParaRPr lang="en-US" sz="5400" b="0" i="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2835" b="0" i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Thom Taylor, PhD</a:t>
            </a: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Nicklaus Children’s Research Institute, Miami, FL</a:t>
            </a: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VA Palo Alto Health Care System, Palo Alto, CA</a:t>
            </a:r>
          </a:p>
          <a:p>
            <a:pPr algn="ctr"/>
            <a:endParaRPr lang="en-US" sz="2835" b="0" i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5723B23-5AD3-4976-8959-411DD79A0B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8851" y="1226899"/>
            <a:ext cx="4503754" cy="2337322"/>
          </a:xfrm>
          <a:prstGeom prst="rect">
            <a:avLst/>
          </a:prstGeom>
        </p:spPr>
      </p:pic>
      <p:pic>
        <p:nvPicPr>
          <p:cNvPr id="1030" name="Picture 6" descr="Image result for VAPAHCS">
            <a:extLst>
              <a:ext uri="{FF2B5EF4-FFF2-40B4-BE49-F238E27FC236}">
                <a16:creationId xmlns:a16="http://schemas.microsoft.com/office/drawing/2014/main" xmlns="" id="{7FA64B4D-ED6E-4E9F-8599-E5B9BA85E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5925" y="2039894"/>
            <a:ext cx="7821813" cy="108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B25DC49D-F511-44E7-9EE5-0761200E31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81431" y="2088046"/>
            <a:ext cx="811362" cy="811362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E24AEC91-4A2A-4B3F-A4F9-AFFB63C4509A}"/>
              </a:ext>
            </a:extLst>
          </p:cNvPr>
          <p:cNvGraphicFramePr>
            <a:graphicFrameLocks noGrp="1"/>
          </p:cNvGraphicFramePr>
          <p:nvPr/>
        </p:nvGraphicFramePr>
        <p:xfrm>
          <a:off x="464667" y="15492043"/>
          <a:ext cx="8214112" cy="3009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6764">
                  <a:extLst>
                    <a:ext uri="{9D8B030D-6E8A-4147-A177-3AD203B41FA5}">
                      <a16:colId xmlns:a16="http://schemas.microsoft.com/office/drawing/2014/main" xmlns="" val="3087645577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4285640669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1927874213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2169821902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3509794013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154989101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2009205192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683929961"/>
                    </a:ext>
                  </a:extLst>
                </a:gridCol>
              </a:tblGrid>
              <a:tr h="817182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 Class Model Simulation Parameters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4 Class Model Simulation Parameters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94012035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Class</a:t>
                      </a:r>
                      <a:endParaRPr lang="en-US" sz="2800" b="1" i="1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>
                          <a:effectLst/>
                        </a:rPr>
                        <a:t>β</a:t>
                      </a:r>
                      <a:r>
                        <a:rPr lang="el-GR" sz="2800" b="1" u="none" strike="noStrike" baseline="-25000">
                          <a:effectLst/>
                        </a:rPr>
                        <a:t>0</a:t>
                      </a:r>
                      <a:r>
                        <a:rPr lang="en-US" sz="2800" b="1" u="none" strike="noStrike" baseline="-25000">
                          <a:effectLst/>
                        </a:rPr>
                        <a:t>j</a:t>
                      </a:r>
                      <a:endParaRPr lang="en-US" sz="2800" b="1" i="1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1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2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Class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0</a:t>
                      </a:r>
                      <a:r>
                        <a:rPr lang="en-US" sz="2800" b="1" u="none" strike="noStrike" baseline="-25000" dirty="0">
                          <a:effectLst/>
                        </a:rPr>
                        <a:t>j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1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2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69434138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1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0.05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1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2647096751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2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-0.5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-0.1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-0.01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-0.01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1059648803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2328815740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 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4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779363652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FB5DBE1-16CB-4187-8724-04CC99F906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504192" y="4853352"/>
            <a:ext cx="770139" cy="7775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3B42259-F6BF-4622-961A-A96A47BCE4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4084" y="3874536"/>
            <a:ext cx="26091485" cy="14149695"/>
          </a:xfrm>
          <a:prstGeom prst="rect">
            <a:avLst/>
          </a:prstGeom>
          <a:effectLst>
            <a:glow rad="635000">
              <a:schemeClr val="accent5">
                <a:lumMod val="40000"/>
                <a:lumOff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92119454"/>
      </p:ext>
    </p:extLst>
  </p:cSld>
  <p:clrMapOvr>
    <a:masterClrMapping/>
  </p:clrMapOvr>
  <p:transition spd="slow" advTm="30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9179169" y="4066056"/>
            <a:ext cx="23924821" cy="3407406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231394" tIns="231394" rIns="231394" bIns="231394"/>
          <a:lstStyle>
            <a:lvl1pPr marL="609600" indent="-609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 b="1" i="1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4000" i="0" dirty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Results &amp; Conclusions</a:t>
            </a: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70% of known 3 class simulations had the lowest AIC (best fit) while only 41% of known 4 class solutions had the lowest AIC (best fit), </a:t>
            </a:r>
            <a:r>
              <a:rPr lang="en-US" b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= .06.</a:t>
            </a: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b="0" i="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KFCV may not always be appropriate in EM-based LFMMs, particularly if there is greater unobserved heterogeneity in the available data.</a:t>
            </a:r>
            <a:endParaRPr lang="en-US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 eaLnBrk="1" hangingPunct="1">
              <a:spcBef>
                <a:spcPts val="607"/>
              </a:spcBef>
              <a:defRPr/>
            </a:pPr>
            <a:endParaRPr lang="en-US" sz="1063" b="0" i="0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10542313-61AE-40F3-AC15-7F3CEEEB0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9169" y="7665504"/>
            <a:ext cx="23924822" cy="1083643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22929" y="189632"/>
            <a:ext cx="32881061" cy="3684382"/>
          </a:xfrm>
          <a:custGeom>
            <a:avLst/>
            <a:gdLst>
              <a:gd name="connsiteX0" fmla="*/ 0 w 31941317"/>
              <a:gd name="connsiteY0" fmla="*/ 385738 h 2314381"/>
              <a:gd name="connsiteX1" fmla="*/ 385738 w 31941317"/>
              <a:gd name="connsiteY1" fmla="*/ 0 h 2314381"/>
              <a:gd name="connsiteX2" fmla="*/ 31555579 w 31941317"/>
              <a:gd name="connsiteY2" fmla="*/ 0 h 2314381"/>
              <a:gd name="connsiteX3" fmla="*/ 31941317 w 31941317"/>
              <a:gd name="connsiteY3" fmla="*/ 385738 h 2314381"/>
              <a:gd name="connsiteX4" fmla="*/ 31941317 w 31941317"/>
              <a:gd name="connsiteY4" fmla="*/ 1928643 h 2314381"/>
              <a:gd name="connsiteX5" fmla="*/ 31555579 w 31941317"/>
              <a:gd name="connsiteY5" fmla="*/ 2314381 h 2314381"/>
              <a:gd name="connsiteX6" fmla="*/ 385738 w 31941317"/>
              <a:gd name="connsiteY6" fmla="*/ 2314381 h 2314381"/>
              <a:gd name="connsiteX7" fmla="*/ 0 w 31941317"/>
              <a:gd name="connsiteY7" fmla="*/ 1928643 h 2314381"/>
              <a:gd name="connsiteX8" fmla="*/ 0 w 31941317"/>
              <a:gd name="connsiteY8" fmla="*/ 385738 h 2314381"/>
              <a:gd name="connsiteX0" fmla="*/ 0 w 31941317"/>
              <a:gd name="connsiteY0" fmla="*/ 404400 h 2333043"/>
              <a:gd name="connsiteX1" fmla="*/ 273770 w 31941317"/>
              <a:gd name="connsiteY1" fmla="*/ 0 h 2333043"/>
              <a:gd name="connsiteX2" fmla="*/ 31555579 w 31941317"/>
              <a:gd name="connsiteY2" fmla="*/ 18662 h 2333043"/>
              <a:gd name="connsiteX3" fmla="*/ 31941317 w 31941317"/>
              <a:gd name="connsiteY3" fmla="*/ 404400 h 2333043"/>
              <a:gd name="connsiteX4" fmla="*/ 31941317 w 31941317"/>
              <a:gd name="connsiteY4" fmla="*/ 1947305 h 2333043"/>
              <a:gd name="connsiteX5" fmla="*/ 31555579 w 31941317"/>
              <a:gd name="connsiteY5" fmla="*/ 2333043 h 2333043"/>
              <a:gd name="connsiteX6" fmla="*/ 385738 w 31941317"/>
              <a:gd name="connsiteY6" fmla="*/ 2333043 h 2333043"/>
              <a:gd name="connsiteX7" fmla="*/ 0 w 31941317"/>
              <a:gd name="connsiteY7" fmla="*/ 1947305 h 2333043"/>
              <a:gd name="connsiteX8" fmla="*/ 0 w 31941317"/>
              <a:gd name="connsiteY8" fmla="*/ 404400 h 2333043"/>
              <a:gd name="connsiteX0" fmla="*/ 0 w 31941317"/>
              <a:gd name="connsiteY0" fmla="*/ 292433 h 2333043"/>
              <a:gd name="connsiteX1" fmla="*/ 273770 w 31941317"/>
              <a:gd name="connsiteY1" fmla="*/ 0 h 2333043"/>
              <a:gd name="connsiteX2" fmla="*/ 31555579 w 31941317"/>
              <a:gd name="connsiteY2" fmla="*/ 18662 h 2333043"/>
              <a:gd name="connsiteX3" fmla="*/ 31941317 w 31941317"/>
              <a:gd name="connsiteY3" fmla="*/ 404400 h 2333043"/>
              <a:gd name="connsiteX4" fmla="*/ 31941317 w 31941317"/>
              <a:gd name="connsiteY4" fmla="*/ 1947305 h 2333043"/>
              <a:gd name="connsiteX5" fmla="*/ 31555579 w 31941317"/>
              <a:gd name="connsiteY5" fmla="*/ 2333043 h 2333043"/>
              <a:gd name="connsiteX6" fmla="*/ 385738 w 31941317"/>
              <a:gd name="connsiteY6" fmla="*/ 2333043 h 2333043"/>
              <a:gd name="connsiteX7" fmla="*/ 0 w 31941317"/>
              <a:gd name="connsiteY7" fmla="*/ 1947305 h 2333043"/>
              <a:gd name="connsiteX8" fmla="*/ 0 w 31941317"/>
              <a:gd name="connsiteY8" fmla="*/ 292433 h 2333043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7 w 31941317"/>
              <a:gd name="connsiteY4" fmla="*/ 1947305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1947305 h 2351704"/>
              <a:gd name="connsiteX8" fmla="*/ 0 w 31941317"/>
              <a:gd name="connsiteY8" fmla="*/ 292433 h 2351704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7 w 31941317"/>
              <a:gd name="connsiteY4" fmla="*/ 1947305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2077933 h 2351704"/>
              <a:gd name="connsiteX8" fmla="*/ 0 w 31941317"/>
              <a:gd name="connsiteY8" fmla="*/ 292433 h 2351704"/>
              <a:gd name="connsiteX0" fmla="*/ 0 w 31941317"/>
              <a:gd name="connsiteY0" fmla="*/ 292433 h 2351704"/>
              <a:gd name="connsiteX1" fmla="*/ 273770 w 31941317"/>
              <a:gd name="connsiteY1" fmla="*/ 0 h 2351704"/>
              <a:gd name="connsiteX2" fmla="*/ 31555579 w 31941317"/>
              <a:gd name="connsiteY2" fmla="*/ 18662 h 2351704"/>
              <a:gd name="connsiteX3" fmla="*/ 31941317 w 31941317"/>
              <a:gd name="connsiteY3" fmla="*/ 404400 h 2351704"/>
              <a:gd name="connsiteX4" fmla="*/ 31941316 w 31941317"/>
              <a:gd name="connsiteY4" fmla="*/ 2096594 h 2351704"/>
              <a:gd name="connsiteX5" fmla="*/ 31555579 w 31941317"/>
              <a:gd name="connsiteY5" fmla="*/ 2333043 h 2351704"/>
              <a:gd name="connsiteX6" fmla="*/ 236448 w 31941317"/>
              <a:gd name="connsiteY6" fmla="*/ 2351704 h 2351704"/>
              <a:gd name="connsiteX7" fmla="*/ 0 w 31941317"/>
              <a:gd name="connsiteY7" fmla="*/ 2077933 h 2351704"/>
              <a:gd name="connsiteX8" fmla="*/ 0 w 31941317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555579 w 31943102"/>
              <a:gd name="connsiteY2" fmla="*/ 18662 h 2351704"/>
              <a:gd name="connsiteX3" fmla="*/ 31941317 w 31943102"/>
              <a:gd name="connsiteY3" fmla="*/ 404400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686208 w 31943102"/>
              <a:gd name="connsiteY2" fmla="*/ 37323 h 2351704"/>
              <a:gd name="connsiteX3" fmla="*/ 31941317 w 31943102"/>
              <a:gd name="connsiteY3" fmla="*/ 404400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  <a:gd name="connsiteX0" fmla="*/ 0 w 31943102"/>
              <a:gd name="connsiteY0" fmla="*/ 292433 h 2351704"/>
              <a:gd name="connsiteX1" fmla="*/ 273770 w 31943102"/>
              <a:gd name="connsiteY1" fmla="*/ 0 h 2351704"/>
              <a:gd name="connsiteX2" fmla="*/ 31686208 w 31943102"/>
              <a:gd name="connsiteY2" fmla="*/ 37323 h 2351704"/>
              <a:gd name="connsiteX3" fmla="*/ 31922655 w 31943102"/>
              <a:gd name="connsiteY3" fmla="*/ 273771 h 2351704"/>
              <a:gd name="connsiteX4" fmla="*/ 31941316 w 31943102"/>
              <a:gd name="connsiteY4" fmla="*/ 2096594 h 2351704"/>
              <a:gd name="connsiteX5" fmla="*/ 31760854 w 31943102"/>
              <a:gd name="connsiteY5" fmla="*/ 2333043 h 2351704"/>
              <a:gd name="connsiteX6" fmla="*/ 236448 w 31943102"/>
              <a:gd name="connsiteY6" fmla="*/ 2351704 h 2351704"/>
              <a:gd name="connsiteX7" fmla="*/ 0 w 31943102"/>
              <a:gd name="connsiteY7" fmla="*/ 2077933 h 2351704"/>
              <a:gd name="connsiteX8" fmla="*/ 0 w 31943102"/>
              <a:gd name="connsiteY8" fmla="*/ 292433 h 235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43102" h="2351704">
                <a:moveTo>
                  <a:pt x="0" y="292433"/>
                </a:moveTo>
                <a:cubicBezTo>
                  <a:pt x="0" y="79396"/>
                  <a:pt x="60733" y="0"/>
                  <a:pt x="273770" y="0"/>
                </a:cubicBezTo>
                <a:lnTo>
                  <a:pt x="31686208" y="37323"/>
                </a:lnTo>
                <a:cubicBezTo>
                  <a:pt x="31899245" y="37323"/>
                  <a:pt x="31922655" y="60734"/>
                  <a:pt x="31922655" y="273771"/>
                </a:cubicBezTo>
                <a:cubicBezTo>
                  <a:pt x="31922655" y="837836"/>
                  <a:pt x="31941316" y="1532529"/>
                  <a:pt x="31941316" y="2096594"/>
                </a:cubicBezTo>
                <a:cubicBezTo>
                  <a:pt x="31941316" y="2309631"/>
                  <a:pt x="31973891" y="2333043"/>
                  <a:pt x="31760854" y="2333043"/>
                </a:cubicBezTo>
                <a:lnTo>
                  <a:pt x="236448" y="2351704"/>
                </a:lnTo>
                <a:cubicBezTo>
                  <a:pt x="23411" y="2351704"/>
                  <a:pt x="0" y="2290970"/>
                  <a:pt x="0" y="2077933"/>
                </a:cubicBezTo>
                <a:lnTo>
                  <a:pt x="0" y="29243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53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271610" y="4066053"/>
                <a:ext cx="8597859" cy="14533829"/>
              </a:xfrm>
              <a:prstGeom prst="rect">
                <a:avLst/>
              </a:prstGeom>
              <a:solidFill>
                <a:srgbClr val="FFFFFF">
                  <a:alpha val="70000"/>
                </a:srgb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 lIns="231394" tIns="231394" rIns="231394" bIns="231394"/>
              <a:lstStyle>
                <a:lvl1pPr marL="609600" indent="-609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1pPr>
                <a:lvl2pPr marL="742950" indent="-28575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2pPr>
                <a:lvl3pPr marL="11430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3pPr>
                <a:lvl4pPr marL="16002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4pPr>
                <a:lvl5pPr marL="2057400" indent="-228600" eaLnBrk="0" hangingPunct="0"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 b="1" i="1">
                    <a:solidFill>
                      <a:srgbClr val="000000"/>
                    </a:solidFill>
                    <a:latin typeface="Verdana" pitchFamily="34" charset="0"/>
                    <a:cs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sz="4000" i="0" dirty="0">
                    <a:solidFill>
                      <a:schemeClr val="accent1">
                        <a:lumMod val="75000"/>
                      </a:schemeClr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Introduction</a:t>
                </a:r>
              </a:p>
              <a:p>
                <a:pPr marL="571500" indent="-57150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Recent work </a:t>
                </a:r>
                <a:r>
                  <a:rPr lang="en-US" sz="2800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(Grimm et al., 2017) </a:t>
                </a:r>
                <a:r>
                  <a:rPr lang="en-US" sz="4000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           </a:t>
                </a: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proposed K-Fold Cross Validation (KFCV) for Longitudinal Finite Mixture Models (LFMMs).</a:t>
                </a:r>
              </a:p>
              <a:p>
                <a:pPr marL="571500" indent="-57150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However, when using Expectation Maximization, the reduced information available in each EM iteration for each KFCV may result in incorrect model selection. </a:t>
                </a:r>
              </a:p>
              <a:p>
                <a:pPr marL="0" indent="0" eaLnBrk="1" hangingPunct="1">
                  <a:defRPr/>
                </a:pPr>
                <a:endParaRPr lang="en-US" sz="1822" b="0" i="0" dirty="0">
                  <a:solidFill>
                    <a:schemeClr val="accent1">
                      <a:lumMod val="75000"/>
                    </a:schemeClr>
                  </a:solidFill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indent="0" algn="ctr" eaLnBrk="1" hangingPunct="1">
                  <a:defRPr/>
                </a:pPr>
                <a:r>
                  <a:rPr lang="en-US" sz="4000" i="0" dirty="0">
                    <a:solidFill>
                      <a:schemeClr val="accent1">
                        <a:lumMod val="75000"/>
                      </a:schemeClr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Simulation Methods</a:t>
                </a:r>
              </a:p>
              <a:p>
                <a:pPr marL="457200" indent="-4572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Separate 3 and 4 class sets were simulated for LFMMs with 6 time points for a binomial outcome (354 total simulated conditions):   </a:t>
                </a:r>
              </a:p>
              <a:p>
                <a:pPr marL="457200" indent="-4572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Basic random intercept logit model:</a:t>
                </a:r>
                <a:r>
                  <a:rPr lang="en-US" sz="2400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  </a:t>
                </a:r>
                <a:r>
                  <a:rPr lang="en-US" sz="2400" b="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η</a:t>
                </a:r>
                <a:r>
                  <a:rPr lang="en-US" sz="2400" b="0" baseline="-2500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ij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=β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1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𝑡𝑖𝑚𝑒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2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𝑡𝑖𝑚𝑒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</a:t>
                </a:r>
                <a:r>
                  <a:rPr lang="el-GR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ε</a:t>
                </a:r>
                <a:r>
                  <a:rPr lang="en-US" sz="2400" b="0" baseline="-2500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ij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     β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=γ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00</a:t>
                </a:r>
                <a:r>
                  <a:rPr lang="en-US" sz="2400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+U</a:t>
                </a:r>
                <a:r>
                  <a:rPr lang="en-US" sz="2400" b="0" baseline="-25000" dirty="0">
                    <a:ea typeface="Verdana" panose="020B0604030504040204" pitchFamily="34" charset="0"/>
                    <a:cs typeface="Verdana" panose="020B0604030504040204" pitchFamily="34" charset="0"/>
                  </a:rPr>
                  <a:t>0j</a:t>
                </a: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{.1, .3, 1.0} ∈ </a:t>
                </a:r>
                <a:r>
                  <a:rPr lang="en-US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Random Intercept </a:t>
                </a:r>
                <a:r>
                  <a:rPr lang="el-GR" b="0" i="0" dirty="0">
                    <a:solidFill>
                      <a:schemeClr val="tx1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σ²</a:t>
                </a:r>
                <a:endParaRPr lang="en-US" b="0" i="0" dirty="0">
                  <a:solidFill>
                    <a:schemeClr val="tx1"/>
                  </a:solidFill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b="0" i="0" dirty="0">
                    <a:ea typeface="Verdana" panose="020B0604030504040204" pitchFamily="34" charset="0"/>
                    <a:cs typeface="Verdana" panose="020B0604030504040204" pitchFamily="34" charset="0"/>
                  </a:rPr>
                  <a:t>{200, 500, 800} ∈ Latent Class </a:t>
                </a:r>
                <a:r>
                  <a:rPr lang="en-US" b="0" dirty="0">
                    <a:ea typeface="Verdana" panose="020B0604030504040204" pitchFamily="34" charset="0"/>
                    <a:cs typeface="Verdana" panose="020B0604030504040204" pitchFamily="34" charset="0"/>
                  </a:rPr>
                  <a:t>n</a:t>
                </a:r>
                <a:endParaRPr lang="en-US" b="0" i="0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704850" lvl="1" indent="-5715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  <a:defRPr/>
                </a:pPr>
                <a:endParaRPr lang="en-US" sz="2025" b="0" i="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2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610" y="4066053"/>
                <a:ext cx="8597859" cy="14533829"/>
              </a:xfrm>
              <a:prstGeom prst="rect">
                <a:avLst/>
              </a:prstGeom>
              <a:blipFill>
                <a:blip r:embed="rId4"/>
                <a:stretch>
                  <a:fillRect r="-1483"/>
                </a:stretch>
              </a:blipFill>
              <a:ln w="38100">
                <a:solidFill>
                  <a:schemeClr val="tx2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1063586" y="157600"/>
            <a:ext cx="32040404" cy="4123743"/>
          </a:xfrm>
          <a:prstGeom prst="rect">
            <a:avLst/>
          </a:prstGeom>
          <a:noFill/>
          <a:ln w="60325">
            <a:noFill/>
            <a:miter lim="800000"/>
            <a:headEnd/>
            <a:tailEnd/>
          </a:ln>
        </p:spPr>
        <p:txBody>
          <a:bodyPr wrap="square" lIns="46279" tIns="138836" rIns="46279" bIns="138836">
            <a:spAutoFit/>
          </a:bodyPr>
          <a:lstStyle>
            <a:lvl1pPr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i="1">
                <a:solidFill>
                  <a:srgbClr val="000000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en-US" sz="5400" b="0" dirty="0"/>
              <a:t>Performance of K-Fold Cross Validation for Binary Longitudinal Finite Mixture Models: </a:t>
            </a:r>
          </a:p>
          <a:p>
            <a:pPr algn="ctr"/>
            <a:r>
              <a:rPr lang="en-US" sz="5400" b="0" dirty="0"/>
              <a:t>A Simulation and Cautionary Assessment</a:t>
            </a:r>
            <a:endParaRPr lang="en-US" sz="5400" b="0" i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/>
            <a:endParaRPr lang="en-US" sz="2835" b="0" i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Thom Taylor, PhD</a:t>
            </a: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Nicklaus Children’s Research Institute, Miami, FL</a:t>
            </a:r>
          </a:p>
          <a:p>
            <a:pPr algn="ctr"/>
            <a:r>
              <a:rPr lang="en-US" sz="2835" b="0" i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VA Palo Alto Health Care System, Palo Alto, CA</a:t>
            </a:r>
          </a:p>
          <a:p>
            <a:pPr algn="ctr"/>
            <a:endParaRPr lang="en-US" sz="2835" b="0" i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5723B23-5AD3-4976-8959-411DD79A0B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8851" y="1226899"/>
            <a:ext cx="4503754" cy="2337322"/>
          </a:xfrm>
          <a:prstGeom prst="rect">
            <a:avLst/>
          </a:prstGeom>
        </p:spPr>
      </p:pic>
      <p:pic>
        <p:nvPicPr>
          <p:cNvPr id="1030" name="Picture 6" descr="Image result for VAPAHCS">
            <a:extLst>
              <a:ext uri="{FF2B5EF4-FFF2-40B4-BE49-F238E27FC236}">
                <a16:creationId xmlns:a16="http://schemas.microsoft.com/office/drawing/2014/main" xmlns="" id="{7FA64B4D-ED6E-4E9F-8599-E5B9BA85E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5925" y="2039894"/>
            <a:ext cx="7821813" cy="108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B25DC49D-F511-44E7-9EE5-0761200E31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81431" y="2088046"/>
            <a:ext cx="811362" cy="811362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E24AEC91-4A2A-4B3F-A4F9-AFFB63C4509A}"/>
              </a:ext>
            </a:extLst>
          </p:cNvPr>
          <p:cNvGraphicFramePr>
            <a:graphicFrameLocks noGrp="1"/>
          </p:cNvGraphicFramePr>
          <p:nvPr/>
        </p:nvGraphicFramePr>
        <p:xfrm>
          <a:off x="464667" y="15492043"/>
          <a:ext cx="8214112" cy="3009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6764">
                  <a:extLst>
                    <a:ext uri="{9D8B030D-6E8A-4147-A177-3AD203B41FA5}">
                      <a16:colId xmlns:a16="http://schemas.microsoft.com/office/drawing/2014/main" xmlns="" val="3087645577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4285640669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1927874213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2169821902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3509794013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154989101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2009205192"/>
                    </a:ext>
                  </a:extLst>
                </a:gridCol>
                <a:gridCol w="1026764">
                  <a:extLst>
                    <a:ext uri="{9D8B030D-6E8A-4147-A177-3AD203B41FA5}">
                      <a16:colId xmlns:a16="http://schemas.microsoft.com/office/drawing/2014/main" xmlns="" val="683929961"/>
                    </a:ext>
                  </a:extLst>
                </a:gridCol>
              </a:tblGrid>
              <a:tr h="817182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 Class Model Simulation Parameters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4 Class Model Simulation Parameters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94012035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Class</a:t>
                      </a:r>
                      <a:endParaRPr lang="en-US" sz="2800" b="1" i="1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>
                          <a:effectLst/>
                        </a:rPr>
                        <a:t>β</a:t>
                      </a:r>
                      <a:r>
                        <a:rPr lang="el-GR" sz="2800" b="1" u="none" strike="noStrike" baseline="-25000">
                          <a:effectLst/>
                        </a:rPr>
                        <a:t>0</a:t>
                      </a:r>
                      <a:r>
                        <a:rPr lang="en-US" sz="2800" b="1" u="none" strike="noStrike" baseline="-25000">
                          <a:effectLst/>
                        </a:rPr>
                        <a:t>j</a:t>
                      </a:r>
                      <a:endParaRPr lang="en-US" sz="2800" b="1" i="1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1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2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Class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0</a:t>
                      </a:r>
                      <a:r>
                        <a:rPr lang="en-US" sz="2800" b="1" u="none" strike="noStrike" baseline="-25000" dirty="0">
                          <a:effectLst/>
                        </a:rPr>
                        <a:t>j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1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u="none" strike="noStrike" dirty="0">
                          <a:effectLst/>
                        </a:rPr>
                        <a:t>β</a:t>
                      </a:r>
                      <a:r>
                        <a:rPr lang="el-GR" sz="2800" b="1" u="none" strike="noStrike" baseline="-25000" dirty="0">
                          <a:effectLst/>
                        </a:rPr>
                        <a:t>2</a:t>
                      </a:r>
                      <a:endParaRPr lang="en-US" sz="2800" b="1" i="1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69434138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1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0.05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1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2647096751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effectLst/>
                        </a:rPr>
                        <a:t>2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-0.5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-0.1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-0.01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-0.01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1059648803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0.1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3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2328815740"/>
                  </a:ext>
                </a:extLst>
              </a:tr>
              <a:tr h="410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 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 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4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0.6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xmlns="" val="779363652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FB5DBE1-16CB-4187-8724-04CC99F906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504192" y="4853352"/>
            <a:ext cx="770139" cy="7775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2685C77-0C99-4731-B5FD-C5D5630DE5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7163" y="1965532"/>
            <a:ext cx="18425405" cy="1127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35210"/>
      </p:ext>
    </p:extLst>
  </p:cSld>
  <p:clrMapOvr>
    <a:masterClrMapping/>
  </p:clrMapOvr>
  <p:transition spd="slow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14383</TotalTime>
  <Words>972</Words>
  <Application>Microsoft Office PowerPoint</Application>
  <PresentationFormat>Custom</PresentationFormat>
  <Paragraphs>244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MS PGothic</vt:lpstr>
      <vt:lpstr>Arial</vt:lpstr>
      <vt:lpstr>Calibri</vt:lpstr>
      <vt:lpstr>Cambria Math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Miami Children's Hospital</dc:creator>
  <cp:lastModifiedBy>Thomas Taylor</cp:lastModifiedBy>
  <cp:revision>267</cp:revision>
  <cp:lastPrinted>2015-11-11T21:01:57Z</cp:lastPrinted>
  <dcterms:created xsi:type="dcterms:W3CDTF">2014-05-29T21:03:46Z</dcterms:created>
  <dcterms:modified xsi:type="dcterms:W3CDTF">2018-05-31T15:20:30Z</dcterms:modified>
</cp:coreProperties>
</file>