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4008" r:id="rId1"/>
  </p:sldMasterIdLst>
  <p:notesMasterIdLst>
    <p:notesMasterId r:id="rId63"/>
  </p:notesMasterIdLst>
  <p:sldIdLst>
    <p:sldId id="256" r:id="rId2"/>
    <p:sldId id="568" r:id="rId3"/>
    <p:sldId id="570" r:id="rId4"/>
    <p:sldId id="569" r:id="rId5"/>
    <p:sldId id="572" r:id="rId6"/>
    <p:sldId id="571" r:id="rId7"/>
    <p:sldId id="650" r:id="rId8"/>
    <p:sldId id="538" r:id="rId9"/>
    <p:sldId id="544" r:id="rId10"/>
    <p:sldId id="668" r:id="rId11"/>
    <p:sldId id="547" r:id="rId12"/>
    <p:sldId id="550" r:id="rId13"/>
    <p:sldId id="556" r:id="rId14"/>
    <p:sldId id="565" r:id="rId15"/>
    <p:sldId id="564" r:id="rId16"/>
    <p:sldId id="590" r:id="rId17"/>
    <p:sldId id="553" r:id="rId18"/>
    <p:sldId id="552" r:id="rId19"/>
    <p:sldId id="551" r:id="rId20"/>
    <p:sldId id="555" r:id="rId21"/>
    <p:sldId id="545" r:id="rId22"/>
    <p:sldId id="554" r:id="rId23"/>
    <p:sldId id="651" r:id="rId24"/>
    <p:sldId id="626" r:id="rId25"/>
    <p:sldId id="627" r:id="rId26"/>
    <p:sldId id="628" r:id="rId27"/>
    <p:sldId id="629" r:id="rId28"/>
    <p:sldId id="630" r:id="rId29"/>
    <p:sldId id="631" r:id="rId30"/>
    <p:sldId id="632" r:id="rId31"/>
    <p:sldId id="633" r:id="rId32"/>
    <p:sldId id="634" r:id="rId33"/>
    <p:sldId id="635" r:id="rId34"/>
    <p:sldId id="636" r:id="rId35"/>
    <p:sldId id="637" r:id="rId36"/>
    <p:sldId id="638" r:id="rId37"/>
    <p:sldId id="639" r:id="rId38"/>
    <p:sldId id="640" r:id="rId39"/>
    <p:sldId id="641" r:id="rId40"/>
    <p:sldId id="642" r:id="rId41"/>
    <p:sldId id="652" r:id="rId42"/>
    <p:sldId id="654" r:id="rId43"/>
    <p:sldId id="655" r:id="rId44"/>
    <p:sldId id="656" r:id="rId45"/>
    <p:sldId id="671" r:id="rId46"/>
    <p:sldId id="657" r:id="rId47"/>
    <p:sldId id="658" r:id="rId48"/>
    <p:sldId id="669" r:id="rId49"/>
    <p:sldId id="659" r:id="rId50"/>
    <p:sldId id="660" r:id="rId51"/>
    <p:sldId id="661" r:id="rId52"/>
    <p:sldId id="662" r:id="rId53"/>
    <p:sldId id="663" r:id="rId54"/>
    <p:sldId id="664" r:id="rId55"/>
    <p:sldId id="665" r:id="rId56"/>
    <p:sldId id="666" r:id="rId57"/>
    <p:sldId id="667" r:id="rId58"/>
    <p:sldId id="670" r:id="rId59"/>
    <p:sldId id="653" r:id="rId60"/>
    <p:sldId id="591" r:id="rId61"/>
    <p:sldId id="398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29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6" autoAdjust="0"/>
    <p:restoredTop sz="94261" autoAdjust="0"/>
  </p:normalViewPr>
  <p:slideViewPr>
    <p:cSldViewPr>
      <p:cViewPr varScale="1">
        <p:scale>
          <a:sx n="61" d="100"/>
          <a:sy n="61" d="100"/>
        </p:scale>
        <p:origin x="1366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8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2B9CE-86A3-4A82-BB93-E68B1B19480E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6F175-4865-435D-BB34-64C925A08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31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6F175-4865-435D-BB34-64C925A08DB9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44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http://kalogriopoulosgen677s12.weebly.com/protein-interaction-network.html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6F175-4865-435D-BB34-64C925A08D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69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Advantage of weighted combination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6F175-4865-435D-BB34-64C925A08DB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24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Iteration: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6F175-4865-435D-BB34-64C925A08DB9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56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2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9788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>
                <a:latin typeface="Baskerville Old Face" pitchFamily="18" charset="0"/>
                <a:cs typeface="Arial" pitchFamily="34" charset="0"/>
              </a:defRPr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992188"/>
            <a:ext cx="86868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6528816"/>
            <a:ext cx="457200" cy="329184"/>
          </a:xfrm>
          <a:prstGeom prst="rect">
            <a:avLst/>
          </a:prstGeom>
        </p:spPr>
        <p:txBody>
          <a:bodyPr/>
          <a:lstStyle>
            <a:lvl1pP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F9913601-2E22-4589-A394-4D3650FFD6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 spc="-100" baseline="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3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3200" kern="1200">
          <a:solidFill>
            <a:srgbClr val="002060"/>
          </a:solidFill>
          <a:effectLst/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20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zsun@cs.ucla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effectLst/>
              </a:rPr>
              <a:t>Embedding Approaches for Mining Heterogeneous Information Networks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2895600"/>
          </a:xfrm>
        </p:spPr>
        <p:txBody>
          <a:bodyPr>
            <a:normAutofit lnSpcReduction="10000"/>
          </a:bodyPr>
          <a:lstStyle/>
          <a:p>
            <a:r>
              <a:rPr lang="en-US" sz="3000" b="1" dirty="0" err="1"/>
              <a:t>Yizhou</a:t>
            </a:r>
            <a:r>
              <a:rPr lang="en-US" sz="3000" b="1" dirty="0"/>
              <a:t> Sun</a:t>
            </a:r>
          </a:p>
          <a:p>
            <a:r>
              <a:rPr lang="en-US" sz="2400" dirty="0" smtClean="0"/>
              <a:t>Department of Computer Science</a:t>
            </a:r>
          </a:p>
          <a:p>
            <a:r>
              <a:rPr lang="en-US" sz="2400" dirty="0" smtClean="0"/>
              <a:t>University of California, Los Angeles</a:t>
            </a:r>
            <a:endParaRPr lang="en-US" sz="2400" dirty="0"/>
          </a:p>
          <a:p>
            <a:r>
              <a:rPr lang="en-US" sz="2400" dirty="0" smtClean="0">
                <a:hlinkClick r:id="rId3"/>
              </a:rPr>
              <a:t>yzsun@cs.ucla.edu</a:t>
            </a:r>
            <a:endParaRPr lang="en-US" sz="2400" dirty="0"/>
          </a:p>
          <a:p>
            <a:endParaRPr lang="en-US" dirty="0" smtClean="0"/>
          </a:p>
          <a:p>
            <a:fld id="{1913F476-D1F9-4A8A-AA0B-77B35B937DF8}" type="datetime4">
              <a:rPr lang="en-US" sz="2400"/>
              <a:t>May 17, 2018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914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</a:t>
            </a:r>
          </a:p>
          <a:p>
            <a:endParaRPr lang="en-US" dirty="0" smtClean="0"/>
          </a:p>
          <a:p>
            <a:r>
              <a:rPr lang="en-US" altLang="zh-CN" dirty="0" smtClean="0"/>
              <a:t>Unsupervised Network Embedding for Anomaly Detection</a:t>
            </a:r>
            <a:endParaRPr lang="en-US" altLang="zh-CN" dirty="0"/>
          </a:p>
          <a:p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User-Guided Network Embedding for Link Prediction</a:t>
            </a:r>
          </a:p>
          <a:p>
            <a:endParaRPr lang="en-US" altLang="zh-CN" dirty="0">
              <a:ea typeface="宋体" pitchFamily="2" charset="-122"/>
            </a:endParaRPr>
          </a:p>
          <a:p>
            <a:r>
              <a:rPr lang="en-US" altLang="zh-CN" dirty="0"/>
              <a:t>Functional Embedding for Recommendation in Content-Rich Networks</a:t>
            </a:r>
          </a:p>
          <a:p>
            <a:pPr marL="0" lvl="1" indent="0">
              <a:buNone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宋体" pitchFamily="2" charset="-122"/>
              <a:cs typeface="+mn-cs"/>
            </a:endParaRP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 rot="3432852">
            <a:off x="2619439" y="1047528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69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Network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Popular mining functions for information networks</a:t>
            </a:r>
          </a:p>
          <a:p>
            <a:pPr lvl="1"/>
            <a:r>
              <a:rPr lang="en-US" dirty="0" smtClean="0"/>
              <a:t>Clustering</a:t>
            </a:r>
          </a:p>
          <a:p>
            <a:pPr lvl="1"/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Similarity Search</a:t>
            </a:r>
          </a:p>
          <a:p>
            <a:pPr lvl="1"/>
            <a:r>
              <a:rPr lang="en-US" dirty="0" smtClean="0"/>
              <a:t>Recommendation</a:t>
            </a:r>
          </a:p>
          <a:p>
            <a:pPr lvl="1"/>
            <a:r>
              <a:rPr lang="en-US" dirty="0" smtClean="0"/>
              <a:t>Link prediction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4267200"/>
            <a:ext cx="5023426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Key: </a:t>
            </a:r>
            <a:r>
              <a:rPr lang="en-US" sz="2400" b="1" dirty="0">
                <a:solidFill>
                  <a:srgbClr val="FF0000"/>
                </a:solidFill>
              </a:rPr>
              <a:t>similarity metric between nodes</a:t>
            </a:r>
            <a:r>
              <a:rPr lang="en-US" sz="2400" b="1" dirty="0" smtClean="0"/>
              <a:t>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0035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Possible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Link-based similarity</a:t>
            </a:r>
          </a:p>
          <a:p>
            <a:pPr lvl="1"/>
            <a:r>
              <a:rPr lang="en-US" dirty="0" err="1" smtClean="0"/>
              <a:t>SimRank</a:t>
            </a:r>
            <a:r>
              <a:rPr lang="en-US" dirty="0" smtClean="0"/>
              <a:t> [</a:t>
            </a:r>
            <a:r>
              <a:rPr lang="en-US" dirty="0" err="1"/>
              <a:t>Jeh</a:t>
            </a:r>
            <a:r>
              <a:rPr lang="en-US" dirty="0"/>
              <a:t> and </a:t>
            </a:r>
            <a:r>
              <a:rPr lang="en-US" dirty="0" err="1"/>
              <a:t>Widom</a:t>
            </a:r>
            <a:r>
              <a:rPr lang="en-US" dirty="0"/>
              <a:t>, 2002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Random Walk with Restart [Tong et al., 2006]</a:t>
            </a:r>
          </a:p>
          <a:p>
            <a:pPr lvl="1"/>
            <a:r>
              <a:rPr lang="en-US" dirty="0" err="1" smtClean="0"/>
              <a:t>PathSim</a:t>
            </a:r>
            <a:r>
              <a:rPr lang="en-US" dirty="0" smtClean="0"/>
              <a:t> [Sun et al., 2011]</a:t>
            </a:r>
            <a:endParaRPr lang="en-US" dirty="0"/>
          </a:p>
          <a:p>
            <a:pPr lvl="1"/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Limitations: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Need to store pair-wised similarity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computational expensive</a:t>
            </a:r>
          </a:p>
          <a:p>
            <a:pPr marL="27432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710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Possible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53" y="1066800"/>
            <a:ext cx="82296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</a:t>
            </a:r>
            <a:r>
              <a:rPr lang="en-US" dirty="0"/>
              <a:t>Represent nodes with features</a:t>
            </a:r>
          </a:p>
          <a:p>
            <a:pPr lvl="1"/>
            <a:r>
              <a:rPr lang="en-US" dirty="0"/>
              <a:t>A naïve solution: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Limitations: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Extremely High</a:t>
            </a:r>
            <a:r>
              <a:rPr lang="en-US" altLang="zh-CN" dirty="0" smtClean="0">
                <a:solidFill>
                  <a:srgbClr val="FF0000"/>
                </a:solidFill>
              </a:rPr>
              <a:t>-dimensional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No global structure information integrated</a:t>
            </a:r>
          </a:p>
          <a:p>
            <a:pPr lvl="1"/>
            <a:r>
              <a:rPr lang="en-US" dirty="0"/>
              <a:t>A more recent trend: Network embedding (e.g., LINE by Tang et al</a:t>
            </a:r>
            <a:r>
              <a:rPr lang="en-US" dirty="0" smtClean="0"/>
              <a:t>.)</a:t>
            </a:r>
          </a:p>
          <a:p>
            <a:pPr lvl="2"/>
            <a:r>
              <a:rPr lang="en-US" dirty="0" smtClean="0"/>
              <a:t>General network embedding</a:t>
            </a:r>
          </a:p>
          <a:p>
            <a:pPr lvl="2"/>
            <a:r>
              <a:rPr lang="en-US" dirty="0" smtClean="0"/>
              <a:t>Homogeneous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Image result for matrix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950" y="2269553"/>
            <a:ext cx="4124739" cy="248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4254626" y="3053128"/>
            <a:ext cx="698374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 descr="Kleinberg_n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2062528"/>
            <a:ext cx="3200400" cy="227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5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utilize links belonging to different types with different semantic meanings?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to leverage the guidance from the task?</a:t>
            </a:r>
          </a:p>
          <a:p>
            <a:r>
              <a:rPr lang="en-US" dirty="0" smtClean="0"/>
              <a:t>How to utilize the rich content information associated with nodes, e.g., text and image?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981200"/>
            <a:ext cx="548341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10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</a:t>
            </a:r>
          </a:p>
          <a:p>
            <a:endParaRPr lang="en-US" dirty="0" smtClean="0"/>
          </a:p>
          <a:p>
            <a:r>
              <a:rPr lang="en-US" altLang="zh-CN" dirty="0" smtClean="0"/>
              <a:t>Unsupervised Network Embedding for Anomaly Detection</a:t>
            </a:r>
            <a:endParaRPr lang="en-US" altLang="zh-CN" dirty="0"/>
          </a:p>
          <a:p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User-Guided Network Embedding for Link Prediction</a:t>
            </a:r>
          </a:p>
          <a:p>
            <a:endParaRPr lang="en-US" altLang="zh-CN" dirty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Functional Embedding for Recommendation in Content-Rich Networks</a:t>
            </a:r>
          </a:p>
          <a:p>
            <a:pPr marL="0" lvl="1" indent="0">
              <a:buNone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宋体" pitchFamily="2" charset="-122"/>
              <a:cs typeface="+mn-cs"/>
            </a:endParaRP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 rot="3432852">
            <a:off x="7801039" y="196034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4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Anomaly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Entity </a:t>
            </a:r>
            <a:r>
              <a:rPr lang="en-US" dirty="0"/>
              <a:t>Embedding-based Anomaly </a:t>
            </a:r>
            <a:r>
              <a:rPr lang="en-US" dirty="0" smtClean="0"/>
              <a:t>Detection for </a:t>
            </a:r>
            <a:r>
              <a:rPr lang="en-US" dirty="0"/>
              <a:t>Heterogeneous Categorical </a:t>
            </a:r>
            <a:r>
              <a:rPr lang="en-US" dirty="0" smtClean="0"/>
              <a:t>Events [Chen et al., IJCAI’16]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88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Anomaly Detection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approach: find points with low density</a:t>
            </a:r>
          </a:p>
          <a:p>
            <a:pPr lvl="1"/>
            <a:r>
              <a:rPr lang="en-US" dirty="0" smtClean="0"/>
              <a:t>E.g., using clustering or KNN approach</a:t>
            </a:r>
            <a:endParaRPr lang="en-US" dirty="0"/>
          </a:p>
        </p:txBody>
      </p:sp>
      <p:sp>
        <p:nvSpPr>
          <p:cNvPr id="7" name="AutoShape 2" descr="data:image/png;base64,iVBORw0KGgoAAAANSUhEUgAAAO4AAADUCAMAAACs0e/bAAACAVBMVEX///+Wlr37//////3///j3//////v///f1/////PH///P//fv//v7///r///H///X//+nw9/7iyqjr2Lvq8/3f9f//9uvr17/29fb//Ozw/P+Zmpr37NzZxs7q/P/79fAAAP+Hoce1lXq/nHS03PVvoc/LvLltVKlDXrDdwb99l7qBdVS4hlOxz+jEk12eoc/l//+en8LNvsursNqrgpfDnqyggHaPr83euZiCZ6i41fpWGouiyPLQqrR7qtNsfJOVhHfV5vmlkomBlailw9/Lq4TEoIHDzuLcycC81O+jjrhUMZ5LY17K6PiykX7/6s/lxLBvWI5febpkTIm9qr9/ZrLZ1caVf4DL09YAAG+enbL14+RLRF4gHIsANqIAAF1rbYR+mtIxAHTZss7c1eVdk7cODSVQWG5YQyxkQxSxsrJPa4RQGQpIKFfu/+l8c3BiNElyWGexhF1xcJO22uHFom87YIm2qZOdhm1oeWxeQkKFgJNdNv9acv+vi/+3wP+9tP+ZxP9xhrOEnbAzGh8bUv/Jo/8SMP/w2P80Zv+GbGJzQjCnydeQl51dU1LB4d7Aq5ZrWnKTXpNARJ9NbKoAAJRTbcNHT5SsfqVUMIoAO2q6t5+Grv89Ulnb386wn5lveoGWb1iVeE12Tf9NgP+ZbP9EeKxeRSY9QDx7XVsbLDS4+/DQAAALQklEQVR4nO2dj18T5x3HnyQHJBACScgv7iQakdqstHVUEhltCIEQaiFolWSk63Bzw8ZtTNSK4qzVThwlmG6ddXX119xW91fueZ77CU3IXZLL3XO998uES/Di8/F57vP9Ps89zxMATEwMzozWBWgtFq0L0Fqw3AxNl/oq/JJJwqdw0d3aIqkJlhuZBd7/VPilJwaf4h9MtbZIasLLDX0FAs/WY7b10rI7UkrYn6fy66UdKLRzdXHZqnUpmwYrN0FvTbWvJ6mtJ3cA8N6B1Trh8xwC8Rh+NTqndSmbBle7vSv91PMSXYQagecI8MYmfVArasyRFL1+ROtSNg2+MXs+Bekpqhhatg8tPuuPXJnwZZfbnscAA1tyaMendTGbBZa72AdsQ33QoH2AoWfwI+OGP/JJ1pwzxpL746GqXCf+YzSqyv33y3t/MU4A4qkqN3hz0zjxR6D6tfuvzYEWlqNFVJV76+Wtl60sSGuoJtd52+e8baC+AYcZiIyMKdfImHKNjCnXyJhyjYwp18jIktsVBEHc1Q9bu4VuQ1ByTAyy5DpyTzb60UF8Kj3Mvzk9FZlVq1SqIa8xBz5IsgcvosJ7theH1CiQusiTm93hBnLWJHIlx8QgS24nbMx2dOCJpQf5N+NT8+QNZsmSG86DghsZ1pDbf55/s9DmT6pXLpVQEIiQYbWpV5KWoCTuBr4jrzr3oEjuJfIu1j3UkOunrU/5aQyu3JOE0RtzmRamKrCGRTbV5PJ5Y+iGD/hL3XRFncySa4ms+0jV5FKjD3DeWKZjkioOt4XZph12gyD8MU8PVzlfp1RtzMwOsmF/CcBrl/mIu5/tiUVYfaGNJylYr9lv7a0oZPOoKjf7Sqw4XMUYIWcOfIeqefIpYZOQqsntyfWxnSCIfwlw9tweiXLXqndlDl271AZZ5lXVqirasIfvAIY2GCKDUtXG7KDbYJUig3bDpwJbqTBPnsHH0LEKZHkyS/W4u4Au2A7UF+rhO0QAd45SJOrkqC43dAOljMz3yd3JMutRpFJdbrl4Fz4HdobRk9DLBV6iE+eqctmI25kLbvS7cmHBpZFHERZrpdTImbugJbmRL/EuTapHcdQ5zoyyZVzh5TkPSeORcuR2CbVb6PdzRlWmWZUM3eAIBwzw4dalKnLkdgijNjBn5uoy+xE36+qN9xorgG3+imAM6iOrMTNCIFrjpzZPXmPTaO/djQZnm/kvtPBqkCUXRyMEtc7lzMxSO9sFfuoLNNgHZLZa2M2QIzckBCLpTZMmQY36cq2bLl0rEKGeAjeyEc6DITfVh924YdHtkwOTWCX8cGhV1KSdfVlwO87vf2ZD1JBLjeYF5+18xQ3NMXQKZhoFu7+RdDJw/Zj05cJ11gsCqbKaAyS1GjPOmTkC/+OOsRt7Yg3dNOn+ZFD60nGB+7DDv2ngQ2tSS25gVfzP9ny/jX9mU/hqaywExYsb0pflYgr/tEVUzVFryHXAnJkPNKGVJytsJpUMzMC2vd7IHcBu2lqW3JMI09Dj0YEnFo9VO6cJ1LIq/r49JAiPJcsTpoeb7tLoH7G2B5v/qQL1z80IWhtJ/ton32atmMpxFi3goO20Wn1qzaaiCM7MezKMeYtu7h3VEg/N5FK8M3d+yXqybZ6Peew4iipoJje+zTlzmbdo/4Uk/05KrX9VK7mCM4dp6xArM7DKtmFxWLv56GcamSPXr37yrAe5C1PeQ2zyrGYMwmgl15ZH60pZOkZLQp85LPizKmhWu+krwlA9mBYX/ov+rAoaBiJhECO0URa7C9I+SfPRTG52VciNM0lmSXif92d10Epu+5ZvtJIPO1ZV9Wet5DqDyIqldGOT6sL9EH+uI6dK6NU8EHUJFg1NSrg/sXBdnc14NJcLIlc4KxaSSAijUtqsvVzHfzmVUpOaVylt1l5ugLNoqUn5i2DImNduz9bAFlaJzEv1vRw0l7tHpSNnr+HJ3hV6otIoWQRe7Z6L9Pr4fidrKLfrgJg2dwv+vHC9xggY2pbnla+nCK07UEyiB5Up2jPFdSg3/h4AN/a7/axl7aa3xcgT4aNQzaEMKNe1Yh+di8e80dCSN+q69IffD3ii/t/h2i1G9h2n1lIu9YkYeYQoNJ+v4cmelcnfzvauFK99itZFXB0DV69cBmtz6A+IR4OhP769z8laypWkzYI/1/ZkWLvTh3qX3U5wFV6m8PHmg8vg8CArFzbmtf1yUA3lUlsDQtoMo9CWzFTZEwXtXw7GU7mYf7WY8K8+vtN7GTCrT79Aci8WH9/Z72Qta9cpbiLkdMqOQuiv2ZxokB9n3WgU3gm4BNzWFdx/QETzQKQE5+3k+c8amvdDlFxw6083P2/oA8iSC242uKkUWXLv39xsrO9PlNzgwfF7f25o4E6Z3IyPIXsPXGVyvXfFm5PpwWnClpkAxY1ZMkHB8RMi1u92jIQtYq6qTG5oQjJzotHpga3h3fF3xk4I17syuYeHxZkTnljFkVO9cXzsZ/aTdcqVMtRPhG11vD97QHljlnpyeniasNVSAnLlZlOiJ/dITCoyeFjP/tw58tNjFstbguHIbsxvSnYtfkM87tS7P79+tM3/mtDjlyvXIfFkaFLiAIvu/Zn55cfiDWO5cg+PiZ4sNSnd+/OBX8wef9gEZ2YZsuvcn9F04V8rbsws6SnyPNlv+dW5OmuXWo+GlkPLeCJoWt+ezHHmw9OnJDOJlebMR8ACt91Pj949GdFz4ljf8THxtcIeUWx+LsuvTNe9J2MKSz8/La6FUSYXenI+t8jWqu49WeDA2TqtCuKfAUM4jhGSM6NOgnjchNEMZqa7qOdVkPXIjeMQJM2c08O8M+ce6zo6FSQTteTKbWdXHkiyZUpw5uy3TSpY83HtaYyyG/MaupEYmkiIyxMFZ45MDFY8RQdQj47u8lO5cr2H0N3x9Oyu0Qy2o5C941rW76YShX9E6+gAZtx+oV2wX4hBhjMXPjwnfanMmVmh6eYvfFSL3rO7bxYrk8v6c/cLAtLHyiiT284KXRP9mZmhSNqySmFWhbfC3LXYcVTfQXcPyuSyQjP9om3BoEtQ5SpNIrE/O9FkARDE8wTA/AQptoWoZ/BmGjtzGi95zEY7dRx0f0A9clnDItKf6xqaY/fuXSOie7+beuSyhuUx7A6+e4DOfB4+2xk190BQB6LmZjSOKdfImHKNjCnXyJhyjYwp18iYco2MLLnuJOgja5ftasiSe//gZ5tq7nfQOuQ15nsH/6lyOVqEKfeH3N8c2xyr/dcIQJ7cMXD/x3TtGgZTrpFRIDecz+crJRvd6FaRrfLv9IYCud7L+UyigqbehBXY5rcXSfgGASVyowCMJrN0KWlDX2EDHz2TpYFA6RqUi7Y7YPLqFbNZKJGbyC8mqFVfNgHFFeDj+YOv+l2XBrwXrWjFPxEokbu8eGO2d6dEp8pTeI3/9PaGPZuwosY8PQ4ARcC3fyhrzIGLsHZtfVztrj3YsHO1m030g7SaW+82CQVyA1BOZDhL57bhdXsXXbudS20gUKLvWuEvn9HHCJi1YMZdI2PKNTKmXCNjyjUyplwjY8o1MqZcI2PKNTKmXCNjyjUyplwjY8o1MqZcI2PKNTKmXCNjyjUyplwjM2MhGtW/0cfExMTExESPUCNtIIy3ciqM4Dd6RjQtj9ocPwce4W/UffQNAdO4G8Z24gzexM5x9PVz/tO9D10Pbe9bvhmodRqxFP6Otyd893Nwsu341wOuh66TBO3spBTqtczp8LERcMpiOTUe+NjqeggKlr/Za59IJn8dBu+Mwzo+DQDz9dnMEdfRzhHwyKiXMfJjx1tWgL9Q48wsGKFGwAELSbvumZjok/8D/FyxUpvNGjQAAAAASUVORK5CYII="/>
          <p:cNvSpPr>
            <a:spLocks noChangeAspect="1" noChangeArrowheads="1"/>
          </p:cNvSpPr>
          <p:nvPr/>
        </p:nvSpPr>
        <p:spPr bwMode="auto">
          <a:xfrm>
            <a:off x="155577" y="-1790700"/>
            <a:ext cx="42005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4373" t="25639" r="38440" b="19707"/>
          <a:stretch/>
        </p:blipFill>
        <p:spPr>
          <a:xfrm>
            <a:off x="1676400" y="2209800"/>
            <a:ext cx="5734050" cy="451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5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about Categorical Events?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Process-Process interaction events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r>
              <a:rPr lang="en-US" sz="2800" dirty="0"/>
              <a:t>H</a:t>
            </a:r>
            <a:r>
              <a:rPr lang="en-US" sz="2800" dirty="0" smtClean="0"/>
              <a:t>ow to define distance between two events?</a:t>
            </a:r>
          </a:p>
          <a:p>
            <a:pPr lvl="2"/>
            <a:r>
              <a:rPr lang="en-US" dirty="0" smtClean="0"/>
              <a:t>How to define the distance between User 8 and User 4?</a:t>
            </a:r>
          </a:p>
          <a:p>
            <a:pPr lvl="2"/>
            <a:endParaRPr lang="en-US" dirty="0"/>
          </a:p>
          <a:p>
            <a:pPr lvl="1"/>
            <a:r>
              <a:rPr lang="en-US" sz="2800" dirty="0" smtClean="0"/>
              <a:t>Solution: define the probability of an event</a:t>
            </a:r>
          </a:p>
          <a:p>
            <a:pPr lvl="2"/>
            <a:r>
              <a:rPr lang="en-US" dirty="0" smtClean="0"/>
              <a:t>Challenge: Too many possible events while too few observations for each one!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6435" t="67610" r="32500" b="19258"/>
          <a:stretch/>
        </p:blipFill>
        <p:spPr>
          <a:xfrm>
            <a:off x="405351" y="1905000"/>
            <a:ext cx="82867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7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Network View of Categorical Events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058" y="1289946"/>
            <a:ext cx="1015797" cy="101579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782957" y="3206752"/>
            <a:ext cx="1371600" cy="6858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695" y="1066800"/>
            <a:ext cx="1429883" cy="14620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254" y="2978152"/>
            <a:ext cx="914400" cy="9689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57" y="2368552"/>
            <a:ext cx="1384834" cy="14286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57" y="3892552"/>
            <a:ext cx="1384834" cy="14286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157" y="4799524"/>
            <a:ext cx="1752600" cy="13127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5220" y="4799524"/>
            <a:ext cx="1752600" cy="131275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49507" y="283742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D</a:t>
            </a:r>
            <a:endParaRPr lang="en-US" b="1" u="sng" dirty="0"/>
          </a:p>
        </p:txBody>
      </p:sp>
      <p:sp>
        <p:nvSpPr>
          <p:cNvPr id="20" name="Rectangle 19"/>
          <p:cNvSpPr/>
          <p:nvPr/>
        </p:nvSpPr>
        <p:spPr>
          <a:xfrm>
            <a:off x="949507" y="4349752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S</a:t>
            </a:r>
            <a:endParaRPr lang="en-US" b="1" u="sng" dirty="0"/>
          </a:p>
        </p:txBody>
      </p:sp>
      <p:sp>
        <p:nvSpPr>
          <p:cNvPr id="21" name="Rectangle 20"/>
          <p:cNvSpPr/>
          <p:nvPr/>
        </p:nvSpPr>
        <p:spPr>
          <a:xfrm>
            <a:off x="2846940" y="5314016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smtClean="0"/>
              <a:t>D</a:t>
            </a:r>
            <a:endParaRPr lang="en-US" b="1" u="sng" dirty="0"/>
          </a:p>
        </p:txBody>
      </p:sp>
      <p:sp>
        <p:nvSpPr>
          <p:cNvPr id="22" name="Rectangle 21"/>
          <p:cNvSpPr/>
          <p:nvPr/>
        </p:nvSpPr>
        <p:spPr>
          <a:xfrm>
            <a:off x="4866250" y="5324757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S</a:t>
            </a:r>
            <a:endParaRPr lang="en-US" b="1" u="sng" dirty="0"/>
          </a:p>
        </p:txBody>
      </p:sp>
      <p:cxnSp>
        <p:nvCxnSpPr>
          <p:cNvPr id="24" name="Straight Connector 23"/>
          <p:cNvCxnSpPr>
            <a:endCxn id="8" idx="2"/>
          </p:cNvCxnSpPr>
          <p:nvPr/>
        </p:nvCxnSpPr>
        <p:spPr>
          <a:xfrm flipH="1" flipV="1">
            <a:off x="2782957" y="2305743"/>
            <a:ext cx="535484" cy="82958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924220" y="2305744"/>
            <a:ext cx="1029416" cy="9010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1"/>
            <a:endCxn id="12" idx="3"/>
          </p:cNvCxnSpPr>
          <p:nvPr/>
        </p:nvCxnSpPr>
        <p:spPr>
          <a:xfrm flipH="1" flipV="1">
            <a:off x="1805591" y="3082901"/>
            <a:ext cx="1178232" cy="224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13" idx="3"/>
          </p:cNvCxnSpPr>
          <p:nvPr/>
        </p:nvCxnSpPr>
        <p:spPr>
          <a:xfrm flipH="1">
            <a:off x="1805591" y="3797249"/>
            <a:ext cx="1178232" cy="80965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5" idx="0"/>
          </p:cNvCxnSpPr>
          <p:nvPr/>
        </p:nvCxnSpPr>
        <p:spPr>
          <a:xfrm flipV="1">
            <a:off x="2973457" y="3899248"/>
            <a:ext cx="482066" cy="9002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8" idx="0"/>
          </p:cNvCxnSpPr>
          <p:nvPr/>
        </p:nvCxnSpPr>
        <p:spPr>
          <a:xfrm flipH="1" flipV="1">
            <a:off x="3920289" y="3817697"/>
            <a:ext cx="1111231" cy="9818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1" idx="1"/>
          </p:cNvCxnSpPr>
          <p:nvPr/>
        </p:nvCxnSpPr>
        <p:spPr>
          <a:xfrm flipH="1">
            <a:off x="4154557" y="3462617"/>
            <a:ext cx="1133697" cy="8009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421951" y="3082900"/>
            <a:ext cx="26458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Explore Second-order interactions to capture entities’ similarity!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74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Embedding-based Probability Modeling for Events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An Event is a tuple with </a:t>
                </a:r>
                <a:r>
                  <a:rPr lang="en-US" i="1" dirty="0" smtClean="0"/>
                  <a:t>m</a:t>
                </a:r>
                <a:r>
                  <a:rPr lang="en-US" dirty="0" smtClean="0"/>
                  <a:t> types of entities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 smtClean="0"/>
                  <a:t>):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Each object will be associated with an embedding vector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smtClean="0"/>
                  <a:t>An event is further decomposed as </a:t>
                </a:r>
                <a:r>
                  <a:rPr lang="en-US" dirty="0" err="1" smtClean="0"/>
                  <a:t>pairwised</a:t>
                </a:r>
                <a:r>
                  <a:rPr lang="en-US" dirty="0" smtClean="0"/>
                  <a:t> interactions</a:t>
                </a:r>
              </a:p>
              <a:p>
                <a:pPr lvl="1"/>
                <a:r>
                  <a:rPr lang="en-US" dirty="0" smtClean="0">
                    <a:solidFill>
                      <a:srgbClr val="FF0000"/>
                    </a:solidFill>
                  </a:rPr>
                  <a:t>Two entities are closer, if they interact more frequently</a:t>
                </a:r>
              </a:p>
              <a:p>
                <a:pPr lvl="2"/>
                <a:r>
                  <a:rPr lang="en-US" dirty="0" smtClean="0"/>
                  <a:t>E.g.,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“</a:t>
                </a:r>
                <a:r>
                  <a:rPr lang="en-US" dirty="0" err="1" smtClean="0">
                    <a:solidFill>
                      <a:srgbClr val="00B050"/>
                    </a:solidFill>
                  </a:rPr>
                  <a:t>proc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: </a:t>
                </a:r>
                <a:r>
                  <a:rPr lang="en-US" dirty="0" err="1" smtClean="0">
                    <a:solidFill>
                      <a:srgbClr val="00B050"/>
                    </a:solidFill>
                  </a:rPr>
                  <a:t>ssh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” </a:t>
                </a:r>
                <a:r>
                  <a:rPr lang="en-US" dirty="0" smtClean="0"/>
                  <a:t>and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“port: 22”</a:t>
                </a:r>
              </a:p>
              <a:p>
                <a:pPr lvl="1"/>
                <a:r>
                  <a:rPr lang="en-US" dirty="0" smtClean="0">
                    <a:solidFill>
                      <a:srgbClr val="FF0000"/>
                    </a:solidFill>
                  </a:rPr>
                  <a:t>An event is with a higher probability, if the entities are close to each other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37" t="-2057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70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APE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Score function for an event e:</a:t>
                </a:r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Probability for an event e: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lvl="1"/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 smtClean="0"/>
                  <a:t> is the event space for all possible events: very large!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37" t="-1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828800"/>
            <a:ext cx="3813087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3581400"/>
            <a:ext cx="3887658" cy="148556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53000" y="1957744"/>
            <a:ext cx="1066800" cy="5334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72000" y="1957744"/>
            <a:ext cx="381000" cy="5334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8" idx="0"/>
          </p:cNvCxnSpPr>
          <p:nvPr/>
        </p:nvCxnSpPr>
        <p:spPr>
          <a:xfrm flipV="1">
            <a:off x="5486400" y="1524000"/>
            <a:ext cx="533400" cy="4337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95573" y="1112322"/>
            <a:ext cx="3143681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How close are the two entities?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62500" y="2826827"/>
            <a:ext cx="374762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How strong is this type of interaction?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41733" y="2502872"/>
            <a:ext cx="592267" cy="2930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56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Illustration of APE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52600"/>
            <a:ext cx="7268098" cy="280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3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Learning 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Objective: maximize the log-likelihood function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 smtClean="0"/>
                  <a:t>Tricky,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has a normalization factor which involves a prohibitively large event space</a:t>
                </a:r>
              </a:p>
              <a:p>
                <a:endParaRPr lang="en-US" dirty="0"/>
              </a:p>
              <a:p>
                <a:r>
                  <a:rPr lang="en-US" dirty="0" smtClean="0"/>
                  <a:t>Solution: Using noise-contrastive learning (NCE) [</a:t>
                </a:r>
                <a:r>
                  <a:rPr lang="en-US" dirty="0" err="1" smtClean="0"/>
                  <a:t>Mnih</a:t>
                </a:r>
                <a:r>
                  <a:rPr lang="en-US" dirty="0"/>
                  <a:t> and </a:t>
                </a:r>
                <a:r>
                  <a:rPr lang="en-US" dirty="0" err="1" smtClean="0"/>
                  <a:t>Kavukcuoglu</a:t>
                </a:r>
                <a:r>
                  <a:rPr lang="en-US" dirty="0" smtClean="0"/>
                  <a:t>, 2013] </a:t>
                </a:r>
              </a:p>
              <a:p>
                <a:pPr lvl="1"/>
                <a:r>
                  <a:rPr lang="en-US" dirty="0" smtClean="0"/>
                  <a:t>Need to design a reasonable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negative sampling</a:t>
                </a:r>
                <a:r>
                  <a:rPr lang="en-US" dirty="0" smtClean="0"/>
                  <a:t> strategy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37" t="-1257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1828800"/>
            <a:ext cx="2895600" cy="82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8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Noise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First </a:t>
                </a:r>
                <a:r>
                  <a:rPr lang="en-US" dirty="0"/>
                  <a:t>sample </a:t>
                </a:r>
                <a:r>
                  <a:rPr lang="en-US" dirty="0" smtClean="0"/>
                  <a:t>an observed </a:t>
                </a:r>
                <a:r>
                  <a:rPr lang="en-US" dirty="0"/>
                  <a:t>event </a:t>
                </a:r>
                <a:r>
                  <a:rPr lang="en-US" i="1" dirty="0"/>
                  <a:t>e</a:t>
                </a:r>
                <a:r>
                  <a:rPr lang="en-US" dirty="0"/>
                  <a:t>, then randomly sample an entity type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, and finally </a:t>
                </a:r>
                <a:r>
                  <a:rPr lang="en-US" dirty="0"/>
                  <a:t>sample a new entity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replace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and form </a:t>
                </a:r>
                <a:r>
                  <a:rPr lang="en-US" dirty="0" smtClean="0"/>
                  <a:t>a new </a:t>
                </a:r>
                <a:r>
                  <a:rPr lang="en-US" dirty="0"/>
                  <a:t>negative 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37" t="-1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648200"/>
            <a:ext cx="4038600" cy="5362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43200" y="5378347"/>
            <a:ext cx="233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: # of attribute types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124200"/>
            <a:ext cx="8759601" cy="115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82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480469"/>
            <a:ext cx="7393501" cy="28318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558" y="4992580"/>
            <a:ext cx="7079626" cy="1365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8558" y="1111137"/>
            <a:ext cx="753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Two Datasets: Process-Process Events (P2P) and Process-Internet Events (P2I)</a:t>
            </a:r>
            <a:endParaRPr lang="en-US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4681651"/>
            <a:ext cx="6238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# Week 1 for model learning, and # Week 2 new for evaluation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392563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Baselines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Condition. </a:t>
            </a:r>
            <a:r>
              <a:rPr lang="en-US" dirty="0"/>
              <a:t>This method is proposed in [Das </a:t>
            </a:r>
            <a:r>
              <a:rPr lang="en-US" dirty="0" smtClean="0"/>
              <a:t>and Schneider 2007</a:t>
            </a:r>
            <a:r>
              <a:rPr lang="en-US" dirty="0"/>
              <a:t>].</a:t>
            </a:r>
          </a:p>
          <a:p>
            <a:endParaRPr lang="en-US" b="1" dirty="0" smtClean="0"/>
          </a:p>
          <a:p>
            <a:r>
              <a:rPr lang="en-US" b="1" dirty="0" err="1" smtClean="0"/>
              <a:t>CompreX</a:t>
            </a:r>
            <a:r>
              <a:rPr lang="en-US" b="1" dirty="0"/>
              <a:t>. </a:t>
            </a:r>
            <a:r>
              <a:rPr lang="en-US" dirty="0"/>
              <a:t>This method is proposed in [</a:t>
            </a:r>
            <a:r>
              <a:rPr lang="en-US" dirty="0" err="1"/>
              <a:t>Akoglu</a:t>
            </a:r>
            <a:r>
              <a:rPr lang="en-US" dirty="0"/>
              <a:t> et al</a:t>
            </a:r>
            <a:r>
              <a:rPr lang="en-US" dirty="0" smtClean="0"/>
              <a:t>. 2012</a:t>
            </a:r>
            <a:r>
              <a:rPr lang="en-US" dirty="0"/>
              <a:t>].</a:t>
            </a:r>
          </a:p>
          <a:p>
            <a:endParaRPr lang="en-US" b="1" dirty="0" smtClean="0"/>
          </a:p>
          <a:p>
            <a:r>
              <a:rPr lang="en-US" b="1" dirty="0" smtClean="0"/>
              <a:t>APE</a:t>
            </a:r>
            <a:r>
              <a:rPr lang="en-US" b="1" dirty="0"/>
              <a:t>. </a:t>
            </a:r>
            <a:r>
              <a:rPr lang="en-US" dirty="0"/>
              <a:t>This is the proposed method. </a:t>
            </a:r>
            <a:r>
              <a:rPr lang="en-US" dirty="0" smtClean="0"/>
              <a:t>Note </a:t>
            </a:r>
            <a:r>
              <a:rPr lang="en-US" dirty="0"/>
              <a:t>that we use </a:t>
            </a:r>
            <a:r>
              <a:rPr lang="en-US" dirty="0" smtClean="0"/>
              <a:t>the negative </a:t>
            </a:r>
            <a:r>
              <a:rPr lang="en-US" dirty="0"/>
              <a:t>of its likelihood output as the abnormal score.</a:t>
            </a:r>
          </a:p>
          <a:p>
            <a:endParaRPr lang="en-US" b="1" dirty="0" smtClean="0"/>
          </a:p>
          <a:p>
            <a:r>
              <a:rPr lang="en-US" b="1" dirty="0" smtClean="0"/>
              <a:t>APE </a:t>
            </a:r>
            <a:r>
              <a:rPr lang="en-US" b="1" dirty="0"/>
              <a:t>(no weight). </a:t>
            </a:r>
            <a:r>
              <a:rPr lang="en-US" dirty="0"/>
              <a:t>This method is the same as APE, </a:t>
            </a:r>
            <a:r>
              <a:rPr lang="en-US" dirty="0" smtClean="0"/>
              <a:t>with equal weights for each type of interactions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36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864603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4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Anomaly detected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18" y="2362200"/>
            <a:ext cx="8352563" cy="191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0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Detected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6" r="11306" b="10487"/>
          <a:stretch/>
        </p:blipFill>
        <p:spPr>
          <a:xfrm>
            <a:off x="1524002" y="1295400"/>
            <a:ext cx="5663535" cy="4343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5600" y="5688568"/>
            <a:ext cx="2052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Entity Type: “Hour”</a:t>
            </a:r>
          </a:p>
        </p:txBody>
      </p:sp>
      <p:sp>
        <p:nvSpPr>
          <p:cNvPr id="7" name="Isosceles Triangle 6"/>
          <p:cNvSpPr/>
          <p:nvPr/>
        </p:nvSpPr>
        <p:spPr>
          <a:xfrm>
            <a:off x="5229970" y="5738760"/>
            <a:ext cx="246490" cy="27054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239910" y="6219976"/>
            <a:ext cx="246491" cy="229394"/>
          </a:xfrm>
          <a:prstGeom prst="ellipse">
            <a:avLst/>
          </a:prstGeom>
          <a:solidFill>
            <a:srgbClr val="290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105400" y="5688568"/>
            <a:ext cx="2590800" cy="78843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76462" y="5575780"/>
            <a:ext cx="2286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Non-working hours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Working hours</a:t>
            </a:r>
          </a:p>
        </p:txBody>
      </p:sp>
    </p:spTree>
    <p:extLst>
      <p:ext uri="{BB962C8B-B14F-4D97-AF65-F5344CB8AC3E}">
        <p14:creationId xmlns:p14="http://schemas.microsoft.com/office/powerpoint/2010/main" val="313528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Weights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95400"/>
            <a:ext cx="852722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8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</a:t>
            </a:r>
          </a:p>
          <a:p>
            <a:endParaRPr lang="en-US" dirty="0" smtClean="0"/>
          </a:p>
          <a:p>
            <a:r>
              <a:rPr lang="en-US" altLang="zh-CN" dirty="0" smtClean="0"/>
              <a:t>Unsupervised Network Embedding for Anomaly Detection</a:t>
            </a:r>
            <a:endParaRPr lang="en-US" altLang="zh-CN" dirty="0"/>
          </a:p>
          <a:p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User-Guided Network Embedding for Link Prediction</a:t>
            </a:r>
          </a:p>
          <a:p>
            <a:endParaRPr lang="en-US" altLang="zh-CN" dirty="0">
              <a:ea typeface="宋体" pitchFamily="2" charset="-122"/>
            </a:endParaRPr>
          </a:p>
          <a:p>
            <a:r>
              <a:rPr lang="en-US" altLang="zh-CN" dirty="0"/>
              <a:t>Functional Embedding for Recommendation in Content-Rich Networks</a:t>
            </a:r>
          </a:p>
          <a:p>
            <a:pPr marL="0" lvl="1" indent="0">
              <a:buNone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宋体" pitchFamily="2" charset="-122"/>
              <a:cs typeface="+mn-cs"/>
            </a:endParaRP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 rot="3432852">
            <a:off x="8496300" y="329746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43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Task-guided and </a:t>
            </a:r>
            <a:r>
              <a:rPr lang="en-US" dirty="0" smtClean="0"/>
              <a:t>Path-augmented Heterogeneous </a:t>
            </a:r>
            <a:r>
              <a:rPr lang="en-US" dirty="0"/>
              <a:t>Network Embedding for </a:t>
            </a:r>
            <a:r>
              <a:rPr lang="en-US" dirty="0" smtClean="0"/>
              <a:t>Author Identification [Chen and Sun, WSDM’17]</a:t>
            </a:r>
          </a:p>
          <a:p>
            <a:endParaRPr lang="en-US" dirty="0"/>
          </a:p>
          <a:p>
            <a:r>
              <a:rPr lang="en-US" dirty="0" smtClean="0"/>
              <a:t>Given an anonymized paper, with</a:t>
            </a:r>
          </a:p>
          <a:p>
            <a:pPr lvl="1"/>
            <a:r>
              <a:rPr lang="en-US" dirty="0" smtClean="0"/>
              <a:t>Venue (e.g., WSDM)</a:t>
            </a:r>
          </a:p>
          <a:p>
            <a:pPr lvl="1"/>
            <a:r>
              <a:rPr lang="en-US" dirty="0" smtClean="0"/>
              <a:t>Year (e.g., 2017)</a:t>
            </a:r>
          </a:p>
          <a:p>
            <a:pPr lvl="1"/>
            <a:r>
              <a:rPr lang="en-US" dirty="0" smtClean="0"/>
              <a:t>Keywords (e.g., “heterogeneous network embedding”)</a:t>
            </a:r>
          </a:p>
          <a:p>
            <a:pPr lvl="1"/>
            <a:r>
              <a:rPr lang="en-US" dirty="0" smtClean="0"/>
              <a:t>References (e.g., [Chen et al., IJCAI’16] 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Can we predict its authors?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261" y="2057400"/>
            <a:ext cx="2549539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7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embed the network under the guidance of </a:t>
            </a:r>
            <a:r>
              <a:rPr lang="en-US" dirty="0" smtClean="0"/>
              <a:t>author identification </a:t>
            </a:r>
            <a:r>
              <a:rPr lang="en-US" dirty="0"/>
              <a:t>task? </a:t>
            </a:r>
            <a:endParaRPr lang="en-US" dirty="0" smtClean="0"/>
          </a:p>
          <a:p>
            <a:pPr lvl="1"/>
            <a:r>
              <a:rPr lang="en-US" dirty="0" smtClean="0"/>
              <a:t>Task guided embedding vs. general network embedding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to </a:t>
            </a:r>
            <a:r>
              <a:rPr lang="en-US" dirty="0" smtClean="0"/>
              <a:t>utilize and select the global information in the heterogeneous network?</a:t>
            </a:r>
          </a:p>
          <a:p>
            <a:pPr lvl="1"/>
            <a:r>
              <a:rPr lang="en-US" dirty="0" smtClean="0"/>
              <a:t>Meta-path-based augmentation.</a:t>
            </a:r>
          </a:p>
          <a:p>
            <a:pPr lvl="1"/>
            <a:r>
              <a:rPr lang="en-US" dirty="0" smtClean="0"/>
              <a:t>Meta-path: a concatenation of existing relations, e.g., author-paper-&gt;paper-author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066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Task-guided </a:t>
            </a:r>
            <a:r>
              <a:rPr lang="en-US" dirty="0"/>
              <a:t>and path-augmented </a:t>
            </a:r>
            <a:r>
              <a:rPr lang="en-US" dirty="0" smtClean="0"/>
              <a:t>embedding: A Semi-Supervised framework</a:t>
            </a:r>
          </a:p>
          <a:p>
            <a:pPr lvl="1"/>
            <a:r>
              <a:rPr lang="en-US" dirty="0" smtClean="0"/>
              <a:t>Task-guided embedding takes care of supervised labels</a:t>
            </a:r>
          </a:p>
          <a:p>
            <a:pPr lvl="2"/>
            <a:r>
              <a:rPr lang="en-US" dirty="0" smtClean="0"/>
              <a:t>E.g., Author “</a:t>
            </a:r>
            <a:r>
              <a:rPr lang="en-US" b="1" dirty="0" smtClean="0">
                <a:solidFill>
                  <a:srgbClr val="FF0000"/>
                </a:solidFill>
              </a:rPr>
              <a:t>Ting Chen</a:t>
            </a:r>
            <a:r>
              <a:rPr lang="en-US" dirty="0" smtClean="0"/>
              <a:t>” should be close to Keyword “</a:t>
            </a:r>
            <a:r>
              <a:rPr lang="en-US" b="1" dirty="0" smtClean="0">
                <a:solidFill>
                  <a:srgbClr val="00B050"/>
                </a:solidFill>
              </a:rPr>
              <a:t>Heterogeneous network embedding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Path-augmented embedding takes care of the global structure of networks</a:t>
            </a:r>
          </a:p>
          <a:p>
            <a:pPr lvl="2"/>
            <a:r>
              <a:rPr lang="en-US" dirty="0" smtClean="0"/>
              <a:t>E.g., Keyword “</a:t>
            </a:r>
            <a:r>
              <a:rPr lang="en-US" b="1" dirty="0" smtClean="0">
                <a:solidFill>
                  <a:srgbClr val="00B050"/>
                </a:solidFill>
              </a:rPr>
              <a:t>Heterogeneous network embedding</a:t>
            </a:r>
            <a:r>
              <a:rPr lang="en-US" dirty="0" smtClean="0"/>
              <a:t>” should be close to Keyword “</a:t>
            </a:r>
            <a:r>
              <a:rPr lang="en-US" b="1" dirty="0" smtClean="0">
                <a:solidFill>
                  <a:srgbClr val="00B050"/>
                </a:solidFill>
              </a:rPr>
              <a:t>node representation</a:t>
            </a:r>
            <a:r>
              <a:rPr lang="en-US" dirty="0" smtClean="0"/>
              <a:t>”</a:t>
            </a:r>
          </a:p>
          <a:p>
            <a:pPr lvl="1"/>
            <a:endParaRPr lang="en-US" dirty="0"/>
          </a:p>
          <a:p>
            <a:r>
              <a:rPr lang="en-US" dirty="0"/>
              <a:t>The Combined </a:t>
            </a:r>
            <a:r>
              <a:rPr lang="en-US" dirty="0" smtClean="0"/>
              <a:t>Model</a:t>
            </a:r>
          </a:p>
          <a:p>
            <a:pPr lvl="1"/>
            <a:r>
              <a:rPr lang="en-US" dirty="0"/>
              <a:t>J</a:t>
            </a:r>
            <a:r>
              <a:rPr lang="en-US" dirty="0" smtClean="0"/>
              <a:t>oint </a:t>
            </a:r>
            <a:r>
              <a:rPr lang="en-US" dirty="0"/>
              <a:t>training of two types </a:t>
            </a:r>
            <a:r>
              <a:rPr lang="en-US" dirty="0" smtClean="0"/>
              <a:t>of embedding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ath </a:t>
            </a:r>
            <a:r>
              <a:rPr lang="en-US" dirty="0"/>
              <a:t>selection is performed to </a:t>
            </a:r>
            <a:r>
              <a:rPr lang="en-US" dirty="0" smtClean="0"/>
              <a:t>pick most </a:t>
            </a:r>
            <a:r>
              <a:rPr lang="en-US" dirty="0"/>
              <a:t>informative meta-paths for network embedding.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703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Task-Guided Embedding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embedding architecture for author identification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44" y="1905000"/>
            <a:ext cx="8118356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409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Consider the ego-network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 smtClean="0"/>
                  <a:t>the number of types of nodes associated with paper type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</m:oMath>
                </a14:m>
                <a:r>
                  <a:rPr lang="en-US" dirty="0" smtClean="0"/>
                  <a:t>: the set of nodes with type </a:t>
                </a:r>
                <a:r>
                  <a:rPr lang="en-US" i="1" dirty="0" smtClean="0"/>
                  <a:t>t </a:t>
                </a:r>
                <a:r>
                  <a:rPr lang="en-US" dirty="0" smtClean="0"/>
                  <a:t>associated with paper p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embedding of author </a:t>
                </a:r>
                <a:r>
                  <a:rPr lang="en-US" i="1" dirty="0" smtClean="0"/>
                  <a:t>a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i="1" dirty="0" smtClean="0"/>
                  <a:t> </a:t>
                </a:r>
                <a:r>
                  <a:rPr lang="en-US" dirty="0" smtClean="0"/>
                  <a:t>embedding of node </a:t>
                </a:r>
                <a:r>
                  <a:rPr lang="en-US" i="1" dirty="0" smtClean="0"/>
                  <a:t>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i="1" dirty="0" smtClean="0"/>
                  <a:t>: </a:t>
                </a:r>
                <a:r>
                  <a:rPr lang="en-US" dirty="0" smtClean="0"/>
                  <a:t>embedding of paper </a:t>
                </a:r>
                <a:r>
                  <a:rPr lang="en-US" i="1" dirty="0" smtClean="0"/>
                  <a:t>p</a:t>
                </a:r>
                <a:endParaRPr lang="en-US" dirty="0"/>
              </a:p>
              <a:p>
                <a:pPr lvl="1"/>
                <a:r>
                  <a:rPr lang="en-US" i="1" dirty="0" smtClean="0"/>
                  <a:t>Weighted average of all the neighbors</a:t>
                </a:r>
              </a:p>
              <a:p>
                <a:r>
                  <a:rPr lang="en-US" dirty="0" smtClean="0"/>
                  <a:t>The score function between </a:t>
                </a:r>
                <a:r>
                  <a:rPr lang="en-US" i="1" dirty="0" smtClean="0"/>
                  <a:t>p</a:t>
                </a:r>
                <a:r>
                  <a:rPr lang="en-US" dirty="0" smtClean="0"/>
                  <a:t> and </a:t>
                </a:r>
                <a:r>
                  <a:rPr lang="en-US" i="1" dirty="0" smtClean="0"/>
                  <a:t>a</a:t>
                </a:r>
                <a:r>
                  <a:rPr lang="en-US" dirty="0" smtClean="0"/>
                  <a:t> is defined as:</a:t>
                </a:r>
              </a:p>
              <a:p>
                <a:endParaRPr lang="en-US" i="1" dirty="0" smtClean="0"/>
              </a:p>
              <a:p>
                <a:pPr lvl="1"/>
                <a:endParaRPr lang="en-US" i="1" dirty="0"/>
              </a:p>
              <a:p>
                <a:pPr lvl="1"/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37" t="-1029" r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5105400"/>
            <a:ext cx="4267200" cy="17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70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Ranking-based Objective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Given a paper </a:t>
                </a:r>
                <a:r>
                  <a:rPr lang="en-US" i="1" dirty="0" smtClean="0"/>
                  <a:t>p</a:t>
                </a:r>
                <a:r>
                  <a:rPr lang="en-US" dirty="0" smtClean="0"/>
                  <a:t>, author </a:t>
                </a:r>
                <a:r>
                  <a:rPr lang="en-US" i="1" dirty="0" smtClean="0"/>
                  <a:t>a</a:t>
                </a:r>
                <a:r>
                  <a:rPr lang="en-US" dirty="0" smtClean="0"/>
                  <a:t> that is an author of </a:t>
                </a:r>
                <a:r>
                  <a:rPr lang="en-US" i="1" dirty="0" smtClean="0"/>
                  <a:t>p</a:t>
                </a:r>
                <a:r>
                  <a:rPr lang="en-US" dirty="0" smtClean="0"/>
                  <a:t>, and author </a:t>
                </a:r>
                <a:r>
                  <a:rPr lang="en-US" i="1" dirty="0" smtClean="0"/>
                  <a:t>b</a:t>
                </a:r>
                <a:r>
                  <a:rPr lang="en-US" dirty="0" smtClean="0"/>
                  <a:t> that is not an author of </a:t>
                </a:r>
                <a:r>
                  <a:rPr lang="en-US" i="1" dirty="0" smtClean="0"/>
                  <a:t>p</a:t>
                </a:r>
                <a:r>
                  <a:rPr lang="en-US" dirty="0" smtClean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Loss function</a:t>
                </a:r>
              </a:p>
              <a:p>
                <a:pPr lvl="1"/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37" t="-1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429000"/>
            <a:ext cx="4335618" cy="92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891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Path-Augmented Embedding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Limitations of task-guided embedding</a:t>
            </a:r>
          </a:p>
          <a:p>
            <a:pPr lvl="1"/>
            <a:r>
              <a:rPr lang="en-US" dirty="0" smtClean="0"/>
              <a:t>Supervised labels expensive to obtain</a:t>
            </a:r>
          </a:p>
          <a:p>
            <a:pPr lvl="1"/>
            <a:r>
              <a:rPr lang="en-US" dirty="0" smtClean="0"/>
              <a:t>The rich structure information of heterogeneous information networks is not fully explored</a:t>
            </a:r>
          </a:p>
          <a:p>
            <a:pPr lvl="1"/>
            <a:endParaRPr lang="en-US" dirty="0"/>
          </a:p>
          <a:p>
            <a:r>
              <a:rPr lang="en-US" dirty="0" smtClean="0"/>
              <a:t>Path-Augmented Embedding</a:t>
            </a:r>
          </a:p>
          <a:p>
            <a:pPr lvl="1"/>
            <a:r>
              <a:rPr lang="en-US" dirty="0" smtClean="0"/>
              <a:t>Prepare meta-paths that are potentially related to the task</a:t>
            </a:r>
          </a:p>
          <a:p>
            <a:pPr lvl="1"/>
            <a:r>
              <a:rPr lang="en-US" dirty="0" smtClean="0"/>
              <a:t>Apply general purpose embedding</a:t>
            </a:r>
          </a:p>
          <a:p>
            <a:pPr marL="548640" lvl="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858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meta-path-based relation</a:t>
            </a:r>
          </a:p>
          <a:p>
            <a:pPr lvl="1"/>
            <a:r>
              <a:rPr lang="en-US" dirty="0" smtClean="0"/>
              <a:t>Define the probability of reaching node </a:t>
            </a:r>
            <a:r>
              <a:rPr lang="en-US" i="1" dirty="0" smtClean="0"/>
              <a:t>j</a:t>
            </a:r>
            <a:r>
              <a:rPr lang="en-US" dirty="0" smtClean="0"/>
              <a:t> from node </a:t>
            </a:r>
            <a:r>
              <a:rPr lang="en-US" i="1" dirty="0" err="1" smtClean="0"/>
              <a:t>i</a:t>
            </a:r>
            <a:r>
              <a:rPr lang="en-US" dirty="0" smtClean="0"/>
              <a:t> via meta-path </a:t>
            </a:r>
            <a:r>
              <a:rPr lang="en-US" i="1" dirty="0" smtClean="0"/>
              <a:t>r </a:t>
            </a:r>
            <a:r>
              <a:rPr lang="en-US" dirty="0" smtClean="0"/>
              <a:t>via their </a:t>
            </a:r>
            <a:r>
              <a:rPr lang="en-US" dirty="0" err="1" smtClean="0"/>
              <a:t>embeddings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27432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Use negative sampling to approximate the distribution</a:t>
            </a:r>
          </a:p>
          <a:p>
            <a:pPr lvl="1"/>
            <a:endParaRPr lang="en-US" dirty="0"/>
          </a:p>
          <a:p>
            <a:r>
              <a:rPr lang="en-US" dirty="0" smtClean="0"/>
              <a:t>The goal is to maximize the likelihood of observing all the paths under each meta-path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438400"/>
            <a:ext cx="5486400" cy="140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22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Joint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 function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918" y="1981200"/>
            <a:ext cx="6282163" cy="21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728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select meta-paths?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greedy strategy is used to select meta-paths</a:t>
            </a:r>
          </a:p>
          <a:p>
            <a:pPr lvl="1"/>
            <a:r>
              <a:rPr lang="en-US" dirty="0" smtClean="0"/>
              <a:t>Step 1: Rank single meta-path according to their performance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Step 2: Greedily add the current best meta-path into current pool, stop until the performance deteriorates</a:t>
            </a:r>
          </a:p>
          <a:p>
            <a:pPr lvl="1"/>
            <a:endParaRPr lang="en-US" dirty="0"/>
          </a:p>
          <a:p>
            <a:r>
              <a:rPr lang="en-US" dirty="0" smtClean="0"/>
              <a:t>Different meta-paths will be selected for different tasks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153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Dataset:</a:t>
            </a:r>
          </a:p>
          <a:p>
            <a:pPr lvl="1"/>
            <a:r>
              <a:rPr lang="en-US" dirty="0" err="1" smtClean="0"/>
              <a:t>AMiner</a:t>
            </a:r>
            <a:r>
              <a:rPr lang="en-US" dirty="0" smtClean="0"/>
              <a:t> </a:t>
            </a:r>
            <a:r>
              <a:rPr lang="en-US" dirty="0"/>
              <a:t>Citation data set. </a:t>
            </a:r>
            <a:endParaRPr lang="en-US" dirty="0" smtClean="0"/>
          </a:p>
          <a:p>
            <a:pPr lvl="1"/>
            <a:r>
              <a:rPr lang="en-US" dirty="0" smtClean="0"/>
              <a:t>Papers </a:t>
            </a:r>
            <a:r>
              <a:rPr lang="en-US" dirty="0"/>
              <a:t>before 2012 </a:t>
            </a:r>
            <a:r>
              <a:rPr lang="en-US" dirty="0" smtClean="0"/>
              <a:t>are used </a:t>
            </a:r>
            <a:r>
              <a:rPr lang="en-US" dirty="0"/>
              <a:t>in training, and papers </a:t>
            </a:r>
            <a:r>
              <a:rPr lang="en-US" dirty="0" smtClean="0"/>
              <a:t>on and after </a:t>
            </a:r>
            <a:r>
              <a:rPr lang="en-US" dirty="0"/>
              <a:t>2012 are used as </a:t>
            </a:r>
            <a:r>
              <a:rPr lang="en-US" dirty="0" smtClean="0"/>
              <a:t>test.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95600"/>
            <a:ext cx="7013313" cy="1606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4800600"/>
            <a:ext cx="901762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37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Supervised feature-based baselines (i.e. LR, SVM, </a:t>
            </a:r>
            <a:r>
              <a:rPr lang="en-US" dirty="0" smtClean="0"/>
              <a:t>RF, </a:t>
            </a:r>
            <a:r>
              <a:rPr lang="en-US" dirty="0" err="1" smtClean="0"/>
              <a:t>LambdaMart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Manually crafted features</a:t>
            </a:r>
            <a:endParaRPr lang="en-US" dirty="0"/>
          </a:p>
          <a:p>
            <a:r>
              <a:rPr lang="en-US" dirty="0"/>
              <a:t>Task-specific embedding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Network-general </a:t>
            </a:r>
            <a:r>
              <a:rPr lang="en-US" dirty="0"/>
              <a:t>embedding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r>
              <a:rPr lang="en-US" dirty="0"/>
              <a:t>Pre-training + Task-specific embedding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Take general embedding as initialization of task-specific embedding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8119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meta-paths are selected?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A-P-P: author </a:t>
            </a:r>
            <a:r>
              <a:rPr lang="en-US" i="1" dirty="0" smtClean="0"/>
              <a:t>write</a:t>
            </a:r>
            <a:r>
              <a:rPr lang="en-US" dirty="0" smtClean="0"/>
              <a:t> paper </a:t>
            </a:r>
            <a:r>
              <a:rPr lang="en-US" i="1" dirty="0" smtClean="0"/>
              <a:t>cite</a:t>
            </a:r>
            <a:r>
              <a:rPr lang="en-US" dirty="0" smtClean="0"/>
              <a:t> paper</a:t>
            </a:r>
          </a:p>
          <a:p>
            <a:r>
              <a:rPr lang="en-US" dirty="0" smtClean="0"/>
              <a:t>A-P-W: author </a:t>
            </a:r>
            <a:r>
              <a:rPr lang="en-US" i="1" dirty="0" smtClean="0"/>
              <a:t>write</a:t>
            </a:r>
            <a:r>
              <a:rPr lang="en-US" dirty="0" smtClean="0"/>
              <a:t> paper </a:t>
            </a:r>
            <a:r>
              <a:rPr lang="en-US" i="1" dirty="0" smtClean="0"/>
              <a:t>contain</a:t>
            </a:r>
            <a:r>
              <a:rPr lang="en-US" dirty="0" smtClean="0"/>
              <a:t> keyword</a:t>
            </a:r>
          </a:p>
          <a:p>
            <a:r>
              <a:rPr lang="en-US" dirty="0" smtClean="0"/>
              <a:t>P-A: paper </a:t>
            </a:r>
            <a:r>
              <a:rPr lang="en-US" i="1" dirty="0" smtClean="0"/>
              <a:t>written-by</a:t>
            </a:r>
            <a:r>
              <a:rPr lang="en-US" dirty="0" smtClean="0"/>
              <a:t> author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2823"/>
            <a:ext cx="4441183" cy="3048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94763" y="1003994"/>
            <a:ext cx="82296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rgbClr val="002060"/>
                </a:solidFill>
                <a:effectLst/>
                <a:latin typeface="Baskerville Old Face" pitchFamily="18" charset="0"/>
                <a:ea typeface="+mn-ea"/>
                <a:cs typeface="Arial" pitchFamily="34" charset="0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006" y="3294523"/>
            <a:ext cx="4206575" cy="300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983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task: choose author candidate as true authors + negative authors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5" y="2133600"/>
            <a:ext cx="892052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265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 over Different Groups of Authors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37130"/>
            <a:ext cx="6954844" cy="562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05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Real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 all the authors (1M) as candidates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752600"/>
            <a:ext cx="5791200" cy="39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408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61" y="1371600"/>
            <a:ext cx="8343791" cy="360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01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</a:t>
            </a:r>
          </a:p>
          <a:p>
            <a:endParaRPr lang="en-US" dirty="0" smtClean="0"/>
          </a:p>
          <a:p>
            <a:r>
              <a:rPr lang="en-US" altLang="zh-CN" dirty="0" smtClean="0"/>
              <a:t>Unsupervised Network Embedding for Anomaly Detection</a:t>
            </a:r>
            <a:endParaRPr lang="en-US" altLang="zh-CN" dirty="0"/>
          </a:p>
          <a:p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User-Guided Network Embedding for Link Prediction</a:t>
            </a:r>
          </a:p>
          <a:p>
            <a:endParaRPr lang="en-US" altLang="zh-CN" dirty="0">
              <a:ea typeface="宋体" pitchFamily="2" charset="-122"/>
            </a:endParaRPr>
          </a:p>
          <a:p>
            <a:r>
              <a:rPr lang="en-US" altLang="zh-CN" dirty="0"/>
              <a:t>Functional Embedding for Recommendation in Content-Rich Networks</a:t>
            </a:r>
          </a:p>
          <a:p>
            <a:pPr marL="0" lvl="1" indent="0">
              <a:buNone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宋体" pitchFamily="2" charset="-122"/>
              <a:cs typeface="+mn-cs"/>
            </a:endParaRP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 rot="3432852">
            <a:off x="7801040" y="4246341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9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Chen et al., “On </a:t>
            </a:r>
            <a:r>
              <a:rPr lang="en-US" dirty="0"/>
              <a:t>Sampling Strategies for Neural Network-based Collaborative </a:t>
            </a:r>
            <a:r>
              <a:rPr lang="en-US" dirty="0" smtClean="0"/>
              <a:t>Filtering,” KDD’17</a:t>
            </a:r>
          </a:p>
          <a:p>
            <a:endParaRPr lang="en-US" dirty="0"/>
          </a:p>
          <a:p>
            <a:r>
              <a:rPr lang="en-US" dirty="0" smtClean="0"/>
              <a:t>Use the news recommendation as a running example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112640"/>
            <a:ext cx="6477000" cy="358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207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Neural Network-based Collaborative Filtering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71" y="1676400"/>
            <a:ext cx="7124964" cy="30831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1447800" y="5059681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Subsumes several existing work, e.g., Bansal et al., RecSys’16, Van den Oord et al., NIPS’13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2738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Generally: Functional Embedding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12438"/>
            <a:ext cx="7924800" cy="53515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5638800" y="51485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Goal: Minimize the loss function between predicted and observed rating or ranking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1300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Loss </a:t>
            </a:r>
            <a:r>
              <a:rPr lang="en-US" dirty="0" smtClean="0"/>
              <a:t>function</a:t>
            </a:r>
          </a:p>
          <a:p>
            <a:pPr lvl="1"/>
            <a:r>
              <a:rPr lang="en-US" dirty="0" smtClean="0"/>
              <a:t>Pointwise loss: </a:t>
            </a:r>
          </a:p>
          <a:p>
            <a:pPr lvl="2"/>
            <a:r>
              <a:rPr lang="en-US" dirty="0" smtClean="0"/>
              <a:t>A link with higher score is more likely to be observed</a:t>
            </a:r>
          </a:p>
          <a:p>
            <a:pPr lvl="1"/>
            <a:r>
              <a:rPr lang="en-US" dirty="0" smtClean="0"/>
              <a:t>Pairwise loss</a:t>
            </a:r>
          </a:p>
          <a:p>
            <a:pPr lvl="2"/>
            <a:r>
              <a:rPr lang="en-US" dirty="0" smtClean="0"/>
              <a:t>A positive link should have a higher score than a negative link</a:t>
            </a:r>
            <a:endParaRPr lang="en-US" dirty="0"/>
          </a:p>
          <a:p>
            <a:r>
              <a:rPr lang="en-US" dirty="0" smtClean="0"/>
              <a:t>Parameters:</a:t>
            </a:r>
          </a:p>
          <a:p>
            <a:pPr lvl="1"/>
            <a:r>
              <a:rPr lang="en-US" dirty="0" smtClean="0"/>
              <a:t>Parameters in the embedding function</a:t>
            </a:r>
            <a:endParaRPr lang="en-US" dirty="0" smtClean="0"/>
          </a:p>
          <a:p>
            <a:r>
              <a:rPr lang="en-US" dirty="0" smtClean="0"/>
              <a:t>Optimization: (Mini-Batch</a:t>
            </a:r>
            <a:r>
              <a:rPr lang="en-US" dirty="0" smtClean="0"/>
              <a:t>) Stochastic Gradient </a:t>
            </a:r>
            <a:r>
              <a:rPr lang="en-US" dirty="0" smtClean="0"/>
              <a:t>Descent</a:t>
            </a:r>
          </a:p>
          <a:p>
            <a:pPr lvl="1"/>
            <a:r>
              <a:rPr lang="en-US" dirty="0" smtClean="0"/>
              <a:t>Given a mini-batch of links, update parameters using stochastic gradient descent, until converge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3098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Computational cost is very heavy when embedding functions are complex multi-layer non-linear transformations, such as RNN and CNN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3200"/>
            <a:ext cx="6688756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0297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Types of Computations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13065"/>
            <a:ext cx="8001000" cy="568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369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Cost Model in a Mini-Batch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Assume in a Mini-Batch, we have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𝑢𝑠𝑒𝑟𝑠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𝑖𝑡𝑒𝑚𝑠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𝑢𝑠𝑒𝑟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𝑖𝑡𝑒𝑚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𝑖𝑛𝑡𝑒𝑟𝑎𝑐𝑡𝑖𝑜𝑛𝑠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Computation cost: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∗#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𝑢𝑠𝑒𝑟𝑠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∗#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𝑖𝑡𝑒𝑚𝑠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∗#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𝑖𝑛𝑡𝑒𝑟𝑎𝑐𝑡𝑖𝑜𝑛𝑠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37" t="-1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19400" y="3505200"/>
            <a:ext cx="381000" cy="5334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10740" y="4419600"/>
            <a:ext cx="2004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Most expensive!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>
            <a:endCxn id="5" idx="2"/>
          </p:cNvCxnSpPr>
          <p:nvPr/>
        </p:nvCxnSpPr>
        <p:spPr>
          <a:xfrm flipV="1">
            <a:off x="2895600" y="4038600"/>
            <a:ext cx="114300" cy="381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4328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to Speedup Computation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sampling strategies that can share the computational costs on the node type that are expensive</a:t>
            </a:r>
          </a:p>
          <a:p>
            <a:pPr lvl="1"/>
            <a:r>
              <a:rPr lang="en-US" dirty="0" smtClean="0"/>
              <a:t>Data to sample here: Links between users and items</a:t>
            </a:r>
          </a:p>
          <a:p>
            <a:pPr lvl="1"/>
            <a:r>
              <a:rPr lang="en-US" dirty="0" smtClean="0"/>
              <a:t>Major computational costs: on nodes, esp. on items that involves rich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733800"/>
            <a:ext cx="5940271" cy="270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963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Sampling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Negative Sampling: b positive links and k negative links for each positive link</a:t>
            </a:r>
          </a:p>
          <a:p>
            <a:pPr lvl="1"/>
            <a:r>
              <a:rPr lang="en-US" dirty="0" smtClean="0"/>
              <a:t>In each mini-batch: no items are shared!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590800"/>
            <a:ext cx="3352800" cy="3465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343400" y="2819400"/>
                <a:ext cx="3733800" cy="1656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𝑢𝑠𝑒𝑟𝑠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𝑖𝑡𝑒𝑚𝑠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𝑖𝑛𝑡𝑒𝑟𝑎𝑐𝑡𝑖𝑜𝑛𝑠</m:t>
                    </m:r>
                  </m:oMath>
                </a14:m>
                <a:r>
                  <a:rPr lang="en-US" sz="2000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 smtClean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b="1" dirty="0" smtClean="0">
                    <a:solidFill>
                      <a:srgbClr val="00B050"/>
                    </a:solidFill>
                  </a:rPr>
                  <a:t>Main cost: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819400"/>
                <a:ext cx="3733800" cy="1656159"/>
              </a:xfrm>
              <a:prstGeom prst="rect">
                <a:avLst/>
              </a:prstGeom>
              <a:blipFill>
                <a:blip r:embed="rId3"/>
                <a:stretch>
                  <a:fillRect t="-1476" b="-44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74081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Strategy 1: Stratified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 items: b </a:t>
            </a:r>
            <a:r>
              <a:rPr lang="en-US" dirty="0"/>
              <a:t>positive links and k negative links for each positive </a:t>
            </a:r>
            <a:r>
              <a:rPr lang="en-US" dirty="0" smtClean="0"/>
              <a:t>link; # of positive link per item: 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057400"/>
            <a:ext cx="7479664" cy="3347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355464" y="5194534"/>
                <a:ext cx="3733800" cy="1660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𝑢𝑠𝑒𝑟𝑠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𝑖𝑡𝑒𝑚𝑠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𝑖𝑛𝑡𝑒𝑟𝑎𝑐𝑡𝑖𝑜𝑛𝑠</m:t>
                    </m:r>
                  </m:oMath>
                </a14:m>
                <a:r>
                  <a:rPr lang="en-US" sz="2000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 smtClean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b="1" dirty="0" smtClean="0">
                    <a:solidFill>
                      <a:srgbClr val="00B050"/>
                    </a:solidFill>
                  </a:rPr>
                  <a:t>Main cost: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464" y="5194534"/>
                <a:ext cx="3733800" cy="1660326"/>
              </a:xfrm>
              <a:prstGeom prst="rect">
                <a:avLst/>
              </a:prstGeom>
              <a:blipFill>
                <a:blip r:embed="rId3"/>
                <a:stretch>
                  <a:fillRect t="-1471"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66803" y="5194534"/>
                <a:ext cx="3733800" cy="1656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𝑢𝑠𝑒𝑟𝑠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𝑖𝑡𝑒𝑚𝑠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𝑖𝑛𝑡𝑒𝑟𝑎𝑐𝑡𝑖𝑜𝑛𝑠</m:t>
                    </m:r>
                  </m:oMath>
                </a14:m>
                <a:r>
                  <a:rPr lang="en-US" sz="2000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 smtClean="0"/>
              </a:p>
              <a:p>
                <a:pPr lvl="1"/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b="1" dirty="0" smtClean="0">
                    <a:solidFill>
                      <a:srgbClr val="00B050"/>
                    </a:solidFill>
                  </a:rPr>
                  <a:t>Main cost: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03" y="5194534"/>
                <a:ext cx="3733800" cy="1656159"/>
              </a:xfrm>
              <a:prstGeom prst="rect">
                <a:avLst/>
              </a:prstGeom>
              <a:blipFill>
                <a:blip r:embed="rId4"/>
                <a:stretch>
                  <a:fillRect t="-1471"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13542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Strategy 2: Negative 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 all the non-links as negative links, again share items: still b positive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057400"/>
            <a:ext cx="6976456" cy="3083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38200" y="4960171"/>
                <a:ext cx="3733800" cy="1656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𝑢𝑠𝑒𝑟𝑠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𝑖𝑡𝑒𝑚𝑠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𝑖𝑛𝑡𝑒𝑟𝑎𝑐𝑡𝑖𝑜𝑛𝑠</m:t>
                    </m:r>
                  </m:oMath>
                </a14:m>
                <a:r>
                  <a:rPr lang="en-US" sz="2000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 smtClean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b="1" dirty="0" smtClean="0">
                    <a:solidFill>
                      <a:srgbClr val="00B050"/>
                    </a:solidFill>
                  </a:rPr>
                  <a:t>Main cost: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60171"/>
                <a:ext cx="3733800" cy="1656159"/>
              </a:xfrm>
              <a:prstGeom prst="rect">
                <a:avLst/>
              </a:prstGeom>
              <a:blipFill>
                <a:blip r:embed="rId3"/>
                <a:stretch>
                  <a:fillRect t="-1476" b="-4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648200" y="4966434"/>
                <a:ext cx="3733800" cy="1656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𝑢𝑠𝑒𝑟𝑠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𝑖𝑡𝑒𝑚𝑠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𝑖𝑛𝑡𝑒𝑟𝑎𝑐𝑡𝑖𝑜𝑛𝑠</m:t>
                    </m:r>
                  </m:oMath>
                </a14:m>
                <a:r>
                  <a:rPr lang="en-US" sz="2000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b="1" dirty="0" smtClean="0">
                    <a:solidFill>
                      <a:srgbClr val="00B050"/>
                    </a:solidFill>
                  </a:rPr>
                  <a:t>Main cost: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966434"/>
                <a:ext cx="3733800" cy="1656159"/>
              </a:xfrm>
              <a:prstGeom prst="rect">
                <a:avLst/>
              </a:prstGeom>
              <a:blipFill>
                <a:blip r:embed="rId4"/>
                <a:stretch>
                  <a:fillRect t="-1476" b="-4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49271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9" y="2667000"/>
            <a:ext cx="8459840" cy="262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Combine Two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Stratified sampling only: Cannot deal with ranking-based loss functions</a:t>
            </a:r>
          </a:p>
          <a:p>
            <a:r>
              <a:rPr lang="en-US" dirty="0" smtClean="0"/>
              <a:t>Negative sharing only: Too many negative links used, diminishing return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05400" y="5201841"/>
                <a:ext cx="3733800" cy="1656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𝑢𝑠𝑒𝑟𝑠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𝑖𝑡𝑒𝑚𝑠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𝑖𝑛𝑡𝑒𝑟𝑎𝑐𝑡𝑖𝑜𝑛𝑠</m:t>
                    </m:r>
                  </m:oMath>
                </a14:m>
                <a:r>
                  <a:rPr lang="en-US" sz="2000" dirty="0" smtClean="0"/>
                  <a:t>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 smtClean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b="1" dirty="0" smtClean="0">
                    <a:solidFill>
                      <a:srgbClr val="00B050"/>
                    </a:solidFill>
                  </a:rPr>
                  <a:t>Main cost: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201841"/>
                <a:ext cx="3733800" cy="1656159"/>
              </a:xfrm>
              <a:prstGeom prst="rect">
                <a:avLst/>
              </a:prstGeom>
              <a:blipFill>
                <a:blip r:embed="rId3"/>
                <a:stretch>
                  <a:fillRect t="-1103"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flipH="1">
            <a:off x="5791200" y="4215188"/>
            <a:ext cx="3125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Still b positive links, s positive links per item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2580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47800"/>
            <a:ext cx="813040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827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Speedup up to 30 times with even performance improvement</a:t>
            </a:r>
          </a:p>
          <a:p>
            <a:r>
              <a:rPr lang="en-US" dirty="0" smtClean="0"/>
              <a:t>Datasets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667000"/>
            <a:ext cx="729303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326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55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52400" y="1019794"/>
            <a:ext cx="8607266" cy="5157216"/>
            <a:chOff x="228600" y="1091184"/>
            <a:chExt cx="8607266" cy="515721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" y="1091184"/>
              <a:ext cx="8607266" cy="515721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4207178" y="4114800"/>
              <a:ext cx="441021" cy="609600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207177" y="5448300"/>
              <a:ext cx="441021" cy="609600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172200" y="4116888"/>
              <a:ext cx="441021" cy="609600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172200" y="5476296"/>
              <a:ext cx="441021" cy="609600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 flipH="1">
            <a:off x="2514600" y="6123057"/>
            <a:ext cx="4679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Converge faster and fewer iterations are needed when more links are used!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813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447800"/>
            <a:ext cx="8771716" cy="4495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1704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Convergence to a better place using much less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8079414" cy="2830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4809662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training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00800" y="4815592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test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86537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</a:t>
            </a:r>
          </a:p>
          <a:p>
            <a:endParaRPr lang="en-US" dirty="0" smtClean="0"/>
          </a:p>
          <a:p>
            <a:r>
              <a:rPr lang="en-US" altLang="zh-CN" dirty="0" smtClean="0"/>
              <a:t>Unsupervised Network Embedding for Anomaly Detection</a:t>
            </a:r>
            <a:endParaRPr lang="en-US" altLang="zh-CN" dirty="0"/>
          </a:p>
          <a:p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User-Guided Network Embedding for Link Prediction</a:t>
            </a:r>
          </a:p>
          <a:p>
            <a:endParaRPr lang="en-US" altLang="zh-CN" dirty="0">
              <a:ea typeface="宋体" pitchFamily="2" charset="-122"/>
            </a:endParaRPr>
          </a:p>
          <a:p>
            <a:r>
              <a:rPr lang="en-US" altLang="zh-CN" dirty="0"/>
              <a:t>Functional Embedding for Recommendation in Content-Rich Networks</a:t>
            </a:r>
          </a:p>
          <a:p>
            <a:pPr marL="0" lvl="1" indent="0">
              <a:buNone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宋体" pitchFamily="2" charset="-122"/>
              <a:cs typeface="+mn-cs"/>
            </a:endParaRP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 rot="3432852">
            <a:off x="2390840" y="554174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0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Representing </a:t>
            </a:r>
            <a:r>
              <a:rPr lang="en-US" dirty="0"/>
              <a:t>nodes by utilizing links in </a:t>
            </a:r>
            <a:r>
              <a:rPr lang="en-US" dirty="0" smtClean="0"/>
              <a:t>networks is an effective and efficient way of mining networks</a:t>
            </a:r>
            <a:endParaRPr lang="en-US" dirty="0"/>
          </a:p>
          <a:p>
            <a:pPr lvl="1"/>
            <a:r>
              <a:rPr lang="en-US" dirty="0" smtClean="0"/>
              <a:t>Different types of links have different importance scores</a:t>
            </a:r>
          </a:p>
          <a:p>
            <a:pPr lvl="1"/>
            <a:r>
              <a:rPr lang="en-US" dirty="0" smtClean="0"/>
              <a:t>Meta-path augmented general embedding helps</a:t>
            </a:r>
          </a:p>
          <a:p>
            <a:pPr lvl="1"/>
            <a:r>
              <a:rPr lang="en-US" dirty="0" smtClean="0"/>
              <a:t>Functional embedding can further leverage the content information in the networks</a:t>
            </a:r>
          </a:p>
          <a:p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pplications</a:t>
            </a:r>
            <a:endParaRPr lang="en-US" dirty="0"/>
          </a:p>
          <a:p>
            <a:pPr lvl="1"/>
            <a:r>
              <a:rPr lang="en-US" dirty="0"/>
              <a:t>Anomaly detection for heterogeneous categorical </a:t>
            </a:r>
            <a:r>
              <a:rPr lang="en-US" dirty="0" smtClean="0"/>
              <a:t>events</a:t>
            </a:r>
          </a:p>
          <a:p>
            <a:pPr lvl="1"/>
            <a:r>
              <a:rPr lang="en-US" altLang="zh-CN" dirty="0" smtClean="0"/>
              <a:t>Link prediction, e.g., drug recommendation, disease diagnosis</a:t>
            </a:r>
          </a:p>
          <a:p>
            <a:pPr lvl="1"/>
            <a:r>
              <a:rPr lang="en-US" dirty="0" smtClean="0"/>
              <a:t>Recommendation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6420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3601-2E22-4589-A394-4D3650FFD697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3232723"/>
            <a:ext cx="31770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18819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57719</TotalTime>
  <Words>1697</Words>
  <Application>Microsoft Office PowerPoint</Application>
  <PresentationFormat>On-screen Show (4:3)</PresentationFormat>
  <Paragraphs>433</Paragraphs>
  <Slides>61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宋体</vt:lpstr>
      <vt:lpstr>Arial</vt:lpstr>
      <vt:lpstr>Baskerville Old Face</vt:lpstr>
      <vt:lpstr>Calibri</vt:lpstr>
      <vt:lpstr>Cambria Math</vt:lpstr>
      <vt:lpstr>Clarity</vt:lpstr>
      <vt:lpstr>Embedding Approaches for Mining Heterogeneous Information Networks</vt:lpstr>
      <vt:lpstr>Outline</vt:lpstr>
      <vt:lpstr>Information Network Mining</vt:lpstr>
      <vt:lpstr>One Possible Solution</vt:lpstr>
      <vt:lpstr>Another Possible Solution</vt:lpstr>
      <vt:lpstr>Challenges</vt:lpstr>
      <vt:lpstr>Outline</vt:lpstr>
      <vt:lpstr>Anomaly Detection</vt:lpstr>
      <vt:lpstr>Unsupervised Anomaly Detection</vt:lpstr>
      <vt:lpstr>How about Categorical Events?</vt:lpstr>
      <vt:lpstr>The Network View of Categorical Events</vt:lpstr>
      <vt:lpstr>Embedding-based Probability Modeling for Events</vt:lpstr>
      <vt:lpstr>APE Model</vt:lpstr>
      <vt:lpstr>Graphical Illustration of APE Model</vt:lpstr>
      <vt:lpstr>The Learning Algorithm</vt:lpstr>
      <vt:lpstr>Generating Noise Distribution</vt:lpstr>
      <vt:lpstr>Datasets</vt:lpstr>
      <vt:lpstr>Evaluation: Baselines</vt:lpstr>
      <vt:lpstr>Evaluation: Results</vt:lpstr>
      <vt:lpstr>Case Studies</vt:lpstr>
      <vt:lpstr>Embedding Detected </vt:lpstr>
      <vt:lpstr>Interaction Weights Learned</vt:lpstr>
      <vt:lpstr>Outline</vt:lpstr>
      <vt:lpstr>Author Identification</vt:lpstr>
      <vt:lpstr>Challenges</vt:lpstr>
      <vt:lpstr>Our Solution</vt:lpstr>
      <vt:lpstr>Task-Guided Embedding</vt:lpstr>
      <vt:lpstr>Formally</vt:lpstr>
      <vt:lpstr>Ranking-based Objective</vt:lpstr>
      <vt:lpstr>Path-Augmented Embedding</vt:lpstr>
      <vt:lpstr>Formally</vt:lpstr>
      <vt:lpstr>The Joint Model</vt:lpstr>
      <vt:lpstr>How to select meta-paths?</vt:lpstr>
      <vt:lpstr>Experiments</vt:lpstr>
      <vt:lpstr>Baselines</vt:lpstr>
      <vt:lpstr>Which meta-paths are selected?</vt:lpstr>
      <vt:lpstr>Comparison</vt:lpstr>
      <vt:lpstr>Performance over Different Groups of Authors</vt:lpstr>
      <vt:lpstr>The Real Game</vt:lpstr>
      <vt:lpstr>Case Study</vt:lpstr>
      <vt:lpstr>Outline</vt:lpstr>
      <vt:lpstr>Text Recommendation</vt:lpstr>
      <vt:lpstr>Solution</vt:lpstr>
      <vt:lpstr>More Generally: Functional Embedding</vt:lpstr>
      <vt:lpstr>Learning Algorithm</vt:lpstr>
      <vt:lpstr>Challenge</vt:lpstr>
      <vt:lpstr>Three Types of Computations</vt:lpstr>
      <vt:lpstr>The Cost Model in a Mini-Batch</vt:lpstr>
      <vt:lpstr>Solution to Speedup Computation</vt:lpstr>
      <vt:lpstr>Existing Sampling Strategies</vt:lpstr>
      <vt:lpstr>Proposed Strategy 1: Stratified Sampling</vt:lpstr>
      <vt:lpstr>Proposed Strategy 2: Negative Sharing</vt:lpstr>
      <vt:lpstr>Combine Two Strategies</vt:lpstr>
      <vt:lpstr>Cost Summary</vt:lpstr>
      <vt:lpstr>Experimental Results</vt:lpstr>
      <vt:lpstr>Running Time</vt:lpstr>
      <vt:lpstr>Effectiveness</vt:lpstr>
      <vt:lpstr>Convergence Curves</vt:lpstr>
      <vt:lpstr>Outline</vt:lpstr>
      <vt:lpstr>Summary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 Heterogeneous Information Networks</dc:title>
  <dc:creator>yizhousun</dc:creator>
  <cp:lastModifiedBy>yzsun</cp:lastModifiedBy>
  <cp:revision>1107</cp:revision>
  <dcterms:created xsi:type="dcterms:W3CDTF">2006-08-16T00:00:00Z</dcterms:created>
  <dcterms:modified xsi:type="dcterms:W3CDTF">2018-05-18T17:15:07Z</dcterms:modified>
</cp:coreProperties>
</file>