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3375600" cy="18745200"/>
  <p:notesSz cx="6858000" cy="9144000"/>
  <p:custDataLst>
    <p:tags r:id="rId3"/>
  </p:custDataLst>
  <p:defaultTextStyle>
    <a:defPPr>
      <a:defRPr lang="en-US"/>
    </a:defPPr>
    <a:lvl1pPr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1436688" indent="-979488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2874963" indent="-1960563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4311650" indent="-2940050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5749925" indent="-3921125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57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57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57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57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904">
          <p15:clr>
            <a:srgbClr val="A4A3A4"/>
          </p15:clr>
        </p15:guide>
        <p15:guide id="2" pos="105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FF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20" d="100"/>
          <a:sy n="20" d="100"/>
        </p:scale>
        <p:origin x="24" y="653"/>
      </p:cViewPr>
      <p:guideLst>
        <p:guide orient="horz" pos="5904"/>
        <p:guide pos="10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3170" y="5823168"/>
            <a:ext cx="28369260" cy="40180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0" y="10622280"/>
            <a:ext cx="23362920" cy="4790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75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8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2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F26F5-D93F-4C5E-9759-024FE27839D1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FBAB7-4DFA-41F2-9EE0-D027268F4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4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D30E4-BDC9-4B48-A231-0816828586AB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CDF33-EE5A-415A-A291-90D07504C0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2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442" y="12045529"/>
            <a:ext cx="28369260" cy="3723005"/>
          </a:xfrm>
        </p:spPr>
        <p:txBody>
          <a:bodyPr anchor="t"/>
          <a:lstStyle>
            <a:lvl1pPr algn="l">
              <a:defRPr sz="12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6442" y="7945020"/>
            <a:ext cx="28369260" cy="4100512"/>
          </a:xfrm>
        </p:spPr>
        <p:txBody>
          <a:bodyPr anchor="b"/>
          <a:lstStyle>
            <a:lvl1pPr marL="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1pPr>
            <a:lvl2pPr marL="143756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875129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31269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50257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187822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62538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6550A-0439-453D-A189-D6F968B67DF3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D06DB-5AA8-4757-8BE3-2C834F8F48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8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07275" y="12015154"/>
            <a:ext cx="54693107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56641" y="12015154"/>
            <a:ext cx="54693104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C075D-2F65-4E64-88AA-3A3A5A1CC9D7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CFD98-9329-4FA4-9107-E8FBA03550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04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0" y="750677"/>
            <a:ext cx="30038040" cy="3124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782" y="4195976"/>
            <a:ext cx="14746687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8782" y="5944659"/>
            <a:ext cx="14746687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954345" y="4195976"/>
            <a:ext cx="14752480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954345" y="5944659"/>
            <a:ext cx="14752480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79897-642E-46F0-A6BB-91109E1F4DA5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4331D-6ED0-48BD-B35D-7ACA2D1586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40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10892-7D8D-4AC8-97C5-CCE64A15829A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B2546-9451-4980-88C0-B21EE7335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50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01DB9-9455-474D-8F08-4B7AB65B00F9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4D135-0BBE-41FE-B050-CF20B6417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2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5" y="746337"/>
            <a:ext cx="10980341" cy="3176270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8935" y="746342"/>
            <a:ext cx="18657888" cy="15998508"/>
          </a:xfrm>
        </p:spPr>
        <p:txBody>
          <a:bodyPr/>
          <a:lstStyle>
            <a:lvl1pPr>
              <a:defRPr sz="10100"/>
            </a:lvl1pPr>
            <a:lvl2pPr>
              <a:defRPr sz="8800"/>
            </a:lvl2pPr>
            <a:lvl3pPr>
              <a:defRPr sz="75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8785" y="3922608"/>
            <a:ext cx="10980341" cy="12822239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CBA22-5EB3-4509-91CC-C74E3BEE7FAC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7538E-1D0C-4D66-82B9-4A5F9D885D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2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1853" y="13121644"/>
            <a:ext cx="20025360" cy="1549083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41853" y="1674918"/>
            <a:ext cx="20025360" cy="11247120"/>
          </a:xfrm>
        </p:spPr>
        <p:txBody>
          <a:bodyPr rtlCol="0">
            <a:normAutofit/>
          </a:bodyPr>
          <a:lstStyle>
            <a:lvl1pPr marL="0" indent="0">
              <a:buNone/>
              <a:defRPr sz="10100"/>
            </a:lvl1pPr>
            <a:lvl2pPr marL="1437564" indent="0">
              <a:buNone/>
              <a:defRPr sz="8800"/>
            </a:lvl2pPr>
            <a:lvl3pPr marL="2875129" indent="0">
              <a:buNone/>
              <a:defRPr sz="7500"/>
            </a:lvl3pPr>
            <a:lvl4pPr marL="4312693" indent="0">
              <a:buNone/>
              <a:defRPr sz="6300"/>
            </a:lvl4pPr>
            <a:lvl5pPr marL="5750257" indent="0">
              <a:buNone/>
              <a:defRPr sz="6300"/>
            </a:lvl5pPr>
            <a:lvl6pPr marL="7187822" indent="0">
              <a:buNone/>
              <a:defRPr sz="6300"/>
            </a:lvl6pPr>
            <a:lvl7pPr marL="8625386" indent="0">
              <a:buNone/>
              <a:defRPr sz="6300"/>
            </a:lvl7pPr>
            <a:lvl8pPr marL="10062950" indent="0">
              <a:buNone/>
              <a:defRPr sz="6300"/>
            </a:lvl8pPr>
            <a:lvl9pPr marL="11500515" indent="0">
              <a:buNone/>
              <a:defRPr sz="63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1853" y="14670727"/>
            <a:ext cx="20025360" cy="2199957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BD6DD-8457-4695-9FA5-D5A279ADB3A4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CF518-125C-4623-853C-4B3265417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88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B0935-F1BA-4EFC-8303-37C269D62818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5E8F5-E178-4BD9-AE48-D97086DECE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567025" y="2061110"/>
            <a:ext cx="27482718" cy="439340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07274" y="2061110"/>
            <a:ext cx="81903492" cy="439340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6E883-3D46-4B0B-B70B-E0244E361FC2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0765-6376-4E5D-BB48-FFF71DEAA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5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68463" y="750888"/>
            <a:ext cx="300386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68463" y="4373563"/>
            <a:ext cx="30038675" cy="12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8463" y="17373600"/>
            <a:ext cx="77882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l" defTabSz="2875129" fontAlgn="auto">
              <a:spcBef>
                <a:spcPts val="0"/>
              </a:spcBef>
              <a:spcAft>
                <a:spcPts val="0"/>
              </a:spcAft>
              <a:defRPr sz="37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A2E769-A761-4DA6-BBB7-BA43DDF55AAF}" type="datetimeFigureOut">
              <a:rPr lang="en-US"/>
              <a:pPr>
                <a:defRPr/>
              </a:pPr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03013" y="17373600"/>
            <a:ext cx="105695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ctr" defTabSz="2875129" fontAlgn="auto">
              <a:spcBef>
                <a:spcPts val="0"/>
              </a:spcBef>
              <a:spcAft>
                <a:spcPts val="0"/>
              </a:spcAft>
              <a:defRPr sz="3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918863" y="17373600"/>
            <a:ext cx="77882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r" defTabSz="2875129" fontAlgn="auto">
              <a:spcBef>
                <a:spcPts val="0"/>
              </a:spcBef>
              <a:spcAft>
                <a:spcPts val="0"/>
              </a:spcAft>
              <a:defRPr sz="37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CB263AD-9180-49A9-87BF-43ABF472E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74963" rtl="0" fontAlgn="base">
        <a:spcBef>
          <a:spcPct val="0"/>
        </a:spcBef>
        <a:spcAft>
          <a:spcPct val="0"/>
        </a:spcAft>
        <a:defRPr sz="13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2pPr>
      <a:lvl3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3pPr>
      <a:lvl4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4pPr>
      <a:lvl5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5pPr>
      <a:lvl6pPr marL="4572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6pPr>
      <a:lvl7pPr marL="9144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7pPr>
      <a:lvl8pPr marL="13716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8pPr>
      <a:lvl9pPr marL="18288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9pPr>
    </p:titleStyle>
    <p:bodyStyle>
      <a:lvl1pPr marL="1077913" indent="-1077913" algn="l" defTabSz="2874963" rtl="0" fontAlgn="base">
        <a:spcBef>
          <a:spcPct val="20000"/>
        </a:spcBef>
        <a:spcAft>
          <a:spcPct val="0"/>
        </a:spcAft>
        <a:buFont typeface="Arial" charset="0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335213" indent="-896938" algn="l" defTabSz="2874963" rtl="0" fontAlgn="base">
        <a:spcBef>
          <a:spcPct val="20000"/>
        </a:spcBef>
        <a:spcAft>
          <a:spcPct val="0"/>
        </a:spcAft>
        <a:buFont typeface="Arial" charset="0"/>
        <a:buChar char="–"/>
        <a:defRPr sz="8800" kern="1200">
          <a:solidFill>
            <a:schemeClr val="tx1"/>
          </a:solidFill>
          <a:latin typeface="+mn-lt"/>
          <a:ea typeface="+mn-ea"/>
          <a:cs typeface="+mn-cs"/>
        </a:defRPr>
      </a:lvl2pPr>
      <a:lvl3pPr marL="3592513" indent="-717550" algn="l" defTabSz="2874963" rtl="0" fontAlgn="base">
        <a:spcBef>
          <a:spcPct val="20000"/>
        </a:spcBef>
        <a:spcAft>
          <a:spcPct val="0"/>
        </a:spcAft>
        <a:buFont typeface="Arial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5030788" indent="-717550" algn="l" defTabSz="2874963" rtl="0" fontAlgn="base">
        <a:spcBef>
          <a:spcPct val="20000"/>
        </a:spcBef>
        <a:spcAft>
          <a:spcPct val="0"/>
        </a:spcAft>
        <a:buFont typeface="Arial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67475" indent="-717550" algn="l" defTabSz="2874963" rtl="0" fontAlgn="base">
        <a:spcBef>
          <a:spcPct val="20000"/>
        </a:spcBef>
        <a:spcAft>
          <a:spcPct val="0"/>
        </a:spcAft>
        <a:buFont typeface="Arial" charset="0"/>
        <a:buChar char="»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7906604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344168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0781732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219297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37564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875129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312693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750257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187822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625386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1006295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500515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177801"/>
            <a:ext cx="32689800" cy="24685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1" name="TextBox 13"/>
          <p:cNvSpPr txBox="1">
            <a:spLocks noChangeArrowheads="1"/>
          </p:cNvSpPr>
          <p:nvPr/>
        </p:nvSpPr>
        <p:spPr bwMode="auto">
          <a:xfrm>
            <a:off x="1009650" y="-149030"/>
            <a:ext cx="32092855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6600" dirty="0">
                <a:solidFill>
                  <a:srgbClr val="0070C0"/>
                </a:solidFill>
              </a:rPr>
              <a:t>                   </a:t>
            </a:r>
            <a:r>
              <a:rPr lang="en-US" altLang="en-US" sz="4400" dirty="0">
                <a:solidFill>
                  <a:srgbClr val="0070C0"/>
                </a:solidFill>
              </a:rPr>
              <a:t>Performance Evaluation of Machine Learning Algorithms by K-Fold Cross-Validation and Hold-Out Validation</a:t>
            </a:r>
          </a:p>
          <a:p>
            <a:pPr algn="ctr"/>
            <a:r>
              <a:rPr lang="en-US" altLang="en-US" sz="4400" dirty="0">
                <a:solidFill>
                  <a:srgbClr val="0070C0"/>
                </a:solidFill>
              </a:rPr>
              <a:t> for Classification of Survey Write-in Responses</a:t>
            </a:r>
          </a:p>
          <a:p>
            <a:pPr algn="ctr"/>
            <a:r>
              <a:rPr lang="en-US" altLang="en-US" sz="4000" dirty="0"/>
              <a:t>Andrea Roberson (andrea.roberson@census.gov)</a:t>
            </a:r>
            <a:br>
              <a:rPr lang="en-US" altLang="en-US" sz="4000" dirty="0"/>
            </a:br>
            <a:r>
              <a:rPr lang="en-US" altLang="en-US" sz="3200" dirty="0"/>
              <a:t>Any views expressed are those of the author and not necessarily those of the U.S. Census Bureau.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4800" y="2930526"/>
            <a:ext cx="8001000" cy="1556543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8438045" y="2873802"/>
            <a:ext cx="8001000" cy="1556543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en-US" sz="6000" i="1"/>
              <a:t>50% HV vs 2 KFCV Example</a:t>
            </a:r>
            <a:endParaRPr lang="en-US" altLang="en-US" sz="6000" i="1" dirty="0"/>
          </a:p>
        </p:txBody>
      </p:sp>
      <p:sp>
        <p:nvSpPr>
          <p:cNvPr id="11" name="Rounded Rectangle 10"/>
          <p:cNvSpPr/>
          <p:nvPr/>
        </p:nvSpPr>
        <p:spPr>
          <a:xfrm>
            <a:off x="16764000" y="2930526"/>
            <a:ext cx="8001000" cy="1556543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4993600" y="2951163"/>
            <a:ext cx="8001000" cy="1556543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8" name="TextBox 14"/>
          <p:cNvSpPr txBox="1">
            <a:spLocks noChangeArrowheads="1"/>
          </p:cNvSpPr>
          <p:nvPr/>
        </p:nvSpPr>
        <p:spPr bwMode="auto">
          <a:xfrm>
            <a:off x="304800" y="313315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dirty="0">
                <a:solidFill>
                  <a:srgbClr val="0070C0"/>
                </a:solidFill>
              </a:rPr>
              <a:t>Background</a:t>
            </a:r>
          </a:p>
        </p:txBody>
      </p:sp>
      <p:sp>
        <p:nvSpPr>
          <p:cNvPr id="2060" name="TextBox 18"/>
          <p:cNvSpPr txBox="1">
            <a:spLocks noChangeArrowheads="1"/>
          </p:cNvSpPr>
          <p:nvPr/>
        </p:nvSpPr>
        <p:spPr bwMode="auto">
          <a:xfrm>
            <a:off x="8534400" y="313315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dirty="0">
                <a:solidFill>
                  <a:srgbClr val="0070C0"/>
                </a:solidFill>
              </a:rPr>
              <a:t>Methodology</a:t>
            </a:r>
          </a:p>
        </p:txBody>
      </p:sp>
      <p:sp>
        <p:nvSpPr>
          <p:cNvPr id="2062" name="TextBox 20"/>
          <p:cNvSpPr txBox="1">
            <a:spLocks noChangeArrowheads="1"/>
          </p:cNvSpPr>
          <p:nvPr/>
        </p:nvSpPr>
        <p:spPr bwMode="auto">
          <a:xfrm>
            <a:off x="24904005" y="8097221"/>
            <a:ext cx="800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4800" dirty="0">
                <a:solidFill>
                  <a:srgbClr val="0070C0"/>
                </a:solidFill>
              </a:rPr>
              <a:t>Current Work</a:t>
            </a:r>
          </a:p>
        </p:txBody>
      </p:sp>
      <p:sp>
        <p:nvSpPr>
          <p:cNvPr id="2063" name="TextBox 21"/>
          <p:cNvSpPr txBox="1">
            <a:spLocks noChangeArrowheads="1"/>
          </p:cNvSpPr>
          <p:nvPr/>
        </p:nvSpPr>
        <p:spPr bwMode="auto">
          <a:xfrm>
            <a:off x="25198137" y="13707857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dirty="0">
                <a:solidFill>
                  <a:srgbClr val="0070C0"/>
                </a:solidFill>
              </a:rPr>
              <a:t>References</a:t>
            </a:r>
          </a:p>
        </p:txBody>
      </p:sp>
      <p:sp>
        <p:nvSpPr>
          <p:cNvPr id="2064" name="TextBox 22"/>
          <p:cNvSpPr txBox="1">
            <a:spLocks noChangeArrowheads="1"/>
          </p:cNvSpPr>
          <p:nvPr/>
        </p:nvSpPr>
        <p:spPr bwMode="auto">
          <a:xfrm>
            <a:off x="457200" y="4217413"/>
            <a:ext cx="7848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The Annual Capital Expenditures Survey (ACES) provides national estimates of capital investments in U.S. businesses.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cs typeface="Times New Roman" panose="02020603050405020304" pitchFamily="18" charset="0"/>
              </a:rPr>
              <a:t>U.S. Census Bureau studies identified areas of improvement in our editing processes in order to improve the timeliness and quality of our estimates while reducing cost.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cs typeface="Times New Roman" panose="02020603050405020304" pitchFamily="18" charset="0"/>
              </a:rPr>
              <a:t>A U.S. Census Bureau Economic Edit Reduction team identified edits and processes that can be automated.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cs typeface="Times New Roman" panose="02020603050405020304" pitchFamily="18" charset="0"/>
              </a:rPr>
              <a:t>Suggestions included automating the manual examination of ACES survey write-ins</a:t>
            </a:r>
            <a:r>
              <a:rPr lang="en-US" altLang="en-US" sz="3200" dirty="0"/>
              <a:t>.</a:t>
            </a:r>
          </a:p>
        </p:txBody>
      </p:sp>
      <p:sp>
        <p:nvSpPr>
          <p:cNvPr id="2066" name="TextBox 24"/>
          <p:cNvSpPr txBox="1">
            <a:spLocks noChangeArrowheads="1"/>
          </p:cNvSpPr>
          <p:nvPr/>
        </p:nvSpPr>
        <p:spPr bwMode="auto">
          <a:xfrm>
            <a:off x="8776395" y="4051287"/>
            <a:ext cx="7848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3200" b="1" dirty="0"/>
              <a:t>Analysis of KFCV over HV on large write-in datasets</a:t>
            </a:r>
          </a:p>
        </p:txBody>
      </p:sp>
      <p:sp>
        <p:nvSpPr>
          <p:cNvPr id="2067" name="TextBox 27"/>
          <p:cNvSpPr txBox="1">
            <a:spLocks noChangeArrowheads="1"/>
          </p:cNvSpPr>
          <p:nvPr/>
        </p:nvSpPr>
        <p:spPr bwMode="auto">
          <a:xfrm>
            <a:off x="25310432" y="14644558"/>
            <a:ext cx="76962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400" dirty="0"/>
              <a:t>Wong, T. (2015). Performance Evaluation of Classification Algorithms by k-fold and leave-one-out- cross validation.  </a:t>
            </a:r>
            <a:r>
              <a:rPr lang="en-US" altLang="en-US" sz="2400" i="1" dirty="0"/>
              <a:t>Pattern Recognition</a:t>
            </a:r>
            <a:r>
              <a:rPr lang="en-US" altLang="en-US" sz="2400" dirty="0"/>
              <a:t>, vol.48, no. 9, 2839-2846.</a:t>
            </a:r>
            <a:endParaRPr lang="en-US" altLang="en-US" sz="24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400" dirty="0"/>
              <a:t>Zhang, Y. and Yang, Y. (2015).  Cross-validation for selecting a model selection procedure.  </a:t>
            </a:r>
            <a:r>
              <a:rPr lang="en-US" altLang="en-US" sz="2400" i="1" dirty="0"/>
              <a:t>Journal of Econometrics</a:t>
            </a:r>
            <a:r>
              <a:rPr lang="en-US" altLang="en-US" sz="2400" dirty="0"/>
              <a:t>, vol.187, no. 1, 95-112.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400" dirty="0"/>
              <a:t>U.S. Census Bureau. (2018). Annual Capital Expenditures Survey. </a:t>
            </a:r>
            <a:r>
              <a:rPr lang="en-US" altLang="en-US" sz="2400" i="1" dirty="0"/>
              <a:t>&lt;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https://www.census.gov/programs-surveys/aces.html </a:t>
            </a:r>
            <a:r>
              <a:rPr lang="en-US" altLang="en-US" sz="2400" i="1" dirty="0"/>
              <a:t>&gt;</a:t>
            </a:r>
          </a:p>
        </p:txBody>
      </p:sp>
      <p:sp>
        <p:nvSpPr>
          <p:cNvPr id="2069" name="TextBox 29"/>
          <p:cNvSpPr txBox="1">
            <a:spLocks noChangeArrowheads="1"/>
          </p:cNvSpPr>
          <p:nvPr/>
        </p:nvSpPr>
        <p:spPr bwMode="auto">
          <a:xfrm>
            <a:off x="25310432" y="8804856"/>
            <a:ext cx="784860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Develop U.S. Census Bureau-wide best practices to apply Cross-Validation for automated text analysis.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Analyze other U.S. Census Bureau training sets of various sizes that have been developed for text classification.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Consider other ML methods such as Random Forests and Ensembles.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Predict the upper limit of k for computational efficiency of KFCV over HV.</a:t>
            </a:r>
          </a:p>
        </p:txBody>
      </p:sp>
      <p:sp>
        <p:nvSpPr>
          <p:cNvPr id="21" name="TextBox 22"/>
          <p:cNvSpPr txBox="1">
            <a:spLocks noChangeArrowheads="1"/>
          </p:cNvSpPr>
          <p:nvPr/>
        </p:nvSpPr>
        <p:spPr bwMode="auto">
          <a:xfrm>
            <a:off x="648437" y="11194930"/>
            <a:ext cx="7406640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  <a:extLst/>
        </p:spPr>
        <p:txBody>
          <a:bodyPr lIns="182880" tIns="182880" rIns="182880" bIns="182880" anchor="ctr" anchorCtr="0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200" dirty="0"/>
              <a:t>Research and deploy a </a:t>
            </a:r>
            <a:r>
              <a:rPr lang="en-US" sz="3200" dirty="0">
                <a:solidFill>
                  <a:prstClr val="black"/>
                </a:solidFill>
                <a:cs typeface="Times New Roman" panose="02020603050405020304" pitchFamily="18" charset="0"/>
              </a:rPr>
              <a:t>Machine Learning (ML) classifier to accurately predict the correct class of capital expenditures</a:t>
            </a:r>
          </a:p>
        </p:txBody>
      </p:sp>
      <p:sp>
        <p:nvSpPr>
          <p:cNvPr id="22" name="TextBox 18"/>
          <p:cNvSpPr txBox="1">
            <a:spLocks noChangeArrowheads="1"/>
          </p:cNvSpPr>
          <p:nvPr/>
        </p:nvSpPr>
        <p:spPr bwMode="auto">
          <a:xfrm>
            <a:off x="304800" y="1028700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dirty="0">
                <a:solidFill>
                  <a:srgbClr val="0070C0"/>
                </a:solidFill>
              </a:rPr>
              <a:t>Goal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44429" y="14281369"/>
            <a:ext cx="7848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There are many strategies available for Cross-validation, a method to determine the generalizability of a model to unseen data.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It is unclear whether Hold-Out validation (HV) is a better validation scheme than K-Fold Cross-validation (KFCV) for large write-in survey datasets.</a:t>
            </a:r>
          </a:p>
        </p:txBody>
      </p:sp>
      <p:sp>
        <p:nvSpPr>
          <p:cNvPr id="24" name="TextBox 18"/>
          <p:cNvSpPr txBox="1">
            <a:spLocks noChangeArrowheads="1"/>
          </p:cNvSpPr>
          <p:nvPr/>
        </p:nvSpPr>
        <p:spPr bwMode="auto">
          <a:xfrm>
            <a:off x="331069" y="13311406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dirty="0">
                <a:solidFill>
                  <a:srgbClr val="0070C0"/>
                </a:solidFill>
              </a:rPr>
              <a:t>Challenges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8612605" y="13257778"/>
            <a:ext cx="7848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3200" b="1" dirty="0"/>
              <a:t>Data was acquired from ACES survey staff for the years 2015 and 2016</a:t>
            </a:r>
          </a:p>
        </p:txBody>
      </p:sp>
      <p:sp>
        <p:nvSpPr>
          <p:cNvPr id="28" name="TextBox 29"/>
          <p:cNvSpPr txBox="1">
            <a:spLocks noChangeArrowheads="1"/>
          </p:cNvSpPr>
          <p:nvPr/>
        </p:nvSpPr>
        <p:spPr bwMode="auto">
          <a:xfrm>
            <a:off x="8590445" y="5012361"/>
            <a:ext cx="7848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We compared the predictive performance of Support Vector Machines (SVMs) and Logistic Regression (LR) to predict write-in responses using various fine tuning parameters.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After selecting LR for our production model, we calculated the percentage of cases where KFCV prevails over HV.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6916400" y="8685244"/>
            <a:ext cx="7848600" cy="797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The experiments were performed using Python with and an Intel core i7 processor with 16GB RAM. We consider large to be over 1,000 instances, our dataset has 18,789 instances.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LR was applied on 5 KFCV and 20% HV and then again, for several values of folds between 5 and 100.</a:t>
            </a:r>
          </a:p>
          <a:p>
            <a:pPr lvl="1" indent="0"/>
            <a:endParaRPr lang="en-US" alt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A summary of these results is shown below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altLang="en-US" sz="3200" i="1" dirty="0"/>
              <a:t>A</a:t>
            </a:r>
            <a:r>
              <a:rPr lang="en-US" altLang="en-US" sz="3200" dirty="0"/>
              <a:t> is the number of cases when KFCV gives better accuracy than HV. </a:t>
            </a:r>
            <a:r>
              <a:rPr lang="en-US" altLang="en-US" sz="3200" i="1" dirty="0"/>
              <a:t>B</a:t>
            </a:r>
            <a:r>
              <a:rPr lang="en-US" altLang="en-US" sz="3200" dirty="0"/>
              <a:t> is the number of cases when HV gives better accuracy than KFCV. </a:t>
            </a:r>
            <a:r>
              <a:rPr lang="en-US" altLang="en-US" sz="3200" i="1" dirty="0"/>
              <a:t>C</a:t>
            </a:r>
            <a:r>
              <a:rPr lang="en-US" altLang="en-US" sz="3200" dirty="0"/>
              <a:t> is the percentage of A over the 7 cases.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8356934" y="14401953"/>
            <a:ext cx="7848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3200" i="1" dirty="0"/>
              <a:t>           50% HV vs 2 KFCV Example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4785005" y="13750006"/>
            <a:ext cx="1833613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en-US" altLang="en-US" sz="3200" dirty="0"/>
          </a:p>
          <a:p>
            <a:pPr algn="ctr"/>
            <a:endParaRPr lang="en-US" altLang="en-US" sz="2800" dirty="0"/>
          </a:p>
          <a:p>
            <a:pPr algn="ctr"/>
            <a:r>
              <a:rPr lang="en-US" altLang="en-US" sz="2800" b="1" dirty="0"/>
              <a:t> </a:t>
            </a:r>
          </a:p>
          <a:p>
            <a:pPr algn="ctr"/>
            <a:r>
              <a:rPr lang="en-US" altLang="en-US" sz="2800" b="1" dirty="0"/>
              <a:t>      </a:t>
            </a:r>
            <a:r>
              <a:rPr lang="en-US" altLang="en-US" sz="2000" b="1" dirty="0"/>
              <a:t>50% HV</a:t>
            </a:r>
          </a:p>
          <a:p>
            <a:pPr algn="ctr"/>
            <a:endParaRPr lang="en-US" altLang="en-US" sz="2800" b="1" dirty="0"/>
          </a:p>
          <a:p>
            <a:pPr algn="ctr"/>
            <a:r>
              <a:rPr lang="en-US" altLang="en-US" sz="2800" b="1" dirty="0"/>
              <a:t>    </a:t>
            </a:r>
          </a:p>
          <a:p>
            <a:pPr algn="ctr"/>
            <a:r>
              <a:rPr lang="en-US" altLang="en-US" sz="2800" b="1" dirty="0"/>
              <a:t>       </a:t>
            </a:r>
            <a:r>
              <a:rPr lang="en-US" altLang="en-US" sz="2000" b="1" dirty="0"/>
              <a:t>2 KFCV</a:t>
            </a:r>
          </a:p>
          <a:p>
            <a:pPr algn="ctr"/>
            <a:endParaRPr lang="en-US" altLang="en-US" sz="2800" dirty="0"/>
          </a:p>
          <a:p>
            <a:pPr algn="ctr"/>
            <a:endParaRPr lang="en-US" altLang="en-US" sz="3200" dirty="0"/>
          </a:p>
          <a:p>
            <a:pPr algn="ctr"/>
            <a:endParaRPr lang="en-US" altLang="en-US" sz="3200" dirty="0"/>
          </a:p>
          <a:p>
            <a:pPr algn="ctr"/>
            <a:r>
              <a:rPr lang="en-US" altLang="en-US" sz="3200" dirty="0"/>
              <a:t>          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26926173" y="3312038"/>
            <a:ext cx="3962400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</a:rPr>
              <a:t>Conclusions</a:t>
            </a:r>
          </a:p>
        </p:txBody>
      </p:sp>
      <p:sp>
        <p:nvSpPr>
          <p:cNvPr id="37" name="TextBox 29"/>
          <p:cNvSpPr txBox="1">
            <a:spLocks noChangeArrowheads="1"/>
          </p:cNvSpPr>
          <p:nvPr/>
        </p:nvSpPr>
        <p:spPr bwMode="auto">
          <a:xfrm>
            <a:off x="25447792" y="4146086"/>
            <a:ext cx="7241005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We can use KFCV over HV with varying values of k for quality and more efficient classification. The computational time of fitting 100 folds was under 8.5 minutes.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/>
              <a:t>Accuracy increased with KFCV by up to 3%. This finding has been absent from most literature on Cross Validation.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05" y="633230"/>
            <a:ext cx="3968795" cy="1557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614" y="8991936"/>
            <a:ext cx="7415288" cy="43299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947585" y="9167228"/>
            <a:ext cx="42383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sysClr val="windowText" lastClr="000000"/>
                </a:solidFill>
              </a:rPr>
              <a:t>Classification Breakdown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807782"/>
              </p:ext>
            </p:extLst>
          </p:nvPr>
        </p:nvGraphicFramePr>
        <p:xfrm>
          <a:off x="8763000" y="15080010"/>
          <a:ext cx="6694570" cy="588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457">
                  <a:extLst>
                    <a:ext uri="{9D8B030D-6E8A-4147-A177-3AD203B41FA5}">
                      <a16:colId xmlns:a16="http://schemas.microsoft.com/office/drawing/2014/main" val="1211320395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088410987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223909075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675266296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1372998824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1831671908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341752613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693105227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4070128022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663527330"/>
                    </a:ext>
                  </a:extLst>
                </a:gridCol>
              </a:tblGrid>
              <a:tr h="575685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39388" marR="39388" marT="19695" marB="196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39388" marR="39388" marT="19695" marB="1969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39388" marR="39388" marT="19695" marB="1969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695591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794100"/>
              </p:ext>
            </p:extLst>
          </p:nvPr>
        </p:nvGraphicFramePr>
        <p:xfrm>
          <a:off x="8763000" y="16061955"/>
          <a:ext cx="6694570" cy="588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457">
                  <a:extLst>
                    <a:ext uri="{9D8B030D-6E8A-4147-A177-3AD203B41FA5}">
                      <a16:colId xmlns:a16="http://schemas.microsoft.com/office/drawing/2014/main" val="1211320395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088410987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223909075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675266296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1372998824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1831671908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341752613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693105227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4070128022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663527330"/>
                    </a:ext>
                  </a:extLst>
                </a:gridCol>
              </a:tblGrid>
              <a:tr h="575685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39388" marR="39388" marT="19695" marB="196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39388" marR="39388" marT="19695" marB="1969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39388" marR="39388" marT="19695" marB="1969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695591"/>
                  </a:ext>
                </a:extLst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372067"/>
              </p:ext>
            </p:extLst>
          </p:nvPr>
        </p:nvGraphicFramePr>
        <p:xfrm>
          <a:off x="8775259" y="16749885"/>
          <a:ext cx="6694570" cy="588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457">
                  <a:extLst>
                    <a:ext uri="{9D8B030D-6E8A-4147-A177-3AD203B41FA5}">
                      <a16:colId xmlns:a16="http://schemas.microsoft.com/office/drawing/2014/main" val="1211320395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088410987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223909075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675266296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1372998824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1831671908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341752613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2693105227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4070128022"/>
                    </a:ext>
                  </a:extLst>
                </a:gridCol>
                <a:gridCol w="669457">
                  <a:extLst>
                    <a:ext uri="{9D8B030D-6E8A-4147-A177-3AD203B41FA5}">
                      <a16:colId xmlns:a16="http://schemas.microsoft.com/office/drawing/2014/main" val="663527330"/>
                    </a:ext>
                  </a:extLst>
                </a:gridCol>
              </a:tblGrid>
              <a:tr h="575685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39388" marR="39388" marT="19695" marB="196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39388" marR="39388" marT="19695" marB="1969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39388" marR="39388" marT="19695" marB="1969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39388" marR="39388" marT="19695" marB="1969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695591"/>
                  </a:ext>
                </a:extLst>
              </a:tr>
            </a:tbl>
          </a:graphicData>
        </a:graphic>
      </p:graphicFrame>
      <p:sp>
        <p:nvSpPr>
          <p:cNvPr id="6" name="Left Brace 5"/>
          <p:cNvSpPr/>
          <p:nvPr/>
        </p:nvSpPr>
        <p:spPr>
          <a:xfrm rot="16200000">
            <a:off x="10207844" y="16091060"/>
            <a:ext cx="307157" cy="317232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Left Brace 45"/>
          <p:cNvSpPr/>
          <p:nvPr/>
        </p:nvSpPr>
        <p:spPr>
          <a:xfrm rot="16200000">
            <a:off x="13640855" y="16091060"/>
            <a:ext cx="307157" cy="317232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60712" y="17532893"/>
            <a:ext cx="313947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training</a:t>
            </a:r>
            <a:r>
              <a:rPr lang="en-US" dirty="0"/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46836" y="17823320"/>
            <a:ext cx="3624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evaluation</a:t>
            </a:r>
          </a:p>
        </p:txBody>
      </p:sp>
      <p:sp>
        <p:nvSpPr>
          <p:cNvPr id="49" name="TextBox 18"/>
          <p:cNvSpPr txBox="1">
            <a:spLocks noChangeArrowheads="1"/>
          </p:cNvSpPr>
          <p:nvPr/>
        </p:nvSpPr>
        <p:spPr bwMode="auto">
          <a:xfrm>
            <a:off x="16584427" y="3193971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dirty="0">
                <a:solidFill>
                  <a:srgbClr val="0070C0"/>
                </a:solidFill>
              </a:rPr>
              <a:t>Results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008808"/>
              </p:ext>
            </p:extLst>
          </p:nvPr>
        </p:nvGraphicFramePr>
        <p:xfrm>
          <a:off x="17063928" y="4217413"/>
          <a:ext cx="7472472" cy="47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059">
                  <a:extLst>
                    <a:ext uri="{9D8B030D-6E8A-4147-A177-3AD203B41FA5}">
                      <a16:colId xmlns:a16="http://schemas.microsoft.com/office/drawing/2014/main" val="842478610"/>
                    </a:ext>
                  </a:extLst>
                </a:gridCol>
                <a:gridCol w="934059">
                  <a:extLst>
                    <a:ext uri="{9D8B030D-6E8A-4147-A177-3AD203B41FA5}">
                      <a16:colId xmlns:a16="http://schemas.microsoft.com/office/drawing/2014/main" val="2737268159"/>
                    </a:ext>
                  </a:extLst>
                </a:gridCol>
                <a:gridCol w="934059">
                  <a:extLst>
                    <a:ext uri="{9D8B030D-6E8A-4147-A177-3AD203B41FA5}">
                      <a16:colId xmlns:a16="http://schemas.microsoft.com/office/drawing/2014/main" val="3581355472"/>
                    </a:ext>
                  </a:extLst>
                </a:gridCol>
                <a:gridCol w="934059">
                  <a:extLst>
                    <a:ext uri="{9D8B030D-6E8A-4147-A177-3AD203B41FA5}">
                      <a16:colId xmlns:a16="http://schemas.microsoft.com/office/drawing/2014/main" val="494840244"/>
                    </a:ext>
                  </a:extLst>
                </a:gridCol>
                <a:gridCol w="934059">
                  <a:extLst>
                    <a:ext uri="{9D8B030D-6E8A-4147-A177-3AD203B41FA5}">
                      <a16:colId xmlns:a16="http://schemas.microsoft.com/office/drawing/2014/main" val="2349954644"/>
                    </a:ext>
                  </a:extLst>
                </a:gridCol>
                <a:gridCol w="934059">
                  <a:extLst>
                    <a:ext uri="{9D8B030D-6E8A-4147-A177-3AD203B41FA5}">
                      <a16:colId xmlns:a16="http://schemas.microsoft.com/office/drawing/2014/main" val="1279427082"/>
                    </a:ext>
                  </a:extLst>
                </a:gridCol>
                <a:gridCol w="934059">
                  <a:extLst>
                    <a:ext uri="{9D8B030D-6E8A-4147-A177-3AD203B41FA5}">
                      <a16:colId xmlns:a16="http://schemas.microsoft.com/office/drawing/2014/main" val="2326733663"/>
                    </a:ext>
                  </a:extLst>
                </a:gridCol>
                <a:gridCol w="934059">
                  <a:extLst>
                    <a:ext uri="{9D8B030D-6E8A-4147-A177-3AD203B41FA5}">
                      <a16:colId xmlns:a16="http://schemas.microsoft.com/office/drawing/2014/main" val="2295362248"/>
                    </a:ext>
                  </a:extLst>
                </a:gridCol>
              </a:tblGrid>
              <a:tr h="535902">
                <a:tc gridSpan="8"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Technique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412588"/>
                  </a:ext>
                </a:extLst>
              </a:tr>
              <a:tr h="888469">
                <a:tc>
                  <a:txBody>
                    <a:bodyPr/>
                    <a:lstStyle/>
                    <a:p>
                      <a:r>
                        <a:rPr lang="en-US" dirty="0"/>
                        <a:t>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/>
                        <a:t>20% 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10% 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6.7% 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5% 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4% 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2% 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/>
                        <a:t>1% HV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202729"/>
                  </a:ext>
                </a:extLst>
              </a:tr>
              <a:tr h="88846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0.899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767993"/>
                  </a:ext>
                </a:extLst>
              </a:tr>
              <a:tr h="888469">
                <a:tc>
                  <a:txBody>
                    <a:bodyPr/>
                    <a:lstStyle/>
                    <a:p>
                      <a:r>
                        <a:rPr lang="en-US" dirty="0"/>
                        <a:t>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/>
                        <a:t>5 KFCV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10 KFCV</a:t>
                      </a:r>
                    </a:p>
                    <a:p>
                      <a:pPr algn="ctr"/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15 KFCV</a:t>
                      </a:r>
                    </a:p>
                    <a:p>
                      <a:pPr algn="ctr"/>
                      <a:endParaRPr lang="en-US" sz="26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20 KFCV</a:t>
                      </a:r>
                    </a:p>
                    <a:p>
                      <a:pPr algn="ctr"/>
                      <a:endParaRPr lang="en-US" sz="26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25 KFCV</a:t>
                      </a:r>
                    </a:p>
                    <a:p>
                      <a:pPr algn="ctr"/>
                      <a:endParaRPr lang="en-US" sz="26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50 KFCV</a:t>
                      </a:r>
                    </a:p>
                    <a:p>
                      <a:pPr algn="ctr"/>
                      <a:endParaRPr lang="en-US" sz="26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defTabSz="28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/>
                        <a:t>100 KFCV</a:t>
                      </a:r>
                    </a:p>
                    <a:p>
                      <a:pPr algn="ctr"/>
                      <a:endParaRPr lang="en-US" sz="2600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561866772"/>
                  </a:ext>
                </a:extLst>
              </a:tr>
              <a:tr h="88846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0.927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0.938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0.930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0.931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0.931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0.932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0.932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940590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334958"/>
              </p:ext>
            </p:extLst>
          </p:nvPr>
        </p:nvGraphicFramePr>
        <p:xfrm>
          <a:off x="17661712" y="16749885"/>
          <a:ext cx="6502096" cy="1390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524">
                  <a:extLst>
                    <a:ext uri="{9D8B030D-6E8A-4147-A177-3AD203B41FA5}">
                      <a16:colId xmlns:a16="http://schemas.microsoft.com/office/drawing/2014/main" val="668533263"/>
                    </a:ext>
                  </a:extLst>
                </a:gridCol>
                <a:gridCol w="1625524">
                  <a:extLst>
                    <a:ext uri="{9D8B030D-6E8A-4147-A177-3AD203B41FA5}">
                      <a16:colId xmlns:a16="http://schemas.microsoft.com/office/drawing/2014/main" val="3553738182"/>
                    </a:ext>
                  </a:extLst>
                </a:gridCol>
                <a:gridCol w="1625524">
                  <a:extLst>
                    <a:ext uri="{9D8B030D-6E8A-4147-A177-3AD203B41FA5}">
                      <a16:colId xmlns:a16="http://schemas.microsoft.com/office/drawing/2014/main" val="3987159894"/>
                    </a:ext>
                  </a:extLst>
                </a:gridCol>
                <a:gridCol w="1625524">
                  <a:extLst>
                    <a:ext uri="{9D8B030D-6E8A-4147-A177-3AD203B41FA5}">
                      <a16:colId xmlns:a16="http://schemas.microsoft.com/office/drawing/2014/main" val="1241238894"/>
                    </a:ext>
                  </a:extLst>
                </a:gridCol>
              </a:tblGrid>
              <a:tr h="81148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Dataset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3892546"/>
                  </a:ext>
                </a:extLst>
              </a:tr>
              <a:tr h="44052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ACES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98705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06428" y="11103773"/>
            <a:ext cx="1127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63%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19281" y="11205407"/>
            <a:ext cx="811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10%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08145" y="10050381"/>
            <a:ext cx="811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13%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091412" y="9757712"/>
            <a:ext cx="811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13%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40e9593f-cea6-4d45-bb1d-7bea99c9a69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</TotalTime>
  <Words>667</Words>
  <Application>Microsoft Office PowerPoint</Application>
  <PresentationFormat>Custom</PresentationFormat>
  <Paragraphs>126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ASA</dc:creator>
  <cp:lastModifiedBy>Andrea Roberson (CENSUS/ESMD FED)</cp:lastModifiedBy>
  <cp:revision>136</cp:revision>
  <dcterms:created xsi:type="dcterms:W3CDTF">2012-03-30T21:25:52Z</dcterms:created>
  <dcterms:modified xsi:type="dcterms:W3CDTF">2018-05-23T14:15:51Z</dcterms:modified>
</cp:coreProperties>
</file>