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7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8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32"/>
  </p:notesMasterIdLst>
  <p:handoutMasterIdLst>
    <p:handoutMasterId r:id="rId33"/>
  </p:handoutMasterIdLst>
  <p:sldIdLst>
    <p:sldId id="315" r:id="rId6"/>
    <p:sldId id="298" r:id="rId7"/>
    <p:sldId id="299" r:id="rId8"/>
    <p:sldId id="300" r:id="rId9"/>
    <p:sldId id="301" r:id="rId10"/>
    <p:sldId id="302" r:id="rId11"/>
    <p:sldId id="303" r:id="rId12"/>
    <p:sldId id="328" r:id="rId13"/>
    <p:sldId id="305" r:id="rId14"/>
    <p:sldId id="306" r:id="rId15"/>
    <p:sldId id="307" r:id="rId16"/>
    <p:sldId id="322" r:id="rId17"/>
    <p:sldId id="320" r:id="rId18"/>
    <p:sldId id="329" r:id="rId19"/>
    <p:sldId id="259" r:id="rId20"/>
    <p:sldId id="288" r:id="rId21"/>
    <p:sldId id="290" r:id="rId22"/>
    <p:sldId id="327" r:id="rId23"/>
    <p:sldId id="311" r:id="rId24"/>
    <p:sldId id="312" r:id="rId25"/>
    <p:sldId id="313" r:id="rId26"/>
    <p:sldId id="325" r:id="rId27"/>
    <p:sldId id="318" r:id="rId28"/>
    <p:sldId id="262" r:id="rId29"/>
    <p:sldId id="264" r:id="rId30"/>
    <p:sldId id="293" r:id="rId3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24" userDrawn="1">
          <p15:clr>
            <a:srgbClr val="A4A3A4"/>
          </p15:clr>
        </p15:guide>
        <p15:guide id="2" pos="1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lando Rodriguez (CENSUS/CDAR FED)" initials="RR(F" lastIdx="22" clrIdx="0">
    <p:extLst>
      <p:ext uri="{19B8F6BF-5375-455C-9EA6-DF929625EA0E}">
        <p15:presenceInfo xmlns:p15="http://schemas.microsoft.com/office/powerpoint/2012/main" userId="S-1-5-21-2418650581-3053253586-2785318765-25097" providerId="AD"/>
      </p:ext>
    </p:extLst>
  </p:cmAuthor>
  <p:cmAuthor id="2" name="Amy D Lauger (CENSUS/CDAR FED)" initials="ADL(F" lastIdx="12" clrIdx="1">
    <p:extLst>
      <p:ext uri="{19B8F6BF-5375-455C-9EA6-DF929625EA0E}">
        <p15:presenceInfo xmlns:p15="http://schemas.microsoft.com/office/powerpoint/2012/main" userId="S-1-5-21-2418650581-3053253586-2785318765-65291" providerId="AD"/>
      </p:ext>
    </p:extLst>
  </p:cmAuthor>
  <p:cmAuthor id="3" name="Michael Freiman (CENSUS/CDAR FED)" initials="MF(F" lastIdx="14" clrIdx="2">
    <p:extLst>
      <p:ext uri="{19B8F6BF-5375-455C-9EA6-DF929625EA0E}">
        <p15:presenceInfo xmlns:p15="http://schemas.microsoft.com/office/powerpoint/2012/main" userId="S-1-5-21-2418650581-3053253586-2785318765-9648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5F02"/>
    <a:srgbClr val="1B9E77"/>
    <a:srgbClr val="7570B3"/>
    <a:srgbClr val="A661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133" autoAdjust="0"/>
  </p:normalViewPr>
  <p:slideViewPr>
    <p:cSldViewPr>
      <p:cViewPr varScale="1">
        <p:scale>
          <a:sx n="88" d="100"/>
          <a:sy n="88" d="100"/>
        </p:scale>
        <p:origin x="451" y="82"/>
      </p:cViewPr>
      <p:guideLst>
        <p:guide orient="horz" pos="4224"/>
        <p:guide pos="192"/>
      </p:guideLst>
    </p:cSldViewPr>
  </p:slideViewPr>
  <p:outlineViewPr>
    <p:cViewPr>
      <p:scale>
        <a:sx n="33" d="100"/>
        <a:sy n="33" d="100"/>
      </p:scale>
      <p:origin x="0" y="-1771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3048" y="8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764BE-6023-4394-9A32-271D264D47F7}" type="datetimeFigureOut">
              <a:rPr lang="en-US" smtClean="0"/>
              <a:t>5/14/2018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ACC63D-7568-4E56-BF91-B1670AA5B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59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40F903A-873C-4C92-95D1-C34E117DE35A}" type="datetimeFigureOut">
              <a:rPr lang="en-US" smtClean="0"/>
              <a:t>5/14/2018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03B9073-4934-4A18-B03D-7FA2DABDE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143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Jerry = Duke &amp; Census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419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Used for many non-government purposes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847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465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374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116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Natural</a:t>
            </a:r>
            <a:r>
              <a:rPr lang="en-US" baseline="0" dirty="0" smtClean="0"/>
              <a:t> phenomenon under Bayesian stats</a:t>
            </a:r>
          </a:p>
          <a:p>
            <a:endParaRPr lang="en-US" baseline="0" dirty="0" smtClean="0"/>
          </a:p>
          <a:p>
            <a:r>
              <a:rPr lang="en-US" baseline="0" dirty="0" smtClean="0"/>
              <a:t>If we simulate values, low probability of complete match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961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“Likelihood is more subjective than the prior”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3249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786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0027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3172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066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4240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 smtClean="0"/>
              <a:t>Unweighted b/c we don’t synthesize</a:t>
            </a:r>
            <a:r>
              <a:rPr lang="en-US" sz="2400" baseline="0" dirty="0" smtClean="0"/>
              <a:t> weights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aseline="0" dirty="0" smtClean="0"/>
              <a:t>Note this is a pretty hard metric NOT to fail on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3B9073-4934-4A18-B03D-7FA2DABDE5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1846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087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Mathematical reads “computable’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9148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3970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6772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1357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135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6389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6666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0352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4425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516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9073-4934-4A18-B03D-7FA2DABDE59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311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73600" y="6356351"/>
            <a:ext cx="2844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03AE04C5-3085-4F64-BC65-54FE2DBF6E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64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73600" y="6356351"/>
            <a:ext cx="2844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03AE04C5-3085-4F64-BC65-54FE2DBF6E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75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73600" y="6356351"/>
            <a:ext cx="2844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03AE04C5-3085-4F64-BC65-54FE2DBF6E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366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73600" y="6356351"/>
            <a:ext cx="2844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03AE04C5-3085-4F64-BC65-54FE2DBF6E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17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673600" y="6356351"/>
            <a:ext cx="2844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03AE04C5-3085-4F64-BC65-54FE2DBF6E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65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673600" y="6356351"/>
            <a:ext cx="2844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03AE04C5-3085-4F64-BC65-54FE2DBF6E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679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673600" y="6356351"/>
            <a:ext cx="2844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03AE04C5-3085-4F64-BC65-54FE2DBF6E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84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73600" y="6356351"/>
            <a:ext cx="2844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03AE04C5-3085-4F64-BC65-54FE2DBF6E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08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73600" y="6356351"/>
            <a:ext cx="2844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03AE04C5-3085-4F64-BC65-54FE2DBF6E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03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73600" y="6356351"/>
            <a:ext cx="2844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03AE04C5-3085-4F64-BC65-54FE2DBF6E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075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73600" y="6356351"/>
            <a:ext cx="2844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03AE04C5-3085-4F64-BC65-54FE2DBF6E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426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Grp="1" noSelect="1" noRot="1" noMove="1" noResize="1" noEditPoints="1" noAdjustHandles="1" noChangeArrowheads="1" noChangeShapeType="1"/>
          </p:cNvPicPr>
          <p:nvPr userDrawn="1">
            <p:custDataLst>
              <p:tags r:id="rId1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243412"/>
            <a:ext cx="3254433" cy="46135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80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10.wmf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Symposium for Data Science and Statistics</a:t>
            </a: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May 18, 2018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Classification Trees</a:t>
            </a:r>
            <a:br>
              <a:rPr lang="en-US" dirty="0"/>
            </a:br>
            <a:r>
              <a:rPr lang="en-US" dirty="0"/>
              <a:t>for Privacy in Sample Surveys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57700" y="1743978"/>
            <a:ext cx="3276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Rolando A. Rodríguez</a:t>
            </a:r>
          </a:p>
          <a:p>
            <a:pPr algn="ctr"/>
            <a:r>
              <a:rPr lang="en-US" sz="2800" dirty="0" smtClean="0"/>
              <a:t>Michael H. </a:t>
            </a:r>
            <a:r>
              <a:rPr lang="en-US" sz="2800" dirty="0" err="1" smtClean="0"/>
              <a:t>Freiman</a:t>
            </a:r>
            <a:endParaRPr lang="en-US" sz="2800" dirty="0" smtClean="0"/>
          </a:p>
          <a:p>
            <a:pPr algn="ctr"/>
            <a:r>
              <a:rPr lang="en-US" sz="2800" dirty="0" smtClean="0"/>
              <a:t>Jerome P. Reiter</a:t>
            </a:r>
          </a:p>
          <a:p>
            <a:pPr algn="ctr"/>
            <a:r>
              <a:rPr lang="en-US" sz="2800" dirty="0" smtClean="0"/>
              <a:t>Amy D. </a:t>
            </a:r>
            <a:r>
              <a:rPr lang="en-US" sz="2800" dirty="0" err="1" smtClean="0"/>
              <a:t>Lauger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734300" y="5965140"/>
            <a:ext cx="403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600" dirty="0">
                <a:solidFill>
                  <a:schemeClr val="bg1">
                    <a:lumMod val="50000"/>
                  </a:schemeClr>
                </a:solidFill>
              </a:rPr>
              <a:t>Any views expressed are those of the author and not necessarily those of the U.S. Census </a:t>
            </a:r>
            <a:r>
              <a:rPr lang="en-US" altLang="en-US" sz="1600" dirty="0" smtClean="0">
                <a:solidFill>
                  <a:schemeClr val="bg1">
                    <a:lumMod val="50000"/>
                  </a:schemeClr>
                </a:solidFill>
              </a:rPr>
              <a:t>Bureau.</a:t>
            </a:r>
            <a:endParaRPr lang="en-US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29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696"/>
    </mc:Choice>
    <mc:Fallback xmlns="">
      <p:transition spd="slow" advTm="2469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American Community Survey (ACS)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 ACS is the Census Bureau’s largest demographic </a:t>
            </a:r>
            <a:r>
              <a:rPr lang="en-US" dirty="0" smtClean="0"/>
              <a:t>survey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Collects a wealth of information about households and people</a:t>
            </a:r>
          </a:p>
          <a:p>
            <a:pPr lvl="1"/>
            <a:r>
              <a:rPr lang="en-US" dirty="0" smtClean="0"/>
              <a:t>Household characteristics (relationships, mortgage/rent, utilities)</a:t>
            </a:r>
          </a:p>
          <a:p>
            <a:pPr lvl="1"/>
            <a:r>
              <a:rPr lang="en-US" dirty="0" smtClean="0"/>
              <a:t>Person characteristics (age, sex, ancestry, schooling, occupation)</a:t>
            </a:r>
          </a:p>
          <a:p>
            <a:pPr lvl="1"/>
            <a:r>
              <a:rPr lang="en-US" dirty="0" smtClean="0"/>
              <a:t>Over 35 topic areas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ACS </a:t>
            </a:r>
            <a:r>
              <a:rPr lang="en-US" dirty="0"/>
              <a:t>is the basis for the distribution of </a:t>
            </a:r>
            <a:r>
              <a:rPr lang="en-US" dirty="0" smtClean="0"/>
              <a:t>~$675 </a:t>
            </a:r>
            <a:r>
              <a:rPr lang="en-US" dirty="0"/>
              <a:t>billion in federal funds </a:t>
            </a:r>
            <a:r>
              <a:rPr lang="en-US" dirty="0" smtClean="0"/>
              <a:t>annually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96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44"/>
    </mc:Choice>
    <mc:Fallback xmlns="">
      <p:transition spd="slow" advTm="35944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Usefulness and privacy in the ACS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We are required to release estimates from the ACS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We are required to protect the identities and attributes of respondents in the ACS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ACS </a:t>
            </a:r>
            <a:r>
              <a:rPr lang="en-US" dirty="0" smtClean="0"/>
              <a:t>yearly data releases include:</a:t>
            </a:r>
          </a:p>
          <a:p>
            <a:pPr lvl="1"/>
            <a:r>
              <a:rPr lang="en-US" dirty="0" smtClean="0"/>
              <a:t>1-year </a:t>
            </a:r>
            <a:r>
              <a:rPr lang="en-US" dirty="0" smtClean="0"/>
              <a:t>and 5-year microdata and tables</a:t>
            </a:r>
          </a:p>
          <a:p>
            <a:pPr lvl="1"/>
            <a:r>
              <a:rPr lang="en-US" dirty="0" smtClean="0"/>
              <a:t>On </a:t>
            </a:r>
            <a:r>
              <a:rPr lang="en-US" dirty="0" smtClean="0"/>
              <a:t>the order of 10 billion estimates produced per year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Current ACS </a:t>
            </a:r>
            <a:r>
              <a:rPr lang="en-US" dirty="0" smtClean="0"/>
              <a:t>privacy practices include:</a:t>
            </a:r>
          </a:p>
          <a:p>
            <a:pPr lvl="1"/>
            <a:r>
              <a:rPr lang="en-US" dirty="0" smtClean="0"/>
              <a:t>Swapping, coarsening, and censoring for microdata</a:t>
            </a:r>
          </a:p>
          <a:p>
            <a:pPr lvl="1"/>
            <a:r>
              <a:rPr lang="en-US" dirty="0" smtClean="0"/>
              <a:t>Coarsening and suppression for tables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17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156"/>
    </mc:Choice>
    <mc:Fallback xmlns="">
      <p:transition spd="slow" advTm="76156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Users need to account for privacy protection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Privacy algorithms usually add bias and/or variance to estimators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We often keep certain parameters of the algorithms secret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D</a:t>
            </a:r>
            <a:r>
              <a:rPr lang="en-US" dirty="0" smtClean="0"/>
              <a:t>ata users can’t account for the effect of such ‘private’ algorithms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We are researching methods to add transparency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New methods need to give at least as much privacy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638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015"/>
    </mc:Choice>
    <mc:Fallback xmlns="">
      <p:transition spd="slow" advTm="51015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 synthetic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We use distributional draws to generate new ACS records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theory </a:t>
            </a:r>
            <a:r>
              <a:rPr lang="en-US" dirty="0"/>
              <a:t>accounts </a:t>
            </a:r>
            <a:r>
              <a:rPr lang="en-US" dirty="0" smtClean="0"/>
              <a:t>for added variance via multiple-imputation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Models can augment survey data with administrative records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46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935"/>
    </mc:Choice>
    <mc:Fallback xmlns="">
      <p:transition spd="slow" advTm="49935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synthetic data works</a:t>
            </a:r>
            <a:endParaRPr lang="en-US" dirty="0"/>
          </a:p>
        </p:txBody>
      </p:sp>
      <p:pic>
        <p:nvPicPr>
          <p:cNvPr id="50" name="Content Placeholder 49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1417638"/>
            <a:ext cx="2057143" cy="2057143"/>
          </a:xfr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131" y="2971971"/>
            <a:ext cx="1371429" cy="1371429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131" y="4572000"/>
            <a:ext cx="1371429" cy="1371429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131" y="1371771"/>
            <a:ext cx="1371429" cy="1371429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866" y="2307917"/>
            <a:ext cx="2057143" cy="2057143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3474781"/>
            <a:ext cx="2057143" cy="2057143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8093992"/>
              </p:ext>
            </p:extLst>
          </p:nvPr>
        </p:nvGraphicFramePr>
        <p:xfrm>
          <a:off x="9407871" y="1315805"/>
          <a:ext cx="2174529" cy="14833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24843">
                  <a:extLst>
                    <a:ext uri="{9D8B030D-6E8A-4147-A177-3AD203B41FA5}">
                      <a16:colId xmlns:a16="http://schemas.microsoft.com/office/drawing/2014/main" val="2750059041"/>
                    </a:ext>
                  </a:extLst>
                </a:gridCol>
                <a:gridCol w="724843">
                  <a:extLst>
                    <a:ext uri="{9D8B030D-6E8A-4147-A177-3AD203B41FA5}">
                      <a16:colId xmlns:a16="http://schemas.microsoft.com/office/drawing/2014/main" val="2864901291"/>
                    </a:ext>
                  </a:extLst>
                </a:gridCol>
                <a:gridCol w="724843">
                  <a:extLst>
                    <a:ext uri="{9D8B030D-6E8A-4147-A177-3AD203B41FA5}">
                      <a16:colId xmlns:a16="http://schemas.microsoft.com/office/drawing/2014/main" val="3256236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93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57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598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967834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367335"/>
              </p:ext>
            </p:extLst>
          </p:nvPr>
        </p:nvGraphicFramePr>
        <p:xfrm>
          <a:off x="9407871" y="2915920"/>
          <a:ext cx="2174529" cy="14833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24843">
                  <a:extLst>
                    <a:ext uri="{9D8B030D-6E8A-4147-A177-3AD203B41FA5}">
                      <a16:colId xmlns:a16="http://schemas.microsoft.com/office/drawing/2014/main" val="2750059041"/>
                    </a:ext>
                  </a:extLst>
                </a:gridCol>
                <a:gridCol w="724843">
                  <a:extLst>
                    <a:ext uri="{9D8B030D-6E8A-4147-A177-3AD203B41FA5}">
                      <a16:colId xmlns:a16="http://schemas.microsoft.com/office/drawing/2014/main" val="2864901291"/>
                    </a:ext>
                  </a:extLst>
                </a:gridCol>
                <a:gridCol w="724843">
                  <a:extLst>
                    <a:ext uri="{9D8B030D-6E8A-4147-A177-3AD203B41FA5}">
                      <a16:colId xmlns:a16="http://schemas.microsoft.com/office/drawing/2014/main" val="3256236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93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57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598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967834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035172"/>
              </p:ext>
            </p:extLst>
          </p:nvPr>
        </p:nvGraphicFramePr>
        <p:xfrm>
          <a:off x="9407871" y="4516034"/>
          <a:ext cx="2174529" cy="14833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24843">
                  <a:extLst>
                    <a:ext uri="{9D8B030D-6E8A-4147-A177-3AD203B41FA5}">
                      <a16:colId xmlns:a16="http://schemas.microsoft.com/office/drawing/2014/main" val="2750059041"/>
                    </a:ext>
                  </a:extLst>
                </a:gridCol>
                <a:gridCol w="724843">
                  <a:extLst>
                    <a:ext uri="{9D8B030D-6E8A-4147-A177-3AD203B41FA5}">
                      <a16:colId xmlns:a16="http://schemas.microsoft.com/office/drawing/2014/main" val="2864901291"/>
                    </a:ext>
                  </a:extLst>
                </a:gridCol>
                <a:gridCol w="724843">
                  <a:extLst>
                    <a:ext uri="{9D8B030D-6E8A-4147-A177-3AD203B41FA5}">
                      <a16:colId xmlns:a16="http://schemas.microsoft.com/office/drawing/2014/main" val="3256236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93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57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598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967834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62473" y="2255391"/>
            <a:ext cx="1809327" cy="370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Prior distribution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47806" y="5531924"/>
            <a:ext cx="1580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Data likelihood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381650" y="4278868"/>
            <a:ext cx="2171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Posterior distribution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620345" y="5955268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Posterior predictive draws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407870" y="6286132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Multiple data releases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286000" y="2669234"/>
            <a:ext cx="1355920" cy="28398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286000" y="3574819"/>
            <a:ext cx="1374180" cy="122578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978472" y="3859321"/>
            <a:ext cx="1289658" cy="75617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978472" y="3390656"/>
            <a:ext cx="1289659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54" idx="1"/>
          </p:cNvCxnSpPr>
          <p:nvPr/>
        </p:nvCxnSpPr>
        <p:spPr>
          <a:xfrm flipV="1">
            <a:off x="4978472" y="2057486"/>
            <a:ext cx="1289659" cy="67459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53" idx="3"/>
            <a:endCxn id="15" idx="1"/>
          </p:cNvCxnSpPr>
          <p:nvPr/>
        </p:nvCxnSpPr>
        <p:spPr>
          <a:xfrm flipV="1">
            <a:off x="7639560" y="5257714"/>
            <a:ext cx="1768311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51" idx="3"/>
            <a:endCxn id="14" idx="1"/>
          </p:cNvCxnSpPr>
          <p:nvPr/>
        </p:nvCxnSpPr>
        <p:spPr>
          <a:xfrm flipV="1">
            <a:off x="7639560" y="3657600"/>
            <a:ext cx="1768311" cy="8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54" idx="3"/>
            <a:endCxn id="3" idx="1"/>
          </p:cNvCxnSpPr>
          <p:nvPr/>
        </p:nvCxnSpPr>
        <p:spPr>
          <a:xfrm flipV="1">
            <a:off x="7639560" y="2057485"/>
            <a:ext cx="1768311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89932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920"/>
    </mc:Choice>
    <mc:Fallback xmlns="">
      <p:transition spd="slow" advTm="569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Choosing models for the ACS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We want to generate new values for all records and all variables</a:t>
            </a:r>
          </a:p>
          <a:p>
            <a:pPr lvl="1"/>
            <a:r>
              <a:rPr lang="en-US" dirty="0" smtClean="0"/>
              <a:t>Majority of variables in ACS are categorical</a:t>
            </a:r>
          </a:p>
          <a:p>
            <a:pPr lvl="1"/>
            <a:r>
              <a:rPr lang="en-US" dirty="0" smtClean="0"/>
              <a:t>We have dimensionality woes, so conditional models helpful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Stakeholders prefer models that they can understand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models must reasonably work within synthetic data framework</a:t>
            </a:r>
          </a:p>
          <a:p>
            <a:pPr lvl="1"/>
            <a:r>
              <a:rPr lang="en-US" dirty="0" smtClean="0"/>
              <a:t>‘Proper’ posterior draws can be hard to obtain</a:t>
            </a:r>
          </a:p>
          <a:p>
            <a:pPr lvl="1"/>
            <a:r>
              <a:rPr lang="en-US" dirty="0" smtClean="0"/>
              <a:t>Other methods can be useful with adaptations to fit the framework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67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321"/>
    </mc:Choice>
    <mc:Fallback xmlns="">
      <p:transition spd="slow" advTm="9732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Classification trees are </a:t>
            </a:r>
            <a:r>
              <a:rPr lang="en-US" dirty="0" smtClean="0"/>
              <a:t>good models to 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indent="0">
              <a:buNone/>
            </a:pPr>
            <a:r>
              <a:rPr lang="en-US" dirty="0" smtClean="0"/>
              <a:t>Trees </a:t>
            </a:r>
            <a:r>
              <a:rPr lang="en-US" dirty="0"/>
              <a:t>can identify important relationships </a:t>
            </a:r>
            <a:r>
              <a:rPr lang="en-US" dirty="0" smtClean="0"/>
              <a:t>automatically</a:t>
            </a:r>
          </a:p>
          <a:p>
            <a:pPr marL="57150" indent="0">
              <a:buNone/>
            </a:pPr>
            <a:endParaRPr lang="en-US" dirty="0"/>
          </a:p>
          <a:p>
            <a:pPr marL="57150" indent="0">
              <a:buNone/>
            </a:pPr>
            <a:r>
              <a:rPr lang="en-US" dirty="0" smtClean="0"/>
              <a:t>We can easily fit trees conditionally on previous trees</a:t>
            </a:r>
          </a:p>
          <a:p>
            <a:pPr marL="57150" indent="0">
              <a:buNone/>
            </a:pPr>
            <a:endParaRPr lang="en-US" dirty="0"/>
          </a:p>
          <a:p>
            <a:pPr marL="57150" indent="0">
              <a:buNone/>
            </a:pPr>
            <a:r>
              <a:rPr lang="en-US" dirty="0" smtClean="0"/>
              <a:t>The logical </a:t>
            </a:r>
            <a:r>
              <a:rPr lang="en-US" dirty="0"/>
              <a:t>flow of </a:t>
            </a:r>
            <a:r>
              <a:rPr lang="en-US" dirty="0" smtClean="0"/>
              <a:t>a tree is easy </a:t>
            </a:r>
            <a:r>
              <a:rPr lang="en-US" dirty="0"/>
              <a:t>to visualize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We can use bootstrapping on the trees leaves </a:t>
            </a:r>
            <a:r>
              <a:rPr lang="en-US" smtClean="0"/>
              <a:t>for synthetic data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460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ounded Rectangle 94"/>
          <p:cNvSpPr/>
          <p:nvPr/>
        </p:nvSpPr>
        <p:spPr>
          <a:xfrm>
            <a:off x="5325299" y="1471675"/>
            <a:ext cx="2574324" cy="1252085"/>
          </a:xfrm>
          <a:prstGeom prst="roundRect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5319994" y="1471676"/>
            <a:ext cx="2655359" cy="1198265"/>
            <a:chOff x="4774475" y="546100"/>
            <a:chExt cx="2655359" cy="1198265"/>
          </a:xfrm>
        </p:grpSpPr>
        <p:sp>
          <p:nvSpPr>
            <p:cNvPr id="4" name="Rectangle 3"/>
            <p:cNvSpPr/>
            <p:nvPr/>
          </p:nvSpPr>
          <p:spPr>
            <a:xfrm>
              <a:off x="6109608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5247028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🏢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4774475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🏰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6486186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6486186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6868462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801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784136" y="5461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249681" y="5461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685326" y="549292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102561" y="552484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484205" y="552484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6" name="Rectangle 15"/>
            <p:cNvSpPr/>
            <p:nvPr/>
          </p:nvSpPr>
          <p:spPr>
            <a:xfrm flipH="1">
              <a:off x="6852856" y="551452"/>
              <a:ext cx="3902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779781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🏰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680971" y="914400"/>
              <a:ext cx="2535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latin typeface="+mj-lt"/>
                </a:rPr>
                <a:t> </a:t>
              </a:r>
              <a:endParaRPr lang="en-US" sz="2400" dirty="0">
                <a:latin typeface="+mj-lt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247028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🏢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675665" y="1282700"/>
              <a:ext cx="2535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latin typeface="+mj-lt"/>
                </a:rPr>
                <a:t> </a:t>
              </a:r>
              <a:endParaRPr lang="en-US" sz="2400" dirty="0">
                <a:latin typeface="+mj-lt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685424" y="1274965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110244" y="926762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687942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</p:grpSp>
      <p:sp>
        <p:nvSpPr>
          <p:cNvPr id="97" name="Rounded Rectangle 96" hidden="1"/>
          <p:cNvSpPr/>
          <p:nvPr/>
        </p:nvSpPr>
        <p:spPr>
          <a:xfrm>
            <a:off x="7909283" y="3035146"/>
            <a:ext cx="1006117" cy="1178940"/>
          </a:xfrm>
          <a:prstGeom prst="roundRect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grpSp>
        <p:nvGrpSpPr>
          <p:cNvPr id="86" name="Group 85" hidden="1"/>
          <p:cNvGrpSpPr/>
          <p:nvPr/>
        </p:nvGrpSpPr>
        <p:grpSpPr>
          <a:xfrm>
            <a:off x="7890902" y="3035146"/>
            <a:ext cx="1036578" cy="1179249"/>
            <a:chOff x="9362939" y="1651000"/>
            <a:chExt cx="1036578" cy="1179249"/>
          </a:xfrm>
        </p:grpSpPr>
        <p:sp>
          <p:nvSpPr>
            <p:cNvPr id="49" name="Rectangle 48"/>
            <p:cNvSpPr/>
            <p:nvPr/>
          </p:nvSpPr>
          <p:spPr>
            <a:xfrm>
              <a:off x="9362939" y="20193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🏰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9372600" y="16510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9838145" y="16510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9371659" y="2368584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🏰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9835492" y="20193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🏢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</p:grpSp>
      <p:grpSp>
        <p:nvGrpSpPr>
          <p:cNvPr id="105" name="Group 104" hidden="1"/>
          <p:cNvGrpSpPr/>
          <p:nvPr/>
        </p:nvGrpSpPr>
        <p:grpSpPr>
          <a:xfrm>
            <a:off x="3200400" y="3013426"/>
            <a:ext cx="2182806" cy="1262524"/>
            <a:chOff x="3094357" y="2777564"/>
            <a:chExt cx="2182806" cy="1262524"/>
          </a:xfrm>
        </p:grpSpPr>
        <p:sp>
          <p:nvSpPr>
            <p:cNvPr id="96" name="Rounded Rectangle 95"/>
            <p:cNvSpPr/>
            <p:nvPr/>
          </p:nvSpPr>
          <p:spPr>
            <a:xfrm>
              <a:off x="3130833" y="2777564"/>
              <a:ext cx="2071470" cy="1262524"/>
            </a:xfrm>
            <a:prstGeom prst="roundRect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</a:endParaRPr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3094357" y="2783460"/>
              <a:ext cx="2182806" cy="1195073"/>
              <a:chOff x="1114995" y="1637556"/>
              <a:chExt cx="2182806" cy="1195073"/>
            </a:xfrm>
          </p:grpSpPr>
          <p:sp>
            <p:nvSpPr>
              <p:cNvPr id="47" name="Rectangle 46"/>
              <p:cNvSpPr/>
              <p:nvPr/>
            </p:nvSpPr>
            <p:spPr>
              <a:xfrm>
                <a:off x="1977575" y="23709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114995" y="23709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🏢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2354153" y="20026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2354153" y="23709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2736429" y="20026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2726768" y="23709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1553293" y="1637556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1970528" y="164074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2352172" y="164074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9" name="Rectangle 58"/>
              <p:cNvSpPr/>
              <p:nvPr/>
            </p:nvSpPr>
            <p:spPr>
              <a:xfrm flipH="1">
                <a:off x="2720823" y="1639716"/>
                <a:ext cx="39020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1548938" y="2002664"/>
                <a:ext cx="2535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latin typeface="+mj-lt"/>
                  </a:rPr>
                  <a:t> </a:t>
                </a:r>
                <a:endParaRPr lang="en-US" sz="2400" dirty="0">
                  <a:latin typeface="+mj-lt"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1543632" y="2370964"/>
                <a:ext cx="2535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latin typeface="+mj-lt"/>
                  </a:rPr>
                  <a:t> </a:t>
                </a:r>
                <a:endParaRPr lang="en-US" sz="2400" dirty="0">
                  <a:latin typeface="+mj-lt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1553391" y="2363229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1978211" y="2015026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1555909" y="20026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</p:grpSp>
      </p:grpSp>
      <p:grpSp>
        <p:nvGrpSpPr>
          <p:cNvPr id="108" name="Group 107" hidden="1"/>
          <p:cNvGrpSpPr/>
          <p:nvPr/>
        </p:nvGrpSpPr>
        <p:grpSpPr>
          <a:xfrm>
            <a:off x="1938479" y="4621790"/>
            <a:ext cx="1327273" cy="1240804"/>
            <a:chOff x="3088337" y="4839780"/>
            <a:chExt cx="1327273" cy="1240804"/>
          </a:xfrm>
        </p:grpSpPr>
        <p:sp>
          <p:nvSpPr>
            <p:cNvPr id="99" name="Rounded Rectangle 98"/>
            <p:cNvSpPr/>
            <p:nvPr/>
          </p:nvSpPr>
          <p:spPr>
            <a:xfrm>
              <a:off x="3130832" y="4839780"/>
              <a:ext cx="1200701" cy="1240804"/>
            </a:xfrm>
            <a:prstGeom prst="roundRect">
              <a:avLst/>
            </a:prstGeom>
            <a:solidFill>
              <a:srgbClr val="757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</a:endParaRPr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3088337" y="4844052"/>
              <a:ext cx="1327273" cy="1192913"/>
              <a:chOff x="1960867" y="3735960"/>
              <a:chExt cx="1327273" cy="1192913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1967914" y="44672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2344492" y="40989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2344492" y="44672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2726768" y="40989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2717107" y="44672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1960867" y="3736992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2342511" y="3736992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8" name="Rectangle 77"/>
              <p:cNvSpPr/>
              <p:nvPr/>
            </p:nvSpPr>
            <p:spPr>
              <a:xfrm flipH="1">
                <a:off x="2711162" y="3735960"/>
                <a:ext cx="39020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1968550" y="4111270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</p:grpSp>
      </p:grpSp>
      <p:grpSp>
        <p:nvGrpSpPr>
          <p:cNvPr id="107" name="Group 106" hidden="1"/>
          <p:cNvGrpSpPr/>
          <p:nvPr/>
        </p:nvGrpSpPr>
        <p:grpSpPr>
          <a:xfrm>
            <a:off x="762000" y="4630286"/>
            <a:ext cx="1002286" cy="1240804"/>
            <a:chOff x="1881522" y="4839780"/>
            <a:chExt cx="1002286" cy="1240804"/>
          </a:xfrm>
        </p:grpSpPr>
        <p:sp>
          <p:nvSpPr>
            <p:cNvPr id="98" name="Rounded Rectangle 97"/>
            <p:cNvSpPr/>
            <p:nvPr/>
          </p:nvSpPr>
          <p:spPr>
            <a:xfrm>
              <a:off x="1937543" y="4839780"/>
              <a:ext cx="897015" cy="1240804"/>
            </a:xfrm>
            <a:prstGeom prst="roundRect">
              <a:avLst/>
            </a:prstGeom>
            <a:solidFill>
              <a:srgbClr val="757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</a:endParaRPr>
            </a:p>
          </p:txBody>
        </p:sp>
        <p:grpSp>
          <p:nvGrpSpPr>
            <p:cNvPr id="85" name="Group 84"/>
            <p:cNvGrpSpPr/>
            <p:nvPr/>
          </p:nvGrpSpPr>
          <p:grpSpPr>
            <a:xfrm>
              <a:off x="1881522" y="4839780"/>
              <a:ext cx="1002286" cy="1195073"/>
              <a:chOff x="1105334" y="3733800"/>
              <a:chExt cx="1002286" cy="1195073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1105334" y="44672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🏢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1543632" y="3733800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1539277" y="4098908"/>
                <a:ext cx="2535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latin typeface="+mj-lt"/>
                  </a:rPr>
                  <a:t> </a:t>
                </a:r>
                <a:endParaRPr lang="en-US" sz="2400" dirty="0">
                  <a:latin typeface="+mj-lt"/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1533971" y="4467208"/>
                <a:ext cx="2535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latin typeface="+mj-lt"/>
                  </a:rPr>
                  <a:t> </a:t>
                </a:r>
                <a:endParaRPr lang="en-US" sz="2400" dirty="0">
                  <a:latin typeface="+mj-lt"/>
                </a:endParaRPr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1543730" y="4459473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1546248" y="40989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</p:grpSp>
      </p:grpSp>
      <p:grpSp>
        <p:nvGrpSpPr>
          <p:cNvPr id="109" name="Group 108" hidden="1"/>
          <p:cNvGrpSpPr/>
          <p:nvPr/>
        </p:nvGrpSpPr>
        <p:grpSpPr>
          <a:xfrm>
            <a:off x="8915400" y="4632347"/>
            <a:ext cx="571033" cy="883024"/>
            <a:chOff x="7746868" y="4845084"/>
            <a:chExt cx="571033" cy="883024"/>
          </a:xfrm>
        </p:grpSpPr>
        <p:sp>
          <p:nvSpPr>
            <p:cNvPr id="100" name="Rounded Rectangle 99"/>
            <p:cNvSpPr/>
            <p:nvPr/>
          </p:nvSpPr>
          <p:spPr>
            <a:xfrm>
              <a:off x="7785842" y="4848276"/>
              <a:ext cx="494779" cy="879832"/>
            </a:xfrm>
            <a:prstGeom prst="roundRect">
              <a:avLst/>
            </a:prstGeom>
            <a:solidFill>
              <a:srgbClr val="757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</a:endParaRPr>
            </a:p>
          </p:txBody>
        </p:sp>
        <p:grpSp>
          <p:nvGrpSpPr>
            <p:cNvPr id="93" name="Group 92"/>
            <p:cNvGrpSpPr/>
            <p:nvPr/>
          </p:nvGrpSpPr>
          <p:grpSpPr>
            <a:xfrm>
              <a:off x="7746868" y="4845084"/>
              <a:ext cx="571033" cy="829965"/>
              <a:chOff x="9360286" y="3733800"/>
              <a:chExt cx="571033" cy="829965"/>
            </a:xfrm>
          </p:grpSpPr>
          <p:sp>
            <p:nvSpPr>
              <p:cNvPr id="88" name="Rectangle 87"/>
              <p:cNvSpPr/>
              <p:nvPr/>
            </p:nvSpPr>
            <p:spPr>
              <a:xfrm>
                <a:off x="9360286" y="4102100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</a:rPr>
                  <a:t>🏠</a:t>
                </a:r>
                <a:r>
                  <a:rPr lang="en-US" sz="2400" dirty="0" smtClean="0">
                    <a:latin typeface="+mj-lt"/>
                  </a:rPr>
                  <a:t> </a:t>
                </a:r>
                <a:endParaRPr lang="en-US" sz="2400" dirty="0">
                  <a:latin typeface="+mj-lt"/>
                </a:endParaRPr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9369947" y="3733800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</p:grpSp>
      </p:grpSp>
      <p:sp>
        <p:nvSpPr>
          <p:cNvPr id="101" name="Rounded Rectangle 100" hidden="1"/>
          <p:cNvSpPr/>
          <p:nvPr/>
        </p:nvSpPr>
        <p:spPr>
          <a:xfrm>
            <a:off x="9702932" y="4627043"/>
            <a:ext cx="990600" cy="823632"/>
          </a:xfrm>
          <a:prstGeom prst="roundRect">
            <a:avLst/>
          </a:prstGeom>
          <a:solidFill>
            <a:srgbClr val="757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grpSp>
        <p:nvGrpSpPr>
          <p:cNvPr id="94" name="Group 93" hidden="1"/>
          <p:cNvGrpSpPr/>
          <p:nvPr/>
        </p:nvGrpSpPr>
        <p:grpSpPr>
          <a:xfrm>
            <a:off x="9740212" y="4627043"/>
            <a:ext cx="990578" cy="829965"/>
            <a:chOff x="9406286" y="3733800"/>
            <a:chExt cx="990578" cy="829965"/>
          </a:xfrm>
        </p:grpSpPr>
        <p:sp>
          <p:nvSpPr>
            <p:cNvPr id="90" name="Rectangle 89"/>
            <p:cNvSpPr/>
            <p:nvPr/>
          </p:nvSpPr>
          <p:spPr>
            <a:xfrm>
              <a:off x="9835492" y="37338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</a:rPr>
                <a:t>🏰</a:t>
              </a:r>
              <a:r>
                <a:rPr lang="en-US" sz="2400" dirty="0" smtClean="0">
                  <a:latin typeface="+mj-lt"/>
                </a:rPr>
                <a:t> </a:t>
              </a:r>
              <a:endParaRPr lang="en-US" sz="2400" dirty="0">
                <a:latin typeface="+mj-lt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9406286" y="3736669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🏰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9832839" y="41021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🏢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</p:grpSp>
      <p:sp>
        <p:nvSpPr>
          <p:cNvPr id="103" name="Title 10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Tree-based synthesis: grow the tree</a:t>
            </a:r>
            <a:endParaRPr lang="en-US" dirty="0"/>
          </a:p>
        </p:txBody>
      </p:sp>
      <p:cxnSp>
        <p:nvCxnSpPr>
          <p:cNvPr id="112" name="Elbow Connector 111" hidden="1"/>
          <p:cNvCxnSpPr>
            <a:stCxn id="6" idx="1"/>
            <a:endCxn id="96" idx="0"/>
          </p:cNvCxnSpPr>
          <p:nvPr/>
        </p:nvCxnSpPr>
        <p:spPr>
          <a:xfrm rot="10800000" flipV="1">
            <a:off x="4272612" y="2070808"/>
            <a:ext cx="1047383" cy="942617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Elbow Connector 115" hidden="1"/>
          <p:cNvCxnSpPr>
            <a:stCxn id="95" idx="3"/>
            <a:endCxn id="97" idx="0"/>
          </p:cNvCxnSpPr>
          <p:nvPr/>
        </p:nvCxnSpPr>
        <p:spPr>
          <a:xfrm>
            <a:off x="7899623" y="2097718"/>
            <a:ext cx="512719" cy="937428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7" name="Elbow Connector 126" hidden="1"/>
          <p:cNvCxnSpPr>
            <a:stCxn id="96" idx="1"/>
            <a:endCxn id="98" idx="0"/>
          </p:cNvCxnSpPr>
          <p:nvPr/>
        </p:nvCxnSpPr>
        <p:spPr>
          <a:xfrm rot="10800000" flipV="1">
            <a:off x="1266530" y="3644688"/>
            <a:ext cx="1970347" cy="985598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Elbow Connector 127" hidden="1"/>
          <p:cNvCxnSpPr>
            <a:stCxn id="96" idx="1"/>
            <a:endCxn id="99" idx="0"/>
          </p:cNvCxnSpPr>
          <p:nvPr/>
        </p:nvCxnSpPr>
        <p:spPr>
          <a:xfrm rot="10800000" flipV="1">
            <a:off x="2581326" y="3644688"/>
            <a:ext cx="655551" cy="977102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Elbow Connector 128" hidden="1"/>
          <p:cNvCxnSpPr>
            <a:stCxn id="97" idx="3"/>
            <a:endCxn id="101" idx="0"/>
          </p:cNvCxnSpPr>
          <p:nvPr/>
        </p:nvCxnSpPr>
        <p:spPr>
          <a:xfrm>
            <a:off x="8915400" y="3624616"/>
            <a:ext cx="1282832" cy="1002427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0" name="Elbow Connector 129" hidden="1"/>
          <p:cNvCxnSpPr>
            <a:stCxn id="97" idx="3"/>
            <a:endCxn id="89" idx="0"/>
          </p:cNvCxnSpPr>
          <p:nvPr/>
        </p:nvCxnSpPr>
        <p:spPr>
          <a:xfrm>
            <a:off x="8915400" y="3624616"/>
            <a:ext cx="290347" cy="1007731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7" name="Rectangle 146" hidden="1"/>
          <p:cNvSpPr/>
          <p:nvPr/>
        </p:nvSpPr>
        <p:spPr>
          <a:xfrm>
            <a:off x="3733413" y="2321272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+mj-lt"/>
              </a:rPr>
              <a:t>🏨</a:t>
            </a:r>
            <a:endParaRPr lang="en-US" sz="2400" dirty="0">
              <a:latin typeface="+mj-lt"/>
            </a:endParaRPr>
          </a:p>
        </p:txBody>
      </p:sp>
      <p:sp>
        <p:nvSpPr>
          <p:cNvPr id="149" name="Rectangle 148" hidden="1"/>
          <p:cNvSpPr/>
          <p:nvPr/>
        </p:nvSpPr>
        <p:spPr>
          <a:xfrm>
            <a:off x="10180551" y="4042476"/>
            <a:ext cx="1261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💲💲💲+</a:t>
            </a:r>
            <a:endParaRPr lang="en-US" sz="2400" dirty="0">
              <a:latin typeface="+mj-lt"/>
            </a:endParaRPr>
          </a:p>
        </p:txBody>
      </p:sp>
      <p:sp>
        <p:nvSpPr>
          <p:cNvPr id="150" name="Rectangle 149" hidden="1"/>
          <p:cNvSpPr/>
          <p:nvPr/>
        </p:nvSpPr>
        <p:spPr>
          <a:xfrm>
            <a:off x="9184518" y="4045345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💲💲</a:t>
            </a:r>
            <a:endParaRPr lang="en-US" sz="2400" dirty="0">
              <a:latin typeface="+mj-lt"/>
            </a:endParaRPr>
          </a:p>
        </p:txBody>
      </p:sp>
      <p:sp>
        <p:nvSpPr>
          <p:cNvPr id="151" name="Rectangle 150" hidden="1"/>
          <p:cNvSpPr/>
          <p:nvPr/>
        </p:nvSpPr>
        <p:spPr>
          <a:xfrm>
            <a:off x="859277" y="4014340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💲</a:t>
            </a:r>
            <a:endParaRPr lang="en-US" sz="2400" dirty="0">
              <a:latin typeface="+mj-lt"/>
            </a:endParaRPr>
          </a:p>
        </p:txBody>
      </p:sp>
      <p:sp>
        <p:nvSpPr>
          <p:cNvPr id="152" name="Rectangle 151" hidden="1"/>
          <p:cNvSpPr/>
          <p:nvPr/>
        </p:nvSpPr>
        <p:spPr>
          <a:xfrm>
            <a:off x="1945413" y="4006605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💲💲</a:t>
            </a:r>
            <a:endParaRPr lang="en-US" sz="2400" dirty="0">
              <a:latin typeface="+mj-lt"/>
            </a:endParaRPr>
          </a:p>
        </p:txBody>
      </p:sp>
      <p:sp>
        <p:nvSpPr>
          <p:cNvPr id="153" name="Rectangle 152" hidden="1"/>
          <p:cNvSpPr/>
          <p:nvPr/>
        </p:nvSpPr>
        <p:spPr>
          <a:xfrm>
            <a:off x="8617688" y="2368573"/>
            <a:ext cx="10230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+mj-lt"/>
              </a:rPr>
              <a:t>🏨🏨 +</a:t>
            </a:r>
            <a:endParaRPr lang="en-US" sz="2400" dirty="0"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36894" y="1747642"/>
            <a:ext cx="405983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The only test set of interest is the data itself, so we train </a:t>
            </a:r>
            <a:r>
              <a:rPr lang="en-US" dirty="0"/>
              <a:t>the tree on entire </a:t>
            </a:r>
            <a:r>
              <a:rPr lang="en-US" dirty="0" smtClean="0"/>
              <a:t>data</a:t>
            </a:r>
            <a:endParaRPr lang="en-US" dirty="0"/>
          </a:p>
        </p:txBody>
      </p:sp>
      <p:cxnSp>
        <p:nvCxnSpPr>
          <p:cNvPr id="27" name="Straight Arrow Connector 26"/>
          <p:cNvCxnSpPr>
            <a:stCxn id="25" idx="3"/>
            <a:endCxn id="6" idx="1"/>
          </p:cNvCxnSpPr>
          <p:nvPr/>
        </p:nvCxnSpPr>
        <p:spPr>
          <a:xfrm>
            <a:off x="4696728" y="2070808"/>
            <a:ext cx="623266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9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148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54"/>
    </mc:Choice>
    <mc:Fallback xmlns="">
      <p:transition spd="slow" advTm="351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ounded Rectangle 94"/>
          <p:cNvSpPr/>
          <p:nvPr/>
        </p:nvSpPr>
        <p:spPr>
          <a:xfrm>
            <a:off x="5325299" y="1471675"/>
            <a:ext cx="2574324" cy="1252085"/>
          </a:xfrm>
          <a:prstGeom prst="roundRect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5319994" y="1471676"/>
            <a:ext cx="2655359" cy="1198265"/>
            <a:chOff x="4774475" y="546100"/>
            <a:chExt cx="2655359" cy="1198265"/>
          </a:xfrm>
        </p:grpSpPr>
        <p:sp>
          <p:nvSpPr>
            <p:cNvPr id="4" name="Rectangle 3"/>
            <p:cNvSpPr/>
            <p:nvPr/>
          </p:nvSpPr>
          <p:spPr>
            <a:xfrm>
              <a:off x="6109608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5247028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🏢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4774475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🏰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6486186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6486186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6868462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801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784136" y="5461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249681" y="5461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685326" y="549292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102561" y="552484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484205" y="552484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6" name="Rectangle 15"/>
            <p:cNvSpPr/>
            <p:nvPr/>
          </p:nvSpPr>
          <p:spPr>
            <a:xfrm flipH="1">
              <a:off x="6852856" y="551452"/>
              <a:ext cx="3902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779781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🏰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680971" y="914400"/>
              <a:ext cx="2535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latin typeface="+mj-lt"/>
                </a:rPr>
                <a:t> </a:t>
              </a:r>
              <a:endParaRPr lang="en-US" sz="2400" dirty="0">
                <a:latin typeface="+mj-lt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247028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🏢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675665" y="1282700"/>
              <a:ext cx="2535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latin typeface="+mj-lt"/>
                </a:rPr>
                <a:t> </a:t>
              </a:r>
              <a:endParaRPr lang="en-US" sz="2400" dirty="0">
                <a:latin typeface="+mj-lt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685424" y="1274965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110244" y="926762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687942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890902" y="3035146"/>
            <a:ext cx="1036578" cy="1179249"/>
            <a:chOff x="7890902" y="3035146"/>
            <a:chExt cx="1036578" cy="1179249"/>
          </a:xfrm>
        </p:grpSpPr>
        <p:sp>
          <p:nvSpPr>
            <p:cNvPr id="97" name="Rounded Rectangle 96"/>
            <p:cNvSpPr/>
            <p:nvPr/>
          </p:nvSpPr>
          <p:spPr>
            <a:xfrm>
              <a:off x="7909283" y="3035146"/>
              <a:ext cx="1006117" cy="1178940"/>
            </a:xfrm>
            <a:prstGeom prst="roundRect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</a:endParaRPr>
            </a:p>
          </p:txBody>
        </p:sp>
        <p:grpSp>
          <p:nvGrpSpPr>
            <p:cNvPr id="86" name="Group 85"/>
            <p:cNvGrpSpPr/>
            <p:nvPr/>
          </p:nvGrpSpPr>
          <p:grpSpPr>
            <a:xfrm>
              <a:off x="7890902" y="3035146"/>
              <a:ext cx="1036578" cy="1179249"/>
              <a:chOff x="9362939" y="1651000"/>
              <a:chExt cx="1036578" cy="1179249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9362939" y="2019300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🏰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9372600" y="1651000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9838145" y="1651000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9371659" y="236858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🏰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9835492" y="2019300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🏢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3200400" y="3013426"/>
            <a:ext cx="2182806" cy="1262524"/>
            <a:chOff x="3094357" y="2777564"/>
            <a:chExt cx="2182806" cy="1262524"/>
          </a:xfrm>
        </p:grpSpPr>
        <p:sp>
          <p:nvSpPr>
            <p:cNvPr id="96" name="Rounded Rectangle 95"/>
            <p:cNvSpPr/>
            <p:nvPr/>
          </p:nvSpPr>
          <p:spPr>
            <a:xfrm>
              <a:off x="3130833" y="2777564"/>
              <a:ext cx="2071470" cy="1262524"/>
            </a:xfrm>
            <a:prstGeom prst="roundRect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</a:endParaRPr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3094357" y="2783460"/>
              <a:ext cx="2182806" cy="1195073"/>
              <a:chOff x="1114995" y="1637556"/>
              <a:chExt cx="2182806" cy="1195073"/>
            </a:xfrm>
          </p:grpSpPr>
          <p:sp>
            <p:nvSpPr>
              <p:cNvPr id="47" name="Rectangle 46"/>
              <p:cNvSpPr/>
              <p:nvPr/>
            </p:nvSpPr>
            <p:spPr>
              <a:xfrm>
                <a:off x="1977575" y="23709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114995" y="23709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🏢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2354153" y="20026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2354153" y="23709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2736429" y="20026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2726768" y="23709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1553293" y="1637556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1970528" y="164074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2352172" y="164074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9" name="Rectangle 58"/>
              <p:cNvSpPr/>
              <p:nvPr/>
            </p:nvSpPr>
            <p:spPr>
              <a:xfrm flipH="1">
                <a:off x="2720823" y="1639716"/>
                <a:ext cx="39020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1548938" y="2002664"/>
                <a:ext cx="2535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latin typeface="+mj-lt"/>
                  </a:rPr>
                  <a:t> </a:t>
                </a:r>
                <a:endParaRPr lang="en-US" sz="2400" dirty="0">
                  <a:latin typeface="+mj-lt"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1543632" y="2370964"/>
                <a:ext cx="2535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latin typeface="+mj-lt"/>
                  </a:rPr>
                  <a:t> </a:t>
                </a:r>
                <a:endParaRPr lang="en-US" sz="2400" dirty="0">
                  <a:latin typeface="+mj-lt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1553391" y="2363229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1978211" y="2015026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1555909" y="20026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</p:grpSp>
      </p:grpSp>
      <p:grpSp>
        <p:nvGrpSpPr>
          <p:cNvPr id="108" name="Group 107" hidden="1"/>
          <p:cNvGrpSpPr/>
          <p:nvPr/>
        </p:nvGrpSpPr>
        <p:grpSpPr>
          <a:xfrm>
            <a:off x="1938479" y="4621790"/>
            <a:ext cx="1327273" cy="1240804"/>
            <a:chOff x="3088337" y="4839780"/>
            <a:chExt cx="1327273" cy="1240804"/>
          </a:xfrm>
        </p:grpSpPr>
        <p:sp>
          <p:nvSpPr>
            <p:cNvPr id="99" name="Rounded Rectangle 98"/>
            <p:cNvSpPr/>
            <p:nvPr/>
          </p:nvSpPr>
          <p:spPr>
            <a:xfrm>
              <a:off x="3130832" y="4839780"/>
              <a:ext cx="1200701" cy="1240804"/>
            </a:xfrm>
            <a:prstGeom prst="roundRect">
              <a:avLst/>
            </a:prstGeom>
            <a:solidFill>
              <a:srgbClr val="757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</a:endParaRPr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3088337" y="4844052"/>
              <a:ext cx="1327273" cy="1192913"/>
              <a:chOff x="1960867" y="3735960"/>
              <a:chExt cx="1327273" cy="1192913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1967914" y="44672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2344492" y="40989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2344492" y="44672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2726768" y="40989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2717107" y="44672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1960867" y="3736992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2342511" y="3736992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8" name="Rectangle 77"/>
              <p:cNvSpPr/>
              <p:nvPr/>
            </p:nvSpPr>
            <p:spPr>
              <a:xfrm flipH="1">
                <a:off x="2711162" y="3735960"/>
                <a:ext cx="39020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1968550" y="4111270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</p:grpSp>
      </p:grpSp>
      <p:grpSp>
        <p:nvGrpSpPr>
          <p:cNvPr id="107" name="Group 106" hidden="1"/>
          <p:cNvGrpSpPr/>
          <p:nvPr/>
        </p:nvGrpSpPr>
        <p:grpSpPr>
          <a:xfrm>
            <a:off x="762000" y="4630286"/>
            <a:ext cx="1002286" cy="1240804"/>
            <a:chOff x="1881522" y="4839780"/>
            <a:chExt cx="1002286" cy="1240804"/>
          </a:xfrm>
        </p:grpSpPr>
        <p:sp>
          <p:nvSpPr>
            <p:cNvPr id="98" name="Rounded Rectangle 97"/>
            <p:cNvSpPr/>
            <p:nvPr/>
          </p:nvSpPr>
          <p:spPr>
            <a:xfrm>
              <a:off x="1937543" y="4839780"/>
              <a:ext cx="897015" cy="1240804"/>
            </a:xfrm>
            <a:prstGeom prst="roundRect">
              <a:avLst/>
            </a:prstGeom>
            <a:solidFill>
              <a:srgbClr val="757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</a:endParaRPr>
            </a:p>
          </p:txBody>
        </p:sp>
        <p:grpSp>
          <p:nvGrpSpPr>
            <p:cNvPr id="85" name="Group 84"/>
            <p:cNvGrpSpPr/>
            <p:nvPr/>
          </p:nvGrpSpPr>
          <p:grpSpPr>
            <a:xfrm>
              <a:off x="1881522" y="4839780"/>
              <a:ext cx="1002286" cy="1195073"/>
              <a:chOff x="1105334" y="3733800"/>
              <a:chExt cx="1002286" cy="1195073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1105334" y="44672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🏢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1543632" y="3733800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1539277" y="4098908"/>
                <a:ext cx="2535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latin typeface="+mj-lt"/>
                  </a:rPr>
                  <a:t> </a:t>
                </a:r>
                <a:endParaRPr lang="en-US" sz="2400" dirty="0">
                  <a:latin typeface="+mj-lt"/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1533971" y="4467208"/>
                <a:ext cx="2535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latin typeface="+mj-lt"/>
                  </a:rPr>
                  <a:t> </a:t>
                </a:r>
                <a:endParaRPr lang="en-US" sz="2400" dirty="0">
                  <a:latin typeface="+mj-lt"/>
                </a:endParaRPr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1543730" y="4459473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1546248" y="40989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</p:grpSp>
      </p:grpSp>
      <p:grpSp>
        <p:nvGrpSpPr>
          <p:cNvPr id="109" name="Group 108" hidden="1"/>
          <p:cNvGrpSpPr/>
          <p:nvPr/>
        </p:nvGrpSpPr>
        <p:grpSpPr>
          <a:xfrm>
            <a:off x="8915400" y="4632347"/>
            <a:ext cx="571033" cy="883024"/>
            <a:chOff x="7746868" y="4845084"/>
            <a:chExt cx="571033" cy="883024"/>
          </a:xfrm>
        </p:grpSpPr>
        <p:sp>
          <p:nvSpPr>
            <p:cNvPr id="100" name="Rounded Rectangle 99"/>
            <p:cNvSpPr/>
            <p:nvPr/>
          </p:nvSpPr>
          <p:spPr>
            <a:xfrm>
              <a:off x="7785842" y="4848276"/>
              <a:ext cx="494779" cy="879832"/>
            </a:xfrm>
            <a:prstGeom prst="roundRect">
              <a:avLst/>
            </a:prstGeom>
            <a:solidFill>
              <a:srgbClr val="757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</a:endParaRPr>
            </a:p>
          </p:txBody>
        </p:sp>
        <p:grpSp>
          <p:nvGrpSpPr>
            <p:cNvPr id="93" name="Group 92"/>
            <p:cNvGrpSpPr/>
            <p:nvPr/>
          </p:nvGrpSpPr>
          <p:grpSpPr>
            <a:xfrm>
              <a:off x="7746868" y="4845084"/>
              <a:ext cx="571033" cy="829965"/>
              <a:chOff x="9360286" y="3733800"/>
              <a:chExt cx="571033" cy="829965"/>
            </a:xfrm>
          </p:grpSpPr>
          <p:sp>
            <p:nvSpPr>
              <p:cNvPr id="88" name="Rectangle 87"/>
              <p:cNvSpPr/>
              <p:nvPr/>
            </p:nvSpPr>
            <p:spPr>
              <a:xfrm>
                <a:off x="9360286" y="4102100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</a:rPr>
                  <a:t>🏠</a:t>
                </a:r>
                <a:r>
                  <a:rPr lang="en-US" sz="2400" dirty="0" smtClean="0">
                    <a:latin typeface="+mj-lt"/>
                  </a:rPr>
                  <a:t> </a:t>
                </a:r>
                <a:endParaRPr lang="en-US" sz="2400" dirty="0">
                  <a:latin typeface="+mj-lt"/>
                </a:endParaRPr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9369947" y="3733800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</p:grpSp>
      </p:grpSp>
      <p:sp>
        <p:nvSpPr>
          <p:cNvPr id="101" name="Rounded Rectangle 100" hidden="1"/>
          <p:cNvSpPr/>
          <p:nvPr/>
        </p:nvSpPr>
        <p:spPr>
          <a:xfrm>
            <a:off x="9702932" y="4627043"/>
            <a:ext cx="990600" cy="823632"/>
          </a:xfrm>
          <a:prstGeom prst="roundRect">
            <a:avLst/>
          </a:prstGeom>
          <a:solidFill>
            <a:srgbClr val="757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grpSp>
        <p:nvGrpSpPr>
          <p:cNvPr id="94" name="Group 93" hidden="1"/>
          <p:cNvGrpSpPr/>
          <p:nvPr/>
        </p:nvGrpSpPr>
        <p:grpSpPr>
          <a:xfrm>
            <a:off x="9740212" y="4627043"/>
            <a:ext cx="990578" cy="829965"/>
            <a:chOff x="9406286" y="3733800"/>
            <a:chExt cx="990578" cy="829965"/>
          </a:xfrm>
        </p:grpSpPr>
        <p:sp>
          <p:nvSpPr>
            <p:cNvPr id="90" name="Rectangle 89"/>
            <p:cNvSpPr/>
            <p:nvPr/>
          </p:nvSpPr>
          <p:spPr>
            <a:xfrm>
              <a:off x="9835492" y="37338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</a:rPr>
                <a:t>🏰</a:t>
              </a:r>
              <a:r>
                <a:rPr lang="en-US" sz="2400" dirty="0" smtClean="0">
                  <a:latin typeface="+mj-lt"/>
                </a:rPr>
                <a:t> </a:t>
              </a:r>
              <a:endParaRPr lang="en-US" sz="2400" dirty="0">
                <a:latin typeface="+mj-lt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9406286" y="3736669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🏰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9832839" y="41021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🏢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</p:grpSp>
      <p:sp>
        <p:nvSpPr>
          <p:cNvPr id="103" name="Title 10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Tree-based synthesis: </a:t>
            </a:r>
            <a:r>
              <a:rPr lang="en-US" dirty="0" smtClean="0"/>
              <a:t>grow </a:t>
            </a:r>
            <a:r>
              <a:rPr lang="en-US" dirty="0"/>
              <a:t>the tree</a:t>
            </a:r>
          </a:p>
        </p:txBody>
      </p:sp>
      <p:cxnSp>
        <p:nvCxnSpPr>
          <p:cNvPr id="112" name="Elbow Connector 111"/>
          <p:cNvCxnSpPr>
            <a:stCxn id="6" idx="1"/>
            <a:endCxn id="96" idx="0"/>
          </p:cNvCxnSpPr>
          <p:nvPr/>
        </p:nvCxnSpPr>
        <p:spPr>
          <a:xfrm rot="10800000" flipV="1">
            <a:off x="4272612" y="2070808"/>
            <a:ext cx="1047383" cy="942617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Elbow Connector 115"/>
          <p:cNvCxnSpPr>
            <a:stCxn id="95" idx="3"/>
            <a:endCxn id="97" idx="0"/>
          </p:cNvCxnSpPr>
          <p:nvPr/>
        </p:nvCxnSpPr>
        <p:spPr>
          <a:xfrm>
            <a:off x="7899623" y="2097718"/>
            <a:ext cx="512719" cy="937428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7" name="Elbow Connector 126" hidden="1"/>
          <p:cNvCxnSpPr>
            <a:stCxn id="96" idx="1"/>
            <a:endCxn id="98" idx="0"/>
          </p:cNvCxnSpPr>
          <p:nvPr/>
        </p:nvCxnSpPr>
        <p:spPr>
          <a:xfrm rot="10800000" flipV="1">
            <a:off x="1266530" y="3644688"/>
            <a:ext cx="1970347" cy="985598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Elbow Connector 127" hidden="1"/>
          <p:cNvCxnSpPr>
            <a:stCxn id="96" idx="1"/>
            <a:endCxn id="99" idx="0"/>
          </p:cNvCxnSpPr>
          <p:nvPr/>
        </p:nvCxnSpPr>
        <p:spPr>
          <a:xfrm rot="10800000" flipV="1">
            <a:off x="2581326" y="3644688"/>
            <a:ext cx="655551" cy="977102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Elbow Connector 128" hidden="1"/>
          <p:cNvCxnSpPr>
            <a:stCxn id="97" idx="3"/>
            <a:endCxn id="101" idx="0"/>
          </p:cNvCxnSpPr>
          <p:nvPr/>
        </p:nvCxnSpPr>
        <p:spPr>
          <a:xfrm>
            <a:off x="8915400" y="3624616"/>
            <a:ext cx="1282832" cy="1002427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0" name="Elbow Connector 129" hidden="1"/>
          <p:cNvCxnSpPr>
            <a:stCxn id="97" idx="3"/>
            <a:endCxn id="89" idx="0"/>
          </p:cNvCxnSpPr>
          <p:nvPr/>
        </p:nvCxnSpPr>
        <p:spPr>
          <a:xfrm>
            <a:off x="8915400" y="3624616"/>
            <a:ext cx="290347" cy="1007731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7" name="Rectangle 146"/>
          <p:cNvSpPr/>
          <p:nvPr/>
        </p:nvSpPr>
        <p:spPr>
          <a:xfrm>
            <a:off x="3733413" y="2321272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+mj-lt"/>
              </a:rPr>
              <a:t>🏨</a:t>
            </a:r>
            <a:endParaRPr lang="en-US" sz="2400" dirty="0">
              <a:latin typeface="+mj-lt"/>
            </a:endParaRPr>
          </a:p>
        </p:txBody>
      </p:sp>
      <p:sp>
        <p:nvSpPr>
          <p:cNvPr id="149" name="Rectangle 148" hidden="1"/>
          <p:cNvSpPr/>
          <p:nvPr/>
        </p:nvSpPr>
        <p:spPr>
          <a:xfrm>
            <a:off x="10180551" y="4042476"/>
            <a:ext cx="1261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💲💲💲+</a:t>
            </a:r>
            <a:endParaRPr lang="en-US" sz="2400" dirty="0">
              <a:latin typeface="+mj-lt"/>
            </a:endParaRPr>
          </a:p>
        </p:txBody>
      </p:sp>
      <p:sp>
        <p:nvSpPr>
          <p:cNvPr id="150" name="Rectangle 149" hidden="1"/>
          <p:cNvSpPr/>
          <p:nvPr/>
        </p:nvSpPr>
        <p:spPr>
          <a:xfrm>
            <a:off x="9184518" y="4045345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💲💲</a:t>
            </a:r>
            <a:endParaRPr lang="en-US" sz="2400" dirty="0">
              <a:latin typeface="+mj-lt"/>
            </a:endParaRPr>
          </a:p>
        </p:txBody>
      </p:sp>
      <p:sp>
        <p:nvSpPr>
          <p:cNvPr id="151" name="Rectangle 150" hidden="1"/>
          <p:cNvSpPr/>
          <p:nvPr/>
        </p:nvSpPr>
        <p:spPr>
          <a:xfrm>
            <a:off x="859277" y="4014340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💲</a:t>
            </a:r>
            <a:endParaRPr lang="en-US" sz="2400" dirty="0">
              <a:latin typeface="+mj-lt"/>
            </a:endParaRPr>
          </a:p>
        </p:txBody>
      </p:sp>
      <p:sp>
        <p:nvSpPr>
          <p:cNvPr id="152" name="Rectangle 151" hidden="1"/>
          <p:cNvSpPr/>
          <p:nvPr/>
        </p:nvSpPr>
        <p:spPr>
          <a:xfrm>
            <a:off x="1945413" y="4006605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💲💲</a:t>
            </a:r>
            <a:endParaRPr lang="en-US" sz="2400" dirty="0">
              <a:latin typeface="+mj-lt"/>
            </a:endParaRPr>
          </a:p>
        </p:txBody>
      </p:sp>
      <p:sp>
        <p:nvSpPr>
          <p:cNvPr id="153" name="Rectangle 152"/>
          <p:cNvSpPr/>
          <p:nvPr/>
        </p:nvSpPr>
        <p:spPr>
          <a:xfrm>
            <a:off x="8617688" y="2368573"/>
            <a:ext cx="10230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+mj-lt"/>
              </a:rPr>
              <a:t>🏨🏨 +</a:t>
            </a:r>
            <a:endParaRPr lang="en-US" sz="2400" dirty="0">
              <a:latin typeface="+mj-lt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7810679" y="4995394"/>
            <a:ext cx="405983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Only previously synthesized features (predictors) available to a given tree</a:t>
            </a:r>
            <a:endParaRPr lang="en-US" dirty="0"/>
          </a:p>
        </p:txBody>
      </p:sp>
      <p:cxnSp>
        <p:nvCxnSpPr>
          <p:cNvPr id="104" name="Straight Arrow Connector 103"/>
          <p:cNvCxnSpPr>
            <a:stCxn id="102" idx="0"/>
          </p:cNvCxnSpPr>
          <p:nvPr/>
        </p:nvCxnSpPr>
        <p:spPr>
          <a:xfrm flipH="1" flipV="1">
            <a:off x="9151310" y="2791488"/>
            <a:ext cx="689286" cy="220390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10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658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308"/>
    </mc:Choice>
    <mc:Fallback xmlns="">
      <p:transition spd="slow" advTm="493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/>
      <p:bldP spid="153" grpId="0"/>
      <p:bldP spid="10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ounded Rectangle 94"/>
          <p:cNvSpPr/>
          <p:nvPr/>
        </p:nvSpPr>
        <p:spPr>
          <a:xfrm>
            <a:off x="5325299" y="1471675"/>
            <a:ext cx="2574324" cy="1252085"/>
          </a:xfrm>
          <a:prstGeom prst="roundRect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5319994" y="1471676"/>
            <a:ext cx="2655359" cy="1198265"/>
            <a:chOff x="4774475" y="546100"/>
            <a:chExt cx="2655359" cy="1198265"/>
          </a:xfrm>
        </p:grpSpPr>
        <p:sp>
          <p:nvSpPr>
            <p:cNvPr id="4" name="Rectangle 3"/>
            <p:cNvSpPr/>
            <p:nvPr/>
          </p:nvSpPr>
          <p:spPr>
            <a:xfrm>
              <a:off x="6109608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5247028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🏢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4774475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🏰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6486186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6486186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6868462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801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784136" y="5461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249681" y="5461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685326" y="549292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102561" y="552484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484205" y="552484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6" name="Rectangle 15"/>
            <p:cNvSpPr/>
            <p:nvPr/>
          </p:nvSpPr>
          <p:spPr>
            <a:xfrm flipH="1">
              <a:off x="6852856" y="551452"/>
              <a:ext cx="3902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779781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🏰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680971" y="914400"/>
              <a:ext cx="2535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latin typeface="+mj-lt"/>
                </a:rPr>
                <a:t> </a:t>
              </a:r>
              <a:endParaRPr lang="en-US" sz="2400" dirty="0">
                <a:latin typeface="+mj-lt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247028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🏢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675665" y="1282700"/>
              <a:ext cx="2535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latin typeface="+mj-lt"/>
                </a:rPr>
                <a:t> </a:t>
              </a:r>
              <a:endParaRPr lang="en-US" sz="2400" dirty="0">
                <a:latin typeface="+mj-lt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685424" y="1274965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110244" y="926762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687942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</p:grpSp>
      <p:sp>
        <p:nvSpPr>
          <p:cNvPr id="97" name="Rounded Rectangle 96"/>
          <p:cNvSpPr/>
          <p:nvPr/>
        </p:nvSpPr>
        <p:spPr>
          <a:xfrm>
            <a:off x="7909283" y="3035146"/>
            <a:ext cx="1006117" cy="1178940"/>
          </a:xfrm>
          <a:prstGeom prst="roundRect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7890902" y="3035146"/>
            <a:ext cx="1036578" cy="1179249"/>
            <a:chOff x="9362939" y="1651000"/>
            <a:chExt cx="1036578" cy="1179249"/>
          </a:xfrm>
        </p:grpSpPr>
        <p:sp>
          <p:nvSpPr>
            <p:cNvPr id="49" name="Rectangle 48"/>
            <p:cNvSpPr/>
            <p:nvPr/>
          </p:nvSpPr>
          <p:spPr>
            <a:xfrm>
              <a:off x="9362939" y="20193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🏰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9372600" y="16510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9838145" y="16510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9371659" y="2368584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🏰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9835492" y="20193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🏢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3200400" y="3013426"/>
            <a:ext cx="2182806" cy="1262524"/>
            <a:chOff x="3094357" y="2777564"/>
            <a:chExt cx="2182806" cy="1262524"/>
          </a:xfrm>
        </p:grpSpPr>
        <p:sp>
          <p:nvSpPr>
            <p:cNvPr id="96" name="Rounded Rectangle 95"/>
            <p:cNvSpPr/>
            <p:nvPr/>
          </p:nvSpPr>
          <p:spPr>
            <a:xfrm>
              <a:off x="3130833" y="2777564"/>
              <a:ext cx="2071470" cy="1262524"/>
            </a:xfrm>
            <a:prstGeom prst="roundRect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</a:endParaRPr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3094357" y="2783460"/>
              <a:ext cx="2182806" cy="1195073"/>
              <a:chOff x="1114995" y="1637556"/>
              <a:chExt cx="2182806" cy="1195073"/>
            </a:xfrm>
          </p:grpSpPr>
          <p:sp>
            <p:nvSpPr>
              <p:cNvPr id="47" name="Rectangle 46"/>
              <p:cNvSpPr/>
              <p:nvPr/>
            </p:nvSpPr>
            <p:spPr>
              <a:xfrm>
                <a:off x="1977575" y="23709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114995" y="23709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🏢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2354153" y="20026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2354153" y="23709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2736429" y="20026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2726768" y="23709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1553293" y="1637556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1970528" y="164074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2352172" y="164074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9" name="Rectangle 58"/>
              <p:cNvSpPr/>
              <p:nvPr/>
            </p:nvSpPr>
            <p:spPr>
              <a:xfrm flipH="1">
                <a:off x="2720823" y="1639716"/>
                <a:ext cx="39020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1548938" y="2002664"/>
                <a:ext cx="2535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latin typeface="+mj-lt"/>
                  </a:rPr>
                  <a:t> </a:t>
                </a:r>
                <a:endParaRPr lang="en-US" sz="2400" dirty="0">
                  <a:latin typeface="+mj-lt"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1543632" y="2370964"/>
                <a:ext cx="2535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latin typeface="+mj-lt"/>
                  </a:rPr>
                  <a:t> </a:t>
                </a:r>
                <a:endParaRPr lang="en-US" sz="2400" dirty="0">
                  <a:latin typeface="+mj-lt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1553391" y="2363229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1978211" y="2015026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1555909" y="20026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</p:grpSp>
      </p:grpSp>
      <p:grpSp>
        <p:nvGrpSpPr>
          <p:cNvPr id="108" name="Group 107"/>
          <p:cNvGrpSpPr/>
          <p:nvPr/>
        </p:nvGrpSpPr>
        <p:grpSpPr>
          <a:xfrm>
            <a:off x="1938479" y="4621790"/>
            <a:ext cx="1327273" cy="1240804"/>
            <a:chOff x="3088337" y="4839780"/>
            <a:chExt cx="1327273" cy="1240804"/>
          </a:xfrm>
        </p:grpSpPr>
        <p:sp>
          <p:nvSpPr>
            <p:cNvPr id="99" name="Rounded Rectangle 98"/>
            <p:cNvSpPr/>
            <p:nvPr/>
          </p:nvSpPr>
          <p:spPr>
            <a:xfrm>
              <a:off x="3130832" y="4839780"/>
              <a:ext cx="1200701" cy="1240804"/>
            </a:xfrm>
            <a:prstGeom prst="roundRect">
              <a:avLst/>
            </a:prstGeom>
            <a:solidFill>
              <a:srgbClr val="757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</a:endParaRPr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3088337" y="4844052"/>
              <a:ext cx="1327273" cy="1192913"/>
              <a:chOff x="1960867" y="3735960"/>
              <a:chExt cx="1327273" cy="1192913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1967914" y="44672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2344492" y="40989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2344492" y="44672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2726768" y="40989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2717107" y="44672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1960867" y="3736992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2342511" y="3736992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8" name="Rectangle 77"/>
              <p:cNvSpPr/>
              <p:nvPr/>
            </p:nvSpPr>
            <p:spPr>
              <a:xfrm flipH="1">
                <a:off x="2711162" y="3735960"/>
                <a:ext cx="39020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1968550" y="4111270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</p:grpSp>
      </p:grpSp>
      <p:grpSp>
        <p:nvGrpSpPr>
          <p:cNvPr id="107" name="Group 106"/>
          <p:cNvGrpSpPr/>
          <p:nvPr/>
        </p:nvGrpSpPr>
        <p:grpSpPr>
          <a:xfrm>
            <a:off x="762000" y="4630286"/>
            <a:ext cx="1002286" cy="1240804"/>
            <a:chOff x="1881522" y="4839780"/>
            <a:chExt cx="1002286" cy="1240804"/>
          </a:xfrm>
        </p:grpSpPr>
        <p:sp>
          <p:nvSpPr>
            <p:cNvPr id="98" name="Rounded Rectangle 97"/>
            <p:cNvSpPr/>
            <p:nvPr/>
          </p:nvSpPr>
          <p:spPr>
            <a:xfrm>
              <a:off x="1937543" y="4839780"/>
              <a:ext cx="897015" cy="1240804"/>
            </a:xfrm>
            <a:prstGeom prst="roundRect">
              <a:avLst/>
            </a:prstGeom>
            <a:solidFill>
              <a:srgbClr val="757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</a:endParaRPr>
            </a:p>
          </p:txBody>
        </p:sp>
        <p:grpSp>
          <p:nvGrpSpPr>
            <p:cNvPr id="85" name="Group 84"/>
            <p:cNvGrpSpPr/>
            <p:nvPr/>
          </p:nvGrpSpPr>
          <p:grpSpPr>
            <a:xfrm>
              <a:off x="1881522" y="4839780"/>
              <a:ext cx="1002286" cy="1195073"/>
              <a:chOff x="1105334" y="3733800"/>
              <a:chExt cx="1002286" cy="1195073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1105334" y="44672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🏢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1543632" y="3733800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1539277" y="4098908"/>
                <a:ext cx="2535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latin typeface="+mj-lt"/>
                  </a:rPr>
                  <a:t> </a:t>
                </a:r>
                <a:endParaRPr lang="en-US" sz="2400" dirty="0">
                  <a:latin typeface="+mj-lt"/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1533971" y="4467208"/>
                <a:ext cx="2535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latin typeface="+mj-lt"/>
                  </a:rPr>
                  <a:t> </a:t>
                </a:r>
                <a:endParaRPr lang="en-US" sz="2400" dirty="0">
                  <a:latin typeface="+mj-lt"/>
                </a:endParaRPr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1543730" y="4459473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1546248" y="40989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</p:grpSp>
      </p:grpSp>
      <p:grpSp>
        <p:nvGrpSpPr>
          <p:cNvPr id="109" name="Group 108"/>
          <p:cNvGrpSpPr/>
          <p:nvPr/>
        </p:nvGrpSpPr>
        <p:grpSpPr>
          <a:xfrm>
            <a:off x="8915400" y="4632347"/>
            <a:ext cx="571033" cy="883024"/>
            <a:chOff x="7746868" y="4845084"/>
            <a:chExt cx="571033" cy="883024"/>
          </a:xfrm>
        </p:grpSpPr>
        <p:sp>
          <p:nvSpPr>
            <p:cNvPr id="100" name="Rounded Rectangle 99"/>
            <p:cNvSpPr/>
            <p:nvPr/>
          </p:nvSpPr>
          <p:spPr>
            <a:xfrm>
              <a:off x="7785842" y="4848276"/>
              <a:ext cx="494779" cy="879832"/>
            </a:xfrm>
            <a:prstGeom prst="roundRect">
              <a:avLst/>
            </a:prstGeom>
            <a:solidFill>
              <a:srgbClr val="757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</a:endParaRPr>
            </a:p>
          </p:txBody>
        </p:sp>
        <p:grpSp>
          <p:nvGrpSpPr>
            <p:cNvPr id="93" name="Group 92"/>
            <p:cNvGrpSpPr/>
            <p:nvPr/>
          </p:nvGrpSpPr>
          <p:grpSpPr>
            <a:xfrm>
              <a:off x="7746868" y="4845084"/>
              <a:ext cx="571033" cy="829965"/>
              <a:chOff x="9360286" y="3733800"/>
              <a:chExt cx="571033" cy="829965"/>
            </a:xfrm>
          </p:grpSpPr>
          <p:sp>
            <p:nvSpPr>
              <p:cNvPr id="88" name="Rectangle 87"/>
              <p:cNvSpPr/>
              <p:nvPr/>
            </p:nvSpPr>
            <p:spPr>
              <a:xfrm>
                <a:off x="9360286" y="4102100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</a:rPr>
                  <a:t>🏠</a:t>
                </a:r>
                <a:r>
                  <a:rPr lang="en-US" sz="2400" dirty="0" smtClean="0">
                    <a:latin typeface="+mj-lt"/>
                  </a:rPr>
                  <a:t> </a:t>
                </a:r>
                <a:endParaRPr lang="en-US" sz="2400" dirty="0">
                  <a:latin typeface="+mj-lt"/>
                </a:endParaRPr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9369947" y="3733800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9702932" y="4627043"/>
            <a:ext cx="1027858" cy="829965"/>
            <a:chOff x="9702932" y="4627043"/>
            <a:chExt cx="1027858" cy="829965"/>
          </a:xfrm>
        </p:grpSpPr>
        <p:sp>
          <p:nvSpPr>
            <p:cNvPr id="101" name="Rounded Rectangle 100"/>
            <p:cNvSpPr/>
            <p:nvPr/>
          </p:nvSpPr>
          <p:spPr>
            <a:xfrm>
              <a:off x="9702932" y="4627043"/>
              <a:ext cx="990600" cy="823632"/>
            </a:xfrm>
            <a:prstGeom prst="roundRect">
              <a:avLst/>
            </a:prstGeom>
            <a:solidFill>
              <a:srgbClr val="757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</a:endParaRPr>
            </a:p>
          </p:txBody>
        </p:sp>
        <p:grpSp>
          <p:nvGrpSpPr>
            <p:cNvPr id="94" name="Group 93"/>
            <p:cNvGrpSpPr/>
            <p:nvPr/>
          </p:nvGrpSpPr>
          <p:grpSpPr>
            <a:xfrm>
              <a:off x="9740212" y="4627043"/>
              <a:ext cx="990578" cy="829965"/>
              <a:chOff x="9406286" y="3733800"/>
              <a:chExt cx="990578" cy="829965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9835492" y="3733800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</a:rPr>
                  <a:t>🏰</a:t>
                </a:r>
                <a:r>
                  <a:rPr lang="en-US" sz="2400" dirty="0" smtClean="0">
                    <a:latin typeface="+mj-lt"/>
                  </a:rPr>
                  <a:t> </a:t>
                </a:r>
                <a:endParaRPr lang="en-US" sz="2400" dirty="0">
                  <a:latin typeface="+mj-lt"/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9406286" y="3736669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🏰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9832839" y="4102100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🏢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</p:grpSp>
      </p:grpSp>
      <p:sp>
        <p:nvSpPr>
          <p:cNvPr id="103" name="Title 10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Tree-based synthesis: </a:t>
            </a:r>
            <a:r>
              <a:rPr lang="en-US" dirty="0" smtClean="0"/>
              <a:t>grow </a:t>
            </a:r>
            <a:r>
              <a:rPr lang="en-US" dirty="0"/>
              <a:t>the tree</a:t>
            </a:r>
          </a:p>
        </p:txBody>
      </p:sp>
      <p:cxnSp>
        <p:nvCxnSpPr>
          <p:cNvPr id="112" name="Elbow Connector 111"/>
          <p:cNvCxnSpPr>
            <a:stCxn id="6" idx="1"/>
            <a:endCxn id="96" idx="0"/>
          </p:cNvCxnSpPr>
          <p:nvPr/>
        </p:nvCxnSpPr>
        <p:spPr>
          <a:xfrm rot="10800000" flipV="1">
            <a:off x="4272612" y="2070808"/>
            <a:ext cx="1047383" cy="942617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Elbow Connector 115"/>
          <p:cNvCxnSpPr>
            <a:stCxn id="95" idx="3"/>
            <a:endCxn id="97" idx="0"/>
          </p:cNvCxnSpPr>
          <p:nvPr/>
        </p:nvCxnSpPr>
        <p:spPr>
          <a:xfrm>
            <a:off x="7899623" y="2097718"/>
            <a:ext cx="512719" cy="937428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7" name="Elbow Connector 126"/>
          <p:cNvCxnSpPr>
            <a:stCxn id="96" idx="1"/>
            <a:endCxn id="98" idx="0"/>
          </p:cNvCxnSpPr>
          <p:nvPr/>
        </p:nvCxnSpPr>
        <p:spPr>
          <a:xfrm rot="10800000" flipV="1">
            <a:off x="1266530" y="3644688"/>
            <a:ext cx="1970347" cy="985598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Elbow Connector 127"/>
          <p:cNvCxnSpPr>
            <a:stCxn id="96" idx="1"/>
            <a:endCxn id="99" idx="0"/>
          </p:cNvCxnSpPr>
          <p:nvPr/>
        </p:nvCxnSpPr>
        <p:spPr>
          <a:xfrm rot="10800000" flipV="1">
            <a:off x="2581326" y="3644688"/>
            <a:ext cx="655551" cy="977102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Elbow Connector 128"/>
          <p:cNvCxnSpPr>
            <a:stCxn id="97" idx="3"/>
            <a:endCxn id="101" idx="0"/>
          </p:cNvCxnSpPr>
          <p:nvPr/>
        </p:nvCxnSpPr>
        <p:spPr>
          <a:xfrm>
            <a:off x="8915400" y="3624616"/>
            <a:ext cx="1282832" cy="1002427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0" name="Elbow Connector 129"/>
          <p:cNvCxnSpPr>
            <a:stCxn id="97" idx="3"/>
            <a:endCxn id="89" idx="0"/>
          </p:cNvCxnSpPr>
          <p:nvPr/>
        </p:nvCxnSpPr>
        <p:spPr>
          <a:xfrm>
            <a:off x="8915400" y="3624616"/>
            <a:ext cx="290347" cy="1007731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7" name="Rectangle 146"/>
          <p:cNvSpPr/>
          <p:nvPr/>
        </p:nvSpPr>
        <p:spPr>
          <a:xfrm>
            <a:off x="3733413" y="2321272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+mj-lt"/>
              </a:rPr>
              <a:t>🏨</a:t>
            </a:r>
            <a:endParaRPr lang="en-US" sz="2400" dirty="0">
              <a:latin typeface="+mj-lt"/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10180551" y="4042476"/>
            <a:ext cx="1261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💲💲💲+</a:t>
            </a:r>
            <a:endParaRPr lang="en-US" sz="2400" dirty="0">
              <a:latin typeface="+mj-lt"/>
            </a:endParaRPr>
          </a:p>
        </p:txBody>
      </p:sp>
      <p:sp>
        <p:nvSpPr>
          <p:cNvPr id="150" name="Rectangle 149"/>
          <p:cNvSpPr/>
          <p:nvPr/>
        </p:nvSpPr>
        <p:spPr>
          <a:xfrm>
            <a:off x="9184518" y="4045345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💲💲</a:t>
            </a:r>
            <a:endParaRPr lang="en-US" sz="2400" dirty="0">
              <a:latin typeface="+mj-lt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859277" y="4014340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💲</a:t>
            </a:r>
            <a:endParaRPr lang="en-US" sz="2400" dirty="0">
              <a:latin typeface="+mj-lt"/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1945413" y="4006605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💲💲</a:t>
            </a:r>
            <a:endParaRPr lang="en-US" sz="2400" dirty="0">
              <a:latin typeface="+mj-lt"/>
            </a:endParaRPr>
          </a:p>
        </p:txBody>
      </p:sp>
      <p:sp>
        <p:nvSpPr>
          <p:cNvPr id="153" name="Rectangle 152"/>
          <p:cNvSpPr/>
          <p:nvPr/>
        </p:nvSpPr>
        <p:spPr>
          <a:xfrm>
            <a:off x="8617688" y="2368573"/>
            <a:ext cx="10230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+mj-lt"/>
              </a:rPr>
              <a:t>🏨🏨 +</a:t>
            </a:r>
            <a:endParaRPr lang="en-US" sz="2400" dirty="0">
              <a:latin typeface="+mj-lt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4038600" y="5151514"/>
            <a:ext cx="4059834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We limit minimal split/leaf size to:</a:t>
            </a:r>
          </a:p>
          <a:p>
            <a:r>
              <a:rPr lang="en-US" dirty="0" smtClean="0"/>
              <a:t>	Avoid overfitting</a:t>
            </a:r>
          </a:p>
          <a:p>
            <a:r>
              <a:rPr lang="en-US" dirty="0" smtClean="0"/>
              <a:t>	Allow plausible synthesis</a:t>
            </a:r>
          </a:p>
        </p:txBody>
      </p:sp>
      <p:cxnSp>
        <p:nvCxnSpPr>
          <p:cNvPr id="104" name="Straight Arrow Connector 103"/>
          <p:cNvCxnSpPr>
            <a:stCxn id="102" idx="3"/>
            <a:endCxn id="100" idx="1"/>
          </p:cNvCxnSpPr>
          <p:nvPr/>
        </p:nvCxnSpPr>
        <p:spPr>
          <a:xfrm flipV="1">
            <a:off x="8098434" y="5075455"/>
            <a:ext cx="855940" cy="53772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11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995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841"/>
    </mc:Choice>
    <mc:Fallback xmlns="">
      <p:transition spd="slow" advTm="418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/>
      <p:bldP spid="150" grpId="0"/>
      <p:bldP spid="151" grpId="0"/>
      <p:bldP spid="152" grpId="0"/>
      <p:bldP spid="10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ounded Rectangle 94"/>
          <p:cNvSpPr/>
          <p:nvPr/>
        </p:nvSpPr>
        <p:spPr>
          <a:xfrm>
            <a:off x="5325299" y="1471675"/>
            <a:ext cx="2574324" cy="1252085"/>
          </a:xfrm>
          <a:prstGeom prst="roundRect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5319994" y="1471676"/>
            <a:ext cx="2655359" cy="1198265"/>
            <a:chOff x="4774475" y="546100"/>
            <a:chExt cx="2655359" cy="1198265"/>
          </a:xfrm>
        </p:grpSpPr>
        <p:sp>
          <p:nvSpPr>
            <p:cNvPr id="4" name="Rectangle 3"/>
            <p:cNvSpPr/>
            <p:nvPr/>
          </p:nvSpPr>
          <p:spPr>
            <a:xfrm>
              <a:off x="6109608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5247028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🏢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4774475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🏰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6486186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6486186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6868462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801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784136" y="5461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249681" y="5461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685326" y="549292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102561" y="552484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484205" y="552484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6" name="Rectangle 15"/>
            <p:cNvSpPr/>
            <p:nvPr/>
          </p:nvSpPr>
          <p:spPr>
            <a:xfrm flipH="1">
              <a:off x="6852856" y="551452"/>
              <a:ext cx="3902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779781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🏰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680971" y="914400"/>
              <a:ext cx="2535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latin typeface="+mj-lt"/>
                </a:rPr>
                <a:t> </a:t>
              </a:r>
              <a:endParaRPr lang="en-US" sz="2400" dirty="0">
                <a:latin typeface="+mj-lt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247028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🏢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675665" y="1282700"/>
              <a:ext cx="2535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latin typeface="+mj-lt"/>
                </a:rPr>
                <a:t> </a:t>
              </a:r>
              <a:endParaRPr lang="en-US" sz="2400" dirty="0">
                <a:latin typeface="+mj-lt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685424" y="1274965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110244" y="926762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687942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</p:grpSp>
      <p:sp>
        <p:nvSpPr>
          <p:cNvPr id="97" name="Rounded Rectangle 96"/>
          <p:cNvSpPr/>
          <p:nvPr/>
        </p:nvSpPr>
        <p:spPr>
          <a:xfrm>
            <a:off x="7909283" y="3035146"/>
            <a:ext cx="1006117" cy="1178940"/>
          </a:xfrm>
          <a:prstGeom prst="roundRect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7890902" y="3035146"/>
            <a:ext cx="1036578" cy="1179249"/>
            <a:chOff x="9362939" y="1651000"/>
            <a:chExt cx="1036578" cy="1179249"/>
          </a:xfrm>
        </p:grpSpPr>
        <p:sp>
          <p:nvSpPr>
            <p:cNvPr id="49" name="Rectangle 48"/>
            <p:cNvSpPr/>
            <p:nvPr/>
          </p:nvSpPr>
          <p:spPr>
            <a:xfrm>
              <a:off x="9362939" y="20193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🏰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9372600" y="16510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9838145" y="16510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9371659" y="2368584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🏰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9835492" y="20193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🏢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3200400" y="3013426"/>
            <a:ext cx="2182806" cy="1262524"/>
            <a:chOff x="3094357" y="2777564"/>
            <a:chExt cx="2182806" cy="1262524"/>
          </a:xfrm>
        </p:grpSpPr>
        <p:sp>
          <p:nvSpPr>
            <p:cNvPr id="96" name="Rounded Rectangle 95"/>
            <p:cNvSpPr/>
            <p:nvPr/>
          </p:nvSpPr>
          <p:spPr>
            <a:xfrm>
              <a:off x="3130833" y="2777564"/>
              <a:ext cx="2071470" cy="1262524"/>
            </a:xfrm>
            <a:prstGeom prst="roundRect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</a:endParaRPr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3094357" y="2783460"/>
              <a:ext cx="2182806" cy="1195073"/>
              <a:chOff x="1114995" y="1637556"/>
              <a:chExt cx="2182806" cy="1195073"/>
            </a:xfrm>
          </p:grpSpPr>
          <p:sp>
            <p:nvSpPr>
              <p:cNvPr id="47" name="Rectangle 46"/>
              <p:cNvSpPr/>
              <p:nvPr/>
            </p:nvSpPr>
            <p:spPr>
              <a:xfrm>
                <a:off x="1977575" y="23709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114995" y="23709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🏢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2354153" y="20026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2354153" y="23709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2736429" y="20026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2726768" y="23709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1553293" y="1637556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1970528" y="164074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2352172" y="164074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59" name="Rectangle 58"/>
              <p:cNvSpPr/>
              <p:nvPr/>
            </p:nvSpPr>
            <p:spPr>
              <a:xfrm flipH="1">
                <a:off x="2720823" y="1639716"/>
                <a:ext cx="39020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1548938" y="2002664"/>
                <a:ext cx="2535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latin typeface="+mj-lt"/>
                  </a:rPr>
                  <a:t> </a:t>
                </a:r>
                <a:endParaRPr lang="en-US" sz="2400" dirty="0">
                  <a:latin typeface="+mj-lt"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1543632" y="2370964"/>
                <a:ext cx="2535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latin typeface="+mj-lt"/>
                  </a:rPr>
                  <a:t> </a:t>
                </a:r>
                <a:endParaRPr lang="en-US" sz="2400" dirty="0">
                  <a:latin typeface="+mj-lt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1553391" y="2363229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1978211" y="2015026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1555909" y="2002664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</p:grpSp>
      </p:grpSp>
      <p:grpSp>
        <p:nvGrpSpPr>
          <p:cNvPr id="108" name="Group 107"/>
          <p:cNvGrpSpPr/>
          <p:nvPr/>
        </p:nvGrpSpPr>
        <p:grpSpPr>
          <a:xfrm>
            <a:off x="1938479" y="4621790"/>
            <a:ext cx="1327273" cy="1240804"/>
            <a:chOff x="3088337" y="4839780"/>
            <a:chExt cx="1327273" cy="1240804"/>
          </a:xfrm>
        </p:grpSpPr>
        <p:sp>
          <p:nvSpPr>
            <p:cNvPr id="99" name="Rounded Rectangle 98"/>
            <p:cNvSpPr/>
            <p:nvPr/>
          </p:nvSpPr>
          <p:spPr>
            <a:xfrm>
              <a:off x="3130832" y="4839780"/>
              <a:ext cx="1200701" cy="1240804"/>
            </a:xfrm>
            <a:prstGeom prst="roundRect">
              <a:avLst/>
            </a:prstGeom>
            <a:solidFill>
              <a:srgbClr val="757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</a:endParaRPr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3088337" y="4844052"/>
              <a:ext cx="1327273" cy="1192913"/>
              <a:chOff x="1960867" y="3735960"/>
              <a:chExt cx="1327273" cy="1192913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1967914" y="44672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2344492" y="40989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2344492" y="44672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2726768" y="40989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2717107" y="44672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1960867" y="3736992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2342511" y="3736992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8" name="Rectangle 77"/>
              <p:cNvSpPr/>
              <p:nvPr/>
            </p:nvSpPr>
            <p:spPr>
              <a:xfrm flipH="1">
                <a:off x="2711162" y="3735960"/>
                <a:ext cx="39020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1968550" y="4111270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</p:grpSp>
      </p:grpSp>
      <p:grpSp>
        <p:nvGrpSpPr>
          <p:cNvPr id="107" name="Group 106"/>
          <p:cNvGrpSpPr/>
          <p:nvPr/>
        </p:nvGrpSpPr>
        <p:grpSpPr>
          <a:xfrm>
            <a:off x="762000" y="4630286"/>
            <a:ext cx="1002286" cy="1240804"/>
            <a:chOff x="1881522" y="4839780"/>
            <a:chExt cx="1002286" cy="1240804"/>
          </a:xfrm>
        </p:grpSpPr>
        <p:sp>
          <p:nvSpPr>
            <p:cNvPr id="98" name="Rounded Rectangle 97"/>
            <p:cNvSpPr/>
            <p:nvPr/>
          </p:nvSpPr>
          <p:spPr>
            <a:xfrm>
              <a:off x="1937543" y="4839780"/>
              <a:ext cx="897015" cy="1240804"/>
            </a:xfrm>
            <a:prstGeom prst="roundRect">
              <a:avLst/>
            </a:prstGeom>
            <a:solidFill>
              <a:srgbClr val="757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</a:endParaRPr>
            </a:p>
          </p:txBody>
        </p:sp>
        <p:grpSp>
          <p:nvGrpSpPr>
            <p:cNvPr id="85" name="Group 84"/>
            <p:cNvGrpSpPr/>
            <p:nvPr/>
          </p:nvGrpSpPr>
          <p:grpSpPr>
            <a:xfrm>
              <a:off x="1881522" y="4839780"/>
              <a:ext cx="1002286" cy="1195073"/>
              <a:chOff x="1105334" y="3733800"/>
              <a:chExt cx="1002286" cy="1195073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1105334" y="44672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🏢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1543632" y="3733800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1539277" y="4098908"/>
                <a:ext cx="2535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latin typeface="+mj-lt"/>
                  </a:rPr>
                  <a:t> </a:t>
                </a:r>
                <a:endParaRPr lang="en-US" sz="2400" dirty="0">
                  <a:latin typeface="+mj-lt"/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1533971" y="4467208"/>
                <a:ext cx="2535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latin typeface="+mj-lt"/>
                  </a:rPr>
                  <a:t> </a:t>
                </a:r>
                <a:endParaRPr lang="en-US" sz="2400" dirty="0">
                  <a:latin typeface="+mj-lt"/>
                </a:endParaRPr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1543730" y="4459473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1546248" y="4098908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</p:grpSp>
      </p:grpSp>
      <p:grpSp>
        <p:nvGrpSpPr>
          <p:cNvPr id="109" name="Group 108"/>
          <p:cNvGrpSpPr/>
          <p:nvPr/>
        </p:nvGrpSpPr>
        <p:grpSpPr>
          <a:xfrm>
            <a:off x="8915400" y="4632347"/>
            <a:ext cx="571033" cy="883024"/>
            <a:chOff x="7746868" y="4845084"/>
            <a:chExt cx="571033" cy="883024"/>
          </a:xfrm>
        </p:grpSpPr>
        <p:sp>
          <p:nvSpPr>
            <p:cNvPr id="100" name="Rounded Rectangle 99"/>
            <p:cNvSpPr/>
            <p:nvPr/>
          </p:nvSpPr>
          <p:spPr>
            <a:xfrm>
              <a:off x="7785842" y="4848276"/>
              <a:ext cx="494779" cy="879832"/>
            </a:xfrm>
            <a:prstGeom prst="roundRect">
              <a:avLst/>
            </a:prstGeom>
            <a:solidFill>
              <a:srgbClr val="757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</a:endParaRPr>
            </a:p>
          </p:txBody>
        </p:sp>
        <p:grpSp>
          <p:nvGrpSpPr>
            <p:cNvPr id="93" name="Group 92"/>
            <p:cNvGrpSpPr/>
            <p:nvPr/>
          </p:nvGrpSpPr>
          <p:grpSpPr>
            <a:xfrm>
              <a:off x="7746868" y="4845084"/>
              <a:ext cx="571033" cy="829965"/>
              <a:chOff x="9360286" y="3733800"/>
              <a:chExt cx="571033" cy="829965"/>
            </a:xfrm>
          </p:grpSpPr>
          <p:sp>
            <p:nvSpPr>
              <p:cNvPr id="88" name="Rectangle 87"/>
              <p:cNvSpPr/>
              <p:nvPr/>
            </p:nvSpPr>
            <p:spPr>
              <a:xfrm>
                <a:off x="9360286" y="4102100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</a:rPr>
                  <a:t>🏠</a:t>
                </a:r>
                <a:r>
                  <a:rPr lang="en-US" sz="2400" dirty="0" smtClean="0">
                    <a:latin typeface="+mj-lt"/>
                  </a:rPr>
                  <a:t> </a:t>
                </a:r>
                <a:endParaRPr lang="en-US" sz="2400" dirty="0">
                  <a:latin typeface="+mj-lt"/>
                </a:endParaRPr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9369947" y="3733800"/>
                <a:ext cx="5613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🏠</a:t>
                </a:r>
                <a:r>
                  <a:rPr lang="en-US" sz="2400" dirty="0">
                    <a:latin typeface="+mj-lt"/>
                  </a:rPr>
                  <a:t> </a:t>
                </a:r>
              </a:p>
            </p:txBody>
          </p:sp>
        </p:grpSp>
      </p:grpSp>
      <p:sp>
        <p:nvSpPr>
          <p:cNvPr id="101" name="Rounded Rectangle 100"/>
          <p:cNvSpPr/>
          <p:nvPr/>
        </p:nvSpPr>
        <p:spPr>
          <a:xfrm>
            <a:off x="9702932" y="4627043"/>
            <a:ext cx="990600" cy="823632"/>
          </a:xfrm>
          <a:prstGeom prst="roundRect">
            <a:avLst/>
          </a:prstGeom>
          <a:solidFill>
            <a:srgbClr val="757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9740212" y="4627043"/>
            <a:ext cx="990578" cy="829965"/>
            <a:chOff x="9406286" y="3733800"/>
            <a:chExt cx="990578" cy="829965"/>
          </a:xfrm>
        </p:grpSpPr>
        <p:sp>
          <p:nvSpPr>
            <p:cNvPr id="90" name="Rectangle 89"/>
            <p:cNvSpPr/>
            <p:nvPr/>
          </p:nvSpPr>
          <p:spPr>
            <a:xfrm>
              <a:off x="9835492" y="37338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</a:rPr>
                <a:t>🏰</a:t>
              </a:r>
              <a:r>
                <a:rPr lang="en-US" sz="2400" dirty="0" smtClean="0">
                  <a:latin typeface="+mj-lt"/>
                </a:rPr>
                <a:t> </a:t>
              </a:r>
              <a:endParaRPr lang="en-US" sz="2400" dirty="0">
                <a:latin typeface="+mj-lt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9406286" y="3736669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🏰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9832839" y="41021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🏢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</p:grpSp>
      <p:sp>
        <p:nvSpPr>
          <p:cNvPr id="103" name="Title 10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Tree-based synthesis: </a:t>
            </a:r>
            <a:r>
              <a:rPr lang="en-US" dirty="0" smtClean="0"/>
              <a:t>use leaves for synthesis</a:t>
            </a:r>
            <a:endParaRPr lang="en-US" dirty="0"/>
          </a:p>
        </p:txBody>
      </p:sp>
      <p:cxnSp>
        <p:nvCxnSpPr>
          <p:cNvPr id="112" name="Elbow Connector 111"/>
          <p:cNvCxnSpPr>
            <a:stCxn id="6" idx="1"/>
            <a:endCxn id="96" idx="0"/>
          </p:cNvCxnSpPr>
          <p:nvPr/>
        </p:nvCxnSpPr>
        <p:spPr>
          <a:xfrm rot="10800000" flipV="1">
            <a:off x="4272612" y="2070808"/>
            <a:ext cx="1047383" cy="942617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Elbow Connector 115"/>
          <p:cNvCxnSpPr>
            <a:stCxn id="95" idx="3"/>
            <a:endCxn id="97" idx="0"/>
          </p:cNvCxnSpPr>
          <p:nvPr/>
        </p:nvCxnSpPr>
        <p:spPr>
          <a:xfrm>
            <a:off x="7899623" y="2097718"/>
            <a:ext cx="512719" cy="937428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7" name="Elbow Connector 126"/>
          <p:cNvCxnSpPr>
            <a:stCxn id="96" idx="1"/>
            <a:endCxn id="98" idx="0"/>
          </p:cNvCxnSpPr>
          <p:nvPr/>
        </p:nvCxnSpPr>
        <p:spPr>
          <a:xfrm rot="10800000" flipV="1">
            <a:off x="1266530" y="3644688"/>
            <a:ext cx="1970347" cy="985598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Elbow Connector 127"/>
          <p:cNvCxnSpPr>
            <a:stCxn id="96" idx="1"/>
            <a:endCxn id="99" idx="0"/>
          </p:cNvCxnSpPr>
          <p:nvPr/>
        </p:nvCxnSpPr>
        <p:spPr>
          <a:xfrm rot="10800000" flipV="1">
            <a:off x="2581326" y="3644688"/>
            <a:ext cx="655551" cy="977102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Elbow Connector 128"/>
          <p:cNvCxnSpPr>
            <a:stCxn id="97" idx="3"/>
            <a:endCxn id="101" idx="0"/>
          </p:cNvCxnSpPr>
          <p:nvPr/>
        </p:nvCxnSpPr>
        <p:spPr>
          <a:xfrm>
            <a:off x="8915400" y="3624616"/>
            <a:ext cx="1282832" cy="1002427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0" name="Elbow Connector 129"/>
          <p:cNvCxnSpPr>
            <a:stCxn id="97" idx="3"/>
            <a:endCxn id="89" idx="0"/>
          </p:cNvCxnSpPr>
          <p:nvPr/>
        </p:nvCxnSpPr>
        <p:spPr>
          <a:xfrm>
            <a:off x="8915400" y="3624616"/>
            <a:ext cx="290347" cy="1007731"/>
          </a:xfrm>
          <a:prstGeom prst="bentConnector2">
            <a:avLst/>
          </a:prstGeom>
          <a:ln cap="sq">
            <a:solidFill>
              <a:schemeClr val="dk1"/>
            </a:solidFill>
            <a:round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7" name="Rectangle 146"/>
          <p:cNvSpPr/>
          <p:nvPr/>
        </p:nvSpPr>
        <p:spPr>
          <a:xfrm>
            <a:off x="3733413" y="2321272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+mj-lt"/>
              </a:rPr>
              <a:t>🏨</a:t>
            </a:r>
            <a:endParaRPr lang="en-US" sz="2400" dirty="0">
              <a:latin typeface="+mj-lt"/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10180551" y="4042476"/>
            <a:ext cx="1261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💲💲💲+</a:t>
            </a:r>
            <a:endParaRPr lang="en-US" sz="2400" dirty="0">
              <a:latin typeface="+mj-lt"/>
            </a:endParaRPr>
          </a:p>
        </p:txBody>
      </p:sp>
      <p:sp>
        <p:nvSpPr>
          <p:cNvPr id="150" name="Rectangle 149"/>
          <p:cNvSpPr/>
          <p:nvPr/>
        </p:nvSpPr>
        <p:spPr>
          <a:xfrm>
            <a:off x="9184518" y="4045345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💲💲</a:t>
            </a:r>
            <a:endParaRPr lang="en-US" sz="2400" dirty="0">
              <a:latin typeface="+mj-lt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859277" y="4014340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💲</a:t>
            </a:r>
            <a:endParaRPr lang="en-US" sz="2400" dirty="0">
              <a:latin typeface="+mj-lt"/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1945413" y="4006605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💲💲</a:t>
            </a:r>
            <a:endParaRPr lang="en-US" sz="2400" dirty="0">
              <a:latin typeface="+mj-lt"/>
            </a:endParaRPr>
          </a:p>
        </p:txBody>
      </p:sp>
      <p:sp>
        <p:nvSpPr>
          <p:cNvPr id="153" name="Rectangle 152"/>
          <p:cNvSpPr/>
          <p:nvPr/>
        </p:nvSpPr>
        <p:spPr>
          <a:xfrm>
            <a:off x="8617688" y="2368573"/>
            <a:ext cx="10230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+mj-lt"/>
              </a:rPr>
              <a:t>🏨🏨 +</a:t>
            </a:r>
            <a:endParaRPr lang="en-US" sz="2400" dirty="0"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9512424" y="4343400"/>
            <a:ext cx="1336254" cy="13362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908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50"/>
    </mc:Choice>
    <mc:Fallback xmlns="">
      <p:transition spd="slow" advTm="58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66725"/>
            <a:ext cx="10058400" cy="4571999"/>
          </a:xfrm>
          <a:prstGeom prst="rect">
            <a:avLst/>
          </a:prstGeom>
        </p:spPr>
      </p:pic>
      <p:grpSp>
        <p:nvGrpSpPr>
          <p:cNvPr id="45" name="Group 44" hidden="1"/>
          <p:cNvGrpSpPr/>
          <p:nvPr/>
        </p:nvGrpSpPr>
        <p:grpSpPr>
          <a:xfrm>
            <a:off x="5319994" y="1471676"/>
            <a:ext cx="2655359" cy="1198265"/>
            <a:chOff x="4774475" y="546100"/>
            <a:chExt cx="2655359" cy="1198265"/>
          </a:xfrm>
        </p:grpSpPr>
        <p:sp>
          <p:nvSpPr>
            <p:cNvPr id="4" name="Rectangle 3"/>
            <p:cNvSpPr/>
            <p:nvPr/>
          </p:nvSpPr>
          <p:spPr>
            <a:xfrm>
              <a:off x="6109608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5247028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🏢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4774475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🏰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6486186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6486186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6868462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801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784136" y="5461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249681" y="5461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685326" y="549292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102561" y="552484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484205" y="552484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6" name="Rectangle 15"/>
            <p:cNvSpPr/>
            <p:nvPr/>
          </p:nvSpPr>
          <p:spPr>
            <a:xfrm flipH="1">
              <a:off x="6852856" y="551452"/>
              <a:ext cx="3902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779781" y="12827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🏰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680971" y="914400"/>
              <a:ext cx="2535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latin typeface="+mj-lt"/>
                </a:rPr>
                <a:t> </a:t>
              </a:r>
              <a:endParaRPr lang="en-US" sz="2400" dirty="0">
                <a:latin typeface="+mj-lt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247028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🏢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675665" y="1282700"/>
              <a:ext cx="2535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latin typeface="+mj-lt"/>
                </a:rPr>
                <a:t> </a:t>
              </a:r>
              <a:endParaRPr lang="en-US" sz="2400" dirty="0">
                <a:latin typeface="+mj-lt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685424" y="1274965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110244" y="926762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687942" y="9144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</p:grpSp>
      <p:grpSp>
        <p:nvGrpSpPr>
          <p:cNvPr id="86" name="Group 85" hidden="1"/>
          <p:cNvGrpSpPr/>
          <p:nvPr/>
        </p:nvGrpSpPr>
        <p:grpSpPr>
          <a:xfrm>
            <a:off x="7890902" y="3035146"/>
            <a:ext cx="1036578" cy="1179249"/>
            <a:chOff x="9362939" y="1651000"/>
            <a:chExt cx="1036578" cy="1179249"/>
          </a:xfrm>
        </p:grpSpPr>
        <p:sp>
          <p:nvSpPr>
            <p:cNvPr id="49" name="Rectangle 48"/>
            <p:cNvSpPr/>
            <p:nvPr/>
          </p:nvSpPr>
          <p:spPr>
            <a:xfrm>
              <a:off x="9362939" y="20193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🏰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9372600" y="16510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9838145" y="16510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🏠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9371659" y="2368584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🏰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9835492" y="20193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🏢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</p:grpSp>
      <p:sp>
        <p:nvSpPr>
          <p:cNvPr id="101" name="Rounded Rectangle 100"/>
          <p:cNvSpPr/>
          <p:nvPr/>
        </p:nvSpPr>
        <p:spPr>
          <a:xfrm>
            <a:off x="9702932" y="4627043"/>
            <a:ext cx="990600" cy="823632"/>
          </a:xfrm>
          <a:prstGeom prst="roundRect">
            <a:avLst/>
          </a:prstGeom>
          <a:solidFill>
            <a:srgbClr val="757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9740212" y="4627043"/>
            <a:ext cx="990578" cy="829965"/>
            <a:chOff x="9406286" y="3733800"/>
            <a:chExt cx="990578" cy="829965"/>
          </a:xfrm>
        </p:grpSpPr>
        <p:sp>
          <p:nvSpPr>
            <p:cNvPr id="90" name="Rectangle 89"/>
            <p:cNvSpPr/>
            <p:nvPr/>
          </p:nvSpPr>
          <p:spPr>
            <a:xfrm>
              <a:off x="9835492" y="37338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</a:rPr>
                <a:t>🏰</a:t>
              </a:r>
              <a:r>
                <a:rPr lang="en-US" sz="2400" dirty="0" smtClean="0">
                  <a:latin typeface="+mj-lt"/>
                </a:rPr>
                <a:t> </a:t>
              </a:r>
              <a:endParaRPr lang="en-US" sz="2400" dirty="0">
                <a:latin typeface="+mj-lt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9406286" y="3736669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🏰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9832839" y="4102100"/>
              <a:ext cx="5613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🏢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</p:grpSp>
      <p:sp>
        <p:nvSpPr>
          <p:cNvPr id="103" name="Title 10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Tree-based synthesis: </a:t>
            </a:r>
            <a:r>
              <a:rPr lang="en-US" dirty="0" smtClean="0"/>
              <a:t>use leaves for synthesis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5181600" y="563880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🏢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9261116" y="5556867"/>
            <a:ext cx="18742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(🏨🏨 +, </a:t>
            </a:r>
            <a:r>
              <a:rPr lang="en-US" dirty="0">
                <a:solidFill>
                  <a:srgbClr val="000000"/>
                </a:solidFill>
              </a:rPr>
              <a:t>💲💲💲</a:t>
            </a:r>
            <a:r>
              <a:rPr lang="en-US" dirty="0" smtClean="0">
                <a:solidFill>
                  <a:srgbClr val="000000"/>
                </a:solidFill>
              </a:rPr>
              <a:t>+)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42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147"/>
    </mc:Choice>
    <mc:Fallback xmlns="">
      <p:transition spd="slow" advTm="93147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Current results for ACS tabulations are </a:t>
            </a:r>
            <a:r>
              <a:rPr lang="en-US" dirty="0" smtClean="0"/>
              <a:t>promising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 smtClean="0"/>
              <a:t>We assess a variety of estimates on several metrics</a:t>
            </a:r>
          </a:p>
          <a:p>
            <a:pPr lvl="1"/>
            <a:r>
              <a:rPr lang="en-US" dirty="0" smtClean="0"/>
              <a:t>Internal microdata cross-tabulations</a:t>
            </a:r>
          </a:p>
          <a:p>
            <a:pPr lvl="1"/>
            <a:r>
              <a:rPr lang="en-US" dirty="0" smtClean="0"/>
              <a:t>Unweighted production tables</a:t>
            </a:r>
          </a:p>
          <a:p>
            <a:pPr lvl="1"/>
            <a:r>
              <a:rPr lang="en-US" dirty="0" smtClean="0"/>
              <a:t>Common analyses such as regressions</a:t>
            </a:r>
            <a:endParaRPr lang="en-US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Results are generally good, but certain metrics highlight potential issues</a:t>
            </a: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Problems in tree fits are </a:t>
            </a:r>
            <a:r>
              <a:rPr lang="en-US" sz="2800" smtClean="0"/>
              <a:t>relatively tractable</a:t>
            </a:r>
            <a:endParaRPr lang="en-US" sz="2800" dirty="0"/>
          </a:p>
          <a:p>
            <a:pPr lvl="1" indent="-342900"/>
            <a:r>
              <a:rPr lang="en-US" dirty="0"/>
              <a:t>Trees may not always split in ways that support the </a:t>
            </a:r>
            <a:r>
              <a:rPr lang="en-US" dirty="0" smtClean="0"/>
              <a:t>tables</a:t>
            </a:r>
            <a:endParaRPr lang="en-US" dirty="0"/>
          </a:p>
          <a:p>
            <a:pPr lvl="1" indent="-342900"/>
            <a:r>
              <a:rPr lang="en-US" dirty="0" smtClean="0"/>
              <a:t>Limitations in tree depth can cause issues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AE04C5-3085-4F64-BC65-54FE2DBF6EB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9707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890"/>
    </mc:Choice>
    <mc:Fallback xmlns="">
      <p:transition spd="slow" advTm="4689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privacy?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We </a:t>
            </a:r>
            <a:r>
              <a:rPr lang="en-US" dirty="0"/>
              <a:t>can analyze risk </a:t>
            </a:r>
            <a:r>
              <a:rPr lang="en-US" dirty="0" smtClean="0"/>
              <a:t>against </a:t>
            </a:r>
            <a:r>
              <a:rPr lang="en-US" dirty="0"/>
              <a:t>specific external </a:t>
            </a:r>
            <a:r>
              <a:rPr lang="en-US" dirty="0" smtClean="0"/>
              <a:t>databases</a:t>
            </a:r>
          </a:p>
          <a:p>
            <a:pPr lvl="1"/>
            <a:r>
              <a:rPr lang="en-US" dirty="0"/>
              <a:t>	</a:t>
            </a:r>
            <a:r>
              <a:rPr lang="en-US" dirty="0" smtClean="0"/>
              <a:t>How certain are links between records?</a:t>
            </a:r>
          </a:p>
          <a:p>
            <a:pPr lvl="1"/>
            <a:r>
              <a:rPr lang="en-US" dirty="0"/>
              <a:t>	</a:t>
            </a:r>
            <a:r>
              <a:rPr lang="en-US" dirty="0" smtClean="0"/>
              <a:t>How much do statistics change?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How </a:t>
            </a:r>
            <a:r>
              <a:rPr lang="en-US" dirty="0"/>
              <a:t>can we protect against </a:t>
            </a:r>
            <a:r>
              <a:rPr lang="en-US" dirty="0" smtClean="0"/>
              <a:t>attacks in general?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Need to define privacy in a computable way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80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454"/>
    </mc:Choice>
    <mc:Fallback xmlns="">
      <p:transition spd="slow" advTm="36454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Quantifiable privacy requires formal definitions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Ultimate goal is to use formal privacy methods on the ACS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Formal privacy definitions are mathematical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Differential privacy is the most common flavor</a:t>
                </a:r>
              </a:p>
              <a:p>
                <a:pPr lvl="1"/>
                <a:r>
                  <a:rPr lang="en-US" sz="3200" dirty="0" smtClean="0"/>
                  <a:t>Your participation does not change released statistics ‘too much’</a:t>
                </a:r>
              </a:p>
              <a:p>
                <a:pPr lvl="1"/>
                <a:r>
                  <a:rPr lang="en-US" sz="3200" dirty="0" smtClean="0"/>
                  <a:t>Guarantee is over all possible data realizations and statistics</a:t>
                </a:r>
              </a:p>
              <a:p>
                <a:pPr lvl="1"/>
                <a:r>
                  <a:rPr lang="en-US" sz="3200" dirty="0" smtClean="0"/>
                  <a:t>Amount of privacy loss encapsulated in a parameter, 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sz="3200" dirty="0" smtClean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78" t="-1617" r="-500" b="-1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inus 3" hidden="1"/>
          <p:cNvSpPr/>
          <p:nvPr/>
        </p:nvSpPr>
        <p:spPr>
          <a:xfrm>
            <a:off x="3200400" y="4929508"/>
            <a:ext cx="1371600" cy="633092"/>
          </a:xfrm>
          <a:prstGeom prst="mathMinus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13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978"/>
    </mc:Choice>
    <mc:Fallback xmlns="">
      <p:transition spd="slow" advTm="41978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327" y="228600"/>
            <a:ext cx="9053345" cy="59745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example of differential privacy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883595"/>
              </p:ext>
            </p:extLst>
          </p:nvPr>
        </p:nvGraphicFramePr>
        <p:xfrm>
          <a:off x="4095750" y="2407402"/>
          <a:ext cx="4000500" cy="1783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6600">
                  <a:extLst>
                    <a:ext uri="{9D8B030D-6E8A-4147-A177-3AD203B41FA5}">
                      <a16:colId xmlns:a16="http://schemas.microsoft.com/office/drawing/2014/main" val="2734551657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20696852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733432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93924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6402047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72507736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🚗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🚉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🚶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🚲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🚢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268923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👩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700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849411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👨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800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985195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17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022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03"/>
    </mc:Choice>
    <mc:Fallback xmlns="">
      <p:transition spd="slow" advTm="159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327" y="228600"/>
            <a:ext cx="9053345" cy="59745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example of differential privacy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872489"/>
              </p:ext>
            </p:extLst>
          </p:nvPr>
        </p:nvGraphicFramePr>
        <p:xfrm>
          <a:off x="4095750" y="2407402"/>
          <a:ext cx="4000500" cy="1783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6600">
                  <a:extLst>
                    <a:ext uri="{9D8B030D-6E8A-4147-A177-3AD203B41FA5}">
                      <a16:colId xmlns:a16="http://schemas.microsoft.com/office/drawing/2014/main" val="2734551657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20696852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733432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93924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6402047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72507736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ε = 0.1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🚗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🚉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🚶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🚲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🚢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268923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👩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700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849411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👨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800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985195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01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3"/>
    </mc:Choice>
    <mc:Fallback xmlns="">
      <p:transition spd="slow" advTm="1233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327" y="228600"/>
            <a:ext cx="9053345" cy="59745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example of differential privacy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688867"/>
              </p:ext>
            </p:extLst>
          </p:nvPr>
        </p:nvGraphicFramePr>
        <p:xfrm>
          <a:off x="4095750" y="2407402"/>
          <a:ext cx="4000500" cy="1783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6600">
                  <a:extLst>
                    <a:ext uri="{9D8B030D-6E8A-4147-A177-3AD203B41FA5}">
                      <a16:colId xmlns:a16="http://schemas.microsoft.com/office/drawing/2014/main" val="2734551657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20696852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733432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93924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6402047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72507736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onsolas" panose="020B0609020204030204" pitchFamily="49" charset="0"/>
                        </a:rPr>
                        <a:t>ε = 0.1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🚗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🚉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🚶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🚲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🚢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268923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👩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712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849411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👨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783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23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23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985195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83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"/>
    </mc:Choice>
    <mc:Fallback xmlns="">
      <p:transition spd="slow" advTm="221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327" y="228600"/>
            <a:ext cx="9053345" cy="59745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example of differential privacy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075603"/>
              </p:ext>
            </p:extLst>
          </p:nvPr>
        </p:nvGraphicFramePr>
        <p:xfrm>
          <a:off x="4095750" y="2407402"/>
          <a:ext cx="4000500" cy="1783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6600">
                  <a:extLst>
                    <a:ext uri="{9D8B030D-6E8A-4147-A177-3AD203B41FA5}">
                      <a16:colId xmlns:a16="http://schemas.microsoft.com/office/drawing/2014/main" val="2734551657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20696852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733432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93924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6402047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72507736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onsolas" panose="020B0609020204030204" pitchFamily="49" charset="0"/>
                        </a:rPr>
                        <a:t>ε = 0.1</a:t>
                      </a:r>
                      <a:endParaRPr kumimoji="0" lang="en-US" sz="2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🚗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🚉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🚶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🚲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🚢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268923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👩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805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17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849411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👨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692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985195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58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0"/>
    </mc:Choice>
    <mc:Fallback xmlns="">
      <p:transition spd="slow" advTm="57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327" y="228600"/>
            <a:ext cx="9053345" cy="59745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example of differential privacy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004799"/>
              </p:ext>
            </p:extLst>
          </p:nvPr>
        </p:nvGraphicFramePr>
        <p:xfrm>
          <a:off x="4095750" y="2407402"/>
          <a:ext cx="4000500" cy="1783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6600">
                  <a:extLst>
                    <a:ext uri="{9D8B030D-6E8A-4147-A177-3AD203B41FA5}">
                      <a16:colId xmlns:a16="http://schemas.microsoft.com/office/drawing/2014/main" val="2734551657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20696852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733432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93924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6402047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72507736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onsolas" panose="020B0609020204030204" pitchFamily="49" charset="0"/>
                        </a:rPr>
                        <a:t>ε = 0.1</a:t>
                      </a:r>
                      <a:endParaRPr kumimoji="0" lang="en-US" sz="2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🚗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🚉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🚶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🚲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🚢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268923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👩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796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-9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-7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16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849411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👨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712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985195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08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994"/>
    </mc:Choice>
    <mc:Fallback xmlns="">
      <p:transition spd="slow" advTm="17994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327" y="228600"/>
            <a:ext cx="9053345" cy="59745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example of differential privacy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406313"/>
              </p:ext>
            </p:extLst>
          </p:nvPr>
        </p:nvGraphicFramePr>
        <p:xfrm>
          <a:off x="4095750" y="2407402"/>
          <a:ext cx="4000500" cy="1783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6600">
                  <a:extLst>
                    <a:ext uri="{9D8B030D-6E8A-4147-A177-3AD203B41FA5}">
                      <a16:colId xmlns:a16="http://schemas.microsoft.com/office/drawing/2014/main" val="2734551657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20696852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733432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93924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6402047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72507736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onsolas" panose="020B0609020204030204" pitchFamily="49" charset="0"/>
                        </a:rPr>
                        <a:t>ε = </a:t>
                      </a: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onsolas" panose="020B0609020204030204" pitchFamily="49" charset="0"/>
                        </a:rPr>
                        <a:t>0.1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🚗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🚉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🚶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🚲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🚢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268923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👩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700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849411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👨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800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985195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22</a:t>
            </a:fld>
            <a:endParaRPr lang="en-US"/>
          </a:p>
        </p:txBody>
      </p:sp>
      <p:cxnSp>
        <p:nvCxnSpPr>
          <p:cNvPr id="6" name="Elbow Connector 5"/>
          <p:cNvCxnSpPr>
            <a:stCxn id="8" idx="4"/>
          </p:cNvCxnSpPr>
          <p:nvPr/>
        </p:nvCxnSpPr>
        <p:spPr>
          <a:xfrm rot="16200000" flipH="1">
            <a:off x="7949767" y="3632633"/>
            <a:ext cx="1397867" cy="2514600"/>
          </a:xfrm>
          <a:prstGeom prst="bentConnector2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7086600" y="3581400"/>
            <a:ext cx="609600" cy="60960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571" y="3985418"/>
            <a:ext cx="4416429" cy="2765071"/>
          </a:xfrm>
          <a:prstGeom prst="rect">
            <a:avLst/>
          </a:prstGeom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518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18"/>
    </mc:Choice>
    <mc:Fallback xmlns="">
      <p:transition spd="slow" advTm="50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327" y="228600"/>
            <a:ext cx="9053345" cy="59745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example of differential privacy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583968"/>
              </p:ext>
            </p:extLst>
          </p:nvPr>
        </p:nvGraphicFramePr>
        <p:xfrm>
          <a:off x="4095750" y="2407402"/>
          <a:ext cx="4000500" cy="1783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6600">
                  <a:extLst>
                    <a:ext uri="{9D8B030D-6E8A-4147-A177-3AD203B41FA5}">
                      <a16:colId xmlns:a16="http://schemas.microsoft.com/office/drawing/2014/main" val="2734551657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20696852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733432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93924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6402047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72507736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onsolas" panose="020B0609020204030204" pitchFamily="49" charset="0"/>
                        </a:rPr>
                        <a:t>ε = 1</a:t>
                      </a:r>
                      <a:endParaRPr kumimoji="0" lang="en-US" sz="2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🚗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🚉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🚶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🚲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🚢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268923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👩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700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849411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👨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800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8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985195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23</a:t>
            </a:fld>
            <a:endParaRPr lang="en-US"/>
          </a:p>
        </p:txBody>
      </p:sp>
      <p:cxnSp>
        <p:nvCxnSpPr>
          <p:cNvPr id="6" name="Elbow Connector 5"/>
          <p:cNvCxnSpPr>
            <a:stCxn id="8" idx="4"/>
          </p:cNvCxnSpPr>
          <p:nvPr/>
        </p:nvCxnSpPr>
        <p:spPr>
          <a:xfrm rot="16200000" flipH="1">
            <a:off x="8064067" y="3518333"/>
            <a:ext cx="1397867" cy="2743200"/>
          </a:xfrm>
          <a:prstGeom prst="bentConnector2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7086600" y="3581400"/>
            <a:ext cx="609600" cy="60960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571" y="3985418"/>
            <a:ext cx="4416429" cy="276507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717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45"/>
    </mc:Choice>
    <mc:Fallback xmlns="">
      <p:transition spd="slow" advTm="7745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we can discuss a privacy tradeoff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We express accuracy under differential privacy as the distance between the original and noisy tables.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A common metric is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-norm, the sum of the absolute cell differences.</a:t>
                </a: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More privacy loss (greater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 smtClean="0"/>
                  <a:t>) means more accuracy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039" t="-1213" r="-3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153" y="2362651"/>
            <a:ext cx="4801693" cy="300105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24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489153" y="1753574"/>
                <a:ext cx="943720" cy="6090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1−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9153" y="1753574"/>
                <a:ext cx="943720" cy="6090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714662" y="4994378"/>
                <a:ext cx="35067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4662" y="4994378"/>
                <a:ext cx="350673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907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510"/>
    </mc:Choice>
    <mc:Fallback xmlns="">
      <p:transition spd="slow" advTm="3551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 privacy can be hard for sample surveys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Detailed surveys are blessed (cursed) by dimensionality</a:t>
            </a:r>
          </a:p>
          <a:p>
            <a:pPr lvl="1"/>
            <a:r>
              <a:rPr lang="en-US" dirty="0" smtClean="0"/>
              <a:t>	Total #</a:t>
            </a:r>
            <a:r>
              <a:rPr lang="en-US" dirty="0"/>
              <a:t> </a:t>
            </a:r>
            <a:r>
              <a:rPr lang="en-US" dirty="0" smtClean="0"/>
              <a:t>of cells increases exponentially with # of variables</a:t>
            </a:r>
          </a:p>
          <a:p>
            <a:pPr lvl="1"/>
            <a:r>
              <a:rPr lang="en-US" dirty="0" smtClean="0"/>
              <a:t>	Tables of small populations will tend to be sparse</a:t>
            </a:r>
          </a:p>
          <a:p>
            <a:pPr lvl="1"/>
            <a:r>
              <a:rPr lang="en-US" dirty="0" smtClean="0"/>
              <a:t>	Rounding negative counts can lead to large marginal bias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Data releases can contain summaries that are ‘harder’ to protect</a:t>
            </a:r>
          </a:p>
          <a:p>
            <a:pPr lvl="1"/>
            <a:r>
              <a:rPr lang="en-US" dirty="0"/>
              <a:t>	</a:t>
            </a:r>
            <a:r>
              <a:rPr lang="en-US" dirty="0" smtClean="0"/>
              <a:t>How many people live with a person with property P?</a:t>
            </a:r>
          </a:p>
          <a:p>
            <a:pPr lvl="1"/>
            <a:r>
              <a:rPr lang="en-US" dirty="0"/>
              <a:t>	</a:t>
            </a:r>
            <a:r>
              <a:rPr lang="en-US" dirty="0" smtClean="0"/>
              <a:t>What is the median age of said persons?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Surveys are weighted</a:t>
            </a:r>
          </a:p>
          <a:p>
            <a:pPr lvl="1"/>
            <a:r>
              <a:rPr lang="en-US" dirty="0" smtClean="0"/>
              <a:t>	How do we define ‘your participation’?</a:t>
            </a:r>
          </a:p>
          <a:p>
            <a:pPr lvl="1"/>
            <a:r>
              <a:rPr lang="en-US" dirty="0" smtClean="0"/>
              <a:t>	How do we report accurate standard errors?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78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307"/>
    </mc:Choice>
    <mc:Fallback xmlns="">
      <p:transition spd="slow" advTm="83307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path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Continue to improve synthetic data methods for the ACS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Research ways in which formal privacy might be viable for ACS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Use administrative records where possible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r">
              <a:buNone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Thank you!</a:t>
            </a:r>
          </a:p>
          <a:p>
            <a:pPr marL="0" indent="0" algn="r">
              <a:buNone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rolando.a.rodriguez@census.gov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04C5-3085-4F64-BC65-54FE2DBF6EB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34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48"/>
    </mc:Choice>
    <mc:Fallback xmlns="">
      <p:transition spd="slow" advTm="16448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5.5|3|5.2|2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6.8|18.3|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5|12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vergreen Basic WideScreen TEMPLATE 2-2017-1 [Read-Only]" id="{34A96C45-63DD-4C0F-A15A-121239FF3BFD}" vid="{FAFAA783-2B60-41CB-8124-371575E1D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3B1F9FA5B2E847971EAB42F3EC9A01" ma:contentTypeVersion="1" ma:contentTypeDescription="Create a new document." ma:contentTypeScope="" ma:versionID="6a05c86d16e1835808316868a7ca6065">
  <xsd:schema xmlns:xsd="http://www.w3.org/2001/XMLSchema" xmlns:xs="http://www.w3.org/2001/XMLSchema" xmlns:p="http://schemas.microsoft.com/office/2006/metadata/properties" xmlns:ns1="http://schemas.microsoft.com/sharepoint/v3" xmlns:ns2="8557a95a-962d-47e7-8af1-548f79049771" targetNamespace="http://schemas.microsoft.com/office/2006/metadata/properties" ma:root="true" ma:fieldsID="2bb8dfbcc59ace8b8b13156065cb8351" ns1:_="" ns2:_="">
    <xsd:import namespace="http://schemas.microsoft.com/sharepoint/v3"/>
    <xsd:import namespace="8557a95a-962d-47e7-8af1-548f79049771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57a95a-962d-47e7-8af1-548f7904977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8557a95a-962d-47e7-8af1-548f79049771">3J7TJ2AYAA5W-134-54</_dlc_DocId>
    <_dlc_DocIdUrl xmlns="8557a95a-962d-47e7-8af1-548f79049771">
      <Url>https://collab.ecm.census.gov/div/cnmp/intranet/CIDB/_layouts/DocIdRedir.aspx?ID=3J7TJ2AYAA5W-134-54</Url>
      <Description>3J7TJ2AYAA5W-134-54</Description>
    </_dlc_DocIdUrl>
  </documentManagement>
</p:properties>
</file>

<file path=customXml/itemProps1.xml><?xml version="1.0" encoding="utf-8"?>
<ds:datastoreItem xmlns:ds="http://schemas.openxmlformats.org/officeDocument/2006/customXml" ds:itemID="{CAE4A8BB-C348-4B56-85AF-A0A056390D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557a95a-962d-47e7-8af1-548f790497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F52EFC0-1103-45EF-9816-A5E63FC980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CC94F2-DA45-477E-ADF2-6542354670FA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AED58F6-4152-4975-AB0D-8141D60CDF06}">
  <ds:schemaRefs>
    <ds:schemaRef ds:uri="http://schemas.microsoft.com/office/2006/documentManagement/types"/>
    <ds:schemaRef ds:uri="http://schemas.microsoft.com/office/2006/metadata/properties"/>
    <ds:schemaRef ds:uri="http://purl.org/dc/dcmitype/"/>
    <ds:schemaRef ds:uri="8557a95a-962d-47e7-8af1-548f79049771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5388</TotalTime>
  <Words>1268</Words>
  <Application>Microsoft Office PowerPoint</Application>
  <PresentationFormat>Widescreen</PresentationFormat>
  <Paragraphs>622</Paragraphs>
  <Slides>26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Cambria Math</vt:lpstr>
      <vt:lpstr>Consolas</vt:lpstr>
      <vt:lpstr>Office Theme</vt:lpstr>
      <vt:lpstr>Classification Trees for Privacy in Sample Surveys</vt:lpstr>
      <vt:lpstr>The American Community Survey (ACS)</vt:lpstr>
      <vt:lpstr>Usefulness and privacy in the ACS</vt:lpstr>
      <vt:lpstr>Users need to account for privacy protection</vt:lpstr>
      <vt:lpstr>Enter synthetic data</vt:lpstr>
      <vt:lpstr>How synthetic data works</vt:lpstr>
      <vt:lpstr>Choosing models for the ACS</vt:lpstr>
      <vt:lpstr>Classification trees are good models to try</vt:lpstr>
      <vt:lpstr>Tree-based synthesis: grow the tree</vt:lpstr>
      <vt:lpstr>Tree-based synthesis: grow the tree</vt:lpstr>
      <vt:lpstr>Tree-based synthesis: grow the tree</vt:lpstr>
      <vt:lpstr>Tree-based synthesis: use leaves for synthesis</vt:lpstr>
      <vt:lpstr>Tree-based synthesis: use leaves for synthesis</vt:lpstr>
      <vt:lpstr>Current results for ACS tabulations are promising</vt:lpstr>
      <vt:lpstr>What about privacy?</vt:lpstr>
      <vt:lpstr>Quantifiable privacy requires formal definitions</vt:lpstr>
      <vt:lpstr>A simple example of differential privacy</vt:lpstr>
      <vt:lpstr>A simple example of differential privacy</vt:lpstr>
      <vt:lpstr>A simple example of differential privacy</vt:lpstr>
      <vt:lpstr>A simple example of differential privacy</vt:lpstr>
      <vt:lpstr>A simple example of differential privacy</vt:lpstr>
      <vt:lpstr>A simple example of differential privacy</vt:lpstr>
      <vt:lpstr>A simple example of differential privacy</vt:lpstr>
      <vt:lpstr>Now we can discuss a privacy tradeoff</vt:lpstr>
      <vt:lpstr>Formal privacy can be hard for sample surveys</vt:lpstr>
      <vt:lpstr>The path forward</vt:lpstr>
    </vt:vector>
  </TitlesOfParts>
  <Company>Bureau of the Census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Catchy title</dc:title>
  <dc:creator>Rolando Rodriguez (CENSUS/CDAR FED)</dc:creator>
  <cp:lastModifiedBy>Rolando Rodriguez (CENSUS/CDAR FED)</cp:lastModifiedBy>
  <cp:revision>386</cp:revision>
  <cp:lastPrinted>2018-05-10T15:09:29Z</cp:lastPrinted>
  <dcterms:created xsi:type="dcterms:W3CDTF">2018-04-12T13:03:12Z</dcterms:created>
  <dcterms:modified xsi:type="dcterms:W3CDTF">2018-05-14T21:09:38Z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0x010100743B1F9FA5B2E847971EAB42F3EC9A01</vt:lpwstr>
  </property>
  <property fmtid="{D5CDD505-2E9C-101B-9397-08002B2CF9AE}" pid="3" name="_dlc_DocIdItemGuid">
    <vt:lpwstr>c27e0c36-c330-4c3d-8d82-a730cb1dcb64</vt:lpwstr>
  </property>
</Properties>
</file>