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9" r:id="rId3"/>
    <p:sldId id="279" r:id="rId4"/>
    <p:sldId id="266" r:id="rId5"/>
    <p:sldId id="280" r:id="rId6"/>
    <p:sldId id="282" r:id="rId7"/>
    <p:sldId id="263" r:id="rId8"/>
    <p:sldId id="257" r:id="rId9"/>
    <p:sldId id="260" r:id="rId10"/>
    <p:sldId id="274" r:id="rId11"/>
    <p:sldId id="271" r:id="rId12"/>
    <p:sldId id="284" r:id="rId13"/>
    <p:sldId id="270" r:id="rId14"/>
    <p:sldId id="265" r:id="rId15"/>
    <p:sldId id="285" r:id="rId16"/>
    <p:sldId id="286" r:id="rId17"/>
    <p:sldId id="277" r:id="rId18"/>
    <p:sldId id="272" r:id="rId19"/>
    <p:sldId id="273" r:id="rId20"/>
    <p:sldId id="275" r:id="rId21"/>
    <p:sldId id="276" r:id="rId22"/>
    <p:sldId id="278" r:id="rId23"/>
    <p:sldId id="258" r:id="rId24"/>
    <p:sldId id="287"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568" autoAdjust="0"/>
  </p:normalViewPr>
  <p:slideViewPr>
    <p:cSldViewPr showGuides="1">
      <p:cViewPr varScale="1">
        <p:scale>
          <a:sx n="86" d="100"/>
          <a:sy n="86" d="100"/>
        </p:scale>
        <p:origin x="-906" y="-78"/>
      </p:cViewPr>
      <p:guideLst>
        <p:guide orient="horz" pos="324"/>
        <p:guide orient="horz" pos="660"/>
        <p:guide orient="horz" pos="1284"/>
        <p:guide orient="horz" pos="1956"/>
        <p:guide orient="horz" pos="2580"/>
        <p:guide orient="horz" pos="2916"/>
        <p:guide pos="2880"/>
        <p:guide pos="576"/>
        <p:guide pos="1152"/>
        <p:guide pos="1728"/>
        <p:guide pos="2304"/>
        <p:guide pos="3456"/>
        <p:guide pos="4032"/>
        <p:guide pos="4608"/>
        <p:guide pos="5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397BBB-4DA0-47A1-B6F9-6FB6E2EF799F}" type="doc">
      <dgm:prSet loTypeId="urn:microsoft.com/office/officeart/2005/8/layout/arrow2" loCatId="process" qsTypeId="urn:microsoft.com/office/officeart/2005/8/quickstyle/3d2" qsCatId="3D" csTypeId="urn:microsoft.com/office/officeart/2005/8/colors/accent0_3" csCatId="mainScheme" phldr="1"/>
      <dgm:spPr/>
    </dgm:pt>
    <dgm:pt modelId="{D4D6758B-98CE-4567-B97F-8FD732DABBEA}">
      <dgm:prSet phldrT="[Text]"/>
      <dgm:spPr/>
      <dgm:t>
        <a:bodyPr/>
        <a:lstStyle/>
        <a:p>
          <a:r>
            <a:rPr lang="en-US" dirty="0" smtClean="0"/>
            <a:t>Ageing</a:t>
          </a:r>
          <a:endParaRPr lang="en-US" dirty="0"/>
        </a:p>
      </dgm:t>
    </dgm:pt>
    <dgm:pt modelId="{1C79C66A-F854-475F-B5FF-69F336B13A3C}" type="parTrans" cxnId="{F6150A04-BCF6-43D1-8E6E-EBB7991DB232}">
      <dgm:prSet/>
      <dgm:spPr/>
      <dgm:t>
        <a:bodyPr/>
        <a:lstStyle/>
        <a:p>
          <a:endParaRPr lang="en-US"/>
        </a:p>
      </dgm:t>
    </dgm:pt>
    <dgm:pt modelId="{AF20F43E-E585-4C36-827C-99C71229544B}" type="sibTrans" cxnId="{F6150A04-BCF6-43D1-8E6E-EBB7991DB232}">
      <dgm:prSet/>
      <dgm:spPr/>
      <dgm:t>
        <a:bodyPr/>
        <a:lstStyle/>
        <a:p>
          <a:endParaRPr lang="en-US"/>
        </a:p>
      </dgm:t>
    </dgm:pt>
    <dgm:pt modelId="{84B80FB0-EDC1-40A1-81A8-5D7A4CA0A26F}">
      <dgm:prSet phldrT="[Text]"/>
      <dgm:spPr/>
      <dgm:t>
        <a:bodyPr/>
        <a:lstStyle/>
        <a:p>
          <a:r>
            <a:rPr lang="en-US" dirty="0" smtClean="0"/>
            <a:t>Multi-system loss of function or reserve</a:t>
          </a:r>
          <a:endParaRPr lang="en-US" dirty="0"/>
        </a:p>
      </dgm:t>
    </dgm:pt>
    <dgm:pt modelId="{C52E8901-C9FE-47BB-9F38-58EFB22740FC}" type="parTrans" cxnId="{FD8C389A-F18D-4570-AF88-BCCADD061B14}">
      <dgm:prSet/>
      <dgm:spPr/>
      <dgm:t>
        <a:bodyPr/>
        <a:lstStyle/>
        <a:p>
          <a:endParaRPr lang="en-US"/>
        </a:p>
      </dgm:t>
    </dgm:pt>
    <dgm:pt modelId="{693E5122-E054-4EFA-B145-54CC170EAC15}" type="sibTrans" cxnId="{FD8C389A-F18D-4570-AF88-BCCADD061B14}">
      <dgm:prSet/>
      <dgm:spPr/>
      <dgm:t>
        <a:bodyPr/>
        <a:lstStyle/>
        <a:p>
          <a:endParaRPr lang="en-US"/>
        </a:p>
      </dgm:t>
    </dgm:pt>
    <dgm:pt modelId="{2828DBD9-C300-4D09-BDE3-7667E398ACE5}">
      <dgm:prSet phldrT="[Text]"/>
      <dgm:spPr/>
      <dgm:t>
        <a:bodyPr/>
        <a:lstStyle/>
        <a:p>
          <a:r>
            <a:rPr lang="en-US" dirty="0" smtClean="0"/>
            <a:t>Single morbidity</a:t>
          </a:r>
          <a:endParaRPr lang="en-US" dirty="0"/>
        </a:p>
      </dgm:t>
    </dgm:pt>
    <dgm:pt modelId="{C8F8BFED-4182-406C-AC63-43CE592CE85E}" type="parTrans" cxnId="{FC190DCC-E9CA-435C-B868-C9E95B5FC840}">
      <dgm:prSet/>
      <dgm:spPr/>
      <dgm:t>
        <a:bodyPr/>
        <a:lstStyle/>
        <a:p>
          <a:endParaRPr lang="en-US"/>
        </a:p>
      </dgm:t>
    </dgm:pt>
    <dgm:pt modelId="{A8900CCE-4DC7-4A10-8245-C882AC3C8E9F}" type="sibTrans" cxnId="{FC190DCC-E9CA-435C-B868-C9E95B5FC840}">
      <dgm:prSet/>
      <dgm:spPr/>
      <dgm:t>
        <a:bodyPr/>
        <a:lstStyle/>
        <a:p>
          <a:endParaRPr lang="en-US"/>
        </a:p>
      </dgm:t>
    </dgm:pt>
    <dgm:pt modelId="{9FD9E0BA-8B89-40ED-85F6-0CA4E8255047}">
      <dgm:prSet phldrT="[Text]"/>
      <dgm:spPr/>
      <dgm:t>
        <a:bodyPr/>
        <a:lstStyle/>
        <a:p>
          <a:r>
            <a:rPr lang="en-US" dirty="0" smtClean="0"/>
            <a:t>Accelerated Incidence of Multi-morbidity</a:t>
          </a:r>
          <a:endParaRPr lang="en-US" dirty="0"/>
        </a:p>
      </dgm:t>
    </dgm:pt>
    <dgm:pt modelId="{46D4A18B-1C72-4B6F-839B-331F46441625}" type="parTrans" cxnId="{6AC456C5-2371-4785-8F28-AE2D1EF3C85C}">
      <dgm:prSet/>
      <dgm:spPr/>
      <dgm:t>
        <a:bodyPr/>
        <a:lstStyle/>
        <a:p>
          <a:endParaRPr lang="en-US"/>
        </a:p>
      </dgm:t>
    </dgm:pt>
    <dgm:pt modelId="{DA9FBA9B-90A6-477D-9A78-45471732BF73}" type="sibTrans" cxnId="{6AC456C5-2371-4785-8F28-AE2D1EF3C85C}">
      <dgm:prSet/>
      <dgm:spPr/>
      <dgm:t>
        <a:bodyPr/>
        <a:lstStyle/>
        <a:p>
          <a:endParaRPr lang="en-US"/>
        </a:p>
      </dgm:t>
    </dgm:pt>
    <dgm:pt modelId="{91C902AF-EA50-4524-AD5D-3DF303631687}">
      <dgm:prSet phldrT="[Text]"/>
      <dgm:spPr/>
      <dgm:t>
        <a:bodyPr/>
        <a:lstStyle/>
        <a:p>
          <a:r>
            <a:rPr lang="en-US" dirty="0" smtClean="0"/>
            <a:t>Adverse Outcomes: frailty, disability,      poor quality of life, hospitalization, mortality</a:t>
          </a:r>
          <a:endParaRPr lang="en-US" dirty="0"/>
        </a:p>
      </dgm:t>
    </dgm:pt>
    <dgm:pt modelId="{476D852A-D0D6-45C4-ACD5-71C70215ADB7}" type="parTrans" cxnId="{87C6B073-6514-4B53-90D1-761108D95797}">
      <dgm:prSet/>
      <dgm:spPr/>
      <dgm:t>
        <a:bodyPr/>
        <a:lstStyle/>
        <a:p>
          <a:endParaRPr lang="en-US"/>
        </a:p>
      </dgm:t>
    </dgm:pt>
    <dgm:pt modelId="{476B3BA1-88FE-4129-A1E3-3302607C9CF7}" type="sibTrans" cxnId="{87C6B073-6514-4B53-90D1-761108D95797}">
      <dgm:prSet/>
      <dgm:spPr/>
      <dgm:t>
        <a:bodyPr/>
        <a:lstStyle/>
        <a:p>
          <a:endParaRPr lang="en-US"/>
        </a:p>
      </dgm:t>
    </dgm:pt>
    <dgm:pt modelId="{49FC2247-2850-410E-B525-C3657FF6DBC9}">
      <dgm:prSet phldrT="[Text]"/>
      <dgm:spPr/>
      <dgm:t>
        <a:bodyPr/>
        <a:lstStyle/>
        <a:p>
          <a:endParaRPr lang="en-US" dirty="0"/>
        </a:p>
      </dgm:t>
    </dgm:pt>
    <dgm:pt modelId="{DFF56C08-49FD-4527-B9D1-4FBFB649059F}" type="parTrans" cxnId="{3C41D3CE-EA64-4F0B-8F49-001A8E917713}">
      <dgm:prSet/>
      <dgm:spPr/>
      <dgm:t>
        <a:bodyPr/>
        <a:lstStyle/>
        <a:p>
          <a:endParaRPr lang="en-US"/>
        </a:p>
      </dgm:t>
    </dgm:pt>
    <dgm:pt modelId="{31AB85E4-E0AA-40E7-839A-2FA326DB429A}" type="sibTrans" cxnId="{3C41D3CE-EA64-4F0B-8F49-001A8E917713}">
      <dgm:prSet/>
      <dgm:spPr/>
      <dgm:t>
        <a:bodyPr/>
        <a:lstStyle/>
        <a:p>
          <a:endParaRPr lang="en-US"/>
        </a:p>
      </dgm:t>
    </dgm:pt>
    <dgm:pt modelId="{8AD43A1D-D449-4243-BE9F-AC666B587381}" type="pres">
      <dgm:prSet presAssocID="{50397BBB-4DA0-47A1-B6F9-6FB6E2EF799F}" presName="arrowDiagram" presStyleCnt="0">
        <dgm:presLayoutVars>
          <dgm:chMax val="5"/>
          <dgm:dir/>
          <dgm:resizeHandles val="exact"/>
        </dgm:presLayoutVars>
      </dgm:prSet>
      <dgm:spPr/>
    </dgm:pt>
    <dgm:pt modelId="{D42AE3E8-C0FF-4C8E-817B-25DDA78965BB}" type="pres">
      <dgm:prSet presAssocID="{50397BBB-4DA0-47A1-B6F9-6FB6E2EF799F}" presName="arrow" presStyleLbl="bgShp" presStyleIdx="0" presStyleCnt="1">
        <dgm:style>
          <a:lnRef idx="3">
            <a:schemeClr val="lt1"/>
          </a:lnRef>
          <a:fillRef idx="1">
            <a:schemeClr val="accent3"/>
          </a:fillRef>
          <a:effectRef idx="1">
            <a:schemeClr val="accent3"/>
          </a:effectRef>
          <a:fontRef idx="minor">
            <a:schemeClr val="lt1"/>
          </a:fontRef>
        </dgm:style>
      </dgm:prSet>
      <dgm:spPr/>
    </dgm:pt>
    <dgm:pt modelId="{2EA3F3DE-0844-4B25-9A07-BB0E1BBCA440}" type="pres">
      <dgm:prSet presAssocID="{50397BBB-4DA0-47A1-B6F9-6FB6E2EF799F}" presName="arrowDiagram5" presStyleCnt="0"/>
      <dgm:spPr/>
    </dgm:pt>
    <dgm:pt modelId="{D1464860-0DC4-4347-97D4-A4C1875A1F31}" type="pres">
      <dgm:prSet presAssocID="{D4D6758B-98CE-4567-B97F-8FD732DABBEA}" presName="bullet5a" presStyleLbl="node1" presStyleIdx="0" presStyleCnt="5"/>
      <dgm:spPr/>
    </dgm:pt>
    <dgm:pt modelId="{AE97858A-069F-48C4-8BE9-232842F3A27A}" type="pres">
      <dgm:prSet presAssocID="{D4D6758B-98CE-4567-B97F-8FD732DABBEA}" presName="textBox5a" presStyleLbl="revTx" presStyleIdx="0" presStyleCnt="5" custScaleY="67987">
        <dgm:presLayoutVars>
          <dgm:bulletEnabled val="1"/>
        </dgm:presLayoutVars>
      </dgm:prSet>
      <dgm:spPr/>
      <dgm:t>
        <a:bodyPr/>
        <a:lstStyle/>
        <a:p>
          <a:endParaRPr lang="en-US"/>
        </a:p>
      </dgm:t>
    </dgm:pt>
    <dgm:pt modelId="{7ECF670D-5B59-47EE-90A6-9D662913C7EF}" type="pres">
      <dgm:prSet presAssocID="{84B80FB0-EDC1-40A1-81A8-5D7A4CA0A26F}" presName="bullet5b" presStyleLbl="node1" presStyleIdx="1" presStyleCnt="5"/>
      <dgm:spPr/>
    </dgm:pt>
    <dgm:pt modelId="{70D16C1E-8B73-4A71-A6EC-BA20C81C51C4}" type="pres">
      <dgm:prSet presAssocID="{84B80FB0-EDC1-40A1-81A8-5D7A4CA0A26F}" presName="textBox5b" presStyleLbl="revTx" presStyleIdx="1" presStyleCnt="5" custScaleY="71737">
        <dgm:presLayoutVars>
          <dgm:bulletEnabled val="1"/>
        </dgm:presLayoutVars>
      </dgm:prSet>
      <dgm:spPr/>
      <dgm:t>
        <a:bodyPr/>
        <a:lstStyle/>
        <a:p>
          <a:endParaRPr lang="en-US"/>
        </a:p>
      </dgm:t>
    </dgm:pt>
    <dgm:pt modelId="{5942FC29-F1AD-4773-976D-E95597B437D1}" type="pres">
      <dgm:prSet presAssocID="{2828DBD9-C300-4D09-BDE3-7667E398ACE5}" presName="bullet5c" presStyleLbl="node1" presStyleIdx="2" presStyleCnt="5"/>
      <dgm:spPr/>
    </dgm:pt>
    <dgm:pt modelId="{1292CC88-3A1A-48B3-A08D-1124CAC997B6}" type="pres">
      <dgm:prSet presAssocID="{2828DBD9-C300-4D09-BDE3-7667E398ACE5}" presName="textBox5c" presStyleLbl="revTx" presStyleIdx="2" presStyleCnt="5" custScaleY="43512" custLinFactNeighborX="111" custLinFactNeighborY="-12239">
        <dgm:presLayoutVars>
          <dgm:bulletEnabled val="1"/>
        </dgm:presLayoutVars>
      </dgm:prSet>
      <dgm:spPr/>
      <dgm:t>
        <a:bodyPr/>
        <a:lstStyle/>
        <a:p>
          <a:endParaRPr lang="en-US"/>
        </a:p>
      </dgm:t>
    </dgm:pt>
    <dgm:pt modelId="{D1DA002A-3AA1-4AF5-B868-9648C2E9D7CD}" type="pres">
      <dgm:prSet presAssocID="{9FD9E0BA-8B89-40ED-85F6-0CA4E8255047}" presName="bullet5d" presStyleLbl="node1" presStyleIdx="3" presStyleCnt="5"/>
      <dgm:spPr/>
    </dgm:pt>
    <dgm:pt modelId="{99FF43E7-6DDC-45D9-BA5C-356B0143BB16}" type="pres">
      <dgm:prSet presAssocID="{9FD9E0BA-8B89-40ED-85F6-0CA4E8255047}" presName="textBox5d" presStyleLbl="revTx" presStyleIdx="3" presStyleCnt="5" custScaleY="32086" custLinFactNeighborX="8634" custLinFactNeighborY="-19494">
        <dgm:presLayoutVars>
          <dgm:bulletEnabled val="1"/>
        </dgm:presLayoutVars>
      </dgm:prSet>
      <dgm:spPr/>
      <dgm:t>
        <a:bodyPr/>
        <a:lstStyle/>
        <a:p>
          <a:endParaRPr lang="en-US"/>
        </a:p>
      </dgm:t>
    </dgm:pt>
    <dgm:pt modelId="{A8E975B1-DAD2-4DE8-89B1-3CD284488DF4}" type="pres">
      <dgm:prSet presAssocID="{91C902AF-EA50-4524-AD5D-3DF303631687}" presName="bullet5e" presStyleLbl="node1" presStyleIdx="4" presStyleCnt="5"/>
      <dgm:spPr/>
    </dgm:pt>
    <dgm:pt modelId="{F18B488C-82D3-4BDD-AEA0-7C5CACD45F77}" type="pres">
      <dgm:prSet presAssocID="{91C902AF-EA50-4524-AD5D-3DF303631687}" presName="textBox5e" presStyleLbl="revTx" presStyleIdx="4" presStyleCnt="5" custScaleX="153725" custScaleY="64806" custLinFactNeighborX="53047" custLinFactNeighborY="-7536">
        <dgm:presLayoutVars>
          <dgm:bulletEnabled val="1"/>
        </dgm:presLayoutVars>
      </dgm:prSet>
      <dgm:spPr/>
      <dgm:t>
        <a:bodyPr/>
        <a:lstStyle/>
        <a:p>
          <a:endParaRPr lang="en-US"/>
        </a:p>
      </dgm:t>
    </dgm:pt>
  </dgm:ptLst>
  <dgm:cxnLst>
    <dgm:cxn modelId="{0C6D51D1-7B9F-4CF8-9F26-D9C40F1EB1C2}" type="presOf" srcId="{D4D6758B-98CE-4567-B97F-8FD732DABBEA}" destId="{AE97858A-069F-48C4-8BE9-232842F3A27A}" srcOrd="0" destOrd="0" presId="urn:microsoft.com/office/officeart/2005/8/layout/arrow2"/>
    <dgm:cxn modelId="{7797DBB9-A159-4DAD-9B29-BEFE2D6E282F}" type="presOf" srcId="{9FD9E0BA-8B89-40ED-85F6-0CA4E8255047}" destId="{99FF43E7-6DDC-45D9-BA5C-356B0143BB16}" srcOrd="0" destOrd="0" presId="urn:microsoft.com/office/officeart/2005/8/layout/arrow2"/>
    <dgm:cxn modelId="{6AC456C5-2371-4785-8F28-AE2D1EF3C85C}" srcId="{50397BBB-4DA0-47A1-B6F9-6FB6E2EF799F}" destId="{9FD9E0BA-8B89-40ED-85F6-0CA4E8255047}" srcOrd="3" destOrd="0" parTransId="{46D4A18B-1C72-4B6F-839B-331F46441625}" sibTransId="{DA9FBA9B-90A6-477D-9A78-45471732BF73}"/>
    <dgm:cxn modelId="{18E0D09F-76CB-4B7C-92A0-9323D2C4E535}" type="presOf" srcId="{91C902AF-EA50-4524-AD5D-3DF303631687}" destId="{F18B488C-82D3-4BDD-AEA0-7C5CACD45F77}" srcOrd="0" destOrd="0" presId="urn:microsoft.com/office/officeart/2005/8/layout/arrow2"/>
    <dgm:cxn modelId="{FC190DCC-E9CA-435C-B868-C9E95B5FC840}" srcId="{50397BBB-4DA0-47A1-B6F9-6FB6E2EF799F}" destId="{2828DBD9-C300-4D09-BDE3-7667E398ACE5}" srcOrd="2" destOrd="0" parTransId="{C8F8BFED-4182-406C-AC63-43CE592CE85E}" sibTransId="{A8900CCE-4DC7-4A10-8245-C882AC3C8E9F}"/>
    <dgm:cxn modelId="{2F84CB41-0AA9-4A8B-AEB4-7E4D96582307}" type="presOf" srcId="{50397BBB-4DA0-47A1-B6F9-6FB6E2EF799F}" destId="{8AD43A1D-D449-4243-BE9F-AC666B587381}" srcOrd="0" destOrd="0" presId="urn:microsoft.com/office/officeart/2005/8/layout/arrow2"/>
    <dgm:cxn modelId="{CFB02469-BB79-43C6-AE26-EAD16566CECF}" type="presOf" srcId="{2828DBD9-C300-4D09-BDE3-7667E398ACE5}" destId="{1292CC88-3A1A-48B3-A08D-1124CAC997B6}" srcOrd="0" destOrd="0" presId="urn:microsoft.com/office/officeart/2005/8/layout/arrow2"/>
    <dgm:cxn modelId="{87C6B073-6514-4B53-90D1-761108D95797}" srcId="{50397BBB-4DA0-47A1-B6F9-6FB6E2EF799F}" destId="{91C902AF-EA50-4524-AD5D-3DF303631687}" srcOrd="4" destOrd="0" parTransId="{476D852A-D0D6-45C4-ACD5-71C70215ADB7}" sibTransId="{476B3BA1-88FE-4129-A1E3-3302607C9CF7}"/>
    <dgm:cxn modelId="{F6150A04-BCF6-43D1-8E6E-EBB7991DB232}" srcId="{50397BBB-4DA0-47A1-B6F9-6FB6E2EF799F}" destId="{D4D6758B-98CE-4567-B97F-8FD732DABBEA}" srcOrd="0" destOrd="0" parTransId="{1C79C66A-F854-475F-B5FF-69F336B13A3C}" sibTransId="{AF20F43E-E585-4C36-827C-99C71229544B}"/>
    <dgm:cxn modelId="{3C41D3CE-EA64-4F0B-8F49-001A8E917713}" srcId="{50397BBB-4DA0-47A1-B6F9-6FB6E2EF799F}" destId="{49FC2247-2850-410E-B525-C3657FF6DBC9}" srcOrd="5" destOrd="0" parTransId="{DFF56C08-49FD-4527-B9D1-4FBFB649059F}" sibTransId="{31AB85E4-E0AA-40E7-839A-2FA326DB429A}"/>
    <dgm:cxn modelId="{FD8C389A-F18D-4570-AF88-BCCADD061B14}" srcId="{50397BBB-4DA0-47A1-B6F9-6FB6E2EF799F}" destId="{84B80FB0-EDC1-40A1-81A8-5D7A4CA0A26F}" srcOrd="1" destOrd="0" parTransId="{C52E8901-C9FE-47BB-9F38-58EFB22740FC}" sibTransId="{693E5122-E054-4EFA-B145-54CC170EAC15}"/>
    <dgm:cxn modelId="{DF154096-2BEA-410E-8A9F-15BF1A0A6CE2}" type="presOf" srcId="{84B80FB0-EDC1-40A1-81A8-5D7A4CA0A26F}" destId="{70D16C1E-8B73-4A71-A6EC-BA20C81C51C4}" srcOrd="0" destOrd="0" presId="urn:microsoft.com/office/officeart/2005/8/layout/arrow2"/>
    <dgm:cxn modelId="{6116B769-A08B-4B9C-A2BF-2DB2EB3CF16A}" type="presParOf" srcId="{8AD43A1D-D449-4243-BE9F-AC666B587381}" destId="{D42AE3E8-C0FF-4C8E-817B-25DDA78965BB}" srcOrd="0" destOrd="0" presId="urn:microsoft.com/office/officeart/2005/8/layout/arrow2"/>
    <dgm:cxn modelId="{FB16FAB8-BA24-492B-9383-8F66920E34F1}" type="presParOf" srcId="{8AD43A1D-D449-4243-BE9F-AC666B587381}" destId="{2EA3F3DE-0844-4B25-9A07-BB0E1BBCA440}" srcOrd="1" destOrd="0" presId="urn:microsoft.com/office/officeart/2005/8/layout/arrow2"/>
    <dgm:cxn modelId="{034E5D61-CB42-4D2B-B979-6853E6E67562}" type="presParOf" srcId="{2EA3F3DE-0844-4B25-9A07-BB0E1BBCA440}" destId="{D1464860-0DC4-4347-97D4-A4C1875A1F31}" srcOrd="0" destOrd="0" presId="urn:microsoft.com/office/officeart/2005/8/layout/arrow2"/>
    <dgm:cxn modelId="{7AD5A99F-2E49-4EF7-A828-27B0B398EC30}" type="presParOf" srcId="{2EA3F3DE-0844-4B25-9A07-BB0E1BBCA440}" destId="{AE97858A-069F-48C4-8BE9-232842F3A27A}" srcOrd="1" destOrd="0" presId="urn:microsoft.com/office/officeart/2005/8/layout/arrow2"/>
    <dgm:cxn modelId="{8514ED49-A545-4DBE-BA93-3CB802E3EFB8}" type="presParOf" srcId="{2EA3F3DE-0844-4B25-9A07-BB0E1BBCA440}" destId="{7ECF670D-5B59-47EE-90A6-9D662913C7EF}" srcOrd="2" destOrd="0" presId="urn:microsoft.com/office/officeart/2005/8/layout/arrow2"/>
    <dgm:cxn modelId="{F2A407CF-61B8-484D-8CB2-6F5339CD471D}" type="presParOf" srcId="{2EA3F3DE-0844-4B25-9A07-BB0E1BBCA440}" destId="{70D16C1E-8B73-4A71-A6EC-BA20C81C51C4}" srcOrd="3" destOrd="0" presId="urn:microsoft.com/office/officeart/2005/8/layout/arrow2"/>
    <dgm:cxn modelId="{487238C3-4B46-4B5D-AB40-B6AED5390FB4}" type="presParOf" srcId="{2EA3F3DE-0844-4B25-9A07-BB0E1BBCA440}" destId="{5942FC29-F1AD-4773-976D-E95597B437D1}" srcOrd="4" destOrd="0" presId="urn:microsoft.com/office/officeart/2005/8/layout/arrow2"/>
    <dgm:cxn modelId="{7B2BC00C-0C81-4BEC-9700-3078853BA754}" type="presParOf" srcId="{2EA3F3DE-0844-4B25-9A07-BB0E1BBCA440}" destId="{1292CC88-3A1A-48B3-A08D-1124CAC997B6}" srcOrd="5" destOrd="0" presId="urn:microsoft.com/office/officeart/2005/8/layout/arrow2"/>
    <dgm:cxn modelId="{E017A80D-57A7-44CF-B930-776FF0E920F7}" type="presParOf" srcId="{2EA3F3DE-0844-4B25-9A07-BB0E1BBCA440}" destId="{D1DA002A-3AA1-4AF5-B868-9648C2E9D7CD}" srcOrd="6" destOrd="0" presId="urn:microsoft.com/office/officeart/2005/8/layout/arrow2"/>
    <dgm:cxn modelId="{E1293194-63C0-4B73-A52C-C2BE9943D24B}" type="presParOf" srcId="{2EA3F3DE-0844-4B25-9A07-BB0E1BBCA440}" destId="{99FF43E7-6DDC-45D9-BA5C-356B0143BB16}" srcOrd="7" destOrd="0" presId="urn:microsoft.com/office/officeart/2005/8/layout/arrow2"/>
    <dgm:cxn modelId="{9094F3B7-BCBF-4327-A491-CD3D2562E14E}" type="presParOf" srcId="{2EA3F3DE-0844-4B25-9A07-BB0E1BBCA440}" destId="{A8E975B1-DAD2-4DE8-89B1-3CD284488DF4}" srcOrd="8" destOrd="0" presId="urn:microsoft.com/office/officeart/2005/8/layout/arrow2"/>
    <dgm:cxn modelId="{985349A6-E5F2-445B-A058-801800935035}" type="presParOf" srcId="{2EA3F3DE-0844-4B25-9A07-BB0E1BBCA440}" destId="{F18B488C-82D3-4BDD-AEA0-7C5CACD45F77}"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2AE3E8-C0FF-4C8E-817B-25DDA78965BB}">
      <dsp:nvSpPr>
        <dsp:cNvPr id="0" name=""/>
        <dsp:cNvSpPr/>
      </dsp:nvSpPr>
      <dsp:spPr>
        <a:xfrm>
          <a:off x="703017" y="0"/>
          <a:ext cx="5969456" cy="3730910"/>
        </a:xfrm>
        <a:prstGeom prst="swooshArrow">
          <a:avLst>
            <a:gd name="adj1" fmla="val 25000"/>
            <a:gd name="adj2" fmla="val 25000"/>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threePt" dir="t">
            <a:rot lat="0" lon="0" rev="7500000"/>
          </a:lightRig>
        </a:scene3d>
        <a:sp3d z="-152400" extrusionH="63500"/>
      </dsp:spPr>
      <dsp:style>
        <a:lnRef idx="3">
          <a:schemeClr val="lt1"/>
        </a:lnRef>
        <a:fillRef idx="1">
          <a:schemeClr val="accent3"/>
        </a:fillRef>
        <a:effectRef idx="1">
          <a:schemeClr val="accent3"/>
        </a:effectRef>
        <a:fontRef idx="minor">
          <a:schemeClr val="lt1"/>
        </a:fontRef>
      </dsp:style>
    </dsp:sp>
    <dsp:sp modelId="{D1464860-0DC4-4347-97D4-A4C1875A1F31}">
      <dsp:nvSpPr>
        <dsp:cNvPr id="0" name=""/>
        <dsp:cNvSpPr/>
      </dsp:nvSpPr>
      <dsp:spPr>
        <a:xfrm>
          <a:off x="1291008" y="2774304"/>
          <a:ext cx="137297" cy="137297"/>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E97858A-069F-48C4-8BE9-232842F3A27A}">
      <dsp:nvSpPr>
        <dsp:cNvPr id="0" name=""/>
        <dsp:cNvSpPr/>
      </dsp:nvSpPr>
      <dsp:spPr>
        <a:xfrm>
          <a:off x="1359657" y="2985084"/>
          <a:ext cx="781998" cy="603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751" tIns="0" rIns="0" bIns="0" numCol="1" spcCol="1270" anchor="t" anchorCtr="0">
          <a:noAutofit/>
        </a:bodyPr>
        <a:lstStyle/>
        <a:p>
          <a:pPr lvl="0" algn="l" defTabSz="622300">
            <a:lnSpc>
              <a:spcPct val="90000"/>
            </a:lnSpc>
            <a:spcBef>
              <a:spcPct val="0"/>
            </a:spcBef>
            <a:spcAft>
              <a:spcPct val="35000"/>
            </a:spcAft>
          </a:pPr>
          <a:r>
            <a:rPr lang="en-US" sz="1400" kern="1200" dirty="0" smtClean="0"/>
            <a:t>Ageing</a:t>
          </a:r>
          <a:endParaRPr lang="en-US" sz="1400" kern="1200" dirty="0"/>
        </a:p>
      </dsp:txBody>
      <dsp:txXfrm>
        <a:off x="1359657" y="2985084"/>
        <a:ext cx="781998" cy="603695"/>
      </dsp:txXfrm>
    </dsp:sp>
    <dsp:sp modelId="{7ECF670D-5B59-47EE-90A6-9D662913C7EF}">
      <dsp:nvSpPr>
        <dsp:cNvPr id="0" name=""/>
        <dsp:cNvSpPr/>
      </dsp:nvSpPr>
      <dsp:spPr>
        <a:xfrm>
          <a:off x="2034206" y="2060208"/>
          <a:ext cx="214900" cy="214900"/>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0D16C1E-8B73-4A71-A6EC-BA20C81C51C4}">
      <dsp:nvSpPr>
        <dsp:cNvPr id="0" name=""/>
        <dsp:cNvSpPr/>
      </dsp:nvSpPr>
      <dsp:spPr>
        <a:xfrm>
          <a:off x="2141656" y="2388569"/>
          <a:ext cx="990929" cy="1121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71" tIns="0" rIns="0" bIns="0" numCol="1" spcCol="1270" anchor="t" anchorCtr="0">
          <a:noAutofit/>
        </a:bodyPr>
        <a:lstStyle/>
        <a:p>
          <a:pPr lvl="0" algn="l" defTabSz="622300">
            <a:lnSpc>
              <a:spcPct val="90000"/>
            </a:lnSpc>
            <a:spcBef>
              <a:spcPct val="0"/>
            </a:spcBef>
            <a:spcAft>
              <a:spcPct val="35000"/>
            </a:spcAft>
          </a:pPr>
          <a:r>
            <a:rPr lang="en-US" sz="1400" kern="1200" dirty="0" smtClean="0"/>
            <a:t>Multi-system loss of function or reserve</a:t>
          </a:r>
          <a:endParaRPr lang="en-US" sz="1400" kern="1200" dirty="0"/>
        </a:p>
      </dsp:txBody>
      <dsp:txXfrm>
        <a:off x="2141656" y="2388569"/>
        <a:ext cx="990929" cy="1121429"/>
      </dsp:txXfrm>
    </dsp:sp>
    <dsp:sp modelId="{5942FC29-F1AD-4773-976D-E95597B437D1}">
      <dsp:nvSpPr>
        <dsp:cNvPr id="0" name=""/>
        <dsp:cNvSpPr/>
      </dsp:nvSpPr>
      <dsp:spPr>
        <a:xfrm>
          <a:off x="2989319" y="1490871"/>
          <a:ext cx="286533" cy="286533"/>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292CC88-3A1A-48B3-A08D-1124CAC997B6}">
      <dsp:nvSpPr>
        <dsp:cNvPr id="0" name=""/>
        <dsp:cNvSpPr/>
      </dsp:nvSpPr>
      <dsp:spPr>
        <a:xfrm>
          <a:off x="3133864" y="1969726"/>
          <a:ext cx="1152105" cy="912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28" tIns="0" rIns="0" bIns="0" numCol="1" spcCol="1270" anchor="t" anchorCtr="0">
          <a:noAutofit/>
        </a:bodyPr>
        <a:lstStyle/>
        <a:p>
          <a:pPr lvl="0" algn="l" defTabSz="622300">
            <a:lnSpc>
              <a:spcPct val="90000"/>
            </a:lnSpc>
            <a:spcBef>
              <a:spcPct val="0"/>
            </a:spcBef>
            <a:spcAft>
              <a:spcPct val="35000"/>
            </a:spcAft>
          </a:pPr>
          <a:r>
            <a:rPr lang="en-US" sz="1400" kern="1200" dirty="0" smtClean="0"/>
            <a:t>Single morbidity</a:t>
          </a:r>
          <a:endParaRPr lang="en-US" sz="1400" kern="1200" dirty="0"/>
        </a:p>
      </dsp:txBody>
      <dsp:txXfrm>
        <a:off x="3133864" y="1969726"/>
        <a:ext cx="1152105" cy="912347"/>
      </dsp:txXfrm>
    </dsp:sp>
    <dsp:sp modelId="{D1DA002A-3AA1-4AF5-B868-9648C2E9D7CD}">
      <dsp:nvSpPr>
        <dsp:cNvPr id="0" name=""/>
        <dsp:cNvSpPr/>
      </dsp:nvSpPr>
      <dsp:spPr>
        <a:xfrm>
          <a:off x="4099637" y="1046147"/>
          <a:ext cx="370106" cy="370106"/>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9FF43E7-6DDC-45D9-BA5C-356B0143BB16}">
      <dsp:nvSpPr>
        <dsp:cNvPr id="0" name=""/>
        <dsp:cNvSpPr/>
      </dsp:nvSpPr>
      <dsp:spPr>
        <a:xfrm>
          <a:off x="4387771" y="1592733"/>
          <a:ext cx="1193891" cy="802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112" tIns="0" rIns="0" bIns="0" numCol="1" spcCol="1270" anchor="t" anchorCtr="0">
          <a:noAutofit/>
        </a:bodyPr>
        <a:lstStyle/>
        <a:p>
          <a:pPr lvl="0" algn="l" defTabSz="622300">
            <a:lnSpc>
              <a:spcPct val="90000"/>
            </a:lnSpc>
            <a:spcBef>
              <a:spcPct val="0"/>
            </a:spcBef>
            <a:spcAft>
              <a:spcPct val="35000"/>
            </a:spcAft>
          </a:pPr>
          <a:r>
            <a:rPr lang="en-US" sz="1400" kern="1200" dirty="0" smtClean="0"/>
            <a:t>Accelerated Incidence of Multi-morbidity</a:t>
          </a:r>
          <a:endParaRPr lang="en-US" sz="1400" kern="1200" dirty="0"/>
        </a:p>
      </dsp:txBody>
      <dsp:txXfrm>
        <a:off x="4387771" y="1592733"/>
        <a:ext cx="1193891" cy="802056"/>
      </dsp:txXfrm>
    </dsp:sp>
    <dsp:sp modelId="{A8E975B1-DAD2-4DE8-89B1-3CD284488DF4}">
      <dsp:nvSpPr>
        <dsp:cNvPr id="0" name=""/>
        <dsp:cNvSpPr/>
      </dsp:nvSpPr>
      <dsp:spPr>
        <a:xfrm>
          <a:off x="5242788" y="749166"/>
          <a:ext cx="471587" cy="471587"/>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18B488C-82D3-4BDD-AEA0-7C5CACD45F77}">
      <dsp:nvSpPr>
        <dsp:cNvPr id="0" name=""/>
        <dsp:cNvSpPr/>
      </dsp:nvSpPr>
      <dsp:spPr>
        <a:xfrm>
          <a:off x="5791196" y="1261230"/>
          <a:ext cx="1835309" cy="1779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884" tIns="0" rIns="0" bIns="0" numCol="1" spcCol="1270" anchor="t" anchorCtr="0">
          <a:noAutofit/>
        </a:bodyPr>
        <a:lstStyle/>
        <a:p>
          <a:pPr lvl="0" algn="l" defTabSz="622300">
            <a:lnSpc>
              <a:spcPct val="90000"/>
            </a:lnSpc>
            <a:spcBef>
              <a:spcPct val="0"/>
            </a:spcBef>
            <a:spcAft>
              <a:spcPct val="35000"/>
            </a:spcAft>
          </a:pPr>
          <a:r>
            <a:rPr lang="en-US" sz="1400" kern="1200" dirty="0" smtClean="0"/>
            <a:t>Adverse Outcomes: frailty, disability,      poor quality of life, hospitalization, mortality</a:t>
          </a:r>
          <a:endParaRPr lang="en-US" sz="1400" kern="1200" dirty="0"/>
        </a:p>
      </dsp:txBody>
      <dsp:txXfrm>
        <a:off x="5791196" y="1261230"/>
        <a:ext cx="1835309" cy="177954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F82B46-B289-47ED-BEEE-C0D674A4F888}" type="datetimeFigureOut">
              <a:rPr lang="en-US" smtClean="0"/>
              <a:t>5/18/2018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6A34DE-9DBA-4C5F-9A9F-449BBB13FCD0}" type="slidenum">
              <a:rPr lang="en-US" smtClean="0"/>
              <a:t>‹#›</a:t>
            </a:fld>
            <a:endParaRPr lang="en-US"/>
          </a:p>
        </p:txBody>
      </p:sp>
    </p:spTree>
    <p:extLst>
      <p:ext uri="{BB962C8B-B14F-4D97-AF65-F5344CB8AC3E}">
        <p14:creationId xmlns:p14="http://schemas.microsoft.com/office/powerpoint/2010/main" val="3797516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 like to thank the organizers for the opportunity to</a:t>
            </a:r>
            <a:r>
              <a:rPr lang="en-US" baseline="0" dirty="0" smtClean="0"/>
              <a:t> present my work today.</a:t>
            </a:r>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1</a:t>
            </a:fld>
            <a:endParaRPr lang="en-US"/>
          </a:p>
        </p:txBody>
      </p:sp>
    </p:spTree>
    <p:extLst>
      <p:ext uri="{BB962C8B-B14F-4D97-AF65-F5344CB8AC3E}">
        <p14:creationId xmlns:p14="http://schemas.microsoft.com/office/powerpoint/2010/main" val="2419929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Multimorbidity is the occurrence of 2 or more chronic conditions. It is a growing health concern</a:t>
            </a:r>
            <a:r>
              <a:rPr lang="en-US" baseline="0" dirty="0" smtClean="0"/>
              <a:t> due to the aging of the population, and it primarily affects the elderly and those with low socioeconomic status.</a:t>
            </a:r>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2</a:t>
            </a:fld>
            <a:endParaRPr lang="en-US"/>
          </a:p>
        </p:txBody>
      </p:sp>
    </p:spTree>
    <p:extLst>
      <p:ext uri="{BB962C8B-B14F-4D97-AF65-F5344CB8AC3E}">
        <p14:creationId xmlns:p14="http://schemas.microsoft.com/office/powerpoint/2010/main" val="34901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process of ageing</a:t>
            </a:r>
            <a:r>
              <a:rPr lang="en-US" baseline="0" dirty="0" smtClean="0"/>
              <a:t> begins at the cellular level with changes such as oxidative stress, inflammation and mitochondrial dysfunction. </a:t>
            </a:r>
            <a:r>
              <a:rPr lang="en-US" baseline="0" dirty="0" smtClean="0"/>
              <a:t>This </a:t>
            </a:r>
            <a:r>
              <a:rPr lang="en-US" baseline="0" dirty="0" smtClean="0"/>
              <a:t>leads to multi-system loss of function or reserve. The first clinical manifestation of ageing is often a single morbidity. This is then followed by an accelerated incidence of multi-morbidity, which leads to adverse outcomes, such as frailty, disability, poor quality of life, hospitalization and death.</a:t>
            </a:r>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3</a:t>
            </a:fld>
            <a:endParaRPr lang="en-US"/>
          </a:p>
        </p:txBody>
      </p:sp>
    </p:spTree>
    <p:extLst>
      <p:ext uri="{BB962C8B-B14F-4D97-AF65-F5344CB8AC3E}">
        <p14:creationId xmlns:p14="http://schemas.microsoft.com/office/powerpoint/2010/main" val="154959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Relevant research questions related to multimorbidity</a:t>
            </a:r>
            <a:r>
              <a:rPr lang="en-US" baseline="0" dirty="0" smtClean="0"/>
              <a:t> include….</a:t>
            </a:r>
            <a:endParaRPr lang="en-US" dirty="0" smtClean="0"/>
          </a:p>
          <a:p>
            <a:endParaRPr lang="en-US" dirty="0" smtClean="0"/>
          </a:p>
          <a:p>
            <a:endParaRPr lang="en-US" dirty="0" smtClean="0"/>
          </a:p>
          <a:p>
            <a:r>
              <a:rPr lang="en-US" dirty="0" smtClean="0"/>
              <a:t>Research is needed into </a:t>
            </a:r>
          </a:p>
          <a:p>
            <a:pPr lvl="1"/>
            <a:r>
              <a:rPr lang="en-US" dirty="0" smtClean="0"/>
              <a:t>how multimorbidity develops (including the extent to which many disorders are driven by one cause, or whether they occur independently), </a:t>
            </a:r>
          </a:p>
          <a:p>
            <a:pPr lvl="1"/>
            <a:r>
              <a:rPr lang="en-US" dirty="0" smtClean="0"/>
              <a:t>its associations with a range of outcomes (including quality of life, functional status, health-service use, quality of care, and mortality)</a:t>
            </a:r>
          </a:p>
          <a:p>
            <a:pPr lvl="1"/>
            <a:r>
              <a:rPr lang="en-US" dirty="0" smtClean="0"/>
              <a:t>how preventable these outcomes are </a:t>
            </a:r>
          </a:p>
          <a:p>
            <a:pPr lvl="1"/>
            <a:r>
              <a:rPr lang="en-US" dirty="0" smtClean="0"/>
              <a:t>how to intervene to minimize them</a:t>
            </a:r>
          </a:p>
          <a:p>
            <a:pPr lvl="1"/>
            <a:r>
              <a:rPr lang="en-US" dirty="0" smtClean="0"/>
              <a:t>how best to organize health care to address the needs of people with multimorbidity</a:t>
            </a:r>
          </a:p>
          <a:p>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4</a:t>
            </a:fld>
            <a:endParaRPr lang="en-US"/>
          </a:p>
        </p:txBody>
      </p:sp>
    </p:spTree>
    <p:extLst>
      <p:ext uri="{BB962C8B-B14F-4D97-AF65-F5344CB8AC3E}">
        <p14:creationId xmlns:p14="http://schemas.microsoft.com/office/powerpoint/2010/main" val="4179241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Unsupervised learning techniques</a:t>
            </a:r>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8</a:t>
            </a:fld>
            <a:endParaRPr lang="en-US"/>
          </a:p>
        </p:txBody>
      </p:sp>
    </p:spTree>
    <p:extLst>
      <p:ext uri="{BB962C8B-B14F-4D97-AF65-F5344CB8AC3E}">
        <p14:creationId xmlns:p14="http://schemas.microsoft.com/office/powerpoint/2010/main" val="392098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also used these models to study multi-morbidity in a cohort of patients with sarcoidosis. This paper was recently published in Mayo Clinic Proceedings. We looked at a pre-defined set of </a:t>
            </a:r>
            <a:r>
              <a:rPr lang="en-US" dirty="0" err="1" smtClean="0"/>
              <a:t>moribidites</a:t>
            </a:r>
            <a:r>
              <a:rPr lang="en-US" dirty="0" smtClean="0"/>
              <a:t> and this plot show how common these conditions were in patients with sarcoidosis and comparators. Perhaps the combination of hyperlipidemia and hypertension is a bit more common in the comparators than in the sarcoidosis patients because this dark blue box may be a bit darker than the one for cases on the other side of the line. We didn’t find any statistical differences in these combinations of 2 morbidities at time or any of the combinations of morbidities.</a:t>
            </a:r>
            <a:endParaRPr lang="en-US" dirty="0"/>
          </a:p>
        </p:txBody>
      </p:sp>
      <p:sp>
        <p:nvSpPr>
          <p:cNvPr id="4" name="Slide Number Placeholder 3"/>
          <p:cNvSpPr>
            <a:spLocks noGrp="1"/>
          </p:cNvSpPr>
          <p:nvPr>
            <p:ph type="sldNum" sz="quarter" idx="10"/>
          </p:nvPr>
        </p:nvSpPr>
        <p:spPr/>
        <p:txBody>
          <a:bodyPr/>
          <a:lstStyle/>
          <a:p>
            <a:fld id="{2E396B7D-26D9-48EB-90EF-1D9055AA4E6F}" type="slidenum">
              <a:rPr lang="en-US" smtClean="0"/>
              <a:t>10</a:t>
            </a:fld>
            <a:endParaRPr lang="en-US"/>
          </a:p>
        </p:txBody>
      </p:sp>
    </p:spTree>
    <p:extLst>
      <p:ext uri="{BB962C8B-B14F-4D97-AF65-F5344CB8AC3E}">
        <p14:creationId xmlns:p14="http://schemas.microsoft.com/office/powerpoint/2010/main" val="2552290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latin typeface="Arial" charset="0"/>
                <a:cs typeface="Arial" charset="0"/>
              </a:rPr>
              <a:t>Figure 2. </a:t>
            </a:r>
            <a:r>
              <a:rPr lang="en-US" altLang="en-US" dirty="0" smtClean="0">
                <a:latin typeface="Arial" charset="0"/>
                <a:cs typeface="Arial" charset="0"/>
              </a:rPr>
              <a:t> Comorbidity prevalence using overall pooled data. For country-wise information see Supplementary Appendix . To interpret the graph, choose one condition in the left column and then from the total patients with this condition check the percentage of those who have one of the co-occurring conditions from the list below. 
</a:t>
            </a:r>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11</a:t>
            </a:fld>
            <a:endParaRPr lang="en-US"/>
          </a:p>
        </p:txBody>
      </p:sp>
    </p:spTree>
    <p:extLst>
      <p:ext uri="{BB962C8B-B14F-4D97-AF65-F5344CB8AC3E}">
        <p14:creationId xmlns:p14="http://schemas.microsoft.com/office/powerpoint/2010/main" val="830631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PhenoLines</a:t>
            </a:r>
            <a:r>
              <a:rPr lang="en-US" sz="1200" b="0" i="0" u="none" strike="noStrike" kern="1200" baseline="0" dirty="0" smtClean="0">
                <a:solidFill>
                  <a:schemeClr val="tx1"/>
                </a:solidFill>
                <a:latin typeface="+mn-lt"/>
                <a:ea typeface="+mn-ea"/>
                <a:cs typeface="+mn-cs"/>
              </a:rPr>
              <a:t> facilitates the visual analysis of topics that describe disease symptoms, in support of topic model optimization and characterization. Hierarchical relationships, temporal trends, correlated measures, and rank-ordered lists enable for comparisons within and between topics. The interface includes (A) Settings Panel, (B) Detail Panel, (C) Topics Panel, and (D) Search Panel. </a:t>
            </a:r>
          </a:p>
          <a:p>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15</a:t>
            </a:fld>
            <a:endParaRPr lang="en-US"/>
          </a:p>
        </p:txBody>
      </p:sp>
    </p:spTree>
    <p:extLst>
      <p:ext uri="{BB962C8B-B14F-4D97-AF65-F5344CB8AC3E}">
        <p14:creationId xmlns:p14="http://schemas.microsoft.com/office/powerpoint/2010/main" val="2201777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Clusters of chronic multimorbidity trajectories over time in Consultations in Primary Care Archive (</a:t>
            </a:r>
            <a:r>
              <a:rPr lang="en-US" dirty="0" err="1" smtClean="0"/>
              <a:t>CiPCA</a:t>
            </a:r>
            <a:r>
              <a:rPr lang="en-US" dirty="0" smtClean="0"/>
              <a:t>; solid lines) and North Staffordshire Osteoarthritis Project (</a:t>
            </a:r>
            <a:r>
              <a:rPr lang="en-US" dirty="0" err="1" smtClean="0"/>
              <a:t>NorStOP</a:t>
            </a:r>
            <a:r>
              <a:rPr lang="en-US" dirty="0" smtClean="0"/>
              <a:t>; dotted lines). </a:t>
            </a:r>
            <a:r>
              <a:rPr lang="en-US" b="1" dirty="0" smtClean="0"/>
              <a:t>The solid lines represent the estimated mean curves of multimorbidity profiles for the five clusters based on </a:t>
            </a:r>
            <a:r>
              <a:rPr lang="en-US" b="1" dirty="0" err="1" smtClean="0"/>
              <a:t>CiPCA</a:t>
            </a:r>
            <a:r>
              <a:rPr lang="en-US" b="1" dirty="0" smtClean="0"/>
              <a:t>. The dotted lines represent the mean of observed morbidity counts at each time point of </a:t>
            </a:r>
            <a:r>
              <a:rPr lang="en-US" b="1" dirty="0" err="1" smtClean="0"/>
              <a:t>NorStOP</a:t>
            </a:r>
            <a:r>
              <a:rPr lang="en-US" b="1" dirty="0" smtClean="0"/>
              <a:t> participants assigned to each of the clusters</a:t>
            </a:r>
            <a:r>
              <a:rPr lang="en-US" dirty="0" smtClean="0"/>
              <a:t>. “Non-chronic morbidity” cluster included people who did not have any chronic morbidity; “Onset chronic morbidity” cluster included those who developed a first chronic morbidity; “Newly-developing multimorbidity” cluster included those who developed multimorbidity lately; “Evolving multimorbidity” cluster included those who progressed from one chronic morbidity to multimorbidity; “Multi-chronic multimorbidity” cluster included those who started with multimorbidity and developed further morbidities.</a:t>
            </a:r>
            <a:endParaRPr lang="en-US" dirty="0"/>
          </a:p>
        </p:txBody>
      </p:sp>
      <p:sp>
        <p:nvSpPr>
          <p:cNvPr id="4" name="Slide Number Placeholder 3"/>
          <p:cNvSpPr>
            <a:spLocks noGrp="1"/>
          </p:cNvSpPr>
          <p:nvPr>
            <p:ph type="sldNum" sz="quarter" idx="10"/>
          </p:nvPr>
        </p:nvSpPr>
        <p:spPr/>
        <p:txBody>
          <a:bodyPr/>
          <a:lstStyle/>
          <a:p>
            <a:fld id="{546A34DE-9DBA-4C5F-9A9F-449BBB13FCD0}" type="slidenum">
              <a:rPr lang="en-US" smtClean="0"/>
              <a:t>16</a:t>
            </a:fld>
            <a:endParaRPr lang="en-US"/>
          </a:p>
        </p:txBody>
      </p:sp>
    </p:spTree>
    <p:extLst>
      <p:ext uri="{BB962C8B-B14F-4D97-AF65-F5344CB8AC3E}">
        <p14:creationId xmlns:p14="http://schemas.microsoft.com/office/powerpoint/2010/main" val="3151509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That leads us to multi-state models.</a:t>
            </a:r>
          </a:p>
          <a:p>
            <a:r>
              <a:rPr lang="en-US" dirty="0" smtClean="0"/>
              <a:t>Here the picture is a bit more complex than in the simple competing risk case. The most common model is the illness-death model. In addition to the competing risk, of death, these models can also estimate the risk of death after illness. And they can allow patients to go back and forth between health and illness, if that makes sense. Death is called an absorbing state, because once you enter that state, you cannot come back out.</a:t>
            </a:r>
          </a:p>
          <a:p>
            <a:endParaRPr lang="en-US" dirty="0"/>
          </a:p>
          <a:p>
            <a:r>
              <a:rPr lang="en-US" dirty="0" smtClean="0"/>
              <a:t>These models can be used to estimate the time in each state. The states are the health, illness and death. And we can estimate the probability of transitioning from one state to another. </a:t>
            </a:r>
          </a:p>
          <a:p>
            <a:r>
              <a:rPr lang="en-US" dirty="0" smtClean="0"/>
              <a:t>We can also look at covariate effects. So maybe age is important in going from health to death, but once you’ve had the illness, age is not as important as how long you have been living with the disease. so we can look at covariate effects on each transition.</a:t>
            </a:r>
          </a:p>
          <a:p>
            <a:endParaRPr lang="en-US" dirty="0"/>
          </a:p>
        </p:txBody>
      </p:sp>
      <p:sp>
        <p:nvSpPr>
          <p:cNvPr id="4" name="Slide Number Placeholder 3"/>
          <p:cNvSpPr>
            <a:spLocks noGrp="1"/>
          </p:cNvSpPr>
          <p:nvPr>
            <p:ph type="sldNum" sz="quarter" idx="10"/>
          </p:nvPr>
        </p:nvSpPr>
        <p:spPr/>
        <p:txBody>
          <a:bodyPr/>
          <a:lstStyle/>
          <a:p>
            <a:fld id="{2E396B7D-26D9-48EB-90EF-1D9055AA4E6F}" type="slidenum">
              <a:rPr lang="en-US" smtClean="0"/>
              <a:t>17</a:t>
            </a:fld>
            <a:endParaRPr lang="en-US"/>
          </a:p>
        </p:txBody>
      </p:sp>
    </p:spTree>
    <p:extLst>
      <p:ext uri="{BB962C8B-B14F-4D97-AF65-F5344CB8AC3E}">
        <p14:creationId xmlns:p14="http://schemas.microsoft.com/office/powerpoint/2010/main" val="565980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This is an example of looking at 3 different morbidities in patients with rheumatoid arthritis.  So people can start in any of these states when they are diagnosed with rheumatoid arthritis. They may have none of the 3, just cataract, just hypertension or just osteoporosis, they may have any combination of 2 of these or they may have all 3.</a:t>
            </a:r>
          </a:p>
          <a:p>
            <a:r>
              <a:rPr lang="en-US" dirty="0" smtClean="0"/>
              <a:t>They can start in any state and then they can develop more morbidities over time. Also, they can go to death from any of the states, but that’s a lot of arrows, so I just drew some of them or it just gets too messy.</a:t>
            </a:r>
          </a:p>
          <a:p>
            <a:endParaRPr lang="en-US" dirty="0"/>
          </a:p>
          <a:p>
            <a:endParaRPr lang="en-US" dirty="0"/>
          </a:p>
        </p:txBody>
      </p:sp>
      <p:sp>
        <p:nvSpPr>
          <p:cNvPr id="4" name="Slide Number Placeholder 3"/>
          <p:cNvSpPr>
            <a:spLocks noGrp="1"/>
          </p:cNvSpPr>
          <p:nvPr>
            <p:ph type="sldNum" sz="quarter" idx="10"/>
          </p:nvPr>
        </p:nvSpPr>
        <p:spPr/>
        <p:txBody>
          <a:bodyPr/>
          <a:lstStyle/>
          <a:p>
            <a:fld id="{2E396B7D-26D9-48EB-90EF-1D9055AA4E6F}" type="slidenum">
              <a:rPr lang="en-US" smtClean="0"/>
              <a:t>18</a:t>
            </a:fld>
            <a:endParaRPr lang="en-US"/>
          </a:p>
        </p:txBody>
      </p:sp>
    </p:spTree>
    <p:extLst>
      <p:ext uri="{BB962C8B-B14F-4D97-AF65-F5344CB8AC3E}">
        <p14:creationId xmlns:p14="http://schemas.microsoft.com/office/powerpoint/2010/main" val="2948915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also did a longitudinal analysis of these morbidities on the RA disease duration time scale. In the longitudinal analysis, these are now mutually exclusive groups. At the RA diagnosis, we can see very few patients have all 3 and over time the proportion with all 3 increases quite a bit. At the beginning, many of them have just hypertension. About 10-12% of patients have 2 conditions at RA diagnosis and another 30 % have just 1 of the 3 and no one has died at the beginning and the rest of the patients at time 0 do not have any of the 3.</a:t>
            </a:r>
          </a:p>
          <a:p>
            <a:r>
              <a:rPr lang="en-US" dirty="0" smtClean="0"/>
              <a:t>On the other side of the figure we have close to 20% have all 3, many have died, few have nothing. The proportion with hypertension alone has decreased quite a bit.</a:t>
            </a:r>
          </a:p>
          <a:p>
            <a:endParaRPr lang="en-US" dirty="0"/>
          </a:p>
          <a:p>
            <a:r>
              <a:rPr lang="en-US" dirty="0" smtClean="0"/>
              <a:t>This shows the capabilities of the models.</a:t>
            </a:r>
            <a:endParaRPr lang="en-US" dirty="0"/>
          </a:p>
        </p:txBody>
      </p:sp>
      <p:sp>
        <p:nvSpPr>
          <p:cNvPr id="4" name="Slide Number Placeholder 3"/>
          <p:cNvSpPr>
            <a:spLocks noGrp="1"/>
          </p:cNvSpPr>
          <p:nvPr>
            <p:ph type="sldNum" sz="quarter" idx="10"/>
          </p:nvPr>
        </p:nvSpPr>
        <p:spPr/>
        <p:txBody>
          <a:bodyPr/>
          <a:lstStyle/>
          <a:p>
            <a:fld id="{2E396B7D-26D9-48EB-90EF-1D9055AA4E6F}" type="slidenum">
              <a:rPr lang="en-US" smtClean="0"/>
              <a:t>19</a:t>
            </a:fld>
            <a:endParaRPr lang="en-US"/>
          </a:p>
        </p:txBody>
      </p:sp>
    </p:spTree>
    <p:extLst>
      <p:ext uri="{BB962C8B-B14F-4D97-AF65-F5344CB8AC3E}">
        <p14:creationId xmlns:p14="http://schemas.microsoft.com/office/powerpoint/2010/main" val="1965571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However, when we look at the proportion of patients who developed 2, 3, 4 or 5 or more of these morbidities over time, we see that the patients with sarcoidosis and comparators are similar at the baseline and then over time the patients with sarcoidosis develop slightly more morbidities over time. By 20 years, the proportion who have died looks a bit bigger in the sarcoidosis group, but also the proportion with 5 or more is a bit bigger in the sarcoidosis group. The increases are minimal, but they did reach statistical significance.</a:t>
            </a:r>
            <a:endParaRPr lang="en-US" dirty="0"/>
          </a:p>
        </p:txBody>
      </p:sp>
      <p:sp>
        <p:nvSpPr>
          <p:cNvPr id="4" name="Slide Number Placeholder 3"/>
          <p:cNvSpPr>
            <a:spLocks noGrp="1"/>
          </p:cNvSpPr>
          <p:nvPr>
            <p:ph type="sldNum" sz="quarter" idx="10"/>
          </p:nvPr>
        </p:nvSpPr>
        <p:spPr/>
        <p:txBody>
          <a:bodyPr/>
          <a:lstStyle/>
          <a:p>
            <a:fld id="{2E396B7D-26D9-48EB-90EF-1D9055AA4E6F}" type="slidenum">
              <a:rPr lang="en-US" smtClean="0"/>
              <a:t>20</a:t>
            </a:fld>
            <a:endParaRPr lang="en-US"/>
          </a:p>
        </p:txBody>
      </p:sp>
    </p:spTree>
    <p:extLst>
      <p:ext uri="{BB962C8B-B14F-4D97-AF65-F5344CB8AC3E}">
        <p14:creationId xmlns:p14="http://schemas.microsoft.com/office/powerpoint/2010/main" val="319011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 differences are more apparent when we look at them on an age scale. Here we see patients with sarcoidosis have higher rates of morbidity at age 30 than comparators and this continues throughout the entire age range.</a:t>
            </a:r>
          </a:p>
          <a:p>
            <a:endParaRPr lang="en-US" dirty="0"/>
          </a:p>
          <a:p>
            <a:r>
              <a:rPr lang="en-US" dirty="0" smtClean="0"/>
              <a:t>So I think these models will be very useful and can provide new insights into how morbidities accumulate in patients with chronic diseases.</a:t>
            </a:r>
            <a:endParaRPr lang="en-US" dirty="0"/>
          </a:p>
        </p:txBody>
      </p:sp>
      <p:sp>
        <p:nvSpPr>
          <p:cNvPr id="4" name="Slide Number Placeholder 3"/>
          <p:cNvSpPr>
            <a:spLocks noGrp="1"/>
          </p:cNvSpPr>
          <p:nvPr>
            <p:ph type="sldNum" sz="quarter" idx="10"/>
          </p:nvPr>
        </p:nvSpPr>
        <p:spPr/>
        <p:txBody>
          <a:bodyPr/>
          <a:lstStyle/>
          <a:p>
            <a:fld id="{2E396B7D-26D9-48EB-90EF-1D9055AA4E6F}" type="slidenum">
              <a:rPr lang="en-US" smtClean="0"/>
              <a:t>21</a:t>
            </a:fld>
            <a:endParaRPr lang="en-US"/>
          </a:p>
        </p:txBody>
      </p:sp>
    </p:spTree>
    <p:extLst>
      <p:ext uri="{BB962C8B-B14F-4D97-AF65-F5344CB8AC3E}">
        <p14:creationId xmlns:p14="http://schemas.microsoft.com/office/powerpoint/2010/main" val="1167968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38350"/>
            <a:ext cx="7315200" cy="1047750"/>
          </a:xfrm>
        </p:spPr>
        <p:txBody>
          <a:bodyPr lIns="0" rIns="0" anchor="b" anchorCtr="0">
            <a:noAutofit/>
          </a:bodyPr>
          <a:lstStyle>
            <a:lvl1pPr algn="l">
              <a:defRPr sz="27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14347" y="3086100"/>
            <a:ext cx="7316894" cy="514350"/>
          </a:xfrm>
        </p:spPr>
        <p:txBody>
          <a:bodyPr lIns="0" tIns="171496" rIns="0">
            <a:noAutofit/>
          </a:bodyPr>
          <a:lstStyle>
            <a:lvl1pPr marL="0" indent="0" algn="l">
              <a:spcBef>
                <a:spcPts val="0"/>
              </a:spcBef>
              <a:buNone/>
              <a:defRPr sz="1700">
                <a:solidFill>
                  <a:schemeClr val="tx1"/>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e Placeholder 3"/>
          <p:cNvSpPr>
            <a:spLocks noGrp="1"/>
          </p:cNvSpPr>
          <p:nvPr>
            <p:ph type="dt" sz="half" idx="10"/>
          </p:nvPr>
        </p:nvSpPr>
        <p:spPr/>
        <p:txBody>
          <a:bodyPr/>
          <a:lstStyle/>
          <a:p>
            <a:fld id="{3465F197-B1B8-4584-8B75-5D45B647D250}" type="datetimeFigureOut">
              <a:rPr lang="en-US" smtClean="0"/>
              <a:t>5/18/2018</a:t>
            </a:fld>
            <a:endParaRPr lang="en-US"/>
          </a:p>
        </p:txBody>
      </p:sp>
      <p:sp>
        <p:nvSpPr>
          <p:cNvPr id="5" name="Footer Placeholder 4"/>
          <p:cNvSpPr>
            <a:spLocks noGrp="1"/>
          </p:cNvSpPr>
          <p:nvPr>
            <p:ph type="ftr" sz="quarter" idx="11"/>
          </p:nvPr>
        </p:nvSpPr>
        <p:spPr/>
        <p:txBody>
          <a:bodyPr/>
          <a:lstStyle>
            <a:lvl1pPr>
              <a:defRPr>
                <a:solidFill>
                  <a:schemeClr val="bg2">
                    <a:lumMod val="75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6CFE42A1-13E6-472B-8AA4-7AB52122D4B4}" type="slidenum">
              <a:rPr lang="en-US" smtClean="0"/>
              <a:t>‹#›</a:t>
            </a:fld>
            <a:endParaRPr lang="en-US"/>
          </a:p>
        </p:txBody>
      </p:sp>
      <p:grpSp>
        <p:nvGrpSpPr>
          <p:cNvPr id="19" name="Group 30"/>
          <p:cNvGrpSpPr>
            <a:grpSpLocks/>
          </p:cNvGrpSpPr>
          <p:nvPr/>
        </p:nvGrpSpPr>
        <p:grpSpPr bwMode="auto">
          <a:xfrm>
            <a:off x="914400" y="514350"/>
            <a:ext cx="947738" cy="1035611"/>
            <a:chOff x="3293" y="737"/>
            <a:chExt cx="796" cy="867"/>
          </a:xfrm>
        </p:grpSpPr>
        <p:sp>
          <p:nvSpPr>
            <p:cNvPr id="20"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1"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2"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3"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4"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5"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6"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7"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8"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9"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0"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2900270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FE42A1-13E6-472B-8AA4-7AB52122D4B4}" type="slidenum">
              <a:rPr lang="en-US" smtClean="0"/>
              <a:t>‹#›</a:t>
            </a:fld>
            <a:endParaRPr lang="en-US"/>
          </a:p>
        </p:txBody>
      </p:sp>
      <p:grpSp>
        <p:nvGrpSpPr>
          <p:cNvPr id="20" name="Group 18"/>
          <p:cNvGrpSpPr>
            <a:grpSpLocks/>
          </p:cNvGrpSpPr>
          <p:nvPr userDrawn="1"/>
        </p:nvGrpSpPr>
        <p:grpSpPr bwMode="auto">
          <a:xfrm>
            <a:off x="121439" y="4714874"/>
            <a:ext cx="315516" cy="344410"/>
            <a:chOff x="3293" y="737"/>
            <a:chExt cx="796" cy="867"/>
          </a:xfrm>
        </p:grpSpPr>
        <p:sp>
          <p:nvSpPr>
            <p:cNvPr id="21"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2"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3"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4"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5"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6"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7"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8"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9"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0"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1"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13681582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cSld name="Mayo Reduced Siz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465F197-B1B8-4584-8B75-5D45B647D250}"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FE42A1-13E6-472B-8AA4-7AB52122D4B4}" type="slidenum">
              <a:rPr lang="en-US" smtClean="0"/>
              <a:t>‹#›</a:t>
            </a:fld>
            <a:endParaRPr lang="en-US"/>
          </a:p>
        </p:txBody>
      </p:sp>
      <p:sp>
        <p:nvSpPr>
          <p:cNvPr id="20" name="Title 1"/>
          <p:cNvSpPr>
            <a:spLocks noGrp="1"/>
          </p:cNvSpPr>
          <p:nvPr>
            <p:ph type="title"/>
          </p:nvPr>
        </p:nvSpPr>
        <p:spPr>
          <a:xfrm>
            <a:off x="914400" y="1"/>
            <a:ext cx="7319966" cy="1026319"/>
          </a:xfrm>
        </p:spPr>
        <p:txBody>
          <a:bodyPr/>
          <a:lstStyle/>
          <a:p>
            <a:r>
              <a:rPr lang="en-US" smtClean="0"/>
              <a:t>Click to edit Master title style</a:t>
            </a:r>
            <a:endParaRPr lang="en-US" dirty="0"/>
          </a:p>
        </p:txBody>
      </p:sp>
      <p:sp>
        <p:nvSpPr>
          <p:cNvPr id="21" name="Content Placeholder 2"/>
          <p:cNvSpPr>
            <a:spLocks noGrp="1"/>
          </p:cNvSpPr>
          <p:nvPr>
            <p:ph idx="1"/>
          </p:nvPr>
        </p:nvSpPr>
        <p:spPr>
          <a:xfrm>
            <a:off x="1316736" y="1255014"/>
            <a:ext cx="6528816"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35" name="Group 18"/>
          <p:cNvGrpSpPr>
            <a:grpSpLocks/>
          </p:cNvGrpSpPr>
          <p:nvPr userDrawn="1"/>
        </p:nvGrpSpPr>
        <p:grpSpPr bwMode="auto">
          <a:xfrm>
            <a:off x="121439" y="4714874"/>
            <a:ext cx="315516" cy="344410"/>
            <a:chOff x="3293" y="737"/>
            <a:chExt cx="796" cy="867"/>
          </a:xfrm>
        </p:grpSpPr>
        <p:sp>
          <p:nvSpPr>
            <p:cNvPr id="36"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7"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3"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4"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5"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6"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32346245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2038350"/>
            <a:ext cx="7316788" cy="1047750"/>
          </a:xfrm>
        </p:spPr>
        <p:txBody>
          <a:bodyPr anchor="b" anchorCtr="0"/>
          <a:lstStyle>
            <a:lvl1pPr algn="l">
              <a:defRPr sz="27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914400" y="3086100"/>
            <a:ext cx="7316788" cy="514350"/>
          </a:xfrm>
        </p:spPr>
        <p:txBody>
          <a:bodyPr anchor="t" anchorCtr="0"/>
          <a:lstStyle>
            <a:lvl1pPr marL="0" indent="0">
              <a:buNone/>
              <a:defRPr sz="1700">
                <a:solidFill>
                  <a:schemeClr val="tx1">
                    <a:tint val="75000"/>
                  </a:schemeClr>
                </a:solidFill>
              </a:defRPr>
            </a:lvl1pPr>
            <a:lvl2pPr marL="342991" indent="0">
              <a:buNone/>
              <a:defRPr sz="1400">
                <a:solidFill>
                  <a:schemeClr val="tx1">
                    <a:tint val="75000"/>
                  </a:schemeClr>
                </a:solidFill>
              </a:defRPr>
            </a:lvl2pPr>
            <a:lvl3pPr marL="685983" indent="0">
              <a:buNone/>
              <a:defRPr sz="1200">
                <a:solidFill>
                  <a:schemeClr val="tx1">
                    <a:tint val="75000"/>
                  </a:schemeClr>
                </a:solidFill>
              </a:defRPr>
            </a:lvl3pPr>
            <a:lvl4pPr marL="1028974" indent="0">
              <a:buNone/>
              <a:defRPr sz="1100">
                <a:solidFill>
                  <a:schemeClr val="tx1">
                    <a:tint val="75000"/>
                  </a:schemeClr>
                </a:solidFill>
              </a:defRPr>
            </a:lvl4pPr>
            <a:lvl5pPr marL="1371966" indent="0">
              <a:buNone/>
              <a:defRPr sz="1100">
                <a:solidFill>
                  <a:schemeClr val="tx1">
                    <a:tint val="75000"/>
                  </a:schemeClr>
                </a:solidFill>
              </a:defRPr>
            </a:lvl5pPr>
            <a:lvl6pPr marL="1714957" indent="0">
              <a:buNone/>
              <a:defRPr sz="1100">
                <a:solidFill>
                  <a:schemeClr val="tx1">
                    <a:tint val="75000"/>
                  </a:schemeClr>
                </a:solidFill>
              </a:defRPr>
            </a:lvl6pPr>
            <a:lvl7pPr marL="2057949" indent="0">
              <a:buNone/>
              <a:defRPr sz="1100">
                <a:solidFill>
                  <a:schemeClr val="tx1">
                    <a:tint val="75000"/>
                  </a:schemeClr>
                </a:solidFill>
              </a:defRPr>
            </a:lvl7pPr>
            <a:lvl8pPr marL="2400940" indent="0">
              <a:buNone/>
              <a:defRPr sz="1100">
                <a:solidFill>
                  <a:schemeClr val="tx1">
                    <a:tint val="75000"/>
                  </a:schemeClr>
                </a:solidFill>
              </a:defRPr>
            </a:lvl8pPr>
            <a:lvl9pPr marL="2743932"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5F197-B1B8-4584-8B75-5D45B647D250}"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FE42A1-13E6-472B-8AA4-7AB52122D4B4}" type="slidenum">
              <a:rPr lang="en-US" smtClean="0"/>
              <a:t>‹#›</a:t>
            </a:fld>
            <a:endParaRPr lang="en-US"/>
          </a:p>
        </p:txBody>
      </p:sp>
      <p:grpSp>
        <p:nvGrpSpPr>
          <p:cNvPr id="33" name="Group 18"/>
          <p:cNvGrpSpPr>
            <a:grpSpLocks/>
          </p:cNvGrpSpPr>
          <p:nvPr userDrawn="1"/>
        </p:nvGrpSpPr>
        <p:grpSpPr bwMode="auto">
          <a:xfrm>
            <a:off x="121439" y="4714874"/>
            <a:ext cx="315516" cy="344410"/>
            <a:chOff x="3293" y="737"/>
            <a:chExt cx="796" cy="867"/>
          </a:xfrm>
        </p:grpSpPr>
        <p:sp>
          <p:nvSpPr>
            <p:cNvPr id="34"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5"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6"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7"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3"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4"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303183029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028700"/>
            <a:ext cx="3584448" cy="3600450"/>
          </a:xfrm>
        </p:spPr>
        <p:txBody>
          <a:bodyPr/>
          <a:lstStyle>
            <a:lvl1pPr>
              <a:defRPr sz="1800"/>
            </a:lvl1pPr>
            <a:lvl2pPr>
              <a:defRPr sz="1800"/>
            </a:lvl2pPr>
            <a:lvl3pPr>
              <a:defRPr sz="1800"/>
            </a:lvl3pPr>
            <a:lvl4pPr>
              <a:defRPr sz="1800"/>
            </a:lvl4pPr>
            <a:lvl5pPr>
              <a:defRPr sz="18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028700"/>
            <a:ext cx="3581400" cy="3600450"/>
          </a:xfrm>
        </p:spPr>
        <p:txBody>
          <a:bodyPr/>
          <a:lstStyle>
            <a:lvl1pPr>
              <a:defRPr sz="1800"/>
            </a:lvl1pPr>
            <a:lvl2pPr>
              <a:defRPr sz="1800"/>
            </a:lvl2pPr>
            <a:lvl3pPr>
              <a:defRPr sz="1800"/>
            </a:lvl3pPr>
            <a:lvl4pPr>
              <a:defRPr sz="1800"/>
            </a:lvl4pPr>
            <a:lvl5pPr>
              <a:defRPr sz="18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65F197-B1B8-4584-8B75-5D45B647D250}" type="datetimeFigureOut">
              <a:rPr lang="en-US" smtClean="0"/>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FE42A1-13E6-472B-8AA4-7AB52122D4B4}" type="slidenum">
              <a:rPr lang="en-US" smtClean="0"/>
              <a:t>‹#›</a:t>
            </a:fld>
            <a:endParaRPr lang="en-US"/>
          </a:p>
        </p:txBody>
      </p:sp>
      <p:grpSp>
        <p:nvGrpSpPr>
          <p:cNvPr id="34" name="Group 18"/>
          <p:cNvGrpSpPr>
            <a:grpSpLocks/>
          </p:cNvGrpSpPr>
          <p:nvPr userDrawn="1"/>
        </p:nvGrpSpPr>
        <p:grpSpPr bwMode="auto">
          <a:xfrm>
            <a:off x="121439" y="4714874"/>
            <a:ext cx="315516" cy="344410"/>
            <a:chOff x="3293" y="737"/>
            <a:chExt cx="796" cy="867"/>
          </a:xfrm>
        </p:grpSpPr>
        <p:sp>
          <p:nvSpPr>
            <p:cNvPr id="35"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6"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7"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3"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4"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5"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38860048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028701"/>
            <a:ext cx="3584448" cy="603504"/>
          </a:xfrm>
        </p:spPr>
        <p:txBody>
          <a:bodyPr anchor="b"/>
          <a:lstStyle>
            <a:lvl1pPr marL="0" indent="0">
              <a:buNone/>
              <a:defRPr sz="1800" b="0">
                <a:solidFill>
                  <a:schemeClr val="accent2"/>
                </a:solidFill>
              </a:defRPr>
            </a:lvl1pPr>
            <a:lvl2pPr marL="342991" indent="0">
              <a:buNone/>
              <a:defRPr sz="1500" b="1"/>
            </a:lvl2pPr>
            <a:lvl3pPr marL="685983" indent="0">
              <a:buNone/>
              <a:defRPr sz="140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14400" y="1631157"/>
            <a:ext cx="3584448" cy="2990088"/>
          </a:xfrm>
        </p:spPr>
        <p:txBody>
          <a:bodyPr/>
          <a:lstStyle>
            <a:lvl1pPr>
              <a:defRPr sz="1800"/>
            </a:lvl1pPr>
            <a:lvl2pPr>
              <a:defRPr sz="1800"/>
            </a:lvl2pPr>
            <a:lvl3pPr>
              <a:defRPr sz="1800"/>
            </a:lvl3pPr>
            <a:lvl4pPr>
              <a:defRPr sz="1800"/>
            </a:lvl4pPr>
            <a:lvl5pPr>
              <a:defRPr sz="18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028701"/>
            <a:ext cx="3584575" cy="603504"/>
          </a:xfrm>
        </p:spPr>
        <p:txBody>
          <a:bodyPr anchor="b"/>
          <a:lstStyle>
            <a:lvl1pPr marL="0" indent="0">
              <a:buNone/>
              <a:defRPr sz="1800" b="0">
                <a:solidFill>
                  <a:schemeClr val="accent2"/>
                </a:solidFill>
              </a:defRPr>
            </a:lvl1pPr>
            <a:lvl2pPr marL="342991" indent="0">
              <a:buNone/>
              <a:defRPr sz="1500" b="1"/>
            </a:lvl2pPr>
            <a:lvl3pPr marL="685983" indent="0">
              <a:buNone/>
              <a:defRPr sz="140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5" y="1631157"/>
            <a:ext cx="3584575" cy="2990088"/>
          </a:xfrm>
        </p:spPr>
        <p:txBody>
          <a:bodyPr/>
          <a:lstStyle>
            <a:lvl1pPr>
              <a:defRPr sz="1800"/>
            </a:lvl1pPr>
            <a:lvl2pPr>
              <a:defRPr sz="1800"/>
            </a:lvl2pPr>
            <a:lvl3pPr>
              <a:defRPr sz="1800"/>
            </a:lvl3pPr>
            <a:lvl4pPr>
              <a:defRPr sz="1800"/>
            </a:lvl4pPr>
            <a:lvl5pPr>
              <a:defRPr sz="18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65F197-B1B8-4584-8B75-5D45B647D250}" type="datetimeFigureOut">
              <a:rPr lang="en-US" smtClean="0"/>
              <a:t>5/18/2018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FE42A1-13E6-472B-8AA4-7AB52122D4B4}" type="slidenum">
              <a:rPr lang="en-US" smtClean="0"/>
              <a:t>‹#›</a:t>
            </a:fld>
            <a:endParaRPr lang="en-US"/>
          </a:p>
        </p:txBody>
      </p:sp>
      <p:grpSp>
        <p:nvGrpSpPr>
          <p:cNvPr id="36" name="Group 18"/>
          <p:cNvGrpSpPr>
            <a:grpSpLocks/>
          </p:cNvGrpSpPr>
          <p:nvPr userDrawn="1"/>
        </p:nvGrpSpPr>
        <p:grpSpPr bwMode="auto">
          <a:xfrm>
            <a:off x="121439" y="4714874"/>
            <a:ext cx="315516" cy="344410"/>
            <a:chOff x="3293" y="737"/>
            <a:chExt cx="796" cy="867"/>
          </a:xfrm>
        </p:grpSpPr>
        <p:sp>
          <p:nvSpPr>
            <p:cNvPr id="37"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3"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4"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5"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6"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7"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1990438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465F197-B1B8-4584-8B75-5D45B647D250}" type="datetimeFigureOut">
              <a:rPr lang="en-US" smtClean="0"/>
              <a:t>5/18/2018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FE42A1-13E6-472B-8AA4-7AB52122D4B4}" type="slidenum">
              <a:rPr lang="en-US" smtClean="0"/>
              <a:t>‹#›</a:t>
            </a:fld>
            <a:endParaRPr lang="en-US"/>
          </a:p>
        </p:txBody>
      </p:sp>
      <p:grpSp>
        <p:nvGrpSpPr>
          <p:cNvPr id="32" name="Group 18"/>
          <p:cNvGrpSpPr>
            <a:grpSpLocks/>
          </p:cNvGrpSpPr>
          <p:nvPr userDrawn="1"/>
        </p:nvGrpSpPr>
        <p:grpSpPr bwMode="auto">
          <a:xfrm>
            <a:off x="121439" y="4714874"/>
            <a:ext cx="315516" cy="344410"/>
            <a:chOff x="3293" y="737"/>
            <a:chExt cx="796" cy="867"/>
          </a:xfrm>
        </p:grpSpPr>
        <p:sp>
          <p:nvSpPr>
            <p:cNvPr id="33"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4"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5"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6"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7"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3"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7804998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5F197-B1B8-4584-8B75-5D45B647D250}" type="datetimeFigureOut">
              <a:rPr lang="en-US" smtClean="0"/>
              <a:t>5/18/2018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FE42A1-13E6-472B-8AA4-7AB52122D4B4}" type="slidenum">
              <a:rPr lang="en-US" smtClean="0"/>
              <a:t>‹#›</a:t>
            </a:fld>
            <a:endParaRPr lang="en-US"/>
          </a:p>
        </p:txBody>
      </p:sp>
      <p:grpSp>
        <p:nvGrpSpPr>
          <p:cNvPr id="31" name="Group 18"/>
          <p:cNvGrpSpPr>
            <a:grpSpLocks/>
          </p:cNvGrpSpPr>
          <p:nvPr userDrawn="1"/>
        </p:nvGrpSpPr>
        <p:grpSpPr bwMode="auto">
          <a:xfrm>
            <a:off x="121439" y="4714874"/>
            <a:ext cx="315516" cy="344410"/>
            <a:chOff x="3293" y="737"/>
            <a:chExt cx="796" cy="867"/>
          </a:xfrm>
        </p:grpSpPr>
        <p:sp>
          <p:nvSpPr>
            <p:cNvPr id="32"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3"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4"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5"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6"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7"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32172523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
            <a:ext cx="2551176" cy="1028700"/>
          </a:xfrm>
        </p:spPr>
        <p:txBody>
          <a:bodyPr anchor="b"/>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3575051" y="342901"/>
            <a:ext cx="4654549" cy="42862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1028700"/>
            <a:ext cx="2551176" cy="3600450"/>
          </a:xfrm>
        </p:spPr>
        <p:txBody>
          <a:bodyPr/>
          <a:lstStyle>
            <a:lvl1pPr marL="0" indent="0">
              <a:buNone/>
              <a:defRPr sz="1400"/>
            </a:lvl1pPr>
            <a:lvl2pPr marL="342991" indent="0">
              <a:buNone/>
              <a:defRPr sz="900"/>
            </a:lvl2pPr>
            <a:lvl3pPr marL="685983" indent="0">
              <a:buNone/>
              <a:defRPr sz="800"/>
            </a:lvl3pPr>
            <a:lvl4pPr marL="1028974" indent="0">
              <a:buNone/>
              <a:defRPr sz="700"/>
            </a:lvl4pPr>
            <a:lvl5pPr marL="1371966" indent="0">
              <a:buNone/>
              <a:defRPr sz="700"/>
            </a:lvl5pPr>
            <a:lvl6pPr marL="1714957" indent="0">
              <a:buNone/>
              <a:defRPr sz="700"/>
            </a:lvl6pPr>
            <a:lvl7pPr marL="2057949" indent="0">
              <a:buNone/>
              <a:defRPr sz="700"/>
            </a:lvl7pPr>
            <a:lvl8pPr marL="2400940" indent="0">
              <a:buNone/>
              <a:defRPr sz="700"/>
            </a:lvl8pPr>
            <a:lvl9pPr marL="2743932"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65F197-B1B8-4584-8B75-5D45B647D250}" type="datetimeFigureOut">
              <a:rPr lang="en-US" smtClean="0"/>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FE42A1-13E6-472B-8AA4-7AB52122D4B4}" type="slidenum">
              <a:rPr lang="en-US" smtClean="0"/>
              <a:t>‹#›</a:t>
            </a:fld>
            <a:endParaRPr lang="en-US"/>
          </a:p>
        </p:txBody>
      </p:sp>
      <p:grpSp>
        <p:nvGrpSpPr>
          <p:cNvPr id="21" name="Group 18"/>
          <p:cNvGrpSpPr>
            <a:grpSpLocks/>
          </p:cNvGrpSpPr>
          <p:nvPr userDrawn="1"/>
        </p:nvGrpSpPr>
        <p:grpSpPr bwMode="auto">
          <a:xfrm>
            <a:off x="121439" y="4714874"/>
            <a:ext cx="315516" cy="344410"/>
            <a:chOff x="3293" y="737"/>
            <a:chExt cx="796" cy="867"/>
          </a:xfrm>
        </p:grpSpPr>
        <p:sp>
          <p:nvSpPr>
            <p:cNvPr id="22"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3"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4"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5"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6"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7"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8"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9"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0"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1"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2"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33418889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
            <a:ext cx="7315200" cy="102870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914400" y="1083564"/>
            <a:ext cx="7315200" cy="3202686"/>
          </a:xfrm>
        </p:spPr>
        <p:txBody>
          <a:bodyPr/>
          <a:lstStyle>
            <a:lvl1pPr marL="0" indent="0">
              <a:buNone/>
              <a:defRPr sz="2400"/>
            </a:lvl1pPr>
            <a:lvl2pPr marL="342991" indent="0">
              <a:buNone/>
              <a:defRPr sz="2100"/>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341115"/>
            <a:ext cx="7315200" cy="288036"/>
          </a:xfrm>
        </p:spPr>
        <p:txBody>
          <a:bodyPr tIns="34299" anchor="ctr" anchorCtr="0"/>
          <a:lstStyle>
            <a:lvl1pPr marL="0" indent="0">
              <a:spcBef>
                <a:spcPts val="0"/>
              </a:spcBef>
              <a:buNone/>
              <a:defRPr sz="1100"/>
            </a:lvl1pPr>
            <a:lvl2pPr marL="342991" indent="0">
              <a:buNone/>
              <a:defRPr sz="900"/>
            </a:lvl2pPr>
            <a:lvl3pPr marL="685983" indent="0">
              <a:buNone/>
              <a:defRPr sz="800"/>
            </a:lvl3pPr>
            <a:lvl4pPr marL="1028974" indent="0">
              <a:buNone/>
              <a:defRPr sz="700"/>
            </a:lvl4pPr>
            <a:lvl5pPr marL="1371966" indent="0">
              <a:buNone/>
              <a:defRPr sz="700"/>
            </a:lvl5pPr>
            <a:lvl6pPr marL="1714957" indent="0">
              <a:buNone/>
              <a:defRPr sz="700"/>
            </a:lvl6pPr>
            <a:lvl7pPr marL="2057949" indent="0">
              <a:buNone/>
              <a:defRPr sz="700"/>
            </a:lvl7pPr>
            <a:lvl8pPr marL="2400940" indent="0">
              <a:buNone/>
              <a:defRPr sz="700"/>
            </a:lvl8pPr>
            <a:lvl9pPr marL="2743932"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65F197-B1B8-4584-8B75-5D45B647D250}" type="datetimeFigureOut">
              <a:rPr lang="en-US" smtClean="0"/>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FE42A1-13E6-472B-8AA4-7AB52122D4B4}" type="slidenum">
              <a:rPr lang="en-US" smtClean="0"/>
              <a:t>‹#›</a:t>
            </a:fld>
            <a:endParaRPr lang="en-US"/>
          </a:p>
        </p:txBody>
      </p:sp>
      <p:grpSp>
        <p:nvGrpSpPr>
          <p:cNvPr id="34" name="Group 18"/>
          <p:cNvGrpSpPr>
            <a:grpSpLocks/>
          </p:cNvGrpSpPr>
          <p:nvPr userDrawn="1"/>
        </p:nvGrpSpPr>
        <p:grpSpPr bwMode="auto">
          <a:xfrm>
            <a:off x="121439" y="4714874"/>
            <a:ext cx="315516" cy="344410"/>
            <a:chOff x="3293" y="737"/>
            <a:chExt cx="796" cy="867"/>
          </a:xfrm>
        </p:grpSpPr>
        <p:sp>
          <p:nvSpPr>
            <p:cNvPr id="35"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6"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7"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8"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9"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0"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1"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2"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3"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4"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45"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12926855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2050257"/>
            <a:ext cx="7315200" cy="1028700"/>
          </a:xfrm>
        </p:spPr>
        <p:txBody>
          <a:bodyPr anchor="ctr" anchorCtr="0"/>
          <a:lstStyle>
            <a:lvl1pPr algn="ct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465F197-B1B8-4584-8B75-5D45B647D250}" type="datetimeFigureOut">
              <a:rPr lang="en-US" smtClean="0"/>
              <a:t>5/18/2018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FE42A1-13E6-472B-8AA4-7AB52122D4B4}" type="slidenum">
              <a:rPr lang="en-US" smtClean="0"/>
              <a:t>‹#›</a:t>
            </a:fld>
            <a:endParaRPr lang="en-US"/>
          </a:p>
        </p:txBody>
      </p:sp>
      <p:grpSp>
        <p:nvGrpSpPr>
          <p:cNvPr id="18" name="Group 30"/>
          <p:cNvGrpSpPr>
            <a:grpSpLocks/>
          </p:cNvGrpSpPr>
          <p:nvPr/>
        </p:nvGrpSpPr>
        <p:grpSpPr bwMode="auto">
          <a:xfrm>
            <a:off x="4098131" y="514350"/>
            <a:ext cx="947738" cy="1035611"/>
            <a:chOff x="3293" y="737"/>
            <a:chExt cx="796" cy="867"/>
          </a:xfrm>
        </p:grpSpPr>
        <p:sp>
          <p:nvSpPr>
            <p:cNvPr id="19"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0"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1"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2"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3"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4"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5"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6"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7"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8"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9"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Tree>
    <p:extLst>
      <p:ext uri="{BB962C8B-B14F-4D97-AF65-F5344CB8AC3E}">
        <p14:creationId xmlns:p14="http://schemas.microsoft.com/office/powerpoint/2010/main" val="106036023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65F197-B1B8-4584-8B75-5D45B647D250}"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FE42A1-13E6-472B-8AA4-7AB52122D4B4}" type="slidenum">
              <a:rPr lang="en-US" smtClean="0"/>
              <a:t>‹#›</a:t>
            </a:fld>
            <a:endParaRPr lang="en-US"/>
          </a:p>
        </p:txBody>
      </p:sp>
    </p:spTree>
    <p:extLst>
      <p:ext uri="{BB962C8B-B14F-4D97-AF65-F5344CB8AC3E}">
        <p14:creationId xmlns:p14="http://schemas.microsoft.com/office/powerpoint/2010/main" val="3578086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65F197-B1B8-4584-8B75-5D45B647D250}"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FE42A1-13E6-472B-8AA4-7AB52122D4B4}" type="slidenum">
              <a:rPr lang="en-US" smtClean="0"/>
              <a:t>‹#›</a:t>
            </a:fld>
            <a:endParaRPr lang="en-US"/>
          </a:p>
        </p:txBody>
      </p:sp>
    </p:spTree>
    <p:extLst>
      <p:ext uri="{BB962C8B-B14F-4D97-AF65-F5344CB8AC3E}">
        <p14:creationId xmlns:p14="http://schemas.microsoft.com/office/powerpoint/2010/main" val="30819499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1"/>
            <a:ext cx="7316788" cy="1028700"/>
          </a:xfrm>
          <a:prstGeom prst="rect">
            <a:avLst/>
          </a:prstGeom>
        </p:spPr>
        <p:txBody>
          <a:bodyPr vert="horz" lIns="0" tIns="34299" rIns="0" bIns="34299"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1028700"/>
            <a:ext cx="7316788" cy="3600450"/>
          </a:xfrm>
          <a:prstGeom prst="rect">
            <a:avLst/>
          </a:prstGeom>
        </p:spPr>
        <p:txBody>
          <a:bodyPr vert="horz" lIns="0" tIns="171496" rIns="0" bIns="34299"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485632" y="4896612"/>
            <a:ext cx="658368" cy="82296"/>
          </a:xfrm>
          <a:prstGeom prst="rect">
            <a:avLst/>
          </a:prstGeom>
        </p:spPr>
        <p:txBody>
          <a:bodyPr vert="horz" lIns="68598" tIns="0" rIns="68598" bIns="0" rtlCol="0" anchor="ctr"/>
          <a:lstStyle>
            <a:lvl1pPr algn="r">
              <a:defRPr sz="500">
                <a:solidFill>
                  <a:schemeClr val="bg2">
                    <a:lumMod val="75000"/>
                  </a:schemeClr>
                </a:solidFill>
              </a:defRPr>
            </a:lvl1pPr>
          </a:lstStyle>
          <a:p>
            <a:fld id="{3465F197-B1B8-4584-8B75-5D45B647D250}" type="datetimeFigureOut">
              <a:rPr lang="en-US" smtClean="0"/>
              <a:pPr/>
              <a:t>5/18/2018</a:t>
            </a:fld>
            <a:endParaRPr lang="en-US"/>
          </a:p>
        </p:txBody>
      </p:sp>
      <p:sp>
        <p:nvSpPr>
          <p:cNvPr id="5" name="Footer Placeholder 4"/>
          <p:cNvSpPr>
            <a:spLocks noGrp="1"/>
          </p:cNvSpPr>
          <p:nvPr>
            <p:ph type="ftr" sz="quarter" idx="3"/>
          </p:nvPr>
        </p:nvSpPr>
        <p:spPr>
          <a:xfrm>
            <a:off x="1676400" y="4629150"/>
            <a:ext cx="6553200" cy="342900"/>
          </a:xfrm>
          <a:prstGeom prst="rect">
            <a:avLst/>
          </a:prstGeom>
        </p:spPr>
        <p:txBody>
          <a:bodyPr vert="horz" lIns="0" tIns="34299" rIns="0" bIns="0" rtlCol="0" anchor="t" anchorCtr="0"/>
          <a:lstStyle>
            <a:lvl1pPr algn="r">
              <a:lnSpc>
                <a:spcPct val="90000"/>
              </a:lnSpc>
              <a:defRPr sz="1100">
                <a:solidFill>
                  <a:schemeClr val="bg2">
                    <a:lumMod val="75000"/>
                  </a:schemeClr>
                </a:solidFill>
              </a:defRPr>
            </a:lvl1pPr>
          </a:lstStyle>
          <a:p>
            <a:endParaRPr lang="en-US" dirty="0"/>
          </a:p>
        </p:txBody>
      </p:sp>
      <p:sp>
        <p:nvSpPr>
          <p:cNvPr id="6" name="Slide Number Placeholder 5"/>
          <p:cNvSpPr>
            <a:spLocks noGrp="1"/>
          </p:cNvSpPr>
          <p:nvPr>
            <p:ph type="sldNum" sz="quarter" idx="4"/>
          </p:nvPr>
        </p:nvSpPr>
        <p:spPr>
          <a:xfrm>
            <a:off x="8485632" y="5198364"/>
            <a:ext cx="658368" cy="82296"/>
          </a:xfrm>
          <a:prstGeom prst="rect">
            <a:avLst/>
          </a:prstGeom>
        </p:spPr>
        <p:txBody>
          <a:bodyPr vert="horz" lIns="68598" tIns="34299" rIns="68598" bIns="34299" rtlCol="0" anchor="ctr"/>
          <a:lstStyle>
            <a:lvl1pPr algn="r">
              <a:defRPr sz="900">
                <a:solidFill>
                  <a:schemeClr val="bg2">
                    <a:lumMod val="75000"/>
                  </a:schemeClr>
                </a:solidFill>
              </a:defRPr>
            </a:lvl1pPr>
          </a:lstStyle>
          <a:p>
            <a:fld id="{6CFE42A1-13E6-472B-8AA4-7AB52122D4B4}" type="slidenum">
              <a:rPr lang="en-US" smtClean="0"/>
              <a:pPr/>
              <a:t>‹#›</a:t>
            </a:fld>
            <a:endParaRPr lang="en-US"/>
          </a:p>
        </p:txBody>
      </p:sp>
      <p:sp>
        <p:nvSpPr>
          <p:cNvPr id="7" name="TextBox 6"/>
          <p:cNvSpPr txBox="1"/>
          <p:nvPr/>
        </p:nvSpPr>
        <p:spPr>
          <a:xfrm>
            <a:off x="7010400" y="4993460"/>
            <a:ext cx="2133600" cy="150041"/>
          </a:xfrm>
          <a:prstGeom prst="rect">
            <a:avLst/>
          </a:prstGeom>
        </p:spPr>
        <p:txBody>
          <a:bodyPr vert="horz" lIns="68598" tIns="34299" rIns="68598" bIns="34299" rtlCol="0" anchor="ctr">
            <a:noAutofit/>
          </a:bodyPr>
          <a:lstStyle>
            <a:defPPr>
              <a:defRPr lang="en-US"/>
            </a:defPPr>
            <a:lvl1pPr algn="r">
              <a:defRPr sz="1200">
                <a:solidFill>
                  <a:schemeClr val="tx1">
                    <a:tint val="75000"/>
                  </a:schemeClr>
                </a:solidFill>
              </a:defRPr>
            </a:lvl1pPr>
          </a:lstStyle>
          <a:p>
            <a:pPr lvl="0"/>
            <a:r>
              <a:rPr lang="en-US" sz="500" dirty="0" smtClean="0">
                <a:solidFill>
                  <a:schemeClr val="bg2">
                    <a:lumMod val="75000"/>
                  </a:schemeClr>
                </a:solidFill>
              </a:rPr>
              <a:t>©2018 MFMER  |  slide-</a:t>
            </a:r>
            <a:fld id="{D445C29B-035B-48ED-941F-A66A11A8A322}" type="slidenum">
              <a:rPr lang="en-US" sz="500" smtClean="0">
                <a:solidFill>
                  <a:schemeClr val="bg2">
                    <a:lumMod val="75000"/>
                  </a:schemeClr>
                </a:solidFill>
              </a:rPr>
              <a:pPr lvl="0"/>
              <a:t>‹#›</a:t>
            </a:fld>
            <a:endParaRPr lang="en-US" sz="500" dirty="0" smtClean="0">
              <a:solidFill>
                <a:schemeClr val="bg2">
                  <a:lumMod val="75000"/>
                </a:schemeClr>
              </a:solidFill>
            </a:endParaRPr>
          </a:p>
        </p:txBody>
      </p:sp>
    </p:spTree>
    <p:extLst>
      <p:ext uri="{BB962C8B-B14F-4D97-AF65-F5344CB8AC3E}">
        <p14:creationId xmlns:p14="http://schemas.microsoft.com/office/powerpoint/2010/main" val="1279081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iming>
    <p:tnLst>
      <p:par>
        <p:cTn id="1" dur="indefinite" restart="never" nodeType="tmRoot"/>
      </p:par>
    </p:tnLst>
  </p:timing>
  <p:txStyles>
    <p:titleStyle>
      <a:lvl1pPr algn="l" defTabSz="685983"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71496" indent="-171496" algn="l" defTabSz="685983" rtl="0" eaLnBrk="1" latinLnBrk="0" hangingPunct="1">
        <a:lnSpc>
          <a:spcPct val="90000"/>
        </a:lnSpc>
        <a:spcBef>
          <a:spcPts val="1125"/>
        </a:spcBef>
        <a:buClr>
          <a:schemeClr val="tx2"/>
        </a:buClr>
        <a:buFont typeface="Arial" pitchFamily="34" charset="0"/>
        <a:buChar char="•"/>
        <a:defRPr sz="2100" kern="1200">
          <a:solidFill>
            <a:schemeClr val="tx1"/>
          </a:solidFill>
          <a:latin typeface="+mn-lt"/>
          <a:ea typeface="+mn-ea"/>
          <a:cs typeface="+mn-cs"/>
        </a:defRPr>
      </a:lvl1pPr>
      <a:lvl2pPr marL="519251" indent="-176259"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2pPr>
      <a:lvl3pPr marL="857479" indent="-171496"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3pPr>
      <a:lvl4pPr marL="1200470" indent="-171496"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4pPr>
      <a:lvl5pPr marL="1543461" indent="-171496"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5pPr>
      <a:lvl6pPr marL="1886453"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444"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436"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427"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983" rtl="0" eaLnBrk="1" latinLnBrk="0" hangingPunct="1">
        <a:defRPr sz="1400" kern="1200">
          <a:solidFill>
            <a:schemeClr val="tx1"/>
          </a:solidFill>
          <a:latin typeface="+mn-lt"/>
          <a:ea typeface="+mn-ea"/>
          <a:cs typeface="+mn-cs"/>
        </a:defRPr>
      </a:lvl1pPr>
      <a:lvl2pPr marL="342991" algn="l" defTabSz="685983" rtl="0" eaLnBrk="1" latinLnBrk="0" hangingPunct="1">
        <a:defRPr sz="1400" kern="1200">
          <a:solidFill>
            <a:schemeClr val="tx1"/>
          </a:solidFill>
          <a:latin typeface="+mn-lt"/>
          <a:ea typeface="+mn-ea"/>
          <a:cs typeface="+mn-cs"/>
        </a:defRPr>
      </a:lvl2pPr>
      <a:lvl3pPr marL="685983" algn="l" defTabSz="685983" rtl="0" eaLnBrk="1" latinLnBrk="0" hangingPunct="1">
        <a:defRPr sz="1400" kern="1200">
          <a:solidFill>
            <a:schemeClr val="tx1"/>
          </a:solidFill>
          <a:latin typeface="+mn-lt"/>
          <a:ea typeface="+mn-ea"/>
          <a:cs typeface="+mn-cs"/>
        </a:defRPr>
      </a:lvl3pPr>
      <a:lvl4pPr marL="1028974" algn="l" defTabSz="685983" rtl="0" eaLnBrk="1" latinLnBrk="0" hangingPunct="1">
        <a:defRPr sz="1400" kern="1200">
          <a:solidFill>
            <a:schemeClr val="tx1"/>
          </a:solidFill>
          <a:latin typeface="+mn-lt"/>
          <a:ea typeface="+mn-ea"/>
          <a:cs typeface="+mn-cs"/>
        </a:defRPr>
      </a:lvl4pPr>
      <a:lvl5pPr marL="1371966" algn="l" defTabSz="685983" rtl="0" eaLnBrk="1" latinLnBrk="0" hangingPunct="1">
        <a:defRPr sz="1400" kern="1200">
          <a:solidFill>
            <a:schemeClr val="tx1"/>
          </a:solidFill>
          <a:latin typeface="+mn-lt"/>
          <a:ea typeface="+mn-ea"/>
          <a:cs typeface="+mn-cs"/>
        </a:defRPr>
      </a:lvl5pPr>
      <a:lvl6pPr marL="1714957" algn="l" defTabSz="685983" rtl="0" eaLnBrk="1" latinLnBrk="0" hangingPunct="1">
        <a:defRPr sz="1400" kern="1200">
          <a:solidFill>
            <a:schemeClr val="tx1"/>
          </a:solidFill>
          <a:latin typeface="+mn-lt"/>
          <a:ea typeface="+mn-ea"/>
          <a:cs typeface="+mn-cs"/>
        </a:defRPr>
      </a:lvl6pPr>
      <a:lvl7pPr marL="2057949" algn="l" defTabSz="685983" rtl="0" eaLnBrk="1" latinLnBrk="0" hangingPunct="1">
        <a:defRPr sz="1400" kern="1200">
          <a:solidFill>
            <a:schemeClr val="tx1"/>
          </a:solidFill>
          <a:latin typeface="+mn-lt"/>
          <a:ea typeface="+mn-ea"/>
          <a:cs typeface="+mn-cs"/>
        </a:defRPr>
      </a:lvl7pPr>
      <a:lvl8pPr marL="2400940" algn="l" defTabSz="685983" rtl="0" eaLnBrk="1" latinLnBrk="0" hangingPunct="1">
        <a:defRPr sz="1400" kern="1200">
          <a:solidFill>
            <a:schemeClr val="tx1"/>
          </a:solidFill>
          <a:latin typeface="+mn-lt"/>
          <a:ea typeface="+mn-ea"/>
          <a:cs typeface="+mn-cs"/>
        </a:defRPr>
      </a:lvl8pPr>
      <a:lvl9pPr marL="2743932" algn="l" defTabSz="68598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gif"/><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gif"/><Relationship Id="rId2" Type="http://schemas.openxmlformats.org/officeDocument/2006/relationships/notesSlide" Target="../notesSlides/notesSlide3.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6.jpeg"/><Relationship Id="rId5" Type="http://schemas.openxmlformats.org/officeDocument/2006/relationships/diagramQuickStyle" Target="../diagrams/quickStyle1.xml"/><Relationship Id="rId15" Type="http://schemas.openxmlformats.org/officeDocument/2006/relationships/image" Target="../media/image10.jpeg"/><Relationship Id="rId10"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image" Target="../media/image4.gif"/><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Approaches to Investigating Multimorbidity</a:t>
            </a:r>
            <a:br>
              <a:rPr lang="en-US" dirty="0"/>
            </a:br>
            <a:endParaRPr lang="en-US" dirty="0"/>
          </a:p>
        </p:txBody>
      </p:sp>
      <p:sp>
        <p:nvSpPr>
          <p:cNvPr id="3" name="Subtitle 2"/>
          <p:cNvSpPr>
            <a:spLocks noGrp="1"/>
          </p:cNvSpPr>
          <p:nvPr>
            <p:ph type="subTitle" idx="1"/>
          </p:nvPr>
        </p:nvSpPr>
        <p:spPr/>
        <p:txBody>
          <a:bodyPr/>
          <a:lstStyle/>
          <a:p>
            <a:r>
              <a:rPr lang="en-US" dirty="0" smtClean="0"/>
              <a:t>Cynthia S. Crowson, PhD</a:t>
            </a:r>
          </a:p>
          <a:p>
            <a:r>
              <a:rPr lang="en-US" dirty="0" smtClean="0"/>
              <a:t>SDSS</a:t>
            </a:r>
          </a:p>
          <a:p>
            <a:r>
              <a:rPr lang="en-US" dirty="0" smtClean="0"/>
              <a:t>May 19, 2018</a:t>
            </a:r>
          </a:p>
          <a:p>
            <a:endParaRPr lang="en-US" dirty="0"/>
          </a:p>
        </p:txBody>
      </p:sp>
    </p:spTree>
    <p:extLst>
      <p:ext uri="{BB962C8B-B14F-4D97-AF65-F5344CB8AC3E}">
        <p14:creationId xmlns:p14="http://schemas.microsoft.com/office/powerpoint/2010/main" val="2862716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a:t>Multimorbidity is the occurrence of </a:t>
            </a:r>
            <a:r>
              <a:rPr lang="en-US" dirty="0" smtClean="0"/>
              <a:t>2+ </a:t>
            </a:r>
            <a:r>
              <a:rPr lang="en-US" dirty="0"/>
              <a:t>chronic </a:t>
            </a:r>
            <a:r>
              <a:rPr lang="en-US" dirty="0" smtClean="0"/>
              <a:t>conditions</a:t>
            </a:r>
          </a:p>
          <a:p>
            <a:pPr lvl="1"/>
            <a:r>
              <a:rPr lang="en-US" dirty="0" smtClean="0"/>
              <a:t>Growing global health concern</a:t>
            </a:r>
          </a:p>
          <a:p>
            <a:pPr lvl="1"/>
            <a:r>
              <a:rPr lang="en-US" dirty="0" smtClean="0"/>
              <a:t>Elderly and low socioeconomic status</a:t>
            </a:r>
          </a:p>
          <a:p>
            <a:pPr lvl="1"/>
            <a:r>
              <a:rPr lang="en-US" dirty="0" smtClean="0"/>
              <a:t>Single disease model no longer adequate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190750"/>
            <a:ext cx="7658100" cy="2590800"/>
          </a:xfrm>
          <a:prstGeom prst="rect">
            <a:avLst/>
          </a:prstGeom>
        </p:spPr>
      </p:pic>
      <p:sp>
        <p:nvSpPr>
          <p:cNvPr id="5" name="TextBox 4"/>
          <p:cNvSpPr txBox="1"/>
          <p:nvPr/>
        </p:nvSpPr>
        <p:spPr>
          <a:xfrm>
            <a:off x="6172200" y="4703861"/>
            <a:ext cx="2622577" cy="307777"/>
          </a:xfrm>
          <a:prstGeom prst="rect">
            <a:avLst/>
          </a:prstGeom>
          <a:noFill/>
        </p:spPr>
        <p:txBody>
          <a:bodyPr wrap="none" rtlCol="0">
            <a:spAutoFit/>
          </a:bodyPr>
          <a:lstStyle/>
          <a:p>
            <a:r>
              <a:rPr lang="en-US" sz="1400" dirty="0" smtClean="0"/>
              <a:t>www.researchperspectives.org</a:t>
            </a:r>
            <a:endParaRPr lang="en-US" sz="1400" dirty="0"/>
          </a:p>
        </p:txBody>
      </p:sp>
    </p:spTree>
    <p:extLst>
      <p:ext uri="{BB962C8B-B14F-4D97-AF65-F5344CB8AC3E}">
        <p14:creationId xmlns:p14="http://schemas.microsoft.com/office/powerpoint/2010/main" val="1629731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Ageing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8073563"/>
              </p:ext>
            </p:extLst>
          </p:nvPr>
        </p:nvGraphicFramePr>
        <p:xfrm>
          <a:off x="914400" y="898240"/>
          <a:ext cx="7696200" cy="3730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C:\Users\crowson\AppData\Local\Microsoft\Windows\Temporary Internet Files\Content.IE5\736UUE1A\Portugal_road_sign_A15.svg[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21600" y="919162"/>
            <a:ext cx="1143000" cy="1019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crowson\AppData\Local\Microsoft\Windows\Temporary Internet Files\Content.IE5\ATANB000\hospital[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6200" y="3009900"/>
            <a:ext cx="1323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crowson\AppData\Local\Microsoft\Windows\Temporary Internet Files\Content.IE5\O7XFA8YV\876px-DIN_4844-2_Warnung_vor_feuergefaehrlichen_Stoffen_D-W001.svg[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52600" y="4058920"/>
            <a:ext cx="987939" cy="86613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crowson\AppData\Local\Microsoft\Windows\Temporary Internet Files\Content.IE5\BQJM01KY\200px-Red_White_Blood_cells[1].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2384" y="3219450"/>
            <a:ext cx="1283091"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Users\crowson\AppData\Local\Microsoft\Windows\Temporary Internet Files\Content.IE5\ATANB000\troubled_lungs[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57600" y="1123950"/>
            <a:ext cx="996814"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crowson\AppData\Local\Microsoft\Windows\Temporary Internet Files\Content.IE5\YN7YAO1O\logo[1].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00600" y="1047750"/>
            <a:ext cx="884464"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C:\Users\crowson\AppData\Local\Microsoft\Windows\Temporary Internet Files\Content.IE5\ATANB000\heart%20pic[1].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06871" y="3629660"/>
            <a:ext cx="1174729" cy="122278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C:\Users\crowson\AppData\Local\Microsoft\Windows\Temporary Internet Files\Content.IE5\ATANB000\hand%20and%20wrist%20bones[1].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181600" y="3810000"/>
            <a:ext cx="990600" cy="74295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C:\Users\crowson\AppData\Local\Microsoft\Windows\Temporary Internet Files\Content.IE5\ATANB000\belcirelk-kidney-reins[1].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133600" y="2132791"/>
            <a:ext cx="831728" cy="58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735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lstStyle/>
          <a:p>
            <a:r>
              <a:rPr lang="en-US" dirty="0" smtClean="0"/>
              <a:t>How common is multimorbidity?</a:t>
            </a:r>
          </a:p>
          <a:p>
            <a:r>
              <a:rPr lang="en-US" dirty="0" smtClean="0"/>
              <a:t>Which conditions co-occur more often than expected?</a:t>
            </a:r>
          </a:p>
          <a:p>
            <a:r>
              <a:rPr lang="en-US" dirty="0" smtClean="0"/>
              <a:t>How does multimorbidity develop over time?</a:t>
            </a:r>
          </a:p>
          <a:p>
            <a:r>
              <a:rPr lang="en-US" dirty="0" smtClean="0"/>
              <a:t>How do multimorbidity patterns influence outcomes?</a:t>
            </a:r>
          </a:p>
        </p:txBody>
      </p:sp>
    </p:spTree>
    <p:extLst>
      <p:ext uri="{BB962C8B-B14F-4D97-AF65-F5344CB8AC3E}">
        <p14:creationId xmlns:p14="http://schemas.microsoft.com/office/powerpoint/2010/main" val="212455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pic>
        <p:nvPicPr>
          <p:cNvPr id="3074" name="Picture 2" descr="C:\Users\crowson\AppData\Local\Microsoft\Windows\Temporary Internet Files\Content.IE5\9Z8QDSWO\fcell-03-00028-g0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010748"/>
            <a:ext cx="5972532" cy="392320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762000" y="1028700"/>
            <a:ext cx="2133600" cy="3600450"/>
          </a:xfrm>
        </p:spPr>
        <p:txBody>
          <a:bodyPr/>
          <a:lstStyle/>
          <a:p>
            <a:pPr marL="285750" indent="-285750"/>
            <a:r>
              <a:rPr lang="en-US" dirty="0"/>
              <a:t>Large number of conditions of interest</a:t>
            </a:r>
          </a:p>
          <a:p>
            <a:pPr marL="285750" indent="-285750"/>
            <a:r>
              <a:rPr lang="en-US" dirty="0"/>
              <a:t>Complex </a:t>
            </a:r>
            <a:r>
              <a:rPr lang="en-US" dirty="0" smtClean="0"/>
              <a:t>inter-relationships</a:t>
            </a:r>
            <a:endParaRPr lang="en-US" dirty="0"/>
          </a:p>
        </p:txBody>
      </p:sp>
    </p:spTree>
    <p:extLst>
      <p:ext uri="{BB962C8B-B14F-4D97-AF65-F5344CB8AC3E}">
        <p14:creationId xmlns:p14="http://schemas.microsoft.com/office/powerpoint/2010/main" val="1282142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Prevalent number of conditions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61267" y="1078763"/>
            <a:ext cx="5223053" cy="3500323"/>
          </a:xfrm>
        </p:spPr>
      </p:pic>
      <p:sp>
        <p:nvSpPr>
          <p:cNvPr id="5" name="TextBox 4"/>
          <p:cNvSpPr txBox="1"/>
          <p:nvPr/>
        </p:nvSpPr>
        <p:spPr>
          <a:xfrm>
            <a:off x="5183059" y="4778573"/>
            <a:ext cx="3307316" cy="307777"/>
          </a:xfrm>
          <a:prstGeom prst="rect">
            <a:avLst/>
          </a:prstGeom>
          <a:noFill/>
        </p:spPr>
        <p:txBody>
          <a:bodyPr wrap="none" rtlCol="0">
            <a:spAutoFit/>
          </a:bodyPr>
          <a:lstStyle/>
          <a:p>
            <a:r>
              <a:rPr lang="en-US" sz="1400" dirty="0" smtClean="0"/>
              <a:t>Barnett K et al. Lancet 2012; 380:37-43</a:t>
            </a:r>
            <a:endParaRPr lang="en-US" sz="1400" dirty="0"/>
          </a:p>
        </p:txBody>
      </p:sp>
    </p:spTree>
    <p:extLst>
      <p:ext uri="{BB962C8B-B14F-4D97-AF65-F5344CB8AC3E}">
        <p14:creationId xmlns:p14="http://schemas.microsoft.com/office/powerpoint/2010/main" val="3701897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individual conditions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5354" y="1028700"/>
            <a:ext cx="5145908" cy="3752850"/>
          </a:xfrm>
        </p:spPr>
      </p:pic>
      <p:sp>
        <p:nvSpPr>
          <p:cNvPr id="6" name="TextBox 5"/>
          <p:cNvSpPr txBox="1"/>
          <p:nvPr/>
        </p:nvSpPr>
        <p:spPr>
          <a:xfrm>
            <a:off x="5183059" y="4778573"/>
            <a:ext cx="3427541" cy="307777"/>
          </a:xfrm>
          <a:prstGeom prst="rect">
            <a:avLst/>
          </a:prstGeom>
          <a:noFill/>
        </p:spPr>
        <p:txBody>
          <a:bodyPr wrap="none" rtlCol="0">
            <a:spAutoFit/>
          </a:bodyPr>
          <a:lstStyle/>
          <a:p>
            <a:r>
              <a:rPr lang="en-US" sz="1400" dirty="0" err="1" smtClean="0"/>
              <a:t>Lenzi</a:t>
            </a:r>
            <a:r>
              <a:rPr lang="en-US" sz="1400" dirty="0" smtClean="0"/>
              <a:t> J et al. BMJ Open 2016:6:e012812</a:t>
            </a:r>
            <a:endParaRPr lang="en-US" sz="1400" dirty="0"/>
          </a:p>
        </p:txBody>
      </p:sp>
    </p:spTree>
    <p:extLst>
      <p:ext uri="{BB962C8B-B14F-4D97-AF65-F5344CB8AC3E}">
        <p14:creationId xmlns:p14="http://schemas.microsoft.com/office/powerpoint/2010/main" val="1390569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to identify patterns of multimorbidity</a:t>
            </a:r>
          </a:p>
        </p:txBody>
      </p:sp>
      <p:sp>
        <p:nvSpPr>
          <p:cNvPr id="3" name="Content Placeholder 2"/>
          <p:cNvSpPr>
            <a:spLocks noGrp="1"/>
          </p:cNvSpPr>
          <p:nvPr>
            <p:ph idx="1"/>
          </p:nvPr>
        </p:nvSpPr>
        <p:spPr/>
        <p:txBody>
          <a:bodyPr/>
          <a:lstStyle/>
          <a:p>
            <a:r>
              <a:rPr lang="en-US" dirty="0" smtClean="0"/>
              <a:t>Cross-sectional</a:t>
            </a:r>
          </a:p>
          <a:p>
            <a:pPr lvl="1"/>
            <a:r>
              <a:rPr lang="en-US" dirty="0" smtClean="0"/>
              <a:t>Dyads</a:t>
            </a:r>
            <a:r>
              <a:rPr lang="en-US" dirty="0"/>
              <a:t> </a:t>
            </a:r>
            <a:r>
              <a:rPr lang="en-US" dirty="0" smtClean="0"/>
              <a:t>and</a:t>
            </a:r>
            <a:r>
              <a:rPr lang="en-US" dirty="0" smtClean="0"/>
              <a:t> triads</a:t>
            </a:r>
            <a:endParaRPr lang="en-US" dirty="0" smtClean="0"/>
          </a:p>
          <a:p>
            <a:pPr lvl="1"/>
            <a:r>
              <a:rPr lang="en-US" dirty="0" smtClean="0"/>
              <a:t>Unsupervised learning</a:t>
            </a:r>
          </a:p>
          <a:p>
            <a:pPr lvl="2"/>
            <a:r>
              <a:rPr lang="en-US" dirty="0" smtClean="0"/>
              <a:t>Principle components/factor analysis</a:t>
            </a:r>
          </a:p>
          <a:p>
            <a:pPr lvl="2"/>
            <a:r>
              <a:rPr lang="en-US" dirty="0"/>
              <a:t>Clustering</a:t>
            </a:r>
          </a:p>
          <a:p>
            <a:pPr lvl="2"/>
            <a:r>
              <a:rPr lang="en-US" dirty="0" smtClean="0"/>
              <a:t>Topic models</a:t>
            </a:r>
          </a:p>
          <a:p>
            <a:r>
              <a:rPr lang="en-US" dirty="0" smtClean="0"/>
              <a:t>Longitudinal </a:t>
            </a:r>
          </a:p>
          <a:p>
            <a:pPr lvl="1"/>
            <a:r>
              <a:rPr lang="en-US" dirty="0" smtClean="0"/>
              <a:t>Trajectory analyses</a:t>
            </a:r>
          </a:p>
          <a:p>
            <a:pPr lvl="1"/>
            <a:r>
              <a:rPr lang="en-US" dirty="0" smtClean="0"/>
              <a:t>Multi-state models</a:t>
            </a:r>
          </a:p>
          <a:p>
            <a:pPr lvl="1"/>
            <a:endParaRPr lang="en-US" dirty="0"/>
          </a:p>
        </p:txBody>
      </p:sp>
    </p:spTree>
    <p:extLst>
      <p:ext uri="{BB962C8B-B14F-4D97-AF65-F5344CB8AC3E}">
        <p14:creationId xmlns:p14="http://schemas.microsoft.com/office/powerpoint/2010/main" val="364792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Dyads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1632" y="1411582"/>
            <a:ext cx="7213794" cy="3065167"/>
          </a:xfrm>
        </p:spPr>
      </p:pic>
      <p:sp>
        <p:nvSpPr>
          <p:cNvPr id="5" name="TextBox 4"/>
          <p:cNvSpPr txBox="1"/>
          <p:nvPr/>
        </p:nvSpPr>
        <p:spPr>
          <a:xfrm>
            <a:off x="990600" y="1047750"/>
            <a:ext cx="5917004" cy="369332"/>
          </a:xfrm>
          <a:prstGeom prst="rect">
            <a:avLst/>
          </a:prstGeom>
          <a:noFill/>
        </p:spPr>
        <p:txBody>
          <a:bodyPr wrap="none" rtlCol="0">
            <a:spAutoFit/>
          </a:bodyPr>
          <a:lstStyle/>
          <a:p>
            <a:r>
              <a:rPr lang="en-US" dirty="0" smtClean="0"/>
              <a:t>Rochester Epidemiology Project: Data Exploration Portal</a:t>
            </a:r>
            <a:endParaRPr lang="en-US" dirty="0"/>
          </a:p>
        </p:txBody>
      </p:sp>
      <p:sp>
        <p:nvSpPr>
          <p:cNvPr id="6" name="TextBox 5"/>
          <p:cNvSpPr txBox="1"/>
          <p:nvPr/>
        </p:nvSpPr>
        <p:spPr>
          <a:xfrm>
            <a:off x="6096000" y="4702373"/>
            <a:ext cx="2750818" cy="307777"/>
          </a:xfrm>
          <a:prstGeom prst="rect">
            <a:avLst/>
          </a:prstGeom>
          <a:noFill/>
        </p:spPr>
        <p:txBody>
          <a:bodyPr wrap="none" rtlCol="0">
            <a:spAutoFit/>
          </a:bodyPr>
          <a:lstStyle/>
          <a:p>
            <a:r>
              <a:rPr lang="en-US" sz="1400" dirty="0" smtClean="0"/>
              <a:t>www.rochesterproject.org/portal/</a:t>
            </a:r>
            <a:endParaRPr lang="en-US" sz="1400" dirty="0"/>
          </a:p>
        </p:txBody>
      </p:sp>
      <p:pic>
        <p:nvPicPr>
          <p:cNvPr id="7" name="Picture 37" descr="REAP SEAL ONLY.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0" y="133350"/>
            <a:ext cx="1181441" cy="116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983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628650"/>
            <a:ext cx="5562606" cy="4171955"/>
          </a:xfrm>
          <a:prstGeom prst="rect">
            <a:avLst/>
          </a:prstGeom>
        </p:spPr>
      </p:pic>
      <p:sp>
        <p:nvSpPr>
          <p:cNvPr id="3" name="Title 2"/>
          <p:cNvSpPr>
            <a:spLocks noGrp="1"/>
          </p:cNvSpPr>
          <p:nvPr>
            <p:ph type="title"/>
          </p:nvPr>
        </p:nvSpPr>
        <p:spPr>
          <a:xfrm>
            <a:off x="457200" y="205979"/>
            <a:ext cx="8382000" cy="857250"/>
          </a:xfrm>
        </p:spPr>
        <p:txBody>
          <a:bodyPr>
            <a:normAutofit/>
          </a:bodyPr>
          <a:lstStyle/>
          <a:p>
            <a:r>
              <a:rPr lang="en-US" dirty="0" smtClean="0"/>
              <a:t>Dyads in cases and controls</a:t>
            </a:r>
            <a:endParaRPr lang="en-US" dirty="0"/>
          </a:p>
        </p:txBody>
      </p:sp>
      <p:sp>
        <p:nvSpPr>
          <p:cNvPr id="4" name="TextBox 3"/>
          <p:cNvSpPr txBox="1"/>
          <p:nvPr/>
        </p:nvSpPr>
        <p:spPr>
          <a:xfrm>
            <a:off x="5105400" y="4781550"/>
            <a:ext cx="3815916" cy="276999"/>
          </a:xfrm>
          <a:prstGeom prst="rect">
            <a:avLst/>
          </a:prstGeom>
          <a:noFill/>
        </p:spPr>
        <p:txBody>
          <a:bodyPr wrap="none" rtlCol="0">
            <a:spAutoFit/>
          </a:bodyPr>
          <a:lstStyle/>
          <a:p>
            <a:r>
              <a:rPr lang="en-US" sz="1200" dirty="0" smtClean="0"/>
              <a:t>Ungprasert P et al. Mayo Clinic Proc 2017;92:1791-9 </a:t>
            </a:r>
            <a:endParaRPr lang="en-US" sz="1200" dirty="0"/>
          </a:p>
        </p:txBody>
      </p:sp>
    </p:spTree>
    <p:extLst>
      <p:ext uri="{BB962C8B-B14F-4D97-AF65-F5344CB8AC3E}">
        <p14:creationId xmlns:p14="http://schemas.microsoft.com/office/powerpoint/2010/main" val="3255754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Dyads</a:t>
            </a:r>
            <a:endParaRPr lang="en-US" dirty="0"/>
          </a:p>
        </p:txBody>
      </p:sp>
      <p:pic>
        <p:nvPicPr>
          <p:cNvPr id="4" name="Picture 3"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025525"/>
            <a:ext cx="5943600" cy="3756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733800" y="4778573"/>
            <a:ext cx="5230406" cy="307777"/>
          </a:xfrm>
          <a:prstGeom prst="rect">
            <a:avLst/>
          </a:prstGeom>
          <a:noFill/>
        </p:spPr>
        <p:txBody>
          <a:bodyPr wrap="none" rtlCol="0">
            <a:spAutoFit/>
          </a:bodyPr>
          <a:lstStyle/>
          <a:p>
            <a:r>
              <a:rPr lang="en-US" altLang="en-US" sz="1400" dirty="0" err="1" smtClean="0"/>
              <a:t>Garin</a:t>
            </a:r>
            <a:r>
              <a:rPr lang="en-US" altLang="en-US" sz="1400" dirty="0" smtClean="0"/>
              <a:t> N et al. J </a:t>
            </a:r>
            <a:r>
              <a:rPr lang="en-US" altLang="en-US" sz="1400" dirty="0" err="1"/>
              <a:t>Gerontol</a:t>
            </a:r>
            <a:r>
              <a:rPr lang="en-US" altLang="en-US" sz="1400" dirty="0"/>
              <a:t> A </a:t>
            </a:r>
            <a:r>
              <a:rPr lang="en-US" altLang="en-US" sz="1400" dirty="0" err="1"/>
              <a:t>Biol</a:t>
            </a:r>
            <a:r>
              <a:rPr lang="en-US" altLang="en-US" sz="1400" dirty="0"/>
              <a:t> Sci Med Sci. 2015;71(2):205-214</a:t>
            </a:r>
            <a:endParaRPr lang="en-GB" altLang="en-US" sz="1400" b="1" dirty="0">
              <a:latin typeface="Arial" charset="0"/>
            </a:endParaRPr>
          </a:p>
        </p:txBody>
      </p:sp>
    </p:spTree>
    <p:extLst>
      <p:ext uri="{BB962C8B-B14F-4D97-AF65-F5344CB8AC3E}">
        <p14:creationId xmlns:p14="http://schemas.microsoft.com/office/powerpoint/2010/main" val="3418404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 Components and Clustering</a:t>
            </a:r>
            <a:endParaRPr lang="en-US" dirty="0"/>
          </a:p>
        </p:txBody>
      </p:sp>
      <p:sp>
        <p:nvSpPr>
          <p:cNvPr id="3" name="Content Placeholder 2"/>
          <p:cNvSpPr>
            <a:spLocks noGrp="1"/>
          </p:cNvSpPr>
          <p:nvPr>
            <p:ph idx="1"/>
          </p:nvPr>
        </p:nvSpPr>
        <p:spPr/>
        <p:txBody>
          <a:bodyPr/>
          <a:lstStyle/>
          <a:p>
            <a:r>
              <a:rPr lang="en-US" dirty="0" smtClean="0"/>
              <a:t>Principal </a:t>
            </a:r>
            <a:r>
              <a:rPr lang="en-US" dirty="0"/>
              <a:t>C</a:t>
            </a:r>
            <a:r>
              <a:rPr lang="en-US" dirty="0" smtClean="0"/>
              <a:t>omponents Analysis</a:t>
            </a:r>
          </a:p>
          <a:p>
            <a:pPr lvl="1"/>
            <a:r>
              <a:rPr lang="en-US" dirty="0" smtClean="0"/>
              <a:t>Looks to find a low-dimensional representation of the observations or features that explain a good fraction of the variance</a:t>
            </a:r>
          </a:p>
          <a:p>
            <a:r>
              <a:rPr lang="en-US" dirty="0" smtClean="0"/>
              <a:t>Clustering</a:t>
            </a:r>
          </a:p>
          <a:p>
            <a:pPr lvl="1"/>
            <a:r>
              <a:rPr lang="en-US" dirty="0" smtClean="0"/>
              <a:t>Looks to find homogeneous subgroups among the observations or features</a:t>
            </a:r>
            <a:endParaRPr lang="en-US" dirty="0"/>
          </a:p>
        </p:txBody>
      </p:sp>
      <p:sp>
        <p:nvSpPr>
          <p:cNvPr id="4" name="TextBox 3"/>
          <p:cNvSpPr txBox="1"/>
          <p:nvPr/>
        </p:nvSpPr>
        <p:spPr>
          <a:xfrm>
            <a:off x="2612725" y="4778573"/>
            <a:ext cx="6531275" cy="307777"/>
          </a:xfrm>
          <a:prstGeom prst="rect">
            <a:avLst/>
          </a:prstGeom>
          <a:noFill/>
        </p:spPr>
        <p:txBody>
          <a:bodyPr wrap="none" rtlCol="0">
            <a:spAutoFit/>
          </a:bodyPr>
          <a:lstStyle/>
          <a:p>
            <a:r>
              <a:rPr lang="en-US" sz="1400" dirty="0" smtClean="0"/>
              <a:t>James G, Witten D, Hastie T, </a:t>
            </a:r>
            <a:r>
              <a:rPr lang="en-US" sz="1400" dirty="0" err="1" smtClean="0"/>
              <a:t>Tibshirani</a:t>
            </a:r>
            <a:r>
              <a:rPr lang="en-US" sz="1400" dirty="0" smtClean="0"/>
              <a:t> R. An Introduction to Statistical Learning </a:t>
            </a:r>
            <a:endParaRPr lang="en-US" sz="1400" dirty="0"/>
          </a:p>
        </p:txBody>
      </p:sp>
    </p:spTree>
    <p:extLst>
      <p:ext uri="{BB962C8B-B14F-4D97-AF65-F5344CB8AC3E}">
        <p14:creationId xmlns:p14="http://schemas.microsoft.com/office/powerpoint/2010/main" val="3075591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Principal Components and Clustering</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1867" y="1299236"/>
            <a:ext cx="7599321" cy="3177514"/>
          </a:xfrm>
        </p:spPr>
      </p:pic>
      <p:sp>
        <p:nvSpPr>
          <p:cNvPr id="6" name="TextBox 5"/>
          <p:cNvSpPr txBox="1"/>
          <p:nvPr/>
        </p:nvSpPr>
        <p:spPr>
          <a:xfrm>
            <a:off x="4735820" y="4778573"/>
            <a:ext cx="4255780" cy="307777"/>
          </a:xfrm>
          <a:prstGeom prst="rect">
            <a:avLst/>
          </a:prstGeom>
          <a:noFill/>
        </p:spPr>
        <p:txBody>
          <a:bodyPr wrap="none" rtlCol="0">
            <a:spAutoFit/>
          </a:bodyPr>
          <a:lstStyle/>
          <a:p>
            <a:r>
              <a:rPr lang="en-GB" altLang="en-US" sz="1400" b="1" dirty="0" err="1" smtClean="0">
                <a:latin typeface="Arial" charset="0"/>
              </a:rPr>
              <a:t>Roso-Llorach</a:t>
            </a:r>
            <a:r>
              <a:rPr lang="en-GB" altLang="en-US" sz="1400" b="1" dirty="0" smtClean="0">
                <a:latin typeface="Arial" charset="0"/>
              </a:rPr>
              <a:t> A et </a:t>
            </a:r>
            <a:r>
              <a:rPr lang="en-GB" altLang="en-US" sz="1400" b="1" dirty="0">
                <a:latin typeface="Arial" charset="0"/>
              </a:rPr>
              <a:t>al. BMJ Open 2018;8:e018986</a:t>
            </a:r>
          </a:p>
        </p:txBody>
      </p:sp>
    </p:spTree>
    <p:extLst>
      <p:ext uri="{BB962C8B-B14F-4D97-AF65-F5344CB8AC3E}">
        <p14:creationId xmlns:p14="http://schemas.microsoft.com/office/powerpoint/2010/main" val="1284143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Venn Diagrams</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9224" y="1028700"/>
            <a:ext cx="3054927" cy="360045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20779" y="1028700"/>
            <a:ext cx="2636242" cy="3600450"/>
          </a:xfrm>
        </p:spPr>
      </p:pic>
      <p:sp>
        <p:nvSpPr>
          <p:cNvPr id="7" name="TextBox 6"/>
          <p:cNvSpPr txBox="1"/>
          <p:nvPr/>
        </p:nvSpPr>
        <p:spPr>
          <a:xfrm>
            <a:off x="5183059" y="4778573"/>
            <a:ext cx="2813591" cy="307777"/>
          </a:xfrm>
          <a:prstGeom prst="rect">
            <a:avLst/>
          </a:prstGeom>
          <a:noFill/>
        </p:spPr>
        <p:txBody>
          <a:bodyPr wrap="none" rtlCol="0">
            <a:spAutoFit/>
          </a:bodyPr>
          <a:lstStyle/>
          <a:p>
            <a:r>
              <a:rPr lang="en-US" sz="1400" dirty="0" err="1" smtClean="0"/>
              <a:t>Schäfer</a:t>
            </a:r>
            <a:r>
              <a:rPr lang="en-US" sz="1400" dirty="0" smtClean="0"/>
              <a:t> I et al. </a:t>
            </a:r>
            <a:r>
              <a:rPr lang="en-US" sz="1400" dirty="0" err="1" smtClean="0"/>
              <a:t>PLoS</a:t>
            </a:r>
            <a:r>
              <a:rPr lang="en-US" sz="1400" dirty="0" smtClean="0"/>
              <a:t> ONE 2010</a:t>
            </a:r>
            <a:endParaRPr lang="en-US" sz="1400" dirty="0"/>
          </a:p>
        </p:txBody>
      </p:sp>
      <p:sp>
        <p:nvSpPr>
          <p:cNvPr id="3" name="TextBox 2"/>
          <p:cNvSpPr txBox="1"/>
          <p:nvPr/>
        </p:nvSpPr>
        <p:spPr>
          <a:xfrm>
            <a:off x="304800" y="1504950"/>
            <a:ext cx="877163" cy="369332"/>
          </a:xfrm>
          <a:prstGeom prst="rect">
            <a:avLst/>
          </a:prstGeom>
          <a:noFill/>
        </p:spPr>
        <p:txBody>
          <a:bodyPr wrap="none" rtlCol="0">
            <a:spAutoFit/>
          </a:bodyPr>
          <a:lstStyle/>
          <a:p>
            <a:r>
              <a:rPr lang="en-US" dirty="0" smtClean="0"/>
              <a:t>female</a:t>
            </a:r>
            <a:endParaRPr lang="en-US" dirty="0"/>
          </a:p>
        </p:txBody>
      </p:sp>
      <p:sp>
        <p:nvSpPr>
          <p:cNvPr id="8" name="TextBox 7"/>
          <p:cNvSpPr txBox="1"/>
          <p:nvPr/>
        </p:nvSpPr>
        <p:spPr>
          <a:xfrm>
            <a:off x="4420597" y="1364218"/>
            <a:ext cx="684803" cy="369332"/>
          </a:xfrm>
          <a:prstGeom prst="rect">
            <a:avLst/>
          </a:prstGeom>
          <a:noFill/>
        </p:spPr>
        <p:txBody>
          <a:bodyPr wrap="none" rtlCol="0">
            <a:spAutoFit/>
          </a:bodyPr>
          <a:lstStyle/>
          <a:p>
            <a:r>
              <a:rPr lang="en-US" dirty="0" smtClean="0"/>
              <a:t>male</a:t>
            </a:r>
            <a:endParaRPr lang="en-US" dirty="0"/>
          </a:p>
        </p:txBody>
      </p:sp>
    </p:spTree>
    <p:extLst>
      <p:ext uri="{BB962C8B-B14F-4D97-AF65-F5344CB8AC3E}">
        <p14:creationId xmlns:p14="http://schemas.microsoft.com/office/powerpoint/2010/main" val="4233709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Models</a:t>
            </a:r>
            <a:endParaRPr lang="en-US" dirty="0"/>
          </a:p>
        </p:txBody>
      </p:sp>
      <p:sp>
        <p:nvSpPr>
          <p:cNvPr id="3" name="Content Placeholder 2"/>
          <p:cNvSpPr>
            <a:spLocks noGrp="1"/>
          </p:cNvSpPr>
          <p:nvPr>
            <p:ph idx="1"/>
          </p:nvPr>
        </p:nvSpPr>
        <p:spPr/>
        <p:txBody>
          <a:bodyPr/>
          <a:lstStyle/>
          <a:p>
            <a:r>
              <a:rPr lang="en-US" dirty="0" smtClean="0"/>
              <a:t>Machine learning approach for modeling discrete admixtures, first popularized for extracting themes from document collections</a:t>
            </a:r>
          </a:p>
        </p:txBody>
      </p:sp>
      <p:sp>
        <p:nvSpPr>
          <p:cNvPr id="5" name="TextBox 4"/>
          <p:cNvSpPr txBox="1"/>
          <p:nvPr/>
        </p:nvSpPr>
        <p:spPr>
          <a:xfrm>
            <a:off x="3733800" y="4778573"/>
            <a:ext cx="5413341" cy="307777"/>
          </a:xfrm>
          <a:prstGeom prst="rect">
            <a:avLst/>
          </a:prstGeom>
          <a:noFill/>
        </p:spPr>
        <p:txBody>
          <a:bodyPr wrap="none" rtlCol="0">
            <a:spAutoFit/>
          </a:bodyPr>
          <a:lstStyle/>
          <a:p>
            <a:r>
              <a:rPr lang="en-GB" altLang="en-US" sz="1400" b="1" dirty="0" err="1" smtClean="0">
                <a:latin typeface="Arial" charset="0"/>
              </a:rPr>
              <a:t>Glueck</a:t>
            </a:r>
            <a:r>
              <a:rPr lang="en-GB" altLang="en-US" sz="1400" b="1" dirty="0" smtClean="0">
                <a:latin typeface="Arial" charset="0"/>
              </a:rPr>
              <a:t> M et al. IEEE Trans Vis </a:t>
            </a:r>
            <a:r>
              <a:rPr lang="en-GB" altLang="en-US" sz="1400" b="1" dirty="0" err="1" smtClean="0">
                <a:latin typeface="Arial" charset="0"/>
              </a:rPr>
              <a:t>Comput</a:t>
            </a:r>
            <a:r>
              <a:rPr lang="en-GB" altLang="en-US" sz="1400" b="1" dirty="0" smtClean="0">
                <a:latin typeface="Arial" charset="0"/>
              </a:rPr>
              <a:t> Graph 2018; 24:371-81</a:t>
            </a:r>
            <a:endParaRPr lang="en-GB" altLang="en-US" sz="1400" b="1" dirty="0">
              <a:latin typeface="Arial"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114550"/>
            <a:ext cx="8453718" cy="2479124"/>
          </a:xfrm>
          <a:prstGeom prst="rect">
            <a:avLst/>
          </a:prstGeom>
        </p:spPr>
      </p:pic>
    </p:spTree>
    <p:extLst>
      <p:ext uri="{BB962C8B-B14F-4D97-AF65-F5344CB8AC3E}">
        <p14:creationId xmlns:p14="http://schemas.microsoft.com/office/powerpoint/2010/main" val="2348586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Multimorbidity Trajectories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8000" y="1200150"/>
            <a:ext cx="5477083" cy="3505200"/>
          </a:xfrm>
        </p:spPr>
      </p:pic>
      <p:sp>
        <p:nvSpPr>
          <p:cNvPr id="5" name="TextBox 4"/>
          <p:cNvSpPr txBox="1"/>
          <p:nvPr/>
        </p:nvSpPr>
        <p:spPr>
          <a:xfrm>
            <a:off x="4879116" y="4778573"/>
            <a:ext cx="3883884" cy="307777"/>
          </a:xfrm>
          <a:prstGeom prst="rect">
            <a:avLst/>
          </a:prstGeom>
          <a:noFill/>
        </p:spPr>
        <p:txBody>
          <a:bodyPr wrap="none" rtlCol="0">
            <a:spAutoFit/>
          </a:bodyPr>
          <a:lstStyle/>
          <a:p>
            <a:r>
              <a:rPr lang="en-GB" altLang="en-US" sz="1400" b="1" dirty="0" smtClean="0">
                <a:latin typeface="Arial" charset="0"/>
              </a:rPr>
              <a:t>Strauss V et al. J Clin Epi 2014; 67:1163-71</a:t>
            </a:r>
            <a:endParaRPr lang="en-GB" altLang="en-US" sz="1400" b="1" dirty="0">
              <a:latin typeface="Arial" charset="0"/>
            </a:endParaRPr>
          </a:p>
        </p:txBody>
      </p:sp>
      <p:sp>
        <p:nvSpPr>
          <p:cNvPr id="6" name="Content Placeholder 2"/>
          <p:cNvSpPr txBox="1">
            <a:spLocks/>
          </p:cNvSpPr>
          <p:nvPr/>
        </p:nvSpPr>
        <p:spPr>
          <a:xfrm>
            <a:off x="914400" y="1028700"/>
            <a:ext cx="2133600" cy="3600450"/>
          </a:xfrm>
          <a:prstGeom prst="rect">
            <a:avLst/>
          </a:prstGeom>
        </p:spPr>
        <p:txBody>
          <a:bodyPr vert="horz" lIns="0" tIns="171496" rIns="0" bIns="34299" rtlCol="0">
            <a:noAutofit/>
          </a:bodyPr>
          <a:lstStyle>
            <a:lvl1pPr marL="171496" indent="-171496" algn="l" defTabSz="685983" rtl="0" eaLnBrk="1" latinLnBrk="0" hangingPunct="1">
              <a:lnSpc>
                <a:spcPct val="90000"/>
              </a:lnSpc>
              <a:spcBef>
                <a:spcPts val="1125"/>
              </a:spcBef>
              <a:buClr>
                <a:schemeClr val="tx2"/>
              </a:buClr>
              <a:buFont typeface="Arial" pitchFamily="34" charset="0"/>
              <a:buChar char="•"/>
              <a:defRPr sz="2100" kern="1200">
                <a:solidFill>
                  <a:schemeClr val="tx1"/>
                </a:solidFill>
                <a:latin typeface="+mn-lt"/>
                <a:ea typeface="+mn-ea"/>
                <a:cs typeface="+mn-cs"/>
              </a:defRPr>
            </a:lvl1pPr>
            <a:lvl2pPr marL="519251" indent="-176259"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2pPr>
            <a:lvl3pPr marL="857479" indent="-171496"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3pPr>
            <a:lvl4pPr marL="1200470" indent="-171496"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4pPr>
            <a:lvl5pPr marL="1543461" indent="-171496" algn="l" defTabSz="685983" rtl="0" eaLnBrk="1" latinLnBrk="0" hangingPunct="1">
              <a:lnSpc>
                <a:spcPct val="90000"/>
              </a:lnSpc>
              <a:spcBef>
                <a:spcPts val="450"/>
              </a:spcBef>
              <a:buClr>
                <a:schemeClr val="bg2">
                  <a:lumMod val="75000"/>
                </a:schemeClr>
              </a:buClr>
              <a:buFont typeface="Arial" pitchFamily="34" charset="0"/>
              <a:buChar char="•"/>
              <a:defRPr sz="2100" kern="1200">
                <a:solidFill>
                  <a:schemeClr val="tx1"/>
                </a:solidFill>
                <a:latin typeface="+mn-lt"/>
                <a:ea typeface="+mn-ea"/>
                <a:cs typeface="+mn-cs"/>
              </a:defRPr>
            </a:lvl5pPr>
            <a:lvl6pPr marL="1886453"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444"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436"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427" indent="-171496" algn="l" defTabSz="6859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smtClean="0"/>
              <a:t>Latent class growth analysis</a:t>
            </a:r>
          </a:p>
          <a:p>
            <a:pPr lvl="1"/>
            <a:r>
              <a:rPr lang="en-US" dirty="0" smtClean="0"/>
              <a:t>Cluster patients into distinct pathways</a:t>
            </a:r>
            <a:endParaRPr lang="en-US" dirty="0"/>
          </a:p>
        </p:txBody>
      </p:sp>
    </p:spTree>
    <p:extLst>
      <p:ext uri="{BB962C8B-B14F-4D97-AF65-F5344CB8AC3E}">
        <p14:creationId xmlns:p14="http://schemas.microsoft.com/office/powerpoint/2010/main" val="1055613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Can be used to estimate:</a:t>
            </a:r>
          </a:p>
          <a:p>
            <a:pPr lvl="1"/>
            <a:r>
              <a:rPr lang="en-US" dirty="0" smtClean="0"/>
              <a:t>Time in each state</a:t>
            </a:r>
          </a:p>
          <a:p>
            <a:pPr lvl="1"/>
            <a:r>
              <a:rPr lang="en-US" dirty="0" smtClean="0"/>
              <a:t>Probability of transitioning from one state to another</a:t>
            </a:r>
          </a:p>
          <a:p>
            <a:pPr lvl="1"/>
            <a:r>
              <a:rPr lang="en-US" dirty="0" smtClean="0"/>
              <a:t>Covariate effects on transitions</a:t>
            </a:r>
          </a:p>
        </p:txBody>
      </p:sp>
      <p:sp>
        <p:nvSpPr>
          <p:cNvPr id="3" name="Title 2"/>
          <p:cNvSpPr>
            <a:spLocks noGrp="1"/>
          </p:cNvSpPr>
          <p:nvPr>
            <p:ph type="title"/>
          </p:nvPr>
        </p:nvSpPr>
        <p:spPr/>
        <p:txBody>
          <a:bodyPr/>
          <a:lstStyle/>
          <a:p>
            <a:r>
              <a:rPr lang="en-US" dirty="0" smtClean="0"/>
              <a:t>Multi-state models</a:t>
            </a:r>
            <a:endParaRPr lang="en-US" dirty="0"/>
          </a:p>
        </p:txBody>
      </p:sp>
      <p:sp>
        <p:nvSpPr>
          <p:cNvPr id="5" name="Rounded Rectangle 4"/>
          <p:cNvSpPr/>
          <p:nvPr/>
        </p:nvSpPr>
        <p:spPr>
          <a:xfrm>
            <a:off x="3124200" y="3257550"/>
            <a:ext cx="1676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Health</a:t>
            </a:r>
            <a:endParaRPr lang="en-US" dirty="0"/>
          </a:p>
        </p:txBody>
      </p:sp>
      <p:sp>
        <p:nvSpPr>
          <p:cNvPr id="6" name="Rounded Rectangle 5"/>
          <p:cNvSpPr/>
          <p:nvPr/>
        </p:nvSpPr>
        <p:spPr>
          <a:xfrm>
            <a:off x="6324600" y="4114800"/>
            <a:ext cx="1676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Death</a:t>
            </a:r>
            <a:endParaRPr lang="en-US" dirty="0"/>
          </a:p>
        </p:txBody>
      </p:sp>
      <p:sp>
        <p:nvSpPr>
          <p:cNvPr id="7" name="Rounded Rectangle 6"/>
          <p:cNvSpPr/>
          <p:nvPr/>
        </p:nvSpPr>
        <p:spPr>
          <a:xfrm>
            <a:off x="6324600" y="2343150"/>
            <a:ext cx="16764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Illness</a:t>
            </a:r>
            <a:endParaRPr lang="en-US" dirty="0"/>
          </a:p>
        </p:txBody>
      </p:sp>
      <p:sp>
        <p:nvSpPr>
          <p:cNvPr id="9" name="Right Arrow 8"/>
          <p:cNvSpPr/>
          <p:nvPr/>
        </p:nvSpPr>
        <p:spPr>
          <a:xfrm rot="1011331">
            <a:off x="5029099" y="3857625"/>
            <a:ext cx="1143000" cy="28575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5400000">
            <a:off x="6734175" y="3381375"/>
            <a:ext cx="857250" cy="3810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p:cNvSpPr/>
          <p:nvPr/>
        </p:nvSpPr>
        <p:spPr>
          <a:xfrm rot="20483258">
            <a:off x="4992523" y="2962472"/>
            <a:ext cx="1216152" cy="255528"/>
          </a:xfrm>
          <a:prstGeom prst="lef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15655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9"/>
            <a:ext cx="8382000" cy="857250"/>
          </a:xfrm>
        </p:spPr>
        <p:txBody>
          <a:bodyPr>
            <a:normAutofit/>
          </a:bodyPr>
          <a:lstStyle/>
          <a:p>
            <a:r>
              <a:rPr lang="en-US" dirty="0" smtClean="0"/>
              <a:t>Multi-state model: example</a:t>
            </a:r>
            <a:endParaRPr lang="en-US" dirty="0"/>
          </a:p>
        </p:txBody>
      </p:sp>
      <p:pic>
        <p:nvPicPr>
          <p:cNvPr id="1029" name="Picture 5" descr="C:\Users\crowson\AppData\Local\Microsoft\Windows\Temporary Internet Files\Content.IE5\736UUE1A\gravesit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2563" y="3503415"/>
            <a:ext cx="1527348" cy="118288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7284304" y="3803780"/>
            <a:ext cx="945296" cy="369332"/>
          </a:xfrm>
          <a:prstGeom prst="rect">
            <a:avLst/>
          </a:prstGeom>
          <a:noFill/>
        </p:spPr>
        <p:txBody>
          <a:bodyPr wrap="square" rtlCol="0">
            <a:spAutoFit/>
          </a:bodyPr>
          <a:lstStyle/>
          <a:p>
            <a:r>
              <a:rPr lang="en-US" dirty="0" smtClean="0">
                <a:solidFill>
                  <a:schemeClr val="bg1"/>
                </a:solidFill>
              </a:rPr>
              <a:t>Death</a:t>
            </a:r>
            <a:endParaRPr lang="en-US" dirty="0">
              <a:solidFill>
                <a:schemeClr val="bg1"/>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428750"/>
            <a:ext cx="7618552" cy="1683957"/>
          </a:xfrm>
          <a:prstGeom prst="rect">
            <a:avLst/>
          </a:prstGeom>
        </p:spPr>
      </p:pic>
      <p:cxnSp>
        <p:nvCxnSpPr>
          <p:cNvPr id="8" name="Straight Arrow Connector 7"/>
          <p:cNvCxnSpPr/>
          <p:nvPr/>
        </p:nvCxnSpPr>
        <p:spPr>
          <a:xfrm>
            <a:off x="5867400" y="3112707"/>
            <a:ext cx="1066800" cy="829572"/>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1447800" y="2930690"/>
            <a:ext cx="4648200" cy="1150089"/>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800140" y="3112707"/>
            <a:ext cx="2562561" cy="829572"/>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7695334" y="2510729"/>
            <a:ext cx="153266" cy="85882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2614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9"/>
            <a:ext cx="8382000" cy="857250"/>
          </a:xfrm>
        </p:spPr>
        <p:txBody>
          <a:bodyPr>
            <a:normAutofit/>
          </a:bodyPr>
          <a:lstStyle/>
          <a:p>
            <a:r>
              <a:rPr lang="en-US" dirty="0" smtClean="0"/>
              <a:t>Multi-state model: RA morbidity</a:t>
            </a:r>
            <a:endParaRPr lang="en-US" dirty="0"/>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9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170038" y="1028696"/>
            <a:ext cx="5602369" cy="3600454"/>
          </a:xfrm>
          <a:prstGeom prst="rect">
            <a:avLst/>
          </a:prstGeom>
        </p:spPr>
      </p:pic>
    </p:spTree>
    <p:extLst>
      <p:ext uri="{BB962C8B-B14F-4D97-AF65-F5344CB8AC3E}">
        <p14:creationId xmlns:p14="http://schemas.microsoft.com/office/powerpoint/2010/main" val="1515172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9"/>
            <a:ext cx="8382000" cy="857250"/>
          </a:xfrm>
        </p:spPr>
        <p:txBody>
          <a:bodyPr>
            <a:normAutofit/>
          </a:bodyPr>
          <a:lstStyle/>
          <a:p>
            <a:r>
              <a:rPr lang="en-US" dirty="0" smtClean="0"/>
              <a:t>Multi-state model: sarcoidosis</a:t>
            </a:r>
            <a:endParaRPr lang="en-US" dirty="0"/>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09800" y="1352550"/>
            <a:ext cx="5562600" cy="3429000"/>
          </a:xfrm>
          <a:prstGeom prst="rect">
            <a:avLst/>
          </a:prstGeom>
        </p:spPr>
      </p:pic>
      <p:sp>
        <p:nvSpPr>
          <p:cNvPr id="5" name="TextBox 4"/>
          <p:cNvSpPr txBox="1"/>
          <p:nvPr/>
        </p:nvSpPr>
        <p:spPr>
          <a:xfrm>
            <a:off x="5410200" y="4857751"/>
            <a:ext cx="3387722" cy="276999"/>
          </a:xfrm>
          <a:prstGeom prst="rect">
            <a:avLst/>
          </a:prstGeom>
          <a:noFill/>
        </p:spPr>
        <p:txBody>
          <a:bodyPr wrap="none" rtlCol="0">
            <a:spAutoFit/>
          </a:bodyPr>
          <a:lstStyle/>
          <a:p>
            <a:r>
              <a:rPr lang="en-US" sz="1200" dirty="0" smtClean="0"/>
              <a:t>Ungprasert P et al. Mayo Clinic Proc 2017 </a:t>
            </a:r>
            <a:r>
              <a:rPr lang="en-US" sz="1200" dirty="0"/>
              <a:t>N</a:t>
            </a:r>
            <a:r>
              <a:rPr lang="en-US" sz="1200" dirty="0" smtClean="0"/>
              <a:t>ov.</a:t>
            </a:r>
            <a:endParaRPr lang="en-US" sz="1200" dirty="0"/>
          </a:p>
        </p:txBody>
      </p:sp>
    </p:spTree>
    <p:extLst>
      <p:ext uri="{BB962C8B-B14F-4D97-AF65-F5344CB8AC3E}">
        <p14:creationId xmlns:p14="http://schemas.microsoft.com/office/powerpoint/2010/main" val="2630011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9"/>
            <a:ext cx="8382000" cy="857250"/>
          </a:xfrm>
        </p:spPr>
        <p:txBody>
          <a:bodyPr>
            <a:normAutofit/>
          </a:bodyPr>
          <a:lstStyle/>
          <a:p>
            <a:r>
              <a:rPr lang="en-US" dirty="0" smtClean="0"/>
              <a:t>Multi-state model: sarcoidosis</a:t>
            </a:r>
            <a:endParaRPr lang="en-US" dirty="0"/>
          </a:p>
        </p:txBody>
      </p:sp>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09800" y="1276350"/>
            <a:ext cx="5562600" cy="3429000"/>
          </a:xfrm>
          <a:prstGeom prst="rect">
            <a:avLst/>
          </a:prstGeom>
        </p:spPr>
      </p:pic>
      <p:sp>
        <p:nvSpPr>
          <p:cNvPr id="4" name="TextBox 3"/>
          <p:cNvSpPr txBox="1"/>
          <p:nvPr/>
        </p:nvSpPr>
        <p:spPr>
          <a:xfrm>
            <a:off x="5410200" y="4857751"/>
            <a:ext cx="3387722" cy="276999"/>
          </a:xfrm>
          <a:prstGeom prst="rect">
            <a:avLst/>
          </a:prstGeom>
          <a:noFill/>
        </p:spPr>
        <p:txBody>
          <a:bodyPr wrap="none" rtlCol="0">
            <a:spAutoFit/>
          </a:bodyPr>
          <a:lstStyle/>
          <a:p>
            <a:r>
              <a:rPr lang="en-US" sz="1200" dirty="0" smtClean="0"/>
              <a:t>Ungprasert P et al. Mayo Clinic Proc 2017 </a:t>
            </a:r>
            <a:r>
              <a:rPr lang="en-US" sz="1200" dirty="0"/>
              <a:t>N</a:t>
            </a:r>
            <a:r>
              <a:rPr lang="en-US" sz="1200" dirty="0" smtClean="0"/>
              <a:t>ov.</a:t>
            </a:r>
            <a:endParaRPr lang="en-US" sz="1200" dirty="0"/>
          </a:p>
        </p:txBody>
      </p:sp>
    </p:spTree>
    <p:extLst>
      <p:ext uri="{BB962C8B-B14F-4D97-AF65-F5344CB8AC3E}">
        <p14:creationId xmlns:p14="http://schemas.microsoft.com/office/powerpoint/2010/main" val="42412033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Alluvial flow diagram</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8739" y="1028700"/>
            <a:ext cx="5168110" cy="3600450"/>
          </a:xfrm>
        </p:spPr>
      </p:pic>
      <p:sp>
        <p:nvSpPr>
          <p:cNvPr id="7" name="TextBox 6"/>
          <p:cNvSpPr txBox="1"/>
          <p:nvPr/>
        </p:nvSpPr>
        <p:spPr>
          <a:xfrm>
            <a:off x="2590800" y="4857751"/>
            <a:ext cx="6549357" cy="276999"/>
          </a:xfrm>
          <a:prstGeom prst="rect">
            <a:avLst/>
          </a:prstGeom>
          <a:noFill/>
        </p:spPr>
        <p:txBody>
          <a:bodyPr wrap="none" rtlCol="0">
            <a:spAutoFit/>
          </a:bodyPr>
          <a:lstStyle/>
          <a:p>
            <a:r>
              <a:rPr lang="en-US" sz="1200" dirty="0"/>
              <a:t>https://www.optumlabs.com/blog/blog.entry.html/2017/11/03/uncovering_hiddenpa-4WHZ.html</a:t>
            </a:r>
          </a:p>
        </p:txBody>
      </p:sp>
    </p:spTree>
    <p:extLst>
      <p:ext uri="{BB962C8B-B14F-4D97-AF65-F5344CB8AC3E}">
        <p14:creationId xmlns:p14="http://schemas.microsoft.com/office/powerpoint/2010/main" val="3082443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Multimorbidity patterns are complex</a:t>
            </a:r>
          </a:p>
          <a:p>
            <a:r>
              <a:rPr lang="en-US" dirty="0" smtClean="0"/>
              <a:t>Difficult to compare between studies due to differences in</a:t>
            </a:r>
          </a:p>
          <a:p>
            <a:pPr lvl="1"/>
            <a:r>
              <a:rPr lang="en-US" dirty="0" smtClean="0"/>
              <a:t>Spectrum of diseases studied</a:t>
            </a:r>
          </a:p>
          <a:p>
            <a:pPr lvl="1"/>
            <a:r>
              <a:rPr lang="en-US" dirty="0" smtClean="0"/>
              <a:t>Methods used</a:t>
            </a:r>
          </a:p>
          <a:p>
            <a:r>
              <a:rPr lang="en-US" dirty="0" smtClean="0"/>
              <a:t>Further research needs</a:t>
            </a:r>
          </a:p>
          <a:p>
            <a:pPr lvl="1"/>
            <a:r>
              <a:rPr lang="en-US" dirty="0" smtClean="0"/>
              <a:t>Longitudinal patterns of morbidity development</a:t>
            </a:r>
          </a:p>
          <a:p>
            <a:pPr lvl="1"/>
            <a:r>
              <a:rPr lang="en-US" dirty="0" smtClean="0"/>
              <a:t>Graphical representations</a:t>
            </a:r>
          </a:p>
          <a:p>
            <a:pPr lvl="1"/>
            <a:endParaRPr lang="en-US" dirty="0" smtClean="0"/>
          </a:p>
          <a:p>
            <a:pPr lvl="1"/>
            <a:endParaRPr lang="en-US" dirty="0"/>
          </a:p>
        </p:txBody>
      </p:sp>
    </p:spTree>
    <p:extLst>
      <p:ext uri="{BB962C8B-B14F-4D97-AF65-F5344CB8AC3E}">
        <p14:creationId xmlns:p14="http://schemas.microsoft.com/office/powerpoint/2010/main" val="3326738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crowson\AppData\Local\Microsoft\Windows\Temporary Internet Files\Content.IE5\YN7YAO1O\Question_Mark_Ico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895350"/>
            <a:ext cx="33528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086364"/>
      </p:ext>
    </p:extLst>
  </p:cSld>
  <p:clrMapOvr>
    <a:masterClrMapping/>
  </p:clrMapOvr>
</p:sld>
</file>

<file path=ppt/theme/theme1.xml><?xml version="1.0" encoding="utf-8"?>
<a:theme xmlns:a="http://schemas.openxmlformats.org/drawingml/2006/main" name="MayoLightBlue-Widescreen">
  <a:themeElements>
    <a:clrScheme name="Custom 4">
      <a:dk1>
        <a:sysClr val="windowText" lastClr="000000"/>
      </a:dk1>
      <a:lt1>
        <a:sysClr val="window" lastClr="FFFFFF"/>
      </a:lt1>
      <a:dk2>
        <a:srgbClr val="0046AD"/>
      </a:dk2>
      <a:lt2>
        <a:srgbClr val="BDD7FF"/>
      </a:lt2>
      <a:accent1>
        <a:srgbClr val="0046AD"/>
      </a:accent1>
      <a:accent2>
        <a:srgbClr val="FF5A76"/>
      </a:accent2>
      <a:accent3>
        <a:srgbClr val="15A8E5"/>
      </a:accent3>
      <a:accent4>
        <a:srgbClr val="3F9800"/>
      </a:accent4>
      <a:accent5>
        <a:srgbClr val="9F58FE"/>
      </a:accent5>
      <a:accent6>
        <a:srgbClr val="B44D00"/>
      </a:accent6>
      <a:hlink>
        <a:srgbClr val="006699"/>
      </a:hlink>
      <a:folHlink>
        <a:srgbClr val="969696"/>
      </a:folHlink>
    </a:clrScheme>
    <a:fontScheme name="mc-lightblue-widescreen">
      <a:majorFont>
        <a:latin typeface="Arial"/>
        <a:ea typeface=""/>
        <a:cs typeface=""/>
      </a:majorFont>
      <a:minorFont>
        <a:latin typeface="Arial"/>
        <a:ea typeface=""/>
        <a:cs typeface=""/>
      </a:minorFont>
    </a:fontScheme>
    <a:fmtScheme name="mc-lightblue-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MayoLightBlue-Widescreen</Template>
  <TotalTime>2453</TotalTime>
  <Words>1675</Words>
  <Application>Microsoft Office PowerPoint</Application>
  <PresentationFormat>On-screen Show (16:9)</PresentationFormat>
  <Paragraphs>136</Paragraphs>
  <Slides>24</Slides>
  <Notes>14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MayoLightBlue-Widescreen</vt:lpstr>
      <vt:lpstr>Approaches to Investigating Multimorbidity </vt:lpstr>
      <vt:lpstr>Definition</vt:lpstr>
      <vt:lpstr>Ageing Process</vt:lpstr>
      <vt:lpstr>Research questions</vt:lpstr>
      <vt:lpstr>Issues</vt:lpstr>
      <vt:lpstr>Prevalent number of conditions</vt:lpstr>
      <vt:lpstr>Prevalence of individual conditions</vt:lpstr>
      <vt:lpstr>Approaches to identify patterns of multimorbidity</vt:lpstr>
      <vt:lpstr>Dyads</vt:lpstr>
      <vt:lpstr>Dyads in cases and controls</vt:lpstr>
      <vt:lpstr>Dyads</vt:lpstr>
      <vt:lpstr>Principal Components and Clustering</vt:lpstr>
      <vt:lpstr>Principal Components and Clustering</vt:lpstr>
      <vt:lpstr>Venn Diagrams</vt:lpstr>
      <vt:lpstr>Topic Models</vt:lpstr>
      <vt:lpstr>Multimorbidity Trajectories</vt:lpstr>
      <vt:lpstr>Multi-state models</vt:lpstr>
      <vt:lpstr>Multi-state model: example</vt:lpstr>
      <vt:lpstr>Multi-state model: RA morbidity</vt:lpstr>
      <vt:lpstr>Multi-state model: sarcoidosis</vt:lpstr>
      <vt:lpstr>Multi-state model: sarcoidosis</vt:lpstr>
      <vt:lpstr>Alluvial flow diagram</vt:lpstr>
      <vt:lpstr>Summary</vt:lpstr>
      <vt:lpstr>PowerPoint Presentation</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Cindy S Crowson</dc:creator>
  <dc:description>v2.15</dc:description>
  <cp:lastModifiedBy>Cindy S Crowson</cp:lastModifiedBy>
  <cp:revision>44</cp:revision>
  <dcterms:created xsi:type="dcterms:W3CDTF">2018-04-24T13:51:33Z</dcterms:created>
  <dcterms:modified xsi:type="dcterms:W3CDTF">2018-05-19T01:41:19Z</dcterms:modified>
</cp:coreProperties>
</file>