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7" r:id="rId4"/>
  </p:sldMasterIdLst>
  <p:notesMasterIdLst>
    <p:notesMasterId r:id="rId18"/>
  </p:notesMasterIdLst>
  <p:sldIdLst>
    <p:sldId id="256" r:id="rId5"/>
    <p:sldId id="257" r:id="rId6"/>
    <p:sldId id="288" r:id="rId7"/>
    <p:sldId id="258" r:id="rId8"/>
    <p:sldId id="290" r:id="rId9"/>
    <p:sldId id="291" r:id="rId10"/>
    <p:sldId id="292" r:id="rId11"/>
    <p:sldId id="293" r:id="rId12"/>
    <p:sldId id="295" r:id="rId13"/>
    <p:sldId id="277" r:id="rId14"/>
    <p:sldId id="296" r:id="rId15"/>
    <p:sldId id="294" r:id="rId16"/>
    <p:sldId id="276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741" autoAdjust="0"/>
  </p:normalViewPr>
  <p:slideViewPr>
    <p:cSldViewPr snapToGrid="0">
      <p:cViewPr varScale="1">
        <p:scale>
          <a:sx n="82" d="100"/>
          <a:sy n="82" d="100"/>
        </p:scale>
        <p:origin x="105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7387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853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238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982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430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6651290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8858417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8881262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4468720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193585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9395572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32914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9991730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2870938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5276914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3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265120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721437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33666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6870333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546447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086619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4329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37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72147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Predicting the Sale Price of Homes in </a:t>
            </a:r>
            <a:r>
              <a:rPr lang="en-US" dirty="0" err="1"/>
              <a:t>Ames,Iowa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Matea Milojkovic, Chad Morton, Anna Romanova, and William Thacker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Winthrop University</a:t>
            </a:r>
            <a:endParaRPr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Who, When, Where</a:t>
            </a:r>
            <a:endParaRPr dirty="0"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lvl="1" indent="0">
              <a:spcBef>
                <a:spcPts val="0"/>
              </a:spcBef>
              <a:buSzPts val="1800"/>
              <a:buNone/>
            </a:pPr>
            <a:br>
              <a:rPr lang="en-US" sz="1850" dirty="0"/>
            </a:br>
            <a:endParaRPr lang="en-US" sz="1850" dirty="0"/>
          </a:p>
          <a:p>
            <a:pPr marL="114300" lvl="0" indent="0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US"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US" dirty="0"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80D719-3332-4CF8-ACE9-19BC91C24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32" y="1299568"/>
            <a:ext cx="5230890" cy="32693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068C12-D70B-4EE7-A631-67A2FDE5235D}"/>
              </a:ext>
            </a:extLst>
          </p:cNvPr>
          <p:cNvSpPr txBox="1"/>
          <p:nvPr/>
        </p:nvSpPr>
        <p:spPr>
          <a:xfrm>
            <a:off x="5725685" y="967889"/>
            <a:ext cx="310661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lvl="0">
              <a:buSzPts val="1800"/>
            </a:pPr>
            <a:endParaRPr lang="en-US" dirty="0"/>
          </a:p>
          <a:p>
            <a:pPr marL="457200" lvl="0" indent="-342900">
              <a:buSzPts val="1800"/>
              <a:buChar char="●"/>
            </a:pPr>
            <a:r>
              <a:rPr lang="en-US" sz="2000" dirty="0"/>
              <a:t>Data set: Ames, Iowa home sales 2006 – 2010</a:t>
            </a:r>
          </a:p>
          <a:p>
            <a:pPr marL="457200" lvl="0" indent="-342900">
              <a:buSzPts val="1800"/>
              <a:buChar char="●"/>
            </a:pPr>
            <a:endParaRPr lang="en-US" sz="2000" dirty="0"/>
          </a:p>
          <a:p>
            <a:pPr marL="457200" lvl="0" indent="-342900">
              <a:buSzPts val="1800"/>
              <a:buChar char="●"/>
            </a:pPr>
            <a:endParaRPr lang="en-US" sz="2000" dirty="0"/>
          </a:p>
          <a:p>
            <a:pPr marL="457200" lvl="0" indent="-342900">
              <a:buSzPts val="1800"/>
              <a:buChar char="●"/>
            </a:pPr>
            <a:r>
              <a:rPr lang="en-US" sz="2000" dirty="0"/>
              <a:t>Population: 66,000</a:t>
            </a:r>
          </a:p>
          <a:p>
            <a:pPr marL="457200" lvl="0" indent="-342900">
              <a:buSzPts val="1800"/>
              <a:buChar char="●"/>
            </a:pPr>
            <a:r>
              <a:rPr lang="en-US" sz="2000" dirty="0"/>
              <a:t>Size: 24 sq. miles</a:t>
            </a:r>
          </a:p>
          <a:p>
            <a:pPr marL="457200" lvl="0" indent="-342900">
              <a:buSzPts val="1800"/>
              <a:buChar char="●"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Challenge</a:t>
            </a:r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000" dirty="0"/>
              <a:t>Challenge: Predict home sale prices from home features</a:t>
            </a:r>
          </a:p>
          <a:p>
            <a:pPr marL="114300" indent="0">
              <a:buNone/>
            </a:pPr>
            <a:endParaRPr lang="en-US" sz="2000" dirty="0"/>
          </a:p>
          <a:p>
            <a:r>
              <a:rPr lang="en-US" sz="2000" dirty="0"/>
              <a:t>Training Set: 1,490 homes sold with 80 variables</a:t>
            </a:r>
          </a:p>
          <a:p>
            <a:pPr marL="114300" lvl="0" indent="0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US"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US" dirty="0"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4D779C-0D87-4F25-8DC5-E9A7D03F8EB6}"/>
              </a:ext>
            </a:extLst>
          </p:cNvPr>
          <p:cNvSpPr txBox="1"/>
          <p:nvPr/>
        </p:nvSpPr>
        <p:spPr>
          <a:xfrm>
            <a:off x="867506" y="2267373"/>
            <a:ext cx="26142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Size and Number of Rooms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Lot Size and Shape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Basement Size and Features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09EF93-38F6-46D3-82B6-C090DDBAE175}"/>
              </a:ext>
            </a:extLst>
          </p:cNvPr>
          <p:cNvSpPr txBox="1"/>
          <p:nvPr/>
        </p:nvSpPr>
        <p:spPr>
          <a:xfrm>
            <a:off x="3542779" y="2267373"/>
            <a:ext cx="261424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Exterior Materials and Quality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Garage Types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Location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Number of Kitchens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80410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/>
              <a:t>Feature Engineering and Transformations</a:t>
            </a:r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dirty="0"/>
              <a:t>Created New Variables</a:t>
            </a:r>
          </a:p>
          <a:p>
            <a:pPr lvl="1"/>
            <a:r>
              <a:rPr lang="en-US" sz="1650" dirty="0"/>
              <a:t>Sale Age = Year Sold – Year Built</a:t>
            </a:r>
          </a:p>
          <a:p>
            <a:pPr lvl="1"/>
            <a:r>
              <a:rPr lang="en-US" sz="1650" dirty="0"/>
              <a:t>Years Since Remodeling = Year Sold – Year Remodeled</a:t>
            </a:r>
          </a:p>
          <a:p>
            <a:pPr lvl="1"/>
            <a:r>
              <a:rPr lang="en-US" sz="1650" dirty="0"/>
              <a:t>Total Bathrooms = Full Baths + (Half Baths * 0.5)</a:t>
            </a:r>
          </a:p>
          <a:p>
            <a:pPr lvl="1"/>
            <a:r>
              <a:rPr lang="en-US" sz="1650" dirty="0" err="1"/>
              <a:t>logSalePrice</a:t>
            </a:r>
            <a:r>
              <a:rPr lang="en-US" sz="1650" dirty="0"/>
              <a:t> = log(</a:t>
            </a:r>
            <a:r>
              <a:rPr lang="en-US" sz="1650" dirty="0" err="1"/>
              <a:t>SalePrice</a:t>
            </a:r>
            <a:r>
              <a:rPr lang="en-US" sz="1650" dirty="0"/>
              <a:t>)</a:t>
            </a:r>
          </a:p>
          <a:p>
            <a:pPr marL="114300" indent="0">
              <a:buNone/>
            </a:pPr>
            <a:r>
              <a:rPr lang="en-US" sz="1800" dirty="0"/>
              <a:t> </a:t>
            </a:r>
          </a:p>
          <a:p>
            <a:pPr marL="285750" indent="-285750">
              <a:spcAft>
                <a:spcPts val="1600"/>
              </a:spcAft>
            </a:pPr>
            <a:r>
              <a:rPr lang="en-US" sz="1800" dirty="0"/>
              <a:t>Variable Elimination</a:t>
            </a:r>
          </a:p>
          <a:p>
            <a:pPr marL="285750" indent="-285750">
              <a:lnSpc>
                <a:spcPct val="100000"/>
              </a:lnSpc>
              <a:spcAft>
                <a:spcPts val="1600"/>
              </a:spcAft>
            </a:pPr>
            <a:endParaRPr lang="en-US" dirty="0"/>
          </a:p>
          <a:p>
            <a:pPr marL="285750" indent="-285750">
              <a:lnSpc>
                <a:spcPct val="100000"/>
              </a:lnSpc>
              <a:spcAft>
                <a:spcPts val="1600"/>
              </a:spcAft>
            </a:pPr>
            <a:endParaRPr lang="en-US" dirty="0"/>
          </a:p>
          <a:p>
            <a:pPr marL="742950" lvl="1" indent="-285750">
              <a:lnSpc>
                <a:spcPct val="100000"/>
              </a:lnSpc>
              <a:spcAft>
                <a:spcPts val="1600"/>
              </a:spcAft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71FE11-675D-45BB-98C7-48458D42D7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837"/>
          <a:stretch/>
        </p:blipFill>
        <p:spPr>
          <a:xfrm>
            <a:off x="965939" y="3941967"/>
            <a:ext cx="2991814" cy="11458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5ECF1-75FB-49EE-B5EF-BF3FD71BF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Feature Engineering and Transformations </a:t>
            </a:r>
            <a:r>
              <a:rPr lang="en-US" sz="1600" dirty="0"/>
              <a:t>(continued…)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51CBC5-0B6C-44E8-B6D4-8A6E432D79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Reorder factors and reduce levels </a:t>
            </a:r>
          </a:p>
          <a:p>
            <a:pPr lvl="1"/>
            <a:r>
              <a:rPr lang="en-US" sz="1650" dirty="0"/>
              <a:t>Create binary variables: Porch, Deck, Fireplace, Fence</a:t>
            </a:r>
          </a:p>
          <a:p>
            <a:pPr lvl="1"/>
            <a:endParaRPr lang="en-US" sz="1650" dirty="0"/>
          </a:p>
          <a:p>
            <a:pPr lvl="1"/>
            <a:endParaRPr lang="en-US" sz="1650" dirty="0"/>
          </a:p>
          <a:p>
            <a:pPr lvl="1"/>
            <a:endParaRPr lang="en-US" sz="1650" dirty="0"/>
          </a:p>
          <a:p>
            <a:pPr lvl="1"/>
            <a:r>
              <a:rPr lang="en-US" sz="1650" dirty="0"/>
              <a:t>Reordered factors based on frequencies and business logic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B819B3-A511-44B1-BC2F-DFC85F8A5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011" y="2145330"/>
            <a:ext cx="5257800" cy="1181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F439C5-1215-413F-A023-0C8075F26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54" y="3840858"/>
            <a:ext cx="3048000" cy="5810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09D247-50B5-4E52-A909-B7CBC3E5E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808" y="3861825"/>
            <a:ext cx="2105025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172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A4A3E-3DFA-4F08-B716-F4C1F2D17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 Approaches for Dimensionality Reduction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325337-38DA-4917-87E5-4B8803AF93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900" dirty="0"/>
              <a:t>Approach One</a:t>
            </a:r>
          </a:p>
          <a:p>
            <a:pPr marL="114300" indent="0">
              <a:buNone/>
            </a:pPr>
            <a:endParaRPr lang="en-US" sz="19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400" dirty="0"/>
              <a:t>Random Forest reduced number of variables by 30%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400" dirty="0" err="1"/>
              <a:t>Build_model</a:t>
            </a:r>
            <a:r>
              <a:rPr lang="en-US" sz="1400" dirty="0"/>
              <a:t>() algorithm gives best model using all possible regressions approach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sz="1400" dirty="0"/>
          </a:p>
          <a:p>
            <a:r>
              <a:rPr lang="en-US" sz="2050" dirty="0"/>
              <a:t>Approach Two</a:t>
            </a:r>
          </a:p>
          <a:p>
            <a:pPr lvl="1"/>
            <a:r>
              <a:rPr lang="en-US" sz="1400" dirty="0"/>
              <a:t>Use all 29 variables directly into </a:t>
            </a:r>
            <a:r>
              <a:rPr lang="en-US" sz="1400" dirty="0" err="1"/>
              <a:t>build_model</a:t>
            </a:r>
            <a:r>
              <a:rPr lang="en-US" sz="1400" dirty="0"/>
              <a:t>() </a:t>
            </a:r>
          </a:p>
          <a:p>
            <a:pPr lvl="1"/>
            <a:endParaRPr lang="en-US" sz="1400" dirty="0"/>
          </a:p>
          <a:p>
            <a:pPr lvl="1"/>
            <a:endParaRPr lang="en-US" dirty="0"/>
          </a:p>
          <a:p>
            <a:pPr marL="596900" lvl="1" indent="0">
              <a:buNone/>
            </a:pPr>
            <a:endParaRPr lang="en-US" dirty="0"/>
          </a:p>
          <a:p>
            <a:r>
              <a:rPr lang="en-US" sz="2050" dirty="0"/>
              <a:t>Approach Three</a:t>
            </a:r>
          </a:p>
          <a:p>
            <a:pPr lvl="1"/>
            <a:r>
              <a:rPr lang="en-US" sz="1400" dirty="0"/>
              <a:t>Lasso Regression</a:t>
            </a:r>
          </a:p>
          <a:p>
            <a:pPr lvl="2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C5DA12-ADB4-48ED-94D0-8163AA48F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859" y="2896862"/>
            <a:ext cx="5803398" cy="71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91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33D49-85C7-4F26-A610-6EA94E2CC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Build_Model</a:t>
            </a:r>
            <a:r>
              <a:rPr lang="en-US" dirty="0"/>
              <a:t>() Graphs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1E78C-0C55-4BBD-8066-32F0BE14F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096177" cy="664602"/>
          </a:xfrm>
        </p:spPr>
        <p:txBody>
          <a:bodyPr>
            <a:normAutofit/>
          </a:bodyPr>
          <a:lstStyle/>
          <a:p>
            <a:r>
              <a:rPr lang="en-US" sz="1900" dirty="0"/>
              <a:t>Approach One</a:t>
            </a:r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A916B0-11BF-4F85-A356-0D446D89AA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1629947"/>
            <a:ext cx="4447869" cy="34164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E4F783A-63DD-443A-AA9F-4B17E7B1C24E}"/>
              </a:ext>
            </a:extLst>
          </p:cNvPr>
          <p:cNvSpPr txBox="1">
            <a:spLocks/>
          </p:cNvSpPr>
          <p:nvPr/>
        </p:nvSpPr>
        <p:spPr>
          <a:xfrm>
            <a:off x="4736125" y="1152475"/>
            <a:ext cx="4096177" cy="66460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Wingdings 3" charset="2"/>
              <a:buChar char="●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●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●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342900" rtl="0" eaLnBrk="1" latinLnBrk="0" hangingPunct="1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Approach Two</a:t>
            </a:r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2DE9B8-9ADB-4042-AA41-1EA472FA541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2750" y="1629946"/>
            <a:ext cx="4225126" cy="341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4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33D49-85C7-4F26-A610-6EA94E2CC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Predictor Recommendations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1E78C-0C55-4BBD-8066-32F0BE14F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096177" cy="664602"/>
          </a:xfrm>
        </p:spPr>
        <p:txBody>
          <a:bodyPr>
            <a:normAutofit/>
          </a:bodyPr>
          <a:lstStyle/>
          <a:p>
            <a:r>
              <a:rPr lang="en-US" sz="1900" dirty="0"/>
              <a:t>Approach One</a:t>
            </a:r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E4F783A-63DD-443A-AA9F-4B17E7B1C24E}"/>
              </a:ext>
            </a:extLst>
          </p:cNvPr>
          <p:cNvSpPr txBox="1">
            <a:spLocks/>
          </p:cNvSpPr>
          <p:nvPr/>
        </p:nvSpPr>
        <p:spPr>
          <a:xfrm>
            <a:off x="2688036" y="1156088"/>
            <a:ext cx="4096177" cy="66460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Wingdings 3" charset="2"/>
              <a:buChar char="●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●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●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342900" rtl="0" eaLnBrk="1" latinLnBrk="0" hangingPunct="1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Approach Two</a:t>
            </a:r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667E6A5-32B1-44D9-A988-262B09738243}"/>
              </a:ext>
            </a:extLst>
          </p:cNvPr>
          <p:cNvSpPr txBox="1">
            <a:spLocks/>
          </p:cNvSpPr>
          <p:nvPr/>
        </p:nvSpPr>
        <p:spPr>
          <a:xfrm>
            <a:off x="5442959" y="1152475"/>
            <a:ext cx="4096177" cy="66460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Wingdings 3" charset="2"/>
              <a:buChar char="●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●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●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342900" rtl="0" eaLnBrk="1" latinLnBrk="0" hangingPunct="1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Approach Three</a:t>
            </a:r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pic>
        <p:nvPicPr>
          <p:cNvPr id="9" name="Picture 8" descr="Create word clouds – WordItOut - Google Chrome">
            <a:extLst>
              <a:ext uri="{FF2B5EF4-FFF2-40B4-BE49-F238E27FC236}">
                <a16:creationId xmlns:a16="http://schemas.microsoft.com/office/drawing/2014/main" id="{9EE88BCE-2EE5-43F6-82E7-4BC2F127E6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16" t="37554" r="20769" b="31276"/>
          <a:stretch/>
        </p:blipFill>
        <p:spPr>
          <a:xfrm>
            <a:off x="5560190" y="1959053"/>
            <a:ext cx="3165231" cy="1909562"/>
          </a:xfrm>
          <a:prstGeom prst="rect">
            <a:avLst/>
          </a:prstGeom>
        </p:spPr>
      </p:pic>
      <p:pic>
        <p:nvPicPr>
          <p:cNvPr id="13" name="Picture 12" descr="Create word clouds – WordItOut - Google Chrome">
            <a:extLst>
              <a:ext uri="{FF2B5EF4-FFF2-40B4-BE49-F238E27FC236}">
                <a16:creationId xmlns:a16="http://schemas.microsoft.com/office/drawing/2014/main" id="{B669496E-C332-4D04-B77B-92987E7C42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205" t="32526" r="23846" b="16511"/>
          <a:stretch/>
        </p:blipFill>
        <p:spPr>
          <a:xfrm>
            <a:off x="359277" y="1817077"/>
            <a:ext cx="2555632" cy="2508739"/>
          </a:xfrm>
          <a:prstGeom prst="rect">
            <a:avLst/>
          </a:prstGeom>
        </p:spPr>
      </p:pic>
      <p:pic>
        <p:nvPicPr>
          <p:cNvPr id="15" name="Picture 14" descr="Create word clouds – WordItOut - Google Chrome">
            <a:extLst>
              <a:ext uri="{FF2B5EF4-FFF2-40B4-BE49-F238E27FC236}">
                <a16:creationId xmlns:a16="http://schemas.microsoft.com/office/drawing/2014/main" id="{90852583-0C04-47CA-8668-1A34077861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769" t="29815" r="24012" b="16988"/>
          <a:stretch/>
        </p:blipFill>
        <p:spPr>
          <a:xfrm>
            <a:off x="2910772" y="1824303"/>
            <a:ext cx="2763198" cy="261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62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F7F7D-4C03-4E6E-AC32-2B6B3840D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Second Order Interactions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8C474-5B50-4B74-9348-3E86CED51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</p:spPr>
        <p:txBody>
          <a:bodyPr/>
          <a:lstStyle/>
          <a:p>
            <a:r>
              <a:rPr lang="en-US" dirty="0"/>
              <a:t>Interactions:</a:t>
            </a:r>
          </a:p>
          <a:p>
            <a:pPr lvl="1"/>
            <a:r>
              <a:rPr lang="en-US" dirty="0"/>
              <a:t>Ground Living Area * Number of Baths</a:t>
            </a:r>
          </a:p>
          <a:p>
            <a:pPr lvl="1"/>
            <a:r>
              <a:rPr lang="en-US" dirty="0"/>
              <a:t>Sale Age * Years Since Remodeling</a:t>
            </a:r>
          </a:p>
          <a:p>
            <a:pPr lvl="1"/>
            <a:r>
              <a:rPr lang="en-US" dirty="0"/>
              <a:t>Overall Quality * Ground Living Area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396B85-32D8-4068-8A6F-AA57570AD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93" y="2641731"/>
            <a:ext cx="3933027" cy="24826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8EE799-F42A-4669-A0C8-4C01926B5F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11" r="-457"/>
          <a:stretch/>
        </p:blipFill>
        <p:spPr>
          <a:xfrm>
            <a:off x="4794742" y="2731477"/>
            <a:ext cx="3692765" cy="220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42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F7F7D-4C03-4E6E-AC32-2B6B3840D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E4E03C5-BADE-4BAA-A716-FD2A9104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212314"/>
              </p:ext>
            </p:extLst>
          </p:nvPr>
        </p:nvGraphicFramePr>
        <p:xfrm>
          <a:off x="773723" y="1017725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4397743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144204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Root Mean Square Error (RMSE)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24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0.1460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58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0.1300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97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0.14676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9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0.1317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41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Lasso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0.1505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755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29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92B78-6608-42E2-BF87-08FA8D747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Best Model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1A74103-A83E-4324-8A92-0E6AA2326C56}"/>
              </a:ext>
            </a:extLst>
          </p:cNvPr>
          <p:cNvSpPr txBox="1">
            <a:spLocks/>
          </p:cNvSpPr>
          <p:nvPr/>
        </p:nvSpPr>
        <p:spPr>
          <a:xfrm>
            <a:off x="311700" y="1118567"/>
            <a:ext cx="5427786" cy="198804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Wingdings 3" charset="2"/>
              <a:buChar char="●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●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●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342900" rtl="0" eaLnBrk="1" latinLnBrk="0" hangingPunct="1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Random Forest with Second Order Interactions</a:t>
            </a:r>
          </a:p>
          <a:p>
            <a:pPr lvl="1">
              <a:spcBef>
                <a:spcPts val="0"/>
              </a:spcBef>
            </a:pPr>
            <a:r>
              <a:rPr lang="en-US" sz="1250" dirty="0"/>
              <a:t>RMSE on log scale: 0.1300</a:t>
            </a:r>
          </a:p>
          <a:p>
            <a:pPr lvl="1">
              <a:spcBef>
                <a:spcPts val="0"/>
              </a:spcBef>
            </a:pPr>
            <a:r>
              <a:rPr lang="en-US" sz="1250" dirty="0"/>
              <a:t>RMSE on original, dollar scale: $30,530.49</a:t>
            </a:r>
          </a:p>
          <a:p>
            <a:endParaRPr lang="en-US" sz="14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pic>
        <p:nvPicPr>
          <p:cNvPr id="5" name="Picture 4" descr="Create word clouds – WordItOut - Google Chrome">
            <a:extLst>
              <a:ext uri="{FF2B5EF4-FFF2-40B4-BE49-F238E27FC236}">
                <a16:creationId xmlns:a16="http://schemas.microsoft.com/office/drawing/2014/main" id="{8C25135F-F0E0-429A-B65B-3856ED058A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95" t="36575" r="26026" b="19866"/>
          <a:stretch/>
        </p:blipFill>
        <p:spPr>
          <a:xfrm>
            <a:off x="1498142" y="2302307"/>
            <a:ext cx="2332892" cy="2466506"/>
          </a:xfrm>
          <a:prstGeom prst="rect">
            <a:avLst/>
          </a:prstGeom>
        </p:spPr>
      </p:pic>
      <p:pic>
        <p:nvPicPr>
          <p:cNvPr id="7" name="Picture 6" descr="RStudio">
            <a:extLst>
              <a:ext uri="{FF2B5EF4-FFF2-40B4-BE49-F238E27FC236}">
                <a16:creationId xmlns:a16="http://schemas.microsoft.com/office/drawing/2014/main" id="{491004AC-1960-46F8-8B46-189E9B09EF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2" t="23715" r="56538" b="2222"/>
          <a:stretch/>
        </p:blipFill>
        <p:spPr>
          <a:xfrm>
            <a:off x="4783014" y="953422"/>
            <a:ext cx="4307564" cy="407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01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E3771-F186-4D82-AC50-FD80A7801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2B145-5591-4CFA-9692-7866C7FC9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152474"/>
            <a:ext cx="3931921" cy="1419276"/>
          </a:xfrm>
        </p:spPr>
        <p:txBody>
          <a:bodyPr>
            <a:normAutofit/>
          </a:bodyPr>
          <a:lstStyle/>
          <a:p>
            <a:r>
              <a:rPr lang="en-US" dirty="0"/>
              <a:t>Impute missing values</a:t>
            </a:r>
          </a:p>
          <a:p>
            <a:pPr lvl="1"/>
            <a:r>
              <a:rPr lang="en-US" dirty="0"/>
              <a:t>Amelia package in R imputes missing data via multiple imputation and expectation-maximization with bootstrapping </a:t>
            </a:r>
          </a:p>
          <a:p>
            <a:pPr marL="596900" lvl="1" indent="0">
              <a:buNone/>
            </a:pPr>
            <a:endParaRPr lang="en-US" dirty="0"/>
          </a:p>
        </p:txBody>
      </p:sp>
      <p:pic>
        <p:nvPicPr>
          <p:cNvPr id="5" name="Picture 4" descr="Missingness Map - milojkovicm2@mailbox.winthrop.edu - Winthrop University Mail - Google Chrome">
            <a:extLst>
              <a:ext uri="{FF2B5EF4-FFF2-40B4-BE49-F238E27FC236}">
                <a16:creationId xmlns:a16="http://schemas.microsoft.com/office/drawing/2014/main" id="{D0CB345F-3105-4234-9FF8-D5A02A1BD5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72" t="33180" r="62493" b="18178"/>
          <a:stretch/>
        </p:blipFill>
        <p:spPr>
          <a:xfrm rot="5400000">
            <a:off x="1696274" y="1138838"/>
            <a:ext cx="1256553" cy="4309946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62E731F-4B54-4513-A700-D9EDF21F2675}"/>
              </a:ext>
            </a:extLst>
          </p:cNvPr>
          <p:cNvSpPr txBox="1">
            <a:spLocks/>
          </p:cNvSpPr>
          <p:nvPr/>
        </p:nvSpPr>
        <p:spPr>
          <a:xfrm>
            <a:off x="4243620" y="1058690"/>
            <a:ext cx="3634288" cy="125655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457200" lvl="0" indent="-3429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Wingdings 3" charset="2"/>
              <a:buChar char="●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●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●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342900" rtl="0" eaLnBrk="1" latinLnBrk="0" hangingPunct="1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Wingdings 3" charset="2"/>
              <a:buChar char="○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342900" rtl="0" eaLnBrk="1" latinLnBrk="0" hangingPunct="1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Wingdings 3" charset="2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Reduce dimensionality by mapping data set onto a lower dimension based on distances</a:t>
            </a:r>
          </a:p>
          <a:p>
            <a:pPr lvl="1"/>
            <a:endParaRPr lang="en-US" dirty="0"/>
          </a:p>
          <a:p>
            <a:pPr marL="596900" lvl="1" indent="0">
              <a:buFont typeface="Wingdings 3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70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B6DA6-A551-4707-B226-E50E92C0E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43352732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9E3F2C2085BD4E8002B661F1926F18" ma:contentTypeVersion="6" ma:contentTypeDescription="Create a new document." ma:contentTypeScope="" ma:versionID="93801cbfd248be3ea1ee74eacde3d9a1">
  <xsd:schema xmlns:xsd="http://www.w3.org/2001/XMLSchema" xmlns:xs="http://www.w3.org/2001/XMLSchema" xmlns:p="http://schemas.microsoft.com/office/2006/metadata/properties" xmlns:ns2="de20e5a1-c10f-4e8a-b7ac-6fc94dc5ed64" xmlns:ns3="c041ea8c-e856-4738-a665-b9e5cfde09f2" targetNamespace="http://schemas.microsoft.com/office/2006/metadata/properties" ma:root="true" ma:fieldsID="83019c1d69858a5cfd5f742d928cbe6c" ns2:_="" ns3:_="">
    <xsd:import namespace="de20e5a1-c10f-4e8a-b7ac-6fc94dc5ed64"/>
    <xsd:import namespace="c041ea8c-e856-4738-a665-b9e5cfde09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20e5a1-c10f-4e8a-b7ac-6fc94dc5ed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41ea8c-e856-4738-a665-b9e5cfde09f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041ea8c-e856-4738-a665-b9e5cfde09f2">
      <UserInfo>
        <DisplayName>Milojkovic, Matea</DisplayName>
        <AccountId>17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7B3F993-EAD0-45E7-B531-5B2A4917D8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A41DF8-1270-4DD4-B6CB-55643FF680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20e5a1-c10f-4e8a-b7ac-6fc94dc5ed64"/>
    <ds:schemaRef ds:uri="c041ea8c-e856-4738-a665-b9e5cfde09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8BD77D-4015-47C3-8A05-8A8646376B09}">
  <ds:schemaRefs>
    <ds:schemaRef ds:uri="http://purl.org/dc/dcmitype/"/>
    <ds:schemaRef ds:uri="http://www.w3.org/XML/1998/namespace"/>
    <ds:schemaRef ds:uri="http://purl.org/dc/elements/1.1/"/>
    <ds:schemaRef ds:uri="de20e5a1-c10f-4e8a-b7ac-6fc94dc5ed64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c041ea8c-e856-4738-a665-b9e5cfde09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1060</TotalTime>
  <Words>331</Words>
  <Application>Microsoft Office PowerPoint</Application>
  <PresentationFormat>On-screen Show (16:9)</PresentationFormat>
  <Paragraphs>108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</vt:lpstr>
      <vt:lpstr>Predicting the Sale Price of Homes in Ames,Iowa </vt:lpstr>
      <vt:lpstr>Who, When, Where</vt:lpstr>
      <vt:lpstr>The Challenge</vt:lpstr>
      <vt:lpstr>Feature Engineering and Transformations</vt:lpstr>
      <vt:lpstr>Feature Engineering and Transformations (continued…)</vt:lpstr>
      <vt:lpstr>Three Approaches for Dimensionality Reduction</vt:lpstr>
      <vt:lpstr>Build_Model() Graphs</vt:lpstr>
      <vt:lpstr>Predictor Recommendations</vt:lpstr>
      <vt:lpstr>Second Order Interactions</vt:lpstr>
      <vt:lpstr>Results</vt:lpstr>
      <vt:lpstr>Best Model</vt:lpstr>
      <vt:lpstr>Future Work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BADM 581  Special Topics in Data Mining</dc:title>
  <dc:creator>dell</dc:creator>
  <cp:lastModifiedBy>Milojkovic, Matea</cp:lastModifiedBy>
  <cp:revision>148</cp:revision>
  <dcterms:modified xsi:type="dcterms:W3CDTF">2018-05-27T19:24:15Z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0x0101001A9E3F2C2085BD4E8002B661F1926F18</vt:lpwstr>
  </property>
</Properties>
</file>