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handoutMasterIdLst>
    <p:handoutMasterId r:id="rId14"/>
  </p:handoutMasterIdLst>
  <p:sldIdLst>
    <p:sldId id="256" r:id="rId2"/>
    <p:sldId id="311" r:id="rId3"/>
    <p:sldId id="312" r:id="rId4"/>
    <p:sldId id="257" r:id="rId5"/>
    <p:sldId id="260" r:id="rId6"/>
    <p:sldId id="266" r:id="rId7"/>
    <p:sldId id="272" r:id="rId8"/>
    <p:sldId id="313" r:id="rId9"/>
    <p:sldId id="314" r:id="rId10"/>
    <p:sldId id="315" r:id="rId11"/>
    <p:sldId id="274" r:id="rId12"/>
    <p:sldId id="277" r:id="rId13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9FF"/>
    <a:srgbClr val="99CCFF"/>
    <a:srgbClr val="92D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615" autoAdjust="0"/>
    <p:restoredTop sz="86481" autoAdjust="0"/>
  </p:normalViewPr>
  <p:slideViewPr>
    <p:cSldViewPr>
      <p:cViewPr varScale="1">
        <p:scale>
          <a:sx n="61" d="100"/>
          <a:sy n="61" d="100"/>
        </p:scale>
        <p:origin x="93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66" y="20058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E2ACE53-2459-428D-80DB-FA37CBDB38EB}" type="datetimeFigureOut">
              <a:rPr lang="en-US" smtClean="0"/>
              <a:pPr/>
              <a:t>5/18/2018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4F4B087-F24F-40BE-9537-8F35947703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4514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 baseline="0">
                <a:solidFill>
                  <a:srgbClr val="0FA5B9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>
            <a:normAutofit/>
          </a:bodyPr>
          <a:lstStyle>
            <a:lvl1pPr marL="0" marR="64008" indent="0" algn="r">
              <a:buNone/>
              <a:defRPr sz="3200" baseline="0">
                <a:solidFill>
                  <a:srgbClr val="92D050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dirty="0" smtClean="0"/>
              <a:t>Click to edit Master subtitle style</a:t>
            </a:r>
            <a:endParaRPr kumimoji="0"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E545F9F-4ACE-4E8D-AA09-B3324561A91D}" type="datetimeFigureOut">
              <a:rPr lang="en-US" smtClean="0"/>
              <a:pPr/>
              <a:t>5/18/2018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6B12F9E-E270-4277-A63B-C0C0EF08D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E545F9F-4ACE-4E8D-AA09-B3324561A91D}" type="datetimeFigureOut">
              <a:rPr lang="en-US" smtClean="0"/>
              <a:pPr/>
              <a:t>5/18/2018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6B12F9E-E270-4277-A63B-C0C0EF08D67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E545F9F-4ACE-4E8D-AA09-B3324561A91D}" type="datetimeFigureOut">
              <a:rPr lang="en-US" smtClean="0"/>
              <a:pPr/>
              <a:t>5/18/2018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6B12F9E-E270-4277-A63B-C0C0EF08D67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E545F9F-4ACE-4E8D-AA09-B3324561A91D}" type="datetimeFigureOut">
              <a:rPr lang="en-US" smtClean="0"/>
              <a:pPr/>
              <a:t>5/18/2018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6B12F9E-E270-4277-A63B-C0C0EF08D67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E545F9F-4ACE-4E8D-AA09-B3324561A91D}" type="datetimeFigureOut">
              <a:rPr lang="en-US" smtClean="0"/>
              <a:pPr/>
              <a:t>5/18/2018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6B12F9E-E270-4277-A63B-C0C0EF08D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E545F9F-4ACE-4E8D-AA09-B3324561A91D}" type="datetimeFigureOut">
              <a:rPr lang="en-US" smtClean="0"/>
              <a:pPr/>
              <a:t>5/18/2018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6B12F9E-E270-4277-A63B-C0C0EF08D67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E545F9F-4ACE-4E8D-AA09-B3324561A91D}" type="datetimeFigureOut">
              <a:rPr lang="en-US" smtClean="0"/>
              <a:pPr/>
              <a:t>5/18/2018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6B12F9E-E270-4277-A63B-C0C0EF08D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9E545F9F-4ACE-4E8D-AA09-B3324561A91D}" type="datetimeFigureOut">
              <a:rPr lang="en-US" smtClean="0"/>
              <a:pPr/>
              <a:t>5/18/2018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6B12F9E-E270-4277-A63B-C0C0EF08D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E545F9F-4ACE-4E8D-AA09-B3324561A91D}" type="datetimeFigureOut">
              <a:rPr lang="en-US" smtClean="0"/>
              <a:pPr/>
              <a:t>5/18/2018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6B12F9E-E270-4277-A63B-C0C0EF08D67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E545F9F-4ACE-4E8D-AA09-B3324561A91D}" type="datetimeFigureOut">
              <a:rPr lang="en-US" smtClean="0"/>
              <a:pPr/>
              <a:t>5/18/2018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6B12F9E-E270-4277-A63B-C0C0EF08D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E545F9F-4ACE-4E8D-AA09-B3324561A91D}" type="datetimeFigureOut">
              <a:rPr lang="en-US" smtClean="0"/>
              <a:pPr/>
              <a:t>5/18/2018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6B12F9E-E270-4277-A63B-C0C0EF08D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9E545F9F-4ACE-4E8D-AA09-B3324561A91D}" type="datetimeFigureOut">
              <a:rPr lang="en-US" smtClean="0"/>
              <a:pPr/>
              <a:t>5/18/2018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06B12F9E-E270-4277-A63B-C0C0EF08D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 baseline="0">
          <a:solidFill>
            <a:srgbClr val="0FA5B9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 baseline="0">
          <a:solidFill>
            <a:srgbClr val="92D050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 baseline="0">
          <a:solidFill>
            <a:srgbClr val="92D050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 baseline="0">
          <a:solidFill>
            <a:srgbClr val="92D050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 baseline="0">
          <a:solidFill>
            <a:srgbClr val="92D050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 baseline="0">
          <a:solidFill>
            <a:srgbClr val="92D050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marczyks@buffalostate.edu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-9832"/>
            <a:ext cx="7772400" cy="2439361"/>
          </a:xfrm>
        </p:spPr>
        <p:txBody>
          <a:bodyPr>
            <a:normAutofit/>
          </a:bodyPr>
          <a:lstStyle/>
          <a:p>
            <a:pPr algn="ctr"/>
            <a:r>
              <a:rPr lang="en-US" sz="3400" dirty="0"/>
              <a:t>A</a:t>
            </a:r>
            <a:r>
              <a:rPr lang="en-US" sz="3400" dirty="0" smtClean="0"/>
              <a:t>lcohol Abstainers versus Drinkers:</a:t>
            </a:r>
            <a:br>
              <a:rPr lang="en-US" sz="3400" dirty="0" smtClean="0"/>
            </a:br>
            <a:r>
              <a:rPr lang="en-US" sz="3400" dirty="0" smtClean="0"/>
              <a:t>Changes in Health Outcomes </a:t>
            </a:r>
            <a:br>
              <a:rPr lang="en-US" sz="3400" dirty="0" smtClean="0"/>
            </a:br>
            <a:r>
              <a:rPr lang="en-US" sz="3400" dirty="0" smtClean="0"/>
              <a:t>after 20 Years</a:t>
            </a:r>
            <a:endParaRPr lang="en-US" sz="3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971800"/>
            <a:ext cx="7924800" cy="1981200"/>
          </a:xfrm>
        </p:spPr>
        <p:txBody>
          <a:bodyPr>
            <a:noAutofit/>
          </a:bodyPr>
          <a:lstStyle/>
          <a:p>
            <a:r>
              <a:rPr lang="en-US" sz="2400" dirty="0" smtClean="0"/>
              <a:t>Kelly S. Marczynski, Ph.D.</a:t>
            </a:r>
          </a:p>
          <a:p>
            <a:r>
              <a:rPr lang="en-US" sz="2400" dirty="0" smtClean="0"/>
              <a:t>Center for Health and Social Research</a:t>
            </a:r>
          </a:p>
          <a:p>
            <a:r>
              <a:rPr lang="en-US" sz="2400" dirty="0" smtClean="0"/>
              <a:t>Institute for Community Health Promotion</a:t>
            </a:r>
          </a:p>
          <a:p>
            <a:r>
              <a:rPr lang="en-US" sz="2400" dirty="0" smtClean="0"/>
              <a:t>Buffalo State College, CLAS A203  </a:t>
            </a:r>
          </a:p>
          <a:p>
            <a:r>
              <a:rPr lang="en-US" sz="2400" dirty="0" smtClean="0"/>
              <a:t>    </a:t>
            </a:r>
            <a:r>
              <a:rPr lang="en-US" sz="2400" dirty="0" smtClean="0">
                <a:hlinkClick r:id="rId2"/>
              </a:rPr>
              <a:t>marczyks@buffalostate.edu</a:t>
            </a:r>
            <a:r>
              <a:rPr lang="en-US" sz="2400" dirty="0" smtClean="0"/>
              <a:t>  (716)878-6137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0" y="1600200"/>
            <a:ext cx="8229600" cy="4525963"/>
          </a:xfrm>
        </p:spPr>
        <p:txBody>
          <a:bodyPr/>
          <a:lstStyle/>
          <a:p>
            <a:r>
              <a:rPr lang="en-US" dirty="0" smtClean="0"/>
              <a:t>What is the j-shaped curve, and what do abstainers have to do with it?</a:t>
            </a:r>
          </a:p>
          <a:p>
            <a:r>
              <a:rPr lang="en-US" dirty="0" smtClean="0"/>
              <a:t>The Buffalo Longitudinal Study – Drinking and Delinquency among Young Men</a:t>
            </a:r>
          </a:p>
          <a:p>
            <a:r>
              <a:rPr lang="en-US" dirty="0" smtClean="0"/>
              <a:t>Some findings</a:t>
            </a:r>
          </a:p>
          <a:p>
            <a:r>
              <a:rPr lang="en-US" dirty="0" smtClean="0"/>
              <a:t>Controversies surrounding the j-shaped curve</a:t>
            </a:r>
          </a:p>
          <a:p>
            <a:r>
              <a:rPr lang="en-US" dirty="0" smtClean="0"/>
              <a:t>Results and significance</a:t>
            </a:r>
          </a:p>
          <a:p>
            <a:pPr marL="109728" indent="0">
              <a:buNone/>
            </a:pP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Overview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53441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The J-shaped Curve</a:t>
            </a:r>
            <a:endParaRPr lang="en-US" dirty="0"/>
          </a:p>
        </p:txBody>
      </p:sp>
      <p:pic>
        <p:nvPicPr>
          <p:cNvPr id="1028" name="Picture 4" descr="Image result for alcohol j shaped curve for men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6450" y="1425521"/>
            <a:ext cx="4991100" cy="3400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41890" y="5181600"/>
            <a:ext cx="806022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B050"/>
                </a:solidFill>
              </a:rPr>
              <a:t>“There are more old wine drinkers than old doctors.”</a:t>
            </a:r>
          </a:p>
          <a:p>
            <a:r>
              <a:rPr lang="en-US" sz="2400" b="1" dirty="0">
                <a:solidFill>
                  <a:srgbClr val="00B050"/>
                </a:solidFill>
              </a:rPr>
              <a:t>	</a:t>
            </a:r>
            <a:r>
              <a:rPr lang="en-US" sz="2400" b="1" dirty="0" smtClean="0">
                <a:solidFill>
                  <a:srgbClr val="00B050"/>
                </a:solidFill>
              </a:rPr>
              <a:t>				     - </a:t>
            </a:r>
            <a:r>
              <a:rPr lang="en-US" sz="2400" dirty="0" smtClean="0">
                <a:solidFill>
                  <a:srgbClr val="00B050"/>
                </a:solidFill>
              </a:rPr>
              <a:t>German proverb</a:t>
            </a:r>
            <a:endParaRPr lang="en-US" sz="24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49742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Abstainers are rarely the focus of research</a:t>
            </a:r>
          </a:p>
          <a:p>
            <a:r>
              <a:rPr lang="en-US" sz="3200" dirty="0"/>
              <a:t>I</a:t>
            </a:r>
            <a:r>
              <a:rPr lang="en-US" sz="3200" dirty="0" smtClean="0"/>
              <a:t>t appears that abstainers suffer from some of the same negative outcomes as do drinkers</a:t>
            </a:r>
          </a:p>
          <a:p>
            <a:r>
              <a:rPr lang="en-US" sz="3200" dirty="0" smtClean="0"/>
              <a:t>Alcohol is therefore not an independent predictor of health problems</a:t>
            </a:r>
          </a:p>
          <a:p>
            <a:endParaRPr lang="en-US" sz="3200" dirty="0"/>
          </a:p>
          <a:p>
            <a:endParaRPr lang="en-US" sz="320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 smtClean="0"/>
              <a:t>Alcohol Abstainers</a:t>
            </a:r>
            <a:endParaRPr lang="en-US" sz="4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525962"/>
          </a:xfrm>
        </p:spPr>
        <p:txBody>
          <a:bodyPr>
            <a:normAutofit/>
          </a:bodyPr>
          <a:lstStyle/>
          <a:p>
            <a:r>
              <a:rPr lang="en-US" sz="3300" b="1" u="sng" dirty="0" smtClean="0"/>
              <a:t>“Drinking and Delinquency Among Young Men”</a:t>
            </a:r>
          </a:p>
          <a:p>
            <a:pPr marL="914400" lvl="3" indent="0">
              <a:buNone/>
            </a:pPr>
            <a:r>
              <a:rPr lang="en-US" sz="2400" dirty="0" smtClean="0">
                <a:solidFill>
                  <a:srgbClr val="33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● 625 young men aged 16-19 selected from Buffalo,</a:t>
            </a:r>
          </a:p>
          <a:p>
            <a:pPr marL="914400" lvl="3" indent="0">
              <a:buNone/>
            </a:pPr>
            <a:r>
              <a:rPr lang="en-US" sz="2400" dirty="0" smtClean="0">
                <a:solidFill>
                  <a:srgbClr val="33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NY by RDD in </a:t>
            </a:r>
            <a:r>
              <a:rPr lang="en-US" sz="2400" dirty="0" smtClean="0">
                <a:solidFill>
                  <a:srgbClr val="33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1992-93; interviewed three times</a:t>
            </a:r>
          </a:p>
          <a:p>
            <a:pPr marL="914400" lvl="3" indent="0">
              <a:buNone/>
            </a:pPr>
            <a:r>
              <a:rPr lang="en-US" sz="2400" dirty="0">
                <a:solidFill>
                  <a:srgbClr val="33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solidFill>
                  <a:srgbClr val="33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solidFill>
                  <a:srgbClr val="33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initially, and then did Wave 4 12-15 years later</a:t>
            </a:r>
            <a:endParaRPr lang="en-US" sz="2400" dirty="0" smtClean="0">
              <a:solidFill>
                <a:srgbClr val="3399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3" indent="0">
              <a:buNone/>
            </a:pPr>
            <a:r>
              <a:rPr lang="en-US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● </a:t>
            </a:r>
            <a:r>
              <a:rPr lang="en-US" sz="2400" dirty="0">
                <a:solidFill>
                  <a:srgbClr val="33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Over-sampled high crime areas</a:t>
            </a:r>
          </a:p>
          <a:p>
            <a:pPr marL="914400" lvl="3" indent="0">
              <a:buNone/>
            </a:pPr>
            <a:r>
              <a:rPr lang="en-US" sz="2400" dirty="0" smtClean="0">
                <a:solidFill>
                  <a:srgbClr val="33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● </a:t>
            </a:r>
            <a:r>
              <a:rPr lang="en-US" sz="2400" dirty="0" smtClean="0">
                <a:solidFill>
                  <a:srgbClr val="33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collected:  Demographics, drinking and drug</a:t>
            </a:r>
          </a:p>
          <a:p>
            <a:pPr marL="914400" lvl="3" indent="0">
              <a:buNone/>
            </a:pPr>
            <a:r>
              <a:rPr lang="en-US" sz="2400" dirty="0">
                <a:solidFill>
                  <a:srgbClr val="33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solidFill>
                  <a:srgbClr val="33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use, degree of family stability, physical health </a:t>
            </a:r>
          </a:p>
          <a:p>
            <a:pPr marL="914400" lvl="3" indent="0">
              <a:buNone/>
            </a:pPr>
            <a:r>
              <a:rPr lang="en-US" sz="2400" dirty="0">
                <a:solidFill>
                  <a:srgbClr val="33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solidFill>
                  <a:srgbClr val="33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problems, and personality characteristics and</a:t>
            </a:r>
          </a:p>
          <a:p>
            <a:pPr marL="914400" lvl="3" indent="0">
              <a:buNone/>
            </a:pPr>
            <a:r>
              <a:rPr lang="en-US" sz="2400" dirty="0">
                <a:solidFill>
                  <a:srgbClr val="33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solidFill>
                  <a:srgbClr val="33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psychiatric symptoms.</a:t>
            </a:r>
            <a:endParaRPr lang="en-US" sz="2400" dirty="0" smtClean="0">
              <a:solidFill>
                <a:srgbClr val="3399FF"/>
              </a:solidFill>
            </a:endParaRPr>
          </a:p>
          <a:p>
            <a:pPr marL="630936" lvl="2" indent="0">
              <a:buNone/>
            </a:pPr>
            <a:endParaRPr lang="en-US" sz="3050" dirty="0" smtClean="0"/>
          </a:p>
          <a:p>
            <a:pPr lvl="4"/>
            <a:endParaRPr lang="en-US" sz="23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The Study Sample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67032" y="1524000"/>
            <a:ext cx="8229600" cy="4267200"/>
          </a:xfrm>
        </p:spPr>
        <p:txBody>
          <a:bodyPr>
            <a:normAutofit fontScale="85000" lnSpcReduction="20000"/>
          </a:bodyPr>
          <a:lstStyle/>
          <a:p>
            <a:r>
              <a:rPr lang="en-US" sz="3600" b="1" u="sng" dirty="0" smtClean="0"/>
              <a:t>Lifetime abstainers:</a:t>
            </a:r>
          </a:p>
          <a:p>
            <a:pPr marL="109728" indent="0">
              <a:buNone/>
            </a:pPr>
            <a:r>
              <a:rPr lang="en-US" sz="3600" dirty="0">
                <a:solidFill>
                  <a:srgbClr val="33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● </a:t>
            </a:r>
            <a:r>
              <a:rPr lang="en-US" sz="3600" dirty="0">
                <a:solidFill>
                  <a:srgbClr val="3399FF"/>
                </a:solidFill>
              </a:rPr>
              <a:t>Defined by the question, “Have you ever had a drink of beer, malt liquor, wine cooler, fortified wine, wine, liquor, or any other beverage containing alcohol, not counting small tastes?”</a:t>
            </a:r>
            <a:endParaRPr lang="en-US" sz="4400" b="1" u="sng" dirty="0"/>
          </a:p>
          <a:p>
            <a:pPr marL="109728" indent="0">
              <a:buNone/>
            </a:pPr>
            <a:endParaRPr lang="en-US" sz="3600" b="1" u="sng" dirty="0" smtClean="0"/>
          </a:p>
          <a:p>
            <a:r>
              <a:rPr lang="en-US" sz="3600" b="1" u="sng" dirty="0" smtClean="0"/>
              <a:t>“Current” abstainers/former drinkers:</a:t>
            </a:r>
          </a:p>
          <a:p>
            <a:pPr marL="109728" indent="0">
              <a:buNone/>
            </a:pPr>
            <a:r>
              <a:rPr lang="en-US" sz="3600" b="1" dirty="0" smtClean="0">
                <a:solidFill>
                  <a:srgbClr val="33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● </a:t>
            </a:r>
            <a:r>
              <a:rPr lang="en-US" sz="3600" dirty="0" smtClean="0">
                <a:solidFill>
                  <a:srgbClr val="3399FF"/>
                </a:solidFill>
                <a:cs typeface="Arial" panose="020B0604020202020204" pitchFamily="34" charset="0"/>
              </a:rPr>
              <a:t>If answered yes to above, repeated the question for the past 12 months.</a:t>
            </a:r>
            <a:endParaRPr lang="en-US" sz="3600" b="1" dirty="0" smtClean="0">
              <a:solidFill>
                <a:srgbClr val="3399FF"/>
              </a:solidFill>
            </a:endParaRPr>
          </a:p>
          <a:p>
            <a:pPr marL="630936" lvl="2" indent="0">
              <a:buNone/>
            </a:pPr>
            <a:endParaRPr lang="en-US" sz="2800" dirty="0" smtClean="0"/>
          </a:p>
          <a:p>
            <a:pPr lvl="2"/>
            <a:endParaRPr lang="en-US" sz="3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Abstainers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219200" y="1417638"/>
            <a:ext cx="6705600" cy="4800600"/>
          </a:xfrm>
        </p:spPr>
        <p:txBody>
          <a:bodyPr>
            <a:normAutofit/>
          </a:bodyPr>
          <a:lstStyle/>
          <a:p>
            <a:r>
              <a:rPr lang="en-US" sz="3300" dirty="0" smtClean="0"/>
              <a:t>Lifetime abstainers</a:t>
            </a:r>
          </a:p>
          <a:p>
            <a:r>
              <a:rPr lang="en-US" sz="3300" dirty="0" smtClean="0"/>
              <a:t>Long-term abstainers</a:t>
            </a:r>
          </a:p>
          <a:p>
            <a:r>
              <a:rPr lang="en-US" sz="3300" dirty="0" smtClean="0"/>
              <a:t>Former drinkers as a group</a:t>
            </a:r>
          </a:p>
          <a:p>
            <a:r>
              <a:rPr lang="en-US" sz="3300" dirty="0" smtClean="0"/>
              <a:t>Former light drinkers</a:t>
            </a:r>
          </a:p>
          <a:p>
            <a:r>
              <a:rPr lang="en-US" sz="3300" dirty="0" smtClean="0"/>
              <a:t>Former moderate drinkers</a:t>
            </a:r>
          </a:p>
          <a:p>
            <a:r>
              <a:rPr lang="en-US" sz="3300" dirty="0" smtClean="0"/>
              <a:t>Former heavy drinkers</a:t>
            </a:r>
          </a:p>
          <a:p>
            <a:r>
              <a:rPr lang="en-US" sz="3300" dirty="0" smtClean="0"/>
              <a:t>Former problem drinkers</a:t>
            </a:r>
          </a:p>
          <a:p>
            <a:r>
              <a:rPr lang="en-US" sz="3300" dirty="0" smtClean="0"/>
              <a:t>Former alcoholic drinkers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Further Delineation of Abstainers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76300" y="1752600"/>
            <a:ext cx="7391400" cy="2971800"/>
          </a:xfrm>
        </p:spPr>
        <p:txBody>
          <a:bodyPr>
            <a:normAutofit/>
          </a:bodyPr>
          <a:lstStyle/>
          <a:p>
            <a:r>
              <a:rPr lang="en-US" sz="3300" b="1" dirty="0" smtClean="0"/>
              <a:t>Brief Symptom Inventory (BSI)</a:t>
            </a:r>
          </a:p>
          <a:p>
            <a:pPr marL="393192" lvl="1" indent="0">
              <a:buNone/>
            </a:pPr>
            <a:r>
              <a:rPr lang="en-US" sz="2900" b="1" dirty="0" smtClean="0">
                <a:solidFill>
                  <a:srgbClr val="33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● </a:t>
            </a:r>
            <a:r>
              <a:rPr lang="en-US" sz="2900" b="1" dirty="0" smtClean="0">
                <a:solidFill>
                  <a:srgbClr val="3399FF"/>
                </a:solidFill>
                <a:cs typeface="Arial" panose="020B0604020202020204" pitchFamily="34" charset="0"/>
              </a:rPr>
              <a:t>Depression</a:t>
            </a:r>
          </a:p>
          <a:p>
            <a:pPr marL="393192" lvl="1" indent="0">
              <a:buNone/>
            </a:pPr>
            <a:r>
              <a:rPr lang="en-US" sz="2900" b="1" dirty="0">
                <a:solidFill>
                  <a:srgbClr val="33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● </a:t>
            </a:r>
            <a:r>
              <a:rPr lang="en-US" sz="2900" b="1" dirty="0" smtClean="0">
                <a:solidFill>
                  <a:srgbClr val="3399FF"/>
                </a:solidFill>
                <a:cs typeface="Arial" panose="020B0604020202020204" pitchFamily="34" charset="0"/>
              </a:rPr>
              <a:t>Anxiety</a:t>
            </a:r>
          </a:p>
          <a:p>
            <a:pPr marL="393192" lvl="1" indent="0">
              <a:buNone/>
            </a:pPr>
            <a:r>
              <a:rPr lang="en-US" sz="2900" b="1" dirty="0">
                <a:solidFill>
                  <a:srgbClr val="33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● </a:t>
            </a:r>
            <a:r>
              <a:rPr lang="en-US" sz="2900" b="1" dirty="0" smtClean="0">
                <a:solidFill>
                  <a:srgbClr val="3399FF"/>
                </a:solidFill>
                <a:cs typeface="Arial" panose="020B0604020202020204" pitchFamily="34" charset="0"/>
              </a:rPr>
              <a:t>Obsessive-compulsive disorder</a:t>
            </a:r>
            <a:endParaRPr lang="en-US" sz="2900" b="1" dirty="0">
              <a:solidFill>
                <a:srgbClr val="3399FF"/>
              </a:solidFill>
              <a:cs typeface="Arial" panose="020B0604020202020204" pitchFamily="34" charset="0"/>
            </a:endParaRPr>
          </a:p>
          <a:p>
            <a:pPr marL="393192" lvl="1" indent="0">
              <a:buNone/>
            </a:pPr>
            <a:r>
              <a:rPr lang="en-US" sz="2900" b="1" dirty="0">
                <a:solidFill>
                  <a:srgbClr val="33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● </a:t>
            </a:r>
            <a:r>
              <a:rPr lang="en-US" sz="2900" b="1" dirty="0" smtClean="0">
                <a:solidFill>
                  <a:srgbClr val="3399FF"/>
                </a:solidFill>
                <a:cs typeface="Arial" panose="020B0604020202020204" pitchFamily="34" charset="0"/>
              </a:rPr>
              <a:t>Psychoticism</a:t>
            </a:r>
            <a:endParaRPr lang="en-US" sz="2900" b="1" dirty="0">
              <a:solidFill>
                <a:srgbClr val="3399FF"/>
              </a:solidFill>
              <a:cs typeface="Arial" panose="020B0604020202020204" pitchFamily="34" charset="0"/>
            </a:endParaRPr>
          </a:p>
          <a:p>
            <a:pPr marL="393192" lvl="1" indent="0">
              <a:buNone/>
            </a:pPr>
            <a:endParaRPr lang="en-US" sz="2900" b="1" dirty="0" smtClean="0">
              <a:solidFill>
                <a:srgbClr val="3399FF"/>
              </a:solidFill>
            </a:endParaRPr>
          </a:p>
          <a:p>
            <a:pPr marL="914400" lvl="3" indent="0">
              <a:buNone/>
            </a:pPr>
            <a:endParaRPr lang="en-US" sz="2400" dirty="0" smtClean="0">
              <a:solidFill>
                <a:srgbClr val="3399FF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Mental Health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00781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752600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sz="3800" b="1" dirty="0" smtClean="0"/>
              <a:t>           </a:t>
            </a:r>
            <a:r>
              <a:rPr lang="en-US" sz="2400" b="1" u="sng" dirty="0" smtClean="0"/>
              <a:t>Strict Abstainers</a:t>
            </a:r>
            <a:r>
              <a:rPr lang="en-US" sz="2400" b="1" dirty="0" smtClean="0"/>
              <a:t> </a:t>
            </a:r>
            <a:r>
              <a:rPr lang="en-US" sz="2400" b="1" u="sng" dirty="0" smtClean="0"/>
              <a:t>Former Drinkers</a:t>
            </a:r>
            <a:r>
              <a:rPr lang="en-US" sz="2400" b="1" dirty="0" smtClean="0"/>
              <a:t> </a:t>
            </a:r>
            <a:r>
              <a:rPr lang="en-US" sz="2400" b="1" u="sng" dirty="0" smtClean="0"/>
              <a:t>F</a:t>
            </a:r>
            <a:r>
              <a:rPr lang="en-US" sz="2400" b="1" dirty="0" smtClean="0"/>
              <a:t> </a:t>
            </a:r>
            <a:r>
              <a:rPr lang="en-US" sz="2400" b="1" u="sng" dirty="0" smtClean="0"/>
              <a:t>Sig.   </a:t>
            </a:r>
            <a:endParaRPr lang="en-US" sz="2400" b="1" u="sng" dirty="0" smtClean="0"/>
          </a:p>
          <a:p>
            <a:pPr marL="393192" lvl="1" indent="0">
              <a:buNone/>
            </a:pPr>
            <a:r>
              <a:rPr lang="en-US" sz="2400" u="sng" dirty="0" smtClean="0"/>
              <a:t>BSI</a:t>
            </a:r>
            <a:r>
              <a:rPr lang="en-US" sz="2400" dirty="0" smtClean="0"/>
              <a:t>			</a:t>
            </a:r>
            <a:r>
              <a:rPr lang="en-US" sz="2200" dirty="0" smtClean="0"/>
              <a:t>(</a:t>
            </a:r>
            <a:r>
              <a:rPr lang="en-US" sz="2200" dirty="0" err="1" smtClean="0"/>
              <a:t>mean</a:t>
            </a:r>
            <a:r>
              <a:rPr lang="en-US" sz="2200" u="sng" dirty="0" err="1" smtClean="0"/>
              <a:t>+</a:t>
            </a:r>
            <a:r>
              <a:rPr lang="en-US" sz="2200" dirty="0" err="1" smtClean="0"/>
              <a:t>SD</a:t>
            </a:r>
            <a:r>
              <a:rPr lang="en-US" sz="2200" dirty="0"/>
              <a:t>)	</a:t>
            </a:r>
            <a:r>
              <a:rPr lang="en-US" sz="2200" dirty="0" smtClean="0"/>
              <a:t>     </a:t>
            </a:r>
            <a:r>
              <a:rPr lang="en-US" sz="2200" dirty="0"/>
              <a:t>(</a:t>
            </a:r>
            <a:r>
              <a:rPr lang="en-US" sz="2200" dirty="0" err="1"/>
              <a:t>mean</a:t>
            </a:r>
            <a:r>
              <a:rPr lang="en-US" sz="2200" u="sng" dirty="0" err="1"/>
              <a:t>+</a:t>
            </a:r>
            <a:r>
              <a:rPr lang="en-US" sz="2200" dirty="0" err="1"/>
              <a:t>SD</a:t>
            </a:r>
            <a:r>
              <a:rPr lang="en-US" sz="2200" dirty="0"/>
              <a:t>)</a:t>
            </a:r>
            <a:endParaRPr lang="en-US" sz="2200" dirty="0" smtClean="0"/>
          </a:p>
          <a:p>
            <a:pPr marL="393192" lvl="1" indent="0">
              <a:buNone/>
            </a:pPr>
            <a:r>
              <a:rPr lang="en-US" sz="2400" u="sng" dirty="0" smtClean="0"/>
              <a:t>Dimension</a:t>
            </a:r>
          </a:p>
          <a:p>
            <a:pPr marL="393192" lvl="1" indent="0">
              <a:buNone/>
            </a:pPr>
            <a:endParaRPr lang="en-US" sz="2400" u="sng" dirty="0"/>
          </a:p>
          <a:p>
            <a:pPr marL="393192" lvl="1" indent="0">
              <a:buNone/>
            </a:pPr>
            <a:r>
              <a:rPr lang="en-US" dirty="0" smtClean="0"/>
              <a:t>Anxiety		 0.81</a:t>
            </a:r>
            <a:r>
              <a:rPr lang="en-US" u="sng" dirty="0" smtClean="0"/>
              <a:t>+</a:t>
            </a:r>
            <a:r>
              <a:rPr lang="en-US" dirty="0" smtClean="0"/>
              <a:t>0.8	      0.92</a:t>
            </a:r>
            <a:r>
              <a:rPr lang="en-US" u="sng" dirty="0" smtClean="0"/>
              <a:t>+</a:t>
            </a:r>
            <a:r>
              <a:rPr lang="en-US" dirty="0" smtClean="0"/>
              <a:t>0.7    0.6   ns</a:t>
            </a:r>
          </a:p>
          <a:p>
            <a:pPr marL="393192" lvl="1" indent="0">
              <a:buNone/>
            </a:pPr>
            <a:r>
              <a:rPr lang="en-US" dirty="0"/>
              <a:t>Psychoticism	 </a:t>
            </a:r>
            <a:r>
              <a:rPr lang="en-US" dirty="0" smtClean="0"/>
              <a:t>0.79</a:t>
            </a:r>
            <a:r>
              <a:rPr lang="en-US" u="sng" dirty="0" smtClean="0"/>
              <a:t>+</a:t>
            </a:r>
            <a:r>
              <a:rPr lang="en-US" dirty="0" smtClean="0"/>
              <a:t>0.7</a:t>
            </a:r>
            <a:r>
              <a:rPr lang="en-US" dirty="0"/>
              <a:t>	      </a:t>
            </a:r>
            <a:r>
              <a:rPr lang="en-US" dirty="0" smtClean="0"/>
              <a:t>1.00</a:t>
            </a:r>
            <a:r>
              <a:rPr lang="en-US" u="sng" dirty="0" smtClean="0"/>
              <a:t>+</a:t>
            </a:r>
            <a:r>
              <a:rPr lang="en-US" dirty="0" smtClean="0"/>
              <a:t>0.8    2.3   </a:t>
            </a:r>
            <a:r>
              <a:rPr lang="en-US" dirty="0"/>
              <a:t>ns</a:t>
            </a:r>
            <a:endParaRPr lang="en-US" dirty="0" smtClean="0"/>
          </a:p>
          <a:p>
            <a:pPr marL="393192" lvl="1" indent="0">
              <a:buNone/>
            </a:pPr>
            <a:r>
              <a:rPr lang="en-US" dirty="0" smtClean="0"/>
              <a:t>OCD		</a:t>
            </a:r>
            <a:r>
              <a:rPr lang="en-US" dirty="0"/>
              <a:t> </a:t>
            </a:r>
            <a:r>
              <a:rPr lang="en-US" dirty="0" smtClean="0"/>
              <a:t>1.08</a:t>
            </a:r>
            <a:r>
              <a:rPr lang="en-US" u="sng" dirty="0" smtClean="0"/>
              <a:t>+</a:t>
            </a:r>
            <a:r>
              <a:rPr lang="en-US" dirty="0" smtClean="0"/>
              <a:t>0.7</a:t>
            </a:r>
            <a:r>
              <a:rPr lang="en-US" dirty="0"/>
              <a:t>	      </a:t>
            </a:r>
            <a:r>
              <a:rPr lang="en-US" dirty="0" smtClean="0"/>
              <a:t>1.34</a:t>
            </a:r>
            <a:r>
              <a:rPr lang="en-US" u="sng" dirty="0" smtClean="0"/>
              <a:t>+</a:t>
            </a:r>
            <a:r>
              <a:rPr lang="en-US" dirty="0" smtClean="0"/>
              <a:t>0.8    3.5  .06</a:t>
            </a:r>
            <a:endParaRPr lang="en-US" dirty="0"/>
          </a:p>
          <a:p>
            <a:pPr marL="393192" lvl="1" indent="0">
              <a:buNone/>
            </a:pPr>
            <a:r>
              <a:rPr lang="en-US" dirty="0"/>
              <a:t>Depression	 </a:t>
            </a:r>
            <a:r>
              <a:rPr lang="en-US" dirty="0" smtClean="0"/>
              <a:t>0.68</a:t>
            </a:r>
            <a:r>
              <a:rPr lang="en-US" u="sng" dirty="0" smtClean="0"/>
              <a:t>+</a:t>
            </a:r>
            <a:r>
              <a:rPr lang="en-US" dirty="0" smtClean="0"/>
              <a:t>0.7</a:t>
            </a:r>
            <a:r>
              <a:rPr lang="en-US" dirty="0"/>
              <a:t>	      </a:t>
            </a:r>
            <a:r>
              <a:rPr lang="en-US" dirty="0" smtClean="0"/>
              <a:t>0.85</a:t>
            </a:r>
            <a:r>
              <a:rPr lang="en-US" u="sng" dirty="0" smtClean="0"/>
              <a:t>+</a:t>
            </a:r>
            <a:r>
              <a:rPr lang="en-US" dirty="0" smtClean="0"/>
              <a:t>0.8    1.7   </a:t>
            </a:r>
            <a:r>
              <a:rPr lang="en-US" dirty="0"/>
              <a:t>ns</a:t>
            </a:r>
            <a:endParaRPr lang="en-US" dirty="0" smtClean="0"/>
          </a:p>
          <a:p>
            <a:pPr marL="393192" lvl="1" indent="0">
              <a:buNone/>
            </a:pPr>
            <a:r>
              <a:rPr lang="en-US" dirty="0"/>
              <a:t>Total		 0.84</a:t>
            </a:r>
            <a:r>
              <a:rPr lang="en-US" u="sng" dirty="0"/>
              <a:t>+</a:t>
            </a:r>
            <a:r>
              <a:rPr lang="en-US" dirty="0"/>
              <a:t>0.7	      1.02</a:t>
            </a:r>
            <a:r>
              <a:rPr lang="en-US" u="sng" dirty="0"/>
              <a:t>+</a:t>
            </a:r>
            <a:r>
              <a:rPr lang="en-US" dirty="0"/>
              <a:t>0.7    2.4   ns</a:t>
            </a:r>
          </a:p>
          <a:p>
            <a:pPr marL="393192" lvl="1" indent="0">
              <a:buNone/>
            </a:pPr>
            <a:endParaRPr lang="en-US" dirty="0" smtClean="0"/>
          </a:p>
          <a:p>
            <a:pPr marL="393192" lvl="1" indent="0">
              <a:buNone/>
            </a:pPr>
            <a:r>
              <a:rPr lang="en-US" dirty="0" smtClean="0"/>
              <a:t>n=156</a:t>
            </a: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400" dirty="0" smtClean="0"/>
              <a:t>Mental Health of Strict Abstainers vs Former Drinkers as a Group: Wave 1 </a:t>
            </a:r>
            <a:endParaRPr lang="en-US" sz="3400" dirty="0"/>
          </a:p>
        </p:txBody>
      </p:sp>
    </p:spTree>
    <p:extLst>
      <p:ext uri="{BB962C8B-B14F-4D97-AF65-F5344CB8AC3E}">
        <p14:creationId xmlns:p14="http://schemas.microsoft.com/office/powerpoint/2010/main" val="24227249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752600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sz="3800" b="1" dirty="0" smtClean="0"/>
              <a:t>           </a:t>
            </a:r>
            <a:r>
              <a:rPr lang="en-US" sz="2400" b="1" u="sng" dirty="0" smtClean="0"/>
              <a:t>Strict Abstainers</a:t>
            </a:r>
            <a:r>
              <a:rPr lang="en-US" sz="2400" b="1" dirty="0" smtClean="0"/>
              <a:t> </a:t>
            </a:r>
            <a:r>
              <a:rPr lang="en-US" sz="2400" b="1" u="sng" dirty="0" smtClean="0"/>
              <a:t>Former Drinkers</a:t>
            </a:r>
            <a:r>
              <a:rPr lang="en-US" sz="2400" b="1" dirty="0" smtClean="0"/>
              <a:t> </a:t>
            </a:r>
            <a:r>
              <a:rPr lang="en-US" sz="2400" b="1" u="sng" dirty="0" smtClean="0"/>
              <a:t>F</a:t>
            </a:r>
            <a:r>
              <a:rPr lang="en-US" sz="2400" b="1" dirty="0" smtClean="0"/>
              <a:t> </a:t>
            </a:r>
            <a:r>
              <a:rPr lang="en-US" sz="2400" b="1" u="sng" dirty="0" smtClean="0"/>
              <a:t>Sig.   </a:t>
            </a:r>
            <a:endParaRPr lang="en-US" sz="2400" b="1" u="sng" dirty="0" smtClean="0"/>
          </a:p>
          <a:p>
            <a:pPr marL="393192" lvl="1" indent="0">
              <a:buNone/>
            </a:pPr>
            <a:r>
              <a:rPr lang="en-US" sz="2400" u="sng" dirty="0" smtClean="0"/>
              <a:t>BSI</a:t>
            </a:r>
            <a:r>
              <a:rPr lang="en-US" sz="2400" dirty="0" smtClean="0"/>
              <a:t>			</a:t>
            </a:r>
            <a:r>
              <a:rPr lang="en-US" sz="2200" dirty="0" smtClean="0"/>
              <a:t>(</a:t>
            </a:r>
            <a:r>
              <a:rPr lang="en-US" sz="2200" dirty="0" err="1" smtClean="0"/>
              <a:t>mean</a:t>
            </a:r>
            <a:r>
              <a:rPr lang="en-US" sz="2200" u="sng" dirty="0" err="1" smtClean="0"/>
              <a:t>+</a:t>
            </a:r>
            <a:r>
              <a:rPr lang="en-US" sz="2200" dirty="0" err="1" smtClean="0"/>
              <a:t>SD</a:t>
            </a:r>
            <a:r>
              <a:rPr lang="en-US" sz="2200" dirty="0"/>
              <a:t>)	</a:t>
            </a:r>
            <a:r>
              <a:rPr lang="en-US" sz="2200" dirty="0" smtClean="0"/>
              <a:t>     </a:t>
            </a:r>
            <a:r>
              <a:rPr lang="en-US" sz="2200" dirty="0"/>
              <a:t>(</a:t>
            </a:r>
            <a:r>
              <a:rPr lang="en-US" sz="2200" dirty="0" err="1"/>
              <a:t>mean</a:t>
            </a:r>
            <a:r>
              <a:rPr lang="en-US" sz="2200" u="sng" dirty="0" err="1"/>
              <a:t>+</a:t>
            </a:r>
            <a:r>
              <a:rPr lang="en-US" sz="2200" dirty="0" err="1"/>
              <a:t>SD</a:t>
            </a:r>
            <a:r>
              <a:rPr lang="en-US" sz="2200" dirty="0"/>
              <a:t>)</a:t>
            </a:r>
            <a:endParaRPr lang="en-US" sz="2200" dirty="0" smtClean="0"/>
          </a:p>
          <a:p>
            <a:pPr marL="393192" lvl="1" indent="0">
              <a:buNone/>
            </a:pPr>
            <a:r>
              <a:rPr lang="en-US" sz="2400" u="sng" dirty="0" smtClean="0"/>
              <a:t>Dimension</a:t>
            </a:r>
          </a:p>
          <a:p>
            <a:pPr marL="393192" lvl="1" indent="0">
              <a:buNone/>
            </a:pPr>
            <a:endParaRPr lang="en-US" sz="2400" u="sng" dirty="0"/>
          </a:p>
          <a:p>
            <a:pPr marL="393192" lvl="1" indent="0">
              <a:buNone/>
            </a:pPr>
            <a:r>
              <a:rPr lang="en-US" dirty="0" smtClean="0"/>
              <a:t>Anxiety		 1.62</a:t>
            </a:r>
            <a:r>
              <a:rPr lang="en-US" u="sng" dirty="0" smtClean="0"/>
              <a:t>+</a:t>
            </a:r>
            <a:r>
              <a:rPr lang="en-US" dirty="0" smtClean="0"/>
              <a:t>0.6	      1.63</a:t>
            </a:r>
            <a:r>
              <a:rPr lang="en-US" u="sng" dirty="0" smtClean="0"/>
              <a:t>+</a:t>
            </a:r>
            <a:r>
              <a:rPr lang="en-US" dirty="0" smtClean="0"/>
              <a:t>0.8  .001   ns</a:t>
            </a:r>
          </a:p>
          <a:p>
            <a:pPr marL="393192" lvl="1" indent="0">
              <a:buNone/>
            </a:pPr>
            <a:r>
              <a:rPr lang="en-US" dirty="0"/>
              <a:t>Psychoticism	 </a:t>
            </a:r>
            <a:r>
              <a:rPr lang="en-US" dirty="0" smtClean="0"/>
              <a:t>1.58</a:t>
            </a:r>
            <a:r>
              <a:rPr lang="en-US" u="sng" dirty="0" smtClean="0"/>
              <a:t>+</a:t>
            </a:r>
            <a:r>
              <a:rPr lang="en-US" dirty="0" smtClean="0"/>
              <a:t>0.9</a:t>
            </a:r>
            <a:r>
              <a:rPr lang="en-US" dirty="0"/>
              <a:t>	      </a:t>
            </a:r>
            <a:r>
              <a:rPr lang="en-US" dirty="0" smtClean="0"/>
              <a:t>1.88</a:t>
            </a:r>
            <a:r>
              <a:rPr lang="en-US" u="sng" dirty="0" smtClean="0"/>
              <a:t>+</a:t>
            </a:r>
            <a:r>
              <a:rPr lang="en-US" dirty="0" smtClean="0"/>
              <a:t>0.8    1.0   </a:t>
            </a:r>
            <a:r>
              <a:rPr lang="en-US" dirty="0"/>
              <a:t>ns</a:t>
            </a:r>
            <a:endParaRPr lang="en-US" dirty="0" smtClean="0"/>
          </a:p>
          <a:p>
            <a:pPr marL="393192" lvl="1" indent="0">
              <a:buNone/>
            </a:pPr>
            <a:r>
              <a:rPr lang="en-US" dirty="0" smtClean="0"/>
              <a:t>OCD		</a:t>
            </a:r>
            <a:r>
              <a:rPr lang="en-US" dirty="0"/>
              <a:t> </a:t>
            </a:r>
            <a:r>
              <a:rPr lang="en-US" dirty="0" smtClean="0"/>
              <a:t>1.84</a:t>
            </a:r>
            <a:r>
              <a:rPr lang="en-US" u="sng" dirty="0" smtClean="0"/>
              <a:t>+</a:t>
            </a:r>
            <a:r>
              <a:rPr lang="en-US" dirty="0" smtClean="0"/>
              <a:t>0.7</a:t>
            </a:r>
            <a:r>
              <a:rPr lang="en-US" dirty="0"/>
              <a:t>	      </a:t>
            </a:r>
            <a:r>
              <a:rPr lang="en-US" dirty="0" smtClean="0"/>
              <a:t>2.13</a:t>
            </a:r>
            <a:r>
              <a:rPr lang="en-US" u="sng" dirty="0" smtClean="0"/>
              <a:t>+</a:t>
            </a:r>
            <a:r>
              <a:rPr lang="en-US" dirty="0" smtClean="0"/>
              <a:t>0.9    1.1   ns</a:t>
            </a:r>
            <a:endParaRPr lang="en-US" dirty="0"/>
          </a:p>
          <a:p>
            <a:pPr marL="393192" lvl="1" indent="0">
              <a:buNone/>
            </a:pPr>
            <a:r>
              <a:rPr lang="en-US" dirty="0"/>
              <a:t>Depression	 </a:t>
            </a:r>
            <a:r>
              <a:rPr lang="en-US" dirty="0" smtClean="0"/>
              <a:t>1.52</a:t>
            </a:r>
            <a:r>
              <a:rPr lang="en-US" u="sng" dirty="0" smtClean="0"/>
              <a:t>+</a:t>
            </a:r>
            <a:r>
              <a:rPr lang="en-US" dirty="0" smtClean="0"/>
              <a:t>0.7</a:t>
            </a:r>
            <a:r>
              <a:rPr lang="en-US" dirty="0"/>
              <a:t>	      </a:t>
            </a:r>
            <a:r>
              <a:rPr lang="en-US" dirty="0" smtClean="0"/>
              <a:t>1.75</a:t>
            </a:r>
            <a:r>
              <a:rPr lang="en-US" u="sng" dirty="0" smtClean="0"/>
              <a:t>+</a:t>
            </a:r>
            <a:r>
              <a:rPr lang="en-US" dirty="0" smtClean="0"/>
              <a:t>0.9    </a:t>
            </a:r>
            <a:r>
              <a:rPr lang="en-US" dirty="0"/>
              <a:t>0</a:t>
            </a:r>
            <a:r>
              <a:rPr lang="en-US" dirty="0" smtClean="0"/>
              <a:t>.7   </a:t>
            </a:r>
            <a:r>
              <a:rPr lang="en-US" dirty="0"/>
              <a:t>ns</a:t>
            </a:r>
            <a:endParaRPr lang="en-US" dirty="0" smtClean="0"/>
          </a:p>
          <a:p>
            <a:pPr marL="393192" lvl="1" indent="0">
              <a:buNone/>
            </a:pPr>
            <a:r>
              <a:rPr lang="en-US" dirty="0"/>
              <a:t>Total		 </a:t>
            </a:r>
            <a:r>
              <a:rPr lang="en-US" dirty="0" smtClean="0"/>
              <a:t>1.64</a:t>
            </a:r>
            <a:r>
              <a:rPr lang="en-US" u="sng" dirty="0" smtClean="0"/>
              <a:t>+</a:t>
            </a:r>
            <a:r>
              <a:rPr lang="en-US" dirty="0" smtClean="0"/>
              <a:t>0.7</a:t>
            </a:r>
            <a:r>
              <a:rPr lang="en-US" dirty="0"/>
              <a:t>	      </a:t>
            </a:r>
            <a:r>
              <a:rPr lang="en-US" dirty="0" smtClean="0"/>
              <a:t>1.85</a:t>
            </a:r>
            <a:r>
              <a:rPr lang="en-US" u="sng" dirty="0" smtClean="0"/>
              <a:t>+</a:t>
            </a:r>
            <a:r>
              <a:rPr lang="en-US" dirty="0" smtClean="0"/>
              <a:t>0.8    0.7   </a:t>
            </a:r>
            <a:r>
              <a:rPr lang="en-US" dirty="0"/>
              <a:t>ns</a:t>
            </a:r>
          </a:p>
          <a:p>
            <a:pPr marL="393192" lvl="1" indent="0">
              <a:buNone/>
            </a:pPr>
            <a:endParaRPr lang="en-US" dirty="0" smtClean="0"/>
          </a:p>
          <a:p>
            <a:pPr marL="393192" lvl="1" indent="0">
              <a:buNone/>
            </a:pPr>
            <a:r>
              <a:rPr lang="en-US" dirty="0" smtClean="0"/>
              <a:t>n=35</a:t>
            </a: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400" dirty="0" smtClean="0"/>
              <a:t>Mental Health of Strict Abstainers vs Former Drinkers as a Group: Wave 4 </a:t>
            </a:r>
            <a:endParaRPr lang="en-US" sz="3400" dirty="0"/>
          </a:p>
        </p:txBody>
      </p:sp>
    </p:spTree>
    <p:extLst>
      <p:ext uri="{BB962C8B-B14F-4D97-AF65-F5344CB8AC3E}">
        <p14:creationId xmlns:p14="http://schemas.microsoft.com/office/powerpoint/2010/main" val="38458649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678362"/>
          </a:xfrm>
        </p:spPr>
        <p:txBody>
          <a:bodyPr>
            <a:noAutofit/>
          </a:bodyPr>
          <a:lstStyle/>
          <a:p>
            <a:r>
              <a:rPr lang="en-US" sz="3200" dirty="0" smtClean="0"/>
              <a:t>Well-documented by </a:t>
            </a:r>
            <a:r>
              <a:rPr lang="en-US" sz="3200" dirty="0" err="1" smtClean="0"/>
              <a:t>Jayasekara</a:t>
            </a:r>
            <a:r>
              <a:rPr lang="en-US" sz="3200" dirty="0" smtClean="0"/>
              <a:t> et al (AJE, Vol 179(9), May 2014):</a:t>
            </a:r>
            <a:endParaRPr lang="en-US" sz="3200" dirty="0" smtClean="0"/>
          </a:p>
          <a:p>
            <a:pPr lvl="2"/>
            <a:r>
              <a:rPr lang="en-US" sz="2000" dirty="0" smtClean="0"/>
              <a:t>Quality of the epidemiologic evidence</a:t>
            </a:r>
            <a:endParaRPr lang="en-US" sz="2000" dirty="0" smtClean="0"/>
          </a:p>
          <a:p>
            <a:pPr lvl="2"/>
            <a:r>
              <a:rPr lang="en-US" sz="2000" dirty="0" smtClean="0"/>
              <a:t>Choice of reference group</a:t>
            </a:r>
          </a:p>
          <a:p>
            <a:pPr lvl="2"/>
            <a:r>
              <a:rPr lang="en-US" sz="2000" dirty="0" smtClean="0"/>
              <a:t>Most cohort studies measure alcohol consumption only at baseline, but it’s likely to vary over life</a:t>
            </a:r>
          </a:p>
          <a:p>
            <a:pPr lvl="2"/>
            <a:r>
              <a:rPr lang="en-US" sz="2000" dirty="0" smtClean="0"/>
              <a:t>Misclassification of intake</a:t>
            </a:r>
          </a:p>
          <a:p>
            <a:pPr lvl="2"/>
            <a:r>
              <a:rPr lang="en-US" sz="2000" dirty="0" smtClean="0"/>
              <a:t>Consumption over prolonged time correlates more with biological processes with chronic health effect, compared with current drinking, which correlates more with acute alcohol effects</a:t>
            </a:r>
          </a:p>
          <a:p>
            <a:pPr lvl="2"/>
            <a:r>
              <a:rPr lang="en-US" sz="2000" dirty="0" smtClean="0"/>
              <a:t>Does not address whether low-dose drinking in young adulthood renders a benefit when you’re older</a:t>
            </a:r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Controversies Surrounding the </a:t>
            </a:r>
            <a:br>
              <a:rPr lang="en-US" dirty="0" smtClean="0"/>
            </a:br>
            <a:r>
              <a:rPr lang="en-US" dirty="0" smtClean="0"/>
              <a:t>j-shaped Curve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524000"/>
            <a:ext cx="8763000" cy="4953000"/>
          </a:xfrm>
        </p:spPr>
        <p:txBody>
          <a:bodyPr>
            <a:normAutofit fontScale="70000" lnSpcReduction="20000"/>
          </a:bodyPr>
          <a:lstStyle/>
          <a:p>
            <a:r>
              <a:rPr lang="en-US" sz="3500" b="1" u="sng" dirty="0" smtClean="0"/>
              <a:t>Results:</a:t>
            </a:r>
            <a:endParaRPr lang="en-US" sz="3000" dirty="0"/>
          </a:p>
          <a:p>
            <a:pPr lvl="2"/>
            <a:r>
              <a:rPr lang="en-US" sz="3000" dirty="0" smtClean="0"/>
              <a:t>Abstainers should not be analyzed as a group, but rather broken down into lifetime and various categories of former drinking</a:t>
            </a:r>
          </a:p>
          <a:p>
            <a:pPr lvl="2"/>
            <a:r>
              <a:rPr lang="en-US" sz="3000" dirty="0" smtClean="0"/>
              <a:t>Infrequent drinkers (less than 12 drinks in any year of life) should not be aggregated with strict abstainers or with other drinkers, but analyzed as a separate group</a:t>
            </a:r>
          </a:p>
          <a:p>
            <a:pPr lvl="2"/>
            <a:endParaRPr lang="en-US" sz="3000" dirty="0" smtClean="0"/>
          </a:p>
          <a:p>
            <a:r>
              <a:rPr lang="en-US" sz="3200" b="1" u="sng" dirty="0" smtClean="0"/>
              <a:t>Significance:</a:t>
            </a:r>
            <a:endParaRPr lang="en-US" sz="3000" dirty="0" smtClean="0"/>
          </a:p>
          <a:p>
            <a:pPr lvl="2"/>
            <a:r>
              <a:rPr lang="en-US" sz="3000" dirty="0" smtClean="0"/>
              <a:t>Represents a first step in leading to a better understanding of why certain people choose not to drink alcohol, and how this may impact their overall well-being as measured by other (non-alcohol) constructs in the data</a:t>
            </a:r>
          </a:p>
          <a:p>
            <a:pPr lvl="2"/>
            <a:r>
              <a:rPr lang="en-US" sz="3000" dirty="0" smtClean="0"/>
              <a:t>This understanding is imperative in light of recent literature suggesting a positive association between some alcohol and better physical health</a:t>
            </a:r>
            <a:endParaRPr lang="en-US" sz="30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Results and Significance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1652</TotalTime>
  <Words>559</Words>
  <Application>Microsoft Office PowerPoint</Application>
  <PresentationFormat>On-screen Show (4:3)</PresentationFormat>
  <Paragraphs>90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Calibri</vt:lpstr>
      <vt:lpstr>Lucida Sans Unicode</vt:lpstr>
      <vt:lpstr>Verdana</vt:lpstr>
      <vt:lpstr>Wingdings 2</vt:lpstr>
      <vt:lpstr>Wingdings 3</vt:lpstr>
      <vt:lpstr>Concourse</vt:lpstr>
      <vt:lpstr>Alcohol Abstainers versus Drinkers: Changes in Health Outcomes  after 20 Years</vt:lpstr>
      <vt:lpstr>Overview</vt:lpstr>
      <vt:lpstr>The J-shaped Curve</vt:lpstr>
      <vt:lpstr>Alcohol Abstainers</vt:lpstr>
      <vt:lpstr>The Study Sample</vt:lpstr>
      <vt:lpstr>Abstainers</vt:lpstr>
      <vt:lpstr>Further Delineation of Abstainers</vt:lpstr>
      <vt:lpstr>Mental Health</vt:lpstr>
      <vt:lpstr>Mental Health of Strict Abstainers vs Former Drinkers as a Group: Wave 1 </vt:lpstr>
      <vt:lpstr>Mental Health of Strict Abstainers vs Former Drinkers as a Group: Wave 4 </vt:lpstr>
      <vt:lpstr>Controversies Surrounding the  j-shaped Curve</vt:lpstr>
      <vt:lpstr>Results and Significance</vt:lpstr>
    </vt:vector>
  </TitlesOfParts>
  <Company>Buffalo State College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marczyks</dc:creator>
  <cp:lastModifiedBy>Marczynski, Kelly</cp:lastModifiedBy>
  <cp:revision>103</cp:revision>
  <dcterms:created xsi:type="dcterms:W3CDTF">2010-04-05T19:49:05Z</dcterms:created>
  <dcterms:modified xsi:type="dcterms:W3CDTF">2018-05-18T14:47:15Z</dcterms:modified>
</cp:coreProperties>
</file>