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99" r:id="rId4"/>
    <p:sldId id="336" r:id="rId5"/>
    <p:sldId id="337" r:id="rId6"/>
    <p:sldId id="384" r:id="rId7"/>
    <p:sldId id="308" r:id="rId8"/>
    <p:sldId id="301" r:id="rId9"/>
    <p:sldId id="305" r:id="rId10"/>
    <p:sldId id="306" r:id="rId11"/>
    <p:sldId id="349" r:id="rId12"/>
    <p:sldId id="350" r:id="rId13"/>
    <p:sldId id="345" r:id="rId14"/>
    <p:sldId id="302" r:id="rId15"/>
    <p:sldId id="311" r:id="rId16"/>
    <p:sldId id="310" r:id="rId17"/>
    <p:sldId id="338" r:id="rId18"/>
    <p:sldId id="296" r:id="rId19"/>
    <p:sldId id="346" r:id="rId20"/>
    <p:sldId id="355" r:id="rId21"/>
    <p:sldId id="381" r:id="rId22"/>
    <p:sldId id="382" r:id="rId23"/>
    <p:sldId id="347" r:id="rId24"/>
    <p:sldId id="348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929000"/>
    <a:srgbClr val="FF9300"/>
    <a:srgbClr val="FFFFFF"/>
    <a:srgbClr val="009051"/>
    <a:srgbClr val="00FA00"/>
    <a:srgbClr val="FF6300"/>
    <a:srgbClr val="FFFF00"/>
    <a:srgbClr val="0070C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9"/>
    <p:restoredTop sz="83993"/>
  </p:normalViewPr>
  <p:slideViewPr>
    <p:cSldViewPr snapToGrid="0" snapToObjects="1">
      <p:cViewPr varScale="1">
        <p:scale>
          <a:sx n="168" d="100"/>
          <a:sy n="168" d="100"/>
        </p:scale>
        <p:origin x="2976" y="208"/>
      </p:cViewPr>
      <p:guideLst>
        <p:guide orient="horz" pos="2160"/>
        <p:guide pos="2880"/>
      </p:guideLst>
    </p:cSldViewPr>
  </p:slideViewPr>
  <p:notesTextViewPr>
    <p:cViewPr>
      <p:scale>
        <a:sx n="170" d="100"/>
        <a:sy n="17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 snapToObjects="1">
      <p:cViewPr varScale="1">
        <p:scale>
          <a:sx n="105" d="100"/>
          <a:sy n="105" d="100"/>
        </p:scale>
        <p:origin x="326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19860-AA21-8A47-AC14-AB4252DD0498}" type="datetimeFigureOut">
              <a:rPr lang="en-US" smtClean="0"/>
              <a:t>5/23/18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0BDEB-2791-2C4B-80D8-3971D8317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789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DC813-4721-CB4E-9F72-79A6D81E6F1B}" type="datetimeFigureOut">
              <a:rPr lang="en-US" smtClean="0"/>
              <a:t>5/23/18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B06BA-C476-2545-986C-9554F662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0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65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22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14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606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74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19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Maxdeg</a:t>
            </a:r>
            <a:r>
              <a:rPr lang="en-US" dirty="0"/>
              <a:t> = 5 pictured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62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Minimal bounding 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916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91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05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05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954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613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22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620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01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2655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87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90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1062615" y="2423138"/>
            <a:ext cx="6855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i="0" dirty="0">
                <a:latin typeface="Avenir Next Regular"/>
                <a:cs typeface="Avenir Next Regular"/>
              </a:rPr>
              <a:t>“Type a quote here.”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069096" y="3757808"/>
            <a:ext cx="684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i="0" dirty="0">
                <a:latin typeface="Avenir Next Regular"/>
                <a:cs typeface="Avenir Next Regular"/>
              </a:rPr>
              <a:t>-Johnny Appleseed</a:t>
            </a:r>
          </a:p>
        </p:txBody>
      </p:sp>
    </p:spTree>
    <p:extLst>
      <p:ext uri="{BB962C8B-B14F-4D97-AF65-F5344CB8AC3E}">
        <p14:creationId xmlns:p14="http://schemas.microsoft.com/office/powerpoint/2010/main" val="49219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62050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2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8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1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56879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85800" y="2360615"/>
            <a:ext cx="7772400" cy="4078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624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B8C431B5-E506-4941-9C45-4B546E2D9B04}" type="datetimeFigureOut">
              <a:rPr lang="en-US" smtClean="0"/>
              <a:pPr/>
              <a:t>5/23/18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3CD5B470-24F1-6744-BE88-730898E97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84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49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Avenir Next Demi Bold"/>
          <a:ea typeface="+mj-ea"/>
          <a:cs typeface="Avenir Next Demi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venir Next Regular"/>
          <a:ea typeface="+mn-ea"/>
          <a:cs typeface="Avenir Next 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venir Next Regular"/>
          <a:ea typeface="+mn-ea"/>
          <a:cs typeface="Avenir Next 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venir Next Regular"/>
          <a:ea typeface="+mn-ea"/>
          <a:cs typeface="Avenir Next 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venir Next Regular"/>
          <a:ea typeface="+mn-ea"/>
          <a:cs typeface="Avenir Next Regular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venir Next Regular"/>
          <a:ea typeface="+mn-ea"/>
          <a:cs typeface="Avenir Next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3" Type="http://schemas.openxmlformats.org/officeDocument/2006/relationships/image" Target="../media/image10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1.png"/><Relationship Id="rId5" Type="http://schemas.openxmlformats.org/officeDocument/2006/relationships/image" Target="../media/image12.tiff"/><Relationship Id="rId4" Type="http://schemas.openxmlformats.org/officeDocument/2006/relationships/image" Target="../media/image11.tiff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520.png"/><Relationship Id="rId10" Type="http://schemas.openxmlformats.org/officeDocument/2006/relationships/image" Target="../media/image31.png"/><Relationship Id="rId9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0.png"/><Relationship Id="rId13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610.png"/><Relationship Id="rId12" Type="http://schemas.openxmlformats.org/officeDocument/2006/relationships/image" Target="../media/image6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0.png"/><Relationship Id="rId11" Type="http://schemas.openxmlformats.org/officeDocument/2006/relationships/image" Target="../media/image650.png"/><Relationship Id="rId5" Type="http://schemas.openxmlformats.org/officeDocument/2006/relationships/image" Target="../media/image590.png"/><Relationship Id="rId10" Type="http://schemas.openxmlformats.org/officeDocument/2006/relationships/image" Target="../media/image640.png"/><Relationship Id="rId4" Type="http://schemas.openxmlformats.org/officeDocument/2006/relationships/image" Target="../media/image36.png"/><Relationship Id="rId9" Type="http://schemas.openxmlformats.org/officeDocument/2006/relationships/image" Target="../media/image37.pn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300.png"/><Relationship Id="rId4" Type="http://schemas.openxmlformats.org/officeDocument/2006/relationships/image" Target="../media/image2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3.png"/><Relationship Id="rId4" Type="http://schemas.openxmlformats.org/officeDocument/2006/relationships/image" Target="../media/image3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11" Type="http://schemas.openxmlformats.org/officeDocument/2006/relationships/image" Target="../media/image65.png"/><Relationship Id="rId5" Type="http://schemas.openxmlformats.org/officeDocument/2006/relationships/image" Target="../media/image57.png"/><Relationship Id="rId10" Type="http://schemas.openxmlformats.org/officeDocument/2006/relationships/image" Target="../media/image64.png"/><Relationship Id="rId4" Type="http://schemas.openxmlformats.org/officeDocument/2006/relationships/image" Target="../media/image56.png"/><Relationship Id="rId9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0.png"/><Relationship Id="rId2" Type="http://schemas.openxmlformats.org/officeDocument/2006/relationships/image" Target="../media/image9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0.png"/><Relationship Id="rId5" Type="http://schemas.openxmlformats.org/officeDocument/2006/relationships/image" Target="../media/image71.png"/><Relationship Id="rId4" Type="http://schemas.openxmlformats.org/officeDocument/2006/relationships/image" Target="../media/image10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75716"/>
            <a:ext cx="9144001" cy="1470025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Plotting Two-Dimensional Confidence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7917" y="1243442"/>
            <a:ext cx="654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Symposium on Data Science and Statistics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2677" y="2527521"/>
            <a:ext cx="38586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Christopher Weld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*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Department of Applied Science</a:t>
            </a:r>
          </a:p>
          <a:p>
            <a:pPr algn="ctr"/>
            <a:endParaRPr lang="en-US" sz="700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Co-Author: Andy </a:t>
            </a:r>
            <a:r>
              <a:rPr lang="en-US" dirty="0" err="1">
                <a:solidFill>
                  <a:schemeClr val="bg1"/>
                </a:solidFill>
              </a:rPr>
              <a:t>Loh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Advisor: Prof. Larry </a:t>
            </a:r>
            <a:r>
              <a:rPr lang="en-US" dirty="0" err="1">
                <a:solidFill>
                  <a:schemeClr val="bg1"/>
                </a:solidFill>
              </a:rPr>
              <a:t>Leemis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2676" y="1755735"/>
            <a:ext cx="3858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Reston, Virginia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May 17, 2018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69DBD-072C-5646-879A-070FF407BC27}"/>
              </a:ext>
            </a:extLst>
          </p:cNvPr>
          <p:cNvSpPr txBox="1"/>
          <p:nvPr/>
        </p:nvSpPr>
        <p:spPr>
          <a:xfrm>
            <a:off x="1413804" y="3936351"/>
            <a:ext cx="631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-webkit-standard"/>
              </a:rPr>
              <a:t>https://CRAN.R-project.org/package=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  <a:latin typeface="-webkit-standard"/>
              </a:rPr>
              <a:t>conf</a:t>
            </a:r>
            <a:endParaRPr lang="en-US" sz="1200" dirty="0">
              <a:solidFill>
                <a:schemeClr val="bg1">
                  <a:lumMod val="75000"/>
                </a:schemeClr>
              </a:solidFill>
              <a:latin typeface="-webkit-standard"/>
            </a:endParaRPr>
          </a:p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-webkit-standard"/>
              </a:rPr>
              <a:t>Corresponding Publication TBA (Under Peer Review)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* Funded in part by the Omar Bradley Research Fellowship in Mathematics</a:t>
            </a:r>
          </a:p>
        </p:txBody>
      </p:sp>
    </p:spTree>
    <p:extLst>
      <p:ext uri="{BB962C8B-B14F-4D97-AF65-F5344CB8AC3E}">
        <p14:creationId xmlns:p14="http://schemas.microsoft.com/office/powerpoint/2010/main" val="18313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200" y="72002"/>
            <a:ext cx="7772400" cy="80552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-306" y="1636389"/>
            <a:ext cx="8002937" cy="5174952"/>
          </a:xfrm>
        </p:spPr>
        <p:txBody>
          <a:bodyPr>
            <a:normAutofit/>
          </a:bodyPr>
          <a:lstStyle/>
          <a:p>
            <a:pPr marL="404813" indent="-404813">
              <a:spcBef>
                <a:spcPts val="1300"/>
              </a:spcBef>
              <a:buAutoNum type="arabicPeriod"/>
            </a:pPr>
            <a:r>
              <a:rPr lang="en-US" sz="2800" b="1" dirty="0"/>
              <a:t>Purpose &amp; Methodology</a:t>
            </a:r>
          </a:p>
          <a:p>
            <a:pPr marL="404813" indent="-404813">
              <a:spcBef>
                <a:spcPts val="1300"/>
              </a:spcBef>
              <a:buAutoNum type="arabicPeriod"/>
            </a:pPr>
            <a:r>
              <a:rPr lang="en-US" sz="2800" b="1" dirty="0"/>
              <a:t>Challenges</a:t>
            </a:r>
          </a:p>
          <a:p>
            <a:pPr marL="404813" indent="-404813">
              <a:spcBef>
                <a:spcPts val="1300"/>
              </a:spcBef>
              <a:buAutoNum type="arabicPeriod"/>
            </a:pPr>
            <a:r>
              <a:rPr lang="en-US" sz="2800" b="1" dirty="0"/>
              <a:t>Heuristic Approaches</a:t>
            </a:r>
          </a:p>
          <a:p>
            <a:pPr marL="404813" indent="-404813">
              <a:spcBef>
                <a:spcPts val="1300"/>
              </a:spcBef>
              <a:buAutoNum type="arabicPeriod"/>
            </a:pPr>
            <a:r>
              <a:rPr lang="en-US" sz="2800" b="1" dirty="0"/>
              <a:t>Additional Example</a:t>
            </a:r>
          </a:p>
          <a:p>
            <a:pPr marL="404813" indent="-404813">
              <a:spcBef>
                <a:spcPts val="1300"/>
              </a:spcBef>
              <a:buAutoNum type="arabicPeriod"/>
            </a:pPr>
            <a:r>
              <a:rPr lang="en-US" sz="2800" b="1" dirty="0"/>
              <a:t>Published Open-Source Product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77525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5-Point Star 7">
            <a:extLst>
              <a:ext uri="{FF2B5EF4-FFF2-40B4-BE49-F238E27FC236}">
                <a16:creationId xmlns:a16="http://schemas.microsoft.com/office/drawing/2014/main" id="{D8783BBC-311D-1945-930D-FE0392DDCD87}"/>
              </a:ext>
            </a:extLst>
          </p:cNvPr>
          <p:cNvSpPr/>
          <p:nvPr/>
        </p:nvSpPr>
        <p:spPr>
          <a:xfrm>
            <a:off x="-1386354" y="2852049"/>
            <a:ext cx="140017" cy="140017"/>
          </a:xfrm>
          <a:prstGeom prst="star5">
            <a:avLst/>
          </a:prstGeom>
          <a:solidFill>
            <a:srgbClr val="FFFF00"/>
          </a:solidFill>
          <a:ln>
            <a:solidFill>
              <a:srgbClr val="929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1592977-4FB0-644E-866C-9415A6FCBBAC}"/>
              </a:ext>
            </a:extLst>
          </p:cNvPr>
          <p:cNvSpPr txBox="1">
            <a:spLocks/>
          </p:cNvSpPr>
          <p:nvPr/>
        </p:nvSpPr>
        <p:spPr>
          <a:xfrm>
            <a:off x="82200" y="902973"/>
            <a:ext cx="90618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400" dirty="0">
                <a:solidFill>
                  <a:schemeClr val="bg1"/>
                </a:solidFill>
              </a:rPr>
              <a:t>The topics we’ll cover…</a:t>
            </a:r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69FCD0B-E835-FA4E-B276-35E0DA762E83}"/>
              </a:ext>
            </a:extLst>
          </p:cNvPr>
          <p:cNvGrpSpPr/>
          <p:nvPr/>
        </p:nvGrpSpPr>
        <p:grpSpPr>
          <a:xfrm>
            <a:off x="3907686" y="874241"/>
            <a:ext cx="5252498" cy="5979713"/>
            <a:chOff x="3907686" y="874241"/>
            <a:chExt cx="5252498" cy="59797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C80D301-0E1C-784D-A287-4C2A24EBA7C1}"/>
                </a:ext>
              </a:extLst>
            </p:cNvPr>
            <p:cNvGrpSpPr/>
            <p:nvPr/>
          </p:nvGrpSpPr>
          <p:grpSpPr>
            <a:xfrm>
              <a:off x="3907686" y="874241"/>
              <a:ext cx="5252498" cy="5979713"/>
              <a:chOff x="3907686" y="874241"/>
              <a:chExt cx="5252498" cy="5979713"/>
            </a:xfrm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A6248D3C-9C96-714F-9B18-6BD08C862AA8}"/>
                  </a:ext>
                </a:extLst>
              </p:cNvPr>
              <p:cNvSpPr/>
              <p:nvPr/>
            </p:nvSpPr>
            <p:spPr>
              <a:xfrm>
                <a:off x="3911742" y="1455908"/>
                <a:ext cx="5248442" cy="5398046"/>
              </a:xfrm>
              <a:custGeom>
                <a:avLst/>
                <a:gdLst>
                  <a:gd name="connsiteX0" fmla="*/ 0 w 5267915"/>
                  <a:gd name="connsiteY0" fmla="*/ 0 h 5445940"/>
                  <a:gd name="connsiteX1" fmla="*/ 3511943 w 5267915"/>
                  <a:gd name="connsiteY1" fmla="*/ 5445940 h 5445940"/>
                  <a:gd name="connsiteX2" fmla="*/ 5267915 w 5267915"/>
                  <a:gd name="connsiteY2" fmla="*/ 5445940 h 5445940"/>
                  <a:gd name="connsiteX3" fmla="*/ 5235547 w 5267915"/>
                  <a:gd name="connsiteY3" fmla="*/ 64736 h 5445940"/>
                  <a:gd name="connsiteX4" fmla="*/ 56644 w 5267915"/>
                  <a:gd name="connsiteY4" fmla="*/ 40460 h 5445940"/>
                  <a:gd name="connsiteX0" fmla="*/ 0 w 5267915"/>
                  <a:gd name="connsiteY0" fmla="*/ 0 h 5445940"/>
                  <a:gd name="connsiteX1" fmla="*/ 3406747 w 5267915"/>
                  <a:gd name="connsiteY1" fmla="*/ 5437848 h 5445940"/>
                  <a:gd name="connsiteX2" fmla="*/ 5267915 w 5267915"/>
                  <a:gd name="connsiteY2" fmla="*/ 5445940 h 5445940"/>
                  <a:gd name="connsiteX3" fmla="*/ 5235547 w 5267915"/>
                  <a:gd name="connsiteY3" fmla="*/ 64736 h 5445940"/>
                  <a:gd name="connsiteX4" fmla="*/ 56644 w 5267915"/>
                  <a:gd name="connsiteY4" fmla="*/ 40460 h 5445940"/>
                  <a:gd name="connsiteX0" fmla="*/ 3350103 w 5211271"/>
                  <a:gd name="connsiteY0" fmla="*/ 5397388 h 5405480"/>
                  <a:gd name="connsiteX1" fmla="*/ 5211271 w 5211271"/>
                  <a:gd name="connsiteY1" fmla="*/ 5405480 h 5405480"/>
                  <a:gd name="connsiteX2" fmla="*/ 5178903 w 5211271"/>
                  <a:gd name="connsiteY2" fmla="*/ 24276 h 5405480"/>
                  <a:gd name="connsiteX3" fmla="*/ 0 w 5211271"/>
                  <a:gd name="connsiteY3" fmla="*/ 0 h 5405480"/>
                  <a:gd name="connsiteX0" fmla="*/ 3387274 w 5248442"/>
                  <a:gd name="connsiteY0" fmla="*/ 5389954 h 5398046"/>
                  <a:gd name="connsiteX1" fmla="*/ 5248442 w 5248442"/>
                  <a:gd name="connsiteY1" fmla="*/ 5398046 h 5398046"/>
                  <a:gd name="connsiteX2" fmla="*/ 5216074 w 5248442"/>
                  <a:gd name="connsiteY2" fmla="*/ 16842 h 5398046"/>
                  <a:gd name="connsiteX3" fmla="*/ 0 w 5248442"/>
                  <a:gd name="connsiteY3" fmla="*/ 0 h 5398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48442" h="5398046">
                    <a:moveTo>
                      <a:pt x="3387274" y="5389954"/>
                    </a:moveTo>
                    <a:lnTo>
                      <a:pt x="5248442" y="5398046"/>
                    </a:lnTo>
                    <a:lnTo>
                      <a:pt x="5216074" y="1684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2F2F2">
                  <a:alpha val="50196"/>
                </a:srgbClr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DCDD6DC0-01F7-5A4A-A1A7-6C687B89E034}"/>
                  </a:ext>
                </a:extLst>
              </p:cNvPr>
              <p:cNvSpPr/>
              <p:nvPr/>
            </p:nvSpPr>
            <p:spPr>
              <a:xfrm>
                <a:off x="3907686" y="874241"/>
                <a:ext cx="5227455" cy="598811"/>
              </a:xfrm>
              <a:custGeom>
                <a:avLst/>
                <a:gdLst>
                  <a:gd name="connsiteX0" fmla="*/ 0 w 5267915"/>
                  <a:gd name="connsiteY0" fmla="*/ 0 h 5445940"/>
                  <a:gd name="connsiteX1" fmla="*/ 3511943 w 5267915"/>
                  <a:gd name="connsiteY1" fmla="*/ 5445940 h 5445940"/>
                  <a:gd name="connsiteX2" fmla="*/ 5267915 w 5267915"/>
                  <a:gd name="connsiteY2" fmla="*/ 5445940 h 5445940"/>
                  <a:gd name="connsiteX3" fmla="*/ 5235547 w 5267915"/>
                  <a:gd name="connsiteY3" fmla="*/ 64736 h 5445940"/>
                  <a:gd name="connsiteX4" fmla="*/ 56644 w 5267915"/>
                  <a:gd name="connsiteY4" fmla="*/ 40460 h 5445940"/>
                  <a:gd name="connsiteX0" fmla="*/ 0 w 5267915"/>
                  <a:gd name="connsiteY0" fmla="*/ 0 h 5445940"/>
                  <a:gd name="connsiteX1" fmla="*/ 3406747 w 5267915"/>
                  <a:gd name="connsiteY1" fmla="*/ 5437848 h 5445940"/>
                  <a:gd name="connsiteX2" fmla="*/ 5267915 w 5267915"/>
                  <a:gd name="connsiteY2" fmla="*/ 5445940 h 5445940"/>
                  <a:gd name="connsiteX3" fmla="*/ 5235547 w 5267915"/>
                  <a:gd name="connsiteY3" fmla="*/ 64736 h 5445940"/>
                  <a:gd name="connsiteX4" fmla="*/ 56644 w 5267915"/>
                  <a:gd name="connsiteY4" fmla="*/ 40460 h 5445940"/>
                  <a:gd name="connsiteX0" fmla="*/ 0 w 5267915"/>
                  <a:gd name="connsiteY0" fmla="*/ 0 h 5445940"/>
                  <a:gd name="connsiteX1" fmla="*/ 8092 w 5267915"/>
                  <a:gd name="connsiteY1" fmla="*/ 614995 h 5445940"/>
                  <a:gd name="connsiteX2" fmla="*/ 5267915 w 5267915"/>
                  <a:gd name="connsiteY2" fmla="*/ 5445940 h 5445940"/>
                  <a:gd name="connsiteX3" fmla="*/ 5235547 w 5267915"/>
                  <a:gd name="connsiteY3" fmla="*/ 64736 h 5445940"/>
                  <a:gd name="connsiteX4" fmla="*/ 56644 w 5267915"/>
                  <a:gd name="connsiteY4" fmla="*/ 40460 h 5445940"/>
                  <a:gd name="connsiteX0" fmla="*/ 0 w 5251731"/>
                  <a:gd name="connsiteY0" fmla="*/ 0 h 647363"/>
                  <a:gd name="connsiteX1" fmla="*/ 8092 w 5251731"/>
                  <a:gd name="connsiteY1" fmla="*/ 614995 h 647363"/>
                  <a:gd name="connsiteX2" fmla="*/ 5251731 w 5251731"/>
                  <a:gd name="connsiteY2" fmla="*/ 647363 h 647363"/>
                  <a:gd name="connsiteX3" fmla="*/ 5235547 w 5251731"/>
                  <a:gd name="connsiteY3" fmla="*/ 64736 h 647363"/>
                  <a:gd name="connsiteX4" fmla="*/ 56644 w 5251731"/>
                  <a:gd name="connsiteY4" fmla="*/ 40460 h 647363"/>
                  <a:gd name="connsiteX0" fmla="*/ 0 w 5259823"/>
                  <a:gd name="connsiteY0" fmla="*/ 0 h 647363"/>
                  <a:gd name="connsiteX1" fmla="*/ 8092 w 5259823"/>
                  <a:gd name="connsiteY1" fmla="*/ 614995 h 647363"/>
                  <a:gd name="connsiteX2" fmla="*/ 5251731 w 5259823"/>
                  <a:gd name="connsiteY2" fmla="*/ 647363 h 647363"/>
                  <a:gd name="connsiteX3" fmla="*/ 5259823 w 5259823"/>
                  <a:gd name="connsiteY3" fmla="*/ 72828 h 647363"/>
                  <a:gd name="connsiteX4" fmla="*/ 56644 w 5259823"/>
                  <a:gd name="connsiteY4" fmla="*/ 40460 h 647363"/>
                  <a:gd name="connsiteX0" fmla="*/ 0 w 5251731"/>
                  <a:gd name="connsiteY0" fmla="*/ 0 h 647363"/>
                  <a:gd name="connsiteX1" fmla="*/ 8092 w 5251731"/>
                  <a:gd name="connsiteY1" fmla="*/ 614995 h 647363"/>
                  <a:gd name="connsiteX2" fmla="*/ 5251731 w 5251731"/>
                  <a:gd name="connsiteY2" fmla="*/ 647363 h 647363"/>
                  <a:gd name="connsiteX3" fmla="*/ 5251731 w 5251731"/>
                  <a:gd name="connsiteY3" fmla="*/ 48552 h 647363"/>
                  <a:gd name="connsiteX4" fmla="*/ 56644 w 5251731"/>
                  <a:gd name="connsiteY4" fmla="*/ 40460 h 647363"/>
                  <a:gd name="connsiteX0" fmla="*/ 0 w 5251731"/>
                  <a:gd name="connsiteY0" fmla="*/ 0 h 647363"/>
                  <a:gd name="connsiteX1" fmla="*/ 24276 w 5251731"/>
                  <a:gd name="connsiteY1" fmla="*/ 639271 h 647363"/>
                  <a:gd name="connsiteX2" fmla="*/ 5251731 w 5251731"/>
                  <a:gd name="connsiteY2" fmla="*/ 647363 h 647363"/>
                  <a:gd name="connsiteX3" fmla="*/ 5251731 w 5251731"/>
                  <a:gd name="connsiteY3" fmla="*/ 48552 h 647363"/>
                  <a:gd name="connsiteX4" fmla="*/ 56644 w 5251731"/>
                  <a:gd name="connsiteY4" fmla="*/ 40460 h 647363"/>
                  <a:gd name="connsiteX0" fmla="*/ 0 w 5227455"/>
                  <a:gd name="connsiteY0" fmla="*/ 598811 h 606903"/>
                  <a:gd name="connsiteX1" fmla="*/ 5227455 w 5227455"/>
                  <a:gd name="connsiteY1" fmla="*/ 606903 h 606903"/>
                  <a:gd name="connsiteX2" fmla="*/ 5227455 w 5227455"/>
                  <a:gd name="connsiteY2" fmla="*/ 8092 h 606903"/>
                  <a:gd name="connsiteX3" fmla="*/ 32368 w 5227455"/>
                  <a:gd name="connsiteY3" fmla="*/ 0 h 606903"/>
                  <a:gd name="connsiteX0" fmla="*/ 16184 w 5243639"/>
                  <a:gd name="connsiteY0" fmla="*/ 598811 h 606903"/>
                  <a:gd name="connsiteX1" fmla="*/ 5243639 w 5243639"/>
                  <a:gd name="connsiteY1" fmla="*/ 606903 h 606903"/>
                  <a:gd name="connsiteX2" fmla="*/ 5243639 w 5243639"/>
                  <a:gd name="connsiteY2" fmla="*/ 8092 h 606903"/>
                  <a:gd name="connsiteX3" fmla="*/ 0 w 5243639"/>
                  <a:gd name="connsiteY3" fmla="*/ 0 h 606903"/>
                  <a:gd name="connsiteX0" fmla="*/ 0 w 5227455"/>
                  <a:gd name="connsiteY0" fmla="*/ 590719 h 598811"/>
                  <a:gd name="connsiteX1" fmla="*/ 5227455 w 5227455"/>
                  <a:gd name="connsiteY1" fmla="*/ 598811 h 598811"/>
                  <a:gd name="connsiteX2" fmla="*/ 5227455 w 5227455"/>
                  <a:gd name="connsiteY2" fmla="*/ 0 h 598811"/>
                  <a:gd name="connsiteX3" fmla="*/ 0 w 5227455"/>
                  <a:gd name="connsiteY3" fmla="*/ 8092 h 598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27455" h="598811">
                    <a:moveTo>
                      <a:pt x="0" y="590719"/>
                    </a:moveTo>
                    <a:lnTo>
                      <a:pt x="5227455" y="598811"/>
                    </a:lnTo>
                    <a:lnTo>
                      <a:pt x="5227455" y="0"/>
                    </a:lnTo>
                    <a:lnTo>
                      <a:pt x="0" y="8092"/>
                    </a:lnTo>
                  </a:path>
                </a:pathLst>
              </a:custGeom>
              <a:solidFill>
                <a:srgbClr val="F2F2F2">
                  <a:alpha val="34902"/>
                </a:srgbClr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7" name="Title 1">
              <a:extLst>
                <a:ext uri="{FF2B5EF4-FFF2-40B4-BE49-F238E27FC236}">
                  <a16:creationId xmlns:a16="http://schemas.microsoft.com/office/drawing/2014/main" id="{63B7402D-53FB-7547-AABE-BE07C960186A}"/>
                </a:ext>
              </a:extLst>
            </p:cNvPr>
            <p:cNvSpPr txBox="1">
              <a:spLocks/>
            </p:cNvSpPr>
            <p:nvPr/>
          </p:nvSpPr>
          <p:spPr>
            <a:xfrm>
              <a:off x="4080486" y="902973"/>
              <a:ext cx="4094093" cy="574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2"/>
                  </a:solidFill>
                  <a:latin typeface="Avenir Next Demi Bold"/>
                  <a:ea typeface="+mj-ea"/>
                  <a:cs typeface="Avenir Next Demi Bold"/>
                </a:defRPr>
              </a:lvl1pPr>
            </a:lstStyle>
            <a:p>
              <a:pPr algn="l"/>
              <a:r>
                <a:rPr lang="en-US" sz="2400" dirty="0">
                  <a:solidFill>
                    <a:schemeClr val="bg1"/>
                  </a:solidFill>
                </a:rPr>
                <a:t>The emotions we’ll feel…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C95B9-6D4B-5940-8301-BC900ED9CA57}"/>
              </a:ext>
            </a:extLst>
          </p:cNvPr>
          <p:cNvGrpSpPr/>
          <p:nvPr/>
        </p:nvGrpSpPr>
        <p:grpSpPr>
          <a:xfrm>
            <a:off x="4514400" y="1593776"/>
            <a:ext cx="3482241" cy="2907880"/>
            <a:chOff x="4514400" y="1593776"/>
            <a:chExt cx="3482241" cy="290788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8DBFFFE-9D85-3846-A0D1-F238DF836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14400" y="1593776"/>
              <a:ext cx="1242392" cy="59296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071C781-2033-E049-B595-8BA7B00B7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76542" y="2206831"/>
              <a:ext cx="3120099" cy="550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ED0F0D7-E28B-1D4A-8244-367108E39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36231" y="2777531"/>
              <a:ext cx="1849470" cy="58590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D357D99-BEB0-D346-8186-9877AB2AC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01476" y="3310371"/>
              <a:ext cx="607078" cy="58590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E8417D0-B962-6344-95D6-3B8A4569E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44015" y="3943992"/>
              <a:ext cx="1898883" cy="5576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870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Confidence Regions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Purpose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23891" y="513041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3D8202-CED7-B748-8617-977F8E357591}"/>
              </a:ext>
            </a:extLst>
          </p:cNvPr>
          <p:cNvGrpSpPr/>
          <p:nvPr/>
        </p:nvGrpSpPr>
        <p:grpSpPr>
          <a:xfrm>
            <a:off x="0" y="1525102"/>
            <a:ext cx="9191387" cy="5203885"/>
            <a:chOff x="0" y="1525102"/>
            <a:chExt cx="9191387" cy="5203885"/>
          </a:xfrm>
        </p:grpSpPr>
        <p:sp>
          <p:nvSpPr>
            <p:cNvPr id="56" name="Freeform 55"/>
            <p:cNvSpPr/>
            <p:nvPr/>
          </p:nvSpPr>
          <p:spPr>
            <a:xfrm>
              <a:off x="1083571" y="4717540"/>
              <a:ext cx="1580611" cy="905543"/>
            </a:xfrm>
            <a:custGeom>
              <a:avLst/>
              <a:gdLst>
                <a:gd name="connsiteX0" fmla="*/ 519193 w 1433593"/>
                <a:gd name="connsiteY0" fmla="*/ 0 h 821410"/>
                <a:gd name="connsiteX1" fmla="*/ 1433593 w 1433593"/>
                <a:gd name="connsiteY1" fmla="*/ 255722 h 821410"/>
                <a:gd name="connsiteX2" fmla="*/ 922149 w 1433593"/>
                <a:gd name="connsiteY2" fmla="*/ 821410 h 821410"/>
                <a:gd name="connsiteX3" fmla="*/ 0 w 1433593"/>
                <a:gd name="connsiteY3" fmla="*/ 790413 h 821410"/>
                <a:gd name="connsiteX4" fmla="*/ 69742 w 1433593"/>
                <a:gd name="connsiteY4" fmla="*/ 77491 h 821410"/>
                <a:gd name="connsiteX5" fmla="*/ 519193 w 1433593"/>
                <a:gd name="connsiteY5" fmla="*/ 0 h 821410"/>
                <a:gd name="connsiteX0" fmla="*/ 519193 w 1433593"/>
                <a:gd name="connsiteY0" fmla="*/ 0 h 821410"/>
                <a:gd name="connsiteX1" fmla="*/ 1433593 w 1433593"/>
                <a:gd name="connsiteY1" fmla="*/ 255722 h 821410"/>
                <a:gd name="connsiteX2" fmla="*/ 922149 w 1433593"/>
                <a:gd name="connsiteY2" fmla="*/ 821410 h 821410"/>
                <a:gd name="connsiteX3" fmla="*/ 0 w 1433593"/>
                <a:gd name="connsiteY3" fmla="*/ 790413 h 821410"/>
                <a:gd name="connsiteX4" fmla="*/ 69742 w 1433593"/>
                <a:gd name="connsiteY4" fmla="*/ 77491 h 821410"/>
                <a:gd name="connsiteX5" fmla="*/ 519193 w 1433593"/>
                <a:gd name="connsiteY5" fmla="*/ 0 h 821410"/>
                <a:gd name="connsiteX0" fmla="*/ 519193 w 1433593"/>
                <a:gd name="connsiteY0" fmla="*/ 0 h 821410"/>
                <a:gd name="connsiteX1" fmla="*/ 1433593 w 1433593"/>
                <a:gd name="connsiteY1" fmla="*/ 255722 h 821410"/>
                <a:gd name="connsiteX2" fmla="*/ 922149 w 1433593"/>
                <a:gd name="connsiteY2" fmla="*/ 821410 h 821410"/>
                <a:gd name="connsiteX3" fmla="*/ 0 w 1433593"/>
                <a:gd name="connsiteY3" fmla="*/ 790413 h 821410"/>
                <a:gd name="connsiteX4" fmla="*/ 69742 w 1433593"/>
                <a:gd name="connsiteY4" fmla="*/ 77491 h 821410"/>
                <a:gd name="connsiteX5" fmla="*/ 519193 w 1433593"/>
                <a:gd name="connsiteY5" fmla="*/ 0 h 821410"/>
                <a:gd name="connsiteX0" fmla="*/ 519193 w 1433593"/>
                <a:gd name="connsiteY0" fmla="*/ 0 h 842990"/>
                <a:gd name="connsiteX1" fmla="*/ 1433593 w 1433593"/>
                <a:gd name="connsiteY1" fmla="*/ 255722 h 842990"/>
                <a:gd name="connsiteX2" fmla="*/ 922149 w 1433593"/>
                <a:gd name="connsiteY2" fmla="*/ 821410 h 842990"/>
                <a:gd name="connsiteX3" fmla="*/ 0 w 1433593"/>
                <a:gd name="connsiteY3" fmla="*/ 790413 h 842990"/>
                <a:gd name="connsiteX4" fmla="*/ 69742 w 1433593"/>
                <a:gd name="connsiteY4" fmla="*/ 77491 h 842990"/>
                <a:gd name="connsiteX5" fmla="*/ 519193 w 1433593"/>
                <a:gd name="connsiteY5" fmla="*/ 0 h 842990"/>
                <a:gd name="connsiteX0" fmla="*/ 519193 w 1433593"/>
                <a:gd name="connsiteY0" fmla="*/ 0 h 842990"/>
                <a:gd name="connsiteX1" fmla="*/ 1433593 w 1433593"/>
                <a:gd name="connsiteY1" fmla="*/ 255722 h 842990"/>
                <a:gd name="connsiteX2" fmla="*/ 922149 w 1433593"/>
                <a:gd name="connsiteY2" fmla="*/ 821410 h 842990"/>
                <a:gd name="connsiteX3" fmla="*/ 0 w 1433593"/>
                <a:gd name="connsiteY3" fmla="*/ 790413 h 842990"/>
                <a:gd name="connsiteX4" fmla="*/ 69742 w 1433593"/>
                <a:gd name="connsiteY4" fmla="*/ 77491 h 842990"/>
                <a:gd name="connsiteX5" fmla="*/ 519193 w 1433593"/>
                <a:gd name="connsiteY5" fmla="*/ 0 h 842990"/>
                <a:gd name="connsiteX0" fmla="*/ 519193 w 1433593"/>
                <a:gd name="connsiteY0" fmla="*/ 0 h 867126"/>
                <a:gd name="connsiteX1" fmla="*/ 1433593 w 1433593"/>
                <a:gd name="connsiteY1" fmla="*/ 255722 h 867126"/>
                <a:gd name="connsiteX2" fmla="*/ 922149 w 1433593"/>
                <a:gd name="connsiteY2" fmla="*/ 821410 h 867126"/>
                <a:gd name="connsiteX3" fmla="*/ 0 w 1433593"/>
                <a:gd name="connsiteY3" fmla="*/ 790413 h 867126"/>
                <a:gd name="connsiteX4" fmla="*/ 69742 w 1433593"/>
                <a:gd name="connsiteY4" fmla="*/ 77491 h 867126"/>
                <a:gd name="connsiteX5" fmla="*/ 519193 w 1433593"/>
                <a:gd name="connsiteY5" fmla="*/ 0 h 867126"/>
                <a:gd name="connsiteX0" fmla="*/ 584028 w 1498428"/>
                <a:gd name="connsiteY0" fmla="*/ 0 h 867126"/>
                <a:gd name="connsiteX1" fmla="*/ 1498428 w 1498428"/>
                <a:gd name="connsiteY1" fmla="*/ 255722 h 867126"/>
                <a:gd name="connsiteX2" fmla="*/ 986984 w 1498428"/>
                <a:gd name="connsiteY2" fmla="*/ 821410 h 867126"/>
                <a:gd name="connsiteX3" fmla="*/ 64835 w 1498428"/>
                <a:gd name="connsiteY3" fmla="*/ 790413 h 867126"/>
                <a:gd name="connsiteX4" fmla="*/ 134577 w 1498428"/>
                <a:gd name="connsiteY4" fmla="*/ 77491 h 867126"/>
                <a:gd name="connsiteX5" fmla="*/ 584028 w 1498428"/>
                <a:gd name="connsiteY5" fmla="*/ 0 h 867126"/>
                <a:gd name="connsiteX0" fmla="*/ 613004 w 1527404"/>
                <a:gd name="connsiteY0" fmla="*/ 0 h 867126"/>
                <a:gd name="connsiteX1" fmla="*/ 1527404 w 1527404"/>
                <a:gd name="connsiteY1" fmla="*/ 255722 h 867126"/>
                <a:gd name="connsiteX2" fmla="*/ 1015960 w 1527404"/>
                <a:gd name="connsiteY2" fmla="*/ 821410 h 867126"/>
                <a:gd name="connsiteX3" fmla="*/ 93811 w 1527404"/>
                <a:gd name="connsiteY3" fmla="*/ 790413 h 867126"/>
                <a:gd name="connsiteX4" fmla="*/ 163553 w 1527404"/>
                <a:gd name="connsiteY4" fmla="*/ 77491 h 867126"/>
                <a:gd name="connsiteX5" fmla="*/ 613004 w 1527404"/>
                <a:gd name="connsiteY5" fmla="*/ 0 h 867126"/>
                <a:gd name="connsiteX0" fmla="*/ 613004 w 1527404"/>
                <a:gd name="connsiteY0" fmla="*/ 0 h 867126"/>
                <a:gd name="connsiteX1" fmla="*/ 1527404 w 1527404"/>
                <a:gd name="connsiteY1" fmla="*/ 255722 h 867126"/>
                <a:gd name="connsiteX2" fmla="*/ 1015960 w 1527404"/>
                <a:gd name="connsiteY2" fmla="*/ 821410 h 867126"/>
                <a:gd name="connsiteX3" fmla="*/ 93811 w 1527404"/>
                <a:gd name="connsiteY3" fmla="*/ 790413 h 867126"/>
                <a:gd name="connsiteX4" fmla="*/ 163553 w 1527404"/>
                <a:gd name="connsiteY4" fmla="*/ 77491 h 867126"/>
                <a:gd name="connsiteX5" fmla="*/ 613004 w 1527404"/>
                <a:gd name="connsiteY5" fmla="*/ 0 h 867126"/>
                <a:gd name="connsiteX0" fmla="*/ 613004 w 1527404"/>
                <a:gd name="connsiteY0" fmla="*/ 0 h 867126"/>
                <a:gd name="connsiteX1" fmla="*/ 1527404 w 1527404"/>
                <a:gd name="connsiteY1" fmla="*/ 255722 h 867126"/>
                <a:gd name="connsiteX2" fmla="*/ 1015960 w 1527404"/>
                <a:gd name="connsiteY2" fmla="*/ 821410 h 867126"/>
                <a:gd name="connsiteX3" fmla="*/ 93811 w 1527404"/>
                <a:gd name="connsiteY3" fmla="*/ 790413 h 867126"/>
                <a:gd name="connsiteX4" fmla="*/ 163553 w 1527404"/>
                <a:gd name="connsiteY4" fmla="*/ 77491 h 867126"/>
                <a:gd name="connsiteX5" fmla="*/ 613004 w 1527404"/>
                <a:gd name="connsiteY5" fmla="*/ 0 h 867126"/>
                <a:gd name="connsiteX0" fmla="*/ 613004 w 1527404"/>
                <a:gd name="connsiteY0" fmla="*/ 0 h 867126"/>
                <a:gd name="connsiteX1" fmla="*/ 1527404 w 1527404"/>
                <a:gd name="connsiteY1" fmla="*/ 255722 h 867126"/>
                <a:gd name="connsiteX2" fmla="*/ 1015960 w 1527404"/>
                <a:gd name="connsiteY2" fmla="*/ 821410 h 867126"/>
                <a:gd name="connsiteX3" fmla="*/ 93811 w 1527404"/>
                <a:gd name="connsiteY3" fmla="*/ 790413 h 867126"/>
                <a:gd name="connsiteX4" fmla="*/ 163553 w 1527404"/>
                <a:gd name="connsiteY4" fmla="*/ 77491 h 867126"/>
                <a:gd name="connsiteX5" fmla="*/ 613004 w 1527404"/>
                <a:gd name="connsiteY5" fmla="*/ 0 h 867126"/>
                <a:gd name="connsiteX0" fmla="*/ 613004 w 1527404"/>
                <a:gd name="connsiteY0" fmla="*/ 7833 h 874959"/>
                <a:gd name="connsiteX1" fmla="*/ 1527404 w 1527404"/>
                <a:gd name="connsiteY1" fmla="*/ 263555 h 874959"/>
                <a:gd name="connsiteX2" fmla="*/ 1015960 w 1527404"/>
                <a:gd name="connsiteY2" fmla="*/ 829243 h 874959"/>
                <a:gd name="connsiteX3" fmla="*/ 93811 w 1527404"/>
                <a:gd name="connsiteY3" fmla="*/ 798246 h 874959"/>
                <a:gd name="connsiteX4" fmla="*/ 163553 w 1527404"/>
                <a:gd name="connsiteY4" fmla="*/ 85324 h 874959"/>
                <a:gd name="connsiteX5" fmla="*/ 613004 w 1527404"/>
                <a:gd name="connsiteY5" fmla="*/ 7833 h 874959"/>
                <a:gd name="connsiteX0" fmla="*/ 621979 w 1536379"/>
                <a:gd name="connsiteY0" fmla="*/ 7833 h 874959"/>
                <a:gd name="connsiteX1" fmla="*/ 1536379 w 1536379"/>
                <a:gd name="connsiteY1" fmla="*/ 263555 h 874959"/>
                <a:gd name="connsiteX2" fmla="*/ 1024935 w 1536379"/>
                <a:gd name="connsiteY2" fmla="*/ 829243 h 874959"/>
                <a:gd name="connsiteX3" fmla="*/ 102786 w 1536379"/>
                <a:gd name="connsiteY3" fmla="*/ 798246 h 874959"/>
                <a:gd name="connsiteX4" fmla="*/ 172528 w 1536379"/>
                <a:gd name="connsiteY4" fmla="*/ 85324 h 874959"/>
                <a:gd name="connsiteX5" fmla="*/ 621979 w 1536379"/>
                <a:gd name="connsiteY5" fmla="*/ 7833 h 874959"/>
                <a:gd name="connsiteX0" fmla="*/ 645290 w 1559690"/>
                <a:gd name="connsiteY0" fmla="*/ 7833 h 874959"/>
                <a:gd name="connsiteX1" fmla="*/ 1559690 w 1559690"/>
                <a:gd name="connsiteY1" fmla="*/ 263555 h 874959"/>
                <a:gd name="connsiteX2" fmla="*/ 1048246 w 1559690"/>
                <a:gd name="connsiteY2" fmla="*/ 829243 h 874959"/>
                <a:gd name="connsiteX3" fmla="*/ 126097 w 1559690"/>
                <a:gd name="connsiteY3" fmla="*/ 798246 h 874959"/>
                <a:gd name="connsiteX4" fmla="*/ 195839 w 1559690"/>
                <a:gd name="connsiteY4" fmla="*/ 85324 h 874959"/>
                <a:gd name="connsiteX5" fmla="*/ 645290 w 1559690"/>
                <a:gd name="connsiteY5" fmla="*/ 7833 h 874959"/>
                <a:gd name="connsiteX0" fmla="*/ 645290 w 1559690"/>
                <a:gd name="connsiteY0" fmla="*/ 7833 h 895660"/>
                <a:gd name="connsiteX1" fmla="*/ 1559690 w 1559690"/>
                <a:gd name="connsiteY1" fmla="*/ 263555 h 895660"/>
                <a:gd name="connsiteX2" fmla="*/ 1048246 w 1559690"/>
                <a:gd name="connsiteY2" fmla="*/ 829243 h 895660"/>
                <a:gd name="connsiteX3" fmla="*/ 126097 w 1559690"/>
                <a:gd name="connsiteY3" fmla="*/ 798246 h 895660"/>
                <a:gd name="connsiteX4" fmla="*/ 195839 w 1559690"/>
                <a:gd name="connsiteY4" fmla="*/ 85324 h 895660"/>
                <a:gd name="connsiteX5" fmla="*/ 645290 w 1559690"/>
                <a:gd name="connsiteY5" fmla="*/ 7833 h 895660"/>
                <a:gd name="connsiteX0" fmla="*/ 527655 w 1442055"/>
                <a:gd name="connsiteY0" fmla="*/ 0 h 887827"/>
                <a:gd name="connsiteX1" fmla="*/ 1442055 w 1442055"/>
                <a:gd name="connsiteY1" fmla="*/ 255722 h 887827"/>
                <a:gd name="connsiteX2" fmla="*/ 930611 w 1442055"/>
                <a:gd name="connsiteY2" fmla="*/ 821410 h 887827"/>
                <a:gd name="connsiteX3" fmla="*/ 8462 w 1442055"/>
                <a:gd name="connsiteY3" fmla="*/ 790413 h 887827"/>
                <a:gd name="connsiteX4" fmla="*/ 527655 w 1442055"/>
                <a:gd name="connsiteY4" fmla="*/ 0 h 887827"/>
                <a:gd name="connsiteX0" fmla="*/ 574547 w 1488947"/>
                <a:gd name="connsiteY0" fmla="*/ 0 h 887827"/>
                <a:gd name="connsiteX1" fmla="*/ 1488947 w 1488947"/>
                <a:gd name="connsiteY1" fmla="*/ 255722 h 887827"/>
                <a:gd name="connsiteX2" fmla="*/ 977503 w 1488947"/>
                <a:gd name="connsiteY2" fmla="*/ 821410 h 887827"/>
                <a:gd name="connsiteX3" fmla="*/ 55354 w 1488947"/>
                <a:gd name="connsiteY3" fmla="*/ 790413 h 887827"/>
                <a:gd name="connsiteX4" fmla="*/ 574547 w 1488947"/>
                <a:gd name="connsiteY4" fmla="*/ 0 h 887827"/>
                <a:gd name="connsiteX0" fmla="*/ 633011 w 1547411"/>
                <a:gd name="connsiteY0" fmla="*/ 0 h 887827"/>
                <a:gd name="connsiteX1" fmla="*/ 1547411 w 1547411"/>
                <a:gd name="connsiteY1" fmla="*/ 255722 h 887827"/>
                <a:gd name="connsiteX2" fmla="*/ 1035967 w 1547411"/>
                <a:gd name="connsiteY2" fmla="*/ 821410 h 887827"/>
                <a:gd name="connsiteX3" fmla="*/ 113818 w 1547411"/>
                <a:gd name="connsiteY3" fmla="*/ 790413 h 887827"/>
                <a:gd name="connsiteX4" fmla="*/ 633011 w 1547411"/>
                <a:gd name="connsiteY4" fmla="*/ 0 h 887827"/>
                <a:gd name="connsiteX0" fmla="*/ 633011 w 1547411"/>
                <a:gd name="connsiteY0" fmla="*/ 18888 h 906715"/>
                <a:gd name="connsiteX1" fmla="*/ 1547411 w 1547411"/>
                <a:gd name="connsiteY1" fmla="*/ 274610 h 906715"/>
                <a:gd name="connsiteX2" fmla="*/ 1035967 w 1547411"/>
                <a:gd name="connsiteY2" fmla="*/ 840298 h 906715"/>
                <a:gd name="connsiteX3" fmla="*/ 113818 w 1547411"/>
                <a:gd name="connsiteY3" fmla="*/ 809301 h 906715"/>
                <a:gd name="connsiteX4" fmla="*/ 633011 w 1547411"/>
                <a:gd name="connsiteY4" fmla="*/ 18888 h 906715"/>
                <a:gd name="connsiteX0" fmla="*/ 633011 w 1547411"/>
                <a:gd name="connsiteY0" fmla="*/ 18888 h 920697"/>
                <a:gd name="connsiteX1" fmla="*/ 1547411 w 1547411"/>
                <a:gd name="connsiteY1" fmla="*/ 274610 h 920697"/>
                <a:gd name="connsiteX2" fmla="*/ 1035967 w 1547411"/>
                <a:gd name="connsiteY2" fmla="*/ 840298 h 920697"/>
                <a:gd name="connsiteX3" fmla="*/ 113818 w 1547411"/>
                <a:gd name="connsiteY3" fmla="*/ 809301 h 920697"/>
                <a:gd name="connsiteX4" fmla="*/ 633011 w 1547411"/>
                <a:gd name="connsiteY4" fmla="*/ 18888 h 920697"/>
                <a:gd name="connsiteX0" fmla="*/ 633011 w 1547411"/>
                <a:gd name="connsiteY0" fmla="*/ 18888 h 920697"/>
                <a:gd name="connsiteX1" fmla="*/ 1547411 w 1547411"/>
                <a:gd name="connsiteY1" fmla="*/ 274610 h 920697"/>
                <a:gd name="connsiteX2" fmla="*/ 1035967 w 1547411"/>
                <a:gd name="connsiteY2" fmla="*/ 840298 h 920697"/>
                <a:gd name="connsiteX3" fmla="*/ 113818 w 1547411"/>
                <a:gd name="connsiteY3" fmla="*/ 809301 h 920697"/>
                <a:gd name="connsiteX4" fmla="*/ 633011 w 1547411"/>
                <a:gd name="connsiteY4" fmla="*/ 18888 h 920697"/>
                <a:gd name="connsiteX0" fmla="*/ 679427 w 1593827"/>
                <a:gd name="connsiteY0" fmla="*/ 18888 h 876019"/>
                <a:gd name="connsiteX1" fmla="*/ 1593827 w 1593827"/>
                <a:gd name="connsiteY1" fmla="*/ 274610 h 876019"/>
                <a:gd name="connsiteX2" fmla="*/ 1082383 w 1593827"/>
                <a:gd name="connsiteY2" fmla="*/ 840298 h 876019"/>
                <a:gd name="connsiteX3" fmla="*/ 98241 w 1593827"/>
                <a:gd name="connsiteY3" fmla="*/ 662067 h 876019"/>
                <a:gd name="connsiteX4" fmla="*/ 679427 w 1593827"/>
                <a:gd name="connsiteY4" fmla="*/ 18888 h 876019"/>
                <a:gd name="connsiteX0" fmla="*/ 648582 w 1562982"/>
                <a:gd name="connsiteY0" fmla="*/ 18888 h 876019"/>
                <a:gd name="connsiteX1" fmla="*/ 1562982 w 1562982"/>
                <a:gd name="connsiteY1" fmla="*/ 274610 h 876019"/>
                <a:gd name="connsiteX2" fmla="*/ 1051538 w 1562982"/>
                <a:gd name="connsiteY2" fmla="*/ 840298 h 876019"/>
                <a:gd name="connsiteX3" fmla="*/ 67396 w 1562982"/>
                <a:gd name="connsiteY3" fmla="*/ 662067 h 876019"/>
                <a:gd name="connsiteX4" fmla="*/ 648582 w 1562982"/>
                <a:gd name="connsiteY4" fmla="*/ 18888 h 876019"/>
                <a:gd name="connsiteX0" fmla="*/ 648582 w 1562982"/>
                <a:gd name="connsiteY0" fmla="*/ 42193 h 899324"/>
                <a:gd name="connsiteX1" fmla="*/ 1562982 w 1562982"/>
                <a:gd name="connsiteY1" fmla="*/ 297915 h 899324"/>
                <a:gd name="connsiteX2" fmla="*/ 1051538 w 1562982"/>
                <a:gd name="connsiteY2" fmla="*/ 863603 h 899324"/>
                <a:gd name="connsiteX3" fmla="*/ 67396 w 1562982"/>
                <a:gd name="connsiteY3" fmla="*/ 685372 h 899324"/>
                <a:gd name="connsiteX4" fmla="*/ 648582 w 1562982"/>
                <a:gd name="connsiteY4" fmla="*/ 42193 h 899324"/>
                <a:gd name="connsiteX0" fmla="*/ 648582 w 1578511"/>
                <a:gd name="connsiteY0" fmla="*/ 42193 h 899324"/>
                <a:gd name="connsiteX1" fmla="*/ 1562982 w 1578511"/>
                <a:gd name="connsiteY1" fmla="*/ 297915 h 899324"/>
                <a:gd name="connsiteX2" fmla="*/ 1051538 w 1578511"/>
                <a:gd name="connsiteY2" fmla="*/ 863603 h 899324"/>
                <a:gd name="connsiteX3" fmla="*/ 67396 w 1578511"/>
                <a:gd name="connsiteY3" fmla="*/ 685372 h 899324"/>
                <a:gd name="connsiteX4" fmla="*/ 648582 w 1578511"/>
                <a:gd name="connsiteY4" fmla="*/ 42193 h 899324"/>
                <a:gd name="connsiteX0" fmla="*/ 648582 w 1580611"/>
                <a:gd name="connsiteY0" fmla="*/ 42193 h 899324"/>
                <a:gd name="connsiteX1" fmla="*/ 1562982 w 1580611"/>
                <a:gd name="connsiteY1" fmla="*/ 297915 h 899324"/>
                <a:gd name="connsiteX2" fmla="*/ 1051538 w 1580611"/>
                <a:gd name="connsiteY2" fmla="*/ 863603 h 899324"/>
                <a:gd name="connsiteX3" fmla="*/ 67396 w 1580611"/>
                <a:gd name="connsiteY3" fmla="*/ 685372 h 899324"/>
                <a:gd name="connsiteX4" fmla="*/ 648582 w 1580611"/>
                <a:gd name="connsiteY4" fmla="*/ 42193 h 899324"/>
                <a:gd name="connsiteX0" fmla="*/ 648582 w 1580611"/>
                <a:gd name="connsiteY0" fmla="*/ 42193 h 905543"/>
                <a:gd name="connsiteX1" fmla="*/ 1562982 w 1580611"/>
                <a:gd name="connsiteY1" fmla="*/ 297915 h 905543"/>
                <a:gd name="connsiteX2" fmla="*/ 1051538 w 1580611"/>
                <a:gd name="connsiteY2" fmla="*/ 863603 h 905543"/>
                <a:gd name="connsiteX3" fmla="*/ 67396 w 1580611"/>
                <a:gd name="connsiteY3" fmla="*/ 685372 h 905543"/>
                <a:gd name="connsiteX4" fmla="*/ 648582 w 1580611"/>
                <a:gd name="connsiteY4" fmla="*/ 42193 h 90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611" h="905543">
                  <a:moveTo>
                    <a:pt x="648582" y="42193"/>
                  </a:moveTo>
                  <a:cubicBezTo>
                    <a:pt x="1185858" y="-58545"/>
                    <a:pt x="1467409" y="18946"/>
                    <a:pt x="1562982" y="297915"/>
                  </a:cubicBezTo>
                  <a:cubicBezTo>
                    <a:pt x="1648223" y="625964"/>
                    <a:pt x="1415747" y="760281"/>
                    <a:pt x="1051538" y="863603"/>
                  </a:cubicBezTo>
                  <a:cubicBezTo>
                    <a:pt x="527179" y="961759"/>
                    <a:pt x="258542" y="881684"/>
                    <a:pt x="67396" y="685372"/>
                  </a:cubicBezTo>
                  <a:cubicBezTo>
                    <a:pt x="-61756" y="509724"/>
                    <a:pt x="-70797" y="232047"/>
                    <a:pt x="648582" y="42193"/>
                  </a:cubicBezTo>
                  <a:close/>
                </a:path>
              </a:pathLst>
            </a:custGeom>
            <a:solidFill>
              <a:srgbClr val="FFFF00">
                <a:alpha val="27059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Down Arrow 23"/>
            <p:cNvSpPr/>
            <p:nvPr/>
          </p:nvSpPr>
          <p:spPr>
            <a:xfrm rot="18780514">
              <a:off x="4343428" y="3309591"/>
              <a:ext cx="264748" cy="914400"/>
            </a:xfrm>
            <a:prstGeom prst="downArrow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Down Arrow 24"/>
            <p:cNvSpPr/>
            <p:nvPr/>
          </p:nvSpPr>
          <p:spPr>
            <a:xfrm rot="18780514">
              <a:off x="5911077" y="4616003"/>
              <a:ext cx="264748" cy="914400"/>
            </a:xfrm>
            <a:prstGeom prst="downArrow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1602766" y="2830487"/>
              <a:ext cx="4300030" cy="918746"/>
            </a:xfrm>
            <a:prstGeom prst="roundRect">
              <a:avLst>
                <a:gd name="adj" fmla="val 27145"/>
              </a:avLst>
            </a:prstGeom>
            <a:solidFill>
              <a:schemeClr val="bg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3206931" y="4135872"/>
              <a:ext cx="4300030" cy="918746"/>
            </a:xfrm>
            <a:prstGeom prst="roundRect">
              <a:avLst>
                <a:gd name="adj" fmla="val 27145"/>
              </a:avLst>
            </a:prstGeom>
            <a:solidFill>
              <a:schemeClr val="bg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4843970" y="5441256"/>
              <a:ext cx="4300030" cy="918746"/>
            </a:xfrm>
            <a:prstGeom prst="roundRect">
              <a:avLst>
                <a:gd name="adj" fmla="val 27145"/>
              </a:avLst>
            </a:prstGeom>
            <a:solidFill>
              <a:schemeClr val="bg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wn Arrow 22"/>
            <p:cNvSpPr/>
            <p:nvPr/>
          </p:nvSpPr>
          <p:spPr>
            <a:xfrm rot="18780514">
              <a:off x="2748299" y="1987680"/>
              <a:ext cx="264748" cy="914400"/>
            </a:xfrm>
            <a:prstGeom prst="downArrow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0" y="1525102"/>
              <a:ext cx="4300030" cy="918746"/>
            </a:xfrm>
            <a:prstGeom prst="roundRect">
              <a:avLst>
                <a:gd name="adj" fmla="val 27145"/>
              </a:avLst>
            </a:prstGeom>
            <a:solidFill>
              <a:schemeClr val="bg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2"/>
            <p:cNvSpPr>
              <a:spLocks noChangeArrowheads="1"/>
            </p:cNvSpPr>
            <p:nvPr/>
          </p:nvSpPr>
          <p:spPr bwMode="auto">
            <a:xfrm>
              <a:off x="123891" y="6390433"/>
              <a:ext cx="894821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100" dirty="0">
                  <a:solidFill>
                    <a:schemeClr val="bg1">
                      <a:lumMod val="50000"/>
                    </a:schemeClr>
                  </a:solidFill>
                  <a:latin typeface="Arial" charset="0"/>
                </a:rPr>
                <a:t>✣ </a:t>
              </a:r>
              <a:r>
                <a:rPr lang="en-US" altLang="en-US" sz="1100" dirty="0" err="1">
                  <a:solidFill>
                    <a:schemeClr val="bg1">
                      <a:lumMod val="50000"/>
                    </a:schemeClr>
                  </a:solidFill>
                  <a:latin typeface="Arial Unicode MS" charset="0"/>
                </a:rPr>
                <a:t>Lieblein</a:t>
              </a:r>
              <a:r>
                <a:rPr lang="en-US" altLang="en-US" sz="1100" dirty="0">
                  <a:solidFill>
                    <a:schemeClr val="bg1">
                      <a:lumMod val="50000"/>
                    </a:schemeClr>
                  </a:solidFill>
                  <a:latin typeface="Arial Unicode MS" charset="0"/>
                </a:rPr>
                <a:t> and </a:t>
              </a:r>
              <a:r>
                <a:rPr lang="en-US" altLang="en-US" sz="1100" dirty="0" err="1">
                  <a:solidFill>
                    <a:schemeClr val="bg1">
                      <a:lumMod val="50000"/>
                    </a:schemeClr>
                  </a:solidFill>
                  <a:latin typeface="Arial Unicode MS" charset="0"/>
                </a:rPr>
                <a:t>Zelen</a:t>
              </a:r>
              <a:r>
                <a:rPr lang="en-US" altLang="en-US" sz="1100" dirty="0">
                  <a:solidFill>
                    <a:schemeClr val="bg1">
                      <a:lumMod val="50000"/>
                    </a:schemeClr>
                  </a:solidFill>
                  <a:latin typeface="Arial Unicode MS" charset="0"/>
                </a:rPr>
                <a:t>, 1956, </a:t>
              </a:r>
              <a:r>
                <a:rPr kumimoji="0" lang="en-US" altLang="en-US" sz="1100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 Unicode MS" charset="0"/>
                </a:rPr>
                <a:t>Deep-groove ball bearing failure times in millions of</a:t>
              </a:r>
              <a:r>
                <a:rPr kumimoji="0" lang="en-US" altLang="en-US" sz="1100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</a:rPr>
                <a:t> </a:t>
              </a:r>
              <a:r>
                <a:rPr kumimoji="0" lang="en-US" altLang="en-US" sz="1100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 Unicode MS" charset="0"/>
                </a:rPr>
                <a:t>revolutions</a:t>
              </a: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100" dirty="0">
                  <a:solidFill>
                    <a:schemeClr val="bg1">
                      <a:lumMod val="50000"/>
                    </a:schemeClr>
                  </a:solidFill>
                  <a:latin typeface="Arial Unicode MS" charset="0"/>
                </a:rPr>
                <a:t>✼ </a:t>
              </a:r>
              <a:r>
                <a:rPr kumimoji="0" lang="en-US" altLang="en-US" sz="1100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rPr>
                <a:t>Distribution images courtesy</a:t>
              </a:r>
              <a:r>
                <a:rPr kumimoji="0" lang="en-US" altLang="en-US" sz="1100" b="0" i="0" u="none" strike="noStrike" cap="none" normalizeH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rPr>
                <a:t> of Wikipedia website for Weibull and normal distributions</a:t>
              </a:r>
              <a:endPara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237" y="1943235"/>
              <a:ext cx="3907463" cy="401087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76093" y="1525102"/>
              <a:ext cx="229375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Dataset</a:t>
              </a:r>
              <a:r>
                <a:rPr lang="en-US" altLang="en-US" dirty="0">
                  <a:latin typeface="Arial Unicode MS" charset="0"/>
                </a:rPr>
                <a:t> </a:t>
              </a:r>
              <a:r>
                <a:rPr lang="en-US" altLang="en-US" sz="2000" baseline="30000" dirty="0">
                  <a:solidFill>
                    <a:schemeClr val="bg1">
                      <a:lumMod val="50000"/>
                    </a:schemeClr>
                  </a:solidFill>
                  <a:latin typeface="Arial" charset="0"/>
                </a:rPr>
                <a:t>✣</a:t>
              </a:r>
              <a:endParaRPr lang="en-US" sz="2000" baseline="30000" dirty="0"/>
            </a:p>
            <a:p>
              <a:pPr algn="ctr"/>
              <a:endParaRPr lang="en-US" baseline="30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22186" y="2966695"/>
              <a:ext cx="36611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Hypothesized Underlying Parametric Distribution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31171" y="4272080"/>
              <a:ext cx="44515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Parameter Estimation</a:t>
              </a:r>
            </a:p>
            <a:p>
              <a:pPr algn="ctr"/>
              <a:r>
                <a:rPr lang="en-US" dirty="0"/>
                <a:t>(Maximum Likelihood Estimate; </a:t>
              </a:r>
              <a:r>
                <a:rPr lang="en-US" dirty="0">
                  <a:solidFill>
                    <a:srgbClr val="C00000"/>
                  </a:solidFill>
                </a:rPr>
                <a:t>MLE</a:t>
              </a:r>
              <a:r>
                <a:rPr lang="en-US" dirty="0"/>
                <a:t>)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72355" y="5715963"/>
              <a:ext cx="36432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929000"/>
                  </a:solidFill>
                </a:rPr>
                <a:t>Confidence Region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09411" y="2730823"/>
              <a:ext cx="1115512" cy="1115512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1413" y="2759560"/>
              <a:ext cx="1730362" cy="1105509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8884893" y="2696348"/>
              <a:ext cx="3064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000" baseline="30000">
                  <a:solidFill>
                    <a:schemeClr val="bg1">
                      <a:lumMod val="50000"/>
                    </a:schemeClr>
                  </a:solidFill>
                  <a:latin typeface="Arial Unicode MS" charset="0"/>
                </a:rPr>
                <a:t>✼</a:t>
              </a:r>
              <a:endParaRPr lang="en-US" sz="2000" dirty="0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299361" y="4552053"/>
              <a:ext cx="2581311" cy="1722749"/>
              <a:chOff x="1036342" y="4113052"/>
              <a:chExt cx="1740443" cy="1161560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1289060" y="4113052"/>
                <a:ext cx="1252863" cy="1005840"/>
                <a:chOff x="1170770" y="4048778"/>
                <a:chExt cx="1252863" cy="1005840"/>
              </a:xfrm>
            </p:grpSpPr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284652" y="4048778"/>
                  <a:ext cx="0" cy="100584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1170770" y="4978190"/>
                  <a:ext cx="1252863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1036342" y="4418636"/>
                    <a:ext cx="417541" cy="2075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38" name="TextBox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6342" y="4418636"/>
                    <a:ext cx="417541" cy="20751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1839010" y="5067094"/>
                    <a:ext cx="417541" cy="2075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39" name="TextBox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39010" y="5067094"/>
                    <a:ext cx="417541" cy="20751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44" name="Group 43"/>
              <p:cNvGrpSpPr/>
              <p:nvPr/>
            </p:nvGrpSpPr>
            <p:grpSpPr>
              <a:xfrm>
                <a:off x="1984180" y="4445375"/>
                <a:ext cx="152400" cy="153888"/>
                <a:chOff x="1924633" y="4366760"/>
                <a:chExt cx="152400" cy="153888"/>
              </a:xfrm>
            </p:grpSpPr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000833" y="4366760"/>
                  <a:ext cx="0" cy="153888"/>
                </a:xfrm>
                <a:prstGeom prst="line">
                  <a:avLst/>
                </a:prstGeom>
                <a:ln w="12700"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flipV="1">
                  <a:off x="1924633" y="4442960"/>
                  <a:ext cx="152400" cy="1489"/>
                </a:xfrm>
                <a:prstGeom prst="line">
                  <a:avLst/>
                </a:prstGeom>
                <a:ln w="12700"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1839620" y="4293463"/>
                    <a:ext cx="937165" cy="3168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</a:rPr>
                                <m:t>(</m:t>
                              </m:r>
                              <m:acc>
                                <m:accPr>
                                  <m:chr m:val="̂"/>
                                  <m:ctrlPr>
                                    <a:rPr lang="en-US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i="1">
                                      <a:solidFill>
                                        <a:srgbClr val="C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acc>
                                <m:accPr>
                                  <m:chr m:val="̂"/>
                                  <m:ctrlPr>
                                    <a:rPr lang="en-US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i="1">
                                      <a:solidFill>
                                        <a:srgbClr val="C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)</m:t>
                          </m:r>
                        </m:oMath>
                      </m:oMathPara>
                    </a14:m>
                    <a:endParaRPr lang="en-US" sz="1400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5" name="TextBox 4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39620" y="4293463"/>
                    <a:ext cx="937165" cy="31688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t="-51948" b="-3896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713DB33-430B-574F-8702-43302AACFD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8370" y="908445"/>
            <a:ext cx="1222970" cy="52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67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891" y="3916562"/>
            <a:ext cx="4368800" cy="231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5792618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Methodology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25" y="3449693"/>
            <a:ext cx="4396136" cy="11562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891" y="5175981"/>
            <a:ext cx="4713355" cy="1275231"/>
          </a:xfrm>
          <a:prstGeom prst="rect">
            <a:avLst/>
          </a:prstGeom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23891" y="529313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16230" y="1561666"/>
            <a:ext cx="891153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Deep-groove ball bearing failure times (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Lieblein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 and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Zelen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, 1956).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In millions of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revolutions, those 23 data points are: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8506" y="2326615"/>
            <a:ext cx="6686986" cy="68639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246176" y="3509720"/>
            <a:ext cx="378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Ball Bearing Likelihood Function for </a:t>
            </a:r>
            <a:r>
              <a:rPr lang="en-US" sz="1600">
                <a:solidFill>
                  <a:schemeClr val="accent2">
                    <a:lumMod val="50000"/>
                  </a:schemeClr>
                </a:solidFill>
              </a:rPr>
              <a:t>Weibull Distribution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Parameters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C96B4C-F169-FF4B-8940-B5E6CE761A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8370" y="908445"/>
            <a:ext cx="1222970" cy="52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92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Methodology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2799" y="2162948"/>
            <a:ext cx="3578400" cy="523551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16230" y="1669388"/>
            <a:ext cx="891153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The </a:t>
            </a:r>
            <a:r>
              <a:rPr lang="en-US" altLang="en-US" dirty="0">
                <a:latin typeface="Arial Unicode MS" charset="0"/>
              </a:rPr>
              <a:t>likelihood 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atio test statistic enables confidence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 region development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: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0633" y="3483795"/>
            <a:ext cx="4880188" cy="2581960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261522" y="3109699"/>
            <a:ext cx="504210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Unicode MS" charset="0"/>
              </a:rPr>
              <a:t>maximum likelihood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Unicode MS" charset="0"/>
              </a:rPr>
              <a:t> estimate (MLE)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Unicode MS" charset="0"/>
              </a:rPr>
              <a:t>at peak log likelihood value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641742" y="3472580"/>
            <a:ext cx="581187" cy="661964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591695" y="3719046"/>
            <a:ext cx="249889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solidFill>
                  <a:srgbClr val="0070C0"/>
                </a:solidFill>
                <a:latin typeface="Arial Unicode MS" charset="0"/>
              </a:rPr>
              <a:t>cross-section of this surface corresponds to 𝛼 significance level</a:t>
            </a:r>
            <a:endParaRPr kumimoji="0" lang="en-US" altLang="en-US" b="0" i="0" u="none" strike="noStrike" cap="none" normalizeH="0" dirty="0">
              <a:ln>
                <a:noFill/>
              </a:ln>
              <a:solidFill>
                <a:srgbClr val="0070C0"/>
              </a:solidFill>
              <a:effectLst/>
              <a:latin typeface="Arial Unicode MS" charset="0"/>
            </a:endParaRPr>
          </a:p>
        </p:txBody>
      </p:sp>
      <p:sp>
        <p:nvSpPr>
          <p:cNvPr id="18" name="Parallelogram 17"/>
          <p:cNvSpPr/>
          <p:nvPr/>
        </p:nvSpPr>
        <p:spPr>
          <a:xfrm rot="1399460">
            <a:off x="4334741" y="4340442"/>
            <a:ext cx="3476246" cy="1634562"/>
          </a:xfrm>
          <a:prstGeom prst="parallelogram">
            <a:avLst>
              <a:gd name="adj" fmla="val 114945"/>
            </a:avLst>
          </a:prstGeom>
          <a:solidFill>
            <a:srgbClr val="0070C0">
              <a:alpha val="27059"/>
            </a:srgbClr>
          </a:solidFill>
          <a:ln>
            <a:solidFill>
              <a:srgbClr val="0070C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5888041" y="4398630"/>
            <a:ext cx="369645" cy="15141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4076700" y="4968529"/>
            <a:ext cx="369645" cy="15141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532CF59D-D23D-C647-AE0D-C84D6B7C23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370" y="908445"/>
            <a:ext cx="1222970" cy="52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89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Methodology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367" y="2177982"/>
            <a:ext cx="3191435" cy="30147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332" y="2551635"/>
            <a:ext cx="4880188" cy="2581960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V="1">
            <a:off x="6196629" y="2650680"/>
            <a:ext cx="1637656" cy="167123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065540" y="4268316"/>
            <a:ext cx="187918" cy="18791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1852282" y="3239616"/>
            <a:ext cx="3215898" cy="1007390"/>
          </a:xfrm>
          <a:custGeom>
            <a:avLst/>
            <a:gdLst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511444 w 3215898"/>
              <a:gd name="connsiteY2" fmla="*/ 232475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511444 w 3215898"/>
              <a:gd name="connsiteY2" fmla="*/ 232475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5898" h="1007390">
                <a:moveTo>
                  <a:pt x="1774556" y="1007390"/>
                </a:moveTo>
                <a:lnTo>
                  <a:pt x="0" y="410705"/>
                </a:lnTo>
                <a:lnTo>
                  <a:pt x="511444" y="232475"/>
                </a:lnTo>
                <a:cubicBezTo>
                  <a:pt x="607017" y="415871"/>
                  <a:pt x="1144291" y="614766"/>
                  <a:pt x="1766806" y="534691"/>
                </a:cubicBezTo>
                <a:cubicBezTo>
                  <a:pt x="2001863" y="467532"/>
                  <a:pt x="1988949" y="369376"/>
                  <a:pt x="1937288" y="263471"/>
                </a:cubicBezTo>
                <a:cubicBezTo>
                  <a:pt x="1872712" y="154983"/>
                  <a:pt x="1761640" y="131735"/>
                  <a:pt x="1604074" y="54244"/>
                </a:cubicBezTo>
                <a:lnTo>
                  <a:pt x="1790054" y="0"/>
                </a:lnTo>
                <a:lnTo>
                  <a:pt x="3215898" y="410705"/>
                </a:lnTo>
                <a:lnTo>
                  <a:pt x="1774556" y="1007390"/>
                </a:lnTo>
                <a:close/>
              </a:path>
            </a:pathLst>
          </a:custGeom>
          <a:solidFill>
            <a:srgbClr val="0070C0">
              <a:alpha val="50196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122799" y="3301610"/>
            <a:ext cx="395207" cy="12398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3014311" y="3371351"/>
            <a:ext cx="116237" cy="1162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67332" y="1703505"/>
            <a:ext cx="553290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Jaeger, 2016.  The radial profile log-likelihood.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15179" y="5610292"/>
            <a:ext cx="8655650" cy="1049891"/>
            <a:chOff x="201637" y="5575377"/>
            <a:chExt cx="8655650" cy="1049891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72793" y="5954302"/>
              <a:ext cx="7184494" cy="670966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201637" y="5575377"/>
              <a:ext cx="381707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chemeClr val="accent2">
                      <a:lumMod val="75000"/>
                    </a:schemeClr>
                  </a:solidFill>
                  <a:latin typeface="Arial Unicode MS" charset="0"/>
                </a:rPr>
                <a:t>The likelihood ratio test statistic:</a:t>
              </a:r>
              <a:endParaRPr lang="en-US" altLang="en-US" sz="3200" dirty="0">
                <a:solidFill>
                  <a:schemeClr val="accent2">
                    <a:lumMod val="75000"/>
                  </a:schemeClr>
                </a:solidFill>
                <a:latin typeface="Arial Unicode MS" charset="0"/>
              </a:endParaRPr>
            </a:p>
            <a:p>
              <a:pPr lvl="0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chemeClr val="accent2">
                      <a:lumMod val="75000"/>
                    </a:schemeClr>
                  </a:solidFill>
                  <a:latin typeface="Arial Unicode MS" charset="0"/>
                </a:rPr>
                <a:t> becomes:</a:t>
              </a:r>
              <a:endParaRPr lang="en-US" altLang="en-US" sz="4400" dirty="0">
                <a:solidFill>
                  <a:schemeClr val="accent2">
                    <a:lumMod val="75000"/>
                  </a:schemeClr>
                </a:solidFill>
                <a:latin typeface="Arial" charset="0"/>
              </a:endParaRPr>
            </a:p>
          </p:txBody>
        </p:sp>
      </p:grpSp>
      <p:sp>
        <p:nvSpPr>
          <p:cNvPr id="16" name="Freeform 15"/>
          <p:cNvSpPr/>
          <p:nvPr/>
        </p:nvSpPr>
        <p:spPr>
          <a:xfrm flipH="1" flipV="1">
            <a:off x="1037853" y="2972526"/>
            <a:ext cx="2599041" cy="666303"/>
          </a:xfrm>
          <a:custGeom>
            <a:avLst/>
            <a:gdLst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178230 w 3215898"/>
              <a:gd name="connsiteY2" fmla="*/ 356461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511444 w 3215898"/>
              <a:gd name="connsiteY2" fmla="*/ 232475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1007390 h 1007390"/>
              <a:gd name="connsiteX1" fmla="*/ 0 w 3215898"/>
              <a:gd name="connsiteY1" fmla="*/ 410705 h 1007390"/>
              <a:gd name="connsiteX2" fmla="*/ 511444 w 3215898"/>
              <a:gd name="connsiteY2" fmla="*/ 232475 h 1007390"/>
              <a:gd name="connsiteX3" fmla="*/ 1766806 w 3215898"/>
              <a:gd name="connsiteY3" fmla="*/ 534691 h 1007390"/>
              <a:gd name="connsiteX4" fmla="*/ 1937288 w 3215898"/>
              <a:gd name="connsiteY4" fmla="*/ 263471 h 1007390"/>
              <a:gd name="connsiteX5" fmla="*/ 1604074 w 3215898"/>
              <a:gd name="connsiteY5" fmla="*/ 54244 h 1007390"/>
              <a:gd name="connsiteX6" fmla="*/ 1790054 w 3215898"/>
              <a:gd name="connsiteY6" fmla="*/ 0 h 1007390"/>
              <a:gd name="connsiteX7" fmla="*/ 3215898 w 3215898"/>
              <a:gd name="connsiteY7" fmla="*/ 410705 h 1007390"/>
              <a:gd name="connsiteX8" fmla="*/ 1774556 w 3215898"/>
              <a:gd name="connsiteY8" fmla="*/ 1007390 h 1007390"/>
              <a:gd name="connsiteX0" fmla="*/ 1774556 w 3215898"/>
              <a:gd name="connsiteY0" fmla="*/ 953146 h 953146"/>
              <a:gd name="connsiteX1" fmla="*/ 0 w 3215898"/>
              <a:gd name="connsiteY1" fmla="*/ 356461 h 953146"/>
              <a:gd name="connsiteX2" fmla="*/ 511444 w 3215898"/>
              <a:gd name="connsiteY2" fmla="*/ 178231 h 953146"/>
              <a:gd name="connsiteX3" fmla="*/ 1766806 w 3215898"/>
              <a:gd name="connsiteY3" fmla="*/ 480447 h 953146"/>
              <a:gd name="connsiteX4" fmla="*/ 1937288 w 3215898"/>
              <a:gd name="connsiteY4" fmla="*/ 209227 h 953146"/>
              <a:gd name="connsiteX5" fmla="*/ 1604074 w 3215898"/>
              <a:gd name="connsiteY5" fmla="*/ 0 h 953146"/>
              <a:gd name="connsiteX6" fmla="*/ 2399654 w 3215898"/>
              <a:gd name="connsiteY6" fmla="*/ 112671 h 953146"/>
              <a:gd name="connsiteX7" fmla="*/ 3215898 w 3215898"/>
              <a:gd name="connsiteY7" fmla="*/ 356461 h 953146"/>
              <a:gd name="connsiteX8" fmla="*/ 1774556 w 3215898"/>
              <a:gd name="connsiteY8" fmla="*/ 953146 h 953146"/>
              <a:gd name="connsiteX0" fmla="*/ 1774556 w 3215898"/>
              <a:gd name="connsiteY0" fmla="*/ 953146 h 953146"/>
              <a:gd name="connsiteX1" fmla="*/ 0 w 3215898"/>
              <a:gd name="connsiteY1" fmla="*/ 356461 h 953146"/>
              <a:gd name="connsiteX2" fmla="*/ 511444 w 3215898"/>
              <a:gd name="connsiteY2" fmla="*/ 178231 h 953146"/>
              <a:gd name="connsiteX3" fmla="*/ 1766806 w 3215898"/>
              <a:gd name="connsiteY3" fmla="*/ 480447 h 953146"/>
              <a:gd name="connsiteX4" fmla="*/ 1930031 w 3215898"/>
              <a:gd name="connsiteY4" fmla="*/ 412427 h 953146"/>
              <a:gd name="connsiteX5" fmla="*/ 1604074 w 3215898"/>
              <a:gd name="connsiteY5" fmla="*/ 0 h 953146"/>
              <a:gd name="connsiteX6" fmla="*/ 2399654 w 3215898"/>
              <a:gd name="connsiteY6" fmla="*/ 112671 h 953146"/>
              <a:gd name="connsiteX7" fmla="*/ 3215898 w 3215898"/>
              <a:gd name="connsiteY7" fmla="*/ 356461 h 953146"/>
              <a:gd name="connsiteX8" fmla="*/ 1774556 w 3215898"/>
              <a:gd name="connsiteY8" fmla="*/ 953146 h 953146"/>
              <a:gd name="connsiteX0" fmla="*/ 1774556 w 3215898"/>
              <a:gd name="connsiteY0" fmla="*/ 840475 h 840475"/>
              <a:gd name="connsiteX1" fmla="*/ 0 w 3215898"/>
              <a:gd name="connsiteY1" fmla="*/ 243790 h 840475"/>
              <a:gd name="connsiteX2" fmla="*/ 511444 w 3215898"/>
              <a:gd name="connsiteY2" fmla="*/ 65560 h 840475"/>
              <a:gd name="connsiteX3" fmla="*/ 1766806 w 3215898"/>
              <a:gd name="connsiteY3" fmla="*/ 367776 h 840475"/>
              <a:gd name="connsiteX4" fmla="*/ 1930031 w 3215898"/>
              <a:gd name="connsiteY4" fmla="*/ 299756 h 840475"/>
              <a:gd name="connsiteX5" fmla="*/ 1981445 w 3215898"/>
              <a:gd name="connsiteY5" fmla="*/ 199386 h 840475"/>
              <a:gd name="connsiteX6" fmla="*/ 2399654 w 3215898"/>
              <a:gd name="connsiteY6" fmla="*/ 0 h 840475"/>
              <a:gd name="connsiteX7" fmla="*/ 3215898 w 3215898"/>
              <a:gd name="connsiteY7" fmla="*/ 243790 h 840475"/>
              <a:gd name="connsiteX8" fmla="*/ 1774556 w 3215898"/>
              <a:gd name="connsiteY8" fmla="*/ 840475 h 840475"/>
              <a:gd name="connsiteX0" fmla="*/ 1774556 w 3215898"/>
              <a:gd name="connsiteY0" fmla="*/ 840475 h 840475"/>
              <a:gd name="connsiteX1" fmla="*/ 0 w 3215898"/>
              <a:gd name="connsiteY1" fmla="*/ 243790 h 840475"/>
              <a:gd name="connsiteX2" fmla="*/ 511444 w 3215898"/>
              <a:gd name="connsiteY2" fmla="*/ 65560 h 840475"/>
              <a:gd name="connsiteX3" fmla="*/ 1766806 w 3215898"/>
              <a:gd name="connsiteY3" fmla="*/ 367776 h 840475"/>
              <a:gd name="connsiteX4" fmla="*/ 1930031 w 3215898"/>
              <a:gd name="connsiteY4" fmla="*/ 299756 h 840475"/>
              <a:gd name="connsiteX5" fmla="*/ 1916131 w 3215898"/>
              <a:gd name="connsiteY5" fmla="*/ 184872 h 840475"/>
              <a:gd name="connsiteX6" fmla="*/ 2399654 w 3215898"/>
              <a:gd name="connsiteY6" fmla="*/ 0 h 840475"/>
              <a:gd name="connsiteX7" fmla="*/ 3215898 w 3215898"/>
              <a:gd name="connsiteY7" fmla="*/ 243790 h 840475"/>
              <a:gd name="connsiteX8" fmla="*/ 1774556 w 3215898"/>
              <a:gd name="connsiteY8" fmla="*/ 840475 h 840475"/>
              <a:gd name="connsiteX0" fmla="*/ 1774556 w 3215898"/>
              <a:gd name="connsiteY0" fmla="*/ 840475 h 840475"/>
              <a:gd name="connsiteX1" fmla="*/ 0 w 3215898"/>
              <a:gd name="connsiteY1" fmla="*/ 243790 h 840475"/>
              <a:gd name="connsiteX2" fmla="*/ 1033958 w 3215898"/>
              <a:gd name="connsiteY2" fmla="*/ 305046 h 840475"/>
              <a:gd name="connsiteX3" fmla="*/ 1766806 w 3215898"/>
              <a:gd name="connsiteY3" fmla="*/ 367776 h 840475"/>
              <a:gd name="connsiteX4" fmla="*/ 1930031 w 3215898"/>
              <a:gd name="connsiteY4" fmla="*/ 299756 h 840475"/>
              <a:gd name="connsiteX5" fmla="*/ 1916131 w 3215898"/>
              <a:gd name="connsiteY5" fmla="*/ 184872 h 840475"/>
              <a:gd name="connsiteX6" fmla="*/ 2399654 w 3215898"/>
              <a:gd name="connsiteY6" fmla="*/ 0 h 840475"/>
              <a:gd name="connsiteX7" fmla="*/ 3215898 w 3215898"/>
              <a:gd name="connsiteY7" fmla="*/ 243790 h 840475"/>
              <a:gd name="connsiteX8" fmla="*/ 1774556 w 3215898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1171720 w 2620812"/>
              <a:gd name="connsiteY3" fmla="*/ 367776 h 840475"/>
              <a:gd name="connsiteX4" fmla="*/ 1334945 w 2620812"/>
              <a:gd name="connsiteY4" fmla="*/ 299756 h 840475"/>
              <a:gd name="connsiteX5" fmla="*/ 1321045 w 2620812"/>
              <a:gd name="connsiteY5" fmla="*/ 184872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801605 w 2620812"/>
              <a:gd name="connsiteY3" fmla="*/ 389547 h 840475"/>
              <a:gd name="connsiteX4" fmla="*/ 1334945 w 2620812"/>
              <a:gd name="connsiteY4" fmla="*/ 299756 h 840475"/>
              <a:gd name="connsiteX5" fmla="*/ 1321045 w 2620812"/>
              <a:gd name="connsiteY5" fmla="*/ 184872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801605 w 2620812"/>
              <a:gd name="connsiteY3" fmla="*/ 389547 h 840475"/>
              <a:gd name="connsiteX4" fmla="*/ 1334945 w 2620812"/>
              <a:gd name="connsiteY4" fmla="*/ 299756 h 840475"/>
              <a:gd name="connsiteX5" fmla="*/ 1321045 w 2620812"/>
              <a:gd name="connsiteY5" fmla="*/ 184872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801605 w 2620812"/>
              <a:gd name="connsiteY3" fmla="*/ 389547 h 840475"/>
              <a:gd name="connsiteX4" fmla="*/ 1334945 w 2620812"/>
              <a:gd name="connsiteY4" fmla="*/ 299756 h 840475"/>
              <a:gd name="connsiteX5" fmla="*/ 1299274 w 2620812"/>
              <a:gd name="connsiteY5" fmla="*/ 163100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801605 w 2620812"/>
              <a:gd name="connsiteY3" fmla="*/ 389547 h 840475"/>
              <a:gd name="connsiteX4" fmla="*/ 1334945 w 2620812"/>
              <a:gd name="connsiteY4" fmla="*/ 299756 h 840475"/>
              <a:gd name="connsiteX5" fmla="*/ 1299274 w 2620812"/>
              <a:gd name="connsiteY5" fmla="*/ 184872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801605 w 2620812"/>
              <a:gd name="connsiteY3" fmla="*/ 389547 h 840475"/>
              <a:gd name="connsiteX4" fmla="*/ 1334945 w 2620812"/>
              <a:gd name="connsiteY4" fmla="*/ 299756 h 840475"/>
              <a:gd name="connsiteX5" fmla="*/ 1292017 w 2620812"/>
              <a:gd name="connsiteY5" fmla="*/ 163100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801605 w 2620812"/>
              <a:gd name="connsiteY3" fmla="*/ 389547 h 840475"/>
              <a:gd name="connsiteX4" fmla="*/ 1197059 w 2620812"/>
              <a:gd name="connsiteY4" fmla="*/ 343299 h 840475"/>
              <a:gd name="connsiteX5" fmla="*/ 1292017 w 2620812"/>
              <a:gd name="connsiteY5" fmla="*/ 163100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801605 w 2620812"/>
              <a:gd name="connsiteY3" fmla="*/ 389547 h 840475"/>
              <a:gd name="connsiteX4" fmla="*/ 1197059 w 2620812"/>
              <a:gd name="connsiteY4" fmla="*/ 343299 h 840475"/>
              <a:gd name="connsiteX5" fmla="*/ 1292017 w 2620812"/>
              <a:gd name="connsiteY5" fmla="*/ 163100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801605 w 2620812"/>
              <a:gd name="connsiteY3" fmla="*/ 389547 h 840475"/>
              <a:gd name="connsiteX4" fmla="*/ 1197059 w 2620812"/>
              <a:gd name="connsiteY4" fmla="*/ 343299 h 840475"/>
              <a:gd name="connsiteX5" fmla="*/ 1292017 w 2620812"/>
              <a:gd name="connsiteY5" fmla="*/ 163100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801605 w 2620812"/>
              <a:gd name="connsiteY3" fmla="*/ 389547 h 840475"/>
              <a:gd name="connsiteX4" fmla="*/ 1197059 w 2620812"/>
              <a:gd name="connsiteY4" fmla="*/ 343299 h 840475"/>
              <a:gd name="connsiteX5" fmla="*/ 1292017 w 2620812"/>
              <a:gd name="connsiteY5" fmla="*/ 163100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79470 w 2620812"/>
              <a:gd name="connsiteY0" fmla="*/ 840475 h 840475"/>
              <a:gd name="connsiteX1" fmla="*/ 0 w 2620812"/>
              <a:gd name="connsiteY1" fmla="*/ 417962 h 840475"/>
              <a:gd name="connsiteX2" fmla="*/ 438872 w 2620812"/>
              <a:gd name="connsiteY2" fmla="*/ 305046 h 840475"/>
              <a:gd name="connsiteX3" fmla="*/ 801605 w 2620812"/>
              <a:gd name="connsiteY3" fmla="*/ 389547 h 840475"/>
              <a:gd name="connsiteX4" fmla="*/ 1197059 w 2620812"/>
              <a:gd name="connsiteY4" fmla="*/ 343299 h 840475"/>
              <a:gd name="connsiteX5" fmla="*/ 1292017 w 2620812"/>
              <a:gd name="connsiteY5" fmla="*/ 163100 h 840475"/>
              <a:gd name="connsiteX6" fmla="*/ 1804568 w 2620812"/>
              <a:gd name="connsiteY6" fmla="*/ 0 h 840475"/>
              <a:gd name="connsiteX7" fmla="*/ 2620812 w 2620812"/>
              <a:gd name="connsiteY7" fmla="*/ 243790 h 840475"/>
              <a:gd name="connsiteX8" fmla="*/ 1179470 w 2620812"/>
              <a:gd name="connsiteY8" fmla="*/ 840475 h 840475"/>
              <a:gd name="connsiteX0" fmla="*/ 1193984 w 2620812"/>
              <a:gd name="connsiteY0" fmla="*/ 688075 h 688075"/>
              <a:gd name="connsiteX1" fmla="*/ 0 w 2620812"/>
              <a:gd name="connsiteY1" fmla="*/ 417962 h 688075"/>
              <a:gd name="connsiteX2" fmla="*/ 438872 w 2620812"/>
              <a:gd name="connsiteY2" fmla="*/ 305046 h 688075"/>
              <a:gd name="connsiteX3" fmla="*/ 801605 w 2620812"/>
              <a:gd name="connsiteY3" fmla="*/ 389547 h 688075"/>
              <a:gd name="connsiteX4" fmla="*/ 1197059 w 2620812"/>
              <a:gd name="connsiteY4" fmla="*/ 343299 h 688075"/>
              <a:gd name="connsiteX5" fmla="*/ 1292017 w 2620812"/>
              <a:gd name="connsiteY5" fmla="*/ 163100 h 688075"/>
              <a:gd name="connsiteX6" fmla="*/ 1804568 w 2620812"/>
              <a:gd name="connsiteY6" fmla="*/ 0 h 688075"/>
              <a:gd name="connsiteX7" fmla="*/ 2620812 w 2620812"/>
              <a:gd name="connsiteY7" fmla="*/ 243790 h 688075"/>
              <a:gd name="connsiteX8" fmla="*/ 1193984 w 2620812"/>
              <a:gd name="connsiteY8" fmla="*/ 688075 h 688075"/>
              <a:gd name="connsiteX0" fmla="*/ 1193984 w 2591783"/>
              <a:gd name="connsiteY0" fmla="*/ 688075 h 688075"/>
              <a:gd name="connsiteX1" fmla="*/ 0 w 2591783"/>
              <a:gd name="connsiteY1" fmla="*/ 417962 h 688075"/>
              <a:gd name="connsiteX2" fmla="*/ 438872 w 2591783"/>
              <a:gd name="connsiteY2" fmla="*/ 305046 h 688075"/>
              <a:gd name="connsiteX3" fmla="*/ 801605 w 2591783"/>
              <a:gd name="connsiteY3" fmla="*/ 389547 h 688075"/>
              <a:gd name="connsiteX4" fmla="*/ 1197059 w 2591783"/>
              <a:gd name="connsiteY4" fmla="*/ 343299 h 688075"/>
              <a:gd name="connsiteX5" fmla="*/ 1292017 w 2591783"/>
              <a:gd name="connsiteY5" fmla="*/ 163100 h 688075"/>
              <a:gd name="connsiteX6" fmla="*/ 1804568 w 2591783"/>
              <a:gd name="connsiteY6" fmla="*/ 0 h 688075"/>
              <a:gd name="connsiteX7" fmla="*/ 2591783 w 2591783"/>
              <a:gd name="connsiteY7" fmla="*/ 272819 h 688075"/>
              <a:gd name="connsiteX8" fmla="*/ 1193984 w 2591783"/>
              <a:gd name="connsiteY8" fmla="*/ 688075 h 688075"/>
              <a:gd name="connsiteX0" fmla="*/ 1193984 w 2606298"/>
              <a:gd name="connsiteY0" fmla="*/ 688075 h 688075"/>
              <a:gd name="connsiteX1" fmla="*/ 0 w 2606298"/>
              <a:gd name="connsiteY1" fmla="*/ 417962 h 688075"/>
              <a:gd name="connsiteX2" fmla="*/ 438872 w 2606298"/>
              <a:gd name="connsiteY2" fmla="*/ 305046 h 688075"/>
              <a:gd name="connsiteX3" fmla="*/ 801605 w 2606298"/>
              <a:gd name="connsiteY3" fmla="*/ 389547 h 688075"/>
              <a:gd name="connsiteX4" fmla="*/ 1197059 w 2606298"/>
              <a:gd name="connsiteY4" fmla="*/ 343299 h 688075"/>
              <a:gd name="connsiteX5" fmla="*/ 1292017 w 2606298"/>
              <a:gd name="connsiteY5" fmla="*/ 163100 h 688075"/>
              <a:gd name="connsiteX6" fmla="*/ 1804568 w 2606298"/>
              <a:gd name="connsiteY6" fmla="*/ 0 h 688075"/>
              <a:gd name="connsiteX7" fmla="*/ 2606298 w 2606298"/>
              <a:gd name="connsiteY7" fmla="*/ 251047 h 688075"/>
              <a:gd name="connsiteX8" fmla="*/ 1193984 w 2606298"/>
              <a:gd name="connsiteY8" fmla="*/ 688075 h 688075"/>
              <a:gd name="connsiteX0" fmla="*/ 1186727 w 2599041"/>
              <a:gd name="connsiteY0" fmla="*/ 688075 h 688075"/>
              <a:gd name="connsiteX1" fmla="*/ 0 w 2599041"/>
              <a:gd name="connsiteY1" fmla="*/ 396190 h 688075"/>
              <a:gd name="connsiteX2" fmla="*/ 431615 w 2599041"/>
              <a:gd name="connsiteY2" fmla="*/ 305046 h 688075"/>
              <a:gd name="connsiteX3" fmla="*/ 794348 w 2599041"/>
              <a:gd name="connsiteY3" fmla="*/ 389547 h 688075"/>
              <a:gd name="connsiteX4" fmla="*/ 1189802 w 2599041"/>
              <a:gd name="connsiteY4" fmla="*/ 343299 h 688075"/>
              <a:gd name="connsiteX5" fmla="*/ 1284760 w 2599041"/>
              <a:gd name="connsiteY5" fmla="*/ 163100 h 688075"/>
              <a:gd name="connsiteX6" fmla="*/ 1797311 w 2599041"/>
              <a:gd name="connsiteY6" fmla="*/ 0 h 688075"/>
              <a:gd name="connsiteX7" fmla="*/ 2599041 w 2599041"/>
              <a:gd name="connsiteY7" fmla="*/ 251047 h 688075"/>
              <a:gd name="connsiteX8" fmla="*/ 1186727 w 2599041"/>
              <a:gd name="connsiteY8" fmla="*/ 688075 h 688075"/>
              <a:gd name="connsiteX0" fmla="*/ 1186727 w 2599041"/>
              <a:gd name="connsiteY0" fmla="*/ 666303 h 666303"/>
              <a:gd name="connsiteX1" fmla="*/ 0 w 2599041"/>
              <a:gd name="connsiteY1" fmla="*/ 396190 h 666303"/>
              <a:gd name="connsiteX2" fmla="*/ 431615 w 2599041"/>
              <a:gd name="connsiteY2" fmla="*/ 305046 h 666303"/>
              <a:gd name="connsiteX3" fmla="*/ 794348 w 2599041"/>
              <a:gd name="connsiteY3" fmla="*/ 389547 h 666303"/>
              <a:gd name="connsiteX4" fmla="*/ 1189802 w 2599041"/>
              <a:gd name="connsiteY4" fmla="*/ 343299 h 666303"/>
              <a:gd name="connsiteX5" fmla="*/ 1284760 w 2599041"/>
              <a:gd name="connsiteY5" fmla="*/ 163100 h 666303"/>
              <a:gd name="connsiteX6" fmla="*/ 1797311 w 2599041"/>
              <a:gd name="connsiteY6" fmla="*/ 0 h 666303"/>
              <a:gd name="connsiteX7" fmla="*/ 2599041 w 2599041"/>
              <a:gd name="connsiteY7" fmla="*/ 251047 h 666303"/>
              <a:gd name="connsiteX8" fmla="*/ 1186727 w 2599041"/>
              <a:gd name="connsiteY8" fmla="*/ 666303 h 666303"/>
              <a:gd name="connsiteX0" fmla="*/ 1186727 w 2599041"/>
              <a:gd name="connsiteY0" fmla="*/ 666303 h 666303"/>
              <a:gd name="connsiteX1" fmla="*/ 0 w 2599041"/>
              <a:gd name="connsiteY1" fmla="*/ 396190 h 666303"/>
              <a:gd name="connsiteX2" fmla="*/ 431615 w 2599041"/>
              <a:gd name="connsiteY2" fmla="*/ 305046 h 666303"/>
              <a:gd name="connsiteX3" fmla="*/ 794348 w 2599041"/>
              <a:gd name="connsiteY3" fmla="*/ 389547 h 666303"/>
              <a:gd name="connsiteX4" fmla="*/ 1189802 w 2599041"/>
              <a:gd name="connsiteY4" fmla="*/ 343299 h 666303"/>
              <a:gd name="connsiteX5" fmla="*/ 1284760 w 2599041"/>
              <a:gd name="connsiteY5" fmla="*/ 163100 h 666303"/>
              <a:gd name="connsiteX6" fmla="*/ 1797311 w 2599041"/>
              <a:gd name="connsiteY6" fmla="*/ 0 h 666303"/>
              <a:gd name="connsiteX7" fmla="*/ 2599041 w 2599041"/>
              <a:gd name="connsiteY7" fmla="*/ 251047 h 666303"/>
              <a:gd name="connsiteX8" fmla="*/ 1186727 w 2599041"/>
              <a:gd name="connsiteY8" fmla="*/ 666303 h 666303"/>
              <a:gd name="connsiteX0" fmla="*/ 1186727 w 2599041"/>
              <a:gd name="connsiteY0" fmla="*/ 666303 h 666303"/>
              <a:gd name="connsiteX1" fmla="*/ 0 w 2599041"/>
              <a:gd name="connsiteY1" fmla="*/ 396190 h 666303"/>
              <a:gd name="connsiteX2" fmla="*/ 431615 w 2599041"/>
              <a:gd name="connsiteY2" fmla="*/ 305046 h 666303"/>
              <a:gd name="connsiteX3" fmla="*/ 794348 w 2599041"/>
              <a:gd name="connsiteY3" fmla="*/ 389547 h 666303"/>
              <a:gd name="connsiteX4" fmla="*/ 1189802 w 2599041"/>
              <a:gd name="connsiteY4" fmla="*/ 343299 h 666303"/>
              <a:gd name="connsiteX5" fmla="*/ 1284760 w 2599041"/>
              <a:gd name="connsiteY5" fmla="*/ 163100 h 666303"/>
              <a:gd name="connsiteX6" fmla="*/ 1797311 w 2599041"/>
              <a:gd name="connsiteY6" fmla="*/ 0 h 666303"/>
              <a:gd name="connsiteX7" fmla="*/ 2599041 w 2599041"/>
              <a:gd name="connsiteY7" fmla="*/ 251047 h 666303"/>
              <a:gd name="connsiteX8" fmla="*/ 1186727 w 2599041"/>
              <a:gd name="connsiteY8" fmla="*/ 666303 h 666303"/>
              <a:gd name="connsiteX0" fmla="*/ 1186727 w 2599041"/>
              <a:gd name="connsiteY0" fmla="*/ 666303 h 666303"/>
              <a:gd name="connsiteX1" fmla="*/ 0 w 2599041"/>
              <a:gd name="connsiteY1" fmla="*/ 396190 h 666303"/>
              <a:gd name="connsiteX2" fmla="*/ 431615 w 2599041"/>
              <a:gd name="connsiteY2" fmla="*/ 305046 h 666303"/>
              <a:gd name="connsiteX3" fmla="*/ 794348 w 2599041"/>
              <a:gd name="connsiteY3" fmla="*/ 389547 h 666303"/>
              <a:gd name="connsiteX4" fmla="*/ 1189802 w 2599041"/>
              <a:gd name="connsiteY4" fmla="*/ 343299 h 666303"/>
              <a:gd name="connsiteX5" fmla="*/ 1284760 w 2599041"/>
              <a:gd name="connsiteY5" fmla="*/ 163100 h 666303"/>
              <a:gd name="connsiteX6" fmla="*/ 1797311 w 2599041"/>
              <a:gd name="connsiteY6" fmla="*/ 0 h 666303"/>
              <a:gd name="connsiteX7" fmla="*/ 2599041 w 2599041"/>
              <a:gd name="connsiteY7" fmla="*/ 251047 h 666303"/>
              <a:gd name="connsiteX8" fmla="*/ 1186727 w 2599041"/>
              <a:gd name="connsiteY8" fmla="*/ 666303 h 666303"/>
              <a:gd name="connsiteX0" fmla="*/ 1186727 w 2599041"/>
              <a:gd name="connsiteY0" fmla="*/ 666303 h 666303"/>
              <a:gd name="connsiteX1" fmla="*/ 0 w 2599041"/>
              <a:gd name="connsiteY1" fmla="*/ 396190 h 666303"/>
              <a:gd name="connsiteX2" fmla="*/ 431615 w 2599041"/>
              <a:gd name="connsiteY2" fmla="*/ 305046 h 666303"/>
              <a:gd name="connsiteX3" fmla="*/ 794348 w 2599041"/>
              <a:gd name="connsiteY3" fmla="*/ 389547 h 666303"/>
              <a:gd name="connsiteX4" fmla="*/ 1189802 w 2599041"/>
              <a:gd name="connsiteY4" fmla="*/ 343299 h 666303"/>
              <a:gd name="connsiteX5" fmla="*/ 1284760 w 2599041"/>
              <a:gd name="connsiteY5" fmla="*/ 163100 h 666303"/>
              <a:gd name="connsiteX6" fmla="*/ 1797311 w 2599041"/>
              <a:gd name="connsiteY6" fmla="*/ 0 h 666303"/>
              <a:gd name="connsiteX7" fmla="*/ 2599041 w 2599041"/>
              <a:gd name="connsiteY7" fmla="*/ 251047 h 666303"/>
              <a:gd name="connsiteX8" fmla="*/ 1186727 w 2599041"/>
              <a:gd name="connsiteY8" fmla="*/ 666303 h 666303"/>
              <a:gd name="connsiteX0" fmla="*/ 1186727 w 2599041"/>
              <a:gd name="connsiteY0" fmla="*/ 666303 h 666303"/>
              <a:gd name="connsiteX1" fmla="*/ 0 w 2599041"/>
              <a:gd name="connsiteY1" fmla="*/ 396190 h 666303"/>
              <a:gd name="connsiteX2" fmla="*/ 431615 w 2599041"/>
              <a:gd name="connsiteY2" fmla="*/ 305046 h 666303"/>
              <a:gd name="connsiteX3" fmla="*/ 794348 w 2599041"/>
              <a:gd name="connsiteY3" fmla="*/ 389547 h 666303"/>
              <a:gd name="connsiteX4" fmla="*/ 1189802 w 2599041"/>
              <a:gd name="connsiteY4" fmla="*/ 343299 h 666303"/>
              <a:gd name="connsiteX5" fmla="*/ 1284760 w 2599041"/>
              <a:gd name="connsiteY5" fmla="*/ 163100 h 666303"/>
              <a:gd name="connsiteX6" fmla="*/ 1797311 w 2599041"/>
              <a:gd name="connsiteY6" fmla="*/ 0 h 666303"/>
              <a:gd name="connsiteX7" fmla="*/ 2599041 w 2599041"/>
              <a:gd name="connsiteY7" fmla="*/ 251047 h 666303"/>
              <a:gd name="connsiteX8" fmla="*/ 1186727 w 2599041"/>
              <a:gd name="connsiteY8" fmla="*/ 666303 h 666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9041" h="666303">
                <a:moveTo>
                  <a:pt x="1186727" y="666303"/>
                </a:moveTo>
                <a:lnTo>
                  <a:pt x="0" y="396190"/>
                </a:lnTo>
                <a:lnTo>
                  <a:pt x="431615" y="305046"/>
                </a:lnTo>
                <a:cubicBezTo>
                  <a:pt x="599760" y="386842"/>
                  <a:pt x="549205" y="353508"/>
                  <a:pt x="794348" y="389547"/>
                </a:cubicBezTo>
                <a:cubicBezTo>
                  <a:pt x="1029405" y="322388"/>
                  <a:pt x="914891" y="398404"/>
                  <a:pt x="1189802" y="343299"/>
                </a:cubicBezTo>
                <a:cubicBezTo>
                  <a:pt x="1263111" y="321898"/>
                  <a:pt x="1347983" y="349448"/>
                  <a:pt x="1284760" y="163100"/>
                </a:cubicBezTo>
                <a:lnTo>
                  <a:pt x="1797311" y="0"/>
                </a:lnTo>
                <a:lnTo>
                  <a:pt x="2599041" y="251047"/>
                </a:lnTo>
                <a:lnTo>
                  <a:pt x="1186727" y="666303"/>
                </a:lnTo>
                <a:close/>
              </a:path>
            </a:pathLst>
          </a:custGeom>
          <a:solidFill>
            <a:srgbClr val="0070C0">
              <a:alpha val="50196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686335" y="5906327"/>
            <a:ext cx="7290467" cy="8183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CB263BC-976F-2D4C-93EA-A8FC4ECEAE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8370" y="908445"/>
            <a:ext cx="1222970" cy="52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06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Methodology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07949"/>
            <a:ext cx="4285281" cy="3067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983" y="1889225"/>
            <a:ext cx="3308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accent2">
                    <a:lumMod val="50000"/>
                  </a:schemeClr>
                </a:solidFill>
              </a:rPr>
              <a:t>Results plotting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360 points: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517755" y="1889225"/>
            <a:ext cx="4418970" cy="3685891"/>
            <a:chOff x="4517755" y="1889225"/>
            <a:chExt cx="4418970" cy="3685891"/>
          </a:xfrm>
        </p:grpSpPr>
        <p:sp>
          <p:nvSpPr>
            <p:cNvPr id="9" name="TextBox 8"/>
            <p:cNvSpPr txBox="1"/>
            <p:nvPr/>
          </p:nvSpPr>
          <p:spPr>
            <a:xfrm>
              <a:off x="4517755" y="1889225"/>
              <a:ext cx="34251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2">
                      <a:lumMod val="50000"/>
                    </a:schemeClr>
                  </a:solidFill>
                </a:rPr>
                <a:t>Results plotting 3600 points: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72"/>
            <a:stretch/>
          </p:blipFill>
          <p:spPr>
            <a:xfrm>
              <a:off x="4626244" y="2507949"/>
              <a:ext cx="4310481" cy="3067167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C9E0B7A-25E2-FE48-8B53-78B9A9DF0F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4400" y="897728"/>
            <a:ext cx="534337" cy="5126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971B8F5-A524-174D-B7FD-D8FC23E3054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9353" y="897728"/>
            <a:ext cx="569797" cy="5126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8E8996E-789A-0749-B5DC-8B7FF920585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9951" y="897728"/>
            <a:ext cx="602130" cy="5126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65CF910-5CFA-6447-AC92-A17520999C9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1299" y="897728"/>
            <a:ext cx="581379" cy="5126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220BECC-E6B1-C946-94FE-41436BB80AB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1837" y="897728"/>
            <a:ext cx="524546" cy="51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7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Troubleshooting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78"/>
          <a:stretch/>
        </p:blipFill>
        <p:spPr>
          <a:xfrm>
            <a:off x="102688" y="2223475"/>
            <a:ext cx="3463110" cy="23862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1434" y="1613270"/>
            <a:ext cx="4430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happened?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3527" y="4609762"/>
                <a:ext cx="319227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ea typeface="Cambria Math" charset="0"/>
                    <a:cs typeface="Cambria Math" charset="0"/>
                  </a:rPr>
                  <a:t>Axes support range ratio is:</a:t>
                </a:r>
              </a:p>
              <a:p>
                <a:pPr algn="ctr"/>
                <a:endParaRPr lang="en-US" sz="400" b="0" i="1" dirty="0">
                  <a:latin typeface="Cambria Math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𝜅</m:t>
                    </m:r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:</m:t>
                    </m:r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charset="0"/>
                      </a:rPr>
                      <m:t> </m:t>
                    </m:r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≅</m:t>
                    </m:r>
                    <m:r>
                      <a:rPr lang="en-US" b="0" i="0" dirty="0" smtClean="0">
                        <a:latin typeface="Cambria Math" charset="0"/>
                      </a:rPr>
                      <m:t> </m:t>
                    </m:r>
                    <m:r>
                      <a:rPr lang="en-US" i="1" dirty="0" smtClean="0">
                        <a:latin typeface="Cambria Math" charset="0"/>
                      </a:rPr>
                      <m:t>230:1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27" y="4609762"/>
                <a:ext cx="3192271" cy="707886"/>
              </a:xfrm>
              <a:prstGeom prst="rect">
                <a:avLst/>
              </a:prstGeom>
              <a:blipFill rotWithShape="0">
                <a:blip r:embed="rId5"/>
                <a:stretch>
                  <a:fillRect t="-4310" b="-6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1448624" y="5306859"/>
                <a:ext cx="2628076" cy="639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</a:rPr>
                        <m:t>=(</m:t>
                      </m:r>
                      <m:r>
                        <a:rPr lang="en-US" i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</a:rPr>
                        <m:t>2.88 −1.39)</m:t>
                      </m:r>
                      <m:r>
                        <a:rPr lang="en-US" i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∶(0.</m:t>
                      </m:r>
                      <m:r>
                        <a:rPr lang="en-US" b="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0</m:t>
                      </m:r>
                      <m:r>
                        <a:rPr lang="en-US" i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159 −0.0094</m:t>
                      </m:r>
                      <m:r>
                        <a:rPr lang="en-US" b="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8624" y="5306859"/>
                <a:ext cx="2628076" cy="639983"/>
              </a:xfrm>
              <a:prstGeom prst="rect">
                <a:avLst/>
              </a:prstGeom>
              <a:blipFill>
                <a:blip r:embed="rId6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3241094" y="1519373"/>
            <a:ext cx="5971345" cy="5247458"/>
            <a:chOff x="3241094" y="1519373"/>
            <a:chExt cx="5971345" cy="524745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36637" y="2076499"/>
              <a:ext cx="4531305" cy="428169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076700" y="6397499"/>
                  <a:ext cx="513573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Equidistant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𝜙</m:t>
                      </m:r>
                    </m:oMath>
                  </a14:m>
                  <a:r>
                    <a:rPr lang="en-US" dirty="0"/>
                    <a:t> does not imply equidistant points.</a:t>
                  </a: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700" y="6397499"/>
                  <a:ext cx="5135739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069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3241094" y="1519373"/>
                  <a:ext cx="553869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ea typeface="Cambria Math" charset="0"/>
                      <a:cs typeface="Cambria Math" charset="0"/>
                    </a:rPr>
                    <a:t>Given axes support range ratio </a:t>
                  </a:r>
                  <a14:m>
                    <m:oMath xmlns:m="http://schemas.openxmlformats.org/officeDocument/2006/math">
                      <m:r>
                        <a:rPr lang="en-US" b="0" i="0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∶</m:t>
                      </m:r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a14:m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charset="0"/>
                        </a:rPr>
                        <m:t>=</m:t>
                      </m:r>
                      <m:r>
                        <a:rPr lang="en-US" dirty="0">
                          <a:latin typeface="Cambria Math" charset="0"/>
                        </a:rPr>
                        <m:t> </m:t>
                      </m:r>
                      <m:r>
                        <a:rPr lang="en-US" b="0" i="1" dirty="0" smtClean="0">
                          <a:latin typeface="Cambria Math" charset="0"/>
                        </a:rPr>
                        <m:t>5</m:t>
                      </m:r>
                      <m:r>
                        <a:rPr lang="en-US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∶</m:t>
                      </m:r>
                      <m:r>
                        <a:rPr lang="en-US" i="1" dirty="0">
                          <a:latin typeface="Cambria Math" charset="0"/>
                        </a:rPr>
                        <m:t>1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1094" y="1519373"/>
                  <a:ext cx="5538696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t="-93443" b="-1213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D84B15C5-0CEA-A747-BCAB-2AC47851E75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1837" y="897728"/>
            <a:ext cx="3106899" cy="51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4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Heuristic: Elliptic-Oriented Points</a:t>
            </a:r>
            <a:endParaRPr lang="en-US" sz="1800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00844" y="1562096"/>
            <a:ext cx="5750768" cy="1131592"/>
            <a:chOff x="200844" y="1562096"/>
            <a:chExt cx="5750768" cy="11315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19597" y="2170866"/>
              <a:ext cx="3332015" cy="52282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00844" y="1562096"/>
              <a:ext cx="44305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Ellipse is a good option considering: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00844" y="2933126"/>
            <a:ext cx="7960150" cy="3568587"/>
            <a:chOff x="200844" y="2933126"/>
            <a:chExt cx="7960150" cy="35685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2558" y="3652597"/>
              <a:ext cx="6186095" cy="284911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00844" y="2933126"/>
              <a:ext cx="79601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Theorem of Steiner leads to ellipse generation technique: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774CC88-B328-A347-8279-4A6312D39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700" y="893430"/>
            <a:ext cx="1866900" cy="5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71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Heuristic: Elliptic-Oriented Points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657" y="2420387"/>
            <a:ext cx="4936034" cy="34312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3224" y="6307246"/>
            <a:ext cx="517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/>
              <a:t>…</a:t>
            </a:r>
            <a:r>
              <a:rPr lang="en-US" dirty="0"/>
              <a:t>a big improvement, but can we do better?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5656880" y="1732621"/>
            <a:ext cx="3171113" cy="2549572"/>
            <a:chOff x="5455402" y="1479432"/>
            <a:chExt cx="3171113" cy="2549572"/>
          </a:xfrm>
        </p:grpSpPr>
        <p:grpSp>
          <p:nvGrpSpPr>
            <p:cNvPr id="20" name="Group 19"/>
            <p:cNvGrpSpPr/>
            <p:nvPr/>
          </p:nvGrpSpPr>
          <p:grpSpPr>
            <a:xfrm>
              <a:off x="5455402" y="1667765"/>
              <a:ext cx="3034252" cy="2346584"/>
              <a:chOff x="5455402" y="1667765"/>
              <a:chExt cx="3034252" cy="2346584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83300" y="1798570"/>
                <a:ext cx="2325500" cy="2001455"/>
              </a:xfrm>
              <a:prstGeom prst="rect">
                <a:avLst/>
              </a:prstGeom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5912603" y="3752005"/>
                <a:ext cx="45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/>
                  <a:t>1.3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8032454" y="3752739"/>
                <a:ext cx="45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3.0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455403" y="3506008"/>
                <a:ext cx="57564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002060"/>
                    </a:solidFill>
                  </a:rPr>
                  <a:t>0.009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455402" y="1667765"/>
                <a:ext cx="57564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002060"/>
                    </a:solidFill>
                  </a:rPr>
                  <a:t>0.016</a:t>
                </a: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5704330" y="1479432"/>
              <a:ext cx="2922185" cy="2549572"/>
              <a:chOff x="5704330" y="1479432"/>
              <a:chExt cx="2922185" cy="254957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8308800" y="3574895"/>
                    <a:ext cx="317715" cy="2923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3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𝜅</m:t>
                          </m:r>
                        </m:oMath>
                      </m:oMathPara>
                    </a14:m>
                    <a:endParaRPr lang="en-US" sz="1300" dirty="0"/>
                  </a:p>
                </p:txBody>
              </p:sp>
            </mc:Choice>
            <mc:Fallback xmlns="">
              <p:sp>
                <p:nvSpPr>
                  <p:cNvPr id="21" name="TextBox 2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08800" y="3574895"/>
                    <a:ext cx="317715" cy="292388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5863188" y="1479432"/>
                    <a:ext cx="317715" cy="2923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3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</m:oMath>
                      </m:oMathPara>
                    </a14:m>
                    <a:endParaRPr lang="en-US" sz="1300" dirty="0"/>
                  </a:p>
                </p:txBody>
              </p:sp>
            </mc:Choice>
            <mc:Fallback xmlns="">
              <p:sp>
                <p:nvSpPr>
                  <p:cNvPr id="22" name="TextBox 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3188" y="1479432"/>
                    <a:ext cx="317715" cy="292388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5704330" y="2645009"/>
                    <a:ext cx="317715" cy="30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US" sz="13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accPr>
                            <m:e>
                              <m:r>
                                <a:rPr lang="en-US" sz="13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𝜆</m:t>
                              </m:r>
                            </m:e>
                          </m:acc>
                        </m:oMath>
                      </m:oMathPara>
                    </a14:m>
                    <a:endParaRPr lang="en-US" sz="1300" dirty="0"/>
                  </a:p>
                </p:txBody>
              </p:sp>
            </mc:Choice>
            <mc:Fallback xmlns="">
              <p:sp>
                <p:nvSpPr>
                  <p:cNvPr id="23" name="TextBox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04330" y="2645009"/>
                    <a:ext cx="317715" cy="303288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r="-384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6904098" y="3736616"/>
                    <a:ext cx="317715" cy="2923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US" sz="13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accPr>
                            <m:e>
                              <m:r>
                                <a:rPr lang="en-US" sz="13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𝜅</m:t>
                              </m:r>
                            </m:e>
                          </m:acc>
                        </m:oMath>
                      </m:oMathPara>
                    </a14:m>
                    <a:endParaRPr lang="en-US" sz="1300" dirty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04098" y="3736616"/>
                    <a:ext cx="317715" cy="292388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r="-2115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9" name="Group 28"/>
          <p:cNvGrpSpPr/>
          <p:nvPr/>
        </p:nvGrpSpPr>
        <p:grpSpPr>
          <a:xfrm>
            <a:off x="5677900" y="4345145"/>
            <a:ext cx="3173066" cy="2331433"/>
            <a:chOff x="5494147" y="3995724"/>
            <a:chExt cx="3173066" cy="2331433"/>
          </a:xfrm>
        </p:grpSpPr>
        <p:grpSp>
          <p:nvGrpSpPr>
            <p:cNvPr id="19" name="Group 18"/>
            <p:cNvGrpSpPr/>
            <p:nvPr/>
          </p:nvGrpSpPr>
          <p:grpSpPr>
            <a:xfrm>
              <a:off x="5494147" y="4145768"/>
              <a:ext cx="2995507" cy="2142998"/>
              <a:chOff x="5494147" y="4085662"/>
              <a:chExt cx="2995507" cy="2142998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83300" y="4210410"/>
                <a:ext cx="2325500" cy="1795591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5912603" y="5967050"/>
                <a:ext cx="45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1.4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032454" y="5967050"/>
                <a:ext cx="45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3.0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494147" y="5544634"/>
                <a:ext cx="57564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0070C0"/>
                    </a:solidFill>
                  </a:rPr>
                  <a:t>- 0.8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504431" y="4085662"/>
                <a:ext cx="57564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0070C0"/>
                    </a:solidFill>
                  </a:rPr>
                  <a:t>  0.8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8349498" y="5822324"/>
                  <a:ext cx="317715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3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𝜅</m:t>
                        </m:r>
                      </m:oMath>
                    </m:oMathPara>
                  </a14:m>
                  <a:endParaRPr lang="en-US" sz="13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9498" y="5822324"/>
                  <a:ext cx="317715" cy="29238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888297" y="3995724"/>
                  <a:ext cx="317715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3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</m:oMath>
                    </m:oMathPara>
                  </a14:m>
                  <a:endParaRPr lang="en-US" sz="13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88297" y="3995724"/>
                  <a:ext cx="317715" cy="29238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5682038" y="4829762"/>
                  <a:ext cx="317715" cy="3032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13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sz="13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𝜆</m:t>
                            </m:r>
                          </m:e>
                        </m:acc>
                      </m:oMath>
                    </m:oMathPara>
                  </a14:m>
                  <a:endParaRPr lang="en-US" sz="13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2038" y="4829762"/>
                  <a:ext cx="317715" cy="30328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7039708" y="6034769"/>
                  <a:ext cx="317715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13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sz="13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𝜅</m:t>
                            </m:r>
                          </m:e>
                        </m:acc>
                      </m:oMath>
                    </m:oMathPara>
                  </a14:m>
                  <a:endParaRPr lang="en-US" sz="13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9708" y="6034769"/>
                  <a:ext cx="317715" cy="29238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211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894757" y="1472812"/>
                <a:ext cx="1388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𝜙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analysis: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4757" y="1472812"/>
                <a:ext cx="1388738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316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6283495" y="1506788"/>
            <a:ext cx="2339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</a:rPr>
              <a:t>with axes limits matching Conf. Region Plot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34525" y="4339836"/>
            <a:ext cx="2339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</a:rPr>
              <a:t>with axes limits kept in proportion to each other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1C9BB2B-EC60-D04D-ADFC-EF3ED76CB80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51700" y="893430"/>
            <a:ext cx="1866900" cy="5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71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A66D1F99-7012-1645-A97B-79FBB0372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902" y="2045298"/>
            <a:ext cx="5169365" cy="431105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8502C5B-0B6D-DE45-BBA6-C7AD2BD8D02D}"/>
              </a:ext>
            </a:extLst>
          </p:cNvPr>
          <p:cNvGrpSpPr/>
          <p:nvPr/>
        </p:nvGrpSpPr>
        <p:grpSpPr>
          <a:xfrm>
            <a:off x="2758068" y="2029089"/>
            <a:ext cx="3888059" cy="3557346"/>
            <a:chOff x="2758068" y="2155467"/>
            <a:chExt cx="3888059" cy="3450784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DCECE6E-3B9B-3440-829A-39A59A706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65502" y="2164242"/>
              <a:ext cx="3880625" cy="3442009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87CE0B2-5F1D-8847-B05A-1146987D25E6}"/>
                </a:ext>
              </a:extLst>
            </p:cNvPr>
            <p:cNvSpPr/>
            <p:nvPr/>
          </p:nvSpPr>
          <p:spPr>
            <a:xfrm>
              <a:off x="2758068" y="2155467"/>
              <a:ext cx="3888059" cy="3450784"/>
            </a:xfrm>
            <a:prstGeom prst="rect">
              <a:avLst/>
            </a:prstGeom>
            <a:solidFill>
              <a:srgbClr val="FFFFFF">
                <a:alpha val="76078"/>
              </a:srgb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Heuristic: Smoothing Boundary Search</a:t>
            </a:r>
            <a:endParaRPr lang="en-US" sz="1800" dirty="0">
              <a:solidFill>
                <a:schemeClr val="bg1"/>
              </a:solidFill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9B219E4-6B00-DB41-8219-4C0DA5A8C500}"/>
              </a:ext>
            </a:extLst>
          </p:cNvPr>
          <p:cNvGrpSpPr/>
          <p:nvPr/>
        </p:nvGrpSpPr>
        <p:grpSpPr>
          <a:xfrm>
            <a:off x="4412096" y="3924354"/>
            <a:ext cx="286719" cy="286719"/>
            <a:chOff x="6347848" y="3781586"/>
            <a:chExt cx="286719" cy="286719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B1F7D9F-E18C-B246-98D9-CE561679A349}"/>
                </a:ext>
              </a:extLst>
            </p:cNvPr>
            <p:cNvCxnSpPr/>
            <p:nvPr/>
          </p:nvCxnSpPr>
          <p:spPr>
            <a:xfrm>
              <a:off x="6491208" y="3781586"/>
              <a:ext cx="0" cy="2867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0989760-5B4E-1F45-93C4-A2343217BFB4}"/>
                </a:ext>
              </a:extLst>
            </p:cNvPr>
            <p:cNvCxnSpPr/>
            <p:nvPr/>
          </p:nvCxnSpPr>
          <p:spPr>
            <a:xfrm rot="16200000">
              <a:off x="6491208" y="3781586"/>
              <a:ext cx="0" cy="2867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1F64BFA-BDFB-3A45-846B-38F1F8FF02F3}"/>
              </a:ext>
            </a:extLst>
          </p:cNvPr>
          <p:cNvGrpSpPr/>
          <p:nvPr/>
        </p:nvGrpSpPr>
        <p:grpSpPr>
          <a:xfrm>
            <a:off x="3527973" y="3048696"/>
            <a:ext cx="2062714" cy="2040615"/>
            <a:chOff x="5215755" y="3029913"/>
            <a:chExt cx="2062714" cy="204061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0B8471D-47D6-D04E-94BC-023302EE0B1F}"/>
                </a:ext>
              </a:extLst>
            </p:cNvPr>
            <p:cNvSpPr txBox="1"/>
            <p:nvPr/>
          </p:nvSpPr>
          <p:spPr>
            <a:xfrm>
              <a:off x="6258735" y="3727724"/>
              <a:ext cx="6330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MLE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652D5BB-FAA4-D846-9DC3-8A4E4E607BF3}"/>
                </a:ext>
              </a:extLst>
            </p:cNvPr>
            <p:cNvGrpSpPr/>
            <p:nvPr/>
          </p:nvGrpSpPr>
          <p:grpSpPr>
            <a:xfrm>
              <a:off x="5215755" y="3029913"/>
              <a:ext cx="2062714" cy="2040615"/>
              <a:chOff x="5215755" y="3029913"/>
              <a:chExt cx="2062714" cy="2040615"/>
            </a:xfrm>
          </p:grpSpPr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DAF1D06B-4A88-524C-A55A-4891272CA9EE}"/>
                  </a:ext>
                </a:extLst>
              </p:cNvPr>
              <p:cNvCxnSpPr/>
              <p:nvPr/>
            </p:nvCxnSpPr>
            <p:spPr>
              <a:xfrm flipV="1">
                <a:off x="6243238" y="3029913"/>
                <a:ext cx="0" cy="82296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prstDash val="sysDash"/>
                <a:tailEnd type="stealt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092D3013-792E-704C-B15C-19FF71A67F99}"/>
                  </a:ext>
                </a:extLst>
              </p:cNvPr>
              <p:cNvCxnSpPr/>
              <p:nvPr/>
            </p:nvCxnSpPr>
            <p:spPr>
              <a:xfrm>
                <a:off x="6455509" y="4054096"/>
                <a:ext cx="822960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prstDash val="sysDash"/>
                <a:tailEnd type="stealt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068BE974-DE7A-434A-A1E1-6AB4F9A35CFF}"/>
                  </a:ext>
                </a:extLst>
              </p:cNvPr>
              <p:cNvGrpSpPr/>
              <p:nvPr/>
            </p:nvGrpSpPr>
            <p:grpSpPr>
              <a:xfrm rot="10800000">
                <a:off x="5215755" y="4054096"/>
                <a:ext cx="1027483" cy="1016432"/>
                <a:chOff x="6829588" y="3159069"/>
                <a:chExt cx="1027483" cy="1016432"/>
              </a:xfrm>
            </p:grpSpPr>
            <p:cxnSp>
              <p:nvCxnSpPr>
                <p:cNvPr id="72" name="Straight Arrow Connector 71">
                  <a:extLst>
                    <a:ext uri="{FF2B5EF4-FFF2-40B4-BE49-F238E27FC236}">
                      <a16:creationId xmlns:a16="http://schemas.microsoft.com/office/drawing/2014/main" id="{E4AB0A62-47F9-8C47-B2A1-D123E9598E76}"/>
                    </a:ext>
                  </a:extLst>
                </p:cNvPr>
                <p:cNvCxnSpPr/>
                <p:nvPr/>
              </p:nvCxnSpPr>
              <p:spPr>
                <a:xfrm flipV="1">
                  <a:off x="6829588" y="3159069"/>
                  <a:ext cx="0" cy="822960"/>
                </a:xfrm>
                <a:prstGeom prst="straightConnector1">
                  <a:avLst/>
                </a:prstGeom>
                <a:ln>
                  <a:solidFill>
                    <a:srgbClr val="0070C0"/>
                  </a:solidFill>
                  <a:prstDash val="sysDash"/>
                  <a:tailEnd type="stealt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Arrow Connector 72">
                  <a:extLst>
                    <a:ext uri="{FF2B5EF4-FFF2-40B4-BE49-F238E27FC236}">
                      <a16:creationId xmlns:a16="http://schemas.microsoft.com/office/drawing/2014/main" id="{5093E6F2-EE9E-2245-B859-8315356D78A5}"/>
                    </a:ext>
                  </a:extLst>
                </p:cNvPr>
                <p:cNvCxnSpPr/>
                <p:nvPr/>
              </p:nvCxnSpPr>
              <p:spPr>
                <a:xfrm>
                  <a:off x="7034111" y="4175501"/>
                  <a:ext cx="822960" cy="0"/>
                </a:xfrm>
                <a:prstGeom prst="straightConnector1">
                  <a:avLst/>
                </a:prstGeom>
                <a:ln>
                  <a:solidFill>
                    <a:srgbClr val="0070C0"/>
                  </a:solidFill>
                  <a:prstDash val="sysDash"/>
                  <a:tailEnd type="stealt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A069337-F8FD-5B4C-AC58-5D924FE65092}"/>
              </a:ext>
            </a:extLst>
          </p:cNvPr>
          <p:cNvGrpSpPr/>
          <p:nvPr/>
        </p:nvGrpSpPr>
        <p:grpSpPr>
          <a:xfrm>
            <a:off x="2827712" y="2492558"/>
            <a:ext cx="3586892" cy="3048240"/>
            <a:chOff x="4515494" y="2510945"/>
            <a:chExt cx="3586892" cy="3048240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F94F708-C251-8F40-93D0-723FFBEA2125}"/>
                </a:ext>
              </a:extLst>
            </p:cNvPr>
            <p:cNvSpPr/>
            <p:nvPr/>
          </p:nvSpPr>
          <p:spPr>
            <a:xfrm>
              <a:off x="4515494" y="4026492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7DB19C2-5EE4-BB41-B052-EFD6A0E1C477}"/>
                </a:ext>
              </a:extLst>
            </p:cNvPr>
            <p:cNvSpPr/>
            <p:nvPr/>
          </p:nvSpPr>
          <p:spPr>
            <a:xfrm>
              <a:off x="6188993" y="2510945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87097BDA-A7F0-3A42-831A-AD4CB0307DD4}"/>
                </a:ext>
              </a:extLst>
            </p:cNvPr>
            <p:cNvSpPr/>
            <p:nvPr/>
          </p:nvSpPr>
          <p:spPr>
            <a:xfrm>
              <a:off x="6188993" y="5450697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7F31465F-AD51-6146-ABAB-006BB951AC4C}"/>
                </a:ext>
              </a:extLst>
            </p:cNvPr>
            <p:cNvSpPr/>
            <p:nvPr/>
          </p:nvSpPr>
          <p:spPr>
            <a:xfrm>
              <a:off x="7993898" y="4033926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DCFAB1A8-D86A-2D4F-80E7-8CDA5C1D3B24}"/>
              </a:ext>
            </a:extLst>
          </p:cNvPr>
          <p:cNvGrpSpPr/>
          <p:nvPr/>
        </p:nvGrpSpPr>
        <p:grpSpPr>
          <a:xfrm>
            <a:off x="3946832" y="3370239"/>
            <a:ext cx="1338846" cy="1446261"/>
            <a:chOff x="3946832" y="3459447"/>
            <a:chExt cx="1338846" cy="1446261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AF0ECEED-CE5F-B341-8F05-F921A2FBC89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46832" y="3474385"/>
              <a:ext cx="502009" cy="520390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DB609041-F0AA-0345-9E98-8EDD832164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7474" y="3459447"/>
              <a:ext cx="418204" cy="432007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11E89B42-60FE-794D-A7F8-6A7A1610F79E}"/>
                </a:ext>
              </a:extLst>
            </p:cNvPr>
            <p:cNvGrpSpPr/>
            <p:nvPr/>
          </p:nvGrpSpPr>
          <p:grpSpPr>
            <a:xfrm rot="8547551">
              <a:off x="4043739" y="4057868"/>
              <a:ext cx="1038401" cy="847840"/>
              <a:chOff x="6516666" y="3497117"/>
              <a:chExt cx="1038401" cy="847840"/>
            </a:xfrm>
          </p:grpSpPr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5D87B1CA-6D84-9F45-AE47-AABE2E7EBAD2}"/>
                  </a:ext>
                </a:extLst>
              </p:cNvPr>
              <p:cNvCxnSpPr>
                <a:cxnSpLocks/>
              </p:cNvCxnSpPr>
              <p:nvPr/>
            </p:nvCxnSpPr>
            <p:spPr>
              <a:xfrm rot="13052449">
                <a:off x="6516666" y="3497117"/>
                <a:ext cx="468761" cy="449797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ash"/>
                <a:tailEnd type="stealt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7F56483C-0C00-5F43-A485-E70EC6880FB6}"/>
                  </a:ext>
                </a:extLst>
              </p:cNvPr>
              <p:cNvCxnSpPr>
                <a:cxnSpLocks/>
              </p:cNvCxnSpPr>
              <p:nvPr/>
            </p:nvCxnSpPr>
            <p:spPr>
              <a:xfrm rot="13052449" flipH="1">
                <a:off x="7097229" y="3911682"/>
                <a:ext cx="457838" cy="433275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ash"/>
                <a:tailEnd type="stealt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41B5798A-2E60-FB46-8D5C-027FDED3044A}"/>
              </a:ext>
            </a:extLst>
          </p:cNvPr>
          <p:cNvGrpSpPr/>
          <p:nvPr/>
        </p:nvGrpSpPr>
        <p:grpSpPr>
          <a:xfrm>
            <a:off x="3700109" y="3140317"/>
            <a:ext cx="1721165" cy="1679807"/>
            <a:chOff x="5389235" y="3110145"/>
            <a:chExt cx="1721165" cy="1679807"/>
          </a:xfrm>
        </p:grpSpPr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4898E3A0-9E0D-4C45-A93C-9BAB05CE0E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40600" y="4189622"/>
              <a:ext cx="237898" cy="550560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5FFC6D2F-36DA-A741-B78A-61595EFE16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9235" y="4124505"/>
              <a:ext cx="625860" cy="198147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2BC2F557-B498-1648-9FB9-784E62E8FA99}"/>
                </a:ext>
              </a:extLst>
            </p:cNvPr>
            <p:cNvCxnSpPr/>
            <p:nvPr/>
          </p:nvCxnSpPr>
          <p:spPr>
            <a:xfrm flipH="1" flipV="1">
              <a:off x="5420192" y="3617539"/>
              <a:ext cx="659050" cy="317705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Arrow Connector 179">
              <a:extLst>
                <a:ext uri="{FF2B5EF4-FFF2-40B4-BE49-F238E27FC236}">
                  <a16:creationId xmlns:a16="http://schemas.microsoft.com/office/drawing/2014/main" id="{310936C1-446D-4A4A-B238-FC5D1C8CA56C}"/>
                </a:ext>
              </a:extLst>
            </p:cNvPr>
            <p:cNvCxnSpPr/>
            <p:nvPr/>
          </p:nvCxnSpPr>
          <p:spPr>
            <a:xfrm flipH="1" flipV="1">
              <a:off x="5958456" y="3110145"/>
              <a:ext cx="203433" cy="676762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Arrow Connector 182">
              <a:extLst>
                <a:ext uri="{FF2B5EF4-FFF2-40B4-BE49-F238E27FC236}">
                  <a16:creationId xmlns:a16="http://schemas.microsoft.com/office/drawing/2014/main" id="{8FDB22B5-77D3-F140-B08B-8FC9C5C71CCF}"/>
                </a:ext>
              </a:extLst>
            </p:cNvPr>
            <p:cNvCxnSpPr>
              <a:cxnSpLocks/>
            </p:cNvCxnSpPr>
            <p:nvPr/>
          </p:nvCxnSpPr>
          <p:spPr>
            <a:xfrm>
              <a:off x="6512029" y="4142415"/>
              <a:ext cx="598371" cy="214202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Arrow Connector 183">
              <a:extLst>
                <a:ext uri="{FF2B5EF4-FFF2-40B4-BE49-F238E27FC236}">
                  <a16:creationId xmlns:a16="http://schemas.microsoft.com/office/drawing/2014/main" id="{86D20F6C-37B3-5D46-8841-DA00543EB2F7}"/>
                </a:ext>
              </a:extLst>
            </p:cNvPr>
            <p:cNvCxnSpPr>
              <a:cxnSpLocks/>
            </p:cNvCxnSpPr>
            <p:nvPr/>
          </p:nvCxnSpPr>
          <p:spPr>
            <a:xfrm>
              <a:off x="6339734" y="4240477"/>
              <a:ext cx="201513" cy="549475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1" name="Freeform 210">
            <a:extLst>
              <a:ext uri="{FF2B5EF4-FFF2-40B4-BE49-F238E27FC236}">
                <a16:creationId xmlns:a16="http://schemas.microsoft.com/office/drawing/2014/main" id="{404D5B2A-FE3C-1E43-B3BB-E5C2C9658E37}"/>
              </a:ext>
            </a:extLst>
          </p:cNvPr>
          <p:cNvSpPr/>
          <p:nvPr/>
        </p:nvSpPr>
        <p:spPr>
          <a:xfrm>
            <a:off x="2877015" y="2535046"/>
            <a:ext cx="3471746" cy="2958791"/>
          </a:xfrm>
          <a:custGeom>
            <a:avLst/>
            <a:gdLst>
              <a:gd name="connsiteX0" fmla="*/ 3471746 w 3471746"/>
              <a:gd name="connsiteY0" fmla="*/ 1531435 h 2958791"/>
              <a:gd name="connsiteX1" fmla="*/ 1657814 w 3471746"/>
              <a:gd name="connsiteY1" fmla="*/ 0 h 2958791"/>
              <a:gd name="connsiteX2" fmla="*/ 0 w 3471746"/>
              <a:gd name="connsiteY2" fmla="*/ 1524000 h 2958791"/>
              <a:gd name="connsiteX3" fmla="*/ 1687551 w 3471746"/>
              <a:gd name="connsiteY3" fmla="*/ 2958791 h 2958791"/>
              <a:gd name="connsiteX4" fmla="*/ 3471746 w 3471746"/>
              <a:gd name="connsiteY4" fmla="*/ 1531435 h 2958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1746" h="2958791">
                <a:moveTo>
                  <a:pt x="3471746" y="1531435"/>
                </a:moveTo>
                <a:lnTo>
                  <a:pt x="1657814" y="0"/>
                </a:lnTo>
                <a:lnTo>
                  <a:pt x="0" y="1524000"/>
                </a:lnTo>
                <a:lnTo>
                  <a:pt x="1687551" y="2958791"/>
                </a:lnTo>
                <a:lnTo>
                  <a:pt x="3471746" y="1531435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Freeform 212">
            <a:extLst>
              <a:ext uri="{FF2B5EF4-FFF2-40B4-BE49-F238E27FC236}">
                <a16:creationId xmlns:a16="http://schemas.microsoft.com/office/drawing/2014/main" id="{D37F4B1B-1DC8-CF43-99FB-EDB966CD5654}"/>
              </a:ext>
            </a:extLst>
          </p:cNvPr>
          <p:cNvSpPr/>
          <p:nvPr/>
        </p:nvSpPr>
        <p:spPr>
          <a:xfrm>
            <a:off x="2884449" y="2505311"/>
            <a:ext cx="3479180" cy="2988526"/>
          </a:xfrm>
          <a:custGeom>
            <a:avLst/>
            <a:gdLst>
              <a:gd name="connsiteX0" fmla="*/ 2527610 w 3479180"/>
              <a:gd name="connsiteY0" fmla="*/ 713678 h 2683727"/>
              <a:gd name="connsiteX1" fmla="*/ 3479180 w 3479180"/>
              <a:gd name="connsiteY1" fmla="*/ 1583473 h 2683727"/>
              <a:gd name="connsiteX2" fmla="*/ 3107473 w 3479180"/>
              <a:gd name="connsiteY2" fmla="*/ 2683727 h 2683727"/>
              <a:gd name="connsiteX3" fmla="*/ 460917 w 3479180"/>
              <a:gd name="connsiteY3" fmla="*/ 2661424 h 2683727"/>
              <a:gd name="connsiteX4" fmla="*/ 0 w 3479180"/>
              <a:gd name="connsiteY4" fmla="*/ 1568605 h 2683727"/>
              <a:gd name="connsiteX5" fmla="*/ 133814 w 3479180"/>
              <a:gd name="connsiteY5" fmla="*/ 0 h 2683727"/>
              <a:gd name="connsiteX6" fmla="*/ 1650380 w 3479180"/>
              <a:gd name="connsiteY6" fmla="*/ 37171 h 2683727"/>
              <a:gd name="connsiteX0" fmla="*/ 2527610 w 3479180"/>
              <a:gd name="connsiteY0" fmla="*/ 713678 h 2683727"/>
              <a:gd name="connsiteX1" fmla="*/ 3479180 w 3479180"/>
              <a:gd name="connsiteY1" fmla="*/ 1583473 h 2683727"/>
              <a:gd name="connsiteX2" fmla="*/ 3107473 w 3479180"/>
              <a:gd name="connsiteY2" fmla="*/ 2683727 h 2683727"/>
              <a:gd name="connsiteX3" fmla="*/ 1048214 w 3479180"/>
              <a:gd name="connsiteY3" fmla="*/ 2676292 h 2683727"/>
              <a:gd name="connsiteX4" fmla="*/ 460917 w 3479180"/>
              <a:gd name="connsiteY4" fmla="*/ 2661424 h 2683727"/>
              <a:gd name="connsiteX5" fmla="*/ 0 w 3479180"/>
              <a:gd name="connsiteY5" fmla="*/ 1568605 h 2683727"/>
              <a:gd name="connsiteX6" fmla="*/ 133814 w 3479180"/>
              <a:gd name="connsiteY6" fmla="*/ 0 h 2683727"/>
              <a:gd name="connsiteX7" fmla="*/ 1650380 w 3479180"/>
              <a:gd name="connsiteY7" fmla="*/ 37171 h 2683727"/>
              <a:gd name="connsiteX0" fmla="*/ 2527610 w 3479180"/>
              <a:gd name="connsiteY0" fmla="*/ 713678 h 2988526"/>
              <a:gd name="connsiteX1" fmla="*/ 3479180 w 3479180"/>
              <a:gd name="connsiteY1" fmla="*/ 1583473 h 2988526"/>
              <a:gd name="connsiteX2" fmla="*/ 3107473 w 3479180"/>
              <a:gd name="connsiteY2" fmla="*/ 2683727 h 2988526"/>
              <a:gd name="connsiteX3" fmla="*/ 1672682 w 3479180"/>
              <a:gd name="connsiteY3" fmla="*/ 2988526 h 2988526"/>
              <a:gd name="connsiteX4" fmla="*/ 460917 w 3479180"/>
              <a:gd name="connsiteY4" fmla="*/ 2661424 h 2988526"/>
              <a:gd name="connsiteX5" fmla="*/ 0 w 3479180"/>
              <a:gd name="connsiteY5" fmla="*/ 1568605 h 2988526"/>
              <a:gd name="connsiteX6" fmla="*/ 133814 w 3479180"/>
              <a:gd name="connsiteY6" fmla="*/ 0 h 2988526"/>
              <a:gd name="connsiteX7" fmla="*/ 1650380 w 3479180"/>
              <a:gd name="connsiteY7" fmla="*/ 37171 h 2988526"/>
              <a:gd name="connsiteX0" fmla="*/ 2527610 w 3479180"/>
              <a:gd name="connsiteY0" fmla="*/ 713678 h 2988526"/>
              <a:gd name="connsiteX1" fmla="*/ 3479180 w 3479180"/>
              <a:gd name="connsiteY1" fmla="*/ 1583473 h 2988526"/>
              <a:gd name="connsiteX2" fmla="*/ 3107473 w 3479180"/>
              <a:gd name="connsiteY2" fmla="*/ 2683727 h 2988526"/>
              <a:gd name="connsiteX3" fmla="*/ 1672682 w 3479180"/>
              <a:gd name="connsiteY3" fmla="*/ 2988526 h 2988526"/>
              <a:gd name="connsiteX4" fmla="*/ 460917 w 3479180"/>
              <a:gd name="connsiteY4" fmla="*/ 2661424 h 2988526"/>
              <a:gd name="connsiteX5" fmla="*/ 0 w 3479180"/>
              <a:gd name="connsiteY5" fmla="*/ 1568605 h 2988526"/>
              <a:gd name="connsiteX6" fmla="*/ 133814 w 3479180"/>
              <a:gd name="connsiteY6" fmla="*/ 0 h 2988526"/>
              <a:gd name="connsiteX7" fmla="*/ 1471961 w 3479180"/>
              <a:gd name="connsiteY7" fmla="*/ 29735 h 2988526"/>
              <a:gd name="connsiteX8" fmla="*/ 1650380 w 3479180"/>
              <a:gd name="connsiteY8" fmla="*/ 37171 h 2988526"/>
              <a:gd name="connsiteX0" fmla="*/ 2527610 w 3479180"/>
              <a:gd name="connsiteY0" fmla="*/ 713678 h 2988526"/>
              <a:gd name="connsiteX1" fmla="*/ 3479180 w 3479180"/>
              <a:gd name="connsiteY1" fmla="*/ 1583473 h 2988526"/>
              <a:gd name="connsiteX2" fmla="*/ 3107473 w 3479180"/>
              <a:gd name="connsiteY2" fmla="*/ 2683727 h 2988526"/>
              <a:gd name="connsiteX3" fmla="*/ 1672682 w 3479180"/>
              <a:gd name="connsiteY3" fmla="*/ 2988526 h 2988526"/>
              <a:gd name="connsiteX4" fmla="*/ 460917 w 3479180"/>
              <a:gd name="connsiteY4" fmla="*/ 2661424 h 2988526"/>
              <a:gd name="connsiteX5" fmla="*/ 0 w 3479180"/>
              <a:gd name="connsiteY5" fmla="*/ 1568605 h 2988526"/>
              <a:gd name="connsiteX6" fmla="*/ 133814 w 3479180"/>
              <a:gd name="connsiteY6" fmla="*/ 0 h 2988526"/>
              <a:gd name="connsiteX7" fmla="*/ 1471961 w 3479180"/>
              <a:gd name="connsiteY7" fmla="*/ 29735 h 2988526"/>
              <a:gd name="connsiteX8" fmla="*/ 2527609 w 3479180"/>
              <a:gd name="connsiteY8" fmla="*/ 728547 h 2988526"/>
              <a:gd name="connsiteX0" fmla="*/ 2527610 w 3479180"/>
              <a:gd name="connsiteY0" fmla="*/ 713678 h 2988526"/>
              <a:gd name="connsiteX1" fmla="*/ 3479180 w 3479180"/>
              <a:gd name="connsiteY1" fmla="*/ 1583473 h 2988526"/>
              <a:gd name="connsiteX2" fmla="*/ 3107473 w 3479180"/>
              <a:gd name="connsiteY2" fmla="*/ 2683727 h 2988526"/>
              <a:gd name="connsiteX3" fmla="*/ 1672682 w 3479180"/>
              <a:gd name="connsiteY3" fmla="*/ 2988526 h 2988526"/>
              <a:gd name="connsiteX4" fmla="*/ 460917 w 3479180"/>
              <a:gd name="connsiteY4" fmla="*/ 2661424 h 2988526"/>
              <a:gd name="connsiteX5" fmla="*/ 0 w 3479180"/>
              <a:gd name="connsiteY5" fmla="*/ 1568605 h 2988526"/>
              <a:gd name="connsiteX6" fmla="*/ 133814 w 3479180"/>
              <a:gd name="connsiteY6" fmla="*/ 0 h 2988526"/>
              <a:gd name="connsiteX7" fmla="*/ 1672683 w 3479180"/>
              <a:gd name="connsiteY7" fmla="*/ 59472 h 2988526"/>
              <a:gd name="connsiteX8" fmla="*/ 2527609 w 3479180"/>
              <a:gd name="connsiteY8" fmla="*/ 728547 h 298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9180" h="2988526">
                <a:moveTo>
                  <a:pt x="2527610" y="713678"/>
                </a:moveTo>
                <a:lnTo>
                  <a:pt x="3479180" y="1583473"/>
                </a:lnTo>
                <a:lnTo>
                  <a:pt x="3107473" y="2683727"/>
                </a:lnTo>
                <a:lnTo>
                  <a:pt x="1672682" y="2988526"/>
                </a:lnTo>
                <a:lnTo>
                  <a:pt x="460917" y="2661424"/>
                </a:lnTo>
                <a:lnTo>
                  <a:pt x="0" y="1568605"/>
                </a:lnTo>
                <a:lnTo>
                  <a:pt x="133814" y="0"/>
                </a:lnTo>
                <a:lnTo>
                  <a:pt x="1672683" y="59472"/>
                </a:lnTo>
                <a:lnTo>
                  <a:pt x="2527609" y="728547"/>
                </a:lnTo>
              </a:path>
            </a:pathLst>
          </a:custGeom>
          <a:noFill/>
          <a:ln w="12700">
            <a:solidFill>
              <a:srgbClr val="C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058D30E1-C2CE-A143-BBCC-356506C2E2C6}"/>
              </a:ext>
            </a:extLst>
          </p:cNvPr>
          <p:cNvSpPr txBox="1"/>
          <p:nvPr/>
        </p:nvSpPr>
        <p:spPr>
          <a:xfrm>
            <a:off x="82200" y="1553205"/>
            <a:ext cx="313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Great plan!  Let’s do it!....</a:t>
            </a:r>
          </a:p>
        </p:txBody>
      </p: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E6B0611B-9FE2-1842-B1AC-906513BD50C8}"/>
              </a:ext>
            </a:extLst>
          </p:cNvPr>
          <p:cNvGrpSpPr/>
          <p:nvPr/>
        </p:nvGrpSpPr>
        <p:grpSpPr>
          <a:xfrm>
            <a:off x="2968412" y="2460989"/>
            <a:ext cx="3080248" cy="2769931"/>
            <a:chOff x="2968412" y="2460989"/>
            <a:chExt cx="3080248" cy="2769931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0E4456BE-1E37-DF4C-86BA-57F1DDFB6213}"/>
                </a:ext>
              </a:extLst>
            </p:cNvPr>
            <p:cNvSpPr/>
            <p:nvPr/>
          </p:nvSpPr>
          <p:spPr>
            <a:xfrm>
              <a:off x="5343621" y="3163533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2C654BB3-C97B-9640-9C85-FD7247C4F575}"/>
                </a:ext>
              </a:extLst>
            </p:cNvPr>
            <p:cNvSpPr/>
            <p:nvPr/>
          </p:nvSpPr>
          <p:spPr>
            <a:xfrm>
              <a:off x="5940172" y="5122432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DD823846-6CAE-BF49-8A3D-7CB1C475BC74}"/>
                </a:ext>
              </a:extLst>
            </p:cNvPr>
            <p:cNvSpPr/>
            <p:nvPr/>
          </p:nvSpPr>
          <p:spPr>
            <a:xfrm>
              <a:off x="3284363" y="5104180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DAA513BE-24BC-D141-849B-DB2FD1EDCBA2}"/>
                </a:ext>
              </a:extLst>
            </p:cNvPr>
            <p:cNvSpPr/>
            <p:nvPr/>
          </p:nvSpPr>
          <p:spPr>
            <a:xfrm>
              <a:off x="2968412" y="2460989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EE149DD2-0B4A-644B-A4D0-06D15DC23E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1700" y="893430"/>
            <a:ext cx="1866900" cy="5479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32C083-B64E-5A49-BDDF-2B83462EF3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9557" y="6152880"/>
            <a:ext cx="557605" cy="533862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0AF3D304-7F1F-2545-AC2B-FC2D5E1CCC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4668" y="6152880"/>
            <a:ext cx="548582" cy="533862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2B54622-55E8-B54B-92BA-ED4F4C6B9C4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8164" y="6152880"/>
            <a:ext cx="580197" cy="533862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ACA563B-AFF3-9644-811D-1D89A6831F0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8762" y="6152880"/>
            <a:ext cx="517290" cy="533862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04499332-1B1F-0248-8127-2774FA604CA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3289" y="6152880"/>
            <a:ext cx="523361" cy="53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3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/>
      <p:bldP spid="211" grpId="1" animBg="1"/>
      <p:bldP spid="213" grpId="0" animBg="1"/>
      <p:bldP spid="213" grpId="1" animBg="1"/>
      <p:bldP spid="2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E7F8DE30-AF28-9444-BD76-D5F47D467BB8}"/>
              </a:ext>
            </a:extLst>
          </p:cNvPr>
          <p:cNvGrpSpPr/>
          <p:nvPr/>
        </p:nvGrpSpPr>
        <p:grpSpPr>
          <a:xfrm>
            <a:off x="398181" y="4467412"/>
            <a:ext cx="2485800" cy="2378143"/>
            <a:chOff x="197463" y="4467412"/>
            <a:chExt cx="2485800" cy="2378143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3240D79-FCBE-9F4E-959C-485DDE87202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651085" y="5763346"/>
              <a:ext cx="0" cy="1828800"/>
            </a:xfrm>
            <a:prstGeom prst="line">
              <a:avLst/>
            </a:prstGeom>
            <a:ln>
              <a:solidFill>
                <a:srgbClr val="0070C0"/>
              </a:solidFill>
              <a:headEnd type="triangl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55E921D-5F40-314B-A3C5-EE0AA68EFE92}"/>
                </a:ext>
              </a:extLst>
            </p:cNvPr>
            <p:cNvSpPr/>
            <p:nvPr/>
          </p:nvSpPr>
          <p:spPr>
            <a:xfrm>
              <a:off x="1547650" y="6581080"/>
              <a:ext cx="219669" cy="2155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66648E3-BA65-A045-9697-8EC5D605047B}"/>
                </a:ext>
              </a:extLst>
            </p:cNvPr>
            <p:cNvCxnSpPr/>
            <p:nvPr/>
          </p:nvCxnSpPr>
          <p:spPr>
            <a:xfrm>
              <a:off x="342691" y="4598281"/>
              <a:ext cx="0" cy="1757914"/>
            </a:xfrm>
            <a:prstGeom prst="line">
              <a:avLst/>
            </a:prstGeom>
            <a:ln>
              <a:solidFill>
                <a:srgbClr val="0070C0"/>
              </a:solidFill>
              <a:headEnd type="triangl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F459B27-5333-544C-8831-60AEB4C1BB43}"/>
                </a:ext>
              </a:extLst>
            </p:cNvPr>
            <p:cNvSpPr/>
            <p:nvPr/>
          </p:nvSpPr>
          <p:spPr>
            <a:xfrm>
              <a:off x="234633" y="5419492"/>
              <a:ext cx="219669" cy="2155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925A89B-65C9-C943-854D-1C838A9E48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2164" y="4467412"/>
              <a:ext cx="2181099" cy="207965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92528C6-6677-004E-9FD5-CF84CE014EEC}"/>
                    </a:ext>
                  </a:extLst>
                </p:cNvPr>
                <p:cNvSpPr txBox="1"/>
                <p:nvPr/>
              </p:nvSpPr>
              <p:spPr>
                <a:xfrm>
                  <a:off x="197463" y="5311420"/>
                  <a:ext cx="2898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92528C6-6677-004E-9FD5-CF84CE014E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463" y="5311420"/>
                  <a:ext cx="289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B44EEE3-9377-8047-9046-46E11BE0BF91}"/>
                    </a:ext>
                  </a:extLst>
                </p:cNvPr>
                <p:cNvSpPr txBox="1"/>
                <p:nvPr/>
              </p:nvSpPr>
              <p:spPr>
                <a:xfrm>
                  <a:off x="1499788" y="6476223"/>
                  <a:ext cx="2898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B44EEE3-9377-8047-9046-46E11BE0BF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99788" y="6476223"/>
                  <a:ext cx="289833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Heuristic: Smoothing Boundary Search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51" y="1548599"/>
            <a:ext cx="5392800" cy="2707854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032A7E4-741E-5541-B2F2-D966DAFCE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E96346-B4E9-8A4E-A698-D7578B934FDB}"/>
              </a:ext>
            </a:extLst>
          </p:cNvPr>
          <p:cNvSpPr/>
          <p:nvPr/>
        </p:nvSpPr>
        <p:spPr>
          <a:xfrm>
            <a:off x="833118" y="4467412"/>
            <a:ext cx="2050863" cy="1953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25A6FF-01AB-2445-93E5-4CB4292488CF}"/>
              </a:ext>
            </a:extLst>
          </p:cNvPr>
          <p:cNvGrpSpPr/>
          <p:nvPr/>
        </p:nvGrpSpPr>
        <p:grpSpPr>
          <a:xfrm>
            <a:off x="3056526" y="4343449"/>
            <a:ext cx="3000262" cy="2502105"/>
            <a:chOff x="3056526" y="4343449"/>
            <a:chExt cx="3000262" cy="2502105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FFC1B25-F6F3-D744-A0E0-120C1CE0C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56526" y="4343449"/>
              <a:ext cx="3000262" cy="2502105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DCC79DFB-F350-8247-BD0D-72D9C0A385C6}"/>
                </a:ext>
              </a:extLst>
            </p:cNvPr>
            <p:cNvSpPr/>
            <p:nvPr/>
          </p:nvSpPr>
          <p:spPr>
            <a:xfrm>
              <a:off x="4556657" y="4570781"/>
              <a:ext cx="130869" cy="13086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C4CFE0A-9601-F643-94FD-E3194E678F83}"/>
                </a:ext>
              </a:extLst>
            </p:cNvPr>
            <p:cNvSpPr/>
            <p:nvPr/>
          </p:nvSpPr>
          <p:spPr>
            <a:xfrm>
              <a:off x="3638058" y="4611965"/>
              <a:ext cx="130869" cy="13086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068DD26-8F92-7340-985B-CBA65F2DC8D7}"/>
                </a:ext>
              </a:extLst>
            </p:cNvPr>
            <p:cNvSpPr/>
            <p:nvPr/>
          </p:nvSpPr>
          <p:spPr>
            <a:xfrm>
              <a:off x="3551793" y="5020994"/>
              <a:ext cx="130869" cy="13086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BF1DB87-EF8F-D449-B652-F21505927676}"/>
              </a:ext>
            </a:extLst>
          </p:cNvPr>
          <p:cNvGrpSpPr/>
          <p:nvPr/>
        </p:nvGrpSpPr>
        <p:grpSpPr>
          <a:xfrm>
            <a:off x="924685" y="5070621"/>
            <a:ext cx="1213516" cy="149138"/>
            <a:chOff x="872647" y="5070621"/>
            <a:chExt cx="1213516" cy="14913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09998DB-2505-6F49-B52C-DB60CF450DF5}"/>
                </a:ext>
              </a:extLst>
            </p:cNvPr>
            <p:cNvSpPr/>
            <p:nvPr/>
          </p:nvSpPr>
          <p:spPr>
            <a:xfrm>
              <a:off x="1955294" y="5088890"/>
              <a:ext cx="130869" cy="13086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4EE2D49-713B-0941-93C7-DAA37FCCE42A}"/>
                </a:ext>
              </a:extLst>
            </p:cNvPr>
            <p:cNvSpPr/>
            <p:nvPr/>
          </p:nvSpPr>
          <p:spPr>
            <a:xfrm>
              <a:off x="972843" y="5070621"/>
              <a:ext cx="130869" cy="13086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76673B5-C82E-9043-95C4-66C3711BAA9C}"/>
                </a:ext>
              </a:extLst>
            </p:cNvPr>
            <p:cNvSpPr/>
            <p:nvPr/>
          </p:nvSpPr>
          <p:spPr>
            <a:xfrm>
              <a:off x="872647" y="5088890"/>
              <a:ext cx="130869" cy="13086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F21FF8-2205-0648-8B0D-411513FB22F7}"/>
                </a:ext>
              </a:extLst>
            </p:cNvPr>
            <p:cNvSpPr/>
            <p:nvPr/>
          </p:nvSpPr>
          <p:spPr>
            <a:xfrm>
              <a:off x="936702" y="5144429"/>
              <a:ext cx="1085386" cy="14869"/>
            </a:xfrm>
            <a:custGeom>
              <a:avLst/>
              <a:gdLst>
                <a:gd name="connsiteX0" fmla="*/ 0 w 1085386"/>
                <a:gd name="connsiteY0" fmla="*/ 7434 h 14869"/>
                <a:gd name="connsiteX1" fmla="*/ 0 w 1085386"/>
                <a:gd name="connsiteY1" fmla="*/ 7434 h 14869"/>
                <a:gd name="connsiteX2" fmla="*/ 66908 w 1085386"/>
                <a:gd name="connsiteY2" fmla="*/ 0 h 14869"/>
                <a:gd name="connsiteX3" fmla="*/ 66908 w 1085386"/>
                <a:gd name="connsiteY3" fmla="*/ 0 h 14869"/>
                <a:gd name="connsiteX4" fmla="*/ 1085386 w 1085386"/>
                <a:gd name="connsiteY4" fmla="*/ 14869 h 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5386" h="14869">
                  <a:moveTo>
                    <a:pt x="0" y="7434"/>
                  </a:moveTo>
                  <a:lnTo>
                    <a:pt x="0" y="7434"/>
                  </a:lnTo>
                  <a:lnTo>
                    <a:pt x="66908" y="0"/>
                  </a:lnTo>
                  <a:lnTo>
                    <a:pt x="66908" y="0"/>
                  </a:lnTo>
                  <a:lnTo>
                    <a:pt x="1085386" y="14869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40D2A5C7-D2D2-3642-8875-6533815107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1700" y="893430"/>
            <a:ext cx="1866900" cy="5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3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Heuristic: Smoothing Boundary Search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51" y="1548599"/>
            <a:ext cx="5392800" cy="2707854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-15498" y="3735092"/>
            <a:ext cx="9159498" cy="3122908"/>
            <a:chOff x="-15498" y="3735092"/>
            <a:chExt cx="9159498" cy="31229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498" y="5181342"/>
              <a:ext cx="5216906" cy="136929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0339" y="4057522"/>
              <a:ext cx="2642400" cy="271133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32475" y="4448014"/>
              <a:ext cx="5478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 transformation is necessary to properly interpret vertex angles as seen without attention to scale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-15498" y="3735092"/>
              <a:ext cx="9159498" cy="3122908"/>
            </a:xfrm>
            <a:custGeom>
              <a:avLst/>
              <a:gdLst>
                <a:gd name="connsiteX0" fmla="*/ 0 w 9159498"/>
                <a:gd name="connsiteY0" fmla="*/ 596684 h 3122908"/>
                <a:gd name="connsiteX1" fmla="*/ 5997844 w 9159498"/>
                <a:gd name="connsiteY1" fmla="*/ 596684 h 3122908"/>
                <a:gd name="connsiteX2" fmla="*/ 6594528 w 9159498"/>
                <a:gd name="connsiteY2" fmla="*/ 0 h 3122908"/>
                <a:gd name="connsiteX3" fmla="*/ 9159498 w 9159498"/>
                <a:gd name="connsiteY3" fmla="*/ 0 h 3122908"/>
                <a:gd name="connsiteX4" fmla="*/ 9159498 w 9159498"/>
                <a:gd name="connsiteY4" fmla="*/ 3122908 h 3122908"/>
                <a:gd name="connsiteX5" fmla="*/ 7749 w 9159498"/>
                <a:gd name="connsiteY5" fmla="*/ 3122908 h 3122908"/>
                <a:gd name="connsiteX6" fmla="*/ 0 w 9159498"/>
                <a:gd name="connsiteY6" fmla="*/ 596684 h 312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59498" h="3122908">
                  <a:moveTo>
                    <a:pt x="0" y="596684"/>
                  </a:moveTo>
                  <a:lnTo>
                    <a:pt x="5997844" y="596684"/>
                  </a:lnTo>
                  <a:lnTo>
                    <a:pt x="6594528" y="0"/>
                  </a:lnTo>
                  <a:lnTo>
                    <a:pt x="9159498" y="0"/>
                  </a:lnTo>
                  <a:lnTo>
                    <a:pt x="9159498" y="3122908"/>
                  </a:lnTo>
                  <a:lnTo>
                    <a:pt x="7749" y="3122908"/>
                  </a:lnTo>
                  <a:lnTo>
                    <a:pt x="0" y="596684"/>
                  </a:lnTo>
                  <a:close/>
                </a:path>
              </a:pathLst>
            </a:custGeom>
            <a:solidFill>
              <a:schemeClr val="accent3">
                <a:lumMod val="85000"/>
                <a:alpha val="10980"/>
              </a:schemeClr>
            </a:solidFill>
            <a:ln>
              <a:solidFill>
                <a:schemeClr val="accent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7032A7E4-741E-5541-B2F2-D966DAFCE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FC4A594-354C-8B43-9AAF-CE42CD4DCF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1700" y="893430"/>
            <a:ext cx="1866900" cy="5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0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roup 171"/>
          <p:cNvGrpSpPr/>
          <p:nvPr/>
        </p:nvGrpSpPr>
        <p:grpSpPr>
          <a:xfrm>
            <a:off x="3754615" y="2100487"/>
            <a:ext cx="5567616" cy="3920605"/>
            <a:chOff x="3754615" y="2100487"/>
            <a:chExt cx="5567616" cy="3920605"/>
          </a:xfrm>
        </p:grpSpPr>
        <p:pic>
          <p:nvPicPr>
            <p:cNvPr id="169" name="Picture 16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54615" y="2100487"/>
              <a:ext cx="5567616" cy="3920605"/>
            </a:xfrm>
            <a:prstGeom prst="rect">
              <a:avLst/>
            </a:prstGeom>
          </p:spPr>
        </p:pic>
        <p:sp>
          <p:nvSpPr>
            <p:cNvPr id="171" name="Rectangle 170"/>
            <p:cNvSpPr/>
            <p:nvPr/>
          </p:nvSpPr>
          <p:spPr>
            <a:xfrm>
              <a:off x="4720599" y="2188763"/>
              <a:ext cx="4314914" cy="30186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Heuristic: Smoothing Boundary Search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694" y="1503901"/>
            <a:ext cx="368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>
                    <a:lumMod val="50000"/>
                  </a:schemeClr>
                </a:solidFill>
              </a:rPr>
              <a:t>Detailed algorithm is also available.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099878" y="3905571"/>
            <a:ext cx="286719" cy="286719"/>
            <a:chOff x="6347848" y="3781586"/>
            <a:chExt cx="286719" cy="286719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491208" y="3781586"/>
              <a:ext cx="0" cy="2867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6200000">
              <a:off x="6491208" y="3781586"/>
              <a:ext cx="0" cy="2867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5215755" y="3029913"/>
            <a:ext cx="2062714" cy="2040615"/>
            <a:chOff x="5215755" y="3029913"/>
            <a:chExt cx="2062714" cy="2040615"/>
          </a:xfrm>
        </p:grpSpPr>
        <p:sp>
          <p:nvSpPr>
            <p:cNvPr id="12" name="TextBox 11"/>
            <p:cNvSpPr txBox="1"/>
            <p:nvPr/>
          </p:nvSpPr>
          <p:spPr>
            <a:xfrm>
              <a:off x="6258735" y="3727724"/>
              <a:ext cx="6330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MLE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5755" y="3029913"/>
              <a:ext cx="2062714" cy="2040615"/>
              <a:chOff x="5215755" y="3029913"/>
              <a:chExt cx="2062714" cy="2040615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 flipV="1">
                <a:off x="6243238" y="3029913"/>
                <a:ext cx="0" cy="82296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prstDash val="sysDash"/>
                <a:tailEnd type="stealt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>
                <a:off x="6455509" y="4054096"/>
                <a:ext cx="822960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prstDash val="sysDash"/>
                <a:tailEnd type="stealt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/>
              <p:cNvGrpSpPr/>
              <p:nvPr/>
            </p:nvGrpSpPr>
            <p:grpSpPr>
              <a:xfrm rot="10800000">
                <a:off x="5215755" y="4054096"/>
                <a:ext cx="1027483" cy="1016432"/>
                <a:chOff x="6829588" y="3159069"/>
                <a:chExt cx="1027483" cy="1016432"/>
              </a:xfrm>
            </p:grpSpPr>
            <p:cxnSp>
              <p:nvCxnSpPr>
                <p:cNvPr id="20" name="Straight Arrow Connector 19"/>
                <p:cNvCxnSpPr/>
                <p:nvPr/>
              </p:nvCxnSpPr>
              <p:spPr>
                <a:xfrm flipV="1">
                  <a:off x="6829588" y="3159069"/>
                  <a:ext cx="0" cy="822960"/>
                </a:xfrm>
                <a:prstGeom prst="straightConnector1">
                  <a:avLst/>
                </a:prstGeom>
                <a:ln>
                  <a:solidFill>
                    <a:srgbClr val="0070C0"/>
                  </a:solidFill>
                  <a:prstDash val="sysDash"/>
                  <a:tailEnd type="stealt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/>
                <p:cNvCxnSpPr/>
                <p:nvPr/>
              </p:nvCxnSpPr>
              <p:spPr>
                <a:xfrm>
                  <a:off x="7034111" y="4175501"/>
                  <a:ext cx="822960" cy="0"/>
                </a:xfrm>
                <a:prstGeom prst="straightConnector1">
                  <a:avLst/>
                </a:prstGeom>
                <a:ln>
                  <a:solidFill>
                    <a:srgbClr val="0070C0"/>
                  </a:solidFill>
                  <a:prstDash val="sysDash"/>
                  <a:tailEnd type="stealt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1" name="Group 30"/>
          <p:cNvGrpSpPr/>
          <p:nvPr/>
        </p:nvGrpSpPr>
        <p:grpSpPr>
          <a:xfrm>
            <a:off x="4827722" y="2250755"/>
            <a:ext cx="3913992" cy="2929296"/>
            <a:chOff x="4827722" y="2250755"/>
            <a:chExt cx="3913992" cy="2929296"/>
          </a:xfrm>
        </p:grpSpPr>
        <p:sp>
          <p:nvSpPr>
            <p:cNvPr id="27" name="Oval 26"/>
            <p:cNvSpPr/>
            <p:nvPr/>
          </p:nvSpPr>
          <p:spPr>
            <a:xfrm>
              <a:off x="4827722" y="3996756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188993" y="2250755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188993" y="5071563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8633226" y="3996756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402499" y="2970120"/>
            <a:ext cx="2247993" cy="1756076"/>
            <a:chOff x="5402499" y="2970120"/>
            <a:chExt cx="2247993" cy="1756076"/>
          </a:xfrm>
        </p:grpSpPr>
        <p:grpSp>
          <p:nvGrpSpPr>
            <p:cNvPr id="41" name="Group 40"/>
            <p:cNvGrpSpPr/>
            <p:nvPr/>
          </p:nvGrpSpPr>
          <p:grpSpPr>
            <a:xfrm>
              <a:off x="7386703" y="2974843"/>
              <a:ext cx="230093" cy="234815"/>
              <a:chOff x="7927839" y="2022530"/>
              <a:chExt cx="230093" cy="234815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7927840" y="2022530"/>
                <a:ext cx="230092" cy="230092"/>
                <a:chOff x="6347848" y="3781586"/>
                <a:chExt cx="286719" cy="286719"/>
              </a:xfrm>
              <a:effectLst/>
            </p:grpSpPr>
            <p:cxnSp>
              <p:nvCxnSpPr>
                <p:cNvPr id="36" name="Straight Connector 35"/>
                <p:cNvCxnSpPr/>
                <p:nvPr/>
              </p:nvCxnSpPr>
              <p:spPr>
                <a:xfrm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rot="16200000"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/>
              <p:nvPr/>
            </p:nvGrpSpPr>
            <p:grpSpPr>
              <a:xfrm rot="2700000">
                <a:off x="7927839" y="2027253"/>
                <a:ext cx="230092" cy="230092"/>
                <a:chOff x="6347848" y="3781586"/>
                <a:chExt cx="286719" cy="286719"/>
              </a:xfrm>
              <a:effectLst/>
            </p:grpSpPr>
            <p:cxnSp>
              <p:nvCxnSpPr>
                <p:cNvPr id="39" name="Straight Connector 38"/>
                <p:cNvCxnSpPr/>
                <p:nvPr/>
              </p:nvCxnSpPr>
              <p:spPr>
                <a:xfrm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16200000"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2" name="Group 41"/>
            <p:cNvGrpSpPr/>
            <p:nvPr/>
          </p:nvGrpSpPr>
          <p:grpSpPr>
            <a:xfrm>
              <a:off x="7420399" y="4452962"/>
              <a:ext cx="230093" cy="234815"/>
              <a:chOff x="7927839" y="2022530"/>
              <a:chExt cx="230093" cy="234815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7927840" y="2022530"/>
                <a:ext cx="230092" cy="230092"/>
                <a:chOff x="6347848" y="3781586"/>
                <a:chExt cx="286719" cy="286719"/>
              </a:xfrm>
              <a:effectLst/>
            </p:grpSpPr>
            <p:cxnSp>
              <p:nvCxnSpPr>
                <p:cNvPr id="47" name="Straight Connector 46"/>
                <p:cNvCxnSpPr/>
                <p:nvPr/>
              </p:nvCxnSpPr>
              <p:spPr>
                <a:xfrm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rot="16200000"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/>
              <p:cNvGrpSpPr/>
              <p:nvPr/>
            </p:nvGrpSpPr>
            <p:grpSpPr>
              <a:xfrm rot="2700000">
                <a:off x="7927839" y="2027253"/>
                <a:ext cx="230092" cy="230092"/>
                <a:chOff x="6347848" y="3781586"/>
                <a:chExt cx="286719" cy="286719"/>
              </a:xfrm>
              <a:effectLst/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rot="16200000"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" name="Group 48"/>
            <p:cNvGrpSpPr/>
            <p:nvPr/>
          </p:nvGrpSpPr>
          <p:grpSpPr>
            <a:xfrm>
              <a:off x="5402499" y="4491381"/>
              <a:ext cx="230093" cy="234815"/>
              <a:chOff x="7927839" y="2022530"/>
              <a:chExt cx="230093" cy="234815"/>
            </a:xfrm>
          </p:grpSpPr>
          <p:grpSp>
            <p:nvGrpSpPr>
              <p:cNvPr id="50" name="Group 49"/>
              <p:cNvGrpSpPr/>
              <p:nvPr/>
            </p:nvGrpSpPr>
            <p:grpSpPr>
              <a:xfrm>
                <a:off x="7927840" y="2022530"/>
                <a:ext cx="230092" cy="230092"/>
                <a:chOff x="6347848" y="3781586"/>
                <a:chExt cx="286719" cy="286719"/>
              </a:xfrm>
              <a:effectLst/>
            </p:grpSpPr>
            <p:cxnSp>
              <p:nvCxnSpPr>
                <p:cNvPr id="54" name="Straight Connector 53"/>
                <p:cNvCxnSpPr/>
                <p:nvPr/>
              </p:nvCxnSpPr>
              <p:spPr>
                <a:xfrm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Group 50"/>
              <p:cNvGrpSpPr/>
              <p:nvPr/>
            </p:nvGrpSpPr>
            <p:grpSpPr>
              <a:xfrm rot="2700000">
                <a:off x="7927839" y="2027253"/>
                <a:ext cx="230092" cy="230092"/>
                <a:chOff x="6347848" y="3781586"/>
                <a:chExt cx="286719" cy="286719"/>
              </a:xfrm>
              <a:effectLst/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 rot="16200000"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6" name="Group 55"/>
            <p:cNvGrpSpPr/>
            <p:nvPr/>
          </p:nvGrpSpPr>
          <p:grpSpPr>
            <a:xfrm>
              <a:off x="5436312" y="2970120"/>
              <a:ext cx="230093" cy="234815"/>
              <a:chOff x="7927839" y="2022530"/>
              <a:chExt cx="230093" cy="234815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7927840" y="2022530"/>
                <a:ext cx="230092" cy="230092"/>
                <a:chOff x="6347848" y="3781586"/>
                <a:chExt cx="286719" cy="286719"/>
              </a:xfrm>
              <a:effectLst/>
            </p:grpSpPr>
            <p:cxnSp>
              <p:nvCxnSpPr>
                <p:cNvPr id="61" name="Straight Connector 60"/>
                <p:cNvCxnSpPr/>
                <p:nvPr/>
              </p:nvCxnSpPr>
              <p:spPr>
                <a:xfrm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 rot="16200000"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2700000">
                <a:off x="7927839" y="2027253"/>
                <a:ext cx="230092" cy="230092"/>
                <a:chOff x="6347848" y="3781586"/>
                <a:chExt cx="286719" cy="286719"/>
              </a:xfrm>
              <a:effectLst/>
            </p:grpSpPr>
            <p:cxnSp>
              <p:nvCxnSpPr>
                <p:cNvPr id="59" name="Straight Connector 58"/>
                <p:cNvCxnSpPr/>
                <p:nvPr/>
              </p:nvCxnSpPr>
              <p:spPr>
                <a:xfrm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rot="16200000">
                  <a:off x="6491208" y="3781586"/>
                  <a:ext cx="0" cy="286719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5" name="Group 64"/>
            <p:cNvGrpSpPr/>
            <p:nvPr/>
          </p:nvGrpSpPr>
          <p:grpSpPr>
            <a:xfrm rot="19347551">
              <a:off x="5426512" y="3054066"/>
              <a:ext cx="1936234" cy="1485031"/>
              <a:chOff x="5524863" y="3178394"/>
              <a:chExt cx="1936234" cy="1485031"/>
            </a:xfrm>
          </p:grpSpPr>
          <p:cxnSp>
            <p:nvCxnSpPr>
              <p:cNvPr id="66" name="Straight Arrow Connector 65"/>
              <p:cNvCxnSpPr/>
              <p:nvPr/>
            </p:nvCxnSpPr>
            <p:spPr>
              <a:xfrm rot="2252449" flipH="1" flipV="1">
                <a:off x="6021410" y="3178394"/>
                <a:ext cx="451051" cy="59909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ash"/>
                <a:tailEnd type="stealt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/>
              <p:cNvCxnSpPr/>
              <p:nvPr/>
            </p:nvCxnSpPr>
            <p:spPr>
              <a:xfrm>
                <a:off x="6638137" y="4026034"/>
                <a:ext cx="822960" cy="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ash"/>
                <a:tailEnd type="stealt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8" name="Group 67"/>
              <p:cNvGrpSpPr/>
              <p:nvPr/>
            </p:nvGrpSpPr>
            <p:grpSpPr>
              <a:xfrm rot="10800000">
                <a:off x="5524863" y="3859698"/>
                <a:ext cx="1302642" cy="803727"/>
                <a:chOff x="6245321" y="3566172"/>
                <a:chExt cx="1302642" cy="803727"/>
              </a:xfrm>
            </p:grpSpPr>
            <p:cxnSp>
              <p:nvCxnSpPr>
                <p:cNvPr id="69" name="Straight Arrow Connector 68"/>
                <p:cNvCxnSpPr/>
                <p:nvPr/>
              </p:nvCxnSpPr>
              <p:spPr>
                <a:xfrm rot="13052449">
                  <a:off x="6245321" y="3566172"/>
                  <a:ext cx="716638" cy="288525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prstDash val="sysDash"/>
                  <a:tailEnd type="stealt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Arrow Connector 69"/>
                <p:cNvCxnSpPr/>
                <p:nvPr/>
              </p:nvCxnSpPr>
              <p:spPr>
                <a:xfrm rot="13052449" flipH="1">
                  <a:off x="7074276" y="4000664"/>
                  <a:ext cx="473687" cy="369235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prstDash val="sysDash"/>
                  <a:tailEnd type="stealt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9" name="Group 78"/>
          <p:cNvGrpSpPr/>
          <p:nvPr/>
        </p:nvGrpSpPr>
        <p:grpSpPr>
          <a:xfrm>
            <a:off x="5020041" y="2875374"/>
            <a:ext cx="3279304" cy="2151896"/>
            <a:chOff x="5020041" y="2875374"/>
            <a:chExt cx="3279304" cy="2151896"/>
          </a:xfrm>
        </p:grpSpPr>
        <p:sp>
          <p:nvSpPr>
            <p:cNvPr id="34" name="Oval 33"/>
            <p:cNvSpPr/>
            <p:nvPr/>
          </p:nvSpPr>
          <p:spPr>
            <a:xfrm>
              <a:off x="7565759" y="3004347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8190857" y="4877058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5020041" y="4918782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5312209" y="2875374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4849872" y="2462725"/>
            <a:ext cx="3770908" cy="2725854"/>
            <a:chOff x="4849872" y="2462725"/>
            <a:chExt cx="3770908" cy="2725854"/>
          </a:xfrm>
        </p:grpSpPr>
        <p:grpSp>
          <p:nvGrpSpPr>
            <p:cNvPr id="86" name="Group 85"/>
            <p:cNvGrpSpPr/>
            <p:nvPr/>
          </p:nvGrpSpPr>
          <p:grpSpPr>
            <a:xfrm>
              <a:off x="7163423" y="4929402"/>
              <a:ext cx="230092" cy="230092"/>
              <a:chOff x="6643351" y="6428981"/>
              <a:chExt cx="230092" cy="230092"/>
            </a:xfrm>
          </p:grpSpPr>
          <p:grpSp>
            <p:nvGrpSpPr>
              <p:cNvPr id="82" name="Group 81"/>
              <p:cNvGrpSpPr/>
              <p:nvPr/>
            </p:nvGrpSpPr>
            <p:grpSpPr>
              <a:xfrm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80" name="Straight Connector 79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3" name="Group 82"/>
              <p:cNvGrpSpPr/>
              <p:nvPr/>
            </p:nvGrpSpPr>
            <p:grpSpPr>
              <a:xfrm rot="2700000"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84" name="Straight Connector 83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7" name="Group 86"/>
            <p:cNvGrpSpPr/>
            <p:nvPr/>
          </p:nvGrpSpPr>
          <p:grpSpPr>
            <a:xfrm>
              <a:off x="8390688" y="4368910"/>
              <a:ext cx="230092" cy="230092"/>
              <a:chOff x="6643351" y="6428981"/>
              <a:chExt cx="230092" cy="230092"/>
            </a:xfrm>
          </p:grpSpPr>
          <p:grpSp>
            <p:nvGrpSpPr>
              <p:cNvPr id="88" name="Group 87"/>
              <p:cNvGrpSpPr/>
              <p:nvPr/>
            </p:nvGrpSpPr>
            <p:grpSpPr>
              <a:xfrm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92" name="Straight Connector 91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9" name="Group 88"/>
              <p:cNvGrpSpPr/>
              <p:nvPr/>
            </p:nvGrpSpPr>
            <p:grpSpPr>
              <a:xfrm rot="2700000"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4" name="Group 93"/>
            <p:cNvGrpSpPr/>
            <p:nvPr/>
          </p:nvGrpSpPr>
          <p:grpSpPr>
            <a:xfrm>
              <a:off x="8037662" y="3441393"/>
              <a:ext cx="230092" cy="230092"/>
              <a:chOff x="6643351" y="6428981"/>
              <a:chExt cx="230092" cy="230092"/>
            </a:xfrm>
          </p:grpSpPr>
          <p:grpSp>
            <p:nvGrpSpPr>
              <p:cNvPr id="95" name="Group 94"/>
              <p:cNvGrpSpPr/>
              <p:nvPr/>
            </p:nvGrpSpPr>
            <p:grpSpPr>
              <a:xfrm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99" name="Straight Connector 98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6" name="Group 95"/>
              <p:cNvGrpSpPr/>
              <p:nvPr/>
            </p:nvGrpSpPr>
            <p:grpSpPr>
              <a:xfrm rot="2700000"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97" name="Straight Connector 96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1" name="Group 100"/>
            <p:cNvGrpSpPr/>
            <p:nvPr/>
          </p:nvGrpSpPr>
          <p:grpSpPr>
            <a:xfrm>
              <a:off x="6828246" y="2520828"/>
              <a:ext cx="230092" cy="230092"/>
              <a:chOff x="6643351" y="6428981"/>
              <a:chExt cx="230092" cy="230092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106" name="Straight Connector 105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3" name="Group 102"/>
              <p:cNvGrpSpPr/>
              <p:nvPr/>
            </p:nvGrpSpPr>
            <p:grpSpPr>
              <a:xfrm rot="2700000"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104" name="Straight Connector 103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8" name="Group 107"/>
            <p:cNvGrpSpPr/>
            <p:nvPr/>
          </p:nvGrpSpPr>
          <p:grpSpPr>
            <a:xfrm>
              <a:off x="5736191" y="2462725"/>
              <a:ext cx="230092" cy="230092"/>
              <a:chOff x="6643351" y="6428981"/>
              <a:chExt cx="230092" cy="230092"/>
            </a:xfrm>
          </p:grpSpPr>
          <p:grpSp>
            <p:nvGrpSpPr>
              <p:cNvPr id="109" name="Group 108"/>
              <p:cNvGrpSpPr/>
              <p:nvPr/>
            </p:nvGrpSpPr>
            <p:grpSpPr>
              <a:xfrm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0" name="Group 109"/>
              <p:cNvGrpSpPr/>
              <p:nvPr/>
            </p:nvGrpSpPr>
            <p:grpSpPr>
              <a:xfrm rot="2700000"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111" name="Straight Connector 110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5" name="Group 114"/>
            <p:cNvGrpSpPr/>
            <p:nvPr/>
          </p:nvGrpSpPr>
          <p:grpSpPr>
            <a:xfrm>
              <a:off x="5013020" y="3365171"/>
              <a:ext cx="230092" cy="230092"/>
              <a:chOff x="6643351" y="6428981"/>
              <a:chExt cx="230092" cy="230092"/>
            </a:xfrm>
          </p:grpSpPr>
          <p:grpSp>
            <p:nvGrpSpPr>
              <p:cNvPr id="116" name="Group 115"/>
              <p:cNvGrpSpPr/>
              <p:nvPr/>
            </p:nvGrpSpPr>
            <p:grpSpPr>
              <a:xfrm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120" name="Straight Connector 119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7" name="Group 116"/>
              <p:cNvGrpSpPr/>
              <p:nvPr/>
            </p:nvGrpSpPr>
            <p:grpSpPr>
              <a:xfrm rot="2700000"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118" name="Straight Connector 117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2" name="Group 121"/>
            <p:cNvGrpSpPr/>
            <p:nvPr/>
          </p:nvGrpSpPr>
          <p:grpSpPr>
            <a:xfrm>
              <a:off x="4849872" y="4432738"/>
              <a:ext cx="230092" cy="230092"/>
              <a:chOff x="6643351" y="6428981"/>
              <a:chExt cx="230092" cy="230092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127" name="Straight Connector 126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/>
              <p:cNvGrpSpPr/>
              <p:nvPr/>
            </p:nvGrpSpPr>
            <p:grpSpPr>
              <a:xfrm rot="2700000"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125" name="Straight Connector 124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9" name="Group 128"/>
            <p:cNvGrpSpPr/>
            <p:nvPr/>
          </p:nvGrpSpPr>
          <p:grpSpPr>
            <a:xfrm>
              <a:off x="5529710" y="4958487"/>
              <a:ext cx="230092" cy="230092"/>
              <a:chOff x="6643351" y="6428981"/>
              <a:chExt cx="230092" cy="230092"/>
            </a:xfrm>
          </p:grpSpPr>
          <p:grpSp>
            <p:nvGrpSpPr>
              <p:cNvPr id="130" name="Group 129"/>
              <p:cNvGrpSpPr/>
              <p:nvPr/>
            </p:nvGrpSpPr>
            <p:grpSpPr>
              <a:xfrm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134" name="Straight Connector 133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1" name="Group 130"/>
              <p:cNvGrpSpPr/>
              <p:nvPr/>
            </p:nvGrpSpPr>
            <p:grpSpPr>
              <a:xfrm rot="2700000">
                <a:off x="6643351" y="6428981"/>
                <a:ext cx="230092" cy="230092"/>
                <a:chOff x="6543324" y="6328954"/>
                <a:chExt cx="230092" cy="230092"/>
              </a:xfrm>
            </p:grpSpPr>
            <p:cxnSp>
              <p:nvCxnSpPr>
                <p:cNvPr id="132" name="Straight Connector 131"/>
                <p:cNvCxnSpPr/>
                <p:nvPr/>
              </p:nvCxnSpPr>
              <p:spPr>
                <a:xfrm rot="27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rot="18900000">
                  <a:off x="6658370" y="6328954"/>
                  <a:ext cx="0" cy="230092"/>
                </a:xfrm>
                <a:prstGeom prst="line">
                  <a:avLst/>
                </a:prstGeom>
                <a:ln>
                  <a:solidFill>
                    <a:srgbClr val="929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67" name="Group 166"/>
          <p:cNvGrpSpPr/>
          <p:nvPr/>
        </p:nvGrpSpPr>
        <p:grpSpPr>
          <a:xfrm>
            <a:off x="5402498" y="3094613"/>
            <a:ext cx="1971976" cy="1708057"/>
            <a:chOff x="5402498" y="3094613"/>
            <a:chExt cx="1971976" cy="1708057"/>
          </a:xfrm>
        </p:grpSpPr>
        <p:cxnSp>
          <p:nvCxnSpPr>
            <p:cNvPr id="137" name="Straight Arrow Connector 136"/>
            <p:cNvCxnSpPr/>
            <p:nvPr/>
          </p:nvCxnSpPr>
          <p:spPr>
            <a:xfrm flipH="1">
              <a:off x="5787288" y="4189622"/>
              <a:ext cx="361740" cy="559071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 flipH="1">
              <a:off x="5402498" y="4102169"/>
              <a:ext cx="696036" cy="269177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/>
            <p:nvPr/>
          </p:nvCxnSpPr>
          <p:spPr>
            <a:xfrm flipH="1" flipV="1">
              <a:off x="5420192" y="3617539"/>
              <a:ext cx="659050" cy="317705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flipH="1" flipV="1">
              <a:off x="5958456" y="3110145"/>
              <a:ext cx="203433" cy="676762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 flipV="1">
              <a:off x="6380857" y="3094613"/>
              <a:ext cx="335577" cy="733533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/>
            <p:nvPr/>
          </p:nvCxnSpPr>
          <p:spPr>
            <a:xfrm flipV="1">
              <a:off x="6556115" y="3727724"/>
              <a:ext cx="776046" cy="177847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/>
            <p:cNvCxnSpPr/>
            <p:nvPr/>
          </p:nvCxnSpPr>
          <p:spPr>
            <a:xfrm>
              <a:off x="6512029" y="4105245"/>
              <a:ext cx="862445" cy="180201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/>
            <p:cNvCxnSpPr/>
            <p:nvPr/>
          </p:nvCxnSpPr>
          <p:spPr>
            <a:xfrm>
              <a:off x="6354602" y="4195873"/>
              <a:ext cx="667949" cy="606797"/>
            </a:xfrm>
            <a:prstGeom prst="straightConnector1">
              <a:avLst/>
            </a:prstGeom>
            <a:ln>
              <a:solidFill>
                <a:srgbClr val="929000"/>
              </a:solidFill>
              <a:prstDash val="sysDash"/>
              <a:tailEnd type="stealt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Group 165"/>
          <p:cNvGrpSpPr/>
          <p:nvPr/>
        </p:nvGrpSpPr>
        <p:grpSpPr>
          <a:xfrm>
            <a:off x="4743714" y="2407757"/>
            <a:ext cx="4258896" cy="2743427"/>
            <a:chOff x="4743714" y="2407757"/>
            <a:chExt cx="4258896" cy="2743427"/>
          </a:xfrm>
        </p:grpSpPr>
        <p:sp>
          <p:nvSpPr>
            <p:cNvPr id="158" name="Oval 157"/>
            <p:cNvSpPr/>
            <p:nvPr/>
          </p:nvSpPr>
          <p:spPr>
            <a:xfrm>
              <a:off x="7247631" y="5021299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8894122" y="4511062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8124521" y="3482838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6936069" y="2520050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5694641" y="2407757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/>
          </p:nvSpPr>
          <p:spPr>
            <a:xfrm>
              <a:off x="5002730" y="3415683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4743714" y="4532770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/>
            <p:cNvSpPr/>
            <p:nvPr/>
          </p:nvSpPr>
          <p:spPr>
            <a:xfrm>
              <a:off x="5581902" y="5042696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8" name="Picture 16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694" y="1820453"/>
            <a:ext cx="3495609" cy="46500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3" name="TextBox 172"/>
          <p:cNvSpPr txBox="1"/>
          <p:nvPr/>
        </p:nvSpPr>
        <p:spPr>
          <a:xfrm>
            <a:off x="4544645" y="1499384"/>
            <a:ext cx="453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>
                    <a:lumMod val="50000"/>
                  </a:schemeClr>
                </a:solidFill>
              </a:rPr>
              <a:t>Plot 95% confidence region of inverse Gaussian distribution parameters for ball bearing dataset:</a:t>
            </a:r>
          </a:p>
        </p:txBody>
      </p:sp>
      <p:sp>
        <p:nvSpPr>
          <p:cNvPr id="145" name="Title 1">
            <a:extLst>
              <a:ext uri="{FF2B5EF4-FFF2-40B4-BE49-F238E27FC236}">
                <a16:creationId xmlns:a16="http://schemas.microsoft.com/office/drawing/2014/main" id="{1052D324-2692-1940-ADA1-50670D93B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0"/>
            <a:ext cx="8280400" cy="877888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6B53B77F-81D2-9C42-8AA3-D5177C241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1700" y="893430"/>
            <a:ext cx="1866900" cy="5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7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4615" y="2100487"/>
            <a:ext cx="5567616" cy="39206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Heuristic: Smoothing Boundary Search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694" y="1820453"/>
            <a:ext cx="3495609" cy="46500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8694" y="1503901"/>
            <a:ext cx="3685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>
                    <a:lumMod val="50000"/>
                  </a:schemeClr>
                </a:solidFill>
              </a:rPr>
              <a:t>Detailed algorithm is available in our paper: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099878" y="3905571"/>
            <a:ext cx="286719" cy="286719"/>
            <a:chOff x="6347848" y="3781586"/>
            <a:chExt cx="286719" cy="286719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491208" y="3781586"/>
              <a:ext cx="0" cy="2867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6200000">
              <a:off x="6491208" y="3781586"/>
              <a:ext cx="0" cy="2867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827722" y="2250755"/>
            <a:ext cx="3913992" cy="2929296"/>
            <a:chOff x="4827722" y="2250755"/>
            <a:chExt cx="3913992" cy="2929296"/>
          </a:xfrm>
        </p:grpSpPr>
        <p:sp>
          <p:nvSpPr>
            <p:cNvPr id="27" name="Oval 26"/>
            <p:cNvSpPr/>
            <p:nvPr/>
          </p:nvSpPr>
          <p:spPr>
            <a:xfrm>
              <a:off x="4827722" y="3996756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188993" y="2250755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188993" y="5071563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8633226" y="3996756"/>
              <a:ext cx="108488" cy="108488"/>
            </a:xfrm>
            <a:prstGeom prst="ellipse">
              <a:avLst/>
            </a:prstGeom>
            <a:solidFill>
              <a:srgbClr val="0070C0">
                <a:alpha val="25098"/>
              </a:srgbClr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020041" y="2875374"/>
            <a:ext cx="3279304" cy="2151896"/>
            <a:chOff x="5020041" y="2875374"/>
            <a:chExt cx="3279304" cy="2151896"/>
          </a:xfrm>
        </p:grpSpPr>
        <p:sp>
          <p:nvSpPr>
            <p:cNvPr id="34" name="Oval 33"/>
            <p:cNvSpPr/>
            <p:nvPr/>
          </p:nvSpPr>
          <p:spPr>
            <a:xfrm>
              <a:off x="7565759" y="3004347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8190857" y="4877058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5020041" y="4918782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5312209" y="2875374"/>
              <a:ext cx="108488" cy="108488"/>
            </a:xfrm>
            <a:prstGeom prst="ellipse">
              <a:avLst/>
            </a:prstGeom>
            <a:solidFill>
              <a:srgbClr val="C00000">
                <a:alpha val="25098"/>
              </a:srgbClr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4743714" y="2407757"/>
            <a:ext cx="4258896" cy="2758925"/>
            <a:chOff x="4743714" y="2407757"/>
            <a:chExt cx="4258896" cy="2758925"/>
          </a:xfrm>
        </p:grpSpPr>
        <p:sp>
          <p:nvSpPr>
            <p:cNvPr id="158" name="Oval 157"/>
            <p:cNvSpPr/>
            <p:nvPr/>
          </p:nvSpPr>
          <p:spPr>
            <a:xfrm>
              <a:off x="7247631" y="5021299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8894122" y="4511062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8124521" y="3482838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6936069" y="2520050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5694641" y="2407757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/>
          </p:nvSpPr>
          <p:spPr>
            <a:xfrm>
              <a:off x="5002730" y="3415683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4743714" y="4532770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/>
            <p:cNvSpPr/>
            <p:nvPr/>
          </p:nvSpPr>
          <p:spPr>
            <a:xfrm>
              <a:off x="5581902" y="5058194"/>
              <a:ext cx="108488" cy="108488"/>
            </a:xfrm>
            <a:prstGeom prst="ellipse">
              <a:avLst/>
            </a:prstGeom>
            <a:solidFill>
              <a:srgbClr val="929000">
                <a:alpha val="25098"/>
              </a:srgbClr>
            </a:solidFill>
            <a:ln>
              <a:solidFill>
                <a:srgbClr val="929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1" name="TextBox 140"/>
          <p:cNvSpPr txBox="1"/>
          <p:nvPr/>
        </p:nvSpPr>
        <p:spPr>
          <a:xfrm>
            <a:off x="4544645" y="1499384"/>
            <a:ext cx="453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>
                    <a:lumMod val="50000"/>
                  </a:schemeClr>
                </a:solidFill>
              </a:rPr>
              <a:t>Plot 95% confidence region of inverse Gaussian distribution parameters for ball </a:t>
            </a:r>
            <a:r>
              <a:rPr lang="en-US" sz="1400" i="1">
                <a:solidFill>
                  <a:schemeClr val="accent2">
                    <a:lumMod val="50000"/>
                  </a:schemeClr>
                </a:solidFill>
              </a:rPr>
              <a:t>bearing dataset:</a:t>
            </a:r>
            <a:endParaRPr lang="en-US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7FD30A72-0383-FF40-AB9E-7D1E17115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0"/>
            <a:ext cx="8280400" cy="877888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F47A545-53F8-1D4E-A3D1-ABA7CCA0E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1700" y="893430"/>
            <a:ext cx="1866900" cy="5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18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Additional Example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59890"/>
            <a:ext cx="9144000" cy="303425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1470378"/>
            <a:ext cx="798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Inverse </a:t>
            </a:r>
            <a:r>
              <a:rPr lang="en-US"/>
              <a:t>Gaussian distribution plot results </a:t>
            </a:r>
            <a:r>
              <a:rPr lang="en-US" dirty="0"/>
              <a:t>using: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429" y="2073007"/>
            <a:ext cx="3229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</a:rPr>
              <a:t>Elliptic-oriented point distribution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44947" y="2073007"/>
            <a:ext cx="3561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9051"/>
                </a:solidFill>
              </a:rPr>
              <a:t>Smoothing boundary search heuristic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50144" y="5494149"/>
                <a:ext cx="32313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00905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solidFill>
                              <a:srgbClr val="00905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009051"/>
                            </a:solidFill>
                            <a:latin typeface="Cambria Math" charset="0"/>
                          </a:rPr>
                          <m:t>tol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9051"/>
                        </a:solidFill>
                        <a:latin typeface="Cambria Math" charset="0"/>
                      </a:rPr>
                      <m:t>=10</m:t>
                    </m:r>
                    <m:r>
                      <a:rPr lang="it-IT" sz="1600" b="0" i="1" smtClean="0">
                        <a:solidFill>
                          <a:srgbClr val="00905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°</m:t>
                    </m:r>
                  </m:oMath>
                </a14:m>
                <a:r>
                  <a:rPr lang="en-US" sz="1600" dirty="0">
                    <a:solidFill>
                      <a:srgbClr val="009051"/>
                    </a:solidFill>
                  </a:rPr>
                  <a:t> resulting in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009051"/>
                        </a:solidFill>
                        <a:latin typeface="Cambria Math" charset="0"/>
                      </a:rPr>
                      <m:t>52 </m:t>
                    </m:r>
                  </m:oMath>
                </a14:m>
                <a:r>
                  <a:rPr lang="en-US" sz="1600" dirty="0">
                    <a:solidFill>
                      <a:srgbClr val="009051"/>
                    </a:solidFill>
                  </a:rPr>
                  <a:t>points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144" y="5494149"/>
                <a:ext cx="3231395" cy="338554"/>
              </a:xfrm>
              <a:prstGeom prst="rect">
                <a:avLst/>
              </a:prstGeom>
              <a:blipFill>
                <a:blip r:embed="rId3"/>
                <a:stretch>
                  <a:fillRect t="-3704" b="-2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60437" y="5494149"/>
                <a:ext cx="32292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0070C0"/>
                        </a:solidFill>
                        <a:latin typeface="Cambria Math" charset="0"/>
                      </a:rPr>
                      <m:t>100 </m:t>
                    </m:r>
                  </m:oMath>
                </a14:m>
                <a:r>
                  <a:rPr lang="en-US" sz="1600" dirty="0">
                    <a:solidFill>
                      <a:srgbClr val="0070C0"/>
                    </a:solidFill>
                  </a:rPr>
                  <a:t>plot points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437" y="5494149"/>
                <a:ext cx="3229271" cy="338554"/>
              </a:xfrm>
              <a:prstGeom prst="rect">
                <a:avLst/>
              </a:prstGeom>
              <a:blipFill>
                <a:blip r:embed="rId4"/>
                <a:stretch>
                  <a:fillRect t="-3704" b="-2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8AEF78D8-9609-744B-B7DF-CD3534092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0"/>
            <a:ext cx="8280400" cy="877888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8B99B8-79CA-5947-BD42-9051E79255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3528" y="902296"/>
            <a:ext cx="558599" cy="52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45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Open-Source Code Published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B0E13A2-D50B-1A4F-A36F-C1A42E6535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0"/>
            <a:ext cx="8280400" cy="877888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C0A7EF-99EE-6840-AF48-4F5A972DB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50" y="1591950"/>
            <a:ext cx="5545170" cy="3565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BF26C4-03F5-EA43-B12D-C1984D6053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91" y="1530331"/>
            <a:ext cx="514164" cy="40499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8C43FC4-AC88-7949-A153-1F981C61EF6A}"/>
              </a:ext>
            </a:extLst>
          </p:cNvPr>
          <p:cNvSpPr txBox="1"/>
          <p:nvPr/>
        </p:nvSpPr>
        <p:spPr>
          <a:xfrm>
            <a:off x="298842" y="2012042"/>
            <a:ext cx="560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C00000"/>
                </a:solidFill>
                <a:latin typeface="Courier" pitchFamily="2" charset="0"/>
              </a:rPr>
              <a:t>conf</a:t>
            </a:r>
            <a:r>
              <a:rPr lang="en-US" b="1" dirty="0">
                <a:solidFill>
                  <a:srgbClr val="C00000"/>
                </a:solidFill>
                <a:latin typeface="Courier" pitchFamily="2" charset="0"/>
              </a:rPr>
              <a:t>() </a:t>
            </a:r>
            <a:r>
              <a:rPr lang="en-US" dirty="0">
                <a:solidFill>
                  <a:srgbClr val="C00000"/>
                </a:solidFill>
              </a:rPr>
              <a:t>published March 2, 2018 on CRAN.</a:t>
            </a:r>
          </a:p>
          <a:p>
            <a:r>
              <a:rPr lang="en-US" b="1" dirty="0">
                <a:solidFill>
                  <a:srgbClr val="0432FF"/>
                </a:solidFill>
                <a:latin typeface="-webkit-standard"/>
              </a:rPr>
              <a:t>      https://CRAN.R-</a:t>
            </a:r>
            <a:r>
              <a:rPr lang="en-US" b="1" dirty="0" err="1">
                <a:solidFill>
                  <a:srgbClr val="0432FF"/>
                </a:solidFill>
                <a:latin typeface="-webkit-standard"/>
              </a:rPr>
              <a:t>project.org</a:t>
            </a:r>
            <a:r>
              <a:rPr lang="en-US" b="1" dirty="0">
                <a:solidFill>
                  <a:srgbClr val="0432FF"/>
                </a:solidFill>
                <a:latin typeface="-webkit-standard"/>
              </a:rPr>
              <a:t>/package=</a:t>
            </a:r>
            <a:r>
              <a:rPr lang="en-US" b="1" dirty="0" err="1">
                <a:solidFill>
                  <a:srgbClr val="0432FF"/>
                </a:solidFill>
                <a:latin typeface="-webkit-standard"/>
              </a:rPr>
              <a:t>conf</a:t>
            </a:r>
            <a:endParaRPr lang="en-US" b="1" dirty="0">
              <a:solidFill>
                <a:srgbClr val="0432FF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2EC4849-BAC8-0A41-9DB8-911399566B69}"/>
              </a:ext>
            </a:extLst>
          </p:cNvPr>
          <p:cNvGrpSpPr/>
          <p:nvPr/>
        </p:nvGrpSpPr>
        <p:grpSpPr>
          <a:xfrm>
            <a:off x="-11038" y="2704622"/>
            <a:ext cx="9158456" cy="4153379"/>
            <a:chOff x="68580" y="2704622"/>
            <a:chExt cx="9158456" cy="415337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443EABF-55D1-484F-8DEB-EB14637DCB3D}"/>
                </a:ext>
              </a:extLst>
            </p:cNvPr>
            <p:cNvGrpSpPr/>
            <p:nvPr/>
          </p:nvGrpSpPr>
          <p:grpSpPr>
            <a:xfrm>
              <a:off x="68580" y="2704622"/>
              <a:ext cx="7230306" cy="4153379"/>
              <a:chOff x="431800" y="2724318"/>
              <a:chExt cx="7230306" cy="415337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82587CE-3AEC-2041-8CF2-BCEF7715F09E}"/>
                  </a:ext>
                </a:extLst>
              </p:cNvPr>
              <p:cNvGrpSpPr/>
              <p:nvPr/>
            </p:nvGrpSpPr>
            <p:grpSpPr>
              <a:xfrm>
                <a:off x="431800" y="3099808"/>
                <a:ext cx="7215066" cy="3777889"/>
                <a:chOff x="459090" y="2656195"/>
                <a:chExt cx="8086225" cy="4234040"/>
              </a:xfrm>
            </p:grpSpPr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2D9BE7B8-2B09-DB4E-ADC8-4D0A188755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9090" y="2656195"/>
                  <a:ext cx="3636559" cy="4218884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</p:pic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341123C1-C56D-264C-9BD1-9E0D72CC33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49124" y="2999554"/>
                  <a:ext cx="2535986" cy="3890681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</p:pic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2149EB0D-38C3-C24D-B69B-60B77A682F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7573" y="3474682"/>
                  <a:ext cx="2227742" cy="3415553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</p:pic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C50A6B-CFE1-114D-975D-EB44BFB9FF1D}"/>
                  </a:ext>
                </a:extLst>
              </p:cNvPr>
              <p:cNvSpPr txBox="1"/>
              <p:nvPr/>
            </p:nvSpPr>
            <p:spPr>
              <a:xfrm>
                <a:off x="610799" y="2724318"/>
                <a:ext cx="30657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err="1">
                    <a:latin typeface="Courier" pitchFamily="2" charset="0"/>
                  </a:rPr>
                  <a:t>conf</a:t>
                </a:r>
                <a:r>
                  <a:rPr lang="en-US" sz="1600" dirty="0"/>
                  <a:t> </a:t>
                </a:r>
                <a:r>
                  <a:rPr lang="en-US" sz="1400" dirty="0"/>
                  <a:t>package info &amp; download</a:t>
                </a:r>
                <a:endParaRPr lang="en-US" sz="16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62A87B2-6FE1-A046-9FD2-85362C5EA042}"/>
                  </a:ext>
                </a:extLst>
              </p:cNvPr>
              <p:cNvSpPr txBox="1"/>
              <p:nvPr/>
            </p:nvSpPr>
            <p:spPr>
              <a:xfrm>
                <a:off x="5969934" y="3500971"/>
                <a:ext cx="16921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err="1">
                    <a:latin typeface="Courier" pitchFamily="2" charset="0"/>
                  </a:rPr>
                  <a:t>crplot</a:t>
                </a:r>
                <a:r>
                  <a:rPr lang="en-US" sz="1600" dirty="0"/>
                  <a:t> </a:t>
                </a:r>
                <a:r>
                  <a:rPr lang="en-US" sz="1400" dirty="0"/>
                  <a:t>vignette</a:t>
                </a:r>
                <a:endParaRPr lang="en-US" sz="1600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ECFA52B-1354-DC46-95E8-04DCB337FDFF}"/>
                  </a:ext>
                </a:extLst>
              </p:cNvPr>
              <p:cNvSpPr txBox="1"/>
              <p:nvPr/>
            </p:nvSpPr>
            <p:spPr>
              <a:xfrm>
                <a:off x="3919154" y="3070960"/>
                <a:ext cx="15161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err="1">
                    <a:latin typeface="Courier" pitchFamily="2" charset="0"/>
                  </a:rPr>
                  <a:t>conf</a:t>
                </a:r>
                <a:r>
                  <a:rPr lang="en-US" sz="1600" dirty="0"/>
                  <a:t> </a:t>
                </a:r>
                <a:r>
                  <a:rPr lang="en-US" sz="1400" dirty="0"/>
                  <a:t>manual</a:t>
                </a:r>
                <a:endParaRPr lang="en-US" sz="1600" dirty="0"/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A6FCB94-E52E-2949-90CF-B8C3186D7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3685" y="4120556"/>
              <a:ext cx="2223351" cy="2723922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49549C9-52B4-CC46-9121-78C2D171DB4A}"/>
              </a:ext>
            </a:extLst>
          </p:cNvPr>
          <p:cNvSpPr txBox="1"/>
          <p:nvPr/>
        </p:nvSpPr>
        <p:spPr>
          <a:xfrm>
            <a:off x="7367737" y="3782002"/>
            <a:ext cx="1692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" pitchFamily="2" charset="0"/>
              </a:rPr>
              <a:t>crplot</a:t>
            </a:r>
            <a:r>
              <a:rPr lang="en-US" sz="1600" dirty="0"/>
              <a:t> </a:t>
            </a:r>
            <a:r>
              <a:rPr lang="en-US" sz="1400" dirty="0"/>
              <a:t>help</a:t>
            </a:r>
            <a:endParaRPr lang="en-US" sz="160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535CB27-229C-B948-8C05-9A6A6D583AF7}"/>
              </a:ext>
            </a:extLst>
          </p:cNvPr>
          <p:cNvSpPr/>
          <p:nvPr/>
        </p:nvSpPr>
        <p:spPr>
          <a:xfrm>
            <a:off x="105060" y="2843007"/>
            <a:ext cx="91440" cy="9144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E50BE4A-6184-5E4A-B22B-B1928340A1A7}"/>
              </a:ext>
            </a:extLst>
          </p:cNvPr>
          <p:cNvSpPr/>
          <p:nvPr/>
        </p:nvSpPr>
        <p:spPr>
          <a:xfrm>
            <a:off x="3384876" y="3203098"/>
            <a:ext cx="91440" cy="9144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C1DC0D9-1578-6A40-8B4A-7EBEA5E9340E}"/>
              </a:ext>
            </a:extLst>
          </p:cNvPr>
          <p:cNvSpPr/>
          <p:nvPr/>
        </p:nvSpPr>
        <p:spPr>
          <a:xfrm>
            <a:off x="5459730" y="3623271"/>
            <a:ext cx="91440" cy="9144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2DF0755-99CA-584E-8C6B-DA02CC0CB73E}"/>
              </a:ext>
            </a:extLst>
          </p:cNvPr>
          <p:cNvSpPr/>
          <p:nvPr/>
        </p:nvSpPr>
        <p:spPr>
          <a:xfrm>
            <a:off x="7302605" y="3912148"/>
            <a:ext cx="91440" cy="9144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86E6B31-E9A0-1E48-B688-193BECD297EE}"/>
              </a:ext>
            </a:extLst>
          </p:cNvPr>
          <p:cNvGrpSpPr/>
          <p:nvPr/>
        </p:nvGrpSpPr>
        <p:grpSpPr>
          <a:xfrm>
            <a:off x="6498595" y="1928628"/>
            <a:ext cx="2472690" cy="1299312"/>
            <a:chOff x="6354200" y="1997674"/>
            <a:chExt cx="2472690" cy="129931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DBFA247-8631-034C-B38A-5EEF5B1ECA74}"/>
                </a:ext>
              </a:extLst>
            </p:cNvPr>
            <p:cNvSpPr txBox="1"/>
            <p:nvPr/>
          </p:nvSpPr>
          <p:spPr>
            <a:xfrm>
              <a:off x="6587627" y="1997674"/>
              <a:ext cx="22194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Installation commands: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0A831DB-FC93-CD49-AC50-BBCD14B883DE}"/>
                </a:ext>
              </a:extLst>
            </p:cNvPr>
            <p:cNvGrpSpPr/>
            <p:nvPr/>
          </p:nvGrpSpPr>
          <p:grpSpPr>
            <a:xfrm>
              <a:off x="6354200" y="2315762"/>
              <a:ext cx="2472690" cy="442647"/>
              <a:chOff x="5505450" y="2269737"/>
              <a:chExt cx="3467100" cy="620661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65F597F2-700D-3048-B626-16D7181C3F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05450" y="2269737"/>
                <a:ext cx="3467100" cy="317500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8BF93BA6-2DD5-6D44-B7BA-DAEC31B1FE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26257" y="2598298"/>
                <a:ext cx="2057400" cy="292100"/>
              </a:xfrm>
              <a:prstGeom prst="rect">
                <a:avLst/>
              </a:prstGeom>
            </p:spPr>
          </p:pic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5D4BB1E-CD23-E641-A3D1-42759B329298}"/>
                </a:ext>
              </a:extLst>
            </p:cNvPr>
            <p:cNvSpPr txBox="1"/>
            <p:nvPr/>
          </p:nvSpPr>
          <p:spPr>
            <a:xfrm>
              <a:off x="6627284" y="2752071"/>
              <a:ext cx="2179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Help command: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4FB37C63-B0EC-BE48-B587-2CDBF9738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69039" y="3055893"/>
              <a:ext cx="928656" cy="241093"/>
            </a:xfrm>
            <a:prstGeom prst="rect">
              <a:avLst/>
            </a:prstGeom>
          </p:spPr>
        </p:pic>
      </p:grp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BE3EF351-EB41-B54E-B943-C00A756D6A48}"/>
              </a:ext>
            </a:extLst>
          </p:cNvPr>
          <p:cNvSpPr/>
          <p:nvPr/>
        </p:nvSpPr>
        <p:spPr>
          <a:xfrm>
            <a:off x="6347460" y="1876768"/>
            <a:ext cx="2712449" cy="1443769"/>
          </a:xfrm>
          <a:prstGeom prst="roundRect">
            <a:avLst/>
          </a:prstGeom>
          <a:solidFill>
            <a:srgbClr val="BFBFBF">
              <a:alpha val="16078"/>
            </a:srgb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9B74E3-79EC-4640-BDEA-36C6611221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19268" y="897525"/>
            <a:ext cx="1812203" cy="52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02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9000" y="0"/>
            <a:ext cx="9144000" cy="6858000"/>
          </a:xfrm>
          <a:prstGeom prst="rect">
            <a:avLst/>
          </a:prstGeom>
          <a:solidFill>
            <a:srgbClr val="115740">
              <a:alpha val="3882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-9000" y="3020445"/>
            <a:ext cx="9144000" cy="7595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000" y="2470963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396800" y="2489002"/>
            <a:ext cx="66654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Past this point</a:t>
            </a:r>
            <a:r>
              <a:rPr lang="mr-IN" sz="2800" dirty="0">
                <a:solidFill>
                  <a:schemeClr val="bg1"/>
                </a:solidFill>
              </a:rPr>
              <a:t>…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961440"/>
            <a:ext cx="7772400" cy="935121"/>
          </a:xfrm>
        </p:spPr>
        <p:txBody>
          <a:bodyPr/>
          <a:lstStyle/>
          <a:p>
            <a:r>
              <a:rPr lang="en-US" dirty="0"/>
              <a:t>BACK-UP SLIDES</a:t>
            </a:r>
          </a:p>
        </p:txBody>
      </p:sp>
      <p:sp>
        <p:nvSpPr>
          <p:cNvPr id="9" name="Rectangle 8"/>
          <p:cNvSpPr/>
          <p:nvPr/>
        </p:nvSpPr>
        <p:spPr>
          <a:xfrm>
            <a:off x="-9000" y="3710563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3200" y="3719827"/>
            <a:ext cx="74364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r"/>
            <a:r>
              <a:rPr lang="mr-IN" sz="2800" dirty="0">
                <a:solidFill>
                  <a:schemeClr val="bg1"/>
                </a:solidFill>
              </a:rPr>
              <a:t>…</a:t>
            </a:r>
            <a:r>
              <a:rPr lang="en-US" sz="2800" dirty="0">
                <a:solidFill>
                  <a:schemeClr val="bg1"/>
                </a:solidFill>
              </a:rPr>
              <a:t>only.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8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Methodology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0007" y="5132614"/>
            <a:ext cx="4439331" cy="8183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68A3E7-A87B-1A40-B8BC-5E5441BC9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132" y="3029475"/>
            <a:ext cx="4700758" cy="3235418"/>
          </a:xfrm>
          <a:prstGeom prst="rect">
            <a:avLst/>
          </a:prstGeom>
        </p:spPr>
      </p:pic>
      <p:sp>
        <p:nvSpPr>
          <p:cNvPr id="27" name="Rectangle 2">
            <a:extLst>
              <a:ext uri="{FF2B5EF4-FFF2-40B4-BE49-F238E27FC236}">
                <a16:creationId xmlns:a16="http://schemas.microsoft.com/office/drawing/2014/main" id="{4A8583F7-4A29-134C-ADC9-3106E178C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332" y="1568797"/>
            <a:ext cx="8683370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1</a:t>
            </a:r>
            <a:r>
              <a:rPr kumimoji="0" lang="en-US" altLang="en-US" sz="20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st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 Quadrant feasible region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latin typeface="Arial Unicode MS" charset="0"/>
              </a:rPr>
              <a:t>Trigonometric relationships identify upper bounds.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charset="0"/>
              </a:rPr>
              <a:t> 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452AF4A-4810-324A-80B5-2544FA0183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078" y="2287172"/>
            <a:ext cx="5075566" cy="71617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E691E27-7992-AA40-8F5D-3D017F50DD2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7574" y="6032874"/>
            <a:ext cx="4937384" cy="801695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68BAD528-8373-3C49-9519-BF78E27DCE9C}"/>
              </a:ext>
            </a:extLst>
          </p:cNvPr>
          <p:cNvSpPr/>
          <p:nvPr/>
        </p:nvSpPr>
        <p:spPr>
          <a:xfrm>
            <a:off x="2048047" y="3157268"/>
            <a:ext cx="2372264" cy="2346385"/>
          </a:xfrm>
          <a:custGeom>
            <a:avLst/>
            <a:gdLst>
              <a:gd name="connsiteX0" fmla="*/ 2372264 w 2372264"/>
              <a:gd name="connsiteY0" fmla="*/ 923026 h 2346385"/>
              <a:gd name="connsiteX1" fmla="*/ 2363637 w 2372264"/>
              <a:gd name="connsiteY1" fmla="*/ 8626 h 2346385"/>
              <a:gd name="connsiteX2" fmla="*/ 17252 w 2372264"/>
              <a:gd name="connsiteY2" fmla="*/ 0 h 2346385"/>
              <a:gd name="connsiteX3" fmla="*/ 0 w 2372264"/>
              <a:gd name="connsiteY3" fmla="*/ 2346385 h 2346385"/>
              <a:gd name="connsiteX4" fmla="*/ 103517 w 2372264"/>
              <a:gd name="connsiteY4" fmla="*/ 2337758 h 2346385"/>
              <a:gd name="connsiteX5" fmla="*/ 2372264 w 2372264"/>
              <a:gd name="connsiteY5" fmla="*/ 923026 h 234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2264" h="2346385">
                <a:moveTo>
                  <a:pt x="2372264" y="923026"/>
                </a:moveTo>
                <a:cubicBezTo>
                  <a:pt x="2369388" y="618226"/>
                  <a:pt x="2366513" y="313426"/>
                  <a:pt x="2363637" y="8626"/>
                </a:cubicBezTo>
                <a:lnTo>
                  <a:pt x="17252" y="0"/>
                </a:lnTo>
                <a:lnTo>
                  <a:pt x="0" y="2346385"/>
                </a:lnTo>
                <a:lnTo>
                  <a:pt x="103517" y="2337758"/>
                </a:lnTo>
                <a:lnTo>
                  <a:pt x="2372264" y="923026"/>
                </a:lnTo>
                <a:close/>
              </a:path>
            </a:pathLst>
          </a:custGeom>
          <a:solidFill>
            <a:srgbClr val="FFFF00">
              <a:alpha val="1607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B01EC80-5D71-C640-9858-69DC060B11F7}"/>
              </a:ext>
            </a:extLst>
          </p:cNvPr>
          <p:cNvSpPr/>
          <p:nvPr/>
        </p:nvSpPr>
        <p:spPr>
          <a:xfrm>
            <a:off x="707360" y="2321576"/>
            <a:ext cx="5262115" cy="675345"/>
          </a:xfrm>
          <a:prstGeom prst="roundRect">
            <a:avLst>
              <a:gd name="adj" fmla="val 50000"/>
            </a:avLst>
          </a:prstGeom>
          <a:solidFill>
            <a:srgbClr val="FFFF00">
              <a:alpha val="5098"/>
            </a:srgbClr>
          </a:solidFill>
          <a:ln w="76200">
            <a:solidFill>
              <a:srgbClr val="FFFF00">
                <a:alpha val="16078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E209E531-9A5C-5B40-B0C1-222EDCF427D5}"/>
              </a:ext>
            </a:extLst>
          </p:cNvPr>
          <p:cNvSpPr/>
          <p:nvPr/>
        </p:nvSpPr>
        <p:spPr>
          <a:xfrm>
            <a:off x="2237893" y="6013297"/>
            <a:ext cx="5262115" cy="741184"/>
          </a:xfrm>
          <a:prstGeom prst="roundRect">
            <a:avLst>
              <a:gd name="adj" fmla="val 50000"/>
            </a:avLst>
          </a:prstGeom>
          <a:solidFill>
            <a:srgbClr val="0070C0">
              <a:alpha val="5098"/>
            </a:srgbClr>
          </a:solidFill>
          <a:ln w="76200">
            <a:solidFill>
              <a:srgbClr val="0070C0">
                <a:alpha val="16078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658BB4D-8F43-064D-BC84-550A0AF7883A}"/>
              </a:ext>
            </a:extLst>
          </p:cNvPr>
          <p:cNvSpPr/>
          <p:nvPr/>
        </p:nvSpPr>
        <p:spPr>
          <a:xfrm>
            <a:off x="2168816" y="4071668"/>
            <a:ext cx="3200400" cy="1518249"/>
          </a:xfrm>
          <a:custGeom>
            <a:avLst/>
            <a:gdLst>
              <a:gd name="connsiteX0" fmla="*/ 2251495 w 3200400"/>
              <a:gd name="connsiteY0" fmla="*/ 0 h 1518249"/>
              <a:gd name="connsiteX1" fmla="*/ 0 w 3200400"/>
              <a:gd name="connsiteY1" fmla="*/ 1423358 h 1518249"/>
              <a:gd name="connsiteX2" fmla="*/ 8627 w 3200400"/>
              <a:gd name="connsiteY2" fmla="*/ 1509623 h 1518249"/>
              <a:gd name="connsiteX3" fmla="*/ 3200400 w 3200400"/>
              <a:gd name="connsiteY3" fmla="*/ 1518249 h 1518249"/>
              <a:gd name="connsiteX4" fmla="*/ 3200400 w 3200400"/>
              <a:gd name="connsiteY4" fmla="*/ 0 h 1518249"/>
              <a:gd name="connsiteX5" fmla="*/ 2251495 w 3200400"/>
              <a:gd name="connsiteY5" fmla="*/ 0 h 1518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400" h="1518249">
                <a:moveTo>
                  <a:pt x="2251495" y="0"/>
                </a:moveTo>
                <a:lnTo>
                  <a:pt x="0" y="1423358"/>
                </a:lnTo>
                <a:lnTo>
                  <a:pt x="8627" y="1509623"/>
                </a:lnTo>
                <a:lnTo>
                  <a:pt x="3200400" y="1518249"/>
                </a:lnTo>
                <a:lnTo>
                  <a:pt x="3200400" y="0"/>
                </a:lnTo>
                <a:lnTo>
                  <a:pt x="2251495" y="0"/>
                </a:lnTo>
                <a:close/>
              </a:path>
            </a:pathLst>
          </a:custGeom>
          <a:solidFill>
            <a:srgbClr val="0070C0">
              <a:alpha val="1607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888986A-2218-A743-AFCF-B4B25FFCBAF1}"/>
              </a:ext>
            </a:extLst>
          </p:cNvPr>
          <p:cNvCxnSpPr>
            <a:cxnSpLocks/>
          </p:cNvCxnSpPr>
          <p:nvPr/>
        </p:nvCxnSpPr>
        <p:spPr>
          <a:xfrm>
            <a:off x="4987387" y="5589917"/>
            <a:ext cx="0" cy="384048"/>
          </a:xfrm>
          <a:prstGeom prst="line">
            <a:avLst/>
          </a:prstGeom>
          <a:ln w="76200">
            <a:solidFill>
              <a:srgbClr val="0070C0">
                <a:alpha val="16078"/>
              </a:srgb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625ACC0-CD9F-0948-BE6A-2B286DF4C16C}"/>
              </a:ext>
            </a:extLst>
          </p:cNvPr>
          <p:cNvCxnSpPr>
            <a:cxnSpLocks/>
          </p:cNvCxnSpPr>
          <p:nvPr/>
        </p:nvCxnSpPr>
        <p:spPr>
          <a:xfrm>
            <a:off x="3769016" y="3033623"/>
            <a:ext cx="0" cy="137160"/>
          </a:xfrm>
          <a:prstGeom prst="line">
            <a:avLst/>
          </a:prstGeom>
          <a:ln w="76200">
            <a:solidFill>
              <a:srgbClr val="FFFF00">
                <a:alpha val="34118"/>
              </a:srgb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1820D05-9DC8-8846-9D45-A6034225FC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659" y="3485367"/>
            <a:ext cx="3201670" cy="14355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6E5340-EAAD-E249-BACA-685FE28AB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8370" y="908445"/>
            <a:ext cx="1222970" cy="52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16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432000" y="1"/>
                <a:ext cx="8280000" cy="878012"/>
              </a:xfr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3600" i="1" dirty="0" err="1" smtClean="0">
                          <a:latin typeface="Cambria Math" panose="02040503050406030204" pitchFamily="18" charset="0"/>
                        </a:rPr>
                        <m:t>𝑜𝑛𝑓</m:t>
                      </m:r>
                      <m:r>
                        <a:rPr lang="en-US" sz="3600" i="1" dirty="0" smtClean="0">
                          <a:latin typeface="Cambria Math" panose="02040503050406030204" pitchFamily="18" charset="0"/>
                        </a:rPr>
                        <m:t>()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32000" y="1"/>
                <a:ext cx="8280000" cy="87801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le 1"/>
              <p:cNvSpPr txBox="1">
                <a:spLocks/>
              </p:cNvSpPr>
              <p:nvPr/>
            </p:nvSpPr>
            <p:spPr>
              <a:xfrm>
                <a:off x="82200" y="886789"/>
                <a:ext cx="7989000" cy="574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2"/>
                    </a:solidFill>
                    <a:latin typeface="Avenir Next Demi Bold"/>
                    <a:ea typeface="+mj-ea"/>
                    <a:cs typeface="Avenir Next Demi Bold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𝑐𝑟𝑝𝑙𝑜𝑡</m:t>
                    </m:r>
                    <m:r>
                      <a:rPr lang="en-US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en-US" sz="2800" dirty="0">
                    <a:solidFill>
                      <a:schemeClr val="bg1"/>
                    </a:solidFill>
                  </a:rPr>
                  <a:t> limitations</a:t>
                </a:r>
              </a:p>
            </p:txBody>
          </p:sp>
        </mc:Choice>
        <mc:Fallback xmlns="">
          <p:sp>
            <p:nvSpPr>
              <p:cNvPr id="8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00" y="886789"/>
                <a:ext cx="7989000" cy="574813"/>
              </a:xfrm>
              <a:prstGeom prst="rect">
                <a:avLst/>
              </a:prstGeom>
              <a:blipFill>
                <a:blip r:embed="rId3"/>
                <a:stretch>
                  <a:fillRect l="-792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806617" y="754664"/>
            <a:ext cx="1393166" cy="769463"/>
            <a:chOff x="7959126" y="786267"/>
            <a:chExt cx="1206440" cy="1160120"/>
          </a:xfrm>
        </p:grpSpPr>
        <p:sp>
          <p:nvSpPr>
            <p:cNvPr id="20" name="Rounded Rectangle 19"/>
            <p:cNvSpPr/>
            <p:nvPr/>
          </p:nvSpPr>
          <p:spPr>
            <a:xfrm>
              <a:off x="7992536" y="786267"/>
              <a:ext cx="1139620" cy="116012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/>
            <p:cNvSpPr>
              <a:spLocks noChangeArrowheads="1"/>
            </p:cNvSpPr>
            <p:nvPr/>
          </p:nvSpPr>
          <p:spPr bwMode="auto">
            <a:xfrm>
              <a:off x="7959126" y="1058550"/>
              <a:ext cx="1206440" cy="61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 Unicode MS" charset="0"/>
                </a:rPr>
                <a:t>Back-up Slide</a:t>
              </a:r>
              <a:endPara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BEA72D6-A51F-734A-9094-2B6B08FD6062}"/>
                  </a:ext>
                </a:extLst>
              </p:cNvPr>
              <p:cNvSpPr txBox="1"/>
              <p:nvPr/>
            </p:nvSpPr>
            <p:spPr>
              <a:xfrm>
                <a:off x="184295" y="1641974"/>
                <a:ext cx="6075256" cy="1470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CR non-convex boundary challenges example, given random variates identified using 1</a:t>
                </a:r>
                <a:r>
                  <a:rPr lang="en-US" baseline="30000" dirty="0"/>
                  <a:t>st</a:t>
                </a:r>
                <a:r>
                  <a:rPr lang="en-US" dirty="0"/>
                  <a:t> and 99</a:t>
                </a:r>
                <a:r>
                  <a:rPr lang="en-US" baseline="30000" dirty="0"/>
                  <a:t>th</a:t>
                </a:r>
                <a:r>
                  <a:rPr lang="en-US" dirty="0"/>
                  <a:t> quartile of population distribution: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𝑐𝑟𝑝𝑙𝑜𝑡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𝑞𝑤𝑒𝑖𝑏𝑢𝑙𝑙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(.99, .01),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𝑠h𝑎𝑝𝑒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𝑠𝑐𝑎𝑙𝑒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=1), 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𝑎𝑙𝑝h𝑎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=0.05, 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𝑑𝑖𝑠𝑡𝑛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="</m:t>
                      </m:r>
                      <m:r>
                        <m:rPr>
                          <m:sty m:val="p"/>
                        </m:rPr>
                        <a:rPr lang="en-US" i="1" dirty="0" err="1">
                          <a:latin typeface="Cambria Math" panose="02040503050406030204" pitchFamily="18" charset="0"/>
                        </a:rPr>
                        <m:t>weibull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")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BEA72D6-A51F-734A-9094-2B6B08FD60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95" y="1641974"/>
                <a:ext cx="6075256" cy="1470980"/>
              </a:xfrm>
              <a:prstGeom prst="rect">
                <a:avLst/>
              </a:prstGeom>
              <a:blipFill>
                <a:blip r:embed="rId4"/>
                <a:stretch>
                  <a:fillRect l="-835" t="-855" b="-3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263B432-045D-4643-81B2-288EC4BAE17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790" y="3293326"/>
            <a:ext cx="5138266" cy="356467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650B30A-614A-EA4E-8C8D-62541F766CC3}"/>
              </a:ext>
            </a:extLst>
          </p:cNvPr>
          <p:cNvSpPr txBox="1"/>
          <p:nvPr/>
        </p:nvSpPr>
        <p:spPr>
          <a:xfrm>
            <a:off x="2162406" y="3480808"/>
            <a:ext cx="3828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CR shape is not conducive to radial profile technique due to multiple roots along select </a:t>
            </a:r>
            <a:r>
              <a:rPr lang="en-US" sz="1600" dirty="0">
                <a:solidFill>
                  <a:srgbClr val="FF6300"/>
                </a:solidFill>
              </a:rPr>
              <a:t>𝜙 angles</a:t>
            </a:r>
            <a:r>
              <a:rPr lang="en-US" sz="1600" dirty="0">
                <a:solidFill>
                  <a:srgbClr val="C00000"/>
                </a:solidFill>
              </a:rPr>
              <a:t>.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F76A7D8-E52C-7C40-B5AF-6CAE40E94704}"/>
              </a:ext>
            </a:extLst>
          </p:cNvPr>
          <p:cNvCxnSpPr>
            <a:cxnSpLocks/>
          </p:cNvCxnSpPr>
          <p:nvPr/>
        </p:nvCxnSpPr>
        <p:spPr>
          <a:xfrm flipH="1" flipV="1">
            <a:off x="1427356" y="3112954"/>
            <a:ext cx="1182030" cy="2789758"/>
          </a:xfrm>
          <a:prstGeom prst="straightConnector1">
            <a:avLst/>
          </a:prstGeom>
          <a:ln w="12700">
            <a:solidFill>
              <a:srgbClr val="FF6300">
                <a:alpha val="52157"/>
              </a:srgbClr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695860F-4167-4240-BC11-930179D0D733}"/>
              </a:ext>
            </a:extLst>
          </p:cNvPr>
          <p:cNvCxnSpPr>
            <a:cxnSpLocks/>
          </p:cNvCxnSpPr>
          <p:nvPr/>
        </p:nvCxnSpPr>
        <p:spPr>
          <a:xfrm flipH="1" flipV="1">
            <a:off x="1522023" y="3112954"/>
            <a:ext cx="1094019" cy="2789758"/>
          </a:xfrm>
          <a:prstGeom prst="straightConnector1">
            <a:avLst/>
          </a:prstGeom>
          <a:ln w="12700">
            <a:solidFill>
              <a:srgbClr val="FF6300">
                <a:alpha val="52157"/>
              </a:srgbClr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68C76A0-D59C-BC4C-A105-86D3704EB5B1}"/>
              </a:ext>
            </a:extLst>
          </p:cNvPr>
          <p:cNvCxnSpPr>
            <a:cxnSpLocks/>
          </p:cNvCxnSpPr>
          <p:nvPr/>
        </p:nvCxnSpPr>
        <p:spPr>
          <a:xfrm flipH="1" flipV="1">
            <a:off x="1613463" y="3112954"/>
            <a:ext cx="995924" cy="2789758"/>
          </a:xfrm>
          <a:prstGeom prst="straightConnector1">
            <a:avLst/>
          </a:prstGeom>
          <a:ln w="12700">
            <a:solidFill>
              <a:srgbClr val="FF6300">
                <a:alpha val="52157"/>
              </a:srgbClr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296D05D7-9FD2-AD4F-B2EC-F5F79E39F20E}"/>
              </a:ext>
            </a:extLst>
          </p:cNvPr>
          <p:cNvSpPr/>
          <p:nvPr/>
        </p:nvSpPr>
        <p:spPr>
          <a:xfrm>
            <a:off x="1522023" y="3397403"/>
            <a:ext cx="91440" cy="91440"/>
          </a:xfrm>
          <a:prstGeom prst="ellipse">
            <a:avLst/>
          </a:prstGeom>
          <a:solidFill>
            <a:srgbClr val="FFFF00">
              <a:alpha val="56078"/>
            </a:srgbClr>
          </a:solidFill>
          <a:ln>
            <a:solidFill>
              <a:srgbClr val="929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17A8F17-DFAE-D34D-A300-1D3974A5FB02}"/>
              </a:ext>
            </a:extLst>
          </p:cNvPr>
          <p:cNvSpPr/>
          <p:nvPr/>
        </p:nvSpPr>
        <p:spPr>
          <a:xfrm>
            <a:off x="2172509" y="4932541"/>
            <a:ext cx="91440" cy="91440"/>
          </a:xfrm>
          <a:prstGeom prst="ellipse">
            <a:avLst/>
          </a:prstGeom>
          <a:solidFill>
            <a:srgbClr val="FFFF00">
              <a:alpha val="56078"/>
            </a:srgbClr>
          </a:solidFill>
          <a:ln>
            <a:solidFill>
              <a:srgbClr val="929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C0805CB-1090-7D4C-B434-264FE56BC25C}"/>
              </a:ext>
            </a:extLst>
          </p:cNvPr>
          <p:cNvSpPr/>
          <p:nvPr/>
        </p:nvSpPr>
        <p:spPr>
          <a:xfrm>
            <a:off x="2717557" y="4790839"/>
            <a:ext cx="91440" cy="91440"/>
          </a:xfrm>
          <a:prstGeom prst="ellipse">
            <a:avLst/>
          </a:prstGeom>
          <a:solidFill>
            <a:srgbClr val="FFFF00">
              <a:alpha val="56078"/>
            </a:srgbClr>
          </a:solidFill>
          <a:ln>
            <a:solidFill>
              <a:srgbClr val="929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1239915-44FB-AC48-BFE8-4C8526963402}"/>
                  </a:ext>
                </a:extLst>
              </p:cNvPr>
              <p:cNvSpPr txBox="1"/>
              <p:nvPr/>
            </p:nvSpPr>
            <p:spPr>
              <a:xfrm>
                <a:off x="2847744" y="4658352"/>
                <a:ext cx="522345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002060"/>
                    </a:solidFill>
                  </a:rPr>
                  <a:t>Not within 𝜓 maximum degree tolerance, however,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𝑐𝑟𝑝𝑙𝑜𝑡</m:t>
                    </m:r>
                  </m:oMath>
                </a14:m>
                <a:r>
                  <a:rPr lang="en-US" sz="1600" dirty="0">
                    <a:solidFill>
                      <a:srgbClr val="002060"/>
                    </a:solidFill>
                  </a:rPr>
                  <a:t> </a:t>
                </a:r>
                <a:r>
                  <a:rPr lang="en-US" sz="1600" dirty="0" err="1">
                    <a:solidFill>
                      <a:srgbClr val="002060"/>
                    </a:solidFill>
                  </a:rPr>
                  <a:t>impliments</a:t>
                </a:r>
                <a:r>
                  <a:rPr lang="en-US" sz="1600" dirty="0">
                    <a:solidFill>
                      <a:srgbClr val="002060"/>
                    </a:solidFill>
                  </a:rPr>
                  <a:t> a correcting algorithm (next slide).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1239915-44FB-AC48-BFE8-4C8526963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7744" y="4658352"/>
                <a:ext cx="5223456" cy="584775"/>
              </a:xfrm>
              <a:prstGeom prst="rect">
                <a:avLst/>
              </a:prstGeom>
              <a:blipFill>
                <a:blip r:embed="rId6"/>
                <a:stretch>
                  <a:fillRect l="-484" t="-4255" b="-1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176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0C8522F-891C-314A-AB99-706788411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00" y="1566912"/>
            <a:ext cx="5419966" cy="5187407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79B7293-9D7E-3545-A8B6-DC4CFB1AA87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7876" y="1533841"/>
            <a:ext cx="4241763" cy="29356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Confidence Region Plots Analysis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1800" dirty="0">
                <a:solidFill>
                  <a:schemeClr val="bg1"/>
                </a:solidFill>
              </a:rPr>
              <a:t>Gamma distribution analysis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806617" y="754664"/>
            <a:ext cx="1393166" cy="769463"/>
            <a:chOff x="7959126" y="786267"/>
            <a:chExt cx="1206440" cy="1160120"/>
          </a:xfrm>
        </p:grpSpPr>
        <p:sp>
          <p:nvSpPr>
            <p:cNvPr id="20" name="Rounded Rectangle 19"/>
            <p:cNvSpPr/>
            <p:nvPr/>
          </p:nvSpPr>
          <p:spPr>
            <a:xfrm>
              <a:off x="7992536" y="786267"/>
              <a:ext cx="1139620" cy="116012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/>
            <p:cNvSpPr>
              <a:spLocks noChangeArrowheads="1"/>
            </p:cNvSpPr>
            <p:nvPr/>
          </p:nvSpPr>
          <p:spPr bwMode="auto">
            <a:xfrm>
              <a:off x="7959126" y="1058550"/>
              <a:ext cx="1206440" cy="61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 Unicode MS" charset="0"/>
                </a:rPr>
                <a:t>Back-up Slide</a:t>
              </a:r>
              <a:endPara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DD6D590D-0185-5942-B683-D22A694FB53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6140" y="4469524"/>
            <a:ext cx="2413675" cy="232417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434920-EF67-DE41-A7A6-977EC6B245D5}"/>
              </a:ext>
            </a:extLst>
          </p:cNvPr>
          <p:cNvSpPr/>
          <p:nvPr/>
        </p:nvSpPr>
        <p:spPr>
          <a:xfrm>
            <a:off x="1284221" y="1916878"/>
            <a:ext cx="32063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crplot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(c(1, 2, 3), 0.05, 'gamma')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BCC7FF-FDA4-3F46-A2E6-C34FF571739B}"/>
              </a:ext>
            </a:extLst>
          </p:cNvPr>
          <p:cNvSpPr/>
          <p:nvPr/>
        </p:nvSpPr>
        <p:spPr>
          <a:xfrm>
            <a:off x="6002234" y="1940236"/>
            <a:ext cx="22796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Naïve Radial Approach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C64DDE-15F3-854B-B50E-B58D2DD509AF}"/>
              </a:ext>
            </a:extLst>
          </p:cNvPr>
          <p:cNvSpPr/>
          <p:nvPr/>
        </p:nvSpPr>
        <p:spPr>
          <a:xfrm>
            <a:off x="6917378" y="5008528"/>
            <a:ext cx="15171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Final result </a:t>
            </a:r>
          </a:p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(Jump-Center Heuristic)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15DE0A3-F9B1-3640-9C9A-6ABDA8002E42}"/>
              </a:ext>
            </a:extLst>
          </p:cNvPr>
          <p:cNvCxnSpPr>
            <a:cxnSpLocks noChangeAspect="1"/>
          </p:cNvCxnSpPr>
          <p:nvPr/>
        </p:nvCxnSpPr>
        <p:spPr>
          <a:xfrm>
            <a:off x="1218018" y="5283130"/>
            <a:ext cx="1233520" cy="1075801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ross 17">
            <a:extLst>
              <a:ext uri="{FF2B5EF4-FFF2-40B4-BE49-F238E27FC236}">
                <a16:creationId xmlns:a16="http://schemas.microsoft.com/office/drawing/2014/main" id="{068A8B9E-2F21-D348-8902-D78F822FAF5B}"/>
              </a:ext>
            </a:extLst>
          </p:cNvPr>
          <p:cNvSpPr>
            <a:spLocks noChangeAspect="1"/>
          </p:cNvSpPr>
          <p:nvPr/>
        </p:nvSpPr>
        <p:spPr>
          <a:xfrm>
            <a:off x="1101934" y="5173612"/>
            <a:ext cx="137160" cy="137160"/>
          </a:xfrm>
          <a:prstGeom prst="plus">
            <a:avLst>
              <a:gd name="adj" fmla="val 45732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E0E860-55D7-DC41-A867-F6D1FAA76365}"/>
              </a:ext>
            </a:extLst>
          </p:cNvPr>
          <p:cNvSpPr/>
          <p:nvPr/>
        </p:nvSpPr>
        <p:spPr>
          <a:xfrm>
            <a:off x="807481" y="4949427"/>
            <a:ext cx="5100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MLE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60A10A-1A84-D24A-915D-B9650C4C87FA}"/>
              </a:ext>
            </a:extLst>
          </p:cNvPr>
          <p:cNvSpPr/>
          <p:nvPr/>
        </p:nvSpPr>
        <p:spPr>
          <a:xfrm>
            <a:off x="1465896" y="6534024"/>
            <a:ext cx="1132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FF9300"/>
                </a:solidFill>
              </a:rPr>
              <a:t>Jump-Center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ADE0F56-41BE-8846-9B47-61D8B3A35E96}"/>
              </a:ext>
            </a:extLst>
          </p:cNvPr>
          <p:cNvCxnSpPr>
            <a:cxnSpLocks/>
          </p:cNvCxnSpPr>
          <p:nvPr/>
        </p:nvCxnSpPr>
        <p:spPr>
          <a:xfrm flipV="1">
            <a:off x="1742092" y="6235263"/>
            <a:ext cx="197068" cy="339607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9F955F8-2FC9-5942-AE8E-7EFEAAAD498B}"/>
              </a:ext>
            </a:extLst>
          </p:cNvPr>
          <p:cNvCxnSpPr>
            <a:cxnSpLocks/>
          </p:cNvCxnSpPr>
          <p:nvPr/>
        </p:nvCxnSpPr>
        <p:spPr>
          <a:xfrm>
            <a:off x="1245064" y="5335944"/>
            <a:ext cx="662564" cy="808974"/>
          </a:xfrm>
          <a:prstGeom prst="straightConnector1">
            <a:avLst/>
          </a:prstGeom>
          <a:ln>
            <a:solidFill>
              <a:srgbClr val="FF9300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 38">
            <a:extLst>
              <a:ext uri="{FF2B5EF4-FFF2-40B4-BE49-F238E27FC236}">
                <a16:creationId xmlns:a16="http://schemas.microsoft.com/office/drawing/2014/main" id="{4BA8AD1F-21AF-7E4E-8E1E-80738A0B54DF}"/>
              </a:ext>
            </a:extLst>
          </p:cNvPr>
          <p:cNvSpPr/>
          <p:nvPr/>
        </p:nvSpPr>
        <p:spPr>
          <a:xfrm>
            <a:off x="1575389" y="5366814"/>
            <a:ext cx="3820318" cy="901086"/>
          </a:xfrm>
          <a:custGeom>
            <a:avLst/>
            <a:gdLst>
              <a:gd name="connsiteX0" fmla="*/ 362607 w 3799489"/>
              <a:gd name="connsiteY0" fmla="*/ 591207 h 614856"/>
              <a:gd name="connsiteX1" fmla="*/ 0 w 3799489"/>
              <a:gd name="connsiteY1" fmla="*/ 0 h 614856"/>
              <a:gd name="connsiteX2" fmla="*/ 3799489 w 3799489"/>
              <a:gd name="connsiteY2" fmla="*/ 614856 h 614856"/>
              <a:gd name="connsiteX3" fmla="*/ 362607 w 3799489"/>
              <a:gd name="connsiteY3" fmla="*/ 591207 h 614856"/>
              <a:gd name="connsiteX0" fmla="*/ 364467 w 3801349"/>
              <a:gd name="connsiteY0" fmla="*/ 801298 h 824947"/>
              <a:gd name="connsiteX1" fmla="*/ 1860 w 3801349"/>
              <a:gd name="connsiteY1" fmla="*/ 210091 h 824947"/>
              <a:gd name="connsiteX2" fmla="*/ 3801349 w 3801349"/>
              <a:gd name="connsiteY2" fmla="*/ 824947 h 824947"/>
              <a:gd name="connsiteX3" fmla="*/ 364467 w 3801349"/>
              <a:gd name="connsiteY3" fmla="*/ 801298 h 824947"/>
              <a:gd name="connsiteX0" fmla="*/ 363771 w 3820318"/>
              <a:gd name="connsiteY0" fmla="*/ 797503 h 821152"/>
              <a:gd name="connsiteX1" fmla="*/ 1164 w 3820318"/>
              <a:gd name="connsiteY1" fmla="*/ 206296 h 821152"/>
              <a:gd name="connsiteX2" fmla="*/ 3800653 w 3820318"/>
              <a:gd name="connsiteY2" fmla="*/ 821152 h 821152"/>
              <a:gd name="connsiteX3" fmla="*/ 363771 w 3820318"/>
              <a:gd name="connsiteY3" fmla="*/ 797503 h 821152"/>
              <a:gd name="connsiteX0" fmla="*/ 363771 w 3820318"/>
              <a:gd name="connsiteY0" fmla="*/ 797503 h 901086"/>
              <a:gd name="connsiteX1" fmla="*/ 1164 w 3820318"/>
              <a:gd name="connsiteY1" fmla="*/ 206296 h 901086"/>
              <a:gd name="connsiteX2" fmla="*/ 3800653 w 3820318"/>
              <a:gd name="connsiteY2" fmla="*/ 821152 h 901086"/>
              <a:gd name="connsiteX3" fmla="*/ 363771 w 3820318"/>
              <a:gd name="connsiteY3" fmla="*/ 797503 h 90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0318" h="901086">
                <a:moveTo>
                  <a:pt x="363771" y="797503"/>
                </a:moveTo>
                <a:lnTo>
                  <a:pt x="1164" y="206296"/>
                </a:lnTo>
                <a:cubicBezTo>
                  <a:pt x="-80292" y="-447973"/>
                  <a:pt x="4142239" y="647731"/>
                  <a:pt x="3800653" y="821152"/>
                </a:cubicBezTo>
                <a:cubicBezTo>
                  <a:pt x="1472612" y="1010337"/>
                  <a:pt x="1509398" y="805386"/>
                  <a:pt x="363771" y="797503"/>
                </a:cubicBezTo>
                <a:close/>
              </a:path>
            </a:pathLst>
          </a:custGeom>
          <a:solidFill>
            <a:srgbClr val="FFFF00">
              <a:alpha val="2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D88E7B3-26E6-1C42-A026-FFE1E25E2927}"/>
              </a:ext>
            </a:extLst>
          </p:cNvPr>
          <p:cNvCxnSpPr>
            <a:cxnSpLocks/>
          </p:cNvCxnSpPr>
          <p:nvPr/>
        </p:nvCxnSpPr>
        <p:spPr>
          <a:xfrm flipV="1">
            <a:off x="1994339" y="5520117"/>
            <a:ext cx="243614" cy="607088"/>
          </a:xfrm>
          <a:prstGeom prst="straightConnector1">
            <a:avLst/>
          </a:prstGeom>
          <a:ln w="19050">
            <a:solidFill>
              <a:srgbClr val="929000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3B7CF36-5358-8E4B-B35F-05716DFAA065}"/>
              </a:ext>
            </a:extLst>
          </p:cNvPr>
          <p:cNvCxnSpPr>
            <a:cxnSpLocks/>
          </p:cNvCxnSpPr>
          <p:nvPr/>
        </p:nvCxnSpPr>
        <p:spPr>
          <a:xfrm flipV="1">
            <a:off x="1994339" y="5561053"/>
            <a:ext cx="581740" cy="606520"/>
          </a:xfrm>
          <a:prstGeom prst="straightConnector1">
            <a:avLst/>
          </a:prstGeom>
          <a:ln w="19050">
            <a:solidFill>
              <a:srgbClr val="929000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0886036-9F98-B94E-9528-D21A7227D49F}"/>
              </a:ext>
            </a:extLst>
          </p:cNvPr>
          <p:cNvCxnSpPr>
            <a:cxnSpLocks/>
          </p:cNvCxnSpPr>
          <p:nvPr/>
        </p:nvCxnSpPr>
        <p:spPr>
          <a:xfrm flipV="1">
            <a:off x="1965061" y="5736146"/>
            <a:ext cx="1164139" cy="447764"/>
          </a:xfrm>
          <a:prstGeom prst="straightConnector1">
            <a:avLst/>
          </a:prstGeom>
          <a:ln w="19050">
            <a:solidFill>
              <a:srgbClr val="929000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66B24C0-E2E6-B146-B10D-0678F0E2AE1B}"/>
              </a:ext>
            </a:extLst>
          </p:cNvPr>
          <p:cNvCxnSpPr>
            <a:cxnSpLocks/>
          </p:cNvCxnSpPr>
          <p:nvPr/>
        </p:nvCxnSpPr>
        <p:spPr>
          <a:xfrm flipV="1">
            <a:off x="1972723" y="5924604"/>
            <a:ext cx="1635292" cy="268081"/>
          </a:xfrm>
          <a:prstGeom prst="straightConnector1">
            <a:avLst/>
          </a:prstGeom>
          <a:ln w="19050">
            <a:solidFill>
              <a:srgbClr val="929000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0405942-75C2-F441-9A0F-3ADA5D2E3502}"/>
              </a:ext>
            </a:extLst>
          </p:cNvPr>
          <p:cNvCxnSpPr>
            <a:cxnSpLocks/>
            <a:stCxn id="39" idx="0"/>
          </p:cNvCxnSpPr>
          <p:nvPr/>
        </p:nvCxnSpPr>
        <p:spPr>
          <a:xfrm flipH="1" flipV="1">
            <a:off x="1878882" y="5497640"/>
            <a:ext cx="60278" cy="666677"/>
          </a:xfrm>
          <a:prstGeom prst="straightConnector1">
            <a:avLst/>
          </a:prstGeom>
          <a:ln w="19050">
            <a:solidFill>
              <a:srgbClr val="929000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67F878B-FAEE-9B4E-807D-59ED62F69B47}"/>
              </a:ext>
            </a:extLst>
          </p:cNvPr>
          <p:cNvCxnSpPr>
            <a:cxnSpLocks/>
          </p:cNvCxnSpPr>
          <p:nvPr/>
        </p:nvCxnSpPr>
        <p:spPr>
          <a:xfrm flipV="1">
            <a:off x="2031916" y="6007326"/>
            <a:ext cx="2500671" cy="172757"/>
          </a:xfrm>
          <a:prstGeom prst="straightConnector1">
            <a:avLst/>
          </a:prstGeom>
          <a:ln w="19050">
            <a:solidFill>
              <a:srgbClr val="929000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23A19C70-CE05-F545-9937-D27FB161B91E}"/>
              </a:ext>
            </a:extLst>
          </p:cNvPr>
          <p:cNvSpPr/>
          <p:nvPr/>
        </p:nvSpPr>
        <p:spPr>
          <a:xfrm>
            <a:off x="115956" y="3144535"/>
            <a:ext cx="1132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FF9300"/>
                </a:solidFill>
              </a:rPr>
              <a:t>Jump-Center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8F34EBDF-37C5-204A-A14F-64F853818AF4}"/>
              </a:ext>
            </a:extLst>
          </p:cNvPr>
          <p:cNvCxnSpPr>
            <a:cxnSpLocks/>
          </p:cNvCxnSpPr>
          <p:nvPr/>
        </p:nvCxnSpPr>
        <p:spPr>
          <a:xfrm flipV="1">
            <a:off x="630621" y="2845676"/>
            <a:ext cx="354724" cy="337631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96414985-B898-7649-8C4D-964050B23C66}"/>
              </a:ext>
            </a:extLst>
          </p:cNvPr>
          <p:cNvCxnSpPr>
            <a:cxnSpLocks noChangeAspect="1"/>
          </p:cNvCxnSpPr>
          <p:nvPr/>
        </p:nvCxnSpPr>
        <p:spPr>
          <a:xfrm>
            <a:off x="5820605" y="3476071"/>
            <a:ext cx="3200400" cy="686398"/>
          </a:xfrm>
          <a:prstGeom prst="straightConnector1">
            <a:avLst/>
          </a:prstGeom>
          <a:ln>
            <a:solidFill>
              <a:srgbClr val="C00000">
                <a:alpha val="39000"/>
              </a:srgb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B7A417E-D2AB-0C4C-8C78-4199E0D3454E}"/>
              </a:ext>
            </a:extLst>
          </p:cNvPr>
          <p:cNvCxnSpPr>
            <a:cxnSpLocks/>
          </p:cNvCxnSpPr>
          <p:nvPr/>
        </p:nvCxnSpPr>
        <p:spPr>
          <a:xfrm flipH="1" flipV="1">
            <a:off x="5356292" y="1430070"/>
            <a:ext cx="373548" cy="1959932"/>
          </a:xfrm>
          <a:prstGeom prst="straightConnector1">
            <a:avLst/>
          </a:prstGeom>
          <a:ln>
            <a:solidFill>
              <a:srgbClr val="C00000">
                <a:alpha val="39000"/>
              </a:srgb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9D4E866D-7F1F-624D-ABDB-8E90BE5C7CA5}"/>
              </a:ext>
            </a:extLst>
          </p:cNvPr>
          <p:cNvSpPr txBox="1"/>
          <p:nvPr/>
        </p:nvSpPr>
        <p:spPr>
          <a:xfrm>
            <a:off x="7322039" y="3613217"/>
            <a:ext cx="1797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Inaccessible region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52D75B2-A9E1-0744-9FB1-26F629C30D01}"/>
              </a:ext>
            </a:extLst>
          </p:cNvPr>
          <p:cNvSpPr txBox="1"/>
          <p:nvPr/>
        </p:nvSpPr>
        <p:spPr>
          <a:xfrm>
            <a:off x="5313190" y="1457904"/>
            <a:ext cx="1150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Inaccessible region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1D4282A-25ED-8B45-9712-C24EE3CF5CB9}"/>
              </a:ext>
            </a:extLst>
          </p:cNvPr>
          <p:cNvSpPr/>
          <p:nvPr/>
        </p:nvSpPr>
        <p:spPr>
          <a:xfrm>
            <a:off x="1497625" y="1485898"/>
            <a:ext cx="29290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Jump-Center Heuristic</a:t>
            </a:r>
          </a:p>
        </p:txBody>
      </p:sp>
    </p:spTree>
    <p:extLst>
      <p:ext uri="{BB962C8B-B14F-4D97-AF65-F5344CB8AC3E}">
        <p14:creationId xmlns:p14="http://schemas.microsoft.com/office/powerpoint/2010/main" val="1842657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165C9B8-AC0F-304E-BC6F-6665D08EB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120" y="1949571"/>
            <a:ext cx="5335576" cy="48742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Confidence Region Plots Analysis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1800" dirty="0">
                <a:solidFill>
                  <a:schemeClr val="bg1"/>
                </a:solidFill>
              </a:rPr>
              <a:t>Log logistic distribution analysis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806617" y="754664"/>
            <a:ext cx="1393166" cy="769463"/>
            <a:chOff x="7959126" y="786267"/>
            <a:chExt cx="1206440" cy="1160120"/>
          </a:xfrm>
        </p:grpSpPr>
        <p:sp>
          <p:nvSpPr>
            <p:cNvPr id="20" name="Rounded Rectangle 19"/>
            <p:cNvSpPr/>
            <p:nvPr/>
          </p:nvSpPr>
          <p:spPr>
            <a:xfrm>
              <a:off x="7992536" y="786267"/>
              <a:ext cx="1139620" cy="116012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/>
            <p:cNvSpPr>
              <a:spLocks noChangeArrowheads="1"/>
            </p:cNvSpPr>
            <p:nvPr/>
          </p:nvSpPr>
          <p:spPr bwMode="auto">
            <a:xfrm>
              <a:off x="7959126" y="1058550"/>
              <a:ext cx="1206440" cy="61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 Unicode MS" charset="0"/>
                </a:rPr>
                <a:t>Back-up Slide</a:t>
              </a:r>
              <a:endPara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496F771-976B-1643-898E-F4D974DB53E0}"/>
              </a:ext>
            </a:extLst>
          </p:cNvPr>
          <p:cNvSpPr/>
          <p:nvPr/>
        </p:nvSpPr>
        <p:spPr>
          <a:xfrm>
            <a:off x="156446" y="1955189"/>
            <a:ext cx="3195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crplot</a:t>
            </a:r>
            <a:r>
              <a:rPr lang="en-US" dirty="0"/>
              <a:t>(c(19, 20), 0.01, '</a:t>
            </a:r>
            <a:r>
              <a:rPr lang="en-US" dirty="0" err="1"/>
              <a:t>llogis</a:t>
            </a:r>
            <a:r>
              <a:rPr lang="en-US" dirty="0"/>
              <a:t>')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39748F-D9DB-F84D-BCCB-C638BAE5AB2C}"/>
              </a:ext>
            </a:extLst>
          </p:cNvPr>
          <p:cNvSpPr/>
          <p:nvPr/>
        </p:nvSpPr>
        <p:spPr>
          <a:xfrm>
            <a:off x="1497625" y="1485898"/>
            <a:ext cx="29290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Jump-Center Heuristic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9B4767-631E-9649-8E61-384BB9AFC834}"/>
              </a:ext>
            </a:extLst>
          </p:cNvPr>
          <p:cNvSpPr/>
          <p:nvPr/>
        </p:nvSpPr>
        <p:spPr>
          <a:xfrm>
            <a:off x="7150416" y="6610387"/>
            <a:ext cx="1132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FF9300"/>
                </a:solidFill>
              </a:rPr>
              <a:t>Jump-Center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4C9257C-8FD8-CB47-8EC1-C4F179697963}"/>
              </a:ext>
            </a:extLst>
          </p:cNvPr>
          <p:cNvCxnSpPr>
            <a:cxnSpLocks/>
          </p:cNvCxnSpPr>
          <p:nvPr/>
        </p:nvCxnSpPr>
        <p:spPr>
          <a:xfrm flipV="1">
            <a:off x="7426612" y="6311626"/>
            <a:ext cx="197068" cy="339607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D4857B0-4366-9441-BE9E-A2B719D7B60D}"/>
              </a:ext>
            </a:extLst>
          </p:cNvPr>
          <p:cNvSpPr/>
          <p:nvPr/>
        </p:nvSpPr>
        <p:spPr>
          <a:xfrm>
            <a:off x="4941935" y="6610387"/>
            <a:ext cx="1132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Jump-Center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C0A8D9-3CA5-CA48-B6F4-EFEBCD0D81B8}"/>
              </a:ext>
            </a:extLst>
          </p:cNvPr>
          <p:cNvCxnSpPr>
            <a:cxnSpLocks/>
          </p:cNvCxnSpPr>
          <p:nvPr/>
        </p:nvCxnSpPr>
        <p:spPr>
          <a:xfrm flipH="1" flipV="1">
            <a:off x="5317191" y="6311626"/>
            <a:ext cx="197068" cy="3396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489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37FF77-C0F7-4044-94D2-6B3131966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1297"/>
            <a:ext cx="9144000" cy="4151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400" dirty="0">
                <a:solidFill>
                  <a:schemeClr val="bg1"/>
                </a:solidFill>
              </a:rPr>
              <a:t>References</a:t>
            </a:r>
            <a:r>
              <a:rPr lang="en-US" sz="1800" dirty="0">
                <a:solidFill>
                  <a:schemeClr val="bg1"/>
                </a:solidFill>
              </a:rPr>
              <a:t>   (1 of 2)</a:t>
            </a:r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806617" y="754664"/>
            <a:ext cx="1393166" cy="769463"/>
            <a:chOff x="7959126" y="786267"/>
            <a:chExt cx="1206440" cy="1160120"/>
          </a:xfrm>
        </p:grpSpPr>
        <p:sp>
          <p:nvSpPr>
            <p:cNvPr id="20" name="Rounded Rectangle 19"/>
            <p:cNvSpPr/>
            <p:nvPr/>
          </p:nvSpPr>
          <p:spPr>
            <a:xfrm>
              <a:off x="7992536" y="786267"/>
              <a:ext cx="1139620" cy="116012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/>
            <p:cNvSpPr>
              <a:spLocks noChangeArrowheads="1"/>
            </p:cNvSpPr>
            <p:nvPr/>
          </p:nvSpPr>
          <p:spPr bwMode="auto">
            <a:xfrm>
              <a:off x="7959126" y="1058550"/>
              <a:ext cx="1206440" cy="61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 Unicode MS" charset="0"/>
                </a:rPr>
                <a:t>Back-up Slide</a:t>
              </a:r>
              <a:endPara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BD89290-BDAE-A248-8116-5948C1454D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91" y="5789107"/>
            <a:ext cx="9051297" cy="72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24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Autofit/>
          </a:bodyPr>
          <a:lstStyle/>
          <a:p>
            <a:r>
              <a:rPr lang="en-US" sz="2800" dirty="0"/>
              <a:t>Plotting Two-Dimensional Confidence Regions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400" dirty="0">
                <a:solidFill>
                  <a:schemeClr val="bg1"/>
                </a:solidFill>
              </a:rPr>
              <a:t>References</a:t>
            </a:r>
            <a:r>
              <a:rPr lang="en-US" sz="1800" dirty="0">
                <a:solidFill>
                  <a:schemeClr val="bg1"/>
                </a:solidFill>
              </a:rPr>
              <a:t>   (2 of 2)</a:t>
            </a:r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806617" y="754664"/>
            <a:ext cx="1393166" cy="769463"/>
            <a:chOff x="7959126" y="786267"/>
            <a:chExt cx="1206440" cy="1160120"/>
          </a:xfrm>
        </p:grpSpPr>
        <p:sp>
          <p:nvSpPr>
            <p:cNvPr id="20" name="Rounded Rectangle 19"/>
            <p:cNvSpPr/>
            <p:nvPr/>
          </p:nvSpPr>
          <p:spPr>
            <a:xfrm>
              <a:off x="7992536" y="786267"/>
              <a:ext cx="1139620" cy="116012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/>
            <p:cNvSpPr>
              <a:spLocks noChangeArrowheads="1"/>
            </p:cNvSpPr>
            <p:nvPr/>
          </p:nvSpPr>
          <p:spPr bwMode="auto">
            <a:xfrm>
              <a:off x="7959126" y="1058550"/>
              <a:ext cx="1206440" cy="61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 Unicode MS" charset="0"/>
                </a:rPr>
                <a:t>Back-up Slide</a:t>
              </a:r>
              <a:endPara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E89B596-9090-E54D-93D1-7E2AF806B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1950"/>
            <a:ext cx="9144000" cy="367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5467"/>
      </p:ext>
    </p:extLst>
  </p:cSld>
  <p:clrMapOvr>
    <a:masterClrMapping/>
  </p:clrMapOvr>
</p:sld>
</file>

<file path=ppt/theme/theme1.xml><?xml version="1.0" encoding="utf-8"?>
<a:theme xmlns:a="http://schemas.openxmlformats.org/drawingml/2006/main" name="wm_informal">
  <a:themeElements>
    <a:clrScheme name="Custom WM">
      <a:dk1>
        <a:sysClr val="windowText" lastClr="000000"/>
      </a:dk1>
      <a:lt1>
        <a:sysClr val="window" lastClr="FFFFFF"/>
      </a:lt1>
      <a:dk2>
        <a:srgbClr val="B9975B"/>
      </a:dk2>
      <a:lt2>
        <a:srgbClr val="EEECE1"/>
      </a:lt2>
      <a:accent1>
        <a:srgbClr val="115740"/>
      </a:accent1>
      <a:accent2>
        <a:srgbClr val="D0D3D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600"/>
      </a:hlink>
      <a:folHlink>
        <a:srgbClr val="00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informal_presentation_ppt</Template>
  <TotalTime>63051</TotalTime>
  <Words>811</Words>
  <Application>Microsoft Macintosh PowerPoint</Application>
  <PresentationFormat>On-screen Show (4:3)</PresentationFormat>
  <Paragraphs>187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 Unicode MS</vt:lpstr>
      <vt:lpstr>-webkit-standard</vt:lpstr>
      <vt:lpstr>Arial</vt:lpstr>
      <vt:lpstr>Avenir Next Demi Bold</vt:lpstr>
      <vt:lpstr>Avenir Next Regular</vt:lpstr>
      <vt:lpstr>Calibri</vt:lpstr>
      <vt:lpstr>Cambria Math</vt:lpstr>
      <vt:lpstr>Courier</vt:lpstr>
      <vt:lpstr>Mangal</vt:lpstr>
      <vt:lpstr>wm_informal</vt:lpstr>
      <vt:lpstr>Plotting Two-Dimensional Confidence Regions</vt:lpstr>
      <vt:lpstr>Agenda</vt:lpstr>
      <vt:lpstr>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Plotting Two-Dimensional Confidence Regions</vt:lpstr>
      <vt:lpstr>BACK-UP SLIDES</vt:lpstr>
      <vt:lpstr>Plotting Two-Dimensional Confidence Regions</vt:lpstr>
      <vt:lpstr>conf()</vt:lpstr>
      <vt:lpstr>Confidence Region Plots Analysis</vt:lpstr>
      <vt:lpstr>Confidence Region Plots Analysis</vt:lpstr>
      <vt:lpstr>Plotting Two-Dimensional Confidence Regions</vt:lpstr>
      <vt:lpstr>Plotting Two-Dimensional Confidence Regions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Manipulating Mixed Type Radom Variables  and other Computational Probability Heuristics</dc:title>
  <dc:creator>Weld, Christopher E</dc:creator>
  <cp:lastModifiedBy>Microsoft Office User</cp:lastModifiedBy>
  <cp:revision>474</cp:revision>
  <cp:lastPrinted>2018-03-14T14:17:14Z</cp:lastPrinted>
  <dcterms:created xsi:type="dcterms:W3CDTF">2017-11-14T21:50:03Z</dcterms:created>
  <dcterms:modified xsi:type="dcterms:W3CDTF">2018-05-23T22:49:46Z</dcterms:modified>
</cp:coreProperties>
</file>