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07" r:id="rId4"/>
    <p:sldId id="305" r:id="rId5"/>
    <p:sldId id="273" r:id="rId6"/>
    <p:sldId id="274" r:id="rId7"/>
    <p:sldId id="306" r:id="rId8"/>
    <p:sldId id="310" r:id="rId9"/>
    <p:sldId id="268" r:id="rId10"/>
    <p:sldId id="260" r:id="rId11"/>
    <p:sldId id="261" r:id="rId12"/>
    <p:sldId id="308" r:id="rId13"/>
    <p:sldId id="309" r:id="rId14"/>
    <p:sldId id="311" r:id="rId15"/>
    <p:sldId id="276" r:id="rId16"/>
    <p:sldId id="277" r:id="rId17"/>
    <p:sldId id="278" r:id="rId18"/>
    <p:sldId id="271" r:id="rId19"/>
    <p:sldId id="279" r:id="rId20"/>
    <p:sldId id="280" r:id="rId21"/>
    <p:sldId id="281" r:id="rId22"/>
    <p:sldId id="282" r:id="rId23"/>
    <p:sldId id="283" r:id="rId24"/>
    <p:sldId id="284" r:id="rId25"/>
    <p:sldId id="290" r:id="rId26"/>
    <p:sldId id="298" r:id="rId27"/>
    <p:sldId id="299" r:id="rId28"/>
    <p:sldId id="314" r:id="rId29"/>
    <p:sldId id="300" r:id="rId30"/>
    <p:sldId id="301" r:id="rId31"/>
    <p:sldId id="302" r:id="rId32"/>
    <p:sldId id="315" r:id="rId33"/>
    <p:sldId id="316" r:id="rId34"/>
    <p:sldId id="312" r:id="rId35"/>
    <p:sldId id="313" r:id="rId36"/>
    <p:sldId id="317" r:id="rId37"/>
    <p:sldId id="320" r:id="rId38"/>
    <p:sldId id="318" r:id="rId39"/>
    <p:sldId id="319" r:id="rId40"/>
    <p:sldId id="321" r:id="rId41"/>
    <p:sldId id="322" r:id="rId42"/>
    <p:sldId id="329" r:id="rId43"/>
    <p:sldId id="323" r:id="rId44"/>
    <p:sldId id="330" r:id="rId45"/>
    <p:sldId id="295" r:id="rId46"/>
    <p:sldId id="331" r:id="rId47"/>
    <p:sldId id="333" r:id="rId48"/>
    <p:sldId id="334" r:id="rId49"/>
    <p:sldId id="328" r:id="rId50"/>
    <p:sldId id="335" r:id="rId51"/>
    <p:sldId id="296" r:id="rId52"/>
    <p:sldId id="286" r:id="rId53"/>
    <p:sldId id="336" r:id="rId54"/>
    <p:sldId id="337" r:id="rId55"/>
    <p:sldId id="338" r:id="rId56"/>
    <p:sldId id="339" r:id="rId57"/>
    <p:sldId id="340" r:id="rId58"/>
    <p:sldId id="343" r:id="rId59"/>
    <p:sldId id="344" r:id="rId60"/>
    <p:sldId id="342" r:id="rId61"/>
    <p:sldId id="345" r:id="rId62"/>
    <p:sldId id="346" r:id="rId63"/>
    <p:sldId id="347" r:id="rId64"/>
    <p:sldId id="348" r:id="rId65"/>
    <p:sldId id="349" r:id="rId66"/>
    <p:sldId id="350" r:id="rId67"/>
    <p:sldId id="351" r:id="rId68"/>
    <p:sldId id="352" r:id="rId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AC5151AE-A7B9-4B11-BC0B-FC19602F0ABE}" type="datetimeFigureOut">
              <a:rPr lang="en-US" smtClean="0"/>
              <a:t>5/12/2018</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DEE0AD6D-3D8C-4073-ADBC-2FFED6D0FD54}" type="slidenum">
              <a:rPr lang="en-US" smtClean="0"/>
              <a:t>‹#›</a:t>
            </a:fld>
            <a:endParaRPr lang="en-US"/>
          </a:p>
        </p:txBody>
      </p:sp>
    </p:spTree>
    <p:extLst>
      <p:ext uri="{BB962C8B-B14F-4D97-AF65-F5344CB8AC3E}">
        <p14:creationId xmlns:p14="http://schemas.microsoft.com/office/powerpoint/2010/main" val="637048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AC5151AE-A7B9-4B11-BC0B-FC19602F0ABE}" type="datetimeFigureOut">
              <a:rPr lang="en-US" smtClean="0"/>
              <a:t>5/12/2018</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DEE0AD6D-3D8C-4073-ADBC-2FFED6D0FD54}" type="slidenum">
              <a:rPr lang="en-US" smtClean="0"/>
              <a:t>‹#›</a:t>
            </a:fld>
            <a:endParaRPr lang="en-US"/>
          </a:p>
        </p:txBody>
      </p:sp>
    </p:spTree>
    <p:extLst>
      <p:ext uri="{BB962C8B-B14F-4D97-AF65-F5344CB8AC3E}">
        <p14:creationId xmlns:p14="http://schemas.microsoft.com/office/powerpoint/2010/main" val="2098108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AC5151AE-A7B9-4B11-BC0B-FC19602F0ABE}" type="datetimeFigureOut">
              <a:rPr lang="en-US" smtClean="0"/>
              <a:t>5/12/2018</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DEE0AD6D-3D8C-4073-ADBC-2FFED6D0FD54}" type="slidenum">
              <a:rPr lang="en-US" smtClean="0"/>
              <a:t>‹#›</a:t>
            </a:fld>
            <a:endParaRPr lang="en-US"/>
          </a:p>
        </p:txBody>
      </p:sp>
    </p:spTree>
    <p:extLst>
      <p:ext uri="{BB962C8B-B14F-4D97-AF65-F5344CB8AC3E}">
        <p14:creationId xmlns:p14="http://schemas.microsoft.com/office/powerpoint/2010/main" val="1035162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p>
            <a:fld id="{AC5151AE-A7B9-4B11-BC0B-FC19602F0ABE}" type="datetimeFigureOut">
              <a:rPr lang="en-US" smtClean="0"/>
              <a:t>5/12/2018</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DEE0AD6D-3D8C-4073-ADBC-2FFED6D0FD54}" type="slidenum">
              <a:rPr lang="en-US" smtClean="0"/>
              <a:t>‹#›</a:t>
            </a:fld>
            <a:endParaRPr lang="en-US"/>
          </a:p>
        </p:txBody>
      </p:sp>
    </p:spTree>
    <p:extLst>
      <p:ext uri="{BB962C8B-B14F-4D97-AF65-F5344CB8AC3E}">
        <p14:creationId xmlns:p14="http://schemas.microsoft.com/office/powerpoint/2010/main" val="572101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p>
            <a:fld id="{AC5151AE-A7B9-4B11-BC0B-FC19602F0ABE}" type="datetimeFigureOut">
              <a:rPr lang="en-US" smtClean="0"/>
              <a:t>5/12/2018</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DEE0AD6D-3D8C-4073-ADBC-2FFED6D0FD54}" type="slidenum">
              <a:rPr lang="en-US" smtClean="0"/>
              <a:t>‹#›</a:t>
            </a:fld>
            <a:endParaRPr lang="en-US"/>
          </a:p>
        </p:txBody>
      </p:sp>
    </p:spTree>
    <p:extLst>
      <p:ext uri="{BB962C8B-B14F-4D97-AF65-F5344CB8AC3E}">
        <p14:creationId xmlns:p14="http://schemas.microsoft.com/office/powerpoint/2010/main" val="3876035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AC5151AE-A7B9-4B11-BC0B-FC19602F0ABE}" type="datetimeFigureOut">
              <a:rPr lang="en-US" smtClean="0"/>
              <a:t>5/12/2018</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DEE0AD6D-3D8C-4073-ADBC-2FFED6D0FD54}" type="slidenum">
              <a:rPr lang="en-US" smtClean="0"/>
              <a:t>‹#›</a:t>
            </a:fld>
            <a:endParaRPr lang="en-US"/>
          </a:p>
        </p:txBody>
      </p:sp>
    </p:spTree>
    <p:extLst>
      <p:ext uri="{BB962C8B-B14F-4D97-AF65-F5344CB8AC3E}">
        <p14:creationId xmlns:p14="http://schemas.microsoft.com/office/powerpoint/2010/main" val="2504502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AC5151AE-A7B9-4B11-BC0B-FC19602F0ABE}" type="datetimeFigureOut">
              <a:rPr lang="en-US" smtClean="0"/>
              <a:t>5/12/2018</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DEE0AD6D-3D8C-4073-ADBC-2FFED6D0FD54}" type="slidenum">
              <a:rPr lang="en-US" smtClean="0"/>
              <a:t>‹#›</a:t>
            </a:fld>
            <a:endParaRPr lang="en-US"/>
          </a:p>
        </p:txBody>
      </p:sp>
    </p:spTree>
    <p:extLst>
      <p:ext uri="{BB962C8B-B14F-4D97-AF65-F5344CB8AC3E}">
        <p14:creationId xmlns:p14="http://schemas.microsoft.com/office/powerpoint/2010/main" val="2416753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C5151AE-A7B9-4B11-BC0B-FC19602F0ABE}" type="datetimeFigureOut">
              <a:rPr lang="en-US" smtClean="0"/>
              <a:t>5/12/2018</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DEE0AD6D-3D8C-4073-ADBC-2FFED6D0FD54}" type="slidenum">
              <a:rPr lang="en-US" smtClean="0"/>
              <a:t>‹#›</a:t>
            </a:fld>
            <a:endParaRPr lang="en-US"/>
          </a:p>
        </p:txBody>
      </p:sp>
    </p:spTree>
    <p:extLst>
      <p:ext uri="{BB962C8B-B14F-4D97-AF65-F5344CB8AC3E}">
        <p14:creationId xmlns:p14="http://schemas.microsoft.com/office/powerpoint/2010/main" val="3980449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C5151AE-A7B9-4B11-BC0B-FC19602F0ABE}" type="datetimeFigureOut">
              <a:rPr lang="en-US" smtClean="0"/>
              <a:t>5/12/2018</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DEE0AD6D-3D8C-4073-ADBC-2FFED6D0FD54}" type="slidenum">
              <a:rPr lang="en-US" smtClean="0"/>
              <a:t>‹#›</a:t>
            </a:fld>
            <a:endParaRPr lang="en-US"/>
          </a:p>
        </p:txBody>
      </p:sp>
    </p:spTree>
    <p:extLst>
      <p:ext uri="{BB962C8B-B14F-4D97-AF65-F5344CB8AC3E}">
        <p14:creationId xmlns:p14="http://schemas.microsoft.com/office/powerpoint/2010/main" val="2158271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AC5151AE-A7B9-4B11-BC0B-FC19602F0ABE}" type="datetimeFigureOut">
              <a:rPr lang="en-US" smtClean="0"/>
              <a:t>5/12/2018</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DEE0AD6D-3D8C-4073-ADBC-2FFED6D0FD54}" type="slidenum">
              <a:rPr lang="en-US" smtClean="0"/>
              <a:t>‹#›</a:t>
            </a:fld>
            <a:endParaRPr lang="en-US"/>
          </a:p>
        </p:txBody>
      </p:sp>
    </p:spTree>
    <p:extLst>
      <p:ext uri="{BB962C8B-B14F-4D97-AF65-F5344CB8AC3E}">
        <p14:creationId xmlns:p14="http://schemas.microsoft.com/office/powerpoint/2010/main" val="2788170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AC5151AE-A7B9-4B11-BC0B-FC19602F0ABE}" type="datetimeFigureOut">
              <a:rPr lang="en-US" smtClean="0"/>
              <a:t>5/12/2018</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DEE0AD6D-3D8C-4073-ADBC-2FFED6D0FD54}" type="slidenum">
              <a:rPr lang="en-US" smtClean="0"/>
              <a:t>‹#›</a:t>
            </a:fld>
            <a:endParaRPr lang="en-US"/>
          </a:p>
        </p:txBody>
      </p:sp>
    </p:spTree>
    <p:extLst>
      <p:ext uri="{BB962C8B-B14F-4D97-AF65-F5344CB8AC3E}">
        <p14:creationId xmlns:p14="http://schemas.microsoft.com/office/powerpoint/2010/main" val="41420829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5151AE-A7B9-4B11-BC0B-FC19602F0ABE}" type="datetimeFigureOut">
              <a:rPr lang="en-US" smtClean="0"/>
              <a:t>5/12/2018</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E0AD6D-3D8C-4073-ADBC-2FFED6D0FD54}" type="slidenum">
              <a:rPr lang="en-US" smtClean="0"/>
              <a:t>‹#›</a:t>
            </a:fld>
            <a:endParaRPr lang="en-US"/>
          </a:p>
        </p:txBody>
      </p:sp>
    </p:spTree>
    <p:extLst>
      <p:ext uri="{BB962C8B-B14F-4D97-AF65-F5344CB8AC3E}">
        <p14:creationId xmlns:p14="http://schemas.microsoft.com/office/powerpoint/2010/main" val="536111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980729"/>
            <a:ext cx="7772400" cy="2304255"/>
          </a:xfrm>
        </p:spPr>
        <p:txBody>
          <a:bodyPr>
            <a:normAutofit fontScale="90000"/>
          </a:bodyPr>
          <a:lstStyle/>
          <a:p>
            <a:pPr algn="ctr"/>
            <a:r>
              <a:rPr lang="en-US" sz="4400" b="1" dirty="0">
                <a:solidFill>
                  <a:srgbClr val="FF0000"/>
                </a:solidFill>
              </a:rPr>
              <a:t>Robust Surrogate Ridge Estimators for Linear Regression Model based on an </a:t>
            </a:r>
            <a:r>
              <a:rPr lang="en-US" sz="4400" b="1" dirty="0" smtClean="0">
                <a:solidFill>
                  <a:srgbClr val="FF0000"/>
                </a:solidFill>
              </a:rPr>
              <a:t>M-estimator</a:t>
            </a:r>
            <a:r>
              <a:rPr lang="en-US" dirty="0">
                <a:solidFill>
                  <a:srgbClr val="FF0000"/>
                </a:solidFill>
              </a:rPr>
              <a:t/>
            </a:r>
            <a:br>
              <a:rPr lang="en-US" dirty="0">
                <a:solidFill>
                  <a:srgbClr val="FF0000"/>
                </a:solidFill>
              </a:rPr>
            </a:br>
            <a:endParaRPr lang="en-US" dirty="0">
              <a:solidFill>
                <a:srgbClr val="FF0000"/>
              </a:solidFill>
            </a:endParaRPr>
          </a:p>
        </p:txBody>
      </p:sp>
      <p:sp>
        <p:nvSpPr>
          <p:cNvPr id="3" name="عنوان فرعي 2"/>
          <p:cNvSpPr>
            <a:spLocks noGrp="1"/>
          </p:cNvSpPr>
          <p:nvPr>
            <p:ph type="subTitle" idx="1"/>
          </p:nvPr>
        </p:nvSpPr>
        <p:spPr>
          <a:xfrm>
            <a:off x="899592" y="3886200"/>
            <a:ext cx="6872808" cy="1752600"/>
          </a:xfrm>
        </p:spPr>
        <p:txBody>
          <a:bodyPr>
            <a:normAutofit/>
          </a:bodyPr>
          <a:lstStyle/>
          <a:p>
            <a:pPr algn="ctr"/>
            <a:r>
              <a:rPr lang="en-US" sz="3200" b="1" dirty="0" smtClean="0">
                <a:solidFill>
                  <a:schemeClr val="tx2"/>
                </a:solidFill>
                <a:latin typeface="Times New Roman" panose="02020603050405020304" pitchFamily="18" charset="0"/>
                <a:cs typeface="Times New Roman" panose="02020603050405020304" pitchFamily="18" charset="0"/>
              </a:rPr>
              <a:t>Osama </a:t>
            </a:r>
            <a:r>
              <a:rPr lang="en-US" sz="3200" b="1" dirty="0" err="1" smtClean="0">
                <a:solidFill>
                  <a:schemeClr val="tx2"/>
                </a:solidFill>
                <a:latin typeface="Times New Roman" panose="02020603050405020304" pitchFamily="18" charset="0"/>
                <a:cs typeface="Times New Roman" panose="02020603050405020304" pitchFamily="18" charset="0"/>
              </a:rPr>
              <a:t>Abdelaziz</a:t>
            </a:r>
            <a:r>
              <a:rPr lang="en-US" sz="3200" b="1" dirty="0" smtClean="0">
                <a:solidFill>
                  <a:schemeClr val="tx2"/>
                </a:solidFill>
                <a:latin typeface="Times New Roman" panose="02020603050405020304" pitchFamily="18" charset="0"/>
                <a:cs typeface="Times New Roman" panose="02020603050405020304" pitchFamily="18" charset="0"/>
              </a:rPr>
              <a:t> Hussein</a:t>
            </a:r>
          </a:p>
          <a:p>
            <a:pPr algn="ctr"/>
            <a:r>
              <a:rPr lang="en-US" b="1" dirty="0" smtClean="0">
                <a:solidFill>
                  <a:schemeClr val="tx2"/>
                </a:solidFill>
                <a:latin typeface="Times New Roman" panose="02020603050405020304" pitchFamily="18" charset="0"/>
                <a:cs typeface="Times New Roman" panose="02020603050405020304" pitchFamily="18" charset="0"/>
              </a:rPr>
              <a:t>Department of statistics</a:t>
            </a:r>
          </a:p>
          <a:p>
            <a:pPr algn="ctr"/>
            <a:r>
              <a:rPr lang="en-US" b="1" dirty="0" smtClean="0">
                <a:solidFill>
                  <a:schemeClr val="tx2"/>
                </a:solidFill>
                <a:latin typeface="Times New Roman" panose="02020603050405020304" pitchFamily="18" charset="0"/>
                <a:cs typeface="Times New Roman" panose="02020603050405020304" pitchFamily="18" charset="0"/>
              </a:rPr>
              <a:t>Alexandria University, Egypt</a:t>
            </a:r>
          </a:p>
          <a:p>
            <a:endParaRPr lang="en-US" b="1"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56410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smtClean="0">
                <a:solidFill>
                  <a:srgbClr val="FF0000"/>
                </a:solidFill>
              </a:rPr>
              <a:t>THE PROBLEM</a:t>
            </a:r>
            <a:r>
              <a:rPr lang="en-US" dirty="0">
                <a:solidFill>
                  <a:srgbClr val="FF0000"/>
                </a:solidFill>
              </a:rPr>
              <a:t/>
            </a:r>
            <a:br>
              <a:rPr lang="en-US" dirty="0">
                <a:solidFill>
                  <a:srgbClr val="FF0000"/>
                </a:solidFill>
              </a:rPr>
            </a:br>
            <a:endParaRPr lang="en-US" dirty="0">
              <a:solidFill>
                <a:srgbClr val="FF0000"/>
              </a:solidFill>
            </a:endParaRPr>
          </a:p>
        </p:txBody>
      </p:sp>
      <p:sp>
        <p:nvSpPr>
          <p:cNvPr id="3" name="عنصر نائب للمحتوى 2"/>
          <p:cNvSpPr>
            <a:spLocks noGrp="1"/>
          </p:cNvSpPr>
          <p:nvPr>
            <p:ph idx="1"/>
          </p:nvPr>
        </p:nvSpPr>
        <p:spPr>
          <a:xfrm>
            <a:off x="457200" y="1052736"/>
            <a:ext cx="8229600" cy="5073427"/>
          </a:xfrm>
        </p:spPr>
        <p:txBody>
          <a:bodyPr>
            <a:normAutofit fontScale="92500" lnSpcReduction="20000"/>
          </a:bodyPr>
          <a:lstStyle/>
          <a:p>
            <a:pPr algn="just"/>
            <a:r>
              <a:rPr lang="en-US" sz="3400" b="1" dirty="0">
                <a:latin typeface="Times New Roman" panose="02020603050405020304" pitchFamily="18" charset="0"/>
                <a:cs typeface="Times New Roman" panose="02020603050405020304" pitchFamily="18" charset="0"/>
              </a:rPr>
              <a:t>One of important issues in the big data is the analytic approach to learn from data for optimal </a:t>
            </a:r>
            <a:r>
              <a:rPr lang="en-US" sz="3400" b="1" dirty="0" smtClean="0">
                <a:latin typeface="Times New Roman" panose="02020603050405020304" pitchFamily="18" charset="0"/>
                <a:cs typeface="Times New Roman" panose="02020603050405020304" pitchFamily="18" charset="0"/>
              </a:rPr>
              <a:t>decision. </a:t>
            </a:r>
            <a:r>
              <a:rPr lang="en-US" sz="3400" b="1" dirty="0">
                <a:latin typeface="Times New Roman" panose="02020603050405020304" pitchFamily="18" charset="0"/>
                <a:cs typeface="Times New Roman" panose="02020603050405020304" pitchFamily="18" charset="0"/>
              </a:rPr>
              <a:t>The most frequently used analytic approach is regression analysis </a:t>
            </a:r>
            <a:r>
              <a:rPr lang="en-US" sz="3400" b="1" dirty="0" smtClean="0">
                <a:latin typeface="Times New Roman" panose="02020603050405020304" pitchFamily="18" charset="0"/>
                <a:cs typeface="Times New Roman" panose="02020603050405020304" pitchFamily="18" charset="0"/>
              </a:rPr>
              <a:t>. </a:t>
            </a:r>
          </a:p>
          <a:p>
            <a:pPr algn="just"/>
            <a:endParaRPr lang="en-US" b="1" dirty="0" smtClean="0">
              <a:latin typeface="Times New Roman" panose="02020603050405020304" pitchFamily="18" charset="0"/>
              <a:cs typeface="Times New Roman" panose="02020603050405020304" pitchFamily="18" charset="0"/>
            </a:endParaRPr>
          </a:p>
          <a:p>
            <a:pPr lvl="0" algn="just"/>
            <a:r>
              <a:rPr lang="en-US" sz="3400" b="1" dirty="0">
                <a:latin typeface="Times New Roman" panose="02020603050405020304" pitchFamily="18" charset="0"/>
                <a:cs typeface="Times New Roman" panose="02020603050405020304" pitchFamily="18" charset="0"/>
              </a:rPr>
              <a:t>Large datasets involved in big data analytics contain thousands of correlated </a:t>
            </a:r>
            <a:r>
              <a:rPr lang="en-US" sz="3400" b="1" dirty="0" smtClean="0">
                <a:latin typeface="Times New Roman" panose="02020603050405020304" pitchFamily="18" charset="0"/>
                <a:cs typeface="Times New Roman" panose="02020603050405020304" pitchFamily="18" charset="0"/>
              </a:rPr>
              <a:t>variables and many of them contaminated by “outliers” .</a:t>
            </a:r>
            <a:endParaRPr lang="en-US" sz="3400" b="1" dirty="0">
              <a:latin typeface="Times New Roman" panose="02020603050405020304" pitchFamily="18" charset="0"/>
              <a:cs typeface="Times New Roman" panose="02020603050405020304" pitchFamily="18" charset="0"/>
            </a:endParaRPr>
          </a:p>
          <a:p>
            <a:pPr algn="just"/>
            <a:endParaRPr lang="en-US" b="1" dirty="0">
              <a:latin typeface="Times New Roman" panose="02020603050405020304" pitchFamily="18" charset="0"/>
              <a:cs typeface="Times New Roman" panose="02020603050405020304" pitchFamily="18" charset="0"/>
            </a:endParaRPr>
          </a:p>
          <a:p>
            <a:pPr lvl="0"/>
            <a:r>
              <a:rPr lang="en-US" b="1" dirty="0" smtClean="0">
                <a:latin typeface="Times New Roman" panose="02020603050405020304" pitchFamily="18" charset="0"/>
                <a:cs typeface="Times New Roman" panose="02020603050405020304" pitchFamily="18" charset="0"/>
              </a:rPr>
              <a:t> </a:t>
            </a:r>
            <a:endParaRPr lang="en-US" b="1" dirty="0">
              <a:latin typeface="Times New Roman" panose="02020603050405020304" pitchFamily="18" charset="0"/>
              <a:cs typeface="Times New Roman" panose="02020603050405020304" pitchFamily="18" charset="0"/>
            </a:endParaRPr>
          </a:p>
          <a:p>
            <a:pPr algn="just"/>
            <a:r>
              <a:rPr lang="en-US" b="1" dirty="0">
                <a:latin typeface="Times New Roman" panose="02020603050405020304" pitchFamily="18" charset="0"/>
                <a:cs typeface="Times New Roman" panose="02020603050405020304" pitchFamily="18" charset="0"/>
              </a:rPr>
              <a:t>      </a:t>
            </a:r>
            <a:endParaRPr lang="en-US" dirty="0"/>
          </a:p>
        </p:txBody>
      </p:sp>
    </p:spTree>
    <p:extLst>
      <p:ext uri="{BB962C8B-B14F-4D97-AF65-F5344CB8AC3E}">
        <p14:creationId xmlns:p14="http://schemas.microsoft.com/office/powerpoint/2010/main" val="39665273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57200" y="1600200"/>
            <a:ext cx="8435280" cy="4525963"/>
          </a:xfrm>
        </p:spPr>
        <p:txBody>
          <a:bodyPr>
            <a:normAutofit fontScale="92500" lnSpcReduction="20000"/>
          </a:bodyPr>
          <a:lstStyle/>
          <a:p>
            <a:pPr lvl="0">
              <a:lnSpc>
                <a:spcPct val="150000"/>
              </a:lnSpc>
            </a:pPr>
            <a:r>
              <a:rPr lang="en-US" b="1" dirty="0">
                <a:latin typeface="Times New Roman" panose="02020603050405020304" pitchFamily="18" charset="0"/>
                <a:cs typeface="Times New Roman" panose="02020603050405020304" pitchFamily="18" charset="0"/>
              </a:rPr>
              <a:t>The classical Least Squares estimators have optimal properties if the Gauss-Markov assumptions were satisfied. </a:t>
            </a:r>
            <a:r>
              <a:rPr lang="en-US" b="1" dirty="0" smtClean="0">
                <a:latin typeface="Times New Roman" panose="02020603050405020304" pitchFamily="18" charset="0"/>
                <a:cs typeface="Times New Roman" panose="02020603050405020304" pitchFamily="18" charset="0"/>
              </a:rPr>
              <a:t>The problems of </a:t>
            </a:r>
            <a:r>
              <a:rPr lang="en-US" b="1" dirty="0" err="1" smtClean="0">
                <a:latin typeface="Times New Roman" panose="02020603050405020304" pitchFamily="18" charset="0"/>
                <a:cs typeface="Times New Roman" panose="02020603050405020304" pitchFamily="18" charset="0"/>
              </a:rPr>
              <a:t>Multicollinearity</a:t>
            </a:r>
            <a:r>
              <a:rPr lang="en-US" b="1" dirty="0" smtClean="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and outliers </a:t>
            </a:r>
            <a:r>
              <a:rPr lang="en-US" b="1" dirty="0" smtClean="0">
                <a:latin typeface="Times New Roman" panose="02020603050405020304" pitchFamily="18" charset="0"/>
                <a:cs typeface="Times New Roman" panose="02020603050405020304" pitchFamily="18" charset="0"/>
              </a:rPr>
              <a:t>make the  OLS estimates less efficient , specially when </a:t>
            </a:r>
            <a:r>
              <a:rPr lang="en-US" b="1" dirty="0">
                <a:latin typeface="Times New Roman" panose="02020603050405020304" pitchFamily="18" charset="0"/>
                <a:cs typeface="Times New Roman" panose="02020603050405020304" pitchFamily="18" charset="0"/>
              </a:rPr>
              <a:t>both </a:t>
            </a:r>
            <a:r>
              <a:rPr lang="en-US" b="1" dirty="0" smtClean="0">
                <a:latin typeface="Times New Roman" panose="02020603050405020304" pitchFamily="18" charset="0"/>
                <a:cs typeface="Times New Roman" panose="02020603050405020304" pitchFamily="18" charset="0"/>
              </a:rPr>
              <a:t>problems are </a:t>
            </a:r>
            <a:r>
              <a:rPr lang="en-US" b="1" dirty="0">
                <a:latin typeface="Times New Roman" panose="02020603050405020304" pitchFamily="18" charset="0"/>
                <a:cs typeface="Times New Roman" panose="02020603050405020304" pitchFamily="18" charset="0"/>
              </a:rPr>
              <a:t>presented in the data simultaneously.</a:t>
            </a:r>
          </a:p>
          <a:p>
            <a:endParaRPr lang="en-US" dirty="0"/>
          </a:p>
        </p:txBody>
      </p:sp>
    </p:spTree>
    <p:extLst>
      <p:ext uri="{BB962C8B-B14F-4D97-AF65-F5344CB8AC3E}">
        <p14:creationId xmlns:p14="http://schemas.microsoft.com/office/powerpoint/2010/main" val="26278036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57200" y="1600200"/>
            <a:ext cx="8291264" cy="4525963"/>
          </a:xfrm>
        </p:spPr>
        <p:txBody>
          <a:bodyPr>
            <a:normAutofit lnSpcReduction="10000"/>
          </a:bodyPr>
          <a:lstStyle/>
          <a:p>
            <a:pPr lvl="0"/>
            <a:r>
              <a:rPr lang="en-US" b="1" dirty="0" smtClean="0">
                <a:latin typeface="Times New Roman" panose="02020603050405020304" pitchFamily="18" charset="0"/>
                <a:cs typeface="Times New Roman" panose="02020603050405020304" pitchFamily="18" charset="0"/>
              </a:rPr>
              <a:t>Several </a:t>
            </a:r>
            <a:r>
              <a:rPr lang="en-US" b="1" dirty="0">
                <a:latin typeface="Times New Roman" panose="02020603050405020304" pitchFamily="18" charset="0"/>
                <a:cs typeface="Times New Roman" panose="02020603050405020304" pitchFamily="18" charset="0"/>
              </a:rPr>
              <a:t>techniques are available in the literature which deals with the problem of </a:t>
            </a:r>
            <a:r>
              <a:rPr lang="en-US" b="1" dirty="0" err="1">
                <a:latin typeface="Times New Roman" panose="02020603050405020304" pitchFamily="18" charset="0"/>
                <a:cs typeface="Times New Roman" panose="02020603050405020304" pitchFamily="18" charset="0"/>
              </a:rPr>
              <a:t>multicollinearity</a:t>
            </a:r>
            <a:r>
              <a:rPr lang="en-US" b="1" dirty="0">
                <a:latin typeface="Times New Roman" panose="02020603050405020304" pitchFamily="18" charset="0"/>
                <a:cs typeface="Times New Roman" panose="02020603050405020304" pitchFamily="18" charset="0"/>
              </a:rPr>
              <a:t> and outliers in the data independently. </a:t>
            </a:r>
            <a:endParaRPr lang="en-US" b="1" dirty="0" smtClean="0">
              <a:latin typeface="Times New Roman" panose="02020603050405020304" pitchFamily="18" charset="0"/>
              <a:cs typeface="Times New Roman" panose="02020603050405020304" pitchFamily="18" charset="0"/>
            </a:endParaRPr>
          </a:p>
          <a:p>
            <a:pPr lvl="0"/>
            <a:r>
              <a:rPr lang="en-US" b="1" dirty="0" smtClean="0">
                <a:latin typeface="Times New Roman" panose="02020603050405020304" pitchFamily="18" charset="0"/>
                <a:cs typeface="Times New Roman" panose="02020603050405020304" pitchFamily="18" charset="0"/>
              </a:rPr>
              <a:t>However</a:t>
            </a:r>
            <a:r>
              <a:rPr lang="en-US" b="1" dirty="0">
                <a:latin typeface="Times New Roman" panose="02020603050405020304" pitchFamily="18" charset="0"/>
                <a:cs typeface="Times New Roman" panose="02020603050405020304" pitchFamily="18" charset="0"/>
              </a:rPr>
              <a:t>, very few techniques were presented for the problem of </a:t>
            </a:r>
            <a:r>
              <a:rPr lang="en-US" b="1" dirty="0" err="1">
                <a:latin typeface="Times New Roman" panose="02020603050405020304" pitchFamily="18" charset="0"/>
                <a:cs typeface="Times New Roman" panose="02020603050405020304" pitchFamily="18" charset="0"/>
              </a:rPr>
              <a:t>multicollinearity</a:t>
            </a:r>
            <a:r>
              <a:rPr lang="en-US" b="1" dirty="0">
                <a:latin typeface="Times New Roman" panose="02020603050405020304" pitchFamily="18" charset="0"/>
                <a:cs typeface="Times New Roman" panose="02020603050405020304" pitchFamily="18" charset="0"/>
              </a:rPr>
              <a:t> and outliers </a:t>
            </a:r>
            <a:r>
              <a:rPr lang="en-US" b="1" dirty="0" smtClean="0">
                <a:latin typeface="Times New Roman" panose="02020603050405020304" pitchFamily="18" charset="0"/>
                <a:cs typeface="Times New Roman" panose="02020603050405020304" pitchFamily="18" charset="0"/>
              </a:rPr>
              <a:t>simultaneously, specially for high dimensional data.</a:t>
            </a:r>
            <a:endParaRPr lang="en-US"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3013890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457200" y="1340768"/>
                <a:ext cx="8229600" cy="4785395"/>
              </a:xfrm>
            </p:spPr>
            <p:txBody>
              <a:bodyPr>
                <a:normAutofit/>
              </a:bodyPr>
              <a:lstStyle/>
              <a:p>
                <a:r>
                  <a:rPr lang="en-US" b="1" dirty="0"/>
                  <a:t>Consider the classical linear regression model</a:t>
                </a:r>
                <a:endParaRPr lang="en-US" dirty="0"/>
              </a:p>
              <a:p>
                <a:r>
                  <a:rPr lang="en-US" b="1" dirty="0"/>
                  <a:t>	Y = X </a:t>
                </a:r>
                <a:r>
                  <a:rPr lang="en-US" b="1" dirty="0">
                    <a:sym typeface="Symbol"/>
                  </a:rPr>
                  <a:t></a:t>
                </a:r>
                <a:r>
                  <a:rPr lang="en-US" b="1" dirty="0"/>
                  <a:t> + </a:t>
                </a:r>
                <a:r>
                  <a:rPr lang="en-US" b="1" dirty="0">
                    <a:sym typeface="Symbol"/>
                  </a:rPr>
                  <a:t></a:t>
                </a:r>
                <a:r>
                  <a:rPr lang="en-US" b="1" dirty="0"/>
                  <a:t>				(1.1)</a:t>
                </a:r>
                <a:endParaRPr lang="en-US" dirty="0"/>
              </a:p>
              <a:p>
                <a:r>
                  <a:rPr lang="en-US" b="1" dirty="0" smtClean="0"/>
                  <a:t>The </a:t>
                </a:r>
                <a:r>
                  <a:rPr lang="en-US" b="1" dirty="0"/>
                  <a:t>OLS estimator of </a:t>
                </a:r>
                <a:r>
                  <a:rPr lang="en-US" b="1" dirty="0">
                    <a:sym typeface="Symbol"/>
                  </a:rPr>
                  <a:t></a:t>
                </a:r>
                <a:r>
                  <a:rPr lang="en-US" b="1" dirty="0"/>
                  <a:t> and its variance-covariance matrix is given </a:t>
                </a:r>
                <a:r>
                  <a:rPr lang="en-US" b="1" dirty="0" smtClean="0"/>
                  <a:t>by</a:t>
                </a:r>
              </a:p>
              <a:p>
                <a:endParaRPr lang="en-US" dirty="0"/>
              </a:p>
              <a:p>
                <a:r>
                  <a:rPr lang="en-US" b="1" dirty="0"/>
                  <a:t>	</a:t>
                </a:r>
                <a14:m>
                  <m:oMath xmlns:m="http://schemas.openxmlformats.org/officeDocument/2006/math">
                    <m:acc>
                      <m:accPr>
                        <m:chr m:val="̂"/>
                        <m:ctrlPr>
                          <a:rPr lang="en-US" b="1" i="1">
                            <a:latin typeface="Cambria Math"/>
                          </a:rPr>
                        </m:ctrlPr>
                      </m:accPr>
                      <m:e>
                        <m:r>
                          <a:rPr lang="en-US" b="1" i="1">
                            <a:latin typeface="Cambria Math"/>
                          </a:rPr>
                          <m:t>𝜷</m:t>
                        </m:r>
                      </m:e>
                    </m:acc>
                  </m:oMath>
                </a14:m>
                <a:r>
                  <a:rPr lang="en-US" b="1" dirty="0"/>
                  <a:t> = (</a:t>
                </a:r>
                <a14:m>
                  <m:oMath xmlns:m="http://schemas.openxmlformats.org/officeDocument/2006/math">
                    <m:sSup>
                      <m:sSupPr>
                        <m:ctrlPr>
                          <a:rPr lang="en-US" b="1" i="1">
                            <a:latin typeface="Cambria Math"/>
                          </a:rPr>
                        </m:ctrlPr>
                      </m:sSupPr>
                      <m:e>
                        <m:r>
                          <a:rPr lang="en-US" b="1" i="1">
                            <a:latin typeface="Cambria Math"/>
                          </a:rPr>
                          <m:t>𝑿</m:t>
                        </m:r>
                      </m:e>
                      <m:sup>
                        <m:r>
                          <a:rPr lang="en-US" b="1" i="1">
                            <a:latin typeface="Cambria Math"/>
                          </a:rPr>
                          <m:t>′</m:t>
                        </m:r>
                      </m:sup>
                    </m:sSup>
                  </m:oMath>
                </a14:m>
                <a:r>
                  <a:rPr lang="en-US" b="1" dirty="0"/>
                  <a:t>X</a:t>
                </a:r>
                <a14:m>
                  <m:oMath xmlns:m="http://schemas.openxmlformats.org/officeDocument/2006/math">
                    <m:sSup>
                      <m:sSupPr>
                        <m:ctrlPr>
                          <a:rPr lang="en-US" b="1" i="1">
                            <a:latin typeface="Cambria Math"/>
                          </a:rPr>
                        </m:ctrlPr>
                      </m:sSupPr>
                      <m:e>
                        <m:r>
                          <a:rPr lang="en-US" b="1" i="1">
                            <a:latin typeface="Cambria Math"/>
                          </a:rPr>
                          <m:t>)</m:t>
                        </m:r>
                      </m:e>
                      <m:sup>
                        <m:r>
                          <a:rPr lang="en-US" b="1" i="1">
                            <a:latin typeface="Cambria Math"/>
                          </a:rPr>
                          <m:t>−</m:t>
                        </m:r>
                        <m:r>
                          <a:rPr lang="en-US" b="1" i="1">
                            <a:latin typeface="Cambria Math"/>
                          </a:rPr>
                          <m:t>𝟏</m:t>
                        </m:r>
                      </m:sup>
                    </m:sSup>
                    <m:sSup>
                      <m:sSupPr>
                        <m:ctrlPr>
                          <a:rPr lang="en-US" b="1" i="1">
                            <a:latin typeface="Cambria Math"/>
                          </a:rPr>
                        </m:ctrlPr>
                      </m:sSupPr>
                      <m:e>
                        <m:r>
                          <a:rPr lang="en-US" b="1" i="1">
                            <a:latin typeface="Cambria Math"/>
                          </a:rPr>
                          <m:t>𝑿</m:t>
                        </m:r>
                      </m:e>
                      <m:sup>
                        <m:r>
                          <a:rPr lang="en-US" b="1" i="1">
                            <a:latin typeface="Cambria Math"/>
                          </a:rPr>
                          <m:t>′</m:t>
                        </m:r>
                      </m:sup>
                    </m:sSup>
                  </m:oMath>
                </a14:m>
                <a:r>
                  <a:rPr lang="en-US" b="1" dirty="0" smtClean="0"/>
                  <a:t>Y</a:t>
                </a:r>
              </a:p>
              <a:p>
                <a:endParaRPr lang="en-US" dirty="0"/>
              </a:p>
              <a:p>
                <a:r>
                  <a:rPr lang="en-US" b="1" dirty="0"/>
                  <a:t>	</a:t>
                </a:r>
                <a:r>
                  <a:rPr lang="en-US" b="1" dirty="0" err="1"/>
                  <a:t>Cov</a:t>
                </a:r>
                <a:r>
                  <a:rPr lang="en-US" b="1" dirty="0"/>
                  <a:t>(</a:t>
                </a:r>
                <a14:m>
                  <m:oMath xmlns:m="http://schemas.openxmlformats.org/officeDocument/2006/math">
                    <m:acc>
                      <m:accPr>
                        <m:chr m:val="̂"/>
                        <m:ctrlPr>
                          <a:rPr lang="en-US" b="1" i="1">
                            <a:latin typeface="Cambria Math"/>
                          </a:rPr>
                        </m:ctrlPr>
                      </m:accPr>
                      <m:e>
                        <m:r>
                          <a:rPr lang="en-US" b="1" i="1">
                            <a:latin typeface="Cambria Math"/>
                          </a:rPr>
                          <m:t>𝜷</m:t>
                        </m:r>
                      </m:e>
                    </m:acc>
                  </m:oMath>
                </a14:m>
                <a:r>
                  <a:rPr lang="en-US" b="1" dirty="0"/>
                  <a:t>) = </a:t>
                </a:r>
                <a14:m>
                  <m:oMath xmlns:m="http://schemas.openxmlformats.org/officeDocument/2006/math">
                    <m:sSup>
                      <m:sSupPr>
                        <m:ctrlPr>
                          <a:rPr lang="en-US" b="1" i="1">
                            <a:latin typeface="Cambria Math"/>
                          </a:rPr>
                        </m:ctrlPr>
                      </m:sSupPr>
                      <m:e>
                        <m:r>
                          <a:rPr lang="en-US" b="1" i="1">
                            <a:latin typeface="Cambria Math"/>
                          </a:rPr>
                          <m:t>𝝈</m:t>
                        </m:r>
                      </m:e>
                      <m:sup>
                        <m:r>
                          <a:rPr lang="en-US" b="1" i="1">
                            <a:latin typeface="Cambria Math"/>
                          </a:rPr>
                          <m:t>𝟐</m:t>
                        </m:r>
                      </m:sup>
                    </m:sSup>
                  </m:oMath>
                </a14:m>
                <a:r>
                  <a:rPr lang="en-US" b="1" dirty="0"/>
                  <a:t> (</a:t>
                </a:r>
                <a14:m>
                  <m:oMath xmlns:m="http://schemas.openxmlformats.org/officeDocument/2006/math">
                    <m:sSup>
                      <m:sSupPr>
                        <m:ctrlPr>
                          <a:rPr lang="en-US" b="1" i="1">
                            <a:latin typeface="Cambria Math"/>
                          </a:rPr>
                        </m:ctrlPr>
                      </m:sSupPr>
                      <m:e>
                        <m:r>
                          <a:rPr lang="en-US" b="1" i="1">
                            <a:latin typeface="Cambria Math"/>
                          </a:rPr>
                          <m:t>𝑿</m:t>
                        </m:r>
                      </m:e>
                      <m:sup>
                        <m:r>
                          <a:rPr lang="en-US" b="1" i="1">
                            <a:latin typeface="Cambria Math"/>
                          </a:rPr>
                          <m:t>′</m:t>
                        </m:r>
                      </m:sup>
                    </m:sSup>
                  </m:oMath>
                </a14:m>
                <a:r>
                  <a:rPr lang="en-US" b="1" dirty="0"/>
                  <a:t>X</a:t>
                </a:r>
                <a14:m>
                  <m:oMath xmlns:m="http://schemas.openxmlformats.org/officeDocument/2006/math">
                    <m:sSup>
                      <m:sSupPr>
                        <m:ctrlPr>
                          <a:rPr lang="en-US" b="1" i="1">
                            <a:latin typeface="Cambria Math"/>
                          </a:rPr>
                        </m:ctrlPr>
                      </m:sSupPr>
                      <m:e>
                        <m:r>
                          <a:rPr lang="en-US" b="1" i="1">
                            <a:latin typeface="Cambria Math"/>
                          </a:rPr>
                          <m:t>)</m:t>
                        </m:r>
                      </m:e>
                      <m:sup>
                        <m:r>
                          <a:rPr lang="en-US" b="1" i="1">
                            <a:latin typeface="Cambria Math"/>
                          </a:rPr>
                          <m:t>−</m:t>
                        </m:r>
                        <m:r>
                          <a:rPr lang="en-US" b="1" i="1">
                            <a:latin typeface="Cambria Math"/>
                          </a:rPr>
                          <m:t>𝟏</m:t>
                        </m:r>
                      </m:sup>
                    </m:sSup>
                  </m:oMath>
                </a14:m>
                <a:endParaRPr lang="en-US" dirty="0"/>
              </a:p>
              <a:p>
                <a:endParaRPr lang="en-US"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457200" y="1340768"/>
                <a:ext cx="8229600" cy="4785395"/>
              </a:xfrm>
              <a:blipFill rotWithShape="1">
                <a:blip r:embed="rId2"/>
                <a:stretch>
                  <a:fillRect l="-370" t="-2675"/>
                </a:stretch>
              </a:blipFill>
            </p:spPr>
            <p:txBody>
              <a:bodyPr/>
              <a:lstStyle/>
              <a:p>
                <a:r>
                  <a:rPr lang="en-US">
                    <a:noFill/>
                  </a:rPr>
                  <a:t> </a:t>
                </a:r>
              </a:p>
            </p:txBody>
          </p:sp>
        </mc:Fallback>
      </mc:AlternateContent>
    </p:spTree>
    <p:extLst>
      <p:ext uri="{BB962C8B-B14F-4D97-AF65-F5344CB8AC3E}">
        <p14:creationId xmlns:p14="http://schemas.microsoft.com/office/powerpoint/2010/main" val="39984501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94122"/>
          </a:xfrm>
        </p:spPr>
        <p:txBody>
          <a:bodyPr>
            <a:normAutofit fontScale="90000"/>
          </a:bodyPr>
          <a:lstStyle/>
          <a:p>
            <a:r>
              <a:rPr lang="en-US" sz="3600" b="1" dirty="0" smtClean="0"/>
              <a:t/>
            </a:r>
            <a:br>
              <a:rPr lang="en-US" sz="3600" b="1" dirty="0" smtClean="0"/>
            </a:br>
            <a:r>
              <a:rPr lang="en-US" sz="3100" b="1" dirty="0" smtClean="0">
                <a:solidFill>
                  <a:srgbClr val="FF0000"/>
                </a:solidFill>
              </a:rPr>
              <a:t>The </a:t>
            </a:r>
            <a:r>
              <a:rPr lang="en-US" sz="3100" b="1" dirty="0">
                <a:solidFill>
                  <a:srgbClr val="FF0000"/>
                </a:solidFill>
              </a:rPr>
              <a:t>Canonical Parameterization of the </a:t>
            </a:r>
            <a:r>
              <a:rPr lang="en-US" sz="2700" b="1" dirty="0">
                <a:solidFill>
                  <a:srgbClr val="FF0000"/>
                </a:solidFill>
              </a:rPr>
              <a:t>model (1.1)</a:t>
            </a:r>
            <a:r>
              <a:rPr lang="en-US" sz="4000" b="1" dirty="0">
                <a:solidFill>
                  <a:srgbClr val="FF0000"/>
                </a:solidFill>
              </a:rPr>
              <a:t/>
            </a:r>
            <a:br>
              <a:rPr lang="en-US" sz="4000" b="1" dirty="0">
                <a:solidFill>
                  <a:srgbClr val="FF0000"/>
                </a:solidFill>
              </a:rPr>
            </a:br>
            <a:endParaRPr lang="en-US" b="1" dirty="0">
              <a:solidFill>
                <a:srgbClr val="FF0000"/>
              </a:solidFill>
            </a:endParaRP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457200" y="1268760"/>
                <a:ext cx="8229600" cy="4857403"/>
              </a:xfrm>
            </p:spPr>
            <p:txBody>
              <a:bodyPr>
                <a:normAutofit fontScale="85000" lnSpcReduction="10000"/>
              </a:bodyPr>
              <a:lstStyle/>
              <a:p>
                <a:r>
                  <a:rPr lang="en-US" b="1" dirty="0"/>
                  <a:t>Let </a:t>
                </a:r>
                <a:r>
                  <a:rPr lang="en-US" b="1" dirty="0">
                    <a:sym typeface="Symbol"/>
                  </a:rPr>
                  <a:t></a:t>
                </a:r>
                <a:r>
                  <a:rPr lang="en-US" b="1" dirty="0"/>
                  <a:t> = </a:t>
                </a:r>
                <a:r>
                  <a:rPr lang="en-US" b="1" dirty="0" err="1"/>
                  <a:t>diag</a:t>
                </a:r>
                <a:r>
                  <a:rPr lang="en-US" b="1" dirty="0"/>
                  <a:t>(</a:t>
                </a:r>
                <a:r>
                  <a:rPr lang="en-US" b="1" dirty="0">
                    <a:sym typeface="Symbol"/>
                  </a:rPr>
                  <a:t></a:t>
                </a:r>
                <a:r>
                  <a:rPr lang="en-US" b="1" baseline="-25000" dirty="0"/>
                  <a:t>1</a:t>
                </a:r>
                <a:r>
                  <a:rPr lang="en-US" b="1" dirty="0"/>
                  <a:t> , </a:t>
                </a:r>
                <a:r>
                  <a:rPr lang="en-US" b="1" dirty="0">
                    <a:sym typeface="Symbol"/>
                  </a:rPr>
                  <a:t></a:t>
                </a:r>
                <a:r>
                  <a:rPr lang="en-US" b="1" baseline="-25000" dirty="0"/>
                  <a:t>2 </a:t>
                </a:r>
                <a:r>
                  <a:rPr lang="en-US" dirty="0"/>
                  <a:t>,….., </a:t>
                </a:r>
                <a:r>
                  <a:rPr lang="en-US" b="1" dirty="0">
                    <a:sym typeface="Symbol"/>
                  </a:rPr>
                  <a:t></a:t>
                </a:r>
                <a:r>
                  <a:rPr lang="en-US" b="1" baseline="-25000" dirty="0"/>
                  <a:t>p</a:t>
                </a:r>
                <a:r>
                  <a:rPr lang="en-US" b="1" dirty="0"/>
                  <a:t>) be the </a:t>
                </a:r>
                <a:r>
                  <a:rPr lang="en-US" b="1" dirty="0" err="1"/>
                  <a:t>pxp</a:t>
                </a:r>
                <a:r>
                  <a:rPr lang="en-US" b="1" dirty="0"/>
                  <a:t> diagonal matrix whose diagonal elements are the </a:t>
                </a:r>
                <a:r>
                  <a:rPr lang="en-US" b="1" dirty="0" err="1"/>
                  <a:t>eigen</a:t>
                </a:r>
                <a:r>
                  <a:rPr lang="en-US" b="1" dirty="0"/>
                  <a:t> values of </a:t>
                </a:r>
                <a14:m>
                  <m:oMath xmlns:m="http://schemas.openxmlformats.org/officeDocument/2006/math">
                    <m:sSup>
                      <m:sSupPr>
                        <m:ctrlPr>
                          <a:rPr lang="en-US" b="1" i="1">
                            <a:latin typeface="Cambria Math"/>
                          </a:rPr>
                        </m:ctrlPr>
                      </m:sSupPr>
                      <m:e>
                        <m:r>
                          <a:rPr lang="en-US" b="1" i="1">
                            <a:latin typeface="Cambria Math"/>
                          </a:rPr>
                          <m:t>𝑿</m:t>
                        </m:r>
                      </m:e>
                      <m:sup>
                        <m:r>
                          <a:rPr lang="en-US" b="1" i="1">
                            <a:latin typeface="Cambria Math"/>
                          </a:rPr>
                          <m:t>′</m:t>
                        </m:r>
                      </m:sup>
                    </m:sSup>
                  </m:oMath>
                </a14:m>
                <a:r>
                  <a:rPr lang="en-US" b="1" dirty="0"/>
                  <a:t>X  with </a:t>
                </a:r>
                <a:r>
                  <a:rPr lang="en-US" b="1" dirty="0">
                    <a:sym typeface="Symbol"/>
                  </a:rPr>
                  <a:t></a:t>
                </a:r>
                <a:r>
                  <a:rPr lang="en-US" b="1" baseline="-25000" dirty="0"/>
                  <a:t>1</a:t>
                </a:r>
                <a:r>
                  <a:rPr lang="en-US" b="1" dirty="0"/>
                  <a:t> </a:t>
                </a:r>
                <a:r>
                  <a:rPr lang="en-US" b="1" dirty="0">
                    <a:sym typeface="Symbol"/>
                  </a:rPr>
                  <a:t></a:t>
                </a:r>
                <a:r>
                  <a:rPr lang="en-US" b="1" baseline="-25000" dirty="0"/>
                  <a:t>2 </a:t>
                </a:r>
                <a:r>
                  <a:rPr lang="en-US" dirty="0">
                    <a:sym typeface="Symbol"/>
                  </a:rPr>
                  <a:t></a:t>
                </a:r>
                <a:r>
                  <a:rPr lang="en-US" dirty="0"/>
                  <a:t>…..</a:t>
                </a:r>
                <a:r>
                  <a:rPr lang="en-US" dirty="0">
                    <a:sym typeface="Symbol"/>
                  </a:rPr>
                  <a:t></a:t>
                </a:r>
                <a:r>
                  <a:rPr lang="en-US" dirty="0"/>
                  <a:t> </a:t>
                </a:r>
                <a:r>
                  <a:rPr lang="en-US" b="1" dirty="0">
                    <a:sym typeface="Symbol"/>
                  </a:rPr>
                  <a:t></a:t>
                </a:r>
                <a:r>
                  <a:rPr lang="en-US" b="1" baseline="-25000" dirty="0"/>
                  <a:t>p</a:t>
                </a:r>
                <a:r>
                  <a:rPr lang="en-US" b="1" dirty="0"/>
                  <a:t>. Let G be the </a:t>
                </a:r>
                <a:r>
                  <a:rPr lang="en-US" b="1" dirty="0" err="1"/>
                  <a:t>pxp</a:t>
                </a:r>
                <a:r>
                  <a:rPr lang="en-US" b="1" dirty="0"/>
                  <a:t> orthogonal matrix whose columns are the normalized </a:t>
                </a:r>
                <a:r>
                  <a:rPr lang="en-US" b="1" dirty="0" err="1"/>
                  <a:t>eigen</a:t>
                </a:r>
                <a:r>
                  <a:rPr lang="en-US" b="1" dirty="0"/>
                  <a:t> vectors corresponding to the </a:t>
                </a:r>
                <a:r>
                  <a:rPr lang="en-US" b="1" dirty="0" err="1"/>
                  <a:t>eigen</a:t>
                </a:r>
                <a:r>
                  <a:rPr lang="en-US" b="1" dirty="0"/>
                  <a:t> values of </a:t>
                </a:r>
                <a14:m>
                  <m:oMath xmlns:m="http://schemas.openxmlformats.org/officeDocument/2006/math">
                    <m:sSup>
                      <m:sSupPr>
                        <m:ctrlPr>
                          <a:rPr lang="en-US" b="1" i="1">
                            <a:latin typeface="Cambria Math"/>
                          </a:rPr>
                        </m:ctrlPr>
                      </m:sSupPr>
                      <m:e>
                        <m:r>
                          <a:rPr lang="en-US" b="1" i="1">
                            <a:latin typeface="Cambria Math"/>
                          </a:rPr>
                          <m:t>𝑿</m:t>
                        </m:r>
                      </m:e>
                      <m:sup>
                        <m:r>
                          <a:rPr lang="en-US" b="1" i="1">
                            <a:latin typeface="Cambria Math"/>
                          </a:rPr>
                          <m:t>′</m:t>
                        </m:r>
                      </m:sup>
                    </m:sSup>
                  </m:oMath>
                </a14:m>
                <a:r>
                  <a:rPr lang="en-US" b="1" dirty="0"/>
                  <a:t>X. Putting Z = XG and </a:t>
                </a:r>
                <a:r>
                  <a:rPr lang="en-US" b="1" dirty="0">
                    <a:sym typeface="Symbol"/>
                  </a:rPr>
                  <a:t></a:t>
                </a:r>
                <a:r>
                  <a:rPr lang="en-US" b="1" dirty="0"/>
                  <a:t> = G</a:t>
                </a:r>
                <a:r>
                  <a:rPr lang="en-US" b="1" baseline="30000" dirty="0"/>
                  <a:t>’ </a:t>
                </a:r>
                <a:r>
                  <a:rPr lang="en-US" b="1" dirty="0">
                    <a:sym typeface="Symbol"/>
                  </a:rPr>
                  <a:t></a:t>
                </a:r>
                <a:r>
                  <a:rPr lang="en-US" b="1" dirty="0"/>
                  <a:t>, the Canonical Parameterization of the model (1.1) is given by</a:t>
                </a:r>
                <a:endParaRPr lang="en-US" dirty="0"/>
              </a:p>
              <a:p>
                <a:r>
                  <a:rPr lang="en-US" b="1" dirty="0"/>
                  <a:t>	Y = Z </a:t>
                </a:r>
                <a:r>
                  <a:rPr lang="en-US" b="1" dirty="0">
                    <a:sym typeface="Symbol"/>
                  </a:rPr>
                  <a:t></a:t>
                </a:r>
                <a:r>
                  <a:rPr lang="en-US" b="1" dirty="0"/>
                  <a:t> + </a:t>
                </a:r>
                <a:r>
                  <a:rPr lang="en-US" b="1" dirty="0">
                    <a:sym typeface="Symbol"/>
                  </a:rPr>
                  <a:t></a:t>
                </a:r>
                <a:r>
                  <a:rPr lang="en-US" b="1" dirty="0"/>
                  <a:t>						</a:t>
                </a:r>
                <a:r>
                  <a:rPr lang="en-US" b="1" dirty="0" smtClean="0"/>
                  <a:t>(1.2)</a:t>
                </a:r>
                <a:endParaRPr lang="en-US" dirty="0"/>
              </a:p>
              <a:p>
                <a:r>
                  <a:rPr lang="en-US" b="1" dirty="0"/>
                  <a:t>The OLS estimator </a:t>
                </a:r>
                <a14:m>
                  <m:oMath xmlns:m="http://schemas.openxmlformats.org/officeDocument/2006/math">
                    <m:acc>
                      <m:accPr>
                        <m:chr m:val="̂"/>
                        <m:ctrlPr>
                          <a:rPr lang="en-US" b="1" i="1">
                            <a:latin typeface="Cambria Math"/>
                          </a:rPr>
                        </m:ctrlPr>
                      </m:accPr>
                      <m:e>
                        <m:r>
                          <a:rPr lang="en-US" b="1" i="1">
                            <a:latin typeface="Cambria Math"/>
                          </a:rPr>
                          <m:t>𝜶</m:t>
                        </m:r>
                      </m:e>
                    </m:acc>
                  </m:oMath>
                </a14:m>
                <a:r>
                  <a:rPr lang="en-US" b="1" dirty="0"/>
                  <a:t> of </a:t>
                </a:r>
                <a:r>
                  <a:rPr lang="en-US" b="1" dirty="0">
                    <a:sym typeface="Symbol"/>
                  </a:rPr>
                  <a:t></a:t>
                </a:r>
                <a:r>
                  <a:rPr lang="en-US" b="1" dirty="0"/>
                  <a:t> is given by</a:t>
                </a:r>
                <a:endParaRPr lang="en-US" dirty="0"/>
              </a:p>
              <a:p>
                <a:r>
                  <a:rPr lang="en-US" b="1" dirty="0"/>
                  <a:t>	</a:t>
                </a:r>
                <a14:m>
                  <m:oMath xmlns:m="http://schemas.openxmlformats.org/officeDocument/2006/math">
                    <m:acc>
                      <m:accPr>
                        <m:chr m:val="̂"/>
                        <m:ctrlPr>
                          <a:rPr lang="en-US" b="1" i="1">
                            <a:latin typeface="Cambria Math"/>
                          </a:rPr>
                        </m:ctrlPr>
                      </m:accPr>
                      <m:e>
                        <m:r>
                          <a:rPr lang="en-US" b="1" i="1">
                            <a:latin typeface="Cambria Math"/>
                          </a:rPr>
                          <m:t>𝜶</m:t>
                        </m:r>
                      </m:e>
                    </m:acc>
                  </m:oMath>
                </a14:m>
                <a:r>
                  <a:rPr lang="en-US" b="1" dirty="0"/>
                  <a:t> = </a:t>
                </a:r>
                <a14:m>
                  <m:oMath xmlns:m="http://schemas.openxmlformats.org/officeDocument/2006/math">
                    <m:sSup>
                      <m:sSupPr>
                        <m:ctrlPr>
                          <a:rPr lang="en-US" b="1" i="1">
                            <a:latin typeface="Cambria Math"/>
                          </a:rPr>
                        </m:ctrlPr>
                      </m:sSupPr>
                      <m:e>
                        <m:r>
                          <a:rPr lang="en-US" b="1" i="1">
                            <a:latin typeface="Cambria Math"/>
                            <a:sym typeface="Symbol"/>
                          </a:rPr>
                          <m:t></m:t>
                        </m:r>
                      </m:e>
                      <m:sup>
                        <m:r>
                          <a:rPr lang="en-US" b="1" i="1">
                            <a:latin typeface="Cambria Math"/>
                          </a:rPr>
                          <m:t>−</m:t>
                        </m:r>
                        <m:r>
                          <a:rPr lang="en-US" b="1" i="1">
                            <a:latin typeface="Cambria Math"/>
                          </a:rPr>
                          <m:t>𝟏</m:t>
                        </m:r>
                      </m:sup>
                    </m:sSup>
                    <m:sSup>
                      <m:sSupPr>
                        <m:ctrlPr>
                          <a:rPr lang="en-US" b="1" i="1">
                            <a:latin typeface="Cambria Math"/>
                          </a:rPr>
                        </m:ctrlPr>
                      </m:sSupPr>
                      <m:e>
                        <m:r>
                          <a:rPr lang="en-US" b="1" i="1">
                            <a:latin typeface="Cambria Math"/>
                          </a:rPr>
                          <m:t>𝒁</m:t>
                        </m:r>
                      </m:e>
                      <m:sup>
                        <m:r>
                          <a:rPr lang="en-US" b="1" i="1">
                            <a:latin typeface="Cambria Math"/>
                          </a:rPr>
                          <m:t>′</m:t>
                        </m:r>
                      </m:sup>
                    </m:sSup>
                  </m:oMath>
                </a14:m>
                <a:r>
                  <a:rPr lang="en-US" b="1" dirty="0"/>
                  <a:t>Y						</a:t>
                </a:r>
                <a:r>
                  <a:rPr lang="en-US" b="1" dirty="0" smtClean="0"/>
                  <a:t>(1.3)</a:t>
                </a:r>
                <a:endParaRPr lang="en-US" dirty="0"/>
              </a:p>
              <a:p>
                <a:r>
                  <a:rPr lang="en-US" b="1" dirty="0"/>
                  <a:t>E(</a:t>
                </a:r>
                <a14:m>
                  <m:oMath xmlns:m="http://schemas.openxmlformats.org/officeDocument/2006/math">
                    <m:acc>
                      <m:accPr>
                        <m:chr m:val="̂"/>
                        <m:ctrlPr>
                          <a:rPr lang="en-US" b="1" i="1">
                            <a:latin typeface="Cambria Math"/>
                          </a:rPr>
                        </m:ctrlPr>
                      </m:accPr>
                      <m:e>
                        <m:r>
                          <a:rPr lang="en-US" b="1" i="1">
                            <a:latin typeface="Cambria Math"/>
                          </a:rPr>
                          <m:t>𝜶</m:t>
                        </m:r>
                      </m:e>
                    </m:acc>
                    <m:r>
                      <a:rPr lang="en-US" b="1" i="1">
                        <a:latin typeface="Cambria Math"/>
                      </a:rPr>
                      <m:t> )= </m:t>
                    </m:r>
                  </m:oMath>
                </a14:m>
                <a:r>
                  <a:rPr lang="en-US" b="1" i="1" dirty="0">
                    <a:sym typeface="Symbol"/>
                  </a:rPr>
                  <a:t></a:t>
                </a:r>
                <a:r>
                  <a:rPr lang="en-US" b="1" dirty="0"/>
                  <a:t>			</a:t>
                </a:r>
                <a:r>
                  <a:rPr lang="en-US" b="1" dirty="0" err="1"/>
                  <a:t>Cov</a:t>
                </a:r>
                <a:r>
                  <a:rPr lang="en-US" b="1" dirty="0"/>
                  <a:t>(</a:t>
                </a:r>
                <a14:m>
                  <m:oMath xmlns:m="http://schemas.openxmlformats.org/officeDocument/2006/math">
                    <m:acc>
                      <m:accPr>
                        <m:chr m:val="̂"/>
                        <m:ctrlPr>
                          <a:rPr lang="en-US" b="1" i="1">
                            <a:latin typeface="Cambria Math"/>
                          </a:rPr>
                        </m:ctrlPr>
                      </m:accPr>
                      <m:e>
                        <m:r>
                          <a:rPr lang="en-US" b="1" i="1">
                            <a:latin typeface="Cambria Math"/>
                          </a:rPr>
                          <m:t>𝜶</m:t>
                        </m:r>
                      </m:e>
                    </m:acc>
                    <m:r>
                      <a:rPr lang="en-US" b="1" i="1">
                        <a:latin typeface="Cambria Math"/>
                      </a:rPr>
                      <m:t> </m:t>
                    </m:r>
                  </m:oMath>
                </a14:m>
                <a:r>
                  <a:rPr lang="en-US" b="1" dirty="0"/>
                  <a:t>) = </a:t>
                </a:r>
                <a14:m>
                  <m:oMath xmlns:m="http://schemas.openxmlformats.org/officeDocument/2006/math">
                    <m:sSup>
                      <m:sSupPr>
                        <m:ctrlPr>
                          <a:rPr lang="en-US" b="1" i="1">
                            <a:latin typeface="Cambria Math"/>
                          </a:rPr>
                        </m:ctrlPr>
                      </m:sSupPr>
                      <m:e>
                        <m:r>
                          <a:rPr lang="en-US" b="1" i="1">
                            <a:latin typeface="Cambria Math"/>
                          </a:rPr>
                          <m:t>𝝈</m:t>
                        </m:r>
                      </m:e>
                      <m:sup>
                        <m:r>
                          <a:rPr lang="en-US" b="1" i="1">
                            <a:latin typeface="Cambria Math"/>
                          </a:rPr>
                          <m:t>𝟐</m:t>
                        </m:r>
                      </m:sup>
                    </m:sSup>
                  </m:oMath>
                </a14:m>
                <a:r>
                  <a:rPr lang="en-US" b="1" dirty="0"/>
                  <a:t> </a:t>
                </a:r>
                <a14:m>
                  <m:oMath xmlns:m="http://schemas.openxmlformats.org/officeDocument/2006/math">
                    <m:sSup>
                      <m:sSupPr>
                        <m:ctrlPr>
                          <a:rPr lang="en-US" b="1" i="1">
                            <a:latin typeface="Cambria Math"/>
                          </a:rPr>
                        </m:ctrlPr>
                      </m:sSupPr>
                      <m:e>
                        <m:r>
                          <a:rPr lang="en-US" b="1" i="1">
                            <a:latin typeface="Cambria Math"/>
                            <a:sym typeface="Symbol"/>
                          </a:rPr>
                          <m:t></m:t>
                        </m:r>
                      </m:e>
                      <m:sup>
                        <m:r>
                          <a:rPr lang="en-US" b="1" i="1">
                            <a:latin typeface="Cambria Math"/>
                          </a:rPr>
                          <m:t>−</m:t>
                        </m:r>
                        <m:r>
                          <a:rPr lang="en-US" b="1" i="1">
                            <a:latin typeface="Cambria Math"/>
                          </a:rPr>
                          <m:t>𝟏</m:t>
                        </m:r>
                      </m:sup>
                    </m:sSup>
                  </m:oMath>
                </a14:m>
                <a:endParaRPr lang="en-US" dirty="0"/>
              </a:p>
              <a:p>
                <a:endParaRPr lang="en-US"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457200" y="1268760"/>
                <a:ext cx="8229600" cy="4857403"/>
              </a:xfrm>
              <a:blipFill rotWithShape="1">
                <a:blip r:embed="rId2"/>
                <a:stretch>
                  <a:fillRect l="-1185" t="-2258" r="-1704"/>
                </a:stretch>
              </a:blipFill>
            </p:spPr>
            <p:txBody>
              <a:bodyPr/>
              <a:lstStyle/>
              <a:p>
                <a:r>
                  <a:rPr lang="en-US">
                    <a:noFill/>
                  </a:rPr>
                  <a:t> </a:t>
                </a:r>
              </a:p>
            </p:txBody>
          </p:sp>
        </mc:Fallback>
      </mc:AlternateContent>
    </p:spTree>
    <p:extLst>
      <p:ext uri="{BB962C8B-B14F-4D97-AF65-F5344CB8AC3E}">
        <p14:creationId xmlns:p14="http://schemas.microsoft.com/office/powerpoint/2010/main" val="41290804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rPr>
              <a:t>The </a:t>
            </a:r>
            <a:r>
              <a:rPr lang="en-US" b="1" dirty="0" err="1" smtClean="0">
                <a:solidFill>
                  <a:srgbClr val="FF0000"/>
                </a:solidFill>
              </a:rPr>
              <a:t>multicolinearity</a:t>
            </a:r>
            <a:r>
              <a:rPr lang="en-US" b="1" dirty="0" smtClean="0">
                <a:solidFill>
                  <a:srgbClr val="FF0000"/>
                </a:solidFill>
              </a:rPr>
              <a:t> problem</a:t>
            </a:r>
            <a:endParaRPr lang="en-US" b="1" dirty="0">
              <a:solidFill>
                <a:srgbClr val="FF0000"/>
              </a:solidFill>
            </a:endParaRP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457200" y="1600200"/>
                <a:ext cx="8507288" cy="4525963"/>
              </a:xfrm>
            </p:spPr>
            <p:txBody>
              <a:bodyPr>
                <a:normAutofit/>
              </a:bodyPr>
              <a:lstStyle/>
              <a:p>
                <a:pPr>
                  <a:lnSpc>
                    <a:spcPct val="150000"/>
                  </a:lnSpc>
                </a:pPr>
                <a:r>
                  <a:rPr lang="en-US" b="1" dirty="0"/>
                  <a:t>If </a:t>
                </a:r>
                <a14:m>
                  <m:oMath xmlns:m="http://schemas.openxmlformats.org/officeDocument/2006/math">
                    <m:sSup>
                      <m:sSupPr>
                        <m:ctrlPr>
                          <a:rPr lang="en-US" b="1" i="1">
                            <a:latin typeface="Cambria Math"/>
                          </a:rPr>
                        </m:ctrlPr>
                      </m:sSupPr>
                      <m:e>
                        <m:r>
                          <a:rPr lang="en-US" b="1" i="1">
                            <a:latin typeface="Cambria Math"/>
                          </a:rPr>
                          <m:t>𝑿</m:t>
                        </m:r>
                      </m:e>
                      <m:sup>
                        <m:r>
                          <a:rPr lang="en-US" b="1" i="1">
                            <a:latin typeface="Cambria Math"/>
                          </a:rPr>
                          <m:t>′</m:t>
                        </m:r>
                      </m:sup>
                    </m:sSup>
                  </m:oMath>
                </a14:m>
                <a:r>
                  <a:rPr lang="en-US" b="1" dirty="0"/>
                  <a:t>X is </a:t>
                </a:r>
                <a:r>
                  <a:rPr lang="en-US" b="1" dirty="0" smtClean="0"/>
                  <a:t>ill-conditioned </a:t>
                </a:r>
                <a:r>
                  <a:rPr lang="en-US" b="1" dirty="0"/>
                  <a:t>some of its </a:t>
                </a:r>
                <a:r>
                  <a:rPr lang="en-US" b="1" dirty="0" err="1"/>
                  <a:t>eigen</a:t>
                </a:r>
                <a:r>
                  <a:rPr lang="en-US" b="1" dirty="0"/>
                  <a:t> values will be close to zero This implies that some of the components of the OLS estimator </a:t>
                </a:r>
                <a14:m>
                  <m:oMath xmlns:m="http://schemas.openxmlformats.org/officeDocument/2006/math">
                    <m:acc>
                      <m:accPr>
                        <m:chr m:val="̂"/>
                        <m:ctrlPr>
                          <a:rPr lang="en-US" b="1" i="1">
                            <a:latin typeface="Cambria Math"/>
                          </a:rPr>
                        </m:ctrlPr>
                      </m:accPr>
                      <m:e>
                        <m:r>
                          <a:rPr lang="en-US" b="1" i="1" smtClean="0">
                            <a:latin typeface="Cambria Math"/>
                            <a:sym typeface="Symbol"/>
                          </a:rPr>
                          <m:t></m:t>
                        </m:r>
                      </m:e>
                    </m:acc>
                  </m:oMath>
                </a14:m>
                <a:r>
                  <a:rPr lang="en-US" b="1" dirty="0"/>
                  <a:t> will have large magnitudes and large variances and its mean square error will be inflated</a:t>
                </a:r>
                <a:r>
                  <a:rPr lang="en-US" b="1" dirty="0" smtClean="0"/>
                  <a:t>.</a:t>
                </a:r>
                <a:endParaRPr lang="en-US"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457200" y="1600200"/>
                <a:ext cx="8507288" cy="4525963"/>
              </a:xfrm>
              <a:blipFill rotWithShape="1">
                <a:blip r:embed="rId2"/>
                <a:stretch>
                  <a:fillRect l="-358" r="-1289"/>
                </a:stretch>
              </a:blipFill>
            </p:spPr>
            <p:txBody>
              <a:bodyPr/>
              <a:lstStyle/>
              <a:p>
                <a:r>
                  <a:rPr lang="en-US">
                    <a:noFill/>
                  </a:rPr>
                  <a:t> </a:t>
                </a:r>
              </a:p>
            </p:txBody>
          </p:sp>
        </mc:Fallback>
      </mc:AlternateContent>
    </p:spTree>
    <p:extLst>
      <p:ext uri="{BB962C8B-B14F-4D97-AF65-F5344CB8AC3E}">
        <p14:creationId xmlns:p14="http://schemas.microsoft.com/office/powerpoint/2010/main" val="24542219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rPr>
              <a:t>The outliers problem</a:t>
            </a:r>
            <a:endParaRPr lang="en-US" b="1" dirty="0">
              <a:solidFill>
                <a:srgbClr val="FF0000"/>
              </a:solidFill>
            </a:endParaRPr>
          </a:p>
        </p:txBody>
      </p:sp>
      <p:sp>
        <p:nvSpPr>
          <p:cNvPr id="3" name="عنصر نائب للمحتوى 2"/>
          <p:cNvSpPr>
            <a:spLocks noGrp="1"/>
          </p:cNvSpPr>
          <p:nvPr>
            <p:ph idx="1"/>
          </p:nvPr>
        </p:nvSpPr>
        <p:spPr/>
        <p:txBody>
          <a:bodyPr>
            <a:normAutofit lnSpcReduction="10000"/>
          </a:bodyPr>
          <a:lstStyle/>
          <a:p>
            <a:r>
              <a:rPr lang="en-US" b="1" dirty="0" smtClean="0">
                <a:latin typeface="Times New Roman" panose="02020603050405020304" pitchFamily="18" charset="0"/>
                <a:cs typeface="Times New Roman" panose="02020603050405020304" pitchFamily="18" charset="0"/>
              </a:rPr>
              <a:t>The deviations from the hypothesized  distribution of the errors and the existence of “influential observations” in the direction of Y (outliers) and/or the direction of X (high leverages) make the OLS estimators drastically less efficient and less stable, (Huber 1964).</a:t>
            </a:r>
          </a:p>
          <a:p>
            <a:r>
              <a:rPr lang="en-US" b="1" dirty="0" smtClean="0">
                <a:latin typeface="Times New Roman" panose="02020603050405020304" pitchFamily="18" charset="0"/>
                <a:cs typeface="Times New Roman" panose="02020603050405020304" pitchFamily="18" charset="0"/>
              </a:rPr>
              <a:t>Moreover high leverages can cause </a:t>
            </a:r>
            <a:r>
              <a:rPr lang="en-US" b="1" dirty="0" err="1" smtClean="0">
                <a:latin typeface="Times New Roman" panose="02020603050405020304" pitchFamily="18" charset="0"/>
                <a:cs typeface="Times New Roman" panose="02020603050405020304" pitchFamily="18" charset="0"/>
              </a:rPr>
              <a:t>multcollinearity</a:t>
            </a:r>
            <a:r>
              <a:rPr lang="en-US" dirty="0" smtClean="0"/>
              <a:t>.</a:t>
            </a:r>
            <a:endParaRPr lang="en-US" dirty="0"/>
          </a:p>
        </p:txBody>
      </p:sp>
    </p:spTree>
    <p:extLst>
      <p:ext uri="{BB962C8B-B14F-4D97-AF65-F5344CB8AC3E}">
        <p14:creationId xmlns:p14="http://schemas.microsoft.com/office/powerpoint/2010/main" val="2924276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79512" y="1052736"/>
            <a:ext cx="8507288" cy="5073427"/>
          </a:xfrm>
        </p:spPr>
        <p:txBody>
          <a:bodyPr>
            <a:normAutofit/>
          </a:bodyPr>
          <a:lstStyle/>
          <a:p>
            <a:pPr algn="just"/>
            <a:r>
              <a:rPr lang="en-US" sz="2200" b="1" dirty="0" smtClean="0">
                <a:latin typeface="Times New Roman" panose="02020603050405020304" pitchFamily="18" charset="0"/>
                <a:cs typeface="Times New Roman" panose="02020603050405020304" pitchFamily="18" charset="0"/>
              </a:rPr>
              <a:t>The structure and properties of "good" statistical procedures presented by Davies (2002) can be used to evaluate the learning algorithm for prediction in linear models.</a:t>
            </a:r>
          </a:p>
          <a:p>
            <a:pPr algn="just"/>
            <a:r>
              <a:rPr lang="en-US" sz="2400" b="1" dirty="0" smtClean="0">
                <a:solidFill>
                  <a:srgbClr val="FF0000"/>
                </a:solidFill>
                <a:latin typeface="Times New Roman" panose="02020603050405020304" pitchFamily="18" charset="0"/>
                <a:cs typeface="Times New Roman" panose="02020603050405020304" pitchFamily="18" charset="0"/>
              </a:rPr>
              <a:t>Assumptions: </a:t>
            </a:r>
            <a:r>
              <a:rPr lang="en-US" sz="2200" b="1" dirty="0" smtClean="0">
                <a:latin typeface="Times New Roman" panose="02020603050405020304" pitchFamily="18" charset="0"/>
                <a:cs typeface="Times New Roman" panose="02020603050405020304" pitchFamily="18" charset="0"/>
              </a:rPr>
              <a:t>The procedure should work with minimal assumptions about the data to which it is applied. </a:t>
            </a:r>
          </a:p>
          <a:p>
            <a:pPr algn="just"/>
            <a:r>
              <a:rPr lang="en-US" sz="2400" b="1" dirty="0" smtClean="0">
                <a:solidFill>
                  <a:srgbClr val="FF0000"/>
                </a:solidFill>
                <a:latin typeface="Times New Roman" panose="02020603050405020304" pitchFamily="18" charset="0"/>
                <a:cs typeface="Times New Roman" panose="02020603050405020304" pitchFamily="18" charset="0"/>
              </a:rPr>
              <a:t>Signal and Noise model</a:t>
            </a:r>
            <a:r>
              <a:rPr lang="en-US" sz="2400" b="1" dirty="0" smtClean="0">
                <a:latin typeface="Times New Roman" panose="02020603050405020304" pitchFamily="18" charset="0"/>
                <a:cs typeface="Times New Roman" panose="02020603050405020304" pitchFamily="18" charset="0"/>
              </a:rPr>
              <a:t>: </a:t>
            </a:r>
            <a:r>
              <a:rPr lang="en-US" sz="2200" b="1" dirty="0" smtClean="0">
                <a:latin typeface="Times New Roman" panose="02020603050405020304" pitchFamily="18" charset="0"/>
                <a:cs typeface="Times New Roman" panose="02020603050405020304" pitchFamily="18" charset="0"/>
              </a:rPr>
              <a:t>The model generating the data should reflect the reality of the exiting of different types of deviations from the assumptions.</a:t>
            </a:r>
          </a:p>
          <a:p>
            <a:pPr algn="just"/>
            <a:r>
              <a:rPr lang="en-US" sz="2400" b="1" dirty="0" smtClean="0">
                <a:solidFill>
                  <a:srgbClr val="FF0000"/>
                </a:solidFill>
                <a:latin typeface="Times New Roman" panose="02020603050405020304" pitchFamily="18" charset="0"/>
                <a:cs typeface="Times New Roman" panose="02020603050405020304" pitchFamily="18" charset="0"/>
              </a:rPr>
              <a:t>Robustness: </a:t>
            </a:r>
            <a:r>
              <a:rPr lang="en-US" sz="2200" b="1" dirty="0" smtClean="0">
                <a:latin typeface="Times New Roman" panose="02020603050405020304" pitchFamily="18" charset="0"/>
                <a:cs typeface="Times New Roman" panose="02020603050405020304" pitchFamily="18" charset="0"/>
              </a:rPr>
              <a:t>This means that minor changes in the data should result in minor changes in the results of the procedure. </a:t>
            </a:r>
          </a:p>
          <a:p>
            <a:pPr algn="just"/>
            <a:r>
              <a:rPr lang="en-US" sz="2400" b="1" dirty="0">
                <a:solidFill>
                  <a:srgbClr val="FF0000"/>
                </a:solidFill>
                <a:latin typeface="Times New Roman" panose="02020603050405020304" pitchFamily="18" charset="0"/>
                <a:cs typeface="Times New Roman" panose="02020603050405020304" pitchFamily="18" charset="0"/>
              </a:rPr>
              <a:t>Efficiency:</a:t>
            </a:r>
            <a:r>
              <a:rPr lang="en-US" sz="2400" b="1" dirty="0">
                <a:latin typeface="Times New Roman" panose="02020603050405020304" pitchFamily="18" charset="0"/>
                <a:cs typeface="Times New Roman" panose="02020603050405020304" pitchFamily="18" charset="0"/>
              </a:rPr>
              <a:t> </a:t>
            </a:r>
            <a:r>
              <a:rPr lang="en-US" sz="2200" b="1" dirty="0">
                <a:latin typeface="Times New Roman" panose="02020603050405020304" pitchFamily="18" charset="0"/>
                <a:cs typeface="Times New Roman" panose="02020603050405020304" pitchFamily="18" charset="0"/>
              </a:rPr>
              <a:t>Asymptotic optimality of the statistical methods used. </a:t>
            </a:r>
            <a:endParaRPr lang="en-US" sz="2200" b="1" dirty="0" smtClean="0">
              <a:latin typeface="Times New Roman" panose="02020603050405020304" pitchFamily="18" charset="0"/>
              <a:cs typeface="Times New Roman" panose="02020603050405020304" pitchFamily="18" charset="0"/>
            </a:endParaRPr>
          </a:p>
          <a:p>
            <a:pPr algn="just"/>
            <a:r>
              <a:rPr lang="en-US" sz="2200" b="1" dirty="0" smtClean="0">
                <a:solidFill>
                  <a:srgbClr val="FF0000"/>
                </a:solidFill>
                <a:latin typeface="Times New Roman" panose="02020603050405020304" pitchFamily="18" charset="0"/>
                <a:cs typeface="Times New Roman" panose="02020603050405020304" pitchFamily="18" charset="0"/>
              </a:rPr>
              <a:t>Calculability: </a:t>
            </a:r>
            <a:r>
              <a:rPr lang="en-US" sz="2200" b="1" dirty="0" smtClean="0">
                <a:latin typeface="Times New Roman" panose="02020603050405020304" pitchFamily="18" charset="0"/>
                <a:cs typeface="Times New Roman" panose="02020603050405020304" pitchFamily="18" charset="0"/>
              </a:rPr>
              <a:t>The procedure should be fast in execution even with very large and very high dimension data sets. </a:t>
            </a:r>
            <a:endParaRPr lang="en-US"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40513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FF0000"/>
                </a:solidFill>
              </a:rPr>
              <a:t>In this study</a:t>
            </a:r>
            <a:endParaRPr lang="en-US" dirty="0">
              <a:solidFill>
                <a:srgbClr val="FF0000"/>
              </a:solidFill>
            </a:endParaRPr>
          </a:p>
        </p:txBody>
      </p:sp>
      <p:sp>
        <p:nvSpPr>
          <p:cNvPr id="3" name="عنصر نائب للمحتوى 2"/>
          <p:cNvSpPr>
            <a:spLocks noGrp="1"/>
          </p:cNvSpPr>
          <p:nvPr>
            <p:ph idx="1"/>
          </p:nvPr>
        </p:nvSpPr>
        <p:spPr/>
        <p:txBody>
          <a:bodyPr>
            <a:normAutofit/>
          </a:bodyPr>
          <a:lstStyle/>
          <a:p>
            <a:pPr algn="just"/>
            <a:r>
              <a:rPr lang="en-US" sz="2700" b="1" dirty="0" smtClean="0">
                <a:latin typeface="Times New Roman" panose="02020603050405020304" pitchFamily="18" charset="0"/>
                <a:cs typeface="Times New Roman" panose="02020603050405020304" pitchFamily="18" charset="0"/>
              </a:rPr>
              <a:t>we present two new estimators one called </a:t>
            </a:r>
            <a:r>
              <a:rPr lang="en-US" sz="2700" b="1" dirty="0" smtClean="0">
                <a:solidFill>
                  <a:schemeClr val="tx2">
                    <a:lumMod val="60000"/>
                    <a:lumOff val="40000"/>
                  </a:schemeClr>
                </a:solidFill>
                <a:latin typeface="Times New Roman" panose="02020603050405020304" pitchFamily="18" charset="0"/>
                <a:cs typeface="Times New Roman" panose="02020603050405020304" pitchFamily="18" charset="0"/>
              </a:rPr>
              <a:t>Surrogate Ridge M-estimator (SRME)</a:t>
            </a:r>
            <a:r>
              <a:rPr lang="en-US" sz="2700" b="1" dirty="0" smtClean="0">
                <a:latin typeface="Times New Roman" panose="02020603050405020304" pitchFamily="18" charset="0"/>
                <a:cs typeface="Times New Roman" panose="02020603050405020304" pitchFamily="18" charset="0"/>
              </a:rPr>
              <a:t> as a robust estimator which combats the problem of simultaneous occurrence of </a:t>
            </a:r>
            <a:r>
              <a:rPr lang="en-US" sz="2700" b="1" dirty="0" err="1" smtClean="0">
                <a:latin typeface="Times New Roman" panose="02020603050405020304" pitchFamily="18" charset="0"/>
                <a:cs typeface="Times New Roman" panose="02020603050405020304" pitchFamily="18" charset="0"/>
              </a:rPr>
              <a:t>multicollinearity</a:t>
            </a:r>
            <a:r>
              <a:rPr lang="en-US" sz="2700" b="1" dirty="0" smtClean="0">
                <a:latin typeface="Times New Roman" panose="02020603050405020304" pitchFamily="18" charset="0"/>
                <a:cs typeface="Times New Roman" panose="02020603050405020304" pitchFamily="18" charset="0"/>
              </a:rPr>
              <a:t> and outliers in y-direction,</a:t>
            </a:r>
          </a:p>
          <a:p>
            <a:pPr algn="just"/>
            <a:r>
              <a:rPr lang="en-US" sz="2700" b="1" dirty="0" smtClean="0">
                <a:latin typeface="Times New Roman" panose="02020603050405020304" pitchFamily="18" charset="0"/>
                <a:cs typeface="Times New Roman" panose="02020603050405020304" pitchFamily="18" charset="0"/>
              </a:rPr>
              <a:t>The other called </a:t>
            </a:r>
            <a:r>
              <a:rPr lang="en-US" sz="2700" b="1" dirty="0" smtClean="0">
                <a:solidFill>
                  <a:schemeClr val="tx2">
                    <a:lumMod val="60000"/>
                    <a:lumOff val="40000"/>
                  </a:schemeClr>
                </a:solidFill>
                <a:latin typeface="Times New Roman" panose="02020603050405020304" pitchFamily="18" charset="0"/>
                <a:cs typeface="Times New Roman" panose="02020603050405020304" pitchFamily="18" charset="0"/>
              </a:rPr>
              <a:t>Surrogate Ridge MM-estimator (SRMME)</a:t>
            </a:r>
            <a:r>
              <a:rPr lang="en-US" sz="2700" b="1" dirty="0" smtClean="0">
                <a:latin typeface="Times New Roman" panose="02020603050405020304" pitchFamily="18" charset="0"/>
                <a:cs typeface="Times New Roman" panose="02020603050405020304" pitchFamily="18" charset="0"/>
              </a:rPr>
              <a:t> as a robust estimator which combats the problem of simultaneous occurrence of </a:t>
            </a:r>
            <a:r>
              <a:rPr lang="en-US" sz="2700" b="1" dirty="0" err="1" smtClean="0">
                <a:latin typeface="Times New Roman" panose="02020603050405020304" pitchFamily="18" charset="0"/>
                <a:cs typeface="Times New Roman" panose="02020603050405020304" pitchFamily="18" charset="0"/>
              </a:rPr>
              <a:t>multicollinearity</a:t>
            </a:r>
            <a:r>
              <a:rPr lang="en-US" sz="2700" b="1" dirty="0" smtClean="0">
                <a:latin typeface="Times New Roman" panose="02020603050405020304" pitchFamily="18" charset="0"/>
                <a:cs typeface="Times New Roman" panose="02020603050405020304" pitchFamily="18" charset="0"/>
              </a:rPr>
              <a:t> and outliers in Y and X directions.</a:t>
            </a:r>
            <a:endParaRPr lang="en-US" sz="27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83787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251520" y="1600200"/>
            <a:ext cx="8496944" cy="4525963"/>
          </a:xfrm>
        </p:spPr>
        <p:txBody>
          <a:bodyPr>
            <a:normAutofit fontScale="92500"/>
          </a:bodyPr>
          <a:lstStyle/>
          <a:p>
            <a:pPr algn="just">
              <a:lnSpc>
                <a:spcPct val="150000"/>
              </a:lnSpc>
            </a:pPr>
            <a:r>
              <a:rPr lang="en-US" b="1" dirty="0" smtClean="0">
                <a:latin typeface="Times New Roman" panose="02020603050405020304" pitchFamily="18" charset="0"/>
                <a:cs typeface="Times New Roman" panose="02020603050405020304" pitchFamily="18" charset="0"/>
              </a:rPr>
              <a:t>A simulation study is presented to illustrate the performance of the newly proposed estimators. Results of the study showed that the method of Latent Root– M based Regression and the proposed estimators are more efficient in rectifying both problems simultaneously.</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44488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rPr>
              <a:t>1-RIDGE REGRESSION</a:t>
            </a:r>
            <a:endParaRPr lang="en-US" b="1" dirty="0">
              <a:solidFill>
                <a:srgbClr val="FF0000"/>
              </a:solidFill>
            </a:endParaRPr>
          </a:p>
        </p:txBody>
      </p:sp>
      <p:sp>
        <p:nvSpPr>
          <p:cNvPr id="3" name="عنصر نائب للمحتوى 2"/>
          <p:cNvSpPr>
            <a:spLocks noGrp="1"/>
          </p:cNvSpPr>
          <p:nvPr>
            <p:ph idx="1"/>
          </p:nvPr>
        </p:nvSpPr>
        <p:spPr>
          <a:xfrm>
            <a:off x="457200" y="1196752"/>
            <a:ext cx="8229600" cy="4929411"/>
          </a:xfrm>
        </p:spPr>
        <p:txBody>
          <a:bodyPr>
            <a:normAutofit/>
          </a:bodyPr>
          <a:lstStyle/>
          <a:p>
            <a:pPr>
              <a:lnSpc>
                <a:spcPct val="150000"/>
              </a:lnSpc>
            </a:pPr>
            <a:r>
              <a:rPr lang="en-US" sz="2800" b="1" dirty="0">
                <a:latin typeface="Times New Roman" panose="02020603050405020304" pitchFamily="18" charset="0"/>
                <a:cs typeface="Times New Roman" panose="02020603050405020304" pitchFamily="18" charset="0"/>
              </a:rPr>
              <a:t>Despite more modern approaches such as the lasso (</a:t>
            </a:r>
            <a:r>
              <a:rPr lang="en-US" sz="2800" b="1" dirty="0" err="1" smtClean="0">
                <a:latin typeface="Times New Roman" panose="02020603050405020304" pitchFamily="18" charset="0"/>
                <a:cs typeface="Times New Roman" panose="02020603050405020304" pitchFamily="18" charset="0"/>
              </a:rPr>
              <a:t>Tibshirani</a:t>
            </a:r>
            <a:r>
              <a:rPr lang="en-US" sz="2800" b="1" dirty="0" smtClean="0">
                <a:latin typeface="Times New Roman" panose="02020603050405020304" pitchFamily="18" charset="0"/>
                <a:cs typeface="Times New Roman" panose="02020603050405020304" pitchFamily="18" charset="0"/>
              </a:rPr>
              <a:t> 1996</a:t>
            </a:r>
            <a:r>
              <a:rPr lang="en-US" sz="2800" b="1" dirty="0">
                <a:latin typeface="Times New Roman" panose="02020603050405020304" pitchFamily="18" charset="0"/>
                <a:cs typeface="Times New Roman" panose="02020603050405020304" pitchFamily="18" charset="0"/>
              </a:rPr>
              <a:t>), least angle regression (LARS) (</a:t>
            </a:r>
            <a:r>
              <a:rPr lang="en-US" sz="2800" b="1" dirty="0" err="1">
                <a:latin typeface="Times New Roman" panose="02020603050405020304" pitchFamily="18" charset="0"/>
                <a:cs typeface="Times New Roman" panose="02020603050405020304" pitchFamily="18" charset="0"/>
              </a:rPr>
              <a:t>Efron</a:t>
            </a:r>
            <a:r>
              <a:rPr lang="en-US" sz="2800" b="1" dirty="0">
                <a:latin typeface="Times New Roman" panose="02020603050405020304" pitchFamily="18" charset="0"/>
                <a:cs typeface="Times New Roman" panose="02020603050405020304" pitchFamily="18" charset="0"/>
              </a:rPr>
              <a:t> et al. 2004</a:t>
            </a:r>
            <a:r>
              <a:rPr lang="en-US" sz="2800" b="1" dirty="0" smtClean="0">
                <a:latin typeface="Times New Roman" panose="02020603050405020304" pitchFamily="18" charset="0"/>
                <a:cs typeface="Times New Roman" panose="02020603050405020304" pitchFamily="18" charset="0"/>
              </a:rPr>
              <a:t>), and </a:t>
            </a:r>
            <a:r>
              <a:rPr lang="en-US" sz="2800" b="1" dirty="0">
                <a:latin typeface="Times New Roman" panose="02020603050405020304" pitchFamily="18" charset="0"/>
                <a:cs typeface="Times New Roman" panose="02020603050405020304" pitchFamily="18" charset="0"/>
              </a:rPr>
              <a:t>boosting (</a:t>
            </a:r>
            <a:r>
              <a:rPr lang="en-US" sz="2800" b="1" dirty="0" err="1">
                <a:latin typeface="Times New Roman" panose="02020603050405020304" pitchFamily="18" charset="0"/>
                <a:cs typeface="Times New Roman" panose="02020603050405020304" pitchFamily="18" charset="0"/>
              </a:rPr>
              <a:t>Bühlmann</a:t>
            </a:r>
            <a:r>
              <a:rPr lang="en-US" sz="2800" b="1" dirty="0">
                <a:latin typeface="Times New Roman" panose="02020603050405020304" pitchFamily="18" charset="0"/>
                <a:cs typeface="Times New Roman" panose="02020603050405020304" pitchFamily="18" charset="0"/>
              </a:rPr>
              <a:t> 2006), ridge regression (RR) </a:t>
            </a:r>
            <a:r>
              <a:rPr lang="en-US" sz="2800" b="1" dirty="0" smtClean="0">
                <a:latin typeface="Times New Roman" panose="02020603050405020304" pitchFamily="18" charset="0"/>
                <a:cs typeface="Times New Roman" panose="02020603050405020304" pitchFamily="18" charset="0"/>
              </a:rPr>
              <a:t>continues to </a:t>
            </a:r>
            <a:r>
              <a:rPr lang="en-US" sz="2800" b="1" dirty="0">
                <a:latin typeface="Times New Roman" panose="02020603050405020304" pitchFamily="18" charset="0"/>
                <a:cs typeface="Times New Roman" panose="02020603050405020304" pitchFamily="18" charset="0"/>
              </a:rPr>
              <a:t>be useful in many </a:t>
            </a:r>
            <a:r>
              <a:rPr lang="en-US" sz="2800" b="1" dirty="0" smtClean="0">
                <a:latin typeface="Times New Roman" panose="02020603050405020304" pitchFamily="18" charset="0"/>
                <a:cs typeface="Times New Roman" panose="02020603050405020304" pitchFamily="18" charset="0"/>
              </a:rPr>
              <a:t>situations , (</a:t>
            </a:r>
            <a:r>
              <a:rPr lang="en-US" sz="2800" b="1" dirty="0" err="1" smtClean="0">
                <a:latin typeface="Times New Roman" panose="02020603050405020304" pitchFamily="18" charset="0"/>
                <a:cs typeface="Times New Roman" panose="02020603050405020304" pitchFamily="18" charset="0"/>
              </a:rPr>
              <a:t>Maronna</a:t>
            </a:r>
            <a:r>
              <a:rPr lang="en-US" sz="2800" b="1" dirty="0" smtClean="0">
                <a:latin typeface="Times New Roman" panose="02020603050405020304" pitchFamily="18" charset="0"/>
                <a:cs typeface="Times New Roman" panose="02020603050405020304" pitchFamily="18" charset="0"/>
              </a:rPr>
              <a:t> 2011), specially for high dimensional data</a:t>
            </a:r>
          </a:p>
          <a:p>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93515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323528" y="1600200"/>
            <a:ext cx="7920880" cy="4525963"/>
          </a:xfrm>
        </p:spPr>
        <p:txBody>
          <a:bodyPr/>
          <a:lstStyle/>
          <a:p>
            <a:pPr lvl="0">
              <a:lnSpc>
                <a:spcPct val="150000"/>
              </a:lnSpc>
            </a:pPr>
            <a:r>
              <a:rPr lang="en-US" sz="3000" b="1" dirty="0" err="1">
                <a:latin typeface="Times New Roman" panose="02020603050405020304" pitchFamily="18" charset="0"/>
                <a:cs typeface="Times New Roman" panose="02020603050405020304" pitchFamily="18" charset="0"/>
              </a:rPr>
              <a:t>Hoerl</a:t>
            </a:r>
            <a:r>
              <a:rPr lang="en-US" sz="3000" b="1" dirty="0">
                <a:latin typeface="Times New Roman" panose="02020603050405020304" pitchFamily="18" charset="0"/>
                <a:cs typeface="Times New Roman" panose="02020603050405020304" pitchFamily="18" charset="0"/>
              </a:rPr>
              <a:t> and Kennard (1970,a,b) introduced the ridge regression estimator as a biased estimation method with smaller mean square errors than those of the OLS </a:t>
            </a:r>
            <a:r>
              <a:rPr lang="en-US" sz="3000" b="1" dirty="0" smtClean="0">
                <a:latin typeface="Times New Roman" panose="02020603050405020304" pitchFamily="18" charset="0"/>
                <a:cs typeface="Times New Roman" panose="02020603050405020304" pitchFamily="18" charset="0"/>
              </a:rPr>
              <a:t>estimators.</a:t>
            </a:r>
            <a:endParaRPr lang="en-US" sz="30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520709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lvl="0"/>
                <a:r>
                  <a:rPr lang="en-US" sz="2400" b="1" dirty="0">
                    <a:solidFill>
                      <a:prstClr val="black"/>
                    </a:solidFill>
                    <a:latin typeface="Times New Roman" panose="02020603050405020304" pitchFamily="18" charset="0"/>
                    <a:cs typeface="Times New Roman" panose="02020603050405020304" pitchFamily="18" charset="0"/>
                  </a:rPr>
                  <a:t>The RR family of estimators is defined by</a:t>
                </a:r>
              </a:p>
              <a:p>
                <a:pPr lvl="0"/>
                <a14:m>
                  <m:oMath xmlns:m="http://schemas.openxmlformats.org/officeDocument/2006/math">
                    <m:acc>
                      <m:accPr>
                        <m:chr m:val="̂"/>
                        <m:ctrlPr>
                          <a:rPr lang="en-US" sz="2400" b="1" i="1">
                            <a:solidFill>
                              <a:prstClr val="black"/>
                            </a:solidFill>
                            <a:latin typeface="Cambria Math"/>
                            <a:cs typeface="Times New Roman" panose="02020603050405020304" pitchFamily="18" charset="0"/>
                          </a:rPr>
                        </m:ctrlPr>
                      </m:accPr>
                      <m:e>
                        <m:r>
                          <a:rPr lang="en-US" sz="2400" b="1" i="1">
                            <a:solidFill>
                              <a:prstClr val="black"/>
                            </a:solidFill>
                            <a:latin typeface="Cambria Math"/>
                            <a:cs typeface="Times New Roman" panose="02020603050405020304" pitchFamily="18" charset="0"/>
                            <a:sym typeface="Symbol"/>
                          </a:rPr>
                          <m:t></m:t>
                        </m:r>
                      </m:e>
                    </m:acc>
                  </m:oMath>
                </a14:m>
                <a:r>
                  <a:rPr lang="en-US" sz="2400" b="1" dirty="0">
                    <a:solidFill>
                      <a:prstClr val="black"/>
                    </a:solidFill>
                    <a:latin typeface="Times New Roman" panose="02020603050405020304" pitchFamily="18" charset="0"/>
                    <a:cs typeface="Times New Roman" panose="02020603050405020304" pitchFamily="18" charset="0"/>
                  </a:rPr>
                  <a:t>(K) = (</a:t>
                </a:r>
                <a14:m>
                  <m:oMath xmlns:m="http://schemas.openxmlformats.org/officeDocument/2006/math">
                    <m:sSup>
                      <m:sSupPr>
                        <m:ctrlPr>
                          <a:rPr lang="en-US" sz="2400" b="1" i="1">
                            <a:solidFill>
                              <a:prstClr val="black"/>
                            </a:solidFill>
                            <a:latin typeface="Cambria Math"/>
                          </a:rPr>
                        </m:ctrlPr>
                      </m:sSupPr>
                      <m:e>
                        <m:r>
                          <a:rPr lang="en-US" sz="2400" b="1" i="1">
                            <a:solidFill>
                              <a:prstClr val="black"/>
                            </a:solidFill>
                            <a:latin typeface="Cambria Math"/>
                          </a:rPr>
                          <m:t>𝑿</m:t>
                        </m:r>
                      </m:e>
                      <m:sup>
                        <m:r>
                          <a:rPr lang="en-US" sz="2400" b="1" i="1">
                            <a:solidFill>
                              <a:prstClr val="black"/>
                            </a:solidFill>
                            <a:latin typeface="Cambria Math"/>
                          </a:rPr>
                          <m:t>′</m:t>
                        </m:r>
                      </m:sup>
                    </m:sSup>
                  </m:oMath>
                </a14:m>
                <a:r>
                  <a:rPr lang="en-US" sz="2400" b="1" dirty="0">
                    <a:solidFill>
                      <a:prstClr val="black"/>
                    </a:solidFill>
                  </a:rPr>
                  <a:t>X + G K G’</a:t>
                </a:r>
                <a14:m>
                  <m:oMath xmlns:m="http://schemas.openxmlformats.org/officeDocument/2006/math">
                    <m:sSup>
                      <m:sSupPr>
                        <m:ctrlPr>
                          <a:rPr lang="en-US" sz="2400" b="1" i="1">
                            <a:solidFill>
                              <a:prstClr val="black"/>
                            </a:solidFill>
                            <a:latin typeface="Cambria Math"/>
                          </a:rPr>
                        </m:ctrlPr>
                      </m:sSupPr>
                      <m:e>
                        <m:r>
                          <a:rPr lang="en-US" sz="2400" b="1" i="1">
                            <a:solidFill>
                              <a:prstClr val="black"/>
                            </a:solidFill>
                            <a:latin typeface="Cambria Math"/>
                          </a:rPr>
                          <m:t>)</m:t>
                        </m:r>
                      </m:e>
                      <m:sup>
                        <m:r>
                          <a:rPr lang="en-US" sz="2400" b="1" i="1">
                            <a:solidFill>
                              <a:prstClr val="black"/>
                            </a:solidFill>
                            <a:latin typeface="Cambria Math"/>
                          </a:rPr>
                          <m:t>−</m:t>
                        </m:r>
                        <m:r>
                          <a:rPr lang="en-US" sz="2400" b="1" i="1">
                            <a:solidFill>
                              <a:prstClr val="black"/>
                            </a:solidFill>
                            <a:latin typeface="Cambria Math"/>
                          </a:rPr>
                          <m:t>𝟏</m:t>
                        </m:r>
                      </m:sup>
                    </m:sSup>
                  </m:oMath>
                </a14:m>
                <a:r>
                  <a:rPr lang="en-US" sz="2400" b="1" dirty="0">
                    <a:solidFill>
                      <a:prstClr val="black"/>
                    </a:solidFill>
                    <a:latin typeface="Times New Roman" panose="02020603050405020304" pitchFamily="18" charset="0"/>
                    <a:cs typeface="Times New Roman" panose="02020603050405020304" pitchFamily="18" charset="0"/>
                  </a:rPr>
                  <a:t>X’ X </a:t>
                </a:r>
                <a14:m>
                  <m:oMath xmlns:m="http://schemas.openxmlformats.org/officeDocument/2006/math">
                    <m:acc>
                      <m:accPr>
                        <m:chr m:val="̂"/>
                        <m:ctrlPr>
                          <a:rPr lang="en-US" sz="2400" b="1" i="1">
                            <a:solidFill>
                              <a:prstClr val="black"/>
                            </a:solidFill>
                            <a:latin typeface="Cambria Math"/>
                            <a:cs typeface="Times New Roman" panose="02020603050405020304" pitchFamily="18" charset="0"/>
                          </a:rPr>
                        </m:ctrlPr>
                      </m:accPr>
                      <m:e>
                        <m:r>
                          <a:rPr lang="en-US" sz="2400" b="1" i="1">
                            <a:solidFill>
                              <a:prstClr val="black"/>
                            </a:solidFill>
                            <a:latin typeface="Cambria Math"/>
                            <a:cs typeface="Times New Roman" panose="02020603050405020304" pitchFamily="18" charset="0"/>
                            <a:sym typeface="Symbol"/>
                          </a:rPr>
                          <m:t></m:t>
                        </m:r>
                      </m:e>
                    </m:acc>
                  </m:oMath>
                </a14:m>
                <a:r>
                  <a:rPr lang="en-US" sz="2400" b="1" dirty="0">
                    <a:solidFill>
                      <a:prstClr val="black"/>
                    </a:solidFill>
                    <a:latin typeface="Times New Roman" panose="02020603050405020304" pitchFamily="18" charset="0"/>
                    <a:cs typeface="Times New Roman" panose="02020603050405020304" pitchFamily="18" charset="0"/>
                  </a:rPr>
                  <a:t>                           (1.4)</a:t>
                </a:r>
              </a:p>
              <a:p>
                <a:pPr lvl="0"/>
                <a:r>
                  <a:rPr lang="en-US" sz="2400" b="1" dirty="0">
                    <a:solidFill>
                      <a:prstClr val="black"/>
                    </a:solidFill>
                    <a:latin typeface="Times New Roman" panose="02020603050405020304" pitchFamily="18" charset="0"/>
                    <a:cs typeface="Times New Roman" panose="02020603050405020304" pitchFamily="18" charset="0"/>
                  </a:rPr>
                  <a:t>or equivalently under the canonical parameterization</a:t>
                </a:r>
              </a:p>
              <a:p>
                <a:pPr lvl="0"/>
                <a14:m>
                  <m:oMath xmlns:m="http://schemas.openxmlformats.org/officeDocument/2006/math">
                    <m:acc>
                      <m:accPr>
                        <m:chr m:val="̂"/>
                        <m:ctrlPr>
                          <a:rPr lang="en-US" sz="2400" b="1" i="1">
                            <a:solidFill>
                              <a:prstClr val="black"/>
                            </a:solidFill>
                            <a:latin typeface="Cambria Math"/>
                            <a:cs typeface="Times New Roman" panose="02020603050405020304" pitchFamily="18" charset="0"/>
                          </a:rPr>
                        </m:ctrlPr>
                      </m:accPr>
                      <m:e>
                        <m:r>
                          <a:rPr lang="en-US" sz="2400" b="1" i="1">
                            <a:solidFill>
                              <a:prstClr val="black"/>
                            </a:solidFill>
                            <a:latin typeface="Cambria Math"/>
                            <a:ea typeface="Cambria Math"/>
                            <a:cs typeface="Times New Roman" panose="02020603050405020304" pitchFamily="18" charset="0"/>
                          </a:rPr>
                          <m:t>𝜶</m:t>
                        </m:r>
                      </m:e>
                    </m:acc>
                  </m:oMath>
                </a14:m>
                <a:r>
                  <a:rPr lang="en-US" sz="2400" b="1" dirty="0">
                    <a:solidFill>
                      <a:prstClr val="black"/>
                    </a:solidFill>
                    <a:latin typeface="Times New Roman" panose="02020603050405020304" pitchFamily="18" charset="0"/>
                    <a:cs typeface="Times New Roman" panose="02020603050405020304" pitchFamily="18" charset="0"/>
                  </a:rPr>
                  <a:t> (K) = (</a:t>
                </a:r>
                <a:r>
                  <a:rPr lang="en-US" sz="2400" b="1" dirty="0">
                    <a:solidFill>
                      <a:prstClr val="black"/>
                    </a:solidFill>
                    <a:latin typeface="Times New Roman" panose="02020603050405020304" pitchFamily="18" charset="0"/>
                    <a:cs typeface="Times New Roman" panose="02020603050405020304" pitchFamily="18" charset="0"/>
                    <a:sym typeface="Symbol"/>
                  </a:rPr>
                  <a:t> +K</a:t>
                </a:r>
                <a14:m>
                  <m:oMath xmlns:m="http://schemas.openxmlformats.org/officeDocument/2006/math">
                    <m:sSup>
                      <m:sSupPr>
                        <m:ctrlPr>
                          <a:rPr lang="en-US" sz="2400" b="1" i="1">
                            <a:solidFill>
                              <a:prstClr val="black"/>
                            </a:solidFill>
                            <a:latin typeface="Cambria Math"/>
                            <a:cs typeface="Times New Roman" panose="02020603050405020304" pitchFamily="18" charset="0"/>
                            <a:sym typeface="Symbol"/>
                          </a:rPr>
                        </m:ctrlPr>
                      </m:sSupPr>
                      <m:e>
                        <m:r>
                          <a:rPr lang="en-US" sz="2400" b="1" i="1">
                            <a:solidFill>
                              <a:prstClr val="black"/>
                            </a:solidFill>
                            <a:latin typeface="Cambria Math"/>
                            <a:cs typeface="Times New Roman" panose="02020603050405020304" pitchFamily="18" charset="0"/>
                            <a:sym typeface="Symbol"/>
                          </a:rPr>
                          <m:t>)</m:t>
                        </m:r>
                      </m:e>
                      <m:sup>
                        <m:r>
                          <a:rPr lang="en-US" sz="2400" b="1" i="1">
                            <a:solidFill>
                              <a:prstClr val="black"/>
                            </a:solidFill>
                            <a:latin typeface="Cambria Math"/>
                            <a:cs typeface="Times New Roman" panose="02020603050405020304" pitchFamily="18" charset="0"/>
                            <a:sym typeface="Symbol"/>
                          </a:rPr>
                          <m:t>−</m:t>
                        </m:r>
                        <m:r>
                          <a:rPr lang="en-US" sz="2400" b="1" i="1">
                            <a:solidFill>
                              <a:prstClr val="black"/>
                            </a:solidFill>
                            <a:latin typeface="Cambria Math"/>
                            <a:cs typeface="Times New Roman" panose="02020603050405020304" pitchFamily="18" charset="0"/>
                            <a:sym typeface="Symbol"/>
                          </a:rPr>
                          <m:t>𝟏</m:t>
                        </m:r>
                      </m:sup>
                    </m:sSup>
                  </m:oMath>
                </a14:m>
                <a:r>
                  <a:rPr lang="en-US" sz="2400" b="1" dirty="0">
                    <a:solidFill>
                      <a:prstClr val="black"/>
                    </a:solidFill>
                    <a:latin typeface="Times New Roman" panose="02020603050405020304" pitchFamily="18" charset="0"/>
                    <a:cs typeface="Times New Roman" panose="02020603050405020304" pitchFamily="18" charset="0"/>
                    <a:sym typeface="Symbol"/>
                  </a:rPr>
                  <a:t> </a:t>
                </a:r>
                <a14:m>
                  <m:oMath xmlns:m="http://schemas.openxmlformats.org/officeDocument/2006/math">
                    <m:acc>
                      <m:accPr>
                        <m:chr m:val="̂"/>
                        <m:ctrlPr>
                          <a:rPr lang="en-US" sz="2400" b="1" i="1">
                            <a:solidFill>
                              <a:prstClr val="black"/>
                            </a:solidFill>
                            <a:latin typeface="Cambria Math"/>
                            <a:cs typeface="Times New Roman" panose="02020603050405020304" pitchFamily="18" charset="0"/>
                          </a:rPr>
                        </m:ctrlPr>
                      </m:accPr>
                      <m:e>
                        <m:r>
                          <a:rPr lang="en-US" sz="2400" b="1" i="1">
                            <a:solidFill>
                              <a:prstClr val="black"/>
                            </a:solidFill>
                            <a:latin typeface="Cambria Math"/>
                            <a:ea typeface="Cambria Math"/>
                            <a:cs typeface="Times New Roman" panose="02020603050405020304" pitchFamily="18" charset="0"/>
                          </a:rPr>
                          <m:t>𝜶</m:t>
                        </m:r>
                      </m:e>
                    </m:acc>
                  </m:oMath>
                </a14:m>
                <a:r>
                  <a:rPr lang="en-US" sz="2400" b="1" dirty="0">
                    <a:solidFill>
                      <a:prstClr val="black"/>
                    </a:solidFill>
                    <a:latin typeface="Times New Roman" panose="02020603050405020304" pitchFamily="18" charset="0"/>
                    <a:cs typeface="Times New Roman" panose="02020603050405020304" pitchFamily="18" charset="0"/>
                  </a:rPr>
                  <a:t>                                          (1.5)</a:t>
                </a:r>
              </a:p>
              <a:p>
                <a:pPr lvl="0"/>
                <a:endParaRPr lang="en-US" sz="2400" b="1" dirty="0">
                  <a:solidFill>
                    <a:prstClr val="black"/>
                  </a:solidFill>
                  <a:latin typeface="Times New Roman" panose="02020603050405020304" pitchFamily="18" charset="0"/>
                  <a:cs typeface="Times New Roman" panose="02020603050405020304" pitchFamily="18" charset="0"/>
                </a:endParaRPr>
              </a:p>
              <a:p>
                <a:pPr lvl="0"/>
                <a:r>
                  <a:rPr lang="en-US" sz="2400" b="1" dirty="0">
                    <a:solidFill>
                      <a:prstClr val="black"/>
                    </a:solidFill>
                    <a:latin typeface="Times New Roman" panose="02020603050405020304" pitchFamily="18" charset="0"/>
                    <a:cs typeface="Times New Roman" panose="02020603050405020304" pitchFamily="18" charset="0"/>
                  </a:rPr>
                  <a:t>K =</a:t>
                </a:r>
                <a:r>
                  <a:rPr lang="en-US" sz="2400" b="1" dirty="0" err="1">
                    <a:solidFill>
                      <a:prstClr val="black"/>
                    </a:solidFill>
                    <a:latin typeface="Times New Roman" panose="02020603050405020304" pitchFamily="18" charset="0"/>
                    <a:cs typeface="Times New Roman" panose="02020603050405020304" pitchFamily="18" charset="0"/>
                  </a:rPr>
                  <a:t>diag</a:t>
                </a:r>
                <a:r>
                  <a:rPr lang="en-US" sz="2400" b="1" dirty="0">
                    <a:solidFill>
                      <a:prstClr val="black"/>
                    </a:solidFill>
                    <a:latin typeface="Times New Roman" panose="02020603050405020304" pitchFamily="18" charset="0"/>
                    <a:cs typeface="Times New Roman" panose="02020603050405020304" pitchFamily="18" charset="0"/>
                  </a:rPr>
                  <a:t>(k</a:t>
                </a:r>
                <a:r>
                  <a:rPr lang="en-US" sz="2400" b="1" baseline="-25000" dirty="0">
                    <a:solidFill>
                      <a:prstClr val="black"/>
                    </a:solidFill>
                    <a:latin typeface="Times New Roman" panose="02020603050405020304" pitchFamily="18" charset="0"/>
                    <a:cs typeface="Times New Roman" panose="02020603050405020304" pitchFamily="18" charset="0"/>
                  </a:rPr>
                  <a:t>1</a:t>
                </a:r>
                <a:r>
                  <a:rPr lang="en-US" sz="2400" b="1" dirty="0">
                    <a:solidFill>
                      <a:prstClr val="black"/>
                    </a:solidFill>
                    <a:latin typeface="Times New Roman" panose="02020603050405020304" pitchFamily="18" charset="0"/>
                    <a:cs typeface="Times New Roman" panose="02020603050405020304" pitchFamily="18" charset="0"/>
                  </a:rPr>
                  <a:t>,k</a:t>
                </a:r>
                <a:r>
                  <a:rPr lang="en-US" sz="2400" b="1" baseline="-25000" dirty="0">
                    <a:solidFill>
                      <a:prstClr val="black"/>
                    </a:solidFill>
                    <a:latin typeface="Times New Roman" panose="02020603050405020304" pitchFamily="18" charset="0"/>
                    <a:cs typeface="Times New Roman" panose="02020603050405020304" pitchFamily="18" charset="0"/>
                  </a:rPr>
                  <a:t>2</a:t>
                </a:r>
                <a:r>
                  <a:rPr lang="en-US" sz="2400" b="1" dirty="0">
                    <a:solidFill>
                      <a:prstClr val="black"/>
                    </a:solidFill>
                    <a:latin typeface="Times New Roman" panose="02020603050405020304" pitchFamily="18" charset="0"/>
                    <a:cs typeface="Times New Roman" panose="02020603050405020304" pitchFamily="18" charset="0"/>
                  </a:rPr>
                  <a:t>,…,</a:t>
                </a:r>
                <a:r>
                  <a:rPr lang="en-US" sz="2400" b="1" dirty="0" err="1">
                    <a:solidFill>
                      <a:prstClr val="black"/>
                    </a:solidFill>
                    <a:latin typeface="Times New Roman" panose="02020603050405020304" pitchFamily="18" charset="0"/>
                    <a:cs typeface="Times New Roman" panose="02020603050405020304" pitchFamily="18" charset="0"/>
                  </a:rPr>
                  <a:t>k</a:t>
                </a:r>
                <a:r>
                  <a:rPr lang="en-US" sz="2400" b="1" baseline="-25000" dirty="0" err="1">
                    <a:solidFill>
                      <a:prstClr val="black"/>
                    </a:solidFill>
                    <a:latin typeface="Times New Roman" panose="02020603050405020304" pitchFamily="18" charset="0"/>
                    <a:cs typeface="Times New Roman" panose="02020603050405020304" pitchFamily="18" charset="0"/>
                  </a:rPr>
                  <a:t>p</a:t>
                </a:r>
                <a:r>
                  <a:rPr lang="en-US" sz="2400" b="1" dirty="0">
                    <a:solidFill>
                      <a:prstClr val="black"/>
                    </a:solidFill>
                    <a:latin typeface="Times New Roman" panose="02020603050405020304" pitchFamily="18" charset="0"/>
                    <a:cs typeface="Times New Roman" panose="02020603050405020304" pitchFamily="18" charset="0"/>
                  </a:rPr>
                  <a:t>) with k</a:t>
                </a:r>
                <a:r>
                  <a:rPr lang="en-US" sz="2400" b="1" baseline="-25000" dirty="0">
                    <a:solidFill>
                      <a:prstClr val="black"/>
                    </a:solidFill>
                    <a:latin typeface="Times New Roman" panose="02020603050405020304" pitchFamily="18" charset="0"/>
                    <a:cs typeface="Times New Roman" panose="02020603050405020304" pitchFamily="18" charset="0"/>
                  </a:rPr>
                  <a:t>1</a:t>
                </a:r>
                <a:r>
                  <a:rPr lang="en-US" sz="2400" b="1" dirty="0">
                    <a:solidFill>
                      <a:prstClr val="black"/>
                    </a:solidFill>
                    <a:latin typeface="Times New Roman" panose="02020603050405020304" pitchFamily="18" charset="0"/>
                    <a:cs typeface="Times New Roman" panose="02020603050405020304" pitchFamily="18" charset="0"/>
                  </a:rPr>
                  <a:t>,k</a:t>
                </a:r>
                <a:r>
                  <a:rPr lang="en-US" sz="2400" b="1" baseline="-25000" dirty="0">
                    <a:solidFill>
                      <a:prstClr val="black"/>
                    </a:solidFill>
                    <a:latin typeface="Times New Roman" panose="02020603050405020304" pitchFamily="18" charset="0"/>
                    <a:cs typeface="Times New Roman" panose="02020603050405020304" pitchFamily="18" charset="0"/>
                  </a:rPr>
                  <a:t>2</a:t>
                </a:r>
                <a:r>
                  <a:rPr lang="en-US" sz="2400" b="1" dirty="0">
                    <a:solidFill>
                      <a:prstClr val="black"/>
                    </a:solidFill>
                    <a:latin typeface="Times New Roman" panose="02020603050405020304" pitchFamily="18" charset="0"/>
                    <a:cs typeface="Times New Roman" panose="02020603050405020304" pitchFamily="18" charset="0"/>
                  </a:rPr>
                  <a:t>,…,</a:t>
                </a:r>
                <a:r>
                  <a:rPr lang="en-US" sz="2400" b="1" dirty="0" err="1">
                    <a:solidFill>
                      <a:prstClr val="black"/>
                    </a:solidFill>
                    <a:latin typeface="Times New Roman" panose="02020603050405020304" pitchFamily="18" charset="0"/>
                    <a:cs typeface="Times New Roman" panose="02020603050405020304" pitchFamily="18" charset="0"/>
                  </a:rPr>
                  <a:t>k</a:t>
                </a:r>
                <a:r>
                  <a:rPr lang="en-US" sz="2400" b="1" baseline="-25000" dirty="0" err="1">
                    <a:solidFill>
                      <a:prstClr val="black"/>
                    </a:solidFill>
                    <a:latin typeface="Times New Roman" panose="02020603050405020304" pitchFamily="18" charset="0"/>
                    <a:cs typeface="Times New Roman" panose="02020603050405020304" pitchFamily="18" charset="0"/>
                  </a:rPr>
                  <a:t>p</a:t>
                </a:r>
                <a:r>
                  <a:rPr lang="en-US" sz="2400" b="1" baseline="-25000" dirty="0">
                    <a:solidFill>
                      <a:prstClr val="black"/>
                    </a:solidFill>
                    <a:latin typeface="Times New Roman" panose="02020603050405020304" pitchFamily="18" charset="0"/>
                    <a:cs typeface="Times New Roman" panose="02020603050405020304" pitchFamily="18" charset="0"/>
                  </a:rPr>
                  <a:t> </a:t>
                </a:r>
                <a:r>
                  <a:rPr lang="en-US" sz="2400" b="1" dirty="0">
                    <a:solidFill>
                      <a:prstClr val="black"/>
                    </a:solidFill>
                    <a:latin typeface="Times New Roman" panose="02020603050405020304" pitchFamily="18" charset="0"/>
                    <a:cs typeface="Times New Roman" panose="02020603050405020304" pitchFamily="18" charset="0"/>
                  </a:rPr>
                  <a:t>positive biased factors introduced to achieve stability and to improve the estimation precession.</a:t>
                </a:r>
              </a:p>
              <a:p>
                <a:endParaRPr lang="en-US"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2"/>
                <a:stretch>
                  <a:fillRect l="-963" t="-1078" r="-1037"/>
                </a:stretch>
              </a:blipFill>
            </p:spPr>
            <p:txBody>
              <a:bodyPr/>
              <a:lstStyle/>
              <a:p>
                <a:r>
                  <a:rPr lang="en-US">
                    <a:noFill/>
                  </a:rPr>
                  <a:t> </a:t>
                </a:r>
              </a:p>
            </p:txBody>
          </p:sp>
        </mc:Fallback>
      </mc:AlternateContent>
    </p:spTree>
    <p:extLst>
      <p:ext uri="{BB962C8B-B14F-4D97-AF65-F5344CB8AC3E}">
        <p14:creationId xmlns:p14="http://schemas.microsoft.com/office/powerpoint/2010/main" val="4547356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5"/>
          <p:cNvSpPr>
            <a:spLocks noGrp="1"/>
          </p:cNvSpPr>
          <p:nvPr>
            <p:ph type="title"/>
          </p:nvPr>
        </p:nvSpPr>
        <p:spPr/>
        <p:txBody>
          <a:bodyPr/>
          <a:lstStyle/>
          <a:p>
            <a:endParaRPr lang="en-US"/>
          </a:p>
        </p:txBody>
      </p:sp>
      <mc:AlternateContent xmlns:mc="http://schemas.openxmlformats.org/markup-compatibility/2006" xmlns:a14="http://schemas.microsoft.com/office/drawing/2010/main">
        <mc:Choice Requires="a14">
          <p:sp>
            <p:nvSpPr>
              <p:cNvPr id="7" name="عنصر نائب للمحتوى 6"/>
              <p:cNvSpPr>
                <a:spLocks noGrp="1"/>
              </p:cNvSpPr>
              <p:nvPr>
                <p:ph idx="1"/>
              </p:nvPr>
            </p:nvSpPr>
            <p:spPr/>
            <p:txBody>
              <a:bodyPr>
                <a:normAutofit/>
              </a:bodyPr>
              <a:lstStyle/>
              <a:p>
                <a:r>
                  <a:rPr lang="en-US" sz="2400" b="1" dirty="0" smtClean="0">
                    <a:latin typeface="Times New Roman" panose="02020603050405020304" pitchFamily="18" charset="0"/>
                    <a:cs typeface="Times New Roman" panose="02020603050405020304" pitchFamily="18" charset="0"/>
                  </a:rPr>
                  <a:t>Hoerl and Kennard (1970,a,b) proved the existence of a range of positive k values in the interval </a:t>
                </a:r>
              </a:p>
              <a:p>
                <a:r>
                  <a:rPr lang="en-US" sz="2400" b="1" dirty="0" smtClean="0">
                    <a:latin typeface="Times New Roman" panose="02020603050405020304" pitchFamily="18" charset="0"/>
                    <a:cs typeface="Times New Roman" panose="02020603050405020304" pitchFamily="18" charset="0"/>
                  </a:rPr>
                  <a:t>0 &lt; k &lt; </a:t>
                </a:r>
                <a:r>
                  <a:rPr lang="en-US" sz="2400" b="1" dirty="0" smtClean="0">
                    <a:latin typeface="Times New Roman" panose="02020603050405020304" pitchFamily="18" charset="0"/>
                    <a:cs typeface="Times New Roman" panose="02020603050405020304" pitchFamily="18" charset="0"/>
                    <a:sym typeface="Symbol"/>
                  </a:rPr>
                  <a:t></a:t>
                </a:r>
                <a:r>
                  <a:rPr lang="en-US" sz="2400" b="1" baseline="30000" dirty="0" smtClean="0">
                    <a:latin typeface="Times New Roman" panose="02020603050405020304" pitchFamily="18" charset="0"/>
                    <a:cs typeface="Times New Roman" panose="02020603050405020304" pitchFamily="18" charset="0"/>
                    <a:sym typeface="Symbol"/>
                  </a:rPr>
                  <a:t>2</a:t>
                </a:r>
                <a:r>
                  <a:rPr lang="en-US" sz="2400" b="1" dirty="0" smtClean="0">
                    <a:latin typeface="Times New Roman" panose="02020603050405020304" pitchFamily="18" charset="0"/>
                    <a:cs typeface="Times New Roman" panose="02020603050405020304" pitchFamily="18" charset="0"/>
                    <a:sym typeface="Symbol"/>
                  </a:rPr>
                  <a:t>/max(</a:t>
                </a:r>
                <a14:m>
                  <m:oMath xmlns:m="http://schemas.openxmlformats.org/officeDocument/2006/math">
                    <m:sSubSup>
                      <m:sSubSupPr>
                        <m:ctrlPr>
                          <a:rPr lang="en-US" sz="2400" b="1" i="1">
                            <a:solidFill>
                              <a:prstClr val="black"/>
                            </a:solidFill>
                            <a:latin typeface="Cambria Math"/>
                            <a:cs typeface="Times New Roman" panose="02020603050405020304" pitchFamily="18" charset="0"/>
                          </a:rPr>
                        </m:ctrlPr>
                      </m:sSubSupPr>
                      <m:e>
                        <m:r>
                          <a:rPr lang="en-US" sz="2400" b="1" i="1">
                            <a:solidFill>
                              <a:prstClr val="black"/>
                            </a:solidFill>
                            <a:latin typeface="Cambria Math"/>
                            <a:cs typeface="Times New Roman" panose="02020603050405020304" pitchFamily="18" charset="0"/>
                            <a:sym typeface="Symbol"/>
                          </a:rPr>
                          <m:t></m:t>
                        </m:r>
                      </m:e>
                      <m:sub>
                        <m:r>
                          <a:rPr lang="en-US" sz="2400" b="1" i="1">
                            <a:solidFill>
                              <a:prstClr val="black"/>
                            </a:solidFill>
                            <a:latin typeface="Cambria Math"/>
                            <a:cs typeface="Times New Roman" panose="02020603050405020304" pitchFamily="18" charset="0"/>
                          </a:rPr>
                          <m:t>𝒊</m:t>
                        </m:r>
                      </m:sub>
                      <m:sup/>
                    </m:sSubSup>
                  </m:oMath>
                </a14:m>
                <a:r>
                  <a:rPr lang="en-US" sz="2400" b="1" baseline="30000" dirty="0" smtClean="0">
                    <a:latin typeface="Times New Roman" panose="02020603050405020304" pitchFamily="18" charset="0"/>
                    <a:cs typeface="Times New Roman" panose="02020603050405020304" pitchFamily="18" charset="0"/>
                  </a:rPr>
                  <a:t>2</a:t>
                </a:r>
                <a:r>
                  <a:rPr lang="en-US" sz="2400" b="1" dirty="0" smtClean="0">
                    <a:latin typeface="Times New Roman" panose="02020603050405020304" pitchFamily="18" charset="0"/>
                    <a:cs typeface="Times New Roman" panose="02020603050405020304" pitchFamily="18" charset="0"/>
                  </a:rPr>
                  <a:t>) for which the MSE of the RR estimator </a:t>
                </a:r>
                <a14:m>
                  <m:oMath xmlns:m="http://schemas.openxmlformats.org/officeDocument/2006/math">
                    <m:acc>
                      <m:accPr>
                        <m:chr m:val="̂"/>
                        <m:ctrlPr>
                          <a:rPr lang="en-US" sz="2400" b="1" i="1" smtClean="0">
                            <a:latin typeface="Cambria Math"/>
                            <a:cs typeface="Times New Roman" panose="02020603050405020304" pitchFamily="18" charset="0"/>
                          </a:rPr>
                        </m:ctrlPr>
                      </m:accPr>
                      <m:e>
                        <m:r>
                          <a:rPr lang="en-US" sz="2400" b="1" i="1" smtClean="0">
                            <a:latin typeface="Cambria Math"/>
                            <a:ea typeface="Cambria Math"/>
                            <a:cs typeface="Times New Roman" panose="02020603050405020304" pitchFamily="18" charset="0"/>
                          </a:rPr>
                          <m:t>𝜶</m:t>
                        </m:r>
                      </m:e>
                    </m:acc>
                  </m:oMath>
                </a14:m>
                <a:r>
                  <a:rPr lang="en-US" sz="2400" b="1" dirty="0" smtClean="0">
                    <a:latin typeface="Times New Roman" panose="02020603050405020304" pitchFamily="18" charset="0"/>
                    <a:cs typeface="Times New Roman" panose="02020603050405020304" pitchFamily="18" charset="0"/>
                  </a:rPr>
                  <a:t> (k) is smaller than the OLS estimator </a:t>
                </a:r>
                <a14:m>
                  <m:oMath xmlns:m="http://schemas.openxmlformats.org/officeDocument/2006/math">
                    <m:acc>
                      <m:accPr>
                        <m:chr m:val="̂"/>
                        <m:ctrlPr>
                          <a:rPr lang="en-US" sz="2400" b="1" i="1" smtClean="0">
                            <a:latin typeface="Cambria Math"/>
                            <a:cs typeface="Times New Roman" panose="02020603050405020304" pitchFamily="18" charset="0"/>
                          </a:rPr>
                        </m:ctrlPr>
                      </m:accPr>
                      <m:e>
                        <m:r>
                          <a:rPr lang="en-US" sz="2400" b="1" i="1" smtClean="0">
                            <a:latin typeface="Cambria Math"/>
                            <a:cs typeface="Times New Roman" panose="02020603050405020304" pitchFamily="18" charset="0"/>
                            <a:sym typeface="Symbol"/>
                          </a:rPr>
                          <m:t></m:t>
                        </m:r>
                      </m:e>
                    </m:acc>
                    <m:r>
                      <a:rPr lang="en-US" sz="2400" b="1" i="1" smtClean="0">
                        <a:latin typeface="Cambria Math"/>
                        <a:cs typeface="Times New Roman" panose="02020603050405020304" pitchFamily="18" charset="0"/>
                        <a:sym typeface="Symbol"/>
                      </a:rPr>
                      <m:t>.</m:t>
                    </m:r>
                  </m:oMath>
                </a14:m>
                <a:r>
                  <a:rPr lang="en-US" sz="2400" b="1" dirty="0" smtClean="0">
                    <a:latin typeface="Times New Roman" panose="02020603050405020304" pitchFamily="18" charset="0"/>
                    <a:cs typeface="Times New Roman" panose="02020603050405020304" pitchFamily="18" charset="0"/>
                  </a:rPr>
                  <a:t> </a:t>
                </a:r>
              </a:p>
              <a:p>
                <a:r>
                  <a:rPr lang="en-US" sz="2400" b="1" dirty="0" err="1" smtClean="0">
                    <a:latin typeface="Times New Roman" panose="02020603050405020304" pitchFamily="18" charset="0"/>
                    <a:cs typeface="Times New Roman" panose="02020603050405020304" pitchFamily="18" charset="0"/>
                  </a:rPr>
                  <a:t>Hoerl</a:t>
                </a:r>
                <a:r>
                  <a:rPr lang="en-US" sz="2400" b="1" dirty="0" smtClean="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et al. </a:t>
                </a:r>
                <a:r>
                  <a:rPr lang="en-US" sz="2400" b="1" dirty="0" smtClean="0">
                    <a:latin typeface="Times New Roman" panose="02020603050405020304" pitchFamily="18" charset="0"/>
                    <a:cs typeface="Times New Roman" panose="02020603050405020304" pitchFamily="18" charset="0"/>
                  </a:rPr>
                  <a:t>(1975</a:t>
                </a:r>
                <a:r>
                  <a:rPr lang="en-US" sz="2400" b="1" dirty="0">
                    <a:latin typeface="Times New Roman" panose="02020603050405020304" pitchFamily="18" charset="0"/>
                    <a:cs typeface="Times New Roman" panose="02020603050405020304" pitchFamily="18" charset="0"/>
                  </a:rPr>
                  <a:t> ) suggest </a:t>
                </a:r>
                <a:r>
                  <a:rPr lang="en-US" sz="2400" b="1" dirty="0" smtClean="0">
                    <a:latin typeface="Times New Roman" panose="02020603050405020304" pitchFamily="18" charset="0"/>
                    <a:cs typeface="Times New Roman" panose="02020603050405020304" pitchFamily="18" charset="0"/>
                  </a:rPr>
                  <a:t>estimating k by</a:t>
                </a:r>
              </a:p>
              <a:p>
                <a:pPr>
                  <a:lnSpc>
                    <a:spcPct val="115000"/>
                  </a:lnSpc>
                  <a:spcAft>
                    <a:spcPts val="1000"/>
                  </a:spcAft>
                </a:pPr>
                <a14:m>
                  <m:oMath xmlns:m="http://schemas.openxmlformats.org/officeDocument/2006/math">
                    <m:acc>
                      <m:accPr>
                        <m:chr m:val="̂"/>
                        <m:ctrlPr>
                          <a:rPr lang="en-US" sz="2400" b="1" i="1" smtClean="0">
                            <a:effectLst/>
                            <a:latin typeface="Cambria Math"/>
                            <a:ea typeface="Calibri"/>
                            <a:cs typeface="Times New Roman"/>
                          </a:rPr>
                        </m:ctrlPr>
                      </m:accPr>
                      <m:e>
                        <m:r>
                          <a:rPr lang="en-US" sz="2400" b="1" i="1">
                            <a:effectLst/>
                            <a:latin typeface="Cambria Math"/>
                            <a:ea typeface="Calibri"/>
                            <a:cs typeface="Times New Roman"/>
                          </a:rPr>
                          <m:t>𝒌</m:t>
                        </m:r>
                      </m:e>
                    </m:acc>
                  </m:oMath>
                </a14:m>
                <a:r>
                  <a:rPr lang="en-US" sz="2400" b="1" dirty="0">
                    <a:effectLst/>
                    <a:latin typeface="Times New Roman"/>
                    <a:ea typeface="Times New Roman"/>
                    <a:cs typeface="Arial"/>
                  </a:rPr>
                  <a:t> = p </a:t>
                </a:r>
                <a14:m>
                  <m:oMath xmlns:m="http://schemas.openxmlformats.org/officeDocument/2006/math">
                    <m:acc>
                      <m:accPr>
                        <m:chr m:val="̂"/>
                        <m:ctrlPr>
                          <a:rPr lang="en-US" sz="2400" b="1" i="1">
                            <a:effectLst/>
                            <a:latin typeface="Cambria Math"/>
                            <a:ea typeface="Times New Roman"/>
                            <a:cs typeface="Times New Roman"/>
                          </a:rPr>
                        </m:ctrlPr>
                      </m:accPr>
                      <m:e>
                        <m:r>
                          <a:rPr lang="en-US" sz="2400" b="1" i="1">
                            <a:effectLst/>
                            <a:latin typeface="Cambria Math"/>
                            <a:ea typeface="Times New Roman"/>
                            <a:cs typeface="Times New Roman"/>
                          </a:rPr>
                          <m:t>𝝈</m:t>
                        </m:r>
                      </m:e>
                    </m:acc>
                  </m:oMath>
                </a14:m>
                <a:r>
                  <a:rPr lang="en-US" sz="2400" b="1" dirty="0">
                    <a:effectLst/>
                    <a:latin typeface="Times New Roman"/>
                    <a:ea typeface="Times New Roman"/>
                    <a:cs typeface="Arial"/>
                  </a:rPr>
                  <a:t>/</a:t>
                </a:r>
                <a14:m>
                  <m:oMath xmlns:m="http://schemas.openxmlformats.org/officeDocument/2006/math">
                    <m:sSup>
                      <m:sSupPr>
                        <m:ctrlPr>
                          <a:rPr lang="en-US" sz="2400" b="1" i="1">
                            <a:effectLst/>
                            <a:latin typeface="Cambria Math"/>
                            <a:ea typeface="Times New Roman"/>
                            <a:cs typeface="Times New Roman"/>
                          </a:rPr>
                        </m:ctrlPr>
                      </m:sSupPr>
                      <m:e>
                        <m:acc>
                          <m:accPr>
                            <m:chr m:val="̂"/>
                            <m:ctrlPr>
                              <a:rPr lang="en-US" sz="2400" b="1" i="1">
                                <a:effectLst/>
                                <a:latin typeface="Cambria Math"/>
                                <a:ea typeface="Times New Roman"/>
                                <a:cs typeface="Times New Roman"/>
                              </a:rPr>
                            </m:ctrlPr>
                          </m:accPr>
                          <m:e>
                            <m:r>
                              <a:rPr lang="en-US" sz="2400" b="1" i="1">
                                <a:effectLst/>
                                <a:latin typeface="Cambria Math"/>
                                <a:ea typeface="Times New Roman"/>
                                <a:cs typeface="Times New Roman"/>
                              </a:rPr>
                              <m:t>𝜷</m:t>
                            </m:r>
                          </m:e>
                        </m:acc>
                      </m:e>
                      <m:sup>
                        <m:r>
                          <a:rPr lang="en-US" sz="2400" b="1" i="1">
                            <a:effectLst/>
                            <a:latin typeface="Cambria Math"/>
                            <a:ea typeface="Times New Roman"/>
                            <a:cs typeface="Times New Roman"/>
                          </a:rPr>
                          <m:t>′</m:t>
                        </m:r>
                      </m:sup>
                    </m:sSup>
                    <m:acc>
                      <m:accPr>
                        <m:chr m:val="̂"/>
                        <m:ctrlPr>
                          <a:rPr lang="en-US" sz="2400" b="1" i="1">
                            <a:effectLst/>
                            <a:latin typeface="Cambria Math"/>
                            <a:ea typeface="Calibri"/>
                            <a:cs typeface="Times New Roman"/>
                          </a:rPr>
                        </m:ctrlPr>
                      </m:accPr>
                      <m:e>
                        <m:r>
                          <a:rPr lang="en-US" sz="2400" b="1" i="1">
                            <a:effectLst/>
                            <a:latin typeface="Cambria Math"/>
                            <a:ea typeface="Calibri"/>
                            <a:cs typeface="Times New Roman"/>
                          </a:rPr>
                          <m:t>𝜷</m:t>
                        </m:r>
                      </m:e>
                    </m:acc>
                  </m:oMath>
                </a14:m>
                <a:r>
                  <a:rPr lang="en-US" sz="1200" b="1" dirty="0" smtClean="0">
                    <a:ea typeface="Calibri"/>
                    <a:cs typeface="Arial"/>
                  </a:rPr>
                  <a:t>     </a:t>
                </a:r>
                <a:r>
                  <a:rPr lang="en-US" sz="2400" b="1" dirty="0" smtClean="0">
                    <a:latin typeface="Times New Roman" panose="02020603050405020304" pitchFamily="18" charset="0"/>
                    <a:ea typeface="Calibri"/>
                    <a:cs typeface="Times New Roman" panose="02020603050405020304" pitchFamily="18" charset="0"/>
                  </a:rPr>
                  <a:t>where </a:t>
                </a:r>
                <a14:m>
                  <m:oMath xmlns:m="http://schemas.openxmlformats.org/officeDocument/2006/math">
                    <m:sSup>
                      <m:sSupPr>
                        <m:ctrlPr>
                          <a:rPr lang="en-US" sz="2400" b="1" i="1" smtClean="0">
                            <a:latin typeface="Cambria Math"/>
                            <a:cs typeface="Times New Roman" panose="02020603050405020304" pitchFamily="18" charset="0"/>
                          </a:rPr>
                        </m:ctrlPr>
                      </m:sSupPr>
                      <m:e>
                        <m:acc>
                          <m:accPr>
                            <m:chr m:val="̂"/>
                            <m:ctrlPr>
                              <a:rPr lang="en-US" sz="2400" b="1" i="1" smtClean="0">
                                <a:latin typeface="Cambria Math"/>
                                <a:cs typeface="Times New Roman" panose="02020603050405020304" pitchFamily="18" charset="0"/>
                              </a:rPr>
                            </m:ctrlPr>
                          </m:accPr>
                          <m:e>
                            <m:r>
                              <a:rPr lang="en-US" sz="2400" b="1" i="1" smtClean="0">
                                <a:latin typeface="Cambria Math"/>
                                <a:ea typeface="Cambria Math"/>
                                <a:cs typeface="Times New Roman" panose="02020603050405020304" pitchFamily="18" charset="0"/>
                              </a:rPr>
                              <m:t>𝝈</m:t>
                            </m:r>
                          </m:e>
                        </m:acc>
                      </m:e>
                      <m:sup>
                        <m:r>
                          <a:rPr lang="en-US" sz="2400" b="1" i="1" smtClean="0">
                            <a:latin typeface="Cambria Math"/>
                            <a:cs typeface="Times New Roman" panose="02020603050405020304" pitchFamily="18" charset="0"/>
                          </a:rPr>
                          <m:t>𝟐</m:t>
                        </m:r>
                      </m:sup>
                    </m:sSup>
                  </m:oMath>
                </a14:m>
                <a:r>
                  <a:rPr lang="en-US" sz="1200" b="1" dirty="0" smtClean="0">
                    <a:ea typeface="Calibri"/>
                    <a:cs typeface="Arial"/>
                  </a:rPr>
                  <a:t>  </a:t>
                </a:r>
                <a:r>
                  <a:rPr lang="en-US" sz="2400" b="1" dirty="0" smtClean="0">
                    <a:latin typeface="Times New Roman" panose="02020603050405020304" pitchFamily="18" charset="0"/>
                    <a:ea typeface="Calibri"/>
                    <a:cs typeface="Times New Roman" panose="02020603050405020304" pitchFamily="18" charset="0"/>
                  </a:rPr>
                  <a:t>= MSE , the OLS estimate of </a:t>
                </a:r>
                <a14:m>
                  <m:oMath xmlns:m="http://schemas.openxmlformats.org/officeDocument/2006/math">
                    <m:sSup>
                      <m:sSupPr>
                        <m:ctrlPr>
                          <a:rPr lang="en-US" sz="2400" b="1" i="1" smtClean="0">
                            <a:latin typeface="Cambria Math"/>
                            <a:cs typeface="Times New Roman" panose="02020603050405020304" pitchFamily="18" charset="0"/>
                          </a:rPr>
                        </m:ctrlPr>
                      </m:sSupPr>
                      <m:e>
                        <m:r>
                          <a:rPr lang="en-US" sz="2400" b="1" i="1" smtClean="0">
                            <a:latin typeface="Cambria Math"/>
                            <a:ea typeface="Cambria Math"/>
                            <a:cs typeface="Times New Roman" panose="02020603050405020304" pitchFamily="18" charset="0"/>
                          </a:rPr>
                          <m:t>𝝈</m:t>
                        </m:r>
                      </m:e>
                      <m:sup>
                        <m:r>
                          <a:rPr lang="en-US" sz="2400" b="1" i="1" smtClean="0">
                            <a:latin typeface="Cambria Math"/>
                            <a:cs typeface="Times New Roman" panose="02020603050405020304" pitchFamily="18" charset="0"/>
                          </a:rPr>
                          <m:t>𝟐</m:t>
                        </m:r>
                      </m:sup>
                    </m:sSup>
                  </m:oMath>
                </a14:m>
                <a:endParaRPr lang="en-US" sz="1200" b="1" dirty="0">
                  <a:ea typeface="Calibri"/>
                  <a:cs typeface="Arial"/>
                </a:endParaRPr>
              </a:p>
              <a:p>
                <a:r>
                  <a:rPr lang="en-US" sz="2400" b="1" dirty="0">
                    <a:latin typeface="Times New Roman" panose="02020603050405020304" pitchFamily="18" charset="0"/>
                    <a:cs typeface="Times New Roman" panose="02020603050405020304" pitchFamily="18" charset="0"/>
                  </a:rPr>
                  <a:t>Other </a:t>
                </a:r>
                <a:r>
                  <a:rPr lang="en-US" sz="2400" b="1" dirty="0" smtClean="0">
                    <a:latin typeface="Times New Roman" panose="02020603050405020304" pitchFamily="18" charset="0"/>
                    <a:cs typeface="Times New Roman" panose="02020603050405020304" pitchFamily="18" charset="0"/>
                  </a:rPr>
                  <a:t>numerical methods </a:t>
                </a:r>
                <a:r>
                  <a:rPr lang="en-US" sz="2400" b="1" dirty="0">
                    <a:latin typeface="Times New Roman" panose="02020603050405020304" pitchFamily="18" charset="0"/>
                    <a:cs typeface="Times New Roman" panose="02020603050405020304" pitchFamily="18" charset="0"/>
                  </a:rPr>
                  <a:t>have also been </a:t>
                </a:r>
                <a:r>
                  <a:rPr lang="en-US" sz="2400" b="1" dirty="0" smtClean="0">
                    <a:latin typeface="Times New Roman" panose="02020603050405020304" pitchFamily="18" charset="0"/>
                    <a:cs typeface="Times New Roman" panose="02020603050405020304" pitchFamily="18" charset="0"/>
                  </a:rPr>
                  <a:t>suggested</a:t>
                </a:r>
                <a:r>
                  <a:rPr lang="en-US" sz="2400"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to select the “best” value of k.</a:t>
                </a:r>
                <a:endParaRPr lang="en-US" sz="2400" b="1" dirty="0">
                  <a:latin typeface="Times New Roman" panose="02020603050405020304" pitchFamily="18" charset="0"/>
                  <a:cs typeface="Times New Roman" panose="02020603050405020304" pitchFamily="18" charset="0"/>
                </a:endParaRPr>
              </a:p>
            </p:txBody>
          </p:sp>
        </mc:Choice>
        <mc:Fallback xmlns="">
          <p:sp>
            <p:nvSpPr>
              <p:cNvPr id="7" name="عنصر نائب للمحتوى 6"/>
              <p:cNvSpPr>
                <a:spLocks noGrp="1" noRot="1" noChangeAspect="1" noMove="1" noResize="1" noEditPoints="1" noAdjustHandles="1" noChangeArrowheads="1" noChangeShapeType="1" noTextEdit="1"/>
              </p:cNvSpPr>
              <p:nvPr>
                <p:ph idx="1"/>
              </p:nvPr>
            </p:nvSpPr>
            <p:spPr>
              <a:blipFill rotWithShape="1">
                <a:blip r:embed="rId2"/>
                <a:stretch>
                  <a:fillRect l="-963" t="-1078" r="-1556"/>
                </a:stretch>
              </a:blipFill>
            </p:spPr>
            <p:txBody>
              <a:bodyPr/>
              <a:lstStyle/>
              <a:p>
                <a:r>
                  <a:rPr lang="en-US">
                    <a:noFill/>
                  </a:rPr>
                  <a:t> </a:t>
                </a:r>
              </a:p>
            </p:txBody>
          </p:sp>
        </mc:Fallback>
      </mc:AlternateContent>
    </p:spTree>
    <p:extLst>
      <p:ext uri="{BB962C8B-B14F-4D97-AF65-F5344CB8AC3E}">
        <p14:creationId xmlns:p14="http://schemas.microsoft.com/office/powerpoint/2010/main" val="24432064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i="0" u="none" strike="noStrike" baseline="0" dirty="0" smtClean="0">
                <a:solidFill>
                  <a:srgbClr val="FF0000"/>
                </a:solidFill>
                <a:latin typeface="MyriadPro-Bold"/>
              </a:rPr>
              <a:t>2-Surrogate Ridge Estimator</a:t>
            </a:r>
            <a:r>
              <a:rPr lang="en-US" b="1" i="0" u="none" strike="noStrike" baseline="0" dirty="0" smtClean="0">
                <a:solidFill>
                  <a:srgbClr val="0080FF"/>
                </a:solidFill>
                <a:latin typeface="MyriadPro-Bold"/>
              </a:rPr>
              <a:t> </a:t>
            </a:r>
            <a:r>
              <a:rPr lang="en-US" b="1" i="0" u="none" strike="noStrike" baseline="0" dirty="0" smtClean="0">
                <a:solidFill>
                  <a:srgbClr val="FF0000"/>
                </a:solidFill>
                <a:latin typeface="MyriadPro-Bold"/>
              </a:rPr>
              <a:t>SRE</a:t>
            </a:r>
            <a:endParaRPr lang="en-US" dirty="0"/>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normAutofit/>
              </a:bodyPr>
              <a:lstStyle/>
              <a:p>
                <a:r>
                  <a:rPr lang="en-US" sz="2400" b="1" i="0" u="none" strike="noStrike" baseline="0" dirty="0" smtClean="0">
                    <a:solidFill>
                      <a:srgbClr val="000000"/>
                    </a:solidFill>
                    <a:latin typeface="Times New Roman" panose="02020603050405020304" pitchFamily="18" charset="0"/>
                    <a:cs typeface="Times New Roman" panose="02020603050405020304" pitchFamily="18" charset="0"/>
                  </a:rPr>
                  <a:t>Jensen and Ramirez (</a:t>
                </a:r>
                <a:r>
                  <a:rPr lang="en-US" sz="2400" b="1" i="0" u="none" strike="noStrike" baseline="0" dirty="0" smtClean="0">
                    <a:solidFill>
                      <a:srgbClr val="0000FF"/>
                    </a:solidFill>
                    <a:latin typeface="Times New Roman" panose="02020603050405020304" pitchFamily="18" charset="0"/>
                    <a:cs typeface="Times New Roman" panose="02020603050405020304" pitchFamily="18" charset="0"/>
                  </a:rPr>
                  <a:t>2008</a:t>
                </a:r>
                <a:r>
                  <a:rPr lang="en-US" sz="2400" b="1" i="0" u="none" strike="noStrike" baseline="0" dirty="0" smtClean="0">
                    <a:solidFill>
                      <a:srgbClr val="000000"/>
                    </a:solidFill>
                    <a:latin typeface="Times New Roman" panose="02020603050405020304" pitchFamily="18" charset="0"/>
                    <a:cs typeface="Times New Roman" panose="02020603050405020304" pitchFamily="18" charset="0"/>
                  </a:rPr>
                  <a:t>) cast some doubt about the ability of ridge estimators to actually improve the condition of an ill-conditioned linear system and provide stable estimated regression coefficients and smaller variance inflation factors.</a:t>
                </a:r>
              </a:p>
              <a:p>
                <a:pPr lvl="0"/>
                <a:r>
                  <a:rPr lang="en-US" sz="2400" b="1" dirty="0" smtClean="0">
                    <a:solidFill>
                      <a:srgbClr val="000000"/>
                    </a:solidFill>
                    <a:latin typeface="Times New Roman" panose="02020603050405020304" pitchFamily="18" charset="0"/>
                    <a:cs typeface="Times New Roman" panose="02020603050405020304" pitchFamily="18" charset="0"/>
                  </a:rPr>
                  <a:t>They showed that  </a:t>
                </a:r>
                <a:r>
                  <a:rPr lang="en-US" sz="2400" b="1" dirty="0">
                    <a:solidFill>
                      <a:srgbClr val="000000"/>
                    </a:solidFill>
                    <a:latin typeface="Times New Roman" panose="02020603050405020304" pitchFamily="18" charset="0"/>
                    <a:cs typeface="Times New Roman" panose="02020603050405020304" pitchFamily="18" charset="0"/>
                  </a:rPr>
                  <a:t>adding k to each of the diagonal </a:t>
                </a:r>
                <a:r>
                  <a:rPr lang="en-US" sz="2400" b="1" dirty="0" smtClean="0">
                    <a:solidFill>
                      <a:srgbClr val="000000"/>
                    </a:solidFill>
                    <a:latin typeface="Times New Roman" panose="02020603050405020304" pitchFamily="18" charset="0"/>
                    <a:cs typeface="Times New Roman" panose="02020603050405020304" pitchFamily="18" charset="0"/>
                  </a:rPr>
                  <a:t>elements of </a:t>
                </a:r>
                <a14:m>
                  <m:oMath xmlns:m="http://schemas.openxmlformats.org/officeDocument/2006/math">
                    <m:sSup>
                      <m:sSupPr>
                        <m:ctrlPr>
                          <a:rPr lang="en-US" sz="2800" b="1" i="1">
                            <a:solidFill>
                              <a:prstClr val="black"/>
                            </a:solidFill>
                            <a:latin typeface="Cambria Math"/>
                          </a:rPr>
                        </m:ctrlPr>
                      </m:sSupPr>
                      <m:e>
                        <m:r>
                          <a:rPr lang="en-US" sz="2800" b="1" i="1">
                            <a:solidFill>
                              <a:prstClr val="black"/>
                            </a:solidFill>
                            <a:latin typeface="Cambria Math"/>
                          </a:rPr>
                          <m:t>𝑿</m:t>
                        </m:r>
                      </m:e>
                      <m:sup>
                        <m:r>
                          <a:rPr lang="en-US" sz="2800" b="1" i="1">
                            <a:solidFill>
                              <a:prstClr val="black"/>
                            </a:solidFill>
                            <a:latin typeface="Cambria Math"/>
                          </a:rPr>
                          <m:t>′</m:t>
                        </m:r>
                      </m:sup>
                    </m:sSup>
                  </m:oMath>
                </a14:m>
                <a:r>
                  <a:rPr lang="en-US" sz="2800" b="1" dirty="0">
                    <a:solidFill>
                      <a:prstClr val="black"/>
                    </a:solidFill>
                    <a:latin typeface="Times New Roman" panose="02020603050405020304" pitchFamily="18" charset="0"/>
                    <a:cs typeface="Times New Roman" panose="02020603050405020304" pitchFamily="18" charset="0"/>
                  </a:rPr>
                  <a:t>X</a:t>
                </a:r>
                <a:r>
                  <a:rPr lang="en-US" sz="2400" b="1" dirty="0">
                    <a:solidFill>
                      <a:srgbClr val="000000"/>
                    </a:solidFill>
                    <a:latin typeface="Times New Roman" panose="02020603050405020304" pitchFamily="18" charset="0"/>
                    <a:cs typeface="Times New Roman" panose="02020603050405020304" pitchFamily="18" charset="0"/>
                  </a:rPr>
                  <a:t> improves its condition. But the matrix X </a:t>
                </a:r>
                <a:r>
                  <a:rPr lang="en-US" sz="2400" b="1" dirty="0" smtClean="0">
                    <a:solidFill>
                      <a:srgbClr val="000000"/>
                    </a:solidFill>
                    <a:latin typeface="Times New Roman" panose="02020603050405020304" pitchFamily="18" charset="0"/>
                    <a:cs typeface="Times New Roman" panose="02020603050405020304" pitchFamily="18" charset="0"/>
                  </a:rPr>
                  <a:t>remains  </a:t>
                </a:r>
                <a:r>
                  <a:rPr lang="en-US" sz="2400" b="1" dirty="0">
                    <a:solidFill>
                      <a:srgbClr val="000000"/>
                    </a:solidFill>
                    <a:latin typeface="Times New Roman" panose="02020603050405020304" pitchFamily="18" charset="0"/>
                    <a:cs typeface="Times New Roman" panose="02020603050405020304" pitchFamily="18" charset="0"/>
                  </a:rPr>
                  <a:t>ill-conditioned</a:t>
                </a:r>
                <a:r>
                  <a:rPr lang="en-US" sz="2800" dirty="0">
                    <a:solidFill>
                      <a:srgbClr val="000000"/>
                    </a:solidFill>
                    <a:latin typeface="MinionPro-Regular"/>
                  </a:rPr>
                  <a:t>.</a:t>
                </a:r>
              </a:p>
              <a:p>
                <a:r>
                  <a:rPr lang="en-US" sz="2400" b="1" i="0" u="none" strike="noStrike" baseline="0" dirty="0" smtClean="0">
                    <a:solidFill>
                      <a:srgbClr val="000000"/>
                    </a:solidFill>
                    <a:latin typeface="Times New Roman" panose="02020603050405020304" pitchFamily="18" charset="0"/>
                    <a:cs typeface="Times New Roman" panose="02020603050405020304" pitchFamily="18" charset="0"/>
                  </a:rPr>
                  <a:t> </a:t>
                </a: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2"/>
                <a:stretch>
                  <a:fillRect l="-963" t="-1078"/>
                </a:stretch>
              </a:blipFill>
            </p:spPr>
            <p:txBody>
              <a:bodyPr/>
              <a:lstStyle/>
              <a:p>
                <a:r>
                  <a:rPr lang="en-US">
                    <a:noFill/>
                  </a:rPr>
                  <a:t> </a:t>
                </a:r>
              </a:p>
            </p:txBody>
          </p:sp>
        </mc:Fallback>
      </mc:AlternateContent>
    </p:spTree>
    <p:extLst>
      <p:ext uri="{BB962C8B-B14F-4D97-AF65-F5344CB8AC3E}">
        <p14:creationId xmlns:p14="http://schemas.microsoft.com/office/powerpoint/2010/main" val="42846141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57200" y="1268760"/>
            <a:ext cx="8686800" cy="5112568"/>
          </a:xfrm>
        </p:spPr>
        <p:txBody>
          <a:bodyPr>
            <a:normAutofit/>
          </a:bodyPr>
          <a:lstStyle/>
          <a:p>
            <a:pPr>
              <a:lnSpc>
                <a:spcPct val="150000"/>
              </a:lnSpc>
            </a:pPr>
            <a:r>
              <a:rPr lang="en-US" sz="2400" b="1" i="0" u="none" strike="noStrike" baseline="0" dirty="0" smtClean="0">
                <a:solidFill>
                  <a:srgbClr val="000000"/>
                </a:solidFill>
                <a:latin typeface="Times New Roman" panose="02020603050405020304" pitchFamily="18" charset="0"/>
                <a:cs typeface="Times New Roman" panose="02020603050405020304" pitchFamily="18" charset="0"/>
              </a:rPr>
              <a:t>Jensen and Ramirez (</a:t>
            </a:r>
            <a:r>
              <a:rPr lang="en-US" sz="2400" b="1" i="0" u="none" strike="noStrike" baseline="0" dirty="0" smtClean="0">
                <a:solidFill>
                  <a:srgbClr val="0000FF"/>
                </a:solidFill>
                <a:latin typeface="Times New Roman" panose="02020603050405020304" pitchFamily="18" charset="0"/>
                <a:cs typeface="Times New Roman" panose="02020603050405020304" pitchFamily="18" charset="0"/>
              </a:rPr>
              <a:t>2008</a:t>
            </a:r>
            <a:r>
              <a:rPr lang="en-US" sz="2400" b="1" i="0" u="none" strike="noStrike" baseline="0" dirty="0" smtClean="0">
                <a:solidFill>
                  <a:srgbClr val="000000"/>
                </a:solidFill>
                <a:latin typeface="Times New Roman" panose="02020603050405020304" pitchFamily="18" charset="0"/>
                <a:cs typeface="Times New Roman" panose="02020603050405020304" pitchFamily="18" charset="0"/>
              </a:rPr>
              <a:t>) propose replacing the ill-conditioned regression model (1.1)</a:t>
            </a:r>
            <a:r>
              <a:rPr lang="en-US" sz="2400" b="1" i="0" u="none" strike="noStrike" baseline="0" dirty="0" smtClean="0">
                <a:solidFill>
                  <a:srgbClr val="0000FF"/>
                </a:solidFill>
                <a:latin typeface="Times New Roman" panose="02020603050405020304" pitchFamily="18" charset="0"/>
                <a:cs typeface="Times New Roman" panose="02020603050405020304" pitchFamily="18" charset="0"/>
              </a:rPr>
              <a:t> </a:t>
            </a:r>
            <a:r>
              <a:rPr lang="en-US" sz="2400" b="1" i="0" u="none" strike="noStrike" baseline="0" dirty="0" smtClean="0">
                <a:solidFill>
                  <a:srgbClr val="000000"/>
                </a:solidFill>
                <a:latin typeface="Times New Roman" panose="02020603050405020304" pitchFamily="18" charset="0"/>
                <a:cs typeface="Times New Roman" panose="02020603050405020304" pitchFamily="18" charset="0"/>
              </a:rPr>
              <a:t>by the surrogate but </a:t>
            </a:r>
            <a:r>
              <a:rPr lang="en-US" sz="2400" b="1" dirty="0">
                <a:latin typeface="Times New Roman" panose="02020603050405020304" pitchFamily="18" charset="0"/>
                <a:cs typeface="Times New Roman" panose="02020603050405020304" pitchFamily="18" charset="0"/>
              </a:rPr>
              <a:t>less ill-conditioned </a:t>
            </a:r>
            <a:r>
              <a:rPr lang="en-US" sz="2400" b="1" dirty="0" smtClean="0">
                <a:latin typeface="Times New Roman" panose="02020603050405020304" pitchFamily="18" charset="0"/>
                <a:cs typeface="Times New Roman" panose="02020603050405020304" pitchFamily="18" charset="0"/>
              </a:rPr>
              <a:t>model           </a:t>
            </a:r>
            <a:r>
              <a:rPr lang="en-US" sz="2400" b="1" dirty="0" smtClean="0">
                <a:solidFill>
                  <a:srgbClr val="FF0000"/>
                </a:solidFill>
                <a:latin typeface="Times New Roman" panose="02020603050405020304" pitchFamily="18" charset="0"/>
                <a:cs typeface="Times New Roman" panose="02020603050405020304" pitchFamily="18" charset="0"/>
              </a:rPr>
              <a:t>Y = </a:t>
            </a:r>
            <a:r>
              <a:rPr lang="en-US" sz="2400" b="1" dirty="0" err="1" smtClean="0">
                <a:solidFill>
                  <a:srgbClr val="FF0000"/>
                </a:solidFill>
                <a:latin typeface="Times New Roman" panose="02020603050405020304" pitchFamily="18" charset="0"/>
                <a:cs typeface="Times New Roman" panose="02020603050405020304" pitchFamily="18" charset="0"/>
              </a:rPr>
              <a:t>X</a:t>
            </a:r>
            <a:r>
              <a:rPr lang="en-US" sz="2400" b="1" baseline="-25000" dirty="0" err="1" smtClean="0">
                <a:solidFill>
                  <a:srgbClr val="FF0000"/>
                </a:solidFill>
                <a:latin typeface="Times New Roman" panose="02020603050405020304" pitchFamily="18" charset="0"/>
                <a:cs typeface="Times New Roman" panose="02020603050405020304" pitchFamily="18" charset="0"/>
              </a:rPr>
              <a:t>k</a:t>
            </a:r>
            <a:r>
              <a:rPr lang="en-US" sz="2400" b="1" dirty="0" smtClean="0">
                <a:solidFill>
                  <a:srgbClr val="FF0000"/>
                </a:solidFill>
                <a:latin typeface="Times New Roman" panose="02020603050405020304" pitchFamily="18" charset="0"/>
                <a:cs typeface="Times New Roman" panose="02020603050405020304" pitchFamily="18" charset="0"/>
              </a:rPr>
              <a:t> </a:t>
            </a:r>
            <a:r>
              <a:rPr lang="en-US" sz="2400" b="1" dirty="0" smtClean="0">
                <a:solidFill>
                  <a:srgbClr val="FF0000"/>
                </a:solidFill>
                <a:latin typeface="Times New Roman" panose="02020603050405020304" pitchFamily="18" charset="0"/>
                <a:cs typeface="Times New Roman" panose="02020603050405020304" pitchFamily="18" charset="0"/>
                <a:sym typeface="Symbol"/>
              </a:rPr>
              <a:t> +			</a:t>
            </a:r>
            <a:r>
              <a:rPr lang="en-US" sz="2400" b="1" dirty="0" smtClean="0">
                <a:latin typeface="Times New Roman" panose="02020603050405020304" pitchFamily="18" charset="0"/>
                <a:cs typeface="Times New Roman" panose="02020603050405020304" pitchFamily="18" charset="0"/>
                <a:sym typeface="Symbol"/>
              </a:rPr>
              <a:t>(2.1)</a:t>
            </a:r>
          </a:p>
          <a:p>
            <a:pPr>
              <a:lnSpc>
                <a:spcPct val="150000"/>
              </a:lnSpc>
            </a:pPr>
            <a:r>
              <a:rPr lang="en-US" sz="2400" b="1" dirty="0" smtClean="0">
                <a:latin typeface="Times New Roman" panose="02020603050405020304" pitchFamily="18" charset="0"/>
                <a:cs typeface="Times New Roman" panose="02020603050405020304" pitchFamily="18" charset="0"/>
                <a:sym typeface="Symbol"/>
              </a:rPr>
              <a:t>where         </a:t>
            </a:r>
            <a:r>
              <a:rPr lang="en-US" sz="2400" b="1" dirty="0" smtClean="0">
                <a:solidFill>
                  <a:srgbClr val="FF0000"/>
                </a:solidFill>
                <a:latin typeface="Times New Roman" panose="02020603050405020304" pitchFamily="18" charset="0"/>
                <a:cs typeface="Times New Roman" panose="02020603050405020304" pitchFamily="18" charset="0"/>
                <a:sym typeface="Symbol"/>
              </a:rPr>
              <a:t> </a:t>
            </a:r>
            <a:r>
              <a:rPr lang="en-US" sz="2400" b="1" dirty="0" err="1" smtClean="0">
                <a:latin typeface="Times New Roman" panose="02020603050405020304" pitchFamily="18" charset="0"/>
                <a:cs typeface="Times New Roman" panose="02020603050405020304" pitchFamily="18" charset="0"/>
                <a:sym typeface="Symbol"/>
              </a:rPr>
              <a:t>X</a:t>
            </a:r>
            <a:r>
              <a:rPr lang="en-US" sz="2400" b="1" baseline="-25000" dirty="0" err="1" smtClean="0">
                <a:latin typeface="Times New Roman" panose="02020603050405020304" pitchFamily="18" charset="0"/>
                <a:cs typeface="Times New Roman" panose="02020603050405020304" pitchFamily="18" charset="0"/>
                <a:sym typeface="Symbol"/>
              </a:rPr>
              <a:t>k</a:t>
            </a:r>
            <a:r>
              <a:rPr lang="en-US" sz="2400" b="1" dirty="0" smtClean="0">
                <a:latin typeface="Times New Roman" panose="02020603050405020304" pitchFamily="18" charset="0"/>
                <a:cs typeface="Times New Roman" panose="02020603050405020304" pitchFamily="18" charset="0"/>
                <a:sym typeface="Symbol"/>
              </a:rPr>
              <a:t> = U (D +k </a:t>
            </a:r>
            <a:r>
              <a:rPr lang="en-US" sz="2400" b="1" dirty="0" err="1" smtClean="0">
                <a:latin typeface="Times New Roman" panose="02020603050405020304" pitchFamily="18" charset="0"/>
                <a:cs typeface="Times New Roman" panose="02020603050405020304" pitchFamily="18" charset="0"/>
                <a:sym typeface="Symbol"/>
              </a:rPr>
              <a:t>I</a:t>
            </a:r>
            <a:r>
              <a:rPr lang="en-US" sz="2400" b="1" baseline="-25000" dirty="0" err="1" smtClean="0">
                <a:latin typeface="Times New Roman" panose="02020603050405020304" pitchFamily="18" charset="0"/>
                <a:cs typeface="Times New Roman" panose="02020603050405020304" pitchFamily="18" charset="0"/>
                <a:sym typeface="Symbol"/>
              </a:rPr>
              <a:t>p</a:t>
            </a:r>
            <a:r>
              <a:rPr lang="en-US" sz="2400" b="1" dirty="0" smtClean="0">
                <a:latin typeface="Times New Roman" panose="02020603050405020304" pitchFamily="18" charset="0"/>
                <a:cs typeface="Times New Roman" panose="02020603050405020304" pitchFamily="18" charset="0"/>
                <a:sym typeface="Symbol"/>
              </a:rPr>
              <a:t>) </a:t>
            </a:r>
            <a:r>
              <a:rPr lang="en-US" sz="2400" b="1" dirty="0" err="1" smtClean="0">
                <a:latin typeface="Times New Roman" panose="02020603050405020304" pitchFamily="18" charset="0"/>
                <a:cs typeface="Times New Roman" panose="02020603050405020304" pitchFamily="18" charset="0"/>
                <a:sym typeface="Symbol"/>
              </a:rPr>
              <a:t>V</a:t>
            </a:r>
            <a:r>
              <a:rPr lang="en-US" sz="2400" b="1" baseline="30000" dirty="0" err="1" smtClean="0">
                <a:latin typeface="Times New Roman" panose="02020603050405020304" pitchFamily="18" charset="0"/>
                <a:cs typeface="Times New Roman" panose="02020603050405020304" pitchFamily="18" charset="0"/>
                <a:sym typeface="Symbol"/>
              </a:rPr>
              <a:t>t</a:t>
            </a:r>
            <a:endParaRPr lang="en-US" sz="2400" b="1" baseline="30000" dirty="0" smtClean="0">
              <a:latin typeface="Times New Roman" panose="02020603050405020304" pitchFamily="18" charset="0"/>
              <a:cs typeface="Times New Roman" panose="02020603050405020304" pitchFamily="18" charset="0"/>
              <a:sym typeface="Symbol"/>
            </a:endParaRPr>
          </a:p>
          <a:p>
            <a:pPr lvl="0"/>
            <a:r>
              <a:rPr lang="en-US" sz="2400" b="1" dirty="0">
                <a:solidFill>
                  <a:prstClr val="black"/>
                </a:solidFill>
                <a:latin typeface="Times New Roman" panose="02020603050405020304" pitchFamily="18" charset="0"/>
                <a:cs typeface="Times New Roman" panose="02020603050405020304" pitchFamily="18" charset="0"/>
              </a:rPr>
              <a:t>The matrices U and V are obtained from the singular-value decomposition of X = U D </a:t>
            </a:r>
            <a:r>
              <a:rPr lang="en-US" sz="2400" b="1" dirty="0" err="1">
                <a:solidFill>
                  <a:prstClr val="black"/>
                </a:solidFill>
                <a:latin typeface="Times New Roman" panose="02020603050405020304" pitchFamily="18" charset="0"/>
                <a:cs typeface="Times New Roman" panose="02020603050405020304" pitchFamily="18" charset="0"/>
              </a:rPr>
              <a:t>V</a:t>
            </a:r>
            <a:r>
              <a:rPr lang="en-US" sz="2400" b="1" baseline="30000" dirty="0" err="1">
                <a:solidFill>
                  <a:prstClr val="black"/>
                </a:solidFill>
                <a:latin typeface="Times New Roman" panose="02020603050405020304" pitchFamily="18" charset="0"/>
                <a:cs typeface="Times New Roman" panose="02020603050405020304" pitchFamily="18" charset="0"/>
              </a:rPr>
              <a:t>t</a:t>
            </a:r>
            <a:r>
              <a:rPr lang="en-US" sz="2400" b="1" dirty="0">
                <a:solidFill>
                  <a:prstClr val="black"/>
                </a:solidFill>
                <a:latin typeface="Times New Roman" panose="02020603050405020304" pitchFamily="18" charset="0"/>
                <a:cs typeface="Times New Roman" panose="02020603050405020304" pitchFamily="18" charset="0"/>
              </a:rPr>
              <a:t>  with </a:t>
            </a:r>
            <a:r>
              <a:rPr lang="en-US" sz="2400" b="1" dirty="0" err="1">
                <a:solidFill>
                  <a:prstClr val="black"/>
                </a:solidFill>
                <a:latin typeface="Times New Roman" panose="02020603050405020304" pitchFamily="18" charset="0"/>
                <a:cs typeface="Times New Roman" panose="02020603050405020304" pitchFamily="18" charset="0"/>
              </a:rPr>
              <a:t>U</a:t>
            </a:r>
            <a:r>
              <a:rPr lang="en-US" sz="2400" b="1" baseline="30000" dirty="0" err="1">
                <a:solidFill>
                  <a:prstClr val="black"/>
                </a:solidFill>
                <a:latin typeface="Times New Roman" panose="02020603050405020304" pitchFamily="18" charset="0"/>
                <a:cs typeface="Times New Roman" panose="02020603050405020304" pitchFamily="18" charset="0"/>
              </a:rPr>
              <a:t>t</a:t>
            </a:r>
            <a:r>
              <a:rPr lang="en-US" sz="2400" b="1" dirty="0" err="1">
                <a:solidFill>
                  <a:prstClr val="black"/>
                </a:solidFill>
                <a:latin typeface="Times New Roman" panose="02020603050405020304" pitchFamily="18" charset="0"/>
                <a:cs typeface="Times New Roman" panose="02020603050405020304" pitchFamily="18" charset="0"/>
              </a:rPr>
              <a:t>U</a:t>
            </a:r>
            <a:r>
              <a:rPr lang="en-US" sz="2400" b="1" dirty="0">
                <a:solidFill>
                  <a:prstClr val="black"/>
                </a:solidFill>
                <a:latin typeface="Times New Roman" panose="02020603050405020304" pitchFamily="18" charset="0"/>
                <a:cs typeface="Times New Roman" panose="02020603050405020304" pitchFamily="18" charset="0"/>
              </a:rPr>
              <a:t> = </a:t>
            </a:r>
            <a:r>
              <a:rPr lang="en-US" sz="2400" b="1" dirty="0" err="1">
                <a:solidFill>
                  <a:prstClr val="black"/>
                </a:solidFill>
                <a:latin typeface="Times New Roman" panose="02020603050405020304" pitchFamily="18" charset="0"/>
                <a:cs typeface="Times New Roman" panose="02020603050405020304" pitchFamily="18" charset="0"/>
              </a:rPr>
              <a:t>V</a:t>
            </a:r>
            <a:r>
              <a:rPr lang="en-US" sz="2400" b="1" baseline="30000" dirty="0" err="1">
                <a:solidFill>
                  <a:prstClr val="black"/>
                </a:solidFill>
                <a:latin typeface="Times New Roman" panose="02020603050405020304" pitchFamily="18" charset="0"/>
                <a:cs typeface="Times New Roman" panose="02020603050405020304" pitchFamily="18" charset="0"/>
              </a:rPr>
              <a:t>t</a:t>
            </a:r>
            <a:r>
              <a:rPr lang="en-US" sz="2400" b="1" dirty="0" err="1">
                <a:solidFill>
                  <a:prstClr val="black"/>
                </a:solidFill>
                <a:latin typeface="Times New Roman" panose="02020603050405020304" pitchFamily="18" charset="0"/>
                <a:cs typeface="Times New Roman" panose="02020603050405020304" pitchFamily="18" charset="0"/>
              </a:rPr>
              <a:t>V</a:t>
            </a:r>
            <a:r>
              <a:rPr lang="en-US" sz="2400" b="1" dirty="0">
                <a:solidFill>
                  <a:prstClr val="black"/>
                </a:solidFill>
                <a:latin typeface="Times New Roman" panose="02020603050405020304" pitchFamily="18" charset="0"/>
                <a:cs typeface="Times New Roman" panose="02020603050405020304" pitchFamily="18" charset="0"/>
              </a:rPr>
              <a:t> = </a:t>
            </a:r>
            <a:r>
              <a:rPr lang="en-US" sz="2400" b="1" dirty="0" err="1">
                <a:solidFill>
                  <a:prstClr val="black"/>
                </a:solidFill>
                <a:latin typeface="Times New Roman" panose="02020603050405020304" pitchFamily="18" charset="0"/>
                <a:cs typeface="Times New Roman" panose="02020603050405020304" pitchFamily="18" charset="0"/>
              </a:rPr>
              <a:t>I</a:t>
            </a:r>
            <a:r>
              <a:rPr lang="en-US" sz="2400" b="1" baseline="-25000" dirty="0" err="1">
                <a:solidFill>
                  <a:prstClr val="black"/>
                </a:solidFill>
                <a:latin typeface="Times New Roman" panose="02020603050405020304" pitchFamily="18" charset="0"/>
                <a:cs typeface="Times New Roman" panose="02020603050405020304" pitchFamily="18" charset="0"/>
              </a:rPr>
              <a:t>p</a:t>
            </a:r>
            <a:endParaRPr lang="en-US" sz="2400" b="1" baseline="-25000" dirty="0">
              <a:solidFill>
                <a:prstClr val="black"/>
              </a:solidFill>
              <a:latin typeface="Times New Roman" panose="02020603050405020304" pitchFamily="18" charset="0"/>
              <a:cs typeface="Times New Roman" panose="02020603050405020304" pitchFamily="18" charset="0"/>
            </a:endParaRPr>
          </a:p>
          <a:p>
            <a:pPr lvl="0"/>
            <a:r>
              <a:rPr lang="en-US" sz="2400" b="1" dirty="0">
                <a:solidFill>
                  <a:prstClr val="black"/>
                </a:solidFill>
                <a:latin typeface="Times New Roman" panose="02020603050405020304" pitchFamily="18" charset="0"/>
                <a:cs typeface="Times New Roman" panose="02020603050405020304" pitchFamily="18" charset="0"/>
              </a:rPr>
              <a:t>D</a:t>
            </a:r>
            <a:r>
              <a:rPr lang="en-US" sz="2400" b="1" baseline="30000" dirty="0">
                <a:solidFill>
                  <a:prstClr val="black"/>
                </a:solidFill>
                <a:latin typeface="Times New Roman" panose="02020603050405020304" pitchFamily="18" charset="0"/>
                <a:cs typeface="Times New Roman" panose="02020603050405020304" pitchFamily="18" charset="0"/>
              </a:rPr>
              <a:t>2 </a:t>
            </a:r>
            <a:r>
              <a:rPr lang="en-US" sz="2400" b="1" dirty="0">
                <a:solidFill>
                  <a:prstClr val="black"/>
                </a:solidFill>
                <a:latin typeface="Times New Roman" panose="02020603050405020304" pitchFamily="18" charset="0"/>
                <a:cs typeface="Times New Roman" panose="02020603050405020304" pitchFamily="18" charset="0"/>
              </a:rPr>
              <a:t>= </a:t>
            </a:r>
            <a:r>
              <a:rPr lang="en-US" sz="2400" b="1" dirty="0">
                <a:solidFill>
                  <a:prstClr val="black"/>
                </a:solidFill>
                <a:latin typeface="Times New Roman" panose="02020603050405020304" pitchFamily="18" charset="0"/>
                <a:cs typeface="Times New Roman" panose="02020603050405020304" pitchFamily="18" charset="0"/>
                <a:sym typeface="Symbol"/>
              </a:rPr>
              <a:t></a:t>
            </a:r>
          </a:p>
          <a:p>
            <a:pPr>
              <a:lnSpc>
                <a:spcPct val="150000"/>
              </a:lnSpc>
            </a:pPr>
            <a:endParaRPr lang="en-US"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30333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normAutofit/>
              </a:bodyPr>
              <a:lstStyle/>
              <a:p>
                <a:r>
                  <a:rPr lang="en-US" sz="2400" b="1" i="0" u="none" strike="noStrike" baseline="0" dirty="0" smtClean="0">
                    <a:solidFill>
                      <a:schemeClr val="tx1"/>
                    </a:solidFill>
                    <a:latin typeface="Times New Roman" panose="02020603050405020304" pitchFamily="18" charset="0"/>
                    <a:cs typeface="Times New Roman" panose="02020603050405020304" pitchFamily="18" charset="0"/>
                  </a:rPr>
                  <a:t>Since </a:t>
                </a:r>
                <a14:m>
                  <m:oMath xmlns:m="http://schemas.openxmlformats.org/officeDocument/2006/math">
                    <m:sSub>
                      <m:sSubPr>
                        <m:ctrlPr>
                          <a:rPr lang="en-US" sz="2400" b="1" i="1" u="none" strike="noStrike" baseline="0" dirty="0" smtClean="0">
                            <a:solidFill>
                              <a:schemeClr val="tx1"/>
                            </a:solidFill>
                            <a:latin typeface="Cambria Math"/>
                          </a:rPr>
                        </m:ctrlPr>
                      </m:sSubPr>
                      <m:e>
                        <m:sSubSup>
                          <m:sSubSupPr>
                            <m:ctrlPr>
                              <a:rPr lang="en-US" sz="2400" b="1" i="1" u="none" strike="noStrike" baseline="0" dirty="0" smtClean="0">
                                <a:solidFill>
                                  <a:schemeClr val="tx1"/>
                                </a:solidFill>
                                <a:latin typeface="Cambria Math"/>
                              </a:rPr>
                            </m:ctrlPr>
                          </m:sSubSupPr>
                          <m:e>
                            <m:sSub>
                              <m:sSubPr>
                                <m:ctrlPr>
                                  <a:rPr lang="en-US" sz="2400" b="1" i="1" u="none" strike="noStrike" baseline="0" dirty="0" smtClean="0">
                                    <a:solidFill>
                                      <a:schemeClr val="tx1"/>
                                    </a:solidFill>
                                    <a:latin typeface="Cambria Math"/>
                                  </a:rPr>
                                </m:ctrlPr>
                              </m:sSubPr>
                              <m:e>
                                <m:r>
                                  <a:rPr lang="en-US" sz="2400" b="1" i="1" u="none" strike="noStrike" baseline="0" dirty="0" smtClean="0">
                                    <a:solidFill>
                                      <a:schemeClr val="tx1"/>
                                    </a:solidFill>
                                    <a:latin typeface="Cambria Math"/>
                                  </a:rPr>
                                  <m:t>𝑿</m:t>
                                </m:r>
                              </m:e>
                              <m:sub>
                                <m:r>
                                  <a:rPr lang="en-US" sz="2400" b="1" i="1" u="none" strike="noStrike" baseline="0" dirty="0" smtClean="0">
                                    <a:solidFill>
                                      <a:schemeClr val="tx1"/>
                                    </a:solidFill>
                                    <a:latin typeface="Cambria Math"/>
                                  </a:rPr>
                                  <m:t>𝒌</m:t>
                                </m:r>
                              </m:sub>
                            </m:sSub>
                          </m:e>
                          <m:sub/>
                          <m:sup>
                            <m:r>
                              <a:rPr lang="en-US" sz="2400" b="1" i="1" u="none" strike="noStrike" baseline="0" dirty="0" smtClean="0">
                                <a:solidFill>
                                  <a:schemeClr val="tx1"/>
                                </a:solidFill>
                                <a:latin typeface="Cambria Math"/>
                              </a:rPr>
                              <m:t>′</m:t>
                            </m:r>
                          </m:sup>
                        </m:sSubSup>
                        <m:r>
                          <a:rPr lang="en-US" sz="2400" b="1" i="1" u="none" strike="noStrike" baseline="0" dirty="0" smtClean="0">
                            <a:solidFill>
                              <a:schemeClr val="tx1"/>
                            </a:solidFill>
                            <a:latin typeface="Cambria Math"/>
                          </a:rPr>
                          <m:t>𝑿</m:t>
                        </m:r>
                      </m:e>
                      <m:sub>
                        <m:r>
                          <a:rPr lang="en-US" sz="2400" b="1" i="1" u="none" strike="noStrike" baseline="0" dirty="0" smtClean="0">
                            <a:solidFill>
                              <a:schemeClr val="tx1"/>
                            </a:solidFill>
                            <a:latin typeface="Cambria Math"/>
                          </a:rPr>
                          <m:t>𝒌</m:t>
                        </m:r>
                      </m:sub>
                    </m:sSub>
                  </m:oMath>
                </a14:m>
                <a:r>
                  <a:rPr lang="en-US" sz="2400" b="1" i="0" u="none" strike="noStrike" baseline="0" dirty="0" smtClean="0">
                    <a:solidFill>
                      <a:schemeClr val="tx1"/>
                    </a:solidFill>
                    <a:latin typeface="Times New Roman" panose="02020603050405020304" pitchFamily="18" charset="0"/>
                    <a:cs typeface="Times New Roman" panose="02020603050405020304" pitchFamily="18" charset="0"/>
                  </a:rPr>
                  <a:t> </a:t>
                </a:r>
                <a14:m>
                  <m:oMath xmlns:m="http://schemas.openxmlformats.org/officeDocument/2006/math">
                    <m:r>
                      <a:rPr lang="en-US" sz="2400" b="1" i="1" dirty="0">
                        <a:solidFill>
                          <a:schemeClr val="tx1"/>
                        </a:solidFill>
                        <a:latin typeface="Cambria Math"/>
                      </a:rPr>
                      <m:t> </m:t>
                    </m:r>
                  </m:oMath>
                </a14:m>
                <a:r>
                  <a:rPr lang="en-US" sz="2400" b="1" i="0" u="none" strike="noStrike" baseline="0" dirty="0" smtClean="0">
                    <a:solidFill>
                      <a:schemeClr val="tx1"/>
                    </a:solidFill>
                    <a:latin typeface="Times New Roman" panose="02020603050405020304" pitchFamily="18" charset="0"/>
                    <a:cs typeface="Times New Roman" panose="02020603050405020304" pitchFamily="18" charset="0"/>
                  </a:rPr>
                  <a:t>= </a:t>
                </a:r>
                <a14:m>
                  <m:oMath xmlns:m="http://schemas.openxmlformats.org/officeDocument/2006/math">
                    <m:sSup>
                      <m:sSupPr>
                        <m:ctrlPr>
                          <a:rPr lang="en-US" sz="2400" b="1" i="1" u="none" strike="noStrike" baseline="0" dirty="0" smtClean="0">
                            <a:solidFill>
                              <a:schemeClr val="tx1"/>
                            </a:solidFill>
                            <a:latin typeface="Cambria Math"/>
                          </a:rPr>
                        </m:ctrlPr>
                      </m:sSupPr>
                      <m:e>
                        <m:r>
                          <a:rPr lang="en-US" sz="2400" b="1" i="1" u="none" strike="noStrike" baseline="0" dirty="0" smtClean="0">
                            <a:solidFill>
                              <a:schemeClr val="tx1"/>
                            </a:solidFill>
                            <a:latin typeface="Cambria Math"/>
                          </a:rPr>
                          <m:t>𝑿</m:t>
                        </m:r>
                      </m:e>
                      <m:sup>
                        <m:r>
                          <a:rPr lang="en-US" sz="2400" b="1" i="1" u="none" strike="noStrike" baseline="0" dirty="0" smtClean="0">
                            <a:solidFill>
                              <a:schemeClr val="tx1"/>
                            </a:solidFill>
                            <a:latin typeface="Cambria Math"/>
                          </a:rPr>
                          <m:t>′</m:t>
                        </m:r>
                      </m:sup>
                    </m:sSup>
                    <m:r>
                      <a:rPr lang="en-US" sz="2400" b="1" i="1" u="none" strike="noStrike" baseline="0" dirty="0" smtClean="0">
                        <a:solidFill>
                          <a:schemeClr val="tx1"/>
                        </a:solidFill>
                        <a:latin typeface="Cambria Math"/>
                      </a:rPr>
                      <m:t>𝑿</m:t>
                    </m:r>
                  </m:oMath>
                </a14:m>
                <a:r>
                  <a:rPr lang="en-US" sz="2400" b="1" i="0" u="none" strike="noStrike" baseline="0" dirty="0" smtClean="0">
                    <a:solidFill>
                      <a:schemeClr val="tx1"/>
                    </a:solidFill>
                    <a:latin typeface="Times New Roman" panose="02020603050405020304" pitchFamily="18" charset="0"/>
                    <a:cs typeface="Times New Roman" panose="02020603050405020304" pitchFamily="18" charset="0"/>
                  </a:rPr>
                  <a:t> + </a:t>
                </a:r>
                <a:r>
                  <a:rPr lang="en-US" sz="2400" b="1" i="0" u="none" strike="noStrike" baseline="0" dirty="0" err="1" smtClean="0">
                    <a:solidFill>
                      <a:schemeClr val="tx1"/>
                    </a:solidFill>
                    <a:latin typeface="Times New Roman" panose="02020603050405020304" pitchFamily="18" charset="0"/>
                    <a:cs typeface="Times New Roman" panose="02020603050405020304" pitchFamily="18" charset="0"/>
                  </a:rPr>
                  <a:t>kI</a:t>
                </a:r>
                <a:r>
                  <a:rPr lang="en-US" sz="2400" b="1" i="0" u="none" strike="noStrike" baseline="-25000" dirty="0" err="1" smtClean="0">
                    <a:solidFill>
                      <a:schemeClr val="tx1"/>
                    </a:solidFill>
                    <a:latin typeface="Times New Roman" panose="02020603050405020304" pitchFamily="18" charset="0"/>
                    <a:cs typeface="Times New Roman" panose="02020603050405020304" pitchFamily="18" charset="0"/>
                  </a:rPr>
                  <a:t>p</a:t>
                </a:r>
                <a:r>
                  <a:rPr lang="en-US" sz="2400" b="1" i="0" u="none" strike="noStrike" baseline="0" dirty="0" smtClean="0">
                    <a:solidFill>
                      <a:schemeClr val="tx1"/>
                    </a:solidFill>
                    <a:latin typeface="Times New Roman" panose="02020603050405020304" pitchFamily="18" charset="0"/>
                    <a:cs typeface="Times New Roman" panose="02020603050405020304" pitchFamily="18" charset="0"/>
                  </a:rPr>
                  <a:t>, the least squares estimator of the regression coefficients is the solution of the linear system</a:t>
                </a:r>
              </a:p>
              <a:p>
                <a:r>
                  <a:rPr lang="en-US" sz="2400" b="1" dirty="0">
                    <a:latin typeface="Times New Roman" panose="02020603050405020304" pitchFamily="18" charset="0"/>
                    <a:cs typeface="Times New Roman" panose="02020603050405020304" pitchFamily="18" charset="0"/>
                  </a:rPr>
                  <a:t>(</a:t>
                </a:r>
                <a14:m>
                  <m:oMath xmlns:m="http://schemas.openxmlformats.org/officeDocument/2006/math">
                    <m:sSup>
                      <m:sSupPr>
                        <m:ctrlPr>
                          <a:rPr lang="en-US" sz="2400" b="1" i="1" u="none" strike="noStrike" baseline="0" dirty="0" smtClean="0">
                            <a:solidFill>
                              <a:schemeClr val="tx1"/>
                            </a:solidFill>
                            <a:latin typeface="Cambria Math"/>
                          </a:rPr>
                        </m:ctrlPr>
                      </m:sSupPr>
                      <m:e>
                        <m:r>
                          <a:rPr lang="en-US" sz="2400" b="1" i="1" u="none" strike="noStrike" baseline="0" dirty="0" smtClean="0">
                            <a:solidFill>
                              <a:schemeClr val="tx1"/>
                            </a:solidFill>
                            <a:latin typeface="Cambria Math"/>
                          </a:rPr>
                          <m:t>𝑿</m:t>
                        </m:r>
                      </m:e>
                      <m:sup>
                        <m:r>
                          <a:rPr lang="en-US" sz="2400" b="1" i="1" u="none" strike="noStrike" baseline="0" dirty="0" smtClean="0">
                            <a:solidFill>
                              <a:schemeClr val="tx1"/>
                            </a:solidFill>
                            <a:latin typeface="Cambria Math"/>
                          </a:rPr>
                          <m:t>′</m:t>
                        </m:r>
                      </m:sup>
                    </m:sSup>
                    <m:r>
                      <a:rPr lang="en-US" sz="2400" b="1" i="1" u="none" strike="noStrike" baseline="0" dirty="0" smtClean="0">
                        <a:solidFill>
                          <a:schemeClr val="tx1"/>
                        </a:solidFill>
                        <a:latin typeface="Cambria Math"/>
                      </a:rPr>
                      <m:t>𝑿</m:t>
                    </m:r>
                  </m:oMath>
                </a14:m>
                <a:r>
                  <a:rPr lang="en-US" sz="2400" b="1" i="0" u="none" strike="noStrike" baseline="0" dirty="0" smtClean="0">
                    <a:solidFill>
                      <a:schemeClr val="tx1"/>
                    </a:solidFill>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kI</a:t>
                </a:r>
                <a:r>
                  <a:rPr lang="en-US" sz="2400" b="1" baseline="-25000" dirty="0" err="1" smtClean="0">
                    <a:latin typeface="Times New Roman" panose="02020603050405020304" pitchFamily="18" charset="0"/>
                    <a:cs typeface="Times New Roman" panose="02020603050405020304" pitchFamily="18" charset="0"/>
                  </a:rPr>
                  <a:t>p</a:t>
                </a:r>
                <a:r>
                  <a:rPr lang="en-US" sz="2400" b="1"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sym typeface="Symbol"/>
                  </a:rPr>
                  <a:t> = </a:t>
                </a:r>
                <a14:m>
                  <m:oMath xmlns:m="http://schemas.openxmlformats.org/officeDocument/2006/math">
                    <m:sSubSup>
                      <m:sSubSupPr>
                        <m:ctrlPr>
                          <a:rPr lang="en-US" sz="2400" b="1" i="1" dirty="0">
                            <a:solidFill>
                              <a:prstClr val="black"/>
                            </a:solidFill>
                            <a:latin typeface="Cambria Math"/>
                          </a:rPr>
                        </m:ctrlPr>
                      </m:sSubSupPr>
                      <m:e>
                        <m:sSub>
                          <m:sSubPr>
                            <m:ctrlPr>
                              <a:rPr lang="en-US" sz="2400" b="1" i="1" dirty="0">
                                <a:solidFill>
                                  <a:prstClr val="black"/>
                                </a:solidFill>
                                <a:latin typeface="Cambria Math"/>
                              </a:rPr>
                            </m:ctrlPr>
                          </m:sSubPr>
                          <m:e>
                            <m:r>
                              <a:rPr lang="en-US" sz="2400" b="1" i="1" dirty="0">
                                <a:solidFill>
                                  <a:prstClr val="black"/>
                                </a:solidFill>
                                <a:latin typeface="Cambria Math"/>
                              </a:rPr>
                              <m:t>𝑿</m:t>
                            </m:r>
                          </m:e>
                          <m:sub>
                            <m:r>
                              <a:rPr lang="en-US" sz="2400" b="1" i="1" dirty="0">
                                <a:solidFill>
                                  <a:prstClr val="black"/>
                                </a:solidFill>
                                <a:latin typeface="Cambria Math"/>
                              </a:rPr>
                              <m:t>𝒌</m:t>
                            </m:r>
                          </m:sub>
                        </m:sSub>
                      </m:e>
                      <m:sub/>
                      <m:sup>
                        <m:r>
                          <a:rPr lang="en-US" sz="2400" b="1" i="1" dirty="0">
                            <a:solidFill>
                              <a:prstClr val="black"/>
                            </a:solidFill>
                            <a:latin typeface="Cambria Math"/>
                          </a:rPr>
                          <m:t>′</m:t>
                        </m:r>
                      </m:sup>
                    </m:sSubSup>
                  </m:oMath>
                </a14:m>
                <a:r>
                  <a:rPr lang="en-US" sz="2400" b="1" i="0" u="none" strike="noStrike" baseline="0" dirty="0" smtClean="0">
                    <a:solidFill>
                      <a:schemeClr val="tx1"/>
                    </a:solidFill>
                    <a:latin typeface="Times New Roman" panose="02020603050405020304" pitchFamily="18" charset="0"/>
                    <a:cs typeface="Times New Roman" panose="02020603050405020304" pitchFamily="18" charset="0"/>
                  </a:rPr>
                  <a:t> Y                                  (2.2)</a:t>
                </a:r>
              </a:p>
              <a:p>
                <a:r>
                  <a:rPr lang="en-US" sz="2400" b="1" dirty="0">
                    <a:latin typeface="Times New Roman" panose="02020603050405020304" pitchFamily="18" charset="0"/>
                    <a:cs typeface="Times New Roman" panose="02020603050405020304" pitchFamily="18" charset="0"/>
                  </a:rPr>
                  <a:t>w</a:t>
                </a:r>
                <a:r>
                  <a:rPr lang="en-US" sz="2400" b="1" dirty="0" smtClean="0">
                    <a:latin typeface="Times New Roman" panose="02020603050405020304" pitchFamily="18" charset="0"/>
                    <a:cs typeface="Times New Roman" panose="02020603050405020304" pitchFamily="18" charset="0"/>
                  </a:rPr>
                  <a:t>hich is given by</a:t>
                </a:r>
              </a:p>
              <a:p>
                <a14:m>
                  <m:oMath xmlns:m="http://schemas.openxmlformats.org/officeDocument/2006/math">
                    <m:acc>
                      <m:accPr>
                        <m:chr m:val="̂"/>
                        <m:ctrlPr>
                          <a:rPr lang="en-US" sz="2400" b="1" i="1" u="none" strike="noStrike" baseline="0" smtClean="0">
                            <a:solidFill>
                              <a:srgbClr val="FF0000"/>
                            </a:solidFill>
                            <a:latin typeface="Cambria Math"/>
                            <a:cs typeface="Times New Roman" panose="02020603050405020304" pitchFamily="18" charset="0"/>
                          </a:rPr>
                        </m:ctrlPr>
                      </m:accPr>
                      <m:e>
                        <m:r>
                          <a:rPr lang="en-US" sz="2400" b="1" i="1" u="none" strike="noStrike" baseline="0" smtClean="0">
                            <a:solidFill>
                              <a:srgbClr val="FF0000"/>
                            </a:solidFill>
                            <a:latin typeface="Cambria Math"/>
                            <a:cs typeface="Times New Roman" panose="02020603050405020304" pitchFamily="18" charset="0"/>
                            <a:sym typeface="Symbol"/>
                          </a:rPr>
                          <m:t></m:t>
                        </m:r>
                      </m:e>
                    </m:acc>
                  </m:oMath>
                </a14:m>
                <a:r>
                  <a:rPr lang="en-US" sz="2400" b="1" i="0" u="none" strike="noStrike" baseline="-25000" dirty="0" smtClean="0">
                    <a:solidFill>
                      <a:srgbClr val="FF0000"/>
                    </a:solidFill>
                    <a:latin typeface="Times New Roman" panose="02020603050405020304" pitchFamily="18" charset="0"/>
                    <a:cs typeface="Times New Roman" panose="02020603050405020304" pitchFamily="18" charset="0"/>
                  </a:rPr>
                  <a:t>s</a:t>
                </a:r>
                <a:r>
                  <a:rPr lang="en-US" sz="2400" b="1" i="0" u="none" strike="noStrike" dirty="0" smtClean="0">
                    <a:solidFill>
                      <a:srgbClr val="FF0000"/>
                    </a:solidFill>
                    <a:latin typeface="Times New Roman" panose="02020603050405020304" pitchFamily="18" charset="0"/>
                    <a:cs typeface="Times New Roman" panose="02020603050405020304" pitchFamily="18" charset="0"/>
                  </a:rPr>
                  <a:t>(k) = </a:t>
                </a:r>
                <a:r>
                  <a:rPr lang="en-US" sz="2400" b="1" dirty="0">
                    <a:solidFill>
                      <a:srgbClr val="FF0000"/>
                    </a:solidFill>
                    <a:latin typeface="Times New Roman" panose="02020603050405020304" pitchFamily="18" charset="0"/>
                    <a:cs typeface="Times New Roman" panose="02020603050405020304" pitchFamily="18" charset="0"/>
                  </a:rPr>
                  <a:t>(</a:t>
                </a:r>
                <a14:m>
                  <m:oMath xmlns:m="http://schemas.openxmlformats.org/officeDocument/2006/math">
                    <m:sSup>
                      <m:sSupPr>
                        <m:ctrlPr>
                          <a:rPr lang="en-US" sz="2400" b="1" i="1" dirty="0">
                            <a:solidFill>
                              <a:srgbClr val="FF0000"/>
                            </a:solidFill>
                            <a:latin typeface="Cambria Math"/>
                          </a:rPr>
                        </m:ctrlPr>
                      </m:sSupPr>
                      <m:e>
                        <m:r>
                          <a:rPr lang="en-US" sz="2400" b="1" i="1" dirty="0">
                            <a:solidFill>
                              <a:srgbClr val="FF0000"/>
                            </a:solidFill>
                            <a:latin typeface="Cambria Math"/>
                          </a:rPr>
                          <m:t>𝑿</m:t>
                        </m:r>
                      </m:e>
                      <m:sup>
                        <m:r>
                          <a:rPr lang="en-US" sz="2400" b="1" i="1" dirty="0">
                            <a:solidFill>
                              <a:srgbClr val="FF0000"/>
                            </a:solidFill>
                            <a:latin typeface="Cambria Math"/>
                          </a:rPr>
                          <m:t>′</m:t>
                        </m:r>
                      </m:sup>
                    </m:sSup>
                    <m:r>
                      <a:rPr lang="en-US" sz="2400" b="1" i="1" dirty="0">
                        <a:solidFill>
                          <a:srgbClr val="FF0000"/>
                        </a:solidFill>
                        <a:latin typeface="Cambria Math"/>
                      </a:rPr>
                      <m:t>𝑿</m:t>
                    </m:r>
                  </m:oMath>
                </a14:m>
                <a:r>
                  <a:rPr lang="en-US" sz="2400" b="1" dirty="0">
                    <a:solidFill>
                      <a:srgbClr val="FF0000"/>
                    </a:solidFill>
                    <a:latin typeface="Times New Roman" panose="02020603050405020304" pitchFamily="18" charset="0"/>
                    <a:cs typeface="Times New Roman" panose="02020603050405020304" pitchFamily="18" charset="0"/>
                  </a:rPr>
                  <a:t> + </a:t>
                </a:r>
                <a:r>
                  <a:rPr lang="en-US" sz="2400" b="1" dirty="0" err="1">
                    <a:solidFill>
                      <a:srgbClr val="FF0000"/>
                    </a:solidFill>
                    <a:latin typeface="Times New Roman" panose="02020603050405020304" pitchFamily="18" charset="0"/>
                    <a:cs typeface="Times New Roman" panose="02020603050405020304" pitchFamily="18" charset="0"/>
                  </a:rPr>
                  <a:t>kI</a:t>
                </a:r>
                <a:r>
                  <a:rPr lang="en-US" sz="2400" b="1" baseline="-25000" dirty="0" err="1">
                    <a:solidFill>
                      <a:srgbClr val="FF0000"/>
                    </a:solidFill>
                    <a:latin typeface="Times New Roman" panose="02020603050405020304" pitchFamily="18" charset="0"/>
                    <a:cs typeface="Times New Roman" panose="02020603050405020304" pitchFamily="18" charset="0"/>
                  </a:rPr>
                  <a:t>p</a:t>
                </a:r>
                <a:r>
                  <a:rPr lang="en-US" sz="2400" b="1" dirty="0" smtClean="0">
                    <a:solidFill>
                      <a:srgbClr val="FF0000"/>
                    </a:solidFill>
                    <a:latin typeface="Times New Roman" panose="02020603050405020304" pitchFamily="18" charset="0"/>
                    <a:cs typeface="Times New Roman" panose="02020603050405020304" pitchFamily="18" charset="0"/>
                  </a:rPr>
                  <a:t>)</a:t>
                </a:r>
                <a:r>
                  <a:rPr lang="en-US" sz="2400" b="1" baseline="30000" dirty="0" smtClean="0">
                    <a:solidFill>
                      <a:srgbClr val="FF0000"/>
                    </a:solidFill>
                    <a:latin typeface="Times New Roman" panose="02020603050405020304" pitchFamily="18" charset="0"/>
                    <a:cs typeface="Times New Roman" panose="02020603050405020304" pitchFamily="18" charset="0"/>
                  </a:rPr>
                  <a:t>-1</a:t>
                </a:r>
                <a:r>
                  <a:rPr lang="en-US" sz="2400" b="1" dirty="0" smtClean="0">
                    <a:solidFill>
                      <a:srgbClr val="FF0000"/>
                    </a:solidFill>
                    <a:latin typeface="Times New Roman" panose="02020603050405020304" pitchFamily="18" charset="0"/>
                    <a:cs typeface="Times New Roman" panose="02020603050405020304" pitchFamily="18" charset="0"/>
                  </a:rPr>
                  <a:t> </a:t>
                </a:r>
                <a14:m>
                  <m:oMath xmlns:m="http://schemas.openxmlformats.org/officeDocument/2006/math">
                    <m:sSubSup>
                      <m:sSubSupPr>
                        <m:ctrlPr>
                          <a:rPr lang="en-US" sz="2400" b="1" i="1" dirty="0">
                            <a:solidFill>
                              <a:srgbClr val="FF0000"/>
                            </a:solidFill>
                            <a:latin typeface="Cambria Math"/>
                          </a:rPr>
                        </m:ctrlPr>
                      </m:sSubSupPr>
                      <m:e>
                        <m:sSub>
                          <m:sSubPr>
                            <m:ctrlPr>
                              <a:rPr lang="en-US" sz="2400" b="1" i="1" dirty="0">
                                <a:solidFill>
                                  <a:srgbClr val="FF0000"/>
                                </a:solidFill>
                                <a:latin typeface="Cambria Math"/>
                              </a:rPr>
                            </m:ctrlPr>
                          </m:sSubPr>
                          <m:e>
                            <m:r>
                              <a:rPr lang="en-US" sz="2400" b="1" i="1" dirty="0">
                                <a:solidFill>
                                  <a:srgbClr val="FF0000"/>
                                </a:solidFill>
                                <a:latin typeface="Cambria Math"/>
                              </a:rPr>
                              <m:t>𝑿</m:t>
                            </m:r>
                          </m:e>
                          <m:sub>
                            <m:r>
                              <a:rPr lang="en-US" sz="2400" b="1" i="1" dirty="0">
                                <a:solidFill>
                                  <a:srgbClr val="FF0000"/>
                                </a:solidFill>
                                <a:latin typeface="Cambria Math"/>
                              </a:rPr>
                              <m:t>𝒌</m:t>
                            </m:r>
                          </m:sub>
                        </m:sSub>
                      </m:e>
                      <m:sub/>
                      <m:sup>
                        <m:r>
                          <a:rPr lang="en-US" sz="2400" b="1" i="1" dirty="0">
                            <a:solidFill>
                              <a:srgbClr val="FF0000"/>
                            </a:solidFill>
                            <a:latin typeface="Cambria Math"/>
                          </a:rPr>
                          <m:t>′</m:t>
                        </m:r>
                      </m:sup>
                    </m:sSubSup>
                  </m:oMath>
                </a14:m>
                <a:r>
                  <a:rPr lang="en-US" sz="2400" b="1" dirty="0">
                    <a:solidFill>
                      <a:srgbClr val="FF0000"/>
                    </a:solidFill>
                    <a:latin typeface="Times New Roman" panose="02020603050405020304" pitchFamily="18" charset="0"/>
                    <a:cs typeface="Times New Roman" panose="02020603050405020304" pitchFamily="18" charset="0"/>
                  </a:rPr>
                  <a:t> Y </a:t>
                </a:r>
                <a:r>
                  <a:rPr lang="en-US" sz="2400" b="1" dirty="0" smtClean="0">
                    <a:solidFill>
                      <a:srgbClr val="FF0000"/>
                    </a:solidFill>
                    <a:latin typeface="Times New Roman" panose="02020603050405020304" pitchFamily="18" charset="0"/>
                    <a:cs typeface="Times New Roman" panose="02020603050405020304" pitchFamily="18" charset="0"/>
                  </a:rPr>
                  <a:t>                          </a:t>
                </a:r>
                <a:r>
                  <a:rPr lang="en-US" sz="2200" b="1" dirty="0" smtClean="0">
                    <a:solidFill>
                      <a:srgbClr val="FF0000"/>
                    </a:solidFill>
                    <a:latin typeface="Times New Roman" panose="02020603050405020304" pitchFamily="18" charset="0"/>
                    <a:cs typeface="Times New Roman" panose="02020603050405020304" pitchFamily="18" charset="0"/>
                  </a:rPr>
                  <a:t>(2.3)</a:t>
                </a:r>
              </a:p>
              <a:p>
                <a:pPr lvl="0"/>
                <a:r>
                  <a:rPr lang="en-US" sz="2200" b="1" dirty="0">
                    <a:solidFill>
                      <a:prstClr val="black"/>
                    </a:solidFill>
                    <a:latin typeface="Times New Roman" panose="02020603050405020304" pitchFamily="18" charset="0"/>
                    <a:cs typeface="Times New Roman" panose="02020603050405020304" pitchFamily="18" charset="0"/>
                  </a:rPr>
                  <a:t>Jensen and Ramirez (2010) proved that the surrogate</a:t>
                </a:r>
              </a:p>
              <a:p>
                <a:pPr lvl="0"/>
                <a:r>
                  <a:rPr lang="en-US" sz="2200" b="1" dirty="0">
                    <a:solidFill>
                      <a:prstClr val="black"/>
                    </a:solidFill>
                    <a:latin typeface="Times New Roman" panose="02020603050405020304" pitchFamily="18" charset="0"/>
                    <a:cs typeface="Times New Roman" panose="02020603050405020304" pitchFamily="18" charset="0"/>
                  </a:rPr>
                  <a:t>ridge regression estimator </a:t>
                </a:r>
                <a:r>
                  <a:rPr lang="en-US" sz="2200" b="1" dirty="0">
                    <a:solidFill>
                      <a:srgbClr val="000000"/>
                    </a:solidFill>
                    <a:latin typeface="Times New Roman" panose="02020603050405020304" pitchFamily="18" charset="0"/>
                    <a:cs typeface="Times New Roman" panose="02020603050405020304" pitchFamily="18" charset="0"/>
                  </a:rPr>
                  <a:t>yield smaller expected mean squares than OLS, and uniformly smaller residual sums of squares than ridge,</a:t>
                </a:r>
                <a:r>
                  <a:rPr lang="en-US" sz="2400" dirty="0">
                    <a:solidFill>
                      <a:srgbClr val="000000"/>
                    </a:solidFill>
                    <a:latin typeface="Times New Roman" panose="02020603050405020304" pitchFamily="18" charset="0"/>
                    <a:cs typeface="Times New Roman" panose="02020603050405020304" pitchFamily="18" charset="0"/>
                  </a:rPr>
                  <a:t> </a:t>
                </a:r>
                <a:r>
                  <a:rPr lang="en-US" sz="2200" b="1" dirty="0">
                    <a:solidFill>
                      <a:srgbClr val="000000"/>
                    </a:solidFill>
                    <a:latin typeface="Times New Roman" panose="02020603050405020304" pitchFamily="18" charset="0"/>
                    <a:cs typeface="Times New Roman" panose="02020603050405020304" pitchFamily="18" charset="0"/>
                  </a:rPr>
                  <a:t>for each k&gt;0.</a:t>
                </a:r>
                <a:endParaRPr lang="en-US" sz="2200" b="1" i="0" u="none" strike="noStrike" baseline="0" dirty="0" smtClean="0">
                  <a:solidFill>
                    <a:srgbClr val="FF0000"/>
                  </a:solidFill>
                  <a:latin typeface="Times New Roman" panose="02020603050405020304" pitchFamily="18" charset="0"/>
                  <a:cs typeface="Times New Roman" panose="02020603050405020304" pitchFamily="18" charset="0"/>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2"/>
                <a:stretch>
                  <a:fillRect l="-963" t="-1078" r="-1111"/>
                </a:stretch>
              </a:blipFill>
            </p:spPr>
            <p:txBody>
              <a:bodyPr/>
              <a:lstStyle/>
              <a:p>
                <a:r>
                  <a:rPr lang="en-US">
                    <a:noFill/>
                  </a:rPr>
                  <a:t> </a:t>
                </a:r>
              </a:p>
            </p:txBody>
          </p:sp>
        </mc:Fallback>
      </mc:AlternateContent>
    </p:spTree>
    <p:extLst>
      <p:ext uri="{BB962C8B-B14F-4D97-AF65-F5344CB8AC3E}">
        <p14:creationId xmlns:p14="http://schemas.microsoft.com/office/powerpoint/2010/main" val="814343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normAutofit/>
              </a:bodyPr>
              <a:lstStyle/>
              <a:p>
                <a:pPr lvl="0"/>
                <a:r>
                  <a:rPr lang="en-US" sz="2200" b="1" dirty="0" smtClean="0">
                    <a:solidFill>
                      <a:srgbClr val="000000"/>
                    </a:solidFill>
                    <a:latin typeface="Times New Roman" panose="02020603050405020304" pitchFamily="18" charset="0"/>
                    <a:cs typeface="Times New Roman" panose="02020603050405020304" pitchFamily="18" charset="0"/>
                  </a:rPr>
                  <a:t>Also, it has extra </a:t>
                </a:r>
                <a:r>
                  <a:rPr lang="en-US" sz="2200" b="1" dirty="0">
                    <a:solidFill>
                      <a:prstClr val="black"/>
                    </a:solidFill>
                    <a:latin typeface="Times New Roman" panose="02020603050405020304" pitchFamily="18" charset="0"/>
                    <a:cs typeface="Times New Roman" panose="02020603050405020304" pitchFamily="18" charset="0"/>
                  </a:rPr>
                  <a:t>properties </a:t>
                </a:r>
                <a:r>
                  <a:rPr lang="en-US" sz="2200" b="1" dirty="0" smtClean="0">
                    <a:solidFill>
                      <a:prstClr val="black"/>
                    </a:solidFill>
                    <a:latin typeface="Times New Roman" panose="02020603050405020304" pitchFamily="18" charset="0"/>
                    <a:cs typeface="Times New Roman" panose="02020603050405020304" pitchFamily="18" charset="0"/>
                  </a:rPr>
                  <a:t>that do </a:t>
                </a:r>
                <a:r>
                  <a:rPr lang="en-US" sz="2200" b="1" dirty="0">
                    <a:solidFill>
                      <a:prstClr val="black"/>
                    </a:solidFill>
                    <a:latin typeface="Times New Roman" panose="02020603050405020304" pitchFamily="18" charset="0"/>
                    <a:cs typeface="Times New Roman" panose="02020603050405020304" pitchFamily="18" charset="0"/>
                  </a:rPr>
                  <a:t>not hold for the classical ridge estimator, </a:t>
                </a:r>
                <a14:m>
                  <m:oMath xmlns:m="http://schemas.openxmlformats.org/officeDocument/2006/math">
                    <m:acc>
                      <m:accPr>
                        <m:chr m:val="̂"/>
                        <m:ctrlPr>
                          <a:rPr lang="en-US" sz="2200" b="1" i="1" dirty="0">
                            <a:solidFill>
                              <a:prstClr val="black"/>
                            </a:solidFill>
                            <a:latin typeface="Cambria Math"/>
                            <a:cs typeface="Times New Roman" panose="02020603050405020304" pitchFamily="18" charset="0"/>
                            <a:sym typeface="Symbol"/>
                          </a:rPr>
                        </m:ctrlPr>
                      </m:accPr>
                      <m:e>
                        <m:r>
                          <a:rPr lang="en-US" sz="2200" b="1" i="1" dirty="0">
                            <a:solidFill>
                              <a:prstClr val="black"/>
                            </a:solidFill>
                            <a:latin typeface="Cambria Math"/>
                            <a:ea typeface="Cambria Math"/>
                            <a:cs typeface="Times New Roman" panose="02020603050405020304" pitchFamily="18" charset="0"/>
                            <a:sym typeface="Symbol"/>
                          </a:rPr>
                          <m:t>𝜷</m:t>
                        </m:r>
                      </m:e>
                    </m:acc>
                    <m:r>
                      <a:rPr lang="en-US" sz="2200" b="1" i="1" dirty="0">
                        <a:solidFill>
                          <a:prstClr val="black"/>
                        </a:solidFill>
                        <a:latin typeface="Cambria Math"/>
                        <a:cs typeface="Times New Roman" panose="02020603050405020304" pitchFamily="18" charset="0"/>
                        <a:sym typeface="Symbol"/>
                      </a:rPr>
                      <m:t> </m:t>
                    </m:r>
                  </m:oMath>
                </a14:m>
                <a:r>
                  <a:rPr lang="en-US" sz="2200" b="1" dirty="0">
                    <a:solidFill>
                      <a:prstClr val="black"/>
                    </a:solidFill>
                    <a:latin typeface="Times New Roman" panose="02020603050405020304" pitchFamily="18" charset="0"/>
                    <a:cs typeface="Times New Roman" panose="02020603050405020304" pitchFamily="18" charset="0"/>
                  </a:rPr>
                  <a:t>(k</a:t>
                </a:r>
                <a:r>
                  <a:rPr lang="en-US" sz="2200" b="1" dirty="0" smtClean="0">
                    <a:solidFill>
                      <a:prstClr val="black"/>
                    </a:solidFill>
                    <a:latin typeface="Times New Roman" panose="02020603050405020304" pitchFamily="18" charset="0"/>
                    <a:cs typeface="Times New Roman" panose="02020603050405020304" pitchFamily="18" charset="0"/>
                  </a:rPr>
                  <a:t>):</a:t>
                </a:r>
                <a:endParaRPr lang="en-US" sz="2200" b="1" dirty="0" smtClean="0">
                  <a:solidFill>
                    <a:srgbClr val="000000"/>
                  </a:solidFill>
                  <a:latin typeface="Times New Roman" panose="02020603050405020304" pitchFamily="18" charset="0"/>
                  <a:cs typeface="Times New Roman" panose="02020603050405020304" pitchFamily="18" charset="0"/>
                </a:endParaRPr>
              </a:p>
              <a:p>
                <a:pPr lvl="0"/>
                <a:r>
                  <a:rPr lang="en-US" sz="2200" b="1" dirty="0" smtClean="0">
                    <a:latin typeface="Times New Roman" panose="02020603050405020304" pitchFamily="18" charset="0"/>
                    <a:cs typeface="Times New Roman" panose="02020603050405020304" pitchFamily="18" charset="0"/>
                  </a:rPr>
                  <a:t>(</a:t>
                </a:r>
                <a:r>
                  <a:rPr lang="en-US" sz="2200" b="1" dirty="0">
                    <a:latin typeface="Times New Roman" panose="02020603050405020304" pitchFamily="18" charset="0"/>
                    <a:cs typeface="Times New Roman" panose="02020603050405020304" pitchFamily="18" charset="0"/>
                  </a:rPr>
                  <a:t>a) the </a:t>
                </a:r>
                <a:r>
                  <a:rPr lang="en-US" sz="2200" b="1" dirty="0" smtClean="0">
                    <a:latin typeface="Times New Roman" panose="02020603050405020304" pitchFamily="18" charset="0"/>
                    <a:cs typeface="Times New Roman" panose="02020603050405020304" pitchFamily="18" charset="0"/>
                  </a:rPr>
                  <a:t>condition of </a:t>
                </a:r>
                <a:r>
                  <a:rPr lang="en-US" sz="2200" b="1" dirty="0">
                    <a:latin typeface="Times New Roman" panose="02020603050405020304" pitchFamily="18" charset="0"/>
                    <a:cs typeface="Times New Roman" panose="02020603050405020304" pitchFamily="18" charset="0"/>
                  </a:rPr>
                  <a:t>the variance of </a:t>
                </a:r>
                <a14:m>
                  <m:oMath xmlns:m="http://schemas.openxmlformats.org/officeDocument/2006/math">
                    <m:d>
                      <m:dPr>
                        <m:begChr m:val="‖"/>
                        <m:endChr m:val="‖"/>
                        <m:ctrlPr>
                          <a:rPr lang="en-US" sz="2200" b="1" i="1" smtClean="0">
                            <a:solidFill>
                              <a:schemeClr val="tx1"/>
                            </a:solidFill>
                            <a:latin typeface="Cambria Math"/>
                            <a:cs typeface="Times New Roman" panose="02020603050405020304" pitchFamily="18" charset="0"/>
                            <a:sym typeface="Symbol"/>
                          </a:rPr>
                        </m:ctrlPr>
                      </m:dPr>
                      <m:e>
                        <m:acc>
                          <m:accPr>
                            <m:chr m:val="̂"/>
                            <m:ctrlPr>
                              <a:rPr lang="en-US" sz="2200" b="1" i="1">
                                <a:solidFill>
                                  <a:schemeClr val="tx1"/>
                                </a:solidFill>
                                <a:latin typeface="Cambria Math"/>
                                <a:cs typeface="Times New Roman" panose="02020603050405020304" pitchFamily="18" charset="0"/>
                              </a:rPr>
                            </m:ctrlPr>
                          </m:accPr>
                          <m:e>
                            <m:r>
                              <a:rPr lang="en-US" sz="2200" b="1" i="1">
                                <a:solidFill>
                                  <a:schemeClr val="tx1"/>
                                </a:solidFill>
                                <a:latin typeface="Cambria Math"/>
                                <a:cs typeface="Times New Roman" panose="02020603050405020304" pitchFamily="18" charset="0"/>
                                <a:sym typeface="Symbol"/>
                              </a:rPr>
                              <m:t></m:t>
                            </m:r>
                          </m:e>
                        </m:acc>
                        <m:r>
                          <m:rPr>
                            <m:nor/>
                          </m:rPr>
                          <a:rPr lang="en-US" sz="2200" b="1" baseline="-25000" dirty="0">
                            <a:solidFill>
                              <a:schemeClr val="tx1"/>
                            </a:solidFill>
                            <a:latin typeface="Times New Roman" panose="02020603050405020304" pitchFamily="18" charset="0"/>
                            <a:cs typeface="Times New Roman" panose="02020603050405020304" pitchFamily="18" charset="0"/>
                          </a:rPr>
                          <m:t>s</m:t>
                        </m:r>
                        <m:r>
                          <m:rPr>
                            <m:nor/>
                          </m:rPr>
                          <a:rPr lang="en-US" sz="2200" b="1" dirty="0">
                            <a:solidFill>
                              <a:schemeClr val="tx1"/>
                            </a:solidFill>
                            <a:latin typeface="Times New Roman" panose="02020603050405020304" pitchFamily="18" charset="0"/>
                            <a:cs typeface="Times New Roman" panose="02020603050405020304" pitchFamily="18" charset="0"/>
                          </a:rPr>
                          <m:t>(</m:t>
                        </m:r>
                        <m:r>
                          <m:rPr>
                            <m:nor/>
                          </m:rPr>
                          <a:rPr lang="en-US" sz="2200" b="1" dirty="0">
                            <a:solidFill>
                              <a:schemeClr val="tx1"/>
                            </a:solidFill>
                            <a:latin typeface="Times New Roman" panose="02020603050405020304" pitchFamily="18" charset="0"/>
                            <a:cs typeface="Times New Roman" panose="02020603050405020304" pitchFamily="18" charset="0"/>
                          </a:rPr>
                          <m:t>k</m:t>
                        </m:r>
                        <m:r>
                          <m:rPr>
                            <m:nor/>
                          </m:rPr>
                          <a:rPr lang="en-US" sz="2200" b="1" dirty="0">
                            <a:solidFill>
                              <a:schemeClr val="tx1"/>
                            </a:solidFill>
                            <a:latin typeface="Times New Roman" panose="02020603050405020304" pitchFamily="18" charset="0"/>
                            <a:cs typeface="Times New Roman" panose="02020603050405020304" pitchFamily="18" charset="0"/>
                          </a:rPr>
                          <m:t>)</m:t>
                        </m:r>
                      </m:e>
                    </m:d>
                  </m:oMath>
                </a14:m>
                <a:r>
                  <a:rPr lang="en-US" sz="2200" b="1" dirty="0" smtClean="0">
                    <a:latin typeface="Times New Roman" panose="02020603050405020304" pitchFamily="18" charset="0"/>
                    <a:cs typeface="Times New Roman" panose="02020603050405020304" pitchFamily="18" charset="0"/>
                  </a:rPr>
                  <a:t> is monotonically increasing in k</a:t>
                </a:r>
              </a:p>
              <a:p>
                <a:pPr lvl="0"/>
                <a:r>
                  <a:rPr lang="en-US" sz="2200" b="1" dirty="0" smtClean="0">
                    <a:latin typeface="Times New Roman" panose="02020603050405020304" pitchFamily="18" charset="0"/>
                    <a:cs typeface="Times New Roman" panose="02020603050405020304" pitchFamily="18" charset="0"/>
                  </a:rPr>
                  <a:t> and</a:t>
                </a:r>
              </a:p>
              <a:p>
                <a:pPr lvl="0"/>
                <a:r>
                  <a:rPr lang="en-US" sz="2200" b="1" dirty="0" smtClean="0">
                    <a:latin typeface="Times New Roman" panose="02020603050405020304" pitchFamily="18" charset="0"/>
                    <a:cs typeface="Times New Roman" panose="02020603050405020304" pitchFamily="18" charset="0"/>
                  </a:rPr>
                  <a:t> </a:t>
                </a:r>
                <a:r>
                  <a:rPr lang="en-US" sz="2200" b="1" dirty="0">
                    <a:latin typeface="Times New Roman" panose="02020603050405020304" pitchFamily="18" charset="0"/>
                    <a:cs typeface="Times New Roman" panose="02020603050405020304" pitchFamily="18" charset="0"/>
                  </a:rPr>
                  <a:t>(b) the maximum variance </a:t>
                </a:r>
                <a:r>
                  <a:rPr lang="en-US" sz="2200" b="1" dirty="0" smtClean="0">
                    <a:latin typeface="Times New Roman" panose="02020603050405020304" pitchFamily="18" charset="0"/>
                    <a:cs typeface="Times New Roman" panose="02020603050405020304" pitchFamily="18" charset="0"/>
                  </a:rPr>
                  <a:t>inflation </a:t>
                </a:r>
                <a:r>
                  <a:rPr lang="en-US" sz="2200" b="1" dirty="0">
                    <a:latin typeface="Times New Roman" panose="02020603050405020304" pitchFamily="18" charset="0"/>
                    <a:cs typeface="Times New Roman" panose="02020603050405020304" pitchFamily="18" charset="0"/>
                  </a:rPr>
                  <a:t>factor </a:t>
                </a:r>
                <a:r>
                  <a:rPr lang="en-US" sz="2200" b="1" dirty="0" smtClean="0">
                    <a:latin typeface="Times New Roman" panose="02020603050405020304" pitchFamily="18" charset="0"/>
                    <a:cs typeface="Times New Roman" panose="02020603050405020304" pitchFamily="18" charset="0"/>
                  </a:rPr>
                  <a:t>is monotonically </a:t>
                </a:r>
                <a:r>
                  <a:rPr lang="en-US" sz="2200" b="1" dirty="0">
                    <a:latin typeface="Times New Roman" panose="02020603050405020304" pitchFamily="18" charset="0"/>
                    <a:cs typeface="Times New Roman" panose="02020603050405020304" pitchFamily="18" charset="0"/>
                  </a:rPr>
                  <a:t>decreasing in k</a:t>
                </a:r>
                <a:r>
                  <a:rPr lang="en-US" sz="2200" b="1" dirty="0" smtClean="0">
                    <a:latin typeface="Times New Roman" panose="02020603050405020304" pitchFamily="18" charset="0"/>
                    <a:cs typeface="Times New Roman" panose="02020603050405020304" pitchFamily="18" charset="0"/>
                  </a:rPr>
                  <a:t>.</a:t>
                </a: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2"/>
                <a:stretch>
                  <a:fillRect l="-815" t="-809"/>
                </a:stretch>
              </a:blipFill>
            </p:spPr>
            <p:txBody>
              <a:bodyPr/>
              <a:lstStyle/>
              <a:p>
                <a:r>
                  <a:rPr lang="en-US">
                    <a:noFill/>
                  </a:rPr>
                  <a:t> </a:t>
                </a:r>
              </a:p>
            </p:txBody>
          </p:sp>
        </mc:Fallback>
      </mc:AlternateContent>
    </p:spTree>
    <p:extLst>
      <p:ext uri="{BB962C8B-B14F-4D97-AF65-F5344CB8AC3E}">
        <p14:creationId xmlns:p14="http://schemas.microsoft.com/office/powerpoint/2010/main" val="4178703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FF0000"/>
                </a:solidFill>
              </a:rPr>
              <a:t>3-LIU ESTIMATOR </a:t>
            </a:r>
            <a:r>
              <a:rPr lang="en-US" dirty="0" smtClean="0">
                <a:solidFill>
                  <a:srgbClr val="00B0F0"/>
                </a:solidFill>
              </a:rPr>
              <a:t>LE</a:t>
            </a:r>
            <a:endParaRPr lang="en-US" dirty="0">
              <a:solidFill>
                <a:srgbClr val="00B050"/>
              </a:solidFill>
            </a:endParaRP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457200" y="1600200"/>
                <a:ext cx="8229600" cy="4997152"/>
              </a:xfrm>
            </p:spPr>
            <p:txBody>
              <a:bodyPr>
                <a:normAutofit lnSpcReduction="10000"/>
              </a:bodyPr>
              <a:lstStyle/>
              <a:p>
                <a:r>
                  <a:rPr lang="en-US" sz="2600" b="1" dirty="0" smtClean="0">
                    <a:latin typeface="Times New Roman" panose="02020603050405020304" pitchFamily="18" charset="0"/>
                    <a:cs typeface="Times New Roman" panose="02020603050405020304" pitchFamily="18" charset="0"/>
                  </a:rPr>
                  <a:t>A major disadvantage of the ridge </a:t>
                </a:r>
                <a:r>
                  <a:rPr lang="en-US" sz="2600" b="1" dirty="0">
                    <a:latin typeface="Times New Roman" panose="02020603050405020304" pitchFamily="18" charset="0"/>
                    <a:cs typeface="Times New Roman" panose="02020603050405020304" pitchFamily="18" charset="0"/>
                  </a:rPr>
                  <a:t>estimate </a:t>
                </a:r>
                <a:r>
                  <a:rPr lang="en-US" sz="2600" b="1" dirty="0" smtClean="0">
                    <a:latin typeface="Times New Roman" panose="02020603050405020304" pitchFamily="18" charset="0"/>
                    <a:cs typeface="Times New Roman" panose="02020603050405020304" pitchFamily="18" charset="0"/>
                  </a:rPr>
                  <a:t>is it is a complicated nonlinear function </a:t>
                </a:r>
                <a:r>
                  <a:rPr lang="en-US" sz="2600" b="1" dirty="0">
                    <a:latin typeface="Times New Roman" panose="02020603050405020304" pitchFamily="18" charset="0"/>
                    <a:cs typeface="Times New Roman" panose="02020603050405020304" pitchFamily="18" charset="0"/>
                  </a:rPr>
                  <a:t>of k. So </a:t>
                </a:r>
                <a:r>
                  <a:rPr lang="en-US" sz="2600" b="1" dirty="0" smtClean="0">
                    <a:latin typeface="Times New Roman" panose="02020603050405020304" pitchFamily="18" charset="0"/>
                    <a:cs typeface="Times New Roman" panose="02020603050405020304" pitchFamily="18" charset="0"/>
                  </a:rPr>
                  <a:t>it is hard to find optimal value for k.</a:t>
                </a:r>
              </a:p>
              <a:p>
                <a:r>
                  <a:rPr lang="en-US" sz="2600" b="1" dirty="0" smtClean="0">
                    <a:latin typeface="Times New Roman" panose="02020603050405020304" pitchFamily="18" charset="0"/>
                    <a:cs typeface="Times New Roman" panose="02020603050405020304" pitchFamily="18" charset="0"/>
                  </a:rPr>
                  <a:t>Liu (1993) </a:t>
                </a:r>
                <a:r>
                  <a:rPr lang="en-US" sz="2600" b="1" dirty="0">
                    <a:latin typeface="Times New Roman" panose="02020603050405020304" pitchFamily="18" charset="0"/>
                    <a:cs typeface="Times New Roman" panose="02020603050405020304" pitchFamily="18" charset="0"/>
                  </a:rPr>
                  <a:t>proposes a </a:t>
                </a:r>
                <a:r>
                  <a:rPr lang="en-US" sz="2600" b="1" dirty="0" smtClean="0">
                    <a:latin typeface="Times New Roman" panose="02020603050405020304" pitchFamily="18" charset="0"/>
                    <a:cs typeface="Times New Roman" panose="02020603050405020304" pitchFamily="18" charset="0"/>
                  </a:rPr>
                  <a:t>biased estimator</a:t>
                </a:r>
              </a:p>
              <a:p>
                <a:endParaRPr lang="en-US" sz="4000" b="1" dirty="0" smtClean="0">
                  <a:latin typeface="Times New Roman" panose="02020603050405020304" pitchFamily="18" charset="0"/>
                  <a:cs typeface="Times New Roman" panose="02020603050405020304" pitchFamily="18" charset="0"/>
                </a:endParaRPr>
              </a:p>
              <a:p>
                <a14:m>
                  <m:oMath xmlns:m="http://schemas.openxmlformats.org/officeDocument/2006/math">
                    <m:acc>
                      <m:accPr>
                        <m:chr m:val="̂"/>
                        <m:ctrlPr>
                          <a:rPr lang="en-US" sz="2800" b="1" i="1">
                            <a:solidFill>
                              <a:prstClr val="black"/>
                            </a:solidFill>
                            <a:latin typeface="Cambria Math"/>
                            <a:cs typeface="Times New Roman" panose="02020603050405020304" pitchFamily="18" charset="0"/>
                          </a:rPr>
                        </m:ctrlPr>
                      </m:accPr>
                      <m:e>
                        <m:r>
                          <a:rPr lang="en-US" sz="2800" b="1" i="1">
                            <a:solidFill>
                              <a:prstClr val="black"/>
                            </a:solidFill>
                            <a:latin typeface="Cambria Math"/>
                            <a:cs typeface="Times New Roman" panose="02020603050405020304" pitchFamily="18" charset="0"/>
                            <a:sym typeface="Symbol"/>
                          </a:rPr>
                          <m:t></m:t>
                        </m:r>
                      </m:e>
                    </m:acc>
                  </m:oMath>
                </a14:m>
                <a:r>
                  <a:rPr lang="en-US" sz="2800" b="1" dirty="0">
                    <a:solidFill>
                      <a:prstClr val="black"/>
                    </a:solidFill>
                    <a:latin typeface="Times New Roman" panose="02020603050405020304" pitchFamily="18" charset="0"/>
                    <a:cs typeface="Times New Roman" panose="02020603050405020304" pitchFamily="18" charset="0"/>
                  </a:rPr>
                  <a:t>(</a:t>
                </a:r>
                <a:r>
                  <a:rPr lang="en-US" sz="2800" b="1" dirty="0" smtClean="0">
                    <a:solidFill>
                      <a:prstClr val="black"/>
                    </a:solidFill>
                    <a:latin typeface="Times New Roman" panose="02020603050405020304" pitchFamily="18" charset="0"/>
                    <a:cs typeface="Times New Roman" panose="02020603050405020304" pitchFamily="18" charset="0"/>
                  </a:rPr>
                  <a:t>d</a:t>
                </a:r>
                <a:r>
                  <a:rPr lang="en-US" sz="2800" b="1" dirty="0">
                    <a:solidFill>
                      <a:prstClr val="black"/>
                    </a:solidFill>
                    <a:latin typeface="Times New Roman" panose="02020603050405020304" pitchFamily="18" charset="0"/>
                    <a:cs typeface="Times New Roman" panose="02020603050405020304" pitchFamily="18" charset="0"/>
                  </a:rPr>
                  <a:t>) = (</a:t>
                </a:r>
                <a14:m>
                  <m:oMath xmlns:m="http://schemas.openxmlformats.org/officeDocument/2006/math">
                    <m:sSup>
                      <m:sSupPr>
                        <m:ctrlPr>
                          <a:rPr lang="en-US" sz="2800" b="1" i="1">
                            <a:solidFill>
                              <a:prstClr val="black"/>
                            </a:solidFill>
                            <a:latin typeface="Cambria Math"/>
                          </a:rPr>
                        </m:ctrlPr>
                      </m:sSupPr>
                      <m:e>
                        <m:r>
                          <a:rPr lang="en-US" sz="2800" b="1" i="1">
                            <a:solidFill>
                              <a:prstClr val="black"/>
                            </a:solidFill>
                            <a:latin typeface="Cambria Math"/>
                          </a:rPr>
                          <m:t>𝑿</m:t>
                        </m:r>
                      </m:e>
                      <m:sup>
                        <m:r>
                          <a:rPr lang="en-US" sz="2800" b="1" i="1">
                            <a:solidFill>
                              <a:prstClr val="black"/>
                            </a:solidFill>
                            <a:latin typeface="Cambria Math"/>
                          </a:rPr>
                          <m:t>′</m:t>
                        </m:r>
                      </m:sup>
                    </m:sSup>
                  </m:oMath>
                </a14:m>
                <a:r>
                  <a:rPr lang="en-US" sz="2800" b="1" dirty="0">
                    <a:solidFill>
                      <a:prstClr val="black"/>
                    </a:solidFill>
                    <a:latin typeface="Times New Roman" panose="02020603050405020304" pitchFamily="18" charset="0"/>
                    <a:cs typeface="Times New Roman" panose="02020603050405020304" pitchFamily="18" charset="0"/>
                  </a:rPr>
                  <a:t>X + </a:t>
                </a:r>
                <a:r>
                  <a:rPr lang="en-US" sz="2800" b="1" dirty="0" err="1" smtClean="0">
                    <a:solidFill>
                      <a:prstClr val="black"/>
                    </a:solidFill>
                    <a:latin typeface="Times New Roman" panose="02020603050405020304" pitchFamily="18" charset="0"/>
                    <a:cs typeface="Times New Roman" panose="02020603050405020304" pitchFamily="18" charset="0"/>
                  </a:rPr>
                  <a:t>I</a:t>
                </a:r>
                <a:r>
                  <a:rPr lang="en-US" sz="2800" b="1" baseline="-25000" dirty="0" err="1" smtClean="0">
                    <a:solidFill>
                      <a:prstClr val="black"/>
                    </a:solidFill>
                    <a:latin typeface="Times New Roman" panose="02020603050405020304" pitchFamily="18" charset="0"/>
                    <a:cs typeface="Times New Roman" panose="02020603050405020304" pitchFamily="18" charset="0"/>
                  </a:rPr>
                  <a:t>p</a:t>
                </a:r>
                <a14:m>
                  <m:oMath xmlns:m="http://schemas.openxmlformats.org/officeDocument/2006/math">
                    <m:sSup>
                      <m:sSupPr>
                        <m:ctrlPr>
                          <a:rPr lang="en-US" sz="2800" b="1" i="1">
                            <a:solidFill>
                              <a:prstClr val="black"/>
                            </a:solidFill>
                            <a:latin typeface="Cambria Math"/>
                          </a:rPr>
                        </m:ctrlPr>
                      </m:sSupPr>
                      <m:e>
                        <m:r>
                          <a:rPr lang="en-US" sz="2800" b="1" i="1">
                            <a:solidFill>
                              <a:prstClr val="black"/>
                            </a:solidFill>
                            <a:latin typeface="Cambria Math"/>
                          </a:rPr>
                          <m:t>)</m:t>
                        </m:r>
                      </m:e>
                      <m:sup>
                        <m:r>
                          <a:rPr lang="en-US" sz="2800" b="1" i="1">
                            <a:solidFill>
                              <a:prstClr val="black"/>
                            </a:solidFill>
                            <a:latin typeface="Cambria Math"/>
                          </a:rPr>
                          <m:t>−</m:t>
                        </m:r>
                        <m:r>
                          <a:rPr lang="en-US" sz="2800" b="1" i="1">
                            <a:solidFill>
                              <a:prstClr val="black"/>
                            </a:solidFill>
                            <a:latin typeface="Cambria Math"/>
                          </a:rPr>
                          <m:t>𝟏</m:t>
                        </m:r>
                      </m:sup>
                    </m:sSup>
                  </m:oMath>
                </a14:m>
                <a:r>
                  <a:rPr lang="en-US" sz="2800" b="1" dirty="0" smtClean="0">
                    <a:solidFill>
                      <a:prstClr val="black"/>
                    </a:solidFill>
                    <a:latin typeface="Times New Roman" panose="02020603050405020304" pitchFamily="18" charset="0"/>
                    <a:cs typeface="Times New Roman" panose="02020603050405020304" pitchFamily="18" charset="0"/>
                  </a:rPr>
                  <a:t>(</a:t>
                </a:r>
                <a14:m>
                  <m:oMath xmlns:m="http://schemas.openxmlformats.org/officeDocument/2006/math">
                    <m:sSup>
                      <m:sSupPr>
                        <m:ctrlPr>
                          <a:rPr lang="en-US" sz="2800" b="1" i="1" dirty="0" smtClean="0">
                            <a:solidFill>
                              <a:prstClr val="black"/>
                            </a:solidFill>
                            <a:latin typeface="Cambria Math"/>
                            <a:cs typeface="Times New Roman" panose="02020603050405020304" pitchFamily="18" charset="0"/>
                          </a:rPr>
                        </m:ctrlPr>
                      </m:sSupPr>
                      <m:e>
                        <m:r>
                          <a:rPr lang="en-US" sz="2800" b="1" i="1" dirty="0" smtClean="0">
                            <a:solidFill>
                              <a:prstClr val="black"/>
                            </a:solidFill>
                            <a:latin typeface="Cambria Math"/>
                            <a:cs typeface="Times New Roman" panose="02020603050405020304" pitchFamily="18" charset="0"/>
                          </a:rPr>
                          <m:t>𝑿</m:t>
                        </m:r>
                      </m:e>
                      <m:sup>
                        <m:r>
                          <a:rPr lang="en-US" sz="2800" b="1" i="1" dirty="0" smtClean="0">
                            <a:solidFill>
                              <a:prstClr val="black"/>
                            </a:solidFill>
                            <a:latin typeface="Cambria Math"/>
                            <a:cs typeface="Times New Roman" panose="02020603050405020304" pitchFamily="18" charset="0"/>
                          </a:rPr>
                          <m:t>′</m:t>
                        </m:r>
                      </m:sup>
                    </m:sSup>
                  </m:oMath>
                </a14:m>
                <a:r>
                  <a:rPr lang="en-US" sz="2800" b="1" baseline="-25000" dirty="0">
                    <a:solidFill>
                      <a:prstClr val="black"/>
                    </a:solidFill>
                    <a:latin typeface="Times New Roman" panose="02020603050405020304" pitchFamily="18" charset="0"/>
                    <a:cs typeface="Times New Roman" panose="02020603050405020304" pitchFamily="18" charset="0"/>
                  </a:rPr>
                  <a:t> </a:t>
                </a:r>
                <a:r>
                  <a:rPr lang="en-US" sz="2800" b="1" baseline="30000" dirty="0">
                    <a:solidFill>
                      <a:prstClr val="black"/>
                    </a:solidFill>
                    <a:latin typeface="Times New Roman" panose="02020603050405020304" pitchFamily="18" charset="0"/>
                    <a:cs typeface="Times New Roman" panose="02020603050405020304" pitchFamily="18" charset="0"/>
                  </a:rPr>
                  <a:t> </a:t>
                </a:r>
                <a:r>
                  <a:rPr lang="en-US" sz="2800" b="1" dirty="0" smtClean="0">
                    <a:solidFill>
                      <a:prstClr val="black"/>
                    </a:solidFill>
                    <a:latin typeface="Times New Roman" panose="02020603050405020304" pitchFamily="18" charset="0"/>
                    <a:cs typeface="Times New Roman" panose="02020603050405020304" pitchFamily="18" charset="0"/>
                  </a:rPr>
                  <a:t>Y + d </a:t>
                </a:r>
                <a14:m>
                  <m:oMath xmlns:m="http://schemas.openxmlformats.org/officeDocument/2006/math">
                    <m:acc>
                      <m:accPr>
                        <m:chr m:val="̂"/>
                        <m:ctrlPr>
                          <a:rPr lang="en-US" sz="2800" b="1" i="1">
                            <a:solidFill>
                              <a:prstClr val="black"/>
                            </a:solidFill>
                            <a:latin typeface="Cambria Math"/>
                            <a:cs typeface="Times New Roman" panose="02020603050405020304" pitchFamily="18" charset="0"/>
                          </a:rPr>
                        </m:ctrlPr>
                      </m:accPr>
                      <m:e>
                        <m:r>
                          <a:rPr lang="en-US" sz="2800" b="1" i="1">
                            <a:solidFill>
                              <a:prstClr val="black"/>
                            </a:solidFill>
                            <a:latin typeface="Cambria Math"/>
                            <a:cs typeface="Times New Roman" panose="02020603050405020304" pitchFamily="18" charset="0"/>
                            <a:sym typeface="Symbol"/>
                          </a:rPr>
                          <m:t></m:t>
                        </m:r>
                      </m:e>
                    </m:acc>
                  </m:oMath>
                </a14:m>
                <a:r>
                  <a:rPr lang="en-US" sz="2800" b="1" dirty="0" smtClean="0">
                    <a:latin typeface="Times New Roman" panose="02020603050405020304" pitchFamily="18" charset="0"/>
                    <a:cs typeface="Times New Roman" panose="02020603050405020304" pitchFamily="18" charset="0"/>
                  </a:rPr>
                  <a:t>)</a:t>
                </a:r>
              </a:p>
              <a:p>
                <a:pPr marL="914400" lvl="2" indent="0">
                  <a:buNone/>
                </a:pPr>
                <a:endParaRPr lang="en-US" sz="2800" b="1" dirty="0">
                  <a:latin typeface="Times New Roman" panose="02020603050405020304" pitchFamily="18" charset="0"/>
                  <a:cs typeface="Times New Roman" panose="02020603050405020304" pitchFamily="18" charset="0"/>
                </a:endParaRPr>
              </a:p>
              <a:p>
                <a:pPr marL="914400" lvl="2" indent="0">
                  <a:buNone/>
                </a:pPr>
                <a:r>
                  <a:rPr lang="en-US" sz="2800" b="1" dirty="0" smtClean="0">
                    <a:latin typeface="Times New Roman" panose="02020603050405020304" pitchFamily="18" charset="0"/>
                    <a:cs typeface="Times New Roman" panose="02020603050405020304" pitchFamily="18" charset="0"/>
                  </a:rPr>
                  <a:t>=</a:t>
                </a:r>
                <a:r>
                  <a:rPr lang="en-US" sz="2800" b="1" dirty="0">
                    <a:solidFill>
                      <a:prstClr val="black"/>
                    </a:solidFill>
                    <a:latin typeface="Times New Roman" panose="02020603050405020304" pitchFamily="18" charset="0"/>
                    <a:cs typeface="Times New Roman" panose="02020603050405020304" pitchFamily="18" charset="0"/>
                  </a:rPr>
                  <a:t> (</a:t>
                </a:r>
                <a14:m>
                  <m:oMath xmlns:m="http://schemas.openxmlformats.org/officeDocument/2006/math">
                    <m:sSup>
                      <m:sSupPr>
                        <m:ctrlPr>
                          <a:rPr lang="en-US" sz="2800" b="1" i="1">
                            <a:solidFill>
                              <a:prstClr val="black"/>
                            </a:solidFill>
                            <a:latin typeface="Cambria Math"/>
                          </a:rPr>
                        </m:ctrlPr>
                      </m:sSupPr>
                      <m:e>
                        <m:r>
                          <a:rPr lang="en-US" sz="2800" b="1" i="1">
                            <a:solidFill>
                              <a:prstClr val="black"/>
                            </a:solidFill>
                            <a:latin typeface="Cambria Math"/>
                          </a:rPr>
                          <m:t>𝑿</m:t>
                        </m:r>
                      </m:e>
                      <m:sup>
                        <m:r>
                          <a:rPr lang="en-US" sz="2800" b="1" i="1">
                            <a:solidFill>
                              <a:prstClr val="black"/>
                            </a:solidFill>
                            <a:latin typeface="Cambria Math"/>
                          </a:rPr>
                          <m:t>′</m:t>
                        </m:r>
                      </m:sup>
                    </m:sSup>
                  </m:oMath>
                </a14:m>
                <a:r>
                  <a:rPr lang="en-US" sz="2800" b="1" dirty="0">
                    <a:solidFill>
                      <a:prstClr val="black"/>
                    </a:solidFill>
                    <a:latin typeface="Times New Roman" panose="02020603050405020304" pitchFamily="18" charset="0"/>
                    <a:cs typeface="Times New Roman" panose="02020603050405020304" pitchFamily="18" charset="0"/>
                  </a:rPr>
                  <a:t>X + </a:t>
                </a:r>
                <a:r>
                  <a:rPr lang="en-US" sz="2800" b="1" dirty="0" err="1">
                    <a:solidFill>
                      <a:prstClr val="black"/>
                    </a:solidFill>
                    <a:latin typeface="Times New Roman" panose="02020603050405020304" pitchFamily="18" charset="0"/>
                    <a:cs typeface="Times New Roman" panose="02020603050405020304" pitchFamily="18" charset="0"/>
                  </a:rPr>
                  <a:t>I</a:t>
                </a:r>
                <a:r>
                  <a:rPr lang="en-US" sz="2800" b="1" baseline="-25000" dirty="0" err="1">
                    <a:solidFill>
                      <a:prstClr val="black"/>
                    </a:solidFill>
                    <a:latin typeface="Times New Roman" panose="02020603050405020304" pitchFamily="18" charset="0"/>
                    <a:cs typeface="Times New Roman" panose="02020603050405020304" pitchFamily="18" charset="0"/>
                  </a:rPr>
                  <a:t>p</a:t>
                </a:r>
                <a14:m>
                  <m:oMath xmlns:m="http://schemas.openxmlformats.org/officeDocument/2006/math">
                    <m:sSup>
                      <m:sSupPr>
                        <m:ctrlPr>
                          <a:rPr lang="en-US" sz="2800" b="1" i="1">
                            <a:solidFill>
                              <a:prstClr val="black"/>
                            </a:solidFill>
                            <a:latin typeface="Cambria Math"/>
                          </a:rPr>
                        </m:ctrlPr>
                      </m:sSupPr>
                      <m:e>
                        <m:r>
                          <a:rPr lang="en-US" sz="2800" b="1" i="1">
                            <a:solidFill>
                              <a:prstClr val="black"/>
                            </a:solidFill>
                            <a:latin typeface="Cambria Math"/>
                          </a:rPr>
                          <m:t>)</m:t>
                        </m:r>
                      </m:e>
                      <m:sup>
                        <m:r>
                          <a:rPr lang="en-US" sz="2800" b="1" i="1">
                            <a:solidFill>
                              <a:prstClr val="black"/>
                            </a:solidFill>
                            <a:latin typeface="Cambria Math"/>
                          </a:rPr>
                          <m:t>−</m:t>
                        </m:r>
                        <m:r>
                          <a:rPr lang="en-US" sz="2800" b="1" i="1">
                            <a:solidFill>
                              <a:prstClr val="black"/>
                            </a:solidFill>
                            <a:latin typeface="Cambria Math"/>
                          </a:rPr>
                          <m:t>𝟏</m:t>
                        </m:r>
                      </m:sup>
                    </m:sSup>
                  </m:oMath>
                </a14:m>
                <a:r>
                  <a:rPr lang="en-US" sz="2800" b="1" dirty="0">
                    <a:solidFill>
                      <a:prstClr val="black"/>
                    </a:solidFill>
                    <a:latin typeface="Times New Roman" panose="02020603050405020304" pitchFamily="18" charset="0"/>
                    <a:cs typeface="Times New Roman" panose="02020603050405020304" pitchFamily="18" charset="0"/>
                  </a:rPr>
                  <a:t>(</a:t>
                </a:r>
                <a14:m>
                  <m:oMath xmlns:m="http://schemas.openxmlformats.org/officeDocument/2006/math">
                    <m:sSup>
                      <m:sSupPr>
                        <m:ctrlPr>
                          <a:rPr lang="en-US" sz="2800" b="1" i="1" dirty="0">
                            <a:solidFill>
                              <a:prstClr val="black"/>
                            </a:solidFill>
                            <a:latin typeface="Cambria Math"/>
                            <a:cs typeface="Times New Roman" panose="02020603050405020304" pitchFamily="18" charset="0"/>
                          </a:rPr>
                        </m:ctrlPr>
                      </m:sSupPr>
                      <m:e>
                        <m:r>
                          <a:rPr lang="en-US" sz="2800" b="1" i="1" dirty="0">
                            <a:solidFill>
                              <a:prstClr val="black"/>
                            </a:solidFill>
                            <a:latin typeface="Cambria Math"/>
                            <a:cs typeface="Times New Roman" panose="02020603050405020304" pitchFamily="18" charset="0"/>
                          </a:rPr>
                          <m:t>𝑿</m:t>
                        </m:r>
                      </m:e>
                      <m:sup>
                        <m:r>
                          <a:rPr lang="en-US" sz="2800" b="1" i="1" dirty="0">
                            <a:solidFill>
                              <a:prstClr val="black"/>
                            </a:solidFill>
                            <a:latin typeface="Cambria Math"/>
                            <a:cs typeface="Times New Roman" panose="02020603050405020304" pitchFamily="18" charset="0"/>
                          </a:rPr>
                          <m:t>′</m:t>
                        </m:r>
                      </m:sup>
                    </m:sSup>
                  </m:oMath>
                </a14:m>
                <a:r>
                  <a:rPr lang="en-US" sz="2800" b="1" dirty="0" smtClean="0">
                    <a:latin typeface="Times New Roman" panose="02020603050405020304" pitchFamily="18" charset="0"/>
                    <a:cs typeface="Times New Roman" panose="02020603050405020304" pitchFamily="18" charset="0"/>
                  </a:rPr>
                  <a:t>X + </a:t>
                </a:r>
                <a:r>
                  <a:rPr lang="en-US" sz="2800" b="1" dirty="0" err="1" smtClean="0">
                    <a:latin typeface="Times New Roman" panose="02020603050405020304" pitchFamily="18" charset="0"/>
                    <a:cs typeface="Times New Roman" panose="02020603050405020304" pitchFamily="18" charset="0"/>
                  </a:rPr>
                  <a:t>dI</a:t>
                </a:r>
                <a:r>
                  <a:rPr lang="en-US" sz="2800" b="1" baseline="-25000" dirty="0" err="1" smtClean="0">
                    <a:latin typeface="Times New Roman" panose="02020603050405020304" pitchFamily="18" charset="0"/>
                    <a:cs typeface="Times New Roman" panose="02020603050405020304" pitchFamily="18" charset="0"/>
                  </a:rPr>
                  <a:t>p</a:t>
                </a:r>
                <a:r>
                  <a:rPr lang="en-US" sz="2800" b="1" dirty="0" smtClean="0">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US" sz="2800" b="1" i="1">
                            <a:solidFill>
                              <a:prstClr val="black"/>
                            </a:solidFill>
                            <a:latin typeface="Cambria Math"/>
                            <a:cs typeface="Times New Roman" panose="02020603050405020304" pitchFamily="18" charset="0"/>
                          </a:rPr>
                        </m:ctrlPr>
                      </m:accPr>
                      <m:e>
                        <m:r>
                          <a:rPr lang="en-US" sz="2800" b="1" i="1">
                            <a:solidFill>
                              <a:prstClr val="black"/>
                            </a:solidFill>
                            <a:latin typeface="Cambria Math"/>
                            <a:cs typeface="Times New Roman" panose="02020603050405020304" pitchFamily="18" charset="0"/>
                            <a:sym typeface="Symbol"/>
                          </a:rPr>
                          <m:t></m:t>
                        </m:r>
                      </m:e>
                    </m:acc>
                  </m:oMath>
                </a14:m>
                <a:r>
                  <a:rPr lang="en-US" sz="2800" b="1" dirty="0" smtClean="0">
                    <a:latin typeface="Times New Roman" panose="02020603050405020304" pitchFamily="18" charset="0"/>
                    <a:cs typeface="Times New Roman" panose="02020603050405020304" pitchFamily="18" charset="0"/>
                  </a:rPr>
                  <a:t>			(3.1)</a:t>
                </a:r>
              </a:p>
              <a:p>
                <a:pPr marL="914400" lvl="2" indent="0">
                  <a:buNone/>
                </a:pPr>
                <a:endParaRPr lang="en-US" sz="2800" b="1" dirty="0" smtClean="0">
                  <a:latin typeface="Times New Roman" panose="02020603050405020304" pitchFamily="18" charset="0"/>
                  <a:cs typeface="Times New Roman" panose="02020603050405020304" pitchFamily="18" charset="0"/>
                </a:endParaRPr>
              </a:p>
              <a:p>
                <a:pPr marL="914400" lvl="2" indent="0">
                  <a:buNone/>
                </a:pPr>
                <a:r>
                  <a:rPr lang="en-US" b="1" dirty="0" smtClean="0">
                    <a:latin typeface="Times New Roman" panose="02020603050405020304" pitchFamily="18" charset="0"/>
                    <a:cs typeface="Times New Roman" panose="02020603050405020304" pitchFamily="18" charset="0"/>
                  </a:rPr>
                  <a:t>where 0&lt;d&lt;1  is a biased parameter.</a:t>
                </a:r>
              </a:p>
              <a:p>
                <a:pPr marL="914400" lvl="2" indent="0">
                  <a:buNone/>
                </a:pPr>
                <a:endParaRPr lang="en-US" sz="4000" b="1" dirty="0" smtClean="0">
                  <a:latin typeface="Times New Roman" panose="02020603050405020304" pitchFamily="18" charset="0"/>
                  <a:cs typeface="Times New Roman" panose="02020603050405020304" pitchFamily="18" charset="0"/>
                </a:endParaRPr>
              </a:p>
              <a:p>
                <a:pPr>
                  <a:lnSpc>
                    <a:spcPct val="120000"/>
                  </a:lnSpc>
                </a:pPr>
                <a:endParaRPr lang="en-US" sz="2600" b="1" dirty="0">
                  <a:latin typeface="Times New Roman" panose="02020603050405020304" pitchFamily="18" charset="0"/>
                  <a:cs typeface="Times New Roman" panose="02020603050405020304" pitchFamily="18" charset="0"/>
                </a:endParaRPr>
              </a:p>
              <a:p>
                <a:pPr marL="0" indent="0">
                  <a:lnSpc>
                    <a:spcPct val="120000"/>
                  </a:lnSpc>
                  <a:buNone/>
                </a:pPr>
                <a:endParaRPr lang="en-US" sz="8800" b="1" dirty="0" smtClean="0">
                  <a:latin typeface="Times New Roman" panose="02020603050405020304" pitchFamily="18" charset="0"/>
                  <a:cs typeface="Times New Roman" panose="02020603050405020304" pitchFamily="18" charset="0"/>
                </a:endParaRPr>
              </a:p>
              <a:p>
                <a:endParaRPr lang="en-US" sz="2200" dirty="0" smtClean="0">
                  <a:latin typeface="Times New Roman" panose="02020603050405020304" pitchFamily="18" charset="0"/>
                  <a:cs typeface="Times New Roman" panose="02020603050405020304" pitchFamily="18" charset="0"/>
                </a:endParaRPr>
              </a:p>
              <a:p>
                <a:endParaRPr lang="en-US" sz="2200" dirty="0">
                  <a:latin typeface="Times New Roman" panose="02020603050405020304" pitchFamily="18" charset="0"/>
                  <a:cs typeface="Times New Roman" panose="02020603050405020304" pitchFamily="18" charset="0"/>
                </a:endParaRPr>
              </a:p>
              <a:p>
                <a:endParaRPr lang="en-US" sz="2200" dirty="0" smtClean="0">
                  <a:latin typeface="Times New Roman" panose="02020603050405020304" pitchFamily="18" charset="0"/>
                  <a:cs typeface="Times New Roman" panose="02020603050405020304" pitchFamily="18" charset="0"/>
                </a:endParaRPr>
              </a:p>
              <a:p>
                <a:endParaRPr lang="en-US" sz="2200" dirty="0">
                  <a:latin typeface="Times New Roman" panose="02020603050405020304" pitchFamily="18" charset="0"/>
                  <a:cs typeface="Times New Roman" panose="02020603050405020304" pitchFamily="18" charset="0"/>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457200" y="1600200"/>
                <a:ext cx="8229600" cy="4997152"/>
              </a:xfrm>
              <a:blipFill rotWithShape="1">
                <a:blip r:embed="rId2"/>
                <a:stretch>
                  <a:fillRect l="-1111" t="-1832" r="-815"/>
                </a:stretch>
              </a:blipFill>
            </p:spPr>
            <p:txBody>
              <a:bodyPr/>
              <a:lstStyle/>
              <a:p>
                <a:r>
                  <a:rPr lang="en-US">
                    <a:noFill/>
                  </a:rPr>
                  <a:t> </a:t>
                </a:r>
              </a:p>
            </p:txBody>
          </p:sp>
        </mc:Fallback>
      </mc:AlternateContent>
    </p:spTree>
    <p:extLst>
      <p:ext uri="{BB962C8B-B14F-4D97-AF65-F5344CB8AC3E}">
        <p14:creationId xmlns:p14="http://schemas.microsoft.com/office/powerpoint/2010/main" val="19860171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457200" y="1340768"/>
                <a:ext cx="8229600" cy="4785395"/>
              </a:xfrm>
            </p:spPr>
            <p:txBody>
              <a:bodyPr>
                <a:normAutofit/>
              </a:bodyPr>
              <a:lstStyle/>
              <a:p>
                <a:pPr lvl="0">
                  <a:lnSpc>
                    <a:spcPct val="120000"/>
                  </a:lnSpc>
                </a:pPr>
                <a:r>
                  <a:rPr lang="en-US" sz="2200" b="1" dirty="0" smtClean="0">
                    <a:solidFill>
                      <a:prstClr val="black"/>
                    </a:solidFill>
                    <a:latin typeface="Times New Roman" panose="02020603050405020304" pitchFamily="18" charset="0"/>
                    <a:cs typeface="Times New Roman" panose="02020603050405020304" pitchFamily="18" charset="0"/>
                  </a:rPr>
                  <a:t>The advantage of </a:t>
                </a:r>
                <a14:m>
                  <m:oMath xmlns:m="http://schemas.openxmlformats.org/officeDocument/2006/math">
                    <m:acc>
                      <m:accPr>
                        <m:chr m:val="̂"/>
                        <m:ctrlPr>
                          <a:rPr lang="en-US" sz="2200" b="1" i="1">
                            <a:solidFill>
                              <a:prstClr val="black"/>
                            </a:solidFill>
                            <a:latin typeface="Cambria Math"/>
                            <a:cs typeface="Times New Roman" panose="02020603050405020304" pitchFamily="18" charset="0"/>
                          </a:rPr>
                        </m:ctrlPr>
                      </m:accPr>
                      <m:e>
                        <m:r>
                          <a:rPr lang="en-US" sz="2200" b="1" i="1">
                            <a:solidFill>
                              <a:prstClr val="black"/>
                            </a:solidFill>
                            <a:latin typeface="Cambria Math"/>
                            <a:cs typeface="Times New Roman" panose="02020603050405020304" pitchFamily="18" charset="0"/>
                            <a:sym typeface="Symbol"/>
                          </a:rPr>
                          <m:t></m:t>
                        </m:r>
                      </m:e>
                    </m:acc>
                  </m:oMath>
                </a14:m>
                <a:r>
                  <a:rPr lang="en-US" sz="2200" b="1" dirty="0">
                    <a:solidFill>
                      <a:prstClr val="black"/>
                    </a:solidFill>
                    <a:latin typeface="Times New Roman" panose="02020603050405020304" pitchFamily="18" charset="0"/>
                    <a:cs typeface="Times New Roman" panose="02020603050405020304" pitchFamily="18" charset="0"/>
                  </a:rPr>
                  <a:t>(d) over </a:t>
                </a:r>
                <a14:m>
                  <m:oMath xmlns:m="http://schemas.openxmlformats.org/officeDocument/2006/math">
                    <m:acc>
                      <m:accPr>
                        <m:chr m:val="̂"/>
                        <m:ctrlPr>
                          <a:rPr lang="en-US" sz="2200" b="1" i="1">
                            <a:solidFill>
                              <a:prstClr val="black"/>
                            </a:solidFill>
                            <a:latin typeface="Cambria Math"/>
                            <a:cs typeface="Times New Roman" panose="02020603050405020304" pitchFamily="18" charset="0"/>
                          </a:rPr>
                        </m:ctrlPr>
                      </m:accPr>
                      <m:e>
                        <m:r>
                          <a:rPr lang="en-US" sz="2200" b="1" i="1">
                            <a:solidFill>
                              <a:prstClr val="black"/>
                            </a:solidFill>
                            <a:latin typeface="Cambria Math"/>
                            <a:cs typeface="Times New Roman" panose="02020603050405020304" pitchFamily="18" charset="0"/>
                            <a:sym typeface="Symbol"/>
                          </a:rPr>
                          <m:t></m:t>
                        </m:r>
                      </m:e>
                    </m:acc>
                  </m:oMath>
                </a14:m>
                <a:r>
                  <a:rPr lang="en-US" sz="2200" b="1" dirty="0">
                    <a:solidFill>
                      <a:prstClr val="black"/>
                    </a:solidFill>
                    <a:latin typeface="Times New Roman" panose="02020603050405020304" pitchFamily="18" charset="0"/>
                    <a:cs typeface="Times New Roman" panose="02020603050405020304" pitchFamily="18" charset="0"/>
                  </a:rPr>
                  <a:t>(k) is that it is a linear function of d. So it is convenient to choose d.</a:t>
                </a:r>
              </a:p>
              <a:p>
                <a:pPr lvl="0">
                  <a:lnSpc>
                    <a:spcPct val="120000"/>
                  </a:lnSpc>
                </a:pPr>
                <a:r>
                  <a:rPr lang="en-US" sz="2200" b="1" dirty="0" smtClean="0">
                    <a:solidFill>
                      <a:prstClr val="black"/>
                    </a:solidFill>
                    <a:latin typeface="Times New Roman" panose="02020603050405020304" pitchFamily="18" charset="0"/>
                    <a:cs typeface="Times New Roman" panose="02020603050405020304" pitchFamily="18" charset="0"/>
                  </a:rPr>
                  <a:t>Liu </a:t>
                </a:r>
                <a:r>
                  <a:rPr lang="en-US" sz="2200" b="1" dirty="0">
                    <a:solidFill>
                      <a:prstClr val="black"/>
                    </a:solidFill>
                    <a:latin typeface="Times New Roman" panose="02020603050405020304" pitchFamily="18" charset="0"/>
                    <a:cs typeface="Times New Roman" panose="02020603050405020304" pitchFamily="18" charset="0"/>
                  </a:rPr>
                  <a:t>(1993) proved that there exist d </a:t>
                </a:r>
                <a:r>
                  <a:rPr lang="en-US" sz="2200" b="1" dirty="0">
                    <a:solidFill>
                      <a:prstClr val="black"/>
                    </a:solidFill>
                    <a:latin typeface="Times New Roman" panose="02020603050405020304" pitchFamily="18" charset="0"/>
                    <a:cs typeface="Times New Roman" panose="02020603050405020304" pitchFamily="18" charset="0"/>
                    <a:sym typeface="Symbol"/>
                  </a:rPr>
                  <a:t>(0,1) such </a:t>
                </a:r>
                <a:r>
                  <a:rPr lang="en-US" sz="2200" b="1" dirty="0" smtClean="0">
                    <a:solidFill>
                      <a:prstClr val="black"/>
                    </a:solidFill>
                    <a:latin typeface="Times New Roman" panose="02020603050405020304" pitchFamily="18" charset="0"/>
                    <a:cs typeface="Times New Roman" panose="02020603050405020304" pitchFamily="18" charset="0"/>
                    <a:sym typeface="Symbol"/>
                  </a:rPr>
                  <a:t>that</a:t>
                </a:r>
              </a:p>
              <a:p>
                <a:pPr lvl="0">
                  <a:lnSpc>
                    <a:spcPct val="120000"/>
                  </a:lnSpc>
                </a:pPr>
                <a:r>
                  <a:rPr lang="en-US" sz="2200" b="1" dirty="0" smtClean="0">
                    <a:solidFill>
                      <a:prstClr val="black"/>
                    </a:solidFill>
                    <a:latin typeface="Times New Roman" panose="02020603050405020304" pitchFamily="18" charset="0"/>
                    <a:cs typeface="Times New Roman" panose="02020603050405020304" pitchFamily="18" charset="0"/>
                    <a:sym typeface="Symbol"/>
                  </a:rPr>
                  <a:t> </a:t>
                </a:r>
                <a:r>
                  <a:rPr lang="en-US" sz="2200" b="1" dirty="0">
                    <a:solidFill>
                      <a:prstClr val="black"/>
                    </a:solidFill>
                    <a:latin typeface="Times New Roman" panose="02020603050405020304" pitchFamily="18" charset="0"/>
                    <a:cs typeface="Times New Roman" panose="02020603050405020304" pitchFamily="18" charset="0"/>
                    <a:sym typeface="Symbol"/>
                  </a:rPr>
                  <a:t>MSE(</a:t>
                </a:r>
                <a14:m>
                  <m:oMath xmlns:m="http://schemas.openxmlformats.org/officeDocument/2006/math">
                    <m:acc>
                      <m:accPr>
                        <m:chr m:val="̂"/>
                        <m:ctrlPr>
                          <a:rPr lang="en-US" sz="2200" b="1" i="1">
                            <a:solidFill>
                              <a:prstClr val="black"/>
                            </a:solidFill>
                            <a:latin typeface="Cambria Math"/>
                            <a:cs typeface="Times New Roman" panose="02020603050405020304" pitchFamily="18" charset="0"/>
                          </a:rPr>
                        </m:ctrlPr>
                      </m:accPr>
                      <m:e>
                        <m:r>
                          <a:rPr lang="en-US" sz="2200" b="1" i="1">
                            <a:solidFill>
                              <a:prstClr val="black"/>
                            </a:solidFill>
                            <a:latin typeface="Cambria Math"/>
                            <a:cs typeface="Times New Roman" panose="02020603050405020304" pitchFamily="18" charset="0"/>
                            <a:sym typeface="Symbol"/>
                          </a:rPr>
                          <m:t></m:t>
                        </m:r>
                      </m:e>
                    </m:acc>
                  </m:oMath>
                </a14:m>
                <a:r>
                  <a:rPr lang="en-US" sz="2200" b="1" dirty="0">
                    <a:solidFill>
                      <a:prstClr val="black"/>
                    </a:solidFill>
                    <a:latin typeface="Times New Roman" panose="02020603050405020304" pitchFamily="18" charset="0"/>
                    <a:cs typeface="Times New Roman" panose="02020603050405020304" pitchFamily="18" charset="0"/>
                  </a:rPr>
                  <a:t>(d) ) &lt; MSE(</a:t>
                </a:r>
                <a14:m>
                  <m:oMath xmlns:m="http://schemas.openxmlformats.org/officeDocument/2006/math">
                    <m:acc>
                      <m:accPr>
                        <m:chr m:val="̂"/>
                        <m:ctrlPr>
                          <a:rPr lang="en-US" sz="2200" b="1" i="1">
                            <a:solidFill>
                              <a:prstClr val="black"/>
                            </a:solidFill>
                            <a:latin typeface="Cambria Math"/>
                            <a:cs typeface="Times New Roman" panose="02020603050405020304" pitchFamily="18" charset="0"/>
                          </a:rPr>
                        </m:ctrlPr>
                      </m:accPr>
                      <m:e>
                        <m:r>
                          <a:rPr lang="en-US" sz="2200" b="1" i="1">
                            <a:solidFill>
                              <a:prstClr val="black"/>
                            </a:solidFill>
                            <a:latin typeface="Cambria Math"/>
                            <a:cs typeface="Times New Roman" panose="02020603050405020304" pitchFamily="18" charset="0"/>
                            <a:sym typeface="Symbol"/>
                          </a:rPr>
                          <m:t></m:t>
                        </m:r>
                      </m:e>
                    </m:acc>
                  </m:oMath>
                </a14:m>
                <a:r>
                  <a:rPr lang="en-US" sz="2200" b="1" dirty="0">
                    <a:solidFill>
                      <a:prstClr val="black"/>
                    </a:solidFill>
                    <a:latin typeface="Times New Roman" panose="02020603050405020304" pitchFamily="18" charset="0"/>
                    <a:cs typeface="Times New Roman" panose="02020603050405020304" pitchFamily="18" charset="0"/>
                  </a:rPr>
                  <a:t>),</a:t>
                </a:r>
                <a:r>
                  <a:rPr lang="en-US" sz="2200" b="1" dirty="0" smtClean="0">
                    <a:solidFill>
                      <a:prstClr val="black"/>
                    </a:solidFill>
                    <a:latin typeface="Times New Roman" panose="02020603050405020304" pitchFamily="18" charset="0"/>
                    <a:cs typeface="Times New Roman" panose="02020603050405020304" pitchFamily="18" charset="0"/>
                  </a:rPr>
                  <a:t> and </a:t>
                </a:r>
                <a:r>
                  <a:rPr lang="en-US" sz="2200" b="1" dirty="0">
                    <a:solidFill>
                      <a:prstClr val="black"/>
                    </a:solidFill>
                    <a:latin typeface="Times New Roman" panose="02020603050405020304" pitchFamily="18" charset="0"/>
                    <a:cs typeface="Times New Roman" panose="02020603050405020304" pitchFamily="18" charset="0"/>
                    <a:sym typeface="Symbol"/>
                  </a:rPr>
                  <a:t>MSE(</a:t>
                </a:r>
                <a14:m>
                  <m:oMath xmlns:m="http://schemas.openxmlformats.org/officeDocument/2006/math">
                    <m:acc>
                      <m:accPr>
                        <m:chr m:val="̂"/>
                        <m:ctrlPr>
                          <a:rPr lang="en-US" sz="2200" b="1" i="1">
                            <a:solidFill>
                              <a:prstClr val="black"/>
                            </a:solidFill>
                            <a:latin typeface="Cambria Math"/>
                            <a:cs typeface="Times New Roman" panose="02020603050405020304" pitchFamily="18" charset="0"/>
                          </a:rPr>
                        </m:ctrlPr>
                      </m:accPr>
                      <m:e>
                        <m:r>
                          <a:rPr lang="en-US" sz="2200" b="1" i="1">
                            <a:solidFill>
                              <a:prstClr val="black"/>
                            </a:solidFill>
                            <a:latin typeface="Cambria Math"/>
                            <a:cs typeface="Times New Roman" panose="02020603050405020304" pitchFamily="18" charset="0"/>
                            <a:sym typeface="Symbol"/>
                          </a:rPr>
                          <m:t></m:t>
                        </m:r>
                      </m:e>
                    </m:acc>
                  </m:oMath>
                </a14:m>
                <a:r>
                  <a:rPr lang="en-US" sz="2200" b="1" dirty="0">
                    <a:solidFill>
                      <a:prstClr val="black"/>
                    </a:solidFill>
                    <a:latin typeface="Times New Roman" panose="02020603050405020304" pitchFamily="18" charset="0"/>
                    <a:cs typeface="Times New Roman" panose="02020603050405020304" pitchFamily="18" charset="0"/>
                  </a:rPr>
                  <a:t>(d) ) </a:t>
                </a:r>
                <a:r>
                  <a:rPr lang="en-US" sz="2200" b="1" dirty="0" smtClean="0">
                    <a:solidFill>
                      <a:prstClr val="black"/>
                    </a:solidFill>
                    <a:latin typeface="Times New Roman" panose="02020603050405020304" pitchFamily="18" charset="0"/>
                    <a:cs typeface="Times New Roman" panose="02020603050405020304" pitchFamily="18" charset="0"/>
                  </a:rPr>
                  <a:t>is minimized when</a:t>
                </a:r>
              </a:p>
              <a:p>
                <a:pPr lvl="0">
                  <a:lnSpc>
                    <a:spcPct val="120000"/>
                  </a:lnSpc>
                </a:pPr>
                <a:r>
                  <a:rPr lang="en-US" sz="2200" b="1" dirty="0" smtClean="0">
                    <a:solidFill>
                      <a:prstClr val="black"/>
                    </a:solidFill>
                    <a:latin typeface="Times New Roman" panose="02020603050405020304" pitchFamily="18" charset="0"/>
                    <a:cs typeface="Times New Roman" panose="02020603050405020304" pitchFamily="18" charset="0"/>
                  </a:rPr>
                  <a:t>d = 1 - </a:t>
                </a:r>
                <a14:m>
                  <m:oMath xmlns:m="http://schemas.openxmlformats.org/officeDocument/2006/math">
                    <m:sSup>
                      <m:sSupPr>
                        <m:ctrlPr>
                          <a:rPr lang="en-US" sz="2200" b="1" i="1" dirty="0" smtClean="0">
                            <a:solidFill>
                              <a:prstClr val="black"/>
                            </a:solidFill>
                            <a:latin typeface="Cambria Math"/>
                            <a:cs typeface="Times New Roman" panose="02020603050405020304" pitchFamily="18" charset="0"/>
                            <a:sym typeface="Symbol"/>
                          </a:rPr>
                        </m:ctrlPr>
                      </m:sSupPr>
                      <m:e>
                        <m:r>
                          <a:rPr lang="en-US" sz="2200" b="1" i="1" dirty="0" smtClean="0">
                            <a:solidFill>
                              <a:prstClr val="black"/>
                            </a:solidFill>
                            <a:latin typeface="Cambria Math"/>
                            <a:ea typeface="Cambria Math"/>
                            <a:cs typeface="Times New Roman" panose="02020603050405020304" pitchFamily="18" charset="0"/>
                            <a:sym typeface="Symbol"/>
                          </a:rPr>
                          <m:t>𝝈</m:t>
                        </m:r>
                      </m:e>
                      <m:sup>
                        <m:r>
                          <a:rPr lang="en-US" sz="2200" b="1" i="1" dirty="0" smtClean="0">
                            <a:solidFill>
                              <a:prstClr val="black"/>
                            </a:solidFill>
                            <a:latin typeface="Cambria Math"/>
                            <a:cs typeface="Times New Roman" panose="02020603050405020304" pitchFamily="18" charset="0"/>
                            <a:sym typeface="Symbol"/>
                          </a:rPr>
                          <m:t>𝟐</m:t>
                        </m:r>
                      </m:sup>
                    </m:sSup>
                    <m:d>
                      <m:dPr>
                        <m:begChr m:val="["/>
                        <m:endChr m:val="]"/>
                        <m:ctrlPr>
                          <a:rPr lang="en-US" sz="2200" b="1" i="1" dirty="0" smtClean="0">
                            <a:solidFill>
                              <a:prstClr val="black"/>
                            </a:solidFill>
                            <a:latin typeface="Cambria Math"/>
                            <a:cs typeface="Times New Roman" panose="02020603050405020304" pitchFamily="18" charset="0"/>
                            <a:sym typeface="Symbol"/>
                          </a:rPr>
                        </m:ctrlPr>
                      </m:dPr>
                      <m:e>
                        <m:nary>
                          <m:naryPr>
                            <m:chr m:val="∑"/>
                            <m:limLoc m:val="subSup"/>
                            <m:ctrlPr>
                              <a:rPr lang="en-US" sz="2200" b="1" i="1" dirty="0" smtClean="0">
                                <a:solidFill>
                                  <a:prstClr val="black"/>
                                </a:solidFill>
                                <a:latin typeface="Cambria Math"/>
                                <a:cs typeface="Times New Roman" panose="02020603050405020304" pitchFamily="18" charset="0"/>
                                <a:sym typeface="Symbol"/>
                              </a:rPr>
                            </m:ctrlPr>
                          </m:naryPr>
                          <m:sub>
                            <m:r>
                              <m:rPr>
                                <m:brk m:alnAt="25"/>
                              </m:rPr>
                              <a:rPr lang="en-US" sz="2200" b="1" i="1" dirty="0" smtClean="0">
                                <a:solidFill>
                                  <a:prstClr val="black"/>
                                </a:solidFill>
                                <a:latin typeface="Cambria Math"/>
                                <a:cs typeface="Times New Roman" panose="02020603050405020304" pitchFamily="18" charset="0"/>
                                <a:sym typeface="Symbol"/>
                              </a:rPr>
                              <m:t>𝒊</m:t>
                            </m:r>
                            <m:r>
                              <m:rPr>
                                <m:brk m:alnAt="25"/>
                              </m:rPr>
                              <a:rPr lang="en-US" sz="2200" b="1" i="1" dirty="0" smtClean="0">
                                <a:solidFill>
                                  <a:prstClr val="black"/>
                                </a:solidFill>
                                <a:latin typeface="Cambria Math"/>
                                <a:cs typeface="Times New Roman" panose="02020603050405020304" pitchFamily="18" charset="0"/>
                                <a:sym typeface="Symbol"/>
                              </a:rPr>
                              <m:t>=</m:t>
                            </m:r>
                            <m:r>
                              <m:rPr>
                                <m:brk m:alnAt="25"/>
                              </m:rPr>
                              <a:rPr lang="en-US" sz="2200" b="1" i="1" dirty="0" smtClean="0">
                                <a:solidFill>
                                  <a:prstClr val="black"/>
                                </a:solidFill>
                                <a:latin typeface="Cambria Math"/>
                                <a:cs typeface="Times New Roman" panose="02020603050405020304" pitchFamily="18" charset="0"/>
                                <a:sym typeface="Symbol"/>
                              </a:rPr>
                              <m:t>𝟏</m:t>
                            </m:r>
                          </m:sub>
                          <m:sup>
                            <m:r>
                              <a:rPr lang="en-US" sz="2200" b="1" i="1" dirty="0" smtClean="0">
                                <a:solidFill>
                                  <a:prstClr val="black"/>
                                </a:solidFill>
                                <a:latin typeface="Cambria Math"/>
                                <a:cs typeface="Times New Roman" panose="02020603050405020304" pitchFamily="18" charset="0"/>
                                <a:sym typeface="Symbol"/>
                              </a:rPr>
                              <m:t>𝒑</m:t>
                            </m:r>
                          </m:sup>
                          <m:e>
                            <m:f>
                              <m:fPr>
                                <m:type m:val="lin"/>
                                <m:ctrlPr>
                                  <a:rPr lang="en-US" sz="2200" b="1" i="1" dirty="0" smtClean="0">
                                    <a:solidFill>
                                      <a:prstClr val="black"/>
                                    </a:solidFill>
                                    <a:latin typeface="Cambria Math"/>
                                    <a:cs typeface="Times New Roman" panose="02020603050405020304" pitchFamily="18" charset="0"/>
                                    <a:sym typeface="Symbol"/>
                                  </a:rPr>
                                </m:ctrlPr>
                              </m:fPr>
                              <m:num>
                                <m:f>
                                  <m:fPr>
                                    <m:ctrlPr>
                                      <a:rPr lang="en-US" sz="2200" b="1" i="1" dirty="0" smtClean="0">
                                        <a:solidFill>
                                          <a:prstClr val="black"/>
                                        </a:solidFill>
                                        <a:latin typeface="Cambria Math"/>
                                        <a:cs typeface="Times New Roman" panose="02020603050405020304" pitchFamily="18" charset="0"/>
                                        <a:sym typeface="Symbol"/>
                                      </a:rPr>
                                    </m:ctrlPr>
                                  </m:fPr>
                                  <m:num>
                                    <m:r>
                                      <a:rPr lang="en-US" sz="2200" b="1" i="1" dirty="0" smtClean="0">
                                        <a:solidFill>
                                          <a:prstClr val="black"/>
                                        </a:solidFill>
                                        <a:latin typeface="Cambria Math"/>
                                        <a:cs typeface="Times New Roman" panose="02020603050405020304" pitchFamily="18" charset="0"/>
                                        <a:sym typeface="Symbol"/>
                                      </a:rPr>
                                      <m:t>𝟏</m:t>
                                    </m:r>
                                  </m:num>
                                  <m:den>
                                    <m:sSub>
                                      <m:sSubPr>
                                        <m:ctrlPr>
                                          <a:rPr lang="en-US" sz="2200" b="1" i="1" dirty="0" smtClean="0">
                                            <a:solidFill>
                                              <a:prstClr val="black"/>
                                            </a:solidFill>
                                            <a:latin typeface="Cambria Math"/>
                                            <a:cs typeface="Times New Roman" panose="02020603050405020304" pitchFamily="18" charset="0"/>
                                            <a:sym typeface="Symbol"/>
                                          </a:rPr>
                                        </m:ctrlPr>
                                      </m:sSubPr>
                                      <m:e>
                                        <m:r>
                                          <a:rPr lang="en-US" sz="2200" b="1" i="1" dirty="0" smtClean="0">
                                            <a:solidFill>
                                              <a:prstClr val="black"/>
                                            </a:solidFill>
                                            <a:latin typeface="Cambria Math"/>
                                            <a:cs typeface="Times New Roman" panose="02020603050405020304" pitchFamily="18" charset="0"/>
                                            <a:sym typeface="Symbol"/>
                                          </a:rPr>
                                          <m:t></m:t>
                                        </m:r>
                                      </m:e>
                                      <m:sub>
                                        <m:r>
                                          <a:rPr lang="en-US" sz="2200" b="1" i="1" dirty="0" smtClean="0">
                                            <a:solidFill>
                                              <a:prstClr val="black"/>
                                            </a:solidFill>
                                            <a:latin typeface="Cambria Math"/>
                                            <a:cs typeface="Times New Roman" panose="02020603050405020304" pitchFamily="18" charset="0"/>
                                            <a:sym typeface="Symbol"/>
                                          </a:rPr>
                                          <m:t>𝒊</m:t>
                                        </m:r>
                                      </m:sub>
                                    </m:sSub>
                                    <m:r>
                                      <a:rPr lang="en-US" sz="2200" b="1" i="1" dirty="0" smtClean="0">
                                        <a:solidFill>
                                          <a:prstClr val="black"/>
                                        </a:solidFill>
                                        <a:latin typeface="Cambria Math"/>
                                        <a:cs typeface="Times New Roman" panose="02020603050405020304" pitchFamily="18" charset="0"/>
                                        <a:sym typeface="Symbol"/>
                                      </a:rPr>
                                      <m:t>(</m:t>
                                    </m:r>
                                    <m:sSub>
                                      <m:sSubPr>
                                        <m:ctrlPr>
                                          <a:rPr lang="en-US" sz="2200" b="1" i="1" dirty="0" smtClean="0">
                                            <a:solidFill>
                                              <a:prstClr val="black"/>
                                            </a:solidFill>
                                            <a:latin typeface="Cambria Math"/>
                                            <a:cs typeface="Times New Roman" panose="02020603050405020304" pitchFamily="18" charset="0"/>
                                            <a:sym typeface="Symbol"/>
                                          </a:rPr>
                                        </m:ctrlPr>
                                      </m:sSubPr>
                                      <m:e>
                                        <m:r>
                                          <a:rPr lang="en-US" sz="2200" b="1" i="1" dirty="0" smtClean="0">
                                            <a:solidFill>
                                              <a:prstClr val="black"/>
                                            </a:solidFill>
                                            <a:latin typeface="Cambria Math"/>
                                            <a:cs typeface="Times New Roman" panose="02020603050405020304" pitchFamily="18" charset="0"/>
                                            <a:sym typeface="Symbol"/>
                                          </a:rPr>
                                          <m:t></m:t>
                                        </m:r>
                                      </m:e>
                                      <m:sub>
                                        <m:r>
                                          <a:rPr lang="en-US" sz="2200" b="1" i="1" dirty="0" smtClean="0">
                                            <a:solidFill>
                                              <a:prstClr val="black"/>
                                            </a:solidFill>
                                            <a:latin typeface="Cambria Math"/>
                                            <a:cs typeface="Times New Roman" panose="02020603050405020304" pitchFamily="18" charset="0"/>
                                            <a:sym typeface="Symbol"/>
                                          </a:rPr>
                                          <m:t>𝒊</m:t>
                                        </m:r>
                                      </m:sub>
                                    </m:sSub>
                                    <m:r>
                                      <a:rPr lang="en-US" sz="2200" b="1" i="1" dirty="0" smtClean="0">
                                        <a:solidFill>
                                          <a:prstClr val="black"/>
                                        </a:solidFill>
                                        <a:latin typeface="Cambria Math"/>
                                        <a:cs typeface="Times New Roman" panose="02020603050405020304" pitchFamily="18" charset="0"/>
                                        <a:sym typeface="Symbol"/>
                                      </a:rPr>
                                      <m:t>+</m:t>
                                    </m:r>
                                    <m:r>
                                      <a:rPr lang="en-US" sz="2200" b="1" i="1" dirty="0" smtClean="0">
                                        <a:solidFill>
                                          <a:prstClr val="black"/>
                                        </a:solidFill>
                                        <a:latin typeface="Cambria Math"/>
                                        <a:cs typeface="Times New Roman" panose="02020603050405020304" pitchFamily="18" charset="0"/>
                                        <a:sym typeface="Symbol"/>
                                      </a:rPr>
                                      <m:t>𝟏</m:t>
                                    </m:r>
                                    <m:r>
                                      <a:rPr lang="en-US" sz="2200" b="1" i="1" dirty="0" smtClean="0">
                                        <a:solidFill>
                                          <a:prstClr val="black"/>
                                        </a:solidFill>
                                        <a:latin typeface="Cambria Math"/>
                                        <a:cs typeface="Times New Roman" panose="02020603050405020304" pitchFamily="18" charset="0"/>
                                        <a:sym typeface="Symbol"/>
                                      </a:rPr>
                                      <m:t>)</m:t>
                                    </m:r>
                                  </m:den>
                                </m:f>
                              </m:num>
                              <m:den>
                                <m:nary>
                                  <m:naryPr>
                                    <m:chr m:val="∑"/>
                                    <m:limLoc m:val="subSup"/>
                                    <m:ctrlPr>
                                      <a:rPr lang="en-US" sz="2200" b="1" i="1" dirty="0" smtClean="0">
                                        <a:solidFill>
                                          <a:prstClr val="black"/>
                                        </a:solidFill>
                                        <a:latin typeface="Cambria Math"/>
                                        <a:cs typeface="Times New Roman" panose="02020603050405020304" pitchFamily="18" charset="0"/>
                                        <a:sym typeface="Symbol"/>
                                      </a:rPr>
                                    </m:ctrlPr>
                                  </m:naryPr>
                                  <m:sub>
                                    <m:r>
                                      <m:rPr>
                                        <m:brk m:alnAt="25"/>
                                      </m:rPr>
                                      <a:rPr lang="en-US" sz="2200" b="1" i="1" dirty="0" smtClean="0">
                                        <a:solidFill>
                                          <a:prstClr val="black"/>
                                        </a:solidFill>
                                        <a:latin typeface="Cambria Math"/>
                                        <a:cs typeface="Times New Roman" panose="02020603050405020304" pitchFamily="18" charset="0"/>
                                        <a:sym typeface="Symbol"/>
                                      </a:rPr>
                                      <m:t>𝒊</m:t>
                                    </m:r>
                                    <m:r>
                                      <m:rPr>
                                        <m:brk m:alnAt="25"/>
                                      </m:rPr>
                                      <a:rPr lang="en-US" sz="2200" b="1" i="1" dirty="0" smtClean="0">
                                        <a:solidFill>
                                          <a:prstClr val="black"/>
                                        </a:solidFill>
                                        <a:latin typeface="Cambria Math"/>
                                        <a:cs typeface="Times New Roman" panose="02020603050405020304" pitchFamily="18" charset="0"/>
                                        <a:sym typeface="Symbol"/>
                                      </a:rPr>
                                      <m:t>=</m:t>
                                    </m:r>
                                    <m:r>
                                      <m:rPr>
                                        <m:brk m:alnAt="25"/>
                                      </m:rPr>
                                      <a:rPr lang="en-US" sz="2200" b="1" i="1" dirty="0" smtClean="0">
                                        <a:solidFill>
                                          <a:prstClr val="black"/>
                                        </a:solidFill>
                                        <a:latin typeface="Cambria Math"/>
                                        <a:cs typeface="Times New Roman" panose="02020603050405020304" pitchFamily="18" charset="0"/>
                                        <a:sym typeface="Symbol"/>
                                      </a:rPr>
                                      <m:t>𝟏</m:t>
                                    </m:r>
                                  </m:sub>
                                  <m:sup>
                                    <m:r>
                                      <a:rPr lang="en-US" sz="2200" b="1" i="1" dirty="0" smtClean="0">
                                        <a:solidFill>
                                          <a:prstClr val="black"/>
                                        </a:solidFill>
                                        <a:latin typeface="Cambria Math"/>
                                        <a:cs typeface="Times New Roman" panose="02020603050405020304" pitchFamily="18" charset="0"/>
                                        <a:sym typeface="Symbol"/>
                                      </a:rPr>
                                      <m:t>𝒑</m:t>
                                    </m:r>
                                  </m:sup>
                                  <m:e>
                                    <m:f>
                                      <m:fPr>
                                        <m:ctrlPr>
                                          <a:rPr lang="en-US" sz="2200" b="1" i="1" dirty="0" smtClean="0">
                                            <a:solidFill>
                                              <a:prstClr val="black"/>
                                            </a:solidFill>
                                            <a:latin typeface="Cambria Math"/>
                                            <a:cs typeface="Times New Roman" panose="02020603050405020304" pitchFamily="18" charset="0"/>
                                            <a:sym typeface="Symbol"/>
                                          </a:rPr>
                                        </m:ctrlPr>
                                      </m:fPr>
                                      <m:num>
                                        <m:sSup>
                                          <m:sSupPr>
                                            <m:ctrlPr>
                                              <a:rPr lang="en-US" sz="2200" b="1" i="1" dirty="0" smtClean="0">
                                                <a:solidFill>
                                                  <a:prstClr val="black"/>
                                                </a:solidFill>
                                                <a:latin typeface="Cambria Math"/>
                                                <a:cs typeface="Times New Roman" panose="02020603050405020304" pitchFamily="18" charset="0"/>
                                                <a:sym typeface="Symbol"/>
                                              </a:rPr>
                                            </m:ctrlPr>
                                          </m:sSupPr>
                                          <m:e>
                                            <m:r>
                                              <a:rPr lang="en-US" sz="2200" b="1" i="1" dirty="0" smtClean="0">
                                                <a:solidFill>
                                                  <a:prstClr val="black"/>
                                                </a:solidFill>
                                                <a:latin typeface="Cambria Math"/>
                                                <a:ea typeface="Cambria Math"/>
                                                <a:cs typeface="Times New Roman" panose="02020603050405020304" pitchFamily="18" charset="0"/>
                                                <a:sym typeface="Symbol"/>
                                              </a:rPr>
                                              <m:t>𝜶</m:t>
                                            </m:r>
                                          </m:e>
                                          <m:sup>
                                            <m:r>
                                              <a:rPr lang="en-US" sz="2200" b="1" i="1" dirty="0" smtClean="0">
                                                <a:solidFill>
                                                  <a:prstClr val="black"/>
                                                </a:solidFill>
                                                <a:latin typeface="Cambria Math"/>
                                                <a:cs typeface="Times New Roman" panose="02020603050405020304" pitchFamily="18" charset="0"/>
                                                <a:sym typeface="Symbol"/>
                                              </a:rPr>
                                              <m:t>𝟐</m:t>
                                            </m:r>
                                          </m:sup>
                                        </m:sSup>
                                        <m:r>
                                          <a:rPr lang="en-US" sz="2200" b="1" i="1" baseline="-25000" dirty="0" smtClean="0">
                                            <a:solidFill>
                                              <a:prstClr val="black"/>
                                            </a:solidFill>
                                            <a:latin typeface="Cambria Math"/>
                                            <a:cs typeface="Times New Roman" panose="02020603050405020304" pitchFamily="18" charset="0"/>
                                            <a:sym typeface="Symbol"/>
                                          </a:rPr>
                                          <m:t>𝒊</m:t>
                                        </m:r>
                                      </m:num>
                                      <m:den>
                                        <m:d>
                                          <m:dPr>
                                            <m:ctrlPr>
                                              <a:rPr lang="en-US" sz="2200" b="1" i="1" dirty="0" smtClean="0">
                                                <a:solidFill>
                                                  <a:prstClr val="black"/>
                                                </a:solidFill>
                                                <a:latin typeface="Cambria Math"/>
                                                <a:cs typeface="Times New Roman" panose="02020603050405020304" pitchFamily="18" charset="0"/>
                                                <a:sym typeface="Symbol"/>
                                              </a:rPr>
                                            </m:ctrlPr>
                                          </m:dPr>
                                          <m:e>
                                            <m:sSub>
                                              <m:sSubPr>
                                                <m:ctrlPr>
                                                  <a:rPr lang="en-US" sz="2200" b="1" i="1" dirty="0" smtClean="0">
                                                    <a:solidFill>
                                                      <a:prstClr val="black"/>
                                                    </a:solidFill>
                                                    <a:latin typeface="Cambria Math"/>
                                                    <a:cs typeface="Times New Roman" panose="02020603050405020304" pitchFamily="18" charset="0"/>
                                                    <a:sym typeface="Symbol"/>
                                                  </a:rPr>
                                                </m:ctrlPr>
                                              </m:sSubPr>
                                              <m:e>
                                                <m:r>
                                                  <a:rPr lang="en-US" sz="2200" b="1" i="1" dirty="0" smtClean="0">
                                                    <a:solidFill>
                                                      <a:prstClr val="black"/>
                                                    </a:solidFill>
                                                    <a:latin typeface="Cambria Math"/>
                                                    <a:cs typeface="Times New Roman" panose="02020603050405020304" pitchFamily="18" charset="0"/>
                                                    <a:sym typeface="Symbol"/>
                                                  </a:rPr>
                                                  <m:t></m:t>
                                                </m:r>
                                              </m:e>
                                              <m:sub>
                                                <m:r>
                                                  <a:rPr lang="en-US" sz="2200" b="1" i="1" dirty="0" smtClean="0">
                                                    <a:solidFill>
                                                      <a:prstClr val="black"/>
                                                    </a:solidFill>
                                                    <a:latin typeface="Cambria Math"/>
                                                    <a:cs typeface="Times New Roman" panose="02020603050405020304" pitchFamily="18" charset="0"/>
                                                    <a:sym typeface="Symbol"/>
                                                  </a:rPr>
                                                  <m:t>𝒊</m:t>
                                                </m:r>
                                              </m:sub>
                                            </m:sSub>
                                            <m:r>
                                              <a:rPr lang="en-US" sz="2200" b="1" i="1" dirty="0" smtClean="0">
                                                <a:solidFill>
                                                  <a:prstClr val="black"/>
                                                </a:solidFill>
                                                <a:latin typeface="Cambria Math"/>
                                                <a:cs typeface="Times New Roman" panose="02020603050405020304" pitchFamily="18" charset="0"/>
                                                <a:sym typeface="Symbol"/>
                                              </a:rPr>
                                              <m:t>+</m:t>
                                            </m:r>
                                            <m:r>
                                              <a:rPr lang="en-US" sz="2200" b="1" i="1" dirty="0" smtClean="0">
                                                <a:solidFill>
                                                  <a:prstClr val="black"/>
                                                </a:solidFill>
                                                <a:latin typeface="Cambria Math"/>
                                                <a:cs typeface="Times New Roman" panose="02020603050405020304" pitchFamily="18" charset="0"/>
                                                <a:sym typeface="Symbol"/>
                                              </a:rPr>
                                              <m:t>𝟏</m:t>
                                            </m:r>
                                          </m:e>
                                        </m:d>
                                        <m:r>
                                          <a:rPr lang="en-US" sz="2200" b="1" i="1" baseline="30000" dirty="0" smtClean="0">
                                            <a:solidFill>
                                              <a:prstClr val="black"/>
                                            </a:solidFill>
                                            <a:latin typeface="Cambria Math"/>
                                            <a:cs typeface="Times New Roman" panose="02020603050405020304" pitchFamily="18" charset="0"/>
                                            <a:sym typeface="Symbol"/>
                                          </a:rPr>
                                          <m:t>𝟐</m:t>
                                        </m:r>
                                      </m:den>
                                    </m:f>
                                  </m:e>
                                </m:nary>
                              </m:den>
                            </m:f>
                          </m:e>
                        </m:nary>
                      </m:e>
                    </m:d>
                  </m:oMath>
                </a14:m>
                <a:endParaRPr lang="en-US" sz="2200" b="1" baseline="30000" dirty="0" smtClean="0">
                  <a:solidFill>
                    <a:prstClr val="black"/>
                  </a:solidFill>
                  <a:latin typeface="Times New Roman" panose="02020603050405020304" pitchFamily="18" charset="0"/>
                  <a:cs typeface="Times New Roman" panose="02020603050405020304" pitchFamily="18" charset="0"/>
                </a:endParaRPr>
              </a:p>
              <a:p>
                <a:pPr lvl="0">
                  <a:lnSpc>
                    <a:spcPct val="120000"/>
                  </a:lnSpc>
                </a:pPr>
                <a:endParaRPr lang="en-US" sz="2200" b="1" baseline="30000" dirty="0">
                  <a:solidFill>
                    <a:prstClr val="black"/>
                  </a:solidFill>
                  <a:latin typeface="Times New Roman" panose="02020603050405020304" pitchFamily="18" charset="0"/>
                  <a:cs typeface="Times New Roman" panose="02020603050405020304" pitchFamily="18" charset="0"/>
                </a:endParaRPr>
              </a:p>
              <a:p>
                <a:pPr lvl="0">
                  <a:lnSpc>
                    <a:spcPct val="120000"/>
                  </a:lnSpc>
                </a:pPr>
                <a:r>
                  <a:rPr lang="en-US" sz="2200" b="1" dirty="0" smtClean="0">
                    <a:solidFill>
                      <a:prstClr val="black"/>
                    </a:solidFill>
                    <a:latin typeface="Times New Roman" panose="02020603050405020304" pitchFamily="18" charset="0"/>
                    <a:cs typeface="Times New Roman" panose="02020603050405020304" pitchFamily="18" charset="0"/>
                  </a:rPr>
                  <a:t>Thus, an optimal estimate of the </a:t>
                </a:r>
                <a:r>
                  <a:rPr lang="en-US" sz="2200" b="1" dirty="0" err="1" smtClean="0">
                    <a:solidFill>
                      <a:prstClr val="black"/>
                    </a:solidFill>
                    <a:latin typeface="Times New Roman" panose="02020603050405020304" pitchFamily="18" charset="0"/>
                    <a:cs typeface="Times New Roman" panose="02020603050405020304" pitchFamily="18" charset="0"/>
                  </a:rPr>
                  <a:t>Lui</a:t>
                </a:r>
                <a:r>
                  <a:rPr lang="en-US" sz="2200" b="1" dirty="0" smtClean="0">
                    <a:solidFill>
                      <a:prstClr val="black"/>
                    </a:solidFill>
                    <a:latin typeface="Times New Roman" panose="02020603050405020304" pitchFamily="18" charset="0"/>
                    <a:cs typeface="Times New Roman" panose="02020603050405020304" pitchFamily="18" charset="0"/>
                  </a:rPr>
                  <a:t> parameter d is</a:t>
                </a:r>
              </a:p>
              <a:p>
                <a:pPr lvl="0">
                  <a:lnSpc>
                    <a:spcPct val="120000"/>
                  </a:lnSpc>
                </a:pPr>
                <a14:m>
                  <m:oMath xmlns:m="http://schemas.openxmlformats.org/officeDocument/2006/math">
                    <m:acc>
                      <m:accPr>
                        <m:chr m:val="̂"/>
                        <m:ctrlPr>
                          <a:rPr lang="en-US" sz="2200" b="1" i="1" dirty="0" smtClean="0">
                            <a:solidFill>
                              <a:prstClr val="black"/>
                            </a:solidFill>
                            <a:latin typeface="Cambria Math"/>
                            <a:cs typeface="Times New Roman" panose="02020603050405020304" pitchFamily="18" charset="0"/>
                          </a:rPr>
                        </m:ctrlPr>
                      </m:accPr>
                      <m:e>
                        <m:r>
                          <a:rPr lang="en-US" sz="2200" b="1" i="1" dirty="0" smtClean="0">
                            <a:solidFill>
                              <a:prstClr val="black"/>
                            </a:solidFill>
                            <a:latin typeface="Cambria Math"/>
                            <a:cs typeface="Times New Roman" panose="02020603050405020304" pitchFamily="18" charset="0"/>
                          </a:rPr>
                          <m:t>𝒅</m:t>
                        </m:r>
                      </m:e>
                    </m:acc>
                  </m:oMath>
                </a14:m>
                <a:r>
                  <a:rPr lang="en-US" sz="2200" b="1" dirty="0">
                    <a:solidFill>
                      <a:prstClr val="black"/>
                    </a:solidFill>
                    <a:latin typeface="Times New Roman" panose="02020603050405020304" pitchFamily="18" charset="0"/>
                    <a:cs typeface="Times New Roman" panose="02020603050405020304" pitchFamily="18" charset="0"/>
                  </a:rPr>
                  <a:t> = 1 - </a:t>
                </a:r>
                <a14:m>
                  <m:oMath xmlns:m="http://schemas.openxmlformats.org/officeDocument/2006/math">
                    <m:r>
                      <a:rPr lang="en-US" sz="2200" b="1" i="1" dirty="0" smtClean="0">
                        <a:solidFill>
                          <a:prstClr val="black"/>
                        </a:solidFill>
                        <a:latin typeface="Cambria Math"/>
                        <a:cs typeface="Times New Roman" panose="02020603050405020304" pitchFamily="18" charset="0"/>
                        <a:sym typeface="Symbol"/>
                      </a:rPr>
                      <m:t>𝑴𝑺𝑬</m:t>
                    </m:r>
                    <m:d>
                      <m:dPr>
                        <m:begChr m:val="["/>
                        <m:endChr m:val="]"/>
                        <m:ctrlPr>
                          <a:rPr lang="en-US" sz="2200" b="1" i="1" dirty="0">
                            <a:solidFill>
                              <a:prstClr val="black"/>
                            </a:solidFill>
                            <a:latin typeface="Cambria Math"/>
                            <a:cs typeface="Times New Roman" panose="02020603050405020304" pitchFamily="18" charset="0"/>
                            <a:sym typeface="Symbol"/>
                          </a:rPr>
                        </m:ctrlPr>
                      </m:dPr>
                      <m:e>
                        <m:nary>
                          <m:naryPr>
                            <m:chr m:val="∑"/>
                            <m:limLoc m:val="subSup"/>
                            <m:ctrlPr>
                              <a:rPr lang="en-US" sz="2200" b="1" i="1" dirty="0">
                                <a:solidFill>
                                  <a:prstClr val="black"/>
                                </a:solidFill>
                                <a:latin typeface="Cambria Math"/>
                                <a:cs typeface="Times New Roman" panose="02020603050405020304" pitchFamily="18" charset="0"/>
                                <a:sym typeface="Symbol"/>
                              </a:rPr>
                            </m:ctrlPr>
                          </m:naryPr>
                          <m:sub>
                            <m:r>
                              <m:rPr>
                                <m:brk m:alnAt="25"/>
                              </m:rPr>
                              <a:rPr lang="en-US" sz="2200" b="1" i="1" dirty="0">
                                <a:solidFill>
                                  <a:prstClr val="black"/>
                                </a:solidFill>
                                <a:latin typeface="Cambria Math"/>
                                <a:cs typeface="Times New Roman" panose="02020603050405020304" pitchFamily="18" charset="0"/>
                                <a:sym typeface="Symbol"/>
                              </a:rPr>
                              <m:t>𝒊</m:t>
                            </m:r>
                            <m:r>
                              <m:rPr>
                                <m:brk m:alnAt="25"/>
                              </m:rPr>
                              <a:rPr lang="en-US" sz="2200" b="1" i="1" dirty="0">
                                <a:solidFill>
                                  <a:prstClr val="black"/>
                                </a:solidFill>
                                <a:latin typeface="Cambria Math"/>
                                <a:cs typeface="Times New Roman" panose="02020603050405020304" pitchFamily="18" charset="0"/>
                                <a:sym typeface="Symbol"/>
                              </a:rPr>
                              <m:t>=</m:t>
                            </m:r>
                            <m:r>
                              <m:rPr>
                                <m:brk m:alnAt="25"/>
                              </m:rPr>
                              <a:rPr lang="en-US" sz="2200" b="1" i="1" dirty="0">
                                <a:solidFill>
                                  <a:prstClr val="black"/>
                                </a:solidFill>
                                <a:latin typeface="Cambria Math"/>
                                <a:cs typeface="Times New Roman" panose="02020603050405020304" pitchFamily="18" charset="0"/>
                                <a:sym typeface="Symbol"/>
                              </a:rPr>
                              <m:t>𝟏</m:t>
                            </m:r>
                          </m:sub>
                          <m:sup>
                            <m:r>
                              <a:rPr lang="en-US" sz="2200" b="1" i="1" dirty="0">
                                <a:solidFill>
                                  <a:prstClr val="black"/>
                                </a:solidFill>
                                <a:latin typeface="Cambria Math"/>
                                <a:cs typeface="Times New Roman" panose="02020603050405020304" pitchFamily="18" charset="0"/>
                                <a:sym typeface="Symbol"/>
                              </a:rPr>
                              <m:t>𝒑</m:t>
                            </m:r>
                          </m:sup>
                          <m:e>
                            <m:f>
                              <m:fPr>
                                <m:type m:val="lin"/>
                                <m:ctrlPr>
                                  <a:rPr lang="en-US" sz="2200" b="1" i="1" dirty="0">
                                    <a:solidFill>
                                      <a:prstClr val="black"/>
                                    </a:solidFill>
                                    <a:latin typeface="Cambria Math"/>
                                    <a:cs typeface="Times New Roman" panose="02020603050405020304" pitchFamily="18" charset="0"/>
                                    <a:sym typeface="Symbol"/>
                                  </a:rPr>
                                </m:ctrlPr>
                              </m:fPr>
                              <m:num>
                                <m:f>
                                  <m:fPr>
                                    <m:ctrlPr>
                                      <a:rPr lang="en-US" sz="2200" b="1" i="1" dirty="0">
                                        <a:solidFill>
                                          <a:prstClr val="black"/>
                                        </a:solidFill>
                                        <a:latin typeface="Cambria Math"/>
                                        <a:cs typeface="Times New Roman" panose="02020603050405020304" pitchFamily="18" charset="0"/>
                                        <a:sym typeface="Symbol"/>
                                      </a:rPr>
                                    </m:ctrlPr>
                                  </m:fPr>
                                  <m:num>
                                    <m:r>
                                      <a:rPr lang="en-US" sz="2200" b="1" i="1" dirty="0">
                                        <a:solidFill>
                                          <a:prstClr val="black"/>
                                        </a:solidFill>
                                        <a:latin typeface="Cambria Math"/>
                                        <a:cs typeface="Times New Roman" panose="02020603050405020304" pitchFamily="18" charset="0"/>
                                        <a:sym typeface="Symbol"/>
                                      </a:rPr>
                                      <m:t>𝟏</m:t>
                                    </m:r>
                                  </m:num>
                                  <m:den>
                                    <m:sSub>
                                      <m:sSubPr>
                                        <m:ctrlPr>
                                          <a:rPr lang="en-US" sz="2200" b="1" i="1" dirty="0">
                                            <a:solidFill>
                                              <a:prstClr val="black"/>
                                            </a:solidFill>
                                            <a:latin typeface="Cambria Math"/>
                                            <a:cs typeface="Times New Roman" panose="02020603050405020304" pitchFamily="18" charset="0"/>
                                            <a:sym typeface="Symbol"/>
                                          </a:rPr>
                                        </m:ctrlPr>
                                      </m:sSubPr>
                                      <m:e>
                                        <m:r>
                                          <a:rPr lang="en-US" sz="2200" b="1" i="1" dirty="0">
                                            <a:solidFill>
                                              <a:prstClr val="black"/>
                                            </a:solidFill>
                                            <a:latin typeface="Cambria Math"/>
                                            <a:cs typeface="Times New Roman" panose="02020603050405020304" pitchFamily="18" charset="0"/>
                                            <a:sym typeface="Symbol"/>
                                          </a:rPr>
                                          <m:t></m:t>
                                        </m:r>
                                      </m:e>
                                      <m:sub>
                                        <m:r>
                                          <a:rPr lang="en-US" sz="2200" b="1" i="1" dirty="0">
                                            <a:solidFill>
                                              <a:prstClr val="black"/>
                                            </a:solidFill>
                                            <a:latin typeface="Cambria Math"/>
                                            <a:cs typeface="Times New Roman" panose="02020603050405020304" pitchFamily="18" charset="0"/>
                                            <a:sym typeface="Symbol"/>
                                          </a:rPr>
                                          <m:t>𝒊</m:t>
                                        </m:r>
                                      </m:sub>
                                    </m:sSub>
                                    <m:r>
                                      <a:rPr lang="en-US" sz="2200" b="1" i="1" dirty="0">
                                        <a:solidFill>
                                          <a:prstClr val="black"/>
                                        </a:solidFill>
                                        <a:latin typeface="Cambria Math"/>
                                        <a:cs typeface="Times New Roman" panose="02020603050405020304" pitchFamily="18" charset="0"/>
                                        <a:sym typeface="Symbol"/>
                                      </a:rPr>
                                      <m:t>(</m:t>
                                    </m:r>
                                    <m:sSub>
                                      <m:sSubPr>
                                        <m:ctrlPr>
                                          <a:rPr lang="en-US" sz="2200" b="1" i="1" dirty="0">
                                            <a:solidFill>
                                              <a:prstClr val="black"/>
                                            </a:solidFill>
                                            <a:latin typeface="Cambria Math"/>
                                            <a:cs typeface="Times New Roman" panose="02020603050405020304" pitchFamily="18" charset="0"/>
                                            <a:sym typeface="Symbol"/>
                                          </a:rPr>
                                        </m:ctrlPr>
                                      </m:sSubPr>
                                      <m:e>
                                        <m:r>
                                          <a:rPr lang="en-US" sz="2200" b="1" i="1" dirty="0">
                                            <a:solidFill>
                                              <a:prstClr val="black"/>
                                            </a:solidFill>
                                            <a:latin typeface="Cambria Math"/>
                                            <a:cs typeface="Times New Roman" panose="02020603050405020304" pitchFamily="18" charset="0"/>
                                            <a:sym typeface="Symbol"/>
                                          </a:rPr>
                                          <m:t></m:t>
                                        </m:r>
                                      </m:e>
                                      <m:sub>
                                        <m:r>
                                          <a:rPr lang="en-US" sz="2200" b="1" i="1" dirty="0">
                                            <a:solidFill>
                                              <a:prstClr val="black"/>
                                            </a:solidFill>
                                            <a:latin typeface="Cambria Math"/>
                                            <a:cs typeface="Times New Roman" panose="02020603050405020304" pitchFamily="18" charset="0"/>
                                            <a:sym typeface="Symbol"/>
                                          </a:rPr>
                                          <m:t>𝒊</m:t>
                                        </m:r>
                                      </m:sub>
                                    </m:sSub>
                                    <m:r>
                                      <a:rPr lang="en-US" sz="2200" b="1" i="1" dirty="0">
                                        <a:solidFill>
                                          <a:prstClr val="black"/>
                                        </a:solidFill>
                                        <a:latin typeface="Cambria Math"/>
                                        <a:cs typeface="Times New Roman" panose="02020603050405020304" pitchFamily="18" charset="0"/>
                                        <a:sym typeface="Symbol"/>
                                      </a:rPr>
                                      <m:t>+</m:t>
                                    </m:r>
                                    <m:r>
                                      <a:rPr lang="en-US" sz="2200" b="1" i="1" dirty="0">
                                        <a:solidFill>
                                          <a:prstClr val="black"/>
                                        </a:solidFill>
                                        <a:latin typeface="Cambria Math"/>
                                        <a:cs typeface="Times New Roman" panose="02020603050405020304" pitchFamily="18" charset="0"/>
                                        <a:sym typeface="Symbol"/>
                                      </a:rPr>
                                      <m:t>𝟏</m:t>
                                    </m:r>
                                    <m:r>
                                      <a:rPr lang="en-US" sz="2200" b="1" i="1" dirty="0">
                                        <a:solidFill>
                                          <a:prstClr val="black"/>
                                        </a:solidFill>
                                        <a:latin typeface="Cambria Math"/>
                                        <a:cs typeface="Times New Roman" panose="02020603050405020304" pitchFamily="18" charset="0"/>
                                        <a:sym typeface="Symbol"/>
                                      </a:rPr>
                                      <m:t>)</m:t>
                                    </m:r>
                                  </m:den>
                                </m:f>
                              </m:num>
                              <m:den>
                                <m:nary>
                                  <m:naryPr>
                                    <m:chr m:val="∑"/>
                                    <m:limLoc m:val="subSup"/>
                                    <m:ctrlPr>
                                      <a:rPr lang="en-US" sz="2200" b="1" i="1" dirty="0">
                                        <a:solidFill>
                                          <a:prstClr val="black"/>
                                        </a:solidFill>
                                        <a:latin typeface="Cambria Math"/>
                                        <a:cs typeface="Times New Roman" panose="02020603050405020304" pitchFamily="18" charset="0"/>
                                        <a:sym typeface="Symbol"/>
                                      </a:rPr>
                                    </m:ctrlPr>
                                  </m:naryPr>
                                  <m:sub>
                                    <m:r>
                                      <m:rPr>
                                        <m:brk m:alnAt="25"/>
                                      </m:rPr>
                                      <a:rPr lang="en-US" sz="2200" b="1" i="1" dirty="0">
                                        <a:solidFill>
                                          <a:prstClr val="black"/>
                                        </a:solidFill>
                                        <a:latin typeface="Cambria Math"/>
                                        <a:cs typeface="Times New Roman" panose="02020603050405020304" pitchFamily="18" charset="0"/>
                                        <a:sym typeface="Symbol"/>
                                      </a:rPr>
                                      <m:t>𝒊</m:t>
                                    </m:r>
                                    <m:r>
                                      <m:rPr>
                                        <m:brk m:alnAt="25"/>
                                      </m:rPr>
                                      <a:rPr lang="en-US" sz="2200" b="1" i="1" dirty="0">
                                        <a:solidFill>
                                          <a:prstClr val="black"/>
                                        </a:solidFill>
                                        <a:latin typeface="Cambria Math"/>
                                        <a:cs typeface="Times New Roman" panose="02020603050405020304" pitchFamily="18" charset="0"/>
                                        <a:sym typeface="Symbol"/>
                                      </a:rPr>
                                      <m:t>=</m:t>
                                    </m:r>
                                    <m:r>
                                      <m:rPr>
                                        <m:brk m:alnAt="25"/>
                                      </m:rPr>
                                      <a:rPr lang="en-US" sz="2200" b="1" i="1" dirty="0">
                                        <a:solidFill>
                                          <a:prstClr val="black"/>
                                        </a:solidFill>
                                        <a:latin typeface="Cambria Math"/>
                                        <a:cs typeface="Times New Roman" panose="02020603050405020304" pitchFamily="18" charset="0"/>
                                        <a:sym typeface="Symbol"/>
                                      </a:rPr>
                                      <m:t>𝟏</m:t>
                                    </m:r>
                                  </m:sub>
                                  <m:sup>
                                    <m:r>
                                      <a:rPr lang="en-US" sz="2200" b="1" i="1" dirty="0">
                                        <a:solidFill>
                                          <a:prstClr val="black"/>
                                        </a:solidFill>
                                        <a:latin typeface="Cambria Math"/>
                                        <a:cs typeface="Times New Roman" panose="02020603050405020304" pitchFamily="18" charset="0"/>
                                        <a:sym typeface="Symbol"/>
                                      </a:rPr>
                                      <m:t>𝒑</m:t>
                                    </m:r>
                                  </m:sup>
                                  <m:e>
                                    <m:f>
                                      <m:fPr>
                                        <m:ctrlPr>
                                          <a:rPr lang="en-US" sz="2200" b="1" i="1" dirty="0">
                                            <a:solidFill>
                                              <a:prstClr val="black"/>
                                            </a:solidFill>
                                            <a:latin typeface="Cambria Math"/>
                                            <a:cs typeface="Times New Roman" panose="02020603050405020304" pitchFamily="18" charset="0"/>
                                            <a:sym typeface="Symbol"/>
                                          </a:rPr>
                                        </m:ctrlPr>
                                      </m:fPr>
                                      <m:num>
                                        <m:sSup>
                                          <m:sSupPr>
                                            <m:ctrlPr>
                                              <a:rPr lang="en-US" sz="2200" b="1" i="1" dirty="0">
                                                <a:solidFill>
                                                  <a:prstClr val="black"/>
                                                </a:solidFill>
                                                <a:latin typeface="Cambria Math"/>
                                                <a:cs typeface="Times New Roman" panose="02020603050405020304" pitchFamily="18" charset="0"/>
                                                <a:sym typeface="Symbol"/>
                                              </a:rPr>
                                            </m:ctrlPr>
                                          </m:sSupPr>
                                          <m:e>
                                            <m:acc>
                                              <m:accPr>
                                                <m:chr m:val="̂"/>
                                                <m:ctrlPr>
                                                  <a:rPr lang="en-US" sz="2200" b="1" i="1" dirty="0" smtClean="0">
                                                    <a:solidFill>
                                                      <a:prstClr val="black"/>
                                                    </a:solidFill>
                                                    <a:latin typeface="Cambria Math"/>
                                                    <a:cs typeface="Times New Roman" panose="02020603050405020304" pitchFamily="18" charset="0"/>
                                                    <a:sym typeface="Symbol"/>
                                                  </a:rPr>
                                                </m:ctrlPr>
                                              </m:accPr>
                                              <m:e>
                                                <m:r>
                                                  <a:rPr lang="en-US" sz="2200" b="1" i="1" dirty="0" smtClean="0">
                                                    <a:solidFill>
                                                      <a:prstClr val="black"/>
                                                    </a:solidFill>
                                                    <a:latin typeface="Cambria Math"/>
                                                    <a:ea typeface="Cambria Math"/>
                                                    <a:cs typeface="Times New Roman" panose="02020603050405020304" pitchFamily="18" charset="0"/>
                                                    <a:sym typeface="Symbol"/>
                                                  </a:rPr>
                                                  <m:t>𝜶</m:t>
                                                </m:r>
                                              </m:e>
                                            </m:acc>
                                          </m:e>
                                          <m:sup>
                                            <m:r>
                                              <a:rPr lang="en-US" sz="2200" b="1" i="1" dirty="0">
                                                <a:solidFill>
                                                  <a:prstClr val="black"/>
                                                </a:solidFill>
                                                <a:latin typeface="Cambria Math"/>
                                                <a:cs typeface="Times New Roman" panose="02020603050405020304" pitchFamily="18" charset="0"/>
                                                <a:sym typeface="Symbol"/>
                                              </a:rPr>
                                              <m:t>𝟐</m:t>
                                            </m:r>
                                          </m:sup>
                                        </m:sSup>
                                        <m:r>
                                          <a:rPr lang="en-US" sz="2200" b="1" i="1" baseline="-25000" dirty="0">
                                            <a:solidFill>
                                              <a:prstClr val="black"/>
                                            </a:solidFill>
                                            <a:latin typeface="Cambria Math"/>
                                            <a:cs typeface="Times New Roman" panose="02020603050405020304" pitchFamily="18" charset="0"/>
                                            <a:sym typeface="Symbol"/>
                                          </a:rPr>
                                          <m:t>𝒊</m:t>
                                        </m:r>
                                      </m:num>
                                      <m:den>
                                        <m:d>
                                          <m:dPr>
                                            <m:ctrlPr>
                                              <a:rPr lang="en-US" sz="2200" b="1" i="1" dirty="0">
                                                <a:solidFill>
                                                  <a:prstClr val="black"/>
                                                </a:solidFill>
                                                <a:latin typeface="Cambria Math"/>
                                                <a:cs typeface="Times New Roman" panose="02020603050405020304" pitchFamily="18" charset="0"/>
                                                <a:sym typeface="Symbol"/>
                                              </a:rPr>
                                            </m:ctrlPr>
                                          </m:dPr>
                                          <m:e>
                                            <m:sSub>
                                              <m:sSubPr>
                                                <m:ctrlPr>
                                                  <a:rPr lang="en-US" sz="2200" b="1" i="1" dirty="0">
                                                    <a:solidFill>
                                                      <a:prstClr val="black"/>
                                                    </a:solidFill>
                                                    <a:latin typeface="Cambria Math"/>
                                                    <a:cs typeface="Times New Roman" panose="02020603050405020304" pitchFamily="18" charset="0"/>
                                                    <a:sym typeface="Symbol"/>
                                                  </a:rPr>
                                                </m:ctrlPr>
                                              </m:sSubPr>
                                              <m:e>
                                                <m:r>
                                                  <a:rPr lang="en-US" sz="2200" b="1" i="1" dirty="0">
                                                    <a:solidFill>
                                                      <a:prstClr val="black"/>
                                                    </a:solidFill>
                                                    <a:latin typeface="Cambria Math"/>
                                                    <a:cs typeface="Times New Roman" panose="02020603050405020304" pitchFamily="18" charset="0"/>
                                                    <a:sym typeface="Symbol"/>
                                                  </a:rPr>
                                                  <m:t></m:t>
                                                </m:r>
                                              </m:e>
                                              <m:sub>
                                                <m:r>
                                                  <a:rPr lang="en-US" sz="2200" b="1" i="1" dirty="0">
                                                    <a:solidFill>
                                                      <a:prstClr val="black"/>
                                                    </a:solidFill>
                                                    <a:latin typeface="Cambria Math"/>
                                                    <a:cs typeface="Times New Roman" panose="02020603050405020304" pitchFamily="18" charset="0"/>
                                                    <a:sym typeface="Symbol"/>
                                                  </a:rPr>
                                                  <m:t>𝒊</m:t>
                                                </m:r>
                                              </m:sub>
                                            </m:sSub>
                                            <m:r>
                                              <a:rPr lang="en-US" sz="2200" b="1" i="1" dirty="0">
                                                <a:solidFill>
                                                  <a:prstClr val="black"/>
                                                </a:solidFill>
                                                <a:latin typeface="Cambria Math"/>
                                                <a:cs typeface="Times New Roman" panose="02020603050405020304" pitchFamily="18" charset="0"/>
                                                <a:sym typeface="Symbol"/>
                                              </a:rPr>
                                              <m:t>+</m:t>
                                            </m:r>
                                            <m:r>
                                              <a:rPr lang="en-US" sz="2200" b="1" i="1" dirty="0">
                                                <a:solidFill>
                                                  <a:prstClr val="black"/>
                                                </a:solidFill>
                                                <a:latin typeface="Cambria Math"/>
                                                <a:cs typeface="Times New Roman" panose="02020603050405020304" pitchFamily="18" charset="0"/>
                                                <a:sym typeface="Symbol"/>
                                              </a:rPr>
                                              <m:t>𝟏</m:t>
                                            </m:r>
                                          </m:e>
                                        </m:d>
                                        <m:r>
                                          <a:rPr lang="en-US" sz="2200" b="1" i="1" baseline="30000" dirty="0">
                                            <a:solidFill>
                                              <a:prstClr val="black"/>
                                            </a:solidFill>
                                            <a:latin typeface="Cambria Math"/>
                                            <a:cs typeface="Times New Roman" panose="02020603050405020304" pitchFamily="18" charset="0"/>
                                            <a:sym typeface="Symbol"/>
                                          </a:rPr>
                                          <m:t>𝟐</m:t>
                                        </m:r>
                                      </m:den>
                                    </m:f>
                                  </m:e>
                                </m:nary>
                              </m:den>
                            </m:f>
                          </m:e>
                        </m:nary>
                      </m:e>
                    </m:d>
                  </m:oMath>
                </a14:m>
                <a:endParaRPr lang="en-US" sz="2200" b="1" baseline="30000" dirty="0">
                  <a:solidFill>
                    <a:prstClr val="black"/>
                  </a:solidFill>
                  <a:latin typeface="Times New Roman" panose="02020603050405020304" pitchFamily="18" charset="0"/>
                  <a:cs typeface="Times New Roman" panose="02020603050405020304" pitchFamily="18" charset="0"/>
                </a:endParaRPr>
              </a:p>
              <a:p>
                <a:pPr lvl="0">
                  <a:lnSpc>
                    <a:spcPct val="120000"/>
                  </a:lnSpc>
                </a:pPr>
                <a:endParaRPr lang="en-US" sz="2200" b="1" dirty="0">
                  <a:solidFill>
                    <a:prstClr val="black"/>
                  </a:solidFill>
                  <a:latin typeface="Times New Roman" panose="02020603050405020304" pitchFamily="18" charset="0"/>
                  <a:cs typeface="Times New Roman" panose="02020603050405020304" pitchFamily="18" charset="0"/>
                </a:endParaRPr>
              </a:p>
              <a:p>
                <a:endParaRPr lang="en-US"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457200" y="1340768"/>
                <a:ext cx="8229600" cy="4785395"/>
              </a:xfrm>
              <a:blipFill rotWithShape="1">
                <a:blip r:embed="rId2"/>
                <a:stretch>
                  <a:fillRect l="-815"/>
                </a:stretch>
              </a:blipFill>
            </p:spPr>
            <p:txBody>
              <a:bodyPr/>
              <a:lstStyle/>
              <a:p>
                <a:r>
                  <a:rPr lang="en-US">
                    <a:noFill/>
                  </a:rPr>
                  <a:t> </a:t>
                </a:r>
              </a:p>
            </p:txBody>
          </p:sp>
        </mc:Fallback>
      </mc:AlternateContent>
    </p:spTree>
    <p:extLst>
      <p:ext uri="{BB962C8B-B14F-4D97-AF65-F5344CB8AC3E}">
        <p14:creationId xmlns:p14="http://schemas.microsoft.com/office/powerpoint/2010/main" val="14270650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smtClean="0">
                <a:solidFill>
                  <a:srgbClr val="00B0F0"/>
                </a:solidFill>
              </a:rPr>
              <a:t>4 - LINEARIZED GENERALIZED REDGE ESTIMATOR </a:t>
            </a:r>
            <a:r>
              <a:rPr lang="en-US" dirty="0" smtClean="0">
                <a:solidFill>
                  <a:srgbClr val="C00000"/>
                </a:solidFill>
              </a:rPr>
              <a:t>LGRE</a:t>
            </a:r>
            <a:r>
              <a:rPr lang="en-US" dirty="0" smtClean="0">
                <a:solidFill>
                  <a:srgbClr val="00B0F0"/>
                </a:solidFill>
              </a:rPr>
              <a:t> </a:t>
            </a:r>
            <a:endParaRPr lang="en-US" dirty="0">
              <a:solidFill>
                <a:srgbClr val="00B0F0"/>
              </a:solidFill>
            </a:endParaRP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457200" y="1340768"/>
                <a:ext cx="8229600" cy="4785395"/>
              </a:xfrm>
            </p:spPr>
            <p:txBody>
              <a:bodyPr>
                <a:normAutofit/>
              </a:bodyPr>
              <a:lstStyle/>
              <a:p>
                <a:r>
                  <a:rPr lang="en-US" sz="2800" b="1" dirty="0" smtClean="0">
                    <a:latin typeface="Times New Roman" panose="02020603050405020304" pitchFamily="18" charset="0"/>
                    <a:cs typeface="Times New Roman" panose="02020603050405020304" pitchFamily="18" charset="0"/>
                  </a:rPr>
                  <a:t>Liu and Gao (2011) found that although </a:t>
                </a:r>
                <a:r>
                  <a:rPr lang="en-US" sz="2800" b="1" dirty="0">
                    <a:latin typeface="Times New Roman" panose="02020603050405020304" pitchFamily="18" charset="0"/>
                    <a:cs typeface="Times New Roman" panose="02020603050405020304" pitchFamily="18" charset="0"/>
                  </a:rPr>
                  <a:t>there is exactly a value of d ∈ </a:t>
                </a:r>
                <a:r>
                  <a:rPr lang="en-US" sz="2800" b="1" dirty="0" smtClean="0">
                    <a:latin typeface="Times New Roman" panose="02020603050405020304" pitchFamily="18" charset="0"/>
                    <a:cs typeface="Times New Roman" panose="02020603050405020304" pitchFamily="18" charset="0"/>
                  </a:rPr>
                  <a:t>(0, 1)  </a:t>
                </a:r>
                <a:r>
                  <a:rPr lang="en-US" sz="2800" b="1" dirty="0">
                    <a:latin typeface="Times New Roman" panose="02020603050405020304" pitchFamily="18" charset="0"/>
                    <a:cs typeface="Times New Roman" panose="02020603050405020304" pitchFamily="18" charset="0"/>
                  </a:rPr>
                  <a:t>for each k ∈ </a:t>
                </a:r>
                <a:r>
                  <a:rPr lang="en-US" sz="2800" b="1" dirty="0" smtClean="0">
                    <a:latin typeface="Times New Roman" panose="02020603050405020304" pitchFamily="18" charset="0"/>
                    <a:cs typeface="Times New Roman" panose="02020603050405020304" pitchFamily="18" charset="0"/>
                  </a:rPr>
                  <a:t>(0,1 ) </a:t>
                </a:r>
                <a:r>
                  <a:rPr lang="en-US" sz="2800" b="1" dirty="0">
                    <a:latin typeface="Times New Roman" panose="02020603050405020304" pitchFamily="18" charset="0"/>
                    <a:cs typeface="Times New Roman" panose="02020603050405020304" pitchFamily="18" charset="0"/>
                  </a:rPr>
                  <a:t>such </a:t>
                </a:r>
                <a:r>
                  <a:rPr lang="en-US" sz="2800" b="1" dirty="0" smtClean="0">
                    <a:latin typeface="Times New Roman" panose="02020603050405020304" pitchFamily="18" charset="0"/>
                    <a:cs typeface="Times New Roman" panose="02020603050405020304" pitchFamily="18" charset="0"/>
                  </a:rPr>
                  <a:t>that (</a:t>
                </a:r>
                <a14:m>
                  <m:oMath xmlns:m="http://schemas.openxmlformats.org/officeDocument/2006/math">
                    <m:acc>
                      <m:accPr>
                        <m:chr m:val="̂"/>
                        <m:ctrlPr>
                          <a:rPr lang="en-US" sz="2800" b="1" i="1" smtClean="0">
                            <a:latin typeface="Cambria Math"/>
                            <a:cs typeface="Times New Roman" panose="02020603050405020304" pitchFamily="18" charset="0"/>
                          </a:rPr>
                        </m:ctrlPr>
                      </m:accPr>
                      <m:e>
                        <m:sSub>
                          <m:sSubPr>
                            <m:ctrlPr>
                              <a:rPr lang="en-US" sz="2800" b="1" i="1" smtClean="0">
                                <a:latin typeface="Cambria Math"/>
                                <a:cs typeface="Times New Roman" panose="02020603050405020304" pitchFamily="18" charset="0"/>
                              </a:rPr>
                            </m:ctrlPr>
                          </m:sSubPr>
                          <m:e>
                            <m:r>
                              <a:rPr lang="en-US" sz="2800" b="1" i="1" smtClean="0">
                                <a:latin typeface="Cambria Math"/>
                                <a:ea typeface="Cambria Math"/>
                                <a:cs typeface="Times New Roman" panose="02020603050405020304" pitchFamily="18" charset="0"/>
                              </a:rPr>
                              <m:t>𝜶</m:t>
                            </m:r>
                          </m:e>
                          <m:sub>
                            <m:r>
                              <a:rPr lang="en-US" sz="2800" b="1" i="1" smtClean="0">
                                <a:latin typeface="Cambria Math"/>
                                <a:cs typeface="Times New Roman" panose="02020603050405020304" pitchFamily="18" charset="0"/>
                              </a:rPr>
                              <m:t>𝒅</m:t>
                            </m:r>
                          </m:sub>
                        </m:sSub>
                      </m:e>
                    </m:acc>
                  </m:oMath>
                </a14:m>
                <a:r>
                  <a:rPr lang="en-US" sz="2800" b="1" dirty="0" smtClean="0">
                    <a:latin typeface="Times New Roman" panose="02020603050405020304" pitchFamily="18" charset="0"/>
                    <a:cs typeface="Times New Roman" panose="02020603050405020304" pitchFamily="18" charset="0"/>
                  </a:rPr>
                  <a:t>)</a:t>
                </a:r>
                <a:r>
                  <a:rPr lang="en-US" sz="2800" b="1" baseline="-25000" dirty="0" smtClean="0">
                    <a:latin typeface="Times New Roman" panose="02020603050405020304" pitchFamily="18" charset="0"/>
                    <a:cs typeface="Times New Roman" panose="02020603050405020304" pitchFamily="18" charset="0"/>
                  </a:rPr>
                  <a:t>j </a:t>
                </a:r>
                <a:r>
                  <a:rPr lang="en-US" sz="2800" b="1" dirty="0" smtClean="0">
                    <a:latin typeface="Times New Roman" panose="02020603050405020304" pitchFamily="18" charset="0"/>
                    <a:cs typeface="Times New Roman" panose="02020603050405020304" pitchFamily="18" charset="0"/>
                  </a:rPr>
                  <a:t> = </a:t>
                </a:r>
                <a:r>
                  <a:rPr lang="en-US" sz="2800" b="1" dirty="0">
                    <a:latin typeface="Times New Roman" panose="02020603050405020304" pitchFamily="18" charset="0"/>
                    <a:cs typeface="Times New Roman" panose="02020603050405020304" pitchFamily="18" charset="0"/>
                  </a:rPr>
                  <a:t>(</a:t>
                </a:r>
                <a14:m>
                  <m:oMath xmlns:m="http://schemas.openxmlformats.org/officeDocument/2006/math">
                    <m:acc>
                      <m:accPr>
                        <m:chr m:val="̂"/>
                        <m:ctrlPr>
                          <a:rPr lang="en-US" sz="2800" b="1" i="1">
                            <a:latin typeface="Cambria Math"/>
                            <a:cs typeface="Times New Roman" panose="02020603050405020304" pitchFamily="18" charset="0"/>
                          </a:rPr>
                        </m:ctrlPr>
                      </m:accPr>
                      <m:e>
                        <m:sSub>
                          <m:sSubPr>
                            <m:ctrlPr>
                              <a:rPr lang="en-US" sz="2800" b="1" i="1">
                                <a:latin typeface="Cambria Math"/>
                                <a:cs typeface="Times New Roman" panose="02020603050405020304" pitchFamily="18" charset="0"/>
                              </a:rPr>
                            </m:ctrlPr>
                          </m:sSubPr>
                          <m:e>
                            <m:r>
                              <a:rPr lang="en-US" sz="2800" b="1" i="1">
                                <a:latin typeface="Cambria Math"/>
                                <a:ea typeface="Cambria Math"/>
                                <a:cs typeface="Times New Roman" panose="02020603050405020304" pitchFamily="18" charset="0"/>
                              </a:rPr>
                              <m:t>𝜶</m:t>
                            </m:r>
                          </m:e>
                          <m:sub>
                            <m:r>
                              <a:rPr lang="en-US" sz="2800" b="1" i="1" smtClean="0">
                                <a:latin typeface="Cambria Math"/>
                                <a:ea typeface="Cambria Math"/>
                                <a:cs typeface="Times New Roman" panose="02020603050405020304" pitchFamily="18" charset="0"/>
                              </a:rPr>
                              <m:t>𝒌</m:t>
                            </m:r>
                          </m:sub>
                        </m:sSub>
                      </m:e>
                    </m:acc>
                  </m:oMath>
                </a14:m>
                <a:r>
                  <a:rPr lang="en-US" sz="2800" b="1" dirty="0">
                    <a:latin typeface="Times New Roman" panose="02020603050405020304" pitchFamily="18" charset="0"/>
                    <a:cs typeface="Times New Roman" panose="02020603050405020304" pitchFamily="18" charset="0"/>
                  </a:rPr>
                  <a:t>)</a:t>
                </a:r>
                <a:r>
                  <a:rPr lang="en-US" sz="2800" b="1" baseline="-25000" dirty="0">
                    <a:latin typeface="Times New Roman" panose="02020603050405020304" pitchFamily="18" charset="0"/>
                    <a:cs typeface="Times New Roman" panose="02020603050405020304" pitchFamily="18" charset="0"/>
                  </a:rPr>
                  <a:t>j </a:t>
                </a:r>
                <a:r>
                  <a:rPr lang="en-US" sz="2800" b="1" baseline="-25000" dirty="0" smtClean="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the corresponding values of d may not be identical for different values of </a:t>
                </a:r>
                <a:r>
                  <a:rPr lang="en-US" sz="2800" b="1" dirty="0" smtClean="0">
                    <a:latin typeface="Times New Roman" panose="02020603050405020304" pitchFamily="18" charset="0"/>
                    <a:cs typeface="Times New Roman" panose="02020603050405020304" pitchFamily="18" charset="0"/>
                  </a:rPr>
                  <a:t>j.</a:t>
                </a:r>
              </a:p>
              <a:p>
                <a:r>
                  <a:rPr lang="en-US" sz="2800" b="1" dirty="0" smtClean="0">
                    <a:latin typeface="Times New Roman" panose="02020603050405020304" pitchFamily="18" charset="0"/>
                    <a:cs typeface="Times New Roman" panose="02020603050405020304" pitchFamily="18" charset="0"/>
                  </a:rPr>
                  <a:t>Thus, they suggested another biased estimator as </a:t>
                </a:r>
                <a:r>
                  <a:rPr lang="en-US" sz="2800" b="1" dirty="0">
                    <a:latin typeface="Times New Roman" panose="02020603050405020304" pitchFamily="18" charset="0"/>
                    <a:cs typeface="Times New Roman" panose="02020603050405020304" pitchFamily="18" charset="0"/>
                  </a:rPr>
                  <a:t>an alternative to the ordinary or generalized ridge regression </a:t>
                </a:r>
                <a:r>
                  <a:rPr lang="en-US" sz="2800" b="1" dirty="0" smtClean="0">
                    <a:latin typeface="Times New Roman" panose="02020603050405020304" pitchFamily="18" charset="0"/>
                    <a:cs typeface="Times New Roman" panose="02020603050405020304" pitchFamily="18" charset="0"/>
                  </a:rPr>
                  <a:t>estimator  based </a:t>
                </a:r>
                <a:r>
                  <a:rPr lang="en-US" sz="2800" b="1" dirty="0">
                    <a:latin typeface="Times New Roman" panose="02020603050405020304" pitchFamily="18" charset="0"/>
                    <a:cs typeface="Times New Roman" panose="02020603050405020304" pitchFamily="18" charset="0"/>
                  </a:rPr>
                  <a:t>on the Liu estimator</a:t>
                </a:r>
                <a:r>
                  <a:rPr lang="en-US" sz="2800" b="1" dirty="0" smtClean="0">
                    <a:latin typeface="Times New Roman" panose="02020603050405020304" pitchFamily="18" charset="0"/>
                    <a:cs typeface="Times New Roman" panose="02020603050405020304" pitchFamily="18" charset="0"/>
                  </a:rPr>
                  <a:t>. </a:t>
                </a:r>
              </a:p>
              <a:p>
                <a:r>
                  <a:rPr lang="en-US" sz="2400" b="1" dirty="0" smtClean="0">
                    <a:latin typeface="Times New Roman" panose="02020603050405020304" pitchFamily="18" charset="0"/>
                    <a:cs typeface="Times New Roman" panose="02020603050405020304" pitchFamily="18" charset="0"/>
                  </a:rPr>
                  <a:t>They proved that the  LGRE estimator has the </a:t>
                </a:r>
                <a:r>
                  <a:rPr lang="en-US" sz="2400" b="1" i="1" dirty="0" smtClean="0">
                    <a:latin typeface="Times New Roman" panose="02020603050405020304" pitchFamily="18" charset="0"/>
                    <a:cs typeface="Times New Roman" panose="02020603050405020304" pitchFamily="18" charset="0"/>
                  </a:rPr>
                  <a:t>smallest </a:t>
                </a:r>
                <a:r>
                  <a:rPr lang="en-US" sz="2400" b="1" i="1" dirty="0">
                    <a:latin typeface="Times New Roman" panose="02020603050405020304" pitchFamily="18" charset="0"/>
                    <a:cs typeface="Times New Roman" panose="02020603050405020304" pitchFamily="18" charset="0"/>
                  </a:rPr>
                  <a:t>PRESS in the set of all </a:t>
                </a:r>
                <a:r>
                  <a:rPr lang="en-US" sz="2400" b="1" i="1" dirty="0" smtClean="0">
                    <a:latin typeface="Times New Roman" panose="02020603050405020304" pitchFamily="18" charset="0"/>
                    <a:cs typeface="Times New Roman" panose="02020603050405020304" pitchFamily="18" charset="0"/>
                  </a:rPr>
                  <a:t> Linearized Ridge (LRR ) estimators</a:t>
                </a:r>
                <a:endParaRPr lang="en-US" sz="2400" b="1" dirty="0" smtClean="0">
                  <a:latin typeface="Times New Roman" panose="02020603050405020304" pitchFamily="18" charset="0"/>
                  <a:cs typeface="Times New Roman" panose="02020603050405020304" pitchFamily="18" charset="0"/>
                </a:endParaRPr>
              </a:p>
              <a:p>
                <a:endParaRPr lang="en-US" sz="2800" b="1" dirty="0" smtClean="0">
                  <a:latin typeface="Times New Roman" panose="02020603050405020304" pitchFamily="18" charset="0"/>
                  <a:cs typeface="Times New Roman" panose="02020603050405020304" pitchFamily="18" charset="0"/>
                </a:endParaRPr>
              </a:p>
              <a:p>
                <a:endParaRPr lang="en-US" sz="2800" b="1" dirty="0">
                  <a:latin typeface="Times New Roman" panose="02020603050405020304" pitchFamily="18" charset="0"/>
                  <a:cs typeface="Times New Roman" panose="02020603050405020304" pitchFamily="18" charset="0"/>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457200" y="1340768"/>
                <a:ext cx="8229600" cy="4785395"/>
              </a:xfrm>
              <a:blipFill rotWithShape="1">
                <a:blip r:embed="rId2"/>
                <a:stretch>
                  <a:fillRect l="-1259" t="-1274" r="-1333"/>
                </a:stretch>
              </a:blipFill>
            </p:spPr>
            <p:txBody>
              <a:bodyPr/>
              <a:lstStyle/>
              <a:p>
                <a:r>
                  <a:rPr lang="en-US">
                    <a:noFill/>
                  </a:rPr>
                  <a:t> </a:t>
                </a:r>
              </a:p>
            </p:txBody>
          </p:sp>
        </mc:Fallback>
      </mc:AlternateContent>
    </p:spTree>
    <p:extLst>
      <p:ext uri="{BB962C8B-B14F-4D97-AF65-F5344CB8AC3E}">
        <p14:creationId xmlns:p14="http://schemas.microsoft.com/office/powerpoint/2010/main" val="14108808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normAutofit/>
              </a:bodyPr>
              <a:lstStyle/>
              <a:p>
                <a:r>
                  <a:rPr lang="en-US" sz="2400" b="1" dirty="0" smtClean="0">
                    <a:latin typeface="Times New Roman" panose="02020603050405020304" pitchFamily="18" charset="0"/>
                    <a:cs typeface="Times New Roman" panose="02020603050405020304" pitchFamily="18" charset="0"/>
                  </a:rPr>
                  <a:t>The </a:t>
                </a:r>
                <a:r>
                  <a:rPr lang="en-US" sz="2400" b="1" dirty="0">
                    <a:latin typeface="Times New Roman" panose="02020603050405020304" pitchFamily="18" charset="0"/>
                    <a:cs typeface="Times New Roman" panose="02020603050405020304" pitchFamily="18" charset="0"/>
                  </a:rPr>
                  <a:t>LGRE estimator </a:t>
                </a:r>
                <a:endParaRPr lang="en-US" sz="2400" b="1" dirty="0" smtClean="0">
                  <a:latin typeface="Times New Roman" panose="02020603050405020304" pitchFamily="18" charset="0"/>
                  <a:cs typeface="Times New Roman" panose="02020603050405020304" pitchFamily="18" charset="0"/>
                </a:endParaRPr>
              </a:p>
              <a:p>
                <a14:m>
                  <m:oMath xmlns:m="http://schemas.openxmlformats.org/officeDocument/2006/math">
                    <m:acc>
                      <m:accPr>
                        <m:chr m:val="̂"/>
                        <m:ctrlPr>
                          <a:rPr lang="en-US" sz="2400" b="1" i="1" smtClean="0">
                            <a:latin typeface="Cambria Math"/>
                            <a:cs typeface="Times New Roman" panose="02020603050405020304" pitchFamily="18" charset="0"/>
                          </a:rPr>
                        </m:ctrlPr>
                      </m:accPr>
                      <m:e>
                        <m:r>
                          <a:rPr lang="en-US" sz="2400" b="1" i="1" smtClean="0">
                            <a:latin typeface="Cambria Math"/>
                            <a:ea typeface="Cambria Math"/>
                            <a:cs typeface="Times New Roman" panose="02020603050405020304" pitchFamily="18" charset="0"/>
                          </a:rPr>
                          <m:t>𝜷</m:t>
                        </m:r>
                      </m:e>
                    </m:acc>
                  </m:oMath>
                </a14:m>
                <a:r>
                  <a:rPr lang="en-US" sz="2400" b="1" dirty="0" smtClean="0">
                    <a:latin typeface="Times New Roman" panose="02020603050405020304" pitchFamily="18" charset="0"/>
                    <a:cs typeface="Times New Roman" panose="02020603050405020304" pitchFamily="18" charset="0"/>
                  </a:rPr>
                  <a:t>(D) = </a:t>
                </a:r>
                <a:r>
                  <a:rPr lang="en-US" sz="2600" b="1" dirty="0">
                    <a:solidFill>
                      <a:prstClr val="black"/>
                    </a:solidFill>
                    <a:latin typeface="Times New Roman" panose="02020603050405020304" pitchFamily="18" charset="0"/>
                    <a:cs typeface="Times New Roman" panose="02020603050405020304" pitchFamily="18" charset="0"/>
                  </a:rPr>
                  <a:t>(</a:t>
                </a:r>
                <a14:m>
                  <m:oMath xmlns:m="http://schemas.openxmlformats.org/officeDocument/2006/math">
                    <m:sSup>
                      <m:sSupPr>
                        <m:ctrlPr>
                          <a:rPr lang="en-US" sz="2600" b="1" i="1">
                            <a:solidFill>
                              <a:prstClr val="black"/>
                            </a:solidFill>
                            <a:latin typeface="Cambria Math"/>
                          </a:rPr>
                        </m:ctrlPr>
                      </m:sSupPr>
                      <m:e>
                        <m:r>
                          <a:rPr lang="en-US" sz="2600" b="1" i="1">
                            <a:solidFill>
                              <a:prstClr val="black"/>
                            </a:solidFill>
                            <a:latin typeface="Cambria Math"/>
                          </a:rPr>
                          <m:t>𝑿</m:t>
                        </m:r>
                      </m:e>
                      <m:sup>
                        <m:r>
                          <a:rPr lang="en-US" sz="2600" b="1" i="1">
                            <a:solidFill>
                              <a:prstClr val="black"/>
                            </a:solidFill>
                            <a:latin typeface="Cambria Math"/>
                          </a:rPr>
                          <m:t>′</m:t>
                        </m:r>
                      </m:sup>
                    </m:sSup>
                  </m:oMath>
                </a14:m>
                <a:r>
                  <a:rPr lang="en-US" sz="2600" b="1" dirty="0">
                    <a:solidFill>
                      <a:prstClr val="black"/>
                    </a:solidFill>
                    <a:latin typeface="Times New Roman" panose="02020603050405020304" pitchFamily="18" charset="0"/>
                    <a:cs typeface="Times New Roman" panose="02020603050405020304" pitchFamily="18" charset="0"/>
                  </a:rPr>
                  <a:t>X + </a:t>
                </a:r>
                <a:r>
                  <a:rPr lang="en-US" sz="2600" b="1" dirty="0" err="1">
                    <a:solidFill>
                      <a:prstClr val="black"/>
                    </a:solidFill>
                    <a:latin typeface="Times New Roman" panose="02020603050405020304" pitchFamily="18" charset="0"/>
                    <a:cs typeface="Times New Roman" panose="02020603050405020304" pitchFamily="18" charset="0"/>
                  </a:rPr>
                  <a:t>I</a:t>
                </a:r>
                <a:r>
                  <a:rPr lang="en-US" sz="2600" b="1" baseline="-25000" dirty="0" err="1">
                    <a:solidFill>
                      <a:prstClr val="black"/>
                    </a:solidFill>
                    <a:latin typeface="Times New Roman" panose="02020603050405020304" pitchFamily="18" charset="0"/>
                    <a:cs typeface="Times New Roman" panose="02020603050405020304" pitchFamily="18" charset="0"/>
                  </a:rPr>
                  <a:t>p</a:t>
                </a:r>
                <a14:m>
                  <m:oMath xmlns:m="http://schemas.openxmlformats.org/officeDocument/2006/math">
                    <m:sSup>
                      <m:sSupPr>
                        <m:ctrlPr>
                          <a:rPr lang="en-US" sz="2600" b="1" i="1">
                            <a:solidFill>
                              <a:prstClr val="black"/>
                            </a:solidFill>
                            <a:latin typeface="Cambria Math"/>
                          </a:rPr>
                        </m:ctrlPr>
                      </m:sSupPr>
                      <m:e>
                        <m:r>
                          <a:rPr lang="en-US" sz="2600" b="1" i="1">
                            <a:solidFill>
                              <a:prstClr val="black"/>
                            </a:solidFill>
                            <a:latin typeface="Cambria Math"/>
                          </a:rPr>
                          <m:t>)</m:t>
                        </m:r>
                      </m:e>
                      <m:sup>
                        <m:r>
                          <a:rPr lang="en-US" sz="2600" b="1" i="1">
                            <a:solidFill>
                              <a:prstClr val="black"/>
                            </a:solidFill>
                            <a:latin typeface="Cambria Math"/>
                          </a:rPr>
                          <m:t>−</m:t>
                        </m:r>
                        <m:r>
                          <a:rPr lang="en-US" sz="2600" b="1" i="1">
                            <a:solidFill>
                              <a:prstClr val="black"/>
                            </a:solidFill>
                            <a:latin typeface="Cambria Math"/>
                          </a:rPr>
                          <m:t>𝟏</m:t>
                        </m:r>
                      </m:sup>
                    </m:sSup>
                  </m:oMath>
                </a14:m>
                <a:r>
                  <a:rPr lang="en-US" sz="2600" b="1" dirty="0">
                    <a:solidFill>
                      <a:prstClr val="black"/>
                    </a:solidFill>
                    <a:latin typeface="Times New Roman" panose="02020603050405020304" pitchFamily="18" charset="0"/>
                    <a:cs typeface="Times New Roman" panose="02020603050405020304" pitchFamily="18" charset="0"/>
                  </a:rPr>
                  <a:t>(</a:t>
                </a:r>
                <a14:m>
                  <m:oMath xmlns:m="http://schemas.openxmlformats.org/officeDocument/2006/math">
                    <m:sSup>
                      <m:sSupPr>
                        <m:ctrlPr>
                          <a:rPr lang="en-US" sz="2600" b="1" i="1" dirty="0">
                            <a:solidFill>
                              <a:prstClr val="black"/>
                            </a:solidFill>
                            <a:latin typeface="Cambria Math"/>
                            <a:cs typeface="Times New Roman" panose="02020603050405020304" pitchFamily="18" charset="0"/>
                          </a:rPr>
                        </m:ctrlPr>
                      </m:sSupPr>
                      <m:e>
                        <m:r>
                          <a:rPr lang="en-US" sz="2600" b="1" i="1" dirty="0">
                            <a:solidFill>
                              <a:prstClr val="black"/>
                            </a:solidFill>
                            <a:latin typeface="Cambria Math"/>
                            <a:cs typeface="Times New Roman" panose="02020603050405020304" pitchFamily="18" charset="0"/>
                          </a:rPr>
                          <m:t>𝑿</m:t>
                        </m:r>
                      </m:e>
                      <m:sup>
                        <m:r>
                          <a:rPr lang="en-US" sz="2600" b="1" i="1" dirty="0">
                            <a:solidFill>
                              <a:prstClr val="black"/>
                            </a:solidFill>
                            <a:latin typeface="Cambria Math"/>
                            <a:cs typeface="Times New Roman" panose="02020603050405020304" pitchFamily="18" charset="0"/>
                          </a:rPr>
                          <m:t>′</m:t>
                        </m:r>
                      </m:sup>
                    </m:sSup>
                  </m:oMath>
                </a14:m>
                <a:r>
                  <a:rPr lang="en-US" sz="2400" b="1" dirty="0" smtClean="0">
                    <a:latin typeface="Times New Roman" panose="02020603050405020304" pitchFamily="18" charset="0"/>
                    <a:cs typeface="Times New Roman" panose="02020603050405020304" pitchFamily="18" charset="0"/>
                  </a:rPr>
                  <a:t>X + G D </a:t>
                </a:r>
                <a14:m>
                  <m:oMath xmlns:m="http://schemas.openxmlformats.org/officeDocument/2006/math">
                    <m:sSup>
                      <m:sSupPr>
                        <m:ctrlPr>
                          <a:rPr lang="en-US" sz="2400" b="1" i="1" smtClean="0">
                            <a:latin typeface="Cambria Math"/>
                            <a:cs typeface="Times New Roman" panose="02020603050405020304" pitchFamily="18" charset="0"/>
                          </a:rPr>
                        </m:ctrlPr>
                      </m:sSupPr>
                      <m:e>
                        <m:r>
                          <a:rPr lang="en-US" sz="2400" b="1" i="1" smtClean="0">
                            <a:latin typeface="Cambria Math"/>
                            <a:cs typeface="Times New Roman" panose="02020603050405020304" pitchFamily="18" charset="0"/>
                          </a:rPr>
                          <m:t>𝑮</m:t>
                        </m:r>
                      </m:e>
                      <m:sup>
                        <m:r>
                          <a:rPr lang="en-US" sz="2400" b="1" i="1" smtClean="0">
                            <a:latin typeface="Cambria Math"/>
                            <a:cs typeface="Times New Roman" panose="02020603050405020304" pitchFamily="18" charset="0"/>
                          </a:rPr>
                          <m:t>′</m:t>
                        </m:r>
                      </m:sup>
                    </m:sSup>
                  </m:oMath>
                </a14:m>
                <a:r>
                  <a:rPr lang="en-US" sz="2400" b="1" dirty="0" smtClean="0">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US" sz="2400" b="1" i="1">
                            <a:solidFill>
                              <a:prstClr val="black"/>
                            </a:solidFill>
                            <a:latin typeface="Cambria Math"/>
                            <a:cs typeface="Times New Roman" panose="02020603050405020304" pitchFamily="18" charset="0"/>
                          </a:rPr>
                        </m:ctrlPr>
                      </m:accPr>
                      <m:e>
                        <m:r>
                          <a:rPr lang="en-US" sz="2400" b="1" i="1">
                            <a:solidFill>
                              <a:prstClr val="black"/>
                            </a:solidFill>
                            <a:latin typeface="Cambria Math"/>
                            <a:ea typeface="Cambria Math"/>
                            <a:cs typeface="Times New Roman" panose="02020603050405020304" pitchFamily="18" charset="0"/>
                          </a:rPr>
                          <m:t>𝜷</m:t>
                        </m:r>
                      </m:e>
                    </m:acc>
                  </m:oMath>
                </a14:m>
                <a:endParaRPr lang="en-US" sz="2400" b="1" dirty="0" smtClean="0">
                  <a:latin typeface="Times New Roman" panose="02020603050405020304" pitchFamily="18" charset="0"/>
                  <a:cs typeface="Times New Roman" panose="02020603050405020304" pitchFamily="18" charset="0"/>
                </a:endParaRPr>
              </a:p>
              <a:p>
                <a:r>
                  <a:rPr lang="en-US" sz="2400" b="1" dirty="0" smtClean="0">
                    <a:latin typeface="Times New Roman" panose="02020603050405020304" pitchFamily="18" charset="0"/>
                    <a:cs typeface="Times New Roman" panose="02020603050405020304" pitchFamily="18" charset="0"/>
                  </a:rPr>
                  <a:t>D = </a:t>
                </a:r>
                <a:r>
                  <a:rPr lang="en-US" sz="2400" b="1" dirty="0" err="1" smtClean="0">
                    <a:latin typeface="Times New Roman" panose="02020603050405020304" pitchFamily="18" charset="0"/>
                    <a:cs typeface="Times New Roman" panose="02020603050405020304" pitchFamily="18" charset="0"/>
                  </a:rPr>
                  <a:t>diag</a:t>
                </a:r>
                <a:r>
                  <a:rPr lang="en-US" sz="2400" b="1" dirty="0" smtClean="0">
                    <a:latin typeface="Times New Roman" panose="02020603050405020304" pitchFamily="18" charset="0"/>
                    <a:cs typeface="Times New Roman" panose="02020603050405020304" pitchFamily="18" charset="0"/>
                  </a:rPr>
                  <a:t>(d</a:t>
                </a:r>
                <a:r>
                  <a:rPr lang="en-US" sz="2400" b="1" baseline="-25000" dirty="0" smtClean="0">
                    <a:latin typeface="Times New Roman" panose="02020603050405020304" pitchFamily="18" charset="0"/>
                    <a:cs typeface="Times New Roman" panose="02020603050405020304" pitchFamily="18" charset="0"/>
                  </a:rPr>
                  <a:t>1</a:t>
                </a:r>
                <a:r>
                  <a:rPr lang="en-US" sz="2400" b="1" dirty="0" smtClean="0">
                    <a:latin typeface="Times New Roman" panose="02020603050405020304" pitchFamily="18" charset="0"/>
                    <a:cs typeface="Times New Roman" panose="02020603050405020304" pitchFamily="18" charset="0"/>
                  </a:rPr>
                  <a:t>,d</a:t>
                </a:r>
                <a:r>
                  <a:rPr lang="en-US" sz="2400" b="1" baseline="-25000" dirty="0" smtClean="0">
                    <a:latin typeface="Times New Roman" panose="02020603050405020304" pitchFamily="18" charset="0"/>
                    <a:cs typeface="Times New Roman" panose="02020603050405020304" pitchFamily="18" charset="0"/>
                  </a:rPr>
                  <a:t>2</a:t>
                </a:r>
                <a:r>
                  <a:rPr lang="en-US" sz="2400" b="1" dirty="0" smtClean="0">
                    <a:latin typeface="Times New Roman" panose="02020603050405020304" pitchFamily="18" charset="0"/>
                    <a:cs typeface="Times New Roman" panose="02020603050405020304" pitchFamily="18" charset="0"/>
                  </a:rPr>
                  <a:t>,…,</a:t>
                </a:r>
                <a:r>
                  <a:rPr lang="en-US" sz="2400" b="1" dirty="0" err="1" smtClean="0">
                    <a:latin typeface="Times New Roman" panose="02020603050405020304" pitchFamily="18" charset="0"/>
                    <a:cs typeface="Times New Roman" panose="02020603050405020304" pitchFamily="18" charset="0"/>
                  </a:rPr>
                  <a:t>d</a:t>
                </a:r>
                <a:r>
                  <a:rPr lang="en-US" sz="2400" b="1" baseline="-25000" dirty="0" err="1" smtClean="0">
                    <a:latin typeface="Times New Roman" panose="02020603050405020304" pitchFamily="18" charset="0"/>
                    <a:cs typeface="Times New Roman" panose="02020603050405020304" pitchFamily="18" charset="0"/>
                  </a:rPr>
                  <a:t>p</a:t>
                </a:r>
                <a:r>
                  <a:rPr lang="en-US" sz="2400" b="1" dirty="0" smtClean="0">
                    <a:latin typeface="Times New Roman" panose="02020603050405020304" pitchFamily="18" charset="0"/>
                    <a:cs typeface="Times New Roman" panose="02020603050405020304" pitchFamily="18" charset="0"/>
                  </a:rPr>
                  <a:t>)   d</a:t>
                </a:r>
                <a:r>
                  <a:rPr lang="en-US" sz="2400" b="1" baseline="-25000" dirty="0" smtClean="0">
                    <a:latin typeface="Times New Roman" panose="02020603050405020304" pitchFamily="18" charset="0"/>
                    <a:cs typeface="Times New Roman" panose="02020603050405020304" pitchFamily="18" charset="0"/>
                  </a:rPr>
                  <a:t>i</a:t>
                </a:r>
                <a:r>
                  <a:rPr lang="en-US" sz="2400" b="1"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sym typeface="Symbol"/>
                  </a:rPr>
                  <a:t> </a:t>
                </a:r>
                <a:r>
                  <a:rPr lang="en-US" sz="2400" b="1" dirty="0" smtClean="0">
                    <a:latin typeface="Brush Script MT" panose="03060802040406070304" pitchFamily="66" charset="0"/>
                    <a:cs typeface="Times New Roman" panose="02020603050405020304" pitchFamily="18" charset="0"/>
                    <a:sym typeface="Symbol"/>
                  </a:rPr>
                  <a:t>R </a:t>
                </a:r>
                <a:r>
                  <a:rPr lang="en-US" sz="2400" b="1" dirty="0" smtClean="0">
                    <a:latin typeface="Times New Roman" panose="02020603050405020304" pitchFamily="18" charset="0"/>
                    <a:cs typeface="Times New Roman" panose="02020603050405020304" pitchFamily="18" charset="0"/>
                    <a:sym typeface="Symbol"/>
                  </a:rPr>
                  <a:t> </a:t>
                </a:r>
                <a:r>
                  <a:rPr lang="en-US" sz="2400" b="1" dirty="0" err="1" smtClean="0">
                    <a:latin typeface="Times New Roman" panose="02020603050405020304" pitchFamily="18" charset="0"/>
                    <a:cs typeface="Times New Roman" panose="02020603050405020304" pitchFamily="18" charset="0"/>
                    <a:sym typeface="Symbol"/>
                  </a:rPr>
                  <a:t>i</a:t>
                </a:r>
                <a:r>
                  <a:rPr lang="en-US" sz="2400" b="1" dirty="0" smtClean="0">
                    <a:latin typeface="Times New Roman" panose="02020603050405020304" pitchFamily="18" charset="0"/>
                    <a:cs typeface="Times New Roman" panose="02020603050405020304" pitchFamily="18" charset="0"/>
                    <a:sym typeface="Symbol"/>
                  </a:rPr>
                  <a:t>=1,2,..,p</a:t>
                </a:r>
              </a:p>
              <a:p>
                <a:r>
                  <a:rPr lang="en-US" sz="2400" b="1" dirty="0" smtClean="0">
                    <a:latin typeface="Times New Roman" panose="02020603050405020304" pitchFamily="18" charset="0"/>
                    <a:cs typeface="Times New Roman" panose="02020603050405020304" pitchFamily="18" charset="0"/>
                    <a:sym typeface="Symbol"/>
                  </a:rPr>
                  <a:t>PRESS is the predicted error sum of squares ( the sum of squares of the deleted residuals).</a:t>
                </a:r>
              </a:p>
              <a:p>
                <a:r>
                  <a:rPr lang="en-US" sz="2400" b="1" dirty="0" smtClean="0">
                    <a:latin typeface="Times New Roman" panose="02020603050405020304" pitchFamily="18" charset="0"/>
                    <a:cs typeface="Times New Roman" panose="02020603050405020304" pitchFamily="18" charset="0"/>
                    <a:sym typeface="Symbol"/>
                  </a:rPr>
                  <a:t>Accordingly, an optimal estimate of D can be derived.</a:t>
                </a:r>
              </a:p>
              <a:p>
                <a:endParaRPr lang="en-US" sz="2400" b="1" dirty="0">
                  <a:latin typeface="Times New Roman" panose="02020603050405020304" pitchFamily="18" charset="0"/>
                  <a:cs typeface="Times New Roman" panose="02020603050405020304" pitchFamily="18" charset="0"/>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2"/>
                <a:stretch>
                  <a:fillRect l="-963" t="-1078"/>
                </a:stretch>
              </a:blipFill>
            </p:spPr>
            <p:txBody>
              <a:bodyPr/>
              <a:lstStyle/>
              <a:p>
                <a:r>
                  <a:rPr lang="en-US">
                    <a:noFill/>
                  </a:rPr>
                  <a:t> </a:t>
                </a:r>
              </a:p>
            </p:txBody>
          </p:sp>
        </mc:Fallback>
      </mc:AlternateContent>
    </p:spTree>
    <p:extLst>
      <p:ext uri="{BB962C8B-B14F-4D97-AF65-F5344CB8AC3E}">
        <p14:creationId xmlns:p14="http://schemas.microsoft.com/office/powerpoint/2010/main" val="6391495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00B0F0"/>
                </a:solidFill>
              </a:rPr>
              <a:t>5- LATENT ROOT ESTIMATOR (LRE)</a:t>
            </a:r>
            <a:endParaRPr lang="en-US" dirty="0">
              <a:solidFill>
                <a:srgbClr val="00B0F0"/>
              </a:solidFill>
            </a:endParaRPr>
          </a:p>
        </p:txBody>
      </p:sp>
      <p:sp>
        <p:nvSpPr>
          <p:cNvPr id="3" name="عنصر نائب للمحتوى 2"/>
          <p:cNvSpPr>
            <a:spLocks noGrp="1"/>
          </p:cNvSpPr>
          <p:nvPr>
            <p:ph idx="1"/>
          </p:nvPr>
        </p:nvSpPr>
        <p:spPr/>
        <p:txBody>
          <a:bodyPr>
            <a:normAutofit/>
          </a:bodyPr>
          <a:lstStyle/>
          <a:p>
            <a:pPr algn="just"/>
            <a:r>
              <a:rPr lang="en-US" sz="2400" b="1" dirty="0">
                <a:latin typeface="Times New Roman"/>
              </a:rPr>
              <a:t>To overcome some of the limitations of RR </a:t>
            </a:r>
            <a:r>
              <a:rPr lang="en-US" sz="2400" b="1" dirty="0" smtClean="0">
                <a:latin typeface="Times New Roman"/>
              </a:rPr>
              <a:t>and other </a:t>
            </a:r>
            <a:r>
              <a:rPr lang="en-US" sz="2400" b="1" dirty="0">
                <a:latin typeface="Times New Roman"/>
              </a:rPr>
              <a:t>biased estimation techniques</a:t>
            </a:r>
            <a:r>
              <a:rPr lang="en-US" sz="2400" b="1" dirty="0" smtClean="0">
                <a:latin typeface="Times New Roman"/>
              </a:rPr>
              <a:t>, the  </a:t>
            </a:r>
            <a:r>
              <a:rPr lang="en-US" sz="2400" b="1" dirty="0">
                <a:latin typeface="Times New Roman"/>
              </a:rPr>
              <a:t>latent root </a:t>
            </a:r>
            <a:r>
              <a:rPr lang="en-US" sz="2400" b="1" dirty="0" smtClean="0">
                <a:latin typeface="Times New Roman"/>
              </a:rPr>
              <a:t>regression (LRE) </a:t>
            </a:r>
            <a:r>
              <a:rPr lang="en-US" sz="2400" b="1" dirty="0">
                <a:latin typeface="Times New Roman"/>
              </a:rPr>
              <a:t>was developed </a:t>
            </a:r>
            <a:r>
              <a:rPr lang="en-US" sz="2400" b="1" dirty="0" smtClean="0">
                <a:latin typeface="Times New Roman"/>
              </a:rPr>
              <a:t>Webster et al. (1974). The major </a:t>
            </a:r>
            <a:r>
              <a:rPr lang="en-US" sz="2400" b="1" dirty="0">
                <a:latin typeface="Times New Roman"/>
              </a:rPr>
              <a:t>advantage of </a:t>
            </a:r>
            <a:r>
              <a:rPr lang="en-US" sz="2400" b="1" dirty="0" smtClean="0">
                <a:latin typeface="Times New Roman"/>
              </a:rPr>
              <a:t>LRE </a:t>
            </a:r>
            <a:r>
              <a:rPr lang="en-US" sz="2400" b="1" dirty="0">
                <a:latin typeface="Times New Roman"/>
              </a:rPr>
              <a:t>is that it not only </a:t>
            </a:r>
            <a:r>
              <a:rPr lang="en-US" sz="2400" b="1" dirty="0" smtClean="0">
                <a:latin typeface="Times New Roman"/>
              </a:rPr>
              <a:t>identifies the </a:t>
            </a:r>
            <a:r>
              <a:rPr lang="en-US" sz="2400" b="1" dirty="0">
                <a:latin typeface="Times New Roman"/>
              </a:rPr>
              <a:t>singularities present in X, but also determines </a:t>
            </a:r>
            <a:r>
              <a:rPr lang="en-US" sz="2400" b="1" dirty="0" smtClean="0">
                <a:latin typeface="Times New Roman"/>
              </a:rPr>
              <a:t>the predictive </a:t>
            </a:r>
            <a:r>
              <a:rPr lang="en-US" sz="2400" b="1" dirty="0">
                <a:latin typeface="Times New Roman"/>
              </a:rPr>
              <a:t>value of the singularities and </a:t>
            </a:r>
            <a:r>
              <a:rPr lang="en-US" sz="2400" b="1" dirty="0" smtClean="0">
                <a:latin typeface="Times New Roman"/>
              </a:rPr>
              <a:t>appropriately adjusts </a:t>
            </a:r>
            <a:r>
              <a:rPr lang="en-US" sz="2400" b="1" dirty="0">
                <a:latin typeface="Times New Roman"/>
              </a:rPr>
              <a:t>the OLS estimates for the </a:t>
            </a:r>
            <a:r>
              <a:rPr lang="en-US" sz="2400" b="1" dirty="0" smtClean="0">
                <a:latin typeface="Times New Roman"/>
              </a:rPr>
              <a:t>predictive </a:t>
            </a:r>
            <a:r>
              <a:rPr lang="en-US" sz="2400" b="1" dirty="0">
                <a:latin typeface="Times New Roman"/>
              </a:rPr>
              <a:t>singularities</a:t>
            </a:r>
            <a:r>
              <a:rPr lang="en-US" sz="2400" b="1" dirty="0" smtClean="0">
                <a:latin typeface="Times New Roman"/>
              </a:rPr>
              <a:t>. </a:t>
            </a:r>
          </a:p>
        </p:txBody>
      </p:sp>
    </p:spTree>
    <p:extLst>
      <p:ext uri="{BB962C8B-B14F-4D97-AF65-F5344CB8AC3E}">
        <p14:creationId xmlns:p14="http://schemas.microsoft.com/office/powerpoint/2010/main" val="5791636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4800" b="1" dirty="0" smtClean="0">
                <a:solidFill>
                  <a:srgbClr val="FF0000"/>
                </a:solidFill>
              </a:rPr>
              <a:t>ROBUST ESTIMATORS</a:t>
            </a:r>
            <a:endParaRPr lang="en-US" sz="4800" b="1" dirty="0">
              <a:solidFill>
                <a:srgbClr val="FF0000"/>
              </a:solidFill>
            </a:endParaRPr>
          </a:p>
        </p:txBody>
      </p:sp>
      <p:sp>
        <p:nvSpPr>
          <p:cNvPr id="3" name="عنصر نائب للمحتوى 2"/>
          <p:cNvSpPr>
            <a:spLocks noGrp="1"/>
          </p:cNvSpPr>
          <p:nvPr>
            <p:ph idx="1"/>
          </p:nvPr>
        </p:nvSpPr>
        <p:spPr/>
        <p:txBody>
          <a:bodyPr>
            <a:normAutofit/>
          </a:bodyPr>
          <a:lstStyle/>
          <a:p>
            <a:r>
              <a:rPr lang="en-US" sz="2800" b="1" dirty="0" smtClean="0">
                <a:latin typeface="Times New Roman" panose="02020603050405020304" pitchFamily="18" charset="0"/>
                <a:cs typeface="Times New Roman" panose="02020603050405020304" pitchFamily="18" charset="0"/>
              </a:rPr>
              <a:t>Robust statistical regression estimators are developed to have high “asymptotic” relative efficiency when some of the assumptions of the theoretical model are violated. Typically, the assumption of normality of the error term and the assumption of no influential observations, either in the direction of Y (outliers) or the direction of X (high leverages).</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49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normAutofit/>
              </a:bodyPr>
              <a:lstStyle/>
              <a:p>
                <a:r>
                  <a:rPr lang="en-US" sz="2400" b="1" dirty="0" smtClean="0">
                    <a:latin typeface="Times New Roman" panose="02020603050405020304" pitchFamily="18" charset="0"/>
                    <a:cs typeface="Times New Roman" panose="02020603050405020304" pitchFamily="18" charset="0"/>
                  </a:rPr>
                  <a:t>Note that the cause of </a:t>
                </a:r>
                <a:r>
                  <a:rPr lang="en-US" sz="2400" b="1" dirty="0" err="1" smtClean="0">
                    <a:latin typeface="Times New Roman" panose="02020603050405020304" pitchFamily="18" charset="0"/>
                    <a:cs typeface="Times New Roman" panose="02020603050405020304" pitchFamily="18" charset="0"/>
                  </a:rPr>
                  <a:t>multicollinearity</a:t>
                </a:r>
                <a:r>
                  <a:rPr lang="en-US" sz="2400" b="1" dirty="0" smtClean="0">
                    <a:latin typeface="Times New Roman" panose="02020603050405020304" pitchFamily="18" charset="0"/>
                    <a:cs typeface="Times New Roman" panose="02020603050405020304" pitchFamily="18" charset="0"/>
                  </a:rPr>
                  <a:t> could be the high leverage points. It is known the OLS  estimates are not robust for both deviations from normality and existence of influential observations. </a:t>
                </a:r>
                <a:endParaRPr lang="en-US" sz="2400" b="1" dirty="0">
                  <a:latin typeface="Times New Roman" panose="02020603050405020304" pitchFamily="18" charset="0"/>
                  <a:cs typeface="Times New Roman" panose="02020603050405020304" pitchFamily="18" charset="0"/>
                </a:endParaRPr>
              </a:p>
              <a:p>
                <a:r>
                  <a:rPr lang="en-US" b="1" i="1" dirty="0">
                    <a:solidFill>
                      <a:srgbClr val="00B0F0"/>
                    </a:solidFill>
                  </a:rPr>
                  <a:t>least absolute values </a:t>
                </a:r>
                <a:r>
                  <a:rPr lang="en-US" dirty="0" smtClean="0">
                    <a:solidFill>
                      <a:srgbClr val="00B0F0"/>
                    </a:solidFill>
                  </a:rPr>
                  <a:t>LAV </a:t>
                </a:r>
                <a:r>
                  <a:rPr lang="en-US" b="1" dirty="0" smtClean="0">
                    <a:latin typeface="Times New Roman" panose="02020603050405020304" pitchFamily="18" charset="0"/>
                    <a:cs typeface="Times New Roman" panose="02020603050405020304" pitchFamily="18" charset="0"/>
                  </a:rPr>
                  <a:t>estimator</a:t>
                </a:r>
              </a:p>
              <a:p>
                <a14:m>
                  <m:oMath xmlns:m="http://schemas.openxmlformats.org/officeDocument/2006/math">
                    <m:func>
                      <m:funcPr>
                        <m:ctrlPr>
                          <a:rPr lang="en-US" b="1" i="1" dirty="0" smtClean="0">
                            <a:solidFill>
                              <a:srgbClr val="FF0000"/>
                            </a:solidFill>
                            <a:latin typeface="Cambria Math"/>
                          </a:rPr>
                        </m:ctrlPr>
                      </m:funcPr>
                      <m:fName>
                        <m:limLow>
                          <m:limLowPr>
                            <m:ctrlPr>
                              <a:rPr lang="en-US" b="1" i="1" dirty="0" smtClean="0">
                                <a:solidFill>
                                  <a:srgbClr val="FF0000"/>
                                </a:solidFill>
                                <a:latin typeface="Cambria Math"/>
                              </a:rPr>
                            </m:ctrlPr>
                          </m:limLowPr>
                          <m:e>
                            <m:r>
                              <a:rPr lang="en-US" b="1" i="0" dirty="0" smtClean="0">
                                <a:solidFill>
                                  <a:srgbClr val="FF0000"/>
                                </a:solidFill>
                                <a:latin typeface="Cambria Math"/>
                              </a:rPr>
                              <m:t>𝐦𝐢𝐧</m:t>
                            </m:r>
                          </m:e>
                          <m:lim>
                            <m:acc>
                              <m:accPr>
                                <m:chr m:val="̂"/>
                                <m:ctrlPr>
                                  <a:rPr lang="en-US" b="1" i="1">
                                    <a:solidFill>
                                      <a:srgbClr val="FF0000"/>
                                    </a:solidFill>
                                    <a:latin typeface="Cambria Math"/>
                                  </a:rPr>
                                </m:ctrlPr>
                              </m:accPr>
                              <m:e>
                                <m:r>
                                  <a:rPr lang="en-US" b="1" i="1">
                                    <a:solidFill>
                                      <a:srgbClr val="FF0000"/>
                                    </a:solidFill>
                                    <a:latin typeface="Cambria Math"/>
                                    <a:ea typeface="Cambria Math"/>
                                  </a:rPr>
                                  <m:t>𝜽</m:t>
                                </m:r>
                              </m:e>
                            </m:acc>
                          </m:lim>
                        </m:limLow>
                      </m:fName>
                      <m:e>
                        <m:nary>
                          <m:naryPr>
                            <m:chr m:val="∑"/>
                            <m:limLoc m:val="subSup"/>
                            <m:ctrlPr>
                              <a:rPr lang="en-US" b="1" i="1" dirty="0" smtClean="0">
                                <a:solidFill>
                                  <a:srgbClr val="FF0000"/>
                                </a:solidFill>
                                <a:latin typeface="Cambria Math"/>
                              </a:rPr>
                            </m:ctrlPr>
                          </m:naryPr>
                          <m:sub>
                            <m:r>
                              <m:rPr>
                                <m:brk m:alnAt="25"/>
                              </m:rPr>
                              <a:rPr lang="en-US" b="1" i="1" dirty="0" smtClean="0">
                                <a:solidFill>
                                  <a:srgbClr val="FF0000"/>
                                </a:solidFill>
                                <a:latin typeface="Cambria Math"/>
                              </a:rPr>
                              <m:t>𝒊</m:t>
                            </m:r>
                            <m:r>
                              <m:rPr>
                                <m:brk m:alnAt="25"/>
                              </m:rPr>
                              <a:rPr lang="en-US" b="1" i="1" dirty="0" smtClean="0">
                                <a:solidFill>
                                  <a:srgbClr val="FF0000"/>
                                </a:solidFill>
                                <a:latin typeface="Cambria Math"/>
                              </a:rPr>
                              <m:t>=</m:t>
                            </m:r>
                            <m:r>
                              <m:rPr>
                                <m:brk m:alnAt="25"/>
                              </m:rPr>
                              <a:rPr lang="en-US" b="1" i="1" dirty="0" smtClean="0">
                                <a:solidFill>
                                  <a:srgbClr val="FF0000"/>
                                </a:solidFill>
                                <a:latin typeface="Cambria Math"/>
                              </a:rPr>
                              <m:t>𝟏</m:t>
                            </m:r>
                          </m:sub>
                          <m:sup>
                            <m:r>
                              <a:rPr lang="en-US" b="1" i="1" dirty="0" smtClean="0">
                                <a:solidFill>
                                  <a:srgbClr val="FF0000"/>
                                </a:solidFill>
                                <a:latin typeface="Cambria Math"/>
                              </a:rPr>
                              <m:t>𝒏</m:t>
                            </m:r>
                          </m:sup>
                          <m:e>
                            <m:r>
                              <a:rPr lang="en-US" b="1" i="1" dirty="0" smtClean="0">
                                <a:solidFill>
                                  <a:srgbClr val="FF0000"/>
                                </a:solidFill>
                                <a:latin typeface="Cambria Math"/>
                              </a:rPr>
                              <m:t>|</m:t>
                            </m:r>
                            <m:sSubSup>
                              <m:sSubSupPr>
                                <m:ctrlPr>
                                  <a:rPr lang="en-US" b="1" i="1" dirty="0" smtClean="0">
                                    <a:solidFill>
                                      <a:srgbClr val="FF0000"/>
                                    </a:solidFill>
                                    <a:latin typeface="Cambria Math"/>
                                  </a:rPr>
                                </m:ctrlPr>
                              </m:sSubSupPr>
                              <m:e>
                                <m:r>
                                  <a:rPr lang="en-US" b="1" i="1" dirty="0" smtClean="0">
                                    <a:solidFill>
                                      <a:srgbClr val="FF0000"/>
                                    </a:solidFill>
                                    <a:latin typeface="Cambria Math"/>
                                  </a:rPr>
                                  <m:t>𝒆</m:t>
                                </m:r>
                              </m:e>
                              <m:sub>
                                <m:r>
                                  <a:rPr lang="en-US" b="1" i="1" dirty="0" smtClean="0">
                                    <a:solidFill>
                                      <a:srgbClr val="FF0000"/>
                                    </a:solidFill>
                                    <a:latin typeface="Cambria Math"/>
                                  </a:rPr>
                                  <m:t>𝒊</m:t>
                                </m:r>
                              </m:sub>
                              <m:sup/>
                            </m:sSubSup>
                          </m:e>
                        </m:nary>
                      </m:e>
                    </m:func>
                  </m:oMath>
                </a14:m>
                <a:r>
                  <a:rPr lang="en-US" b="1" baseline="30000" dirty="0" smtClean="0">
                    <a:solidFill>
                      <a:srgbClr val="FF0000"/>
                    </a:solidFill>
                  </a:rPr>
                  <a:t>2</a:t>
                </a:r>
                <a:r>
                  <a:rPr lang="en-US" b="1" dirty="0" smtClean="0">
                    <a:solidFill>
                      <a:srgbClr val="FF0000"/>
                    </a:solidFill>
                  </a:rPr>
                  <a:t>|</a:t>
                </a:r>
              </a:p>
              <a:p>
                <a:r>
                  <a:rPr lang="en-US" sz="2400" b="1" dirty="0" smtClean="0">
                    <a:latin typeface="Times New Roman" panose="02020603050405020304" pitchFamily="18" charset="0"/>
                    <a:cs typeface="Times New Roman" panose="02020603050405020304" pitchFamily="18" charset="0"/>
                  </a:rPr>
                  <a:t>LAV is robust against outliers but not robust against high leverages</a:t>
                </a:r>
                <a:endParaRPr lang="en-US" sz="2400" b="1" dirty="0">
                  <a:latin typeface="Times New Roman" panose="02020603050405020304" pitchFamily="18" charset="0"/>
                  <a:cs typeface="Times New Roman" panose="02020603050405020304" pitchFamily="18" charset="0"/>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2"/>
                <a:stretch>
                  <a:fillRect l="-1630" t="-1078" r="-593"/>
                </a:stretch>
              </a:blipFill>
            </p:spPr>
            <p:txBody>
              <a:bodyPr/>
              <a:lstStyle/>
              <a:p>
                <a:r>
                  <a:rPr lang="en-US">
                    <a:noFill/>
                  </a:rPr>
                  <a:t> </a:t>
                </a:r>
              </a:p>
            </p:txBody>
          </p:sp>
        </mc:Fallback>
      </mc:AlternateContent>
    </p:spTree>
    <p:extLst>
      <p:ext uri="{BB962C8B-B14F-4D97-AF65-F5344CB8AC3E}">
        <p14:creationId xmlns:p14="http://schemas.microsoft.com/office/powerpoint/2010/main" val="461222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a:solidFill>
                  <a:srgbClr val="00B0F0"/>
                </a:solidFill>
                <a:latin typeface="Times New Roman" panose="02020603050405020304" pitchFamily="18" charset="0"/>
                <a:cs typeface="Times New Roman" panose="02020603050405020304" pitchFamily="18" charset="0"/>
              </a:rPr>
              <a:t>The M-estimators</a:t>
            </a:r>
            <a:endParaRPr lang="en-US" dirty="0"/>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457200" y="1484784"/>
                <a:ext cx="8229600" cy="4968552"/>
              </a:xfrm>
            </p:spPr>
            <p:txBody>
              <a:bodyPr>
                <a:normAutofit/>
              </a:bodyPr>
              <a:lstStyle/>
              <a:p>
                <a:r>
                  <a:rPr lang="en-US" sz="2400" b="1" dirty="0" smtClean="0">
                    <a:latin typeface="Times New Roman" panose="02020603050405020304" pitchFamily="18" charset="0"/>
                    <a:cs typeface="Times New Roman" panose="02020603050405020304" pitchFamily="18" charset="0"/>
                  </a:rPr>
                  <a:t>is the solution of the following system of equations for </a:t>
                </a:r>
                <a:r>
                  <a:rPr lang="en-US" sz="2400" b="1" dirty="0" smtClean="0">
                    <a:latin typeface="Times New Roman" panose="02020603050405020304" pitchFamily="18" charset="0"/>
                    <a:cs typeface="Times New Roman" panose="02020603050405020304" pitchFamily="18" charset="0"/>
                    <a:sym typeface="Symbol"/>
                  </a:rPr>
                  <a:t> =(,</a:t>
                </a:r>
                <a:r>
                  <a:rPr lang="en-US" sz="2400" b="1" baseline="30000" dirty="0" smtClean="0">
                    <a:latin typeface="Times New Roman" panose="02020603050405020304" pitchFamily="18" charset="0"/>
                    <a:cs typeface="Times New Roman" panose="02020603050405020304" pitchFamily="18" charset="0"/>
                    <a:sym typeface="Symbol"/>
                  </a:rPr>
                  <a:t>2</a:t>
                </a:r>
                <a:r>
                  <a:rPr lang="en-US" sz="2400" b="1" dirty="0" smtClean="0">
                    <a:latin typeface="Times New Roman" panose="02020603050405020304" pitchFamily="18" charset="0"/>
                    <a:cs typeface="Times New Roman" panose="02020603050405020304" pitchFamily="18" charset="0"/>
                    <a:sym typeface="Symbol"/>
                  </a:rPr>
                  <a:t>)</a:t>
                </a:r>
                <a:r>
                  <a:rPr lang="en-US" sz="2400" b="1" baseline="30000" dirty="0" smtClean="0">
                    <a:latin typeface="Times New Roman" panose="02020603050405020304" pitchFamily="18" charset="0"/>
                    <a:cs typeface="Times New Roman" panose="02020603050405020304" pitchFamily="18" charset="0"/>
                    <a:sym typeface="Symbol"/>
                  </a:rPr>
                  <a:t>’</a:t>
                </a:r>
              </a:p>
              <a:p>
                <a14:m>
                  <m:oMath xmlns:m="http://schemas.openxmlformats.org/officeDocument/2006/math">
                    <m:nary>
                      <m:naryPr>
                        <m:chr m:val="∑"/>
                        <m:limLoc m:val="subSup"/>
                        <m:ctrlPr>
                          <a:rPr lang="en-US" sz="2400" b="1" i="1" smtClean="0">
                            <a:solidFill>
                              <a:srgbClr val="FF0000"/>
                            </a:solidFill>
                            <a:latin typeface="Cambria Math"/>
                            <a:cs typeface="Times New Roman" panose="02020603050405020304" pitchFamily="18" charset="0"/>
                            <a:sym typeface="Symbol"/>
                          </a:rPr>
                        </m:ctrlPr>
                      </m:naryPr>
                      <m:sub>
                        <m:r>
                          <m:rPr>
                            <m:brk m:alnAt="25"/>
                          </m:rPr>
                          <a:rPr lang="en-US" sz="2400" b="1" i="1" smtClean="0">
                            <a:solidFill>
                              <a:srgbClr val="FF0000"/>
                            </a:solidFill>
                            <a:latin typeface="Cambria Math"/>
                            <a:cs typeface="Times New Roman" panose="02020603050405020304" pitchFamily="18" charset="0"/>
                            <a:sym typeface="Symbol"/>
                          </a:rPr>
                          <m:t>𝒊</m:t>
                        </m:r>
                        <m:r>
                          <m:rPr>
                            <m:brk m:alnAt="25"/>
                          </m:rPr>
                          <a:rPr lang="en-US" sz="2400" b="1" i="1" smtClean="0">
                            <a:solidFill>
                              <a:srgbClr val="FF0000"/>
                            </a:solidFill>
                            <a:latin typeface="Cambria Math"/>
                            <a:cs typeface="Times New Roman" panose="02020603050405020304" pitchFamily="18" charset="0"/>
                            <a:sym typeface="Symbol"/>
                          </a:rPr>
                          <m:t>=</m:t>
                        </m:r>
                        <m:r>
                          <m:rPr>
                            <m:brk m:alnAt="25"/>
                          </m:rPr>
                          <a:rPr lang="en-US" sz="2400" b="1" i="1" smtClean="0">
                            <a:solidFill>
                              <a:srgbClr val="FF0000"/>
                            </a:solidFill>
                            <a:latin typeface="Cambria Math"/>
                            <a:cs typeface="Times New Roman" panose="02020603050405020304" pitchFamily="18" charset="0"/>
                            <a:sym typeface="Symbol"/>
                          </a:rPr>
                          <m:t>𝟏</m:t>
                        </m:r>
                      </m:sub>
                      <m:sup>
                        <m:r>
                          <a:rPr lang="en-US" sz="2400" b="1" i="1" smtClean="0">
                            <a:solidFill>
                              <a:srgbClr val="FF0000"/>
                            </a:solidFill>
                            <a:latin typeface="Cambria Math"/>
                            <a:cs typeface="Times New Roman" panose="02020603050405020304" pitchFamily="18" charset="0"/>
                            <a:sym typeface="Symbol"/>
                          </a:rPr>
                          <m:t>𝒏</m:t>
                        </m:r>
                      </m:sup>
                      <m:e>
                        <m:r>
                          <a:rPr lang="en-US" sz="2400" b="1" i="1" smtClean="0">
                            <a:solidFill>
                              <a:srgbClr val="FF0000"/>
                            </a:solidFill>
                            <a:latin typeface="Cambria Math"/>
                            <a:cs typeface="Times New Roman" panose="02020603050405020304" pitchFamily="18" charset="0"/>
                            <a:sym typeface="Symbol"/>
                          </a:rPr>
                          <m:t>(</m:t>
                        </m:r>
                        <m:sSub>
                          <m:sSubPr>
                            <m:ctrlPr>
                              <a:rPr lang="en-US" sz="2400" b="1" i="1" smtClean="0">
                                <a:solidFill>
                                  <a:srgbClr val="FF0000"/>
                                </a:solidFill>
                                <a:latin typeface="Cambria Math"/>
                                <a:cs typeface="Times New Roman" panose="02020603050405020304" pitchFamily="18" charset="0"/>
                                <a:sym typeface="Symbol"/>
                              </a:rPr>
                            </m:ctrlPr>
                          </m:sSubPr>
                          <m:e>
                            <m:r>
                              <a:rPr lang="en-US" sz="2400" b="1" i="1" smtClean="0">
                                <a:solidFill>
                                  <a:srgbClr val="FF0000"/>
                                </a:solidFill>
                                <a:latin typeface="Cambria Math"/>
                                <a:cs typeface="Times New Roman" panose="02020603050405020304" pitchFamily="18" charset="0"/>
                                <a:sym typeface="Symbol"/>
                              </a:rPr>
                              <m:t>𝒆</m:t>
                            </m:r>
                          </m:e>
                          <m:sub>
                            <m:r>
                              <a:rPr lang="en-US" sz="2400" b="1" i="1" smtClean="0">
                                <a:solidFill>
                                  <a:srgbClr val="FF0000"/>
                                </a:solidFill>
                                <a:latin typeface="Cambria Math"/>
                                <a:cs typeface="Times New Roman" panose="02020603050405020304" pitchFamily="18" charset="0"/>
                                <a:sym typeface="Symbol"/>
                              </a:rPr>
                              <m:t>𝒊</m:t>
                            </m:r>
                          </m:sub>
                        </m:sSub>
                      </m:e>
                    </m:nary>
                    <m:r>
                      <a:rPr lang="en-US" sz="2400" b="1" i="0" smtClean="0">
                        <a:solidFill>
                          <a:srgbClr val="FF0000"/>
                        </a:solidFill>
                        <a:latin typeface="Cambria Math"/>
                        <a:cs typeface="Times New Roman" panose="02020603050405020304" pitchFamily="18" charset="0"/>
                        <a:sym typeface="Symbol"/>
                      </a:rPr>
                      <m:t>/</m:t>
                    </m:r>
                    <m:acc>
                      <m:accPr>
                        <m:chr m:val="̂"/>
                        <m:ctrlPr>
                          <a:rPr lang="en-US" sz="2400" b="1" i="1" dirty="0" smtClean="0">
                            <a:solidFill>
                              <a:srgbClr val="FF0000"/>
                            </a:solidFill>
                            <a:latin typeface="Cambria Math"/>
                            <a:cs typeface="Times New Roman" panose="02020603050405020304" pitchFamily="18" charset="0"/>
                            <a:sym typeface="Symbol"/>
                          </a:rPr>
                        </m:ctrlPr>
                      </m:accPr>
                      <m:e>
                        <m:r>
                          <a:rPr lang="en-US" sz="2400" b="1" i="1" dirty="0" smtClean="0">
                            <a:solidFill>
                              <a:srgbClr val="FF0000"/>
                            </a:solidFill>
                            <a:latin typeface="Cambria Math"/>
                            <a:ea typeface="Cambria Math"/>
                            <a:cs typeface="Times New Roman" panose="02020603050405020304" pitchFamily="18" charset="0"/>
                            <a:sym typeface="Symbol"/>
                          </a:rPr>
                          <m:t>𝝈</m:t>
                        </m:r>
                      </m:e>
                    </m:acc>
                    <m:r>
                      <a:rPr lang="en-US" sz="2400" b="1" i="0" smtClean="0">
                        <a:solidFill>
                          <a:srgbClr val="FF0000"/>
                        </a:solidFill>
                        <a:latin typeface="Cambria Math"/>
                        <a:cs typeface="Times New Roman" panose="02020603050405020304" pitchFamily="18" charset="0"/>
                        <a:sym typeface="Symbol"/>
                      </a:rPr>
                      <m:t>) . </m:t>
                    </m:r>
                    <m:sSub>
                      <m:sSubPr>
                        <m:ctrlPr>
                          <a:rPr lang="en-US" sz="2400" b="1" i="1" smtClean="0">
                            <a:solidFill>
                              <a:srgbClr val="FF0000"/>
                            </a:solidFill>
                            <a:latin typeface="Cambria Math"/>
                            <a:cs typeface="Times New Roman" panose="02020603050405020304" pitchFamily="18" charset="0"/>
                            <a:sym typeface="Symbol"/>
                          </a:rPr>
                        </m:ctrlPr>
                      </m:sSubPr>
                      <m:e>
                        <m:r>
                          <a:rPr lang="en-US" sz="2400" b="1" i="1" smtClean="0">
                            <a:solidFill>
                              <a:srgbClr val="FF0000"/>
                            </a:solidFill>
                            <a:latin typeface="Cambria Math"/>
                            <a:cs typeface="Times New Roman" panose="02020603050405020304" pitchFamily="18" charset="0"/>
                            <a:sym typeface="Symbol"/>
                          </a:rPr>
                          <m:t>𝒙</m:t>
                        </m:r>
                      </m:e>
                      <m:sub>
                        <m:r>
                          <a:rPr lang="en-US" sz="2400" b="1" i="1" smtClean="0">
                            <a:solidFill>
                              <a:srgbClr val="FF0000"/>
                            </a:solidFill>
                            <a:latin typeface="Cambria Math"/>
                            <a:cs typeface="Times New Roman" panose="02020603050405020304" pitchFamily="18" charset="0"/>
                            <a:sym typeface="Symbol"/>
                          </a:rPr>
                          <m:t>𝒊</m:t>
                        </m:r>
                      </m:sub>
                    </m:sSub>
                  </m:oMath>
                </a14:m>
                <a:r>
                  <a:rPr lang="en-US" b="1" dirty="0" smtClean="0">
                    <a:solidFill>
                      <a:srgbClr val="FF0000"/>
                    </a:solidFill>
                    <a:latin typeface="Times New Roman" panose="02020603050405020304" pitchFamily="18" charset="0"/>
                    <a:cs typeface="Times New Roman" panose="02020603050405020304" pitchFamily="18" charset="0"/>
                  </a:rPr>
                  <a:t> = 0 </a:t>
                </a:r>
              </a:p>
              <a:p>
                <a:r>
                  <a:rPr lang="en-US" sz="2400" b="1" dirty="0" smtClean="0">
                    <a:latin typeface="Times New Roman" panose="02020603050405020304" pitchFamily="18" charset="0"/>
                    <a:cs typeface="Times New Roman" panose="02020603050405020304" pitchFamily="18" charset="0"/>
                  </a:rPr>
                  <a:t>for some bounded symmetric function </a:t>
                </a:r>
                <a:r>
                  <a:rPr lang="en-US" sz="2400" b="1" dirty="0" smtClean="0">
                    <a:latin typeface="Times New Roman" panose="02020603050405020304" pitchFamily="18" charset="0"/>
                    <a:cs typeface="Times New Roman" panose="02020603050405020304" pitchFamily="18" charset="0"/>
                    <a:sym typeface="Symbol"/>
                  </a:rPr>
                  <a:t>(.).</a:t>
                </a:r>
                <a:r>
                  <a:rPr lang="en-US" sz="2400" b="1" dirty="0" smtClean="0">
                    <a:latin typeface="Times New Roman" panose="02020603050405020304" pitchFamily="18" charset="0"/>
                    <a:cs typeface="Times New Roman" panose="02020603050405020304" pitchFamily="18" charset="0"/>
                  </a:rPr>
                  <a:t> </a:t>
                </a:r>
              </a:p>
              <a:p>
                <a:r>
                  <a:rPr lang="en-US" sz="2400" b="1" dirty="0" smtClean="0">
                    <a:latin typeface="Times New Roman" panose="02020603050405020304" pitchFamily="18" charset="0"/>
                    <a:cs typeface="Times New Roman" panose="02020603050405020304" pitchFamily="18" charset="0"/>
                  </a:rPr>
                  <a:t>The M-estimator is more efficient than the LAV, and it is </a:t>
                </a:r>
                <a:r>
                  <a:rPr lang="en-US" sz="2400" b="1" dirty="0">
                    <a:latin typeface="Times New Roman" panose="02020603050405020304" pitchFamily="18" charset="0"/>
                    <a:cs typeface="Times New Roman" panose="02020603050405020304" pitchFamily="18" charset="0"/>
                  </a:rPr>
                  <a:t>robust against outliers but not robust against high </a:t>
                </a:r>
                <a:r>
                  <a:rPr lang="en-US" sz="2400" b="1" dirty="0" smtClean="0">
                    <a:latin typeface="Times New Roman" panose="02020603050405020304" pitchFamily="18" charset="0"/>
                    <a:cs typeface="Times New Roman" panose="02020603050405020304" pitchFamily="18" charset="0"/>
                  </a:rPr>
                  <a:t>leverages.</a:t>
                </a:r>
              </a:p>
              <a:p>
                <a:endParaRPr lang="en-US" b="1" dirty="0">
                  <a:latin typeface="Times New Roman" panose="02020603050405020304" pitchFamily="18" charset="0"/>
                  <a:cs typeface="Times New Roman" panose="02020603050405020304" pitchFamily="18" charset="0"/>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457200" y="1484784"/>
                <a:ext cx="8229600" cy="4968552"/>
              </a:xfrm>
              <a:blipFill rotWithShape="1">
                <a:blip r:embed="rId2"/>
                <a:stretch>
                  <a:fillRect l="-963" t="-1104"/>
                </a:stretch>
              </a:blipFill>
            </p:spPr>
            <p:txBody>
              <a:bodyPr/>
              <a:lstStyle/>
              <a:p>
                <a:r>
                  <a:rPr lang="en-US">
                    <a:noFill/>
                  </a:rPr>
                  <a:t> </a:t>
                </a:r>
              </a:p>
            </p:txBody>
          </p:sp>
        </mc:Fallback>
      </mc:AlternateContent>
    </p:spTree>
    <p:extLst>
      <p:ext uri="{BB962C8B-B14F-4D97-AF65-F5344CB8AC3E}">
        <p14:creationId xmlns:p14="http://schemas.microsoft.com/office/powerpoint/2010/main" val="23510351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78098"/>
          </a:xfrm>
        </p:spPr>
        <p:txBody>
          <a:bodyPr>
            <a:normAutofit fontScale="90000"/>
          </a:bodyPr>
          <a:lstStyle/>
          <a:p>
            <a:pPr marL="342900" lvl="0" indent="-342900">
              <a:spcBef>
                <a:spcPct val="20000"/>
              </a:spcBef>
            </a:pPr>
            <a:r>
              <a:rPr lang="en-US" sz="3200" b="1" dirty="0" smtClean="0">
                <a:solidFill>
                  <a:srgbClr val="00B0F0"/>
                </a:solidFill>
                <a:latin typeface="Times New Roman" panose="02020603050405020304" pitchFamily="18" charset="0"/>
                <a:ea typeface="+mn-ea"/>
                <a:cs typeface="Times New Roman" panose="02020603050405020304" pitchFamily="18" charset="0"/>
              </a:rPr>
              <a:t/>
            </a:r>
            <a:br>
              <a:rPr lang="en-US" sz="3200" b="1" dirty="0" smtClean="0">
                <a:solidFill>
                  <a:srgbClr val="00B0F0"/>
                </a:solidFill>
                <a:latin typeface="Times New Roman" panose="02020603050405020304" pitchFamily="18" charset="0"/>
                <a:ea typeface="+mn-ea"/>
                <a:cs typeface="Times New Roman" panose="02020603050405020304" pitchFamily="18" charset="0"/>
              </a:rPr>
            </a:br>
            <a:r>
              <a:rPr lang="en-US" sz="3200" b="1" dirty="0" smtClean="0">
                <a:solidFill>
                  <a:srgbClr val="00B0F0"/>
                </a:solidFill>
                <a:latin typeface="Times New Roman" panose="02020603050405020304" pitchFamily="18" charset="0"/>
                <a:ea typeface="+mn-ea"/>
                <a:cs typeface="Times New Roman" panose="02020603050405020304" pitchFamily="18" charset="0"/>
              </a:rPr>
              <a:t>The </a:t>
            </a:r>
            <a:r>
              <a:rPr lang="en-US" sz="3200" b="1" dirty="0">
                <a:solidFill>
                  <a:srgbClr val="00B0F0"/>
                </a:solidFill>
                <a:latin typeface="Times New Roman" panose="02020603050405020304" pitchFamily="18" charset="0"/>
                <a:ea typeface="+mn-ea"/>
                <a:cs typeface="Times New Roman" panose="02020603050405020304" pitchFamily="18" charset="0"/>
              </a:rPr>
              <a:t>Generalized M-estimator (GM)</a:t>
            </a:r>
            <a:br>
              <a:rPr lang="en-US" sz="3200" b="1" dirty="0">
                <a:solidFill>
                  <a:srgbClr val="00B0F0"/>
                </a:solidFill>
                <a:latin typeface="Times New Roman" panose="02020603050405020304" pitchFamily="18" charset="0"/>
                <a:ea typeface="+mn-ea"/>
                <a:cs typeface="Times New Roman" panose="02020603050405020304" pitchFamily="18" charset="0"/>
              </a:rPr>
            </a:br>
            <a:endParaRPr lang="en-US" dirty="0"/>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r>
                  <a:rPr lang="en-US" b="1" dirty="0" smtClean="0">
                    <a:latin typeface="Times New Roman" panose="02020603050405020304" pitchFamily="18" charset="0"/>
                    <a:cs typeface="Times New Roman" panose="02020603050405020304" pitchFamily="18" charset="0"/>
                  </a:rPr>
                  <a:t>were </a:t>
                </a:r>
                <a:r>
                  <a:rPr lang="en-US" b="1" dirty="0">
                    <a:latin typeface="Times New Roman" panose="02020603050405020304" pitchFamily="18" charset="0"/>
                    <a:cs typeface="Times New Roman" panose="02020603050405020304" pitchFamily="18" charset="0"/>
                  </a:rPr>
                  <a:t>introduced, with the basic purpose of</a:t>
                </a:r>
              </a:p>
              <a:p>
                <a:r>
                  <a:rPr lang="en-US" b="1" dirty="0">
                    <a:latin typeface="Times New Roman" panose="02020603050405020304" pitchFamily="18" charset="0"/>
                    <a:cs typeface="Times New Roman" panose="02020603050405020304" pitchFamily="18" charset="0"/>
                  </a:rPr>
                  <a:t>bounding the influence of high leverages by means of some weight function</a:t>
                </a:r>
              </a:p>
              <a:p>
                <a14:m>
                  <m:oMath xmlns:m="http://schemas.openxmlformats.org/officeDocument/2006/math">
                    <m:nary>
                      <m:naryPr>
                        <m:chr m:val="∑"/>
                        <m:limLoc m:val="subSup"/>
                        <m:ctrlPr>
                          <a:rPr lang="en-US" b="1" i="1">
                            <a:solidFill>
                              <a:srgbClr val="FF0000"/>
                            </a:solidFill>
                            <a:latin typeface="Cambria Math"/>
                            <a:cs typeface="Times New Roman" panose="02020603050405020304" pitchFamily="18" charset="0"/>
                            <a:sym typeface="Symbol"/>
                          </a:rPr>
                        </m:ctrlPr>
                      </m:naryPr>
                      <m:sub>
                        <m:r>
                          <m:rPr>
                            <m:brk m:alnAt="25"/>
                          </m:rPr>
                          <a:rPr lang="en-US" b="1" i="1">
                            <a:solidFill>
                              <a:srgbClr val="FF0000"/>
                            </a:solidFill>
                            <a:latin typeface="Cambria Math"/>
                            <a:cs typeface="Times New Roman" panose="02020603050405020304" pitchFamily="18" charset="0"/>
                            <a:sym typeface="Symbol"/>
                          </a:rPr>
                          <m:t>𝒊</m:t>
                        </m:r>
                        <m:r>
                          <m:rPr>
                            <m:brk m:alnAt="25"/>
                          </m:rPr>
                          <a:rPr lang="en-US" b="1" i="1">
                            <a:solidFill>
                              <a:srgbClr val="FF0000"/>
                            </a:solidFill>
                            <a:latin typeface="Cambria Math"/>
                            <a:cs typeface="Times New Roman" panose="02020603050405020304" pitchFamily="18" charset="0"/>
                            <a:sym typeface="Symbol"/>
                          </a:rPr>
                          <m:t>=</m:t>
                        </m:r>
                        <m:r>
                          <m:rPr>
                            <m:brk m:alnAt="25"/>
                          </m:rPr>
                          <a:rPr lang="en-US" b="1" i="1">
                            <a:solidFill>
                              <a:srgbClr val="FF0000"/>
                            </a:solidFill>
                            <a:latin typeface="Cambria Math"/>
                            <a:cs typeface="Times New Roman" panose="02020603050405020304" pitchFamily="18" charset="0"/>
                            <a:sym typeface="Symbol"/>
                          </a:rPr>
                          <m:t>𝟏</m:t>
                        </m:r>
                      </m:sub>
                      <m:sup>
                        <m:r>
                          <a:rPr lang="en-US" b="1" i="1">
                            <a:solidFill>
                              <a:srgbClr val="FF0000"/>
                            </a:solidFill>
                            <a:latin typeface="Cambria Math"/>
                            <a:cs typeface="Times New Roman" panose="02020603050405020304" pitchFamily="18" charset="0"/>
                            <a:sym typeface="Symbol"/>
                          </a:rPr>
                          <m:t>𝒏</m:t>
                        </m:r>
                      </m:sup>
                      <m:e>
                        <m:r>
                          <a:rPr lang="en-US" b="1" i="1">
                            <a:solidFill>
                              <a:srgbClr val="FF0000"/>
                            </a:solidFill>
                            <a:latin typeface="Cambria Math"/>
                            <a:cs typeface="Times New Roman" panose="02020603050405020304" pitchFamily="18" charset="0"/>
                            <a:sym typeface="Symbol"/>
                          </a:rPr>
                          <m:t>(</m:t>
                        </m:r>
                        <m:sSub>
                          <m:sSubPr>
                            <m:ctrlPr>
                              <a:rPr lang="en-US" b="1" i="1">
                                <a:solidFill>
                                  <a:srgbClr val="FF0000"/>
                                </a:solidFill>
                                <a:latin typeface="Cambria Math"/>
                                <a:cs typeface="Times New Roman" panose="02020603050405020304" pitchFamily="18" charset="0"/>
                                <a:sym typeface="Symbol"/>
                              </a:rPr>
                            </m:ctrlPr>
                          </m:sSubPr>
                          <m:e>
                            <m:r>
                              <a:rPr lang="en-US" b="1" i="1">
                                <a:solidFill>
                                  <a:srgbClr val="FF0000"/>
                                </a:solidFill>
                                <a:latin typeface="Cambria Math"/>
                                <a:cs typeface="Times New Roman" panose="02020603050405020304" pitchFamily="18" charset="0"/>
                                <a:sym typeface="Symbol"/>
                              </a:rPr>
                              <m:t>𝒆</m:t>
                            </m:r>
                          </m:e>
                          <m:sub>
                            <m:r>
                              <a:rPr lang="en-US" b="1" i="1">
                                <a:solidFill>
                                  <a:srgbClr val="FF0000"/>
                                </a:solidFill>
                                <a:latin typeface="Cambria Math"/>
                                <a:cs typeface="Times New Roman" panose="02020603050405020304" pitchFamily="18" charset="0"/>
                                <a:sym typeface="Symbol"/>
                              </a:rPr>
                              <m:t>𝒊</m:t>
                            </m:r>
                          </m:sub>
                        </m:sSub>
                      </m:e>
                    </m:nary>
                    <m:r>
                      <a:rPr lang="en-US" b="1">
                        <a:solidFill>
                          <a:srgbClr val="FF0000"/>
                        </a:solidFill>
                        <a:latin typeface="Cambria Math"/>
                        <a:cs typeface="Times New Roman" panose="02020603050405020304" pitchFamily="18" charset="0"/>
                        <a:sym typeface="Symbol"/>
                      </a:rPr>
                      <m:t>/</m:t>
                    </m:r>
                    <m:acc>
                      <m:accPr>
                        <m:chr m:val="̂"/>
                        <m:ctrlPr>
                          <a:rPr lang="en-US" b="1" i="1" dirty="0">
                            <a:solidFill>
                              <a:srgbClr val="FF0000"/>
                            </a:solidFill>
                            <a:latin typeface="Cambria Math"/>
                            <a:cs typeface="Times New Roman" panose="02020603050405020304" pitchFamily="18" charset="0"/>
                            <a:sym typeface="Symbol"/>
                          </a:rPr>
                        </m:ctrlPr>
                      </m:accPr>
                      <m:e>
                        <m:r>
                          <a:rPr lang="en-US" b="1" i="1" dirty="0">
                            <a:solidFill>
                              <a:srgbClr val="FF0000"/>
                            </a:solidFill>
                            <a:latin typeface="Cambria Math"/>
                            <a:ea typeface="Cambria Math"/>
                            <a:cs typeface="Times New Roman" panose="02020603050405020304" pitchFamily="18" charset="0"/>
                            <a:sym typeface="Symbol"/>
                          </a:rPr>
                          <m:t>𝝈</m:t>
                        </m:r>
                      </m:e>
                    </m:acc>
                    <m:r>
                      <a:rPr lang="en-US" b="1">
                        <a:solidFill>
                          <a:srgbClr val="FF0000"/>
                        </a:solidFill>
                        <a:latin typeface="Cambria Math"/>
                        <a:cs typeface="Times New Roman" panose="02020603050405020304" pitchFamily="18" charset="0"/>
                        <a:sym typeface="Symbol"/>
                      </a:rPr>
                      <m:t>) . </m:t>
                    </m:r>
                    <m:sSub>
                      <m:sSubPr>
                        <m:ctrlPr>
                          <a:rPr lang="en-US" b="1" i="1">
                            <a:solidFill>
                              <a:srgbClr val="FF0000"/>
                            </a:solidFill>
                            <a:latin typeface="Cambria Math"/>
                            <a:cs typeface="Times New Roman" panose="02020603050405020304" pitchFamily="18" charset="0"/>
                            <a:sym typeface="Symbol"/>
                          </a:rPr>
                        </m:ctrlPr>
                      </m:sSubPr>
                      <m:e>
                        <m:r>
                          <a:rPr lang="en-US" b="1" i="1">
                            <a:solidFill>
                              <a:srgbClr val="FF0000"/>
                            </a:solidFill>
                            <a:latin typeface="Cambria Math"/>
                            <a:cs typeface="Times New Roman" panose="02020603050405020304" pitchFamily="18" charset="0"/>
                            <a:sym typeface="Symbol"/>
                          </a:rPr>
                          <m:t>𝒘</m:t>
                        </m:r>
                        <m:r>
                          <a:rPr lang="en-US" b="1" i="1">
                            <a:solidFill>
                              <a:srgbClr val="FF0000"/>
                            </a:solidFill>
                            <a:latin typeface="Cambria Math"/>
                            <a:cs typeface="Times New Roman" panose="02020603050405020304" pitchFamily="18" charset="0"/>
                            <a:sym typeface="Symbol"/>
                          </a:rPr>
                          <m:t>(</m:t>
                        </m:r>
                        <m:r>
                          <a:rPr lang="en-US" b="1" i="1">
                            <a:solidFill>
                              <a:srgbClr val="FF0000"/>
                            </a:solidFill>
                            <a:latin typeface="Cambria Math"/>
                            <a:cs typeface="Times New Roman" panose="02020603050405020304" pitchFamily="18" charset="0"/>
                            <a:sym typeface="Symbol"/>
                          </a:rPr>
                          <m:t>𝒙</m:t>
                        </m:r>
                      </m:e>
                      <m:sub>
                        <m:r>
                          <a:rPr lang="en-US" b="1" i="1">
                            <a:solidFill>
                              <a:srgbClr val="FF0000"/>
                            </a:solidFill>
                            <a:latin typeface="Cambria Math"/>
                            <a:cs typeface="Times New Roman" panose="02020603050405020304" pitchFamily="18" charset="0"/>
                            <a:sym typeface="Symbol"/>
                          </a:rPr>
                          <m:t>𝒊</m:t>
                        </m:r>
                      </m:sub>
                    </m:sSub>
                    <m:r>
                      <a:rPr lang="en-US" b="1" i="1">
                        <a:solidFill>
                          <a:srgbClr val="FF0000"/>
                        </a:solidFill>
                        <a:latin typeface="Cambria Math"/>
                        <a:cs typeface="Times New Roman" panose="02020603050405020304" pitchFamily="18" charset="0"/>
                        <a:sym typeface="Symbol"/>
                      </a:rPr>
                      <m:t>) .</m:t>
                    </m:r>
                  </m:oMath>
                </a14:m>
                <a:r>
                  <a:rPr lang="en-US" b="1" dirty="0">
                    <a:solidFill>
                      <a:srgbClr val="FF0000"/>
                    </a:solidFill>
                    <a:latin typeface="Times New Roman" panose="02020603050405020304" pitchFamily="18" charset="0"/>
                    <a:cs typeface="Times New Roman" panose="02020603050405020304" pitchFamily="18" charset="0"/>
                  </a:rPr>
                  <a:t> </a:t>
                </a:r>
                <a14:m>
                  <m:oMath xmlns:m="http://schemas.openxmlformats.org/officeDocument/2006/math">
                    <m:sSub>
                      <m:sSubPr>
                        <m:ctrlPr>
                          <a:rPr lang="en-US" b="1" i="1" dirty="0">
                            <a:solidFill>
                              <a:srgbClr val="FF0000"/>
                            </a:solidFill>
                            <a:latin typeface="Cambria Math"/>
                            <a:cs typeface="Times New Roman" panose="02020603050405020304" pitchFamily="18" charset="0"/>
                          </a:rPr>
                        </m:ctrlPr>
                      </m:sSubPr>
                      <m:e>
                        <m:r>
                          <a:rPr lang="en-US" b="1" i="1" dirty="0">
                            <a:solidFill>
                              <a:srgbClr val="FF0000"/>
                            </a:solidFill>
                            <a:latin typeface="Cambria Math"/>
                            <a:cs typeface="Times New Roman" panose="02020603050405020304" pitchFamily="18" charset="0"/>
                          </a:rPr>
                          <m:t>𝒙</m:t>
                        </m:r>
                      </m:e>
                      <m:sub>
                        <m:r>
                          <a:rPr lang="en-US" b="1" i="1" dirty="0">
                            <a:solidFill>
                              <a:srgbClr val="FF0000"/>
                            </a:solidFill>
                            <a:latin typeface="Cambria Math"/>
                            <a:cs typeface="Times New Roman" panose="02020603050405020304" pitchFamily="18" charset="0"/>
                          </a:rPr>
                          <m:t>𝒊</m:t>
                        </m:r>
                      </m:sub>
                    </m:sSub>
                  </m:oMath>
                </a14:m>
                <a:r>
                  <a:rPr lang="en-US" b="1" dirty="0">
                    <a:solidFill>
                      <a:srgbClr val="FF0000"/>
                    </a:solidFill>
                    <a:latin typeface="Times New Roman" panose="02020603050405020304" pitchFamily="18" charset="0"/>
                    <a:cs typeface="Times New Roman" panose="02020603050405020304" pitchFamily="18" charset="0"/>
                  </a:rPr>
                  <a:t>= 0</a:t>
                </a:r>
              </a:p>
              <a:p>
                <a:endParaRPr lang="en-US"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2"/>
                <a:stretch>
                  <a:fillRect l="-1630" t="-1887" r="-741"/>
                </a:stretch>
              </a:blipFill>
            </p:spPr>
            <p:txBody>
              <a:bodyPr/>
              <a:lstStyle/>
              <a:p>
                <a:r>
                  <a:rPr lang="en-US">
                    <a:noFill/>
                  </a:rPr>
                  <a:t> </a:t>
                </a:r>
              </a:p>
            </p:txBody>
          </p:sp>
        </mc:Fallback>
      </mc:AlternateContent>
    </p:spTree>
    <p:extLst>
      <p:ext uri="{BB962C8B-B14F-4D97-AF65-F5344CB8AC3E}">
        <p14:creationId xmlns:p14="http://schemas.microsoft.com/office/powerpoint/2010/main" val="41068776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a:solidFill>
                  <a:srgbClr val="00B0F0"/>
                </a:solidFill>
                <a:latin typeface="Times New Roman" panose="02020603050405020304" pitchFamily="18" charset="0"/>
                <a:cs typeface="Times New Roman" panose="02020603050405020304" pitchFamily="18" charset="0"/>
              </a:rPr>
              <a:t>Least Median of Squares LMS</a:t>
            </a:r>
            <a:endParaRPr lang="en-US" dirty="0"/>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457200" y="1052736"/>
                <a:ext cx="8229600" cy="5073427"/>
              </a:xfrm>
            </p:spPr>
            <p:txBody>
              <a:bodyPr>
                <a:normAutofit/>
              </a:bodyPr>
              <a:lstStyle/>
              <a:p>
                <a:r>
                  <a:rPr lang="en-US" sz="2800" b="1" dirty="0" smtClean="0">
                    <a:solidFill>
                      <a:srgbClr val="00B0F0"/>
                    </a:solidFill>
                    <a:latin typeface="Times New Roman" panose="02020603050405020304" pitchFamily="18" charset="0"/>
                    <a:cs typeface="Times New Roman" panose="02020603050405020304" pitchFamily="18" charset="0"/>
                  </a:rPr>
                  <a:t> </a:t>
                </a:r>
              </a:p>
              <a:p>
                <a14:m>
                  <m:oMath xmlns:m="http://schemas.openxmlformats.org/officeDocument/2006/math">
                    <m:limLow>
                      <m:limLowPr>
                        <m:ctrlPr>
                          <a:rPr lang="en-US" b="1" i="1" dirty="0">
                            <a:solidFill>
                              <a:srgbClr val="FF0000"/>
                            </a:solidFill>
                            <a:latin typeface="Cambria Math"/>
                          </a:rPr>
                        </m:ctrlPr>
                      </m:limLowPr>
                      <m:e>
                        <m:r>
                          <a:rPr lang="en-US" b="1" dirty="0">
                            <a:solidFill>
                              <a:srgbClr val="FF0000"/>
                            </a:solidFill>
                            <a:latin typeface="Cambria Math"/>
                          </a:rPr>
                          <m:t>𝐦𝐢𝐧</m:t>
                        </m:r>
                      </m:e>
                      <m:lim>
                        <m:acc>
                          <m:accPr>
                            <m:chr m:val="̂"/>
                            <m:ctrlPr>
                              <a:rPr lang="en-US" b="1" i="1">
                                <a:solidFill>
                                  <a:srgbClr val="FF0000"/>
                                </a:solidFill>
                                <a:latin typeface="Cambria Math"/>
                              </a:rPr>
                            </m:ctrlPr>
                          </m:accPr>
                          <m:e>
                            <m:r>
                              <a:rPr lang="en-US" b="1" i="1">
                                <a:solidFill>
                                  <a:srgbClr val="FF0000"/>
                                </a:solidFill>
                                <a:latin typeface="Cambria Math"/>
                                <a:ea typeface="Cambria Math"/>
                              </a:rPr>
                              <m:t>𝜽</m:t>
                            </m:r>
                          </m:e>
                        </m:acc>
                      </m:lim>
                    </m:limLow>
                  </m:oMath>
                </a14:m>
                <a:r>
                  <a:rPr lang="en-US" sz="2400" b="1" dirty="0" smtClean="0">
                    <a:solidFill>
                      <a:srgbClr val="FF0000"/>
                    </a:solidFill>
                    <a:latin typeface="Times New Roman" panose="02020603050405020304" pitchFamily="18" charset="0"/>
                    <a:cs typeface="Times New Roman" panose="02020603050405020304" pitchFamily="18" charset="0"/>
                  </a:rPr>
                  <a:t> </a:t>
                </a:r>
                <a:r>
                  <a:rPr lang="en-US" sz="2400" b="1" dirty="0" err="1" smtClean="0">
                    <a:solidFill>
                      <a:srgbClr val="FF0000"/>
                    </a:solidFill>
                    <a:latin typeface="Times New Roman" panose="02020603050405020304" pitchFamily="18" charset="0"/>
                    <a:cs typeface="Times New Roman" panose="02020603050405020304" pitchFamily="18" charset="0"/>
                  </a:rPr>
                  <a:t>med</a:t>
                </a:r>
                <a:r>
                  <a:rPr lang="en-US" sz="2400" b="1" baseline="-25000" dirty="0" err="1" smtClean="0">
                    <a:solidFill>
                      <a:srgbClr val="FF0000"/>
                    </a:solidFill>
                    <a:latin typeface="Times New Roman" panose="02020603050405020304" pitchFamily="18" charset="0"/>
                    <a:cs typeface="Times New Roman" panose="02020603050405020304" pitchFamily="18" charset="0"/>
                  </a:rPr>
                  <a:t>i</a:t>
                </a:r>
                <a:r>
                  <a:rPr lang="en-US" sz="2400" b="1" dirty="0" smtClean="0">
                    <a:solidFill>
                      <a:srgbClr val="FF0000"/>
                    </a:solidFill>
                    <a:latin typeface="Times New Roman" panose="02020603050405020304" pitchFamily="18" charset="0"/>
                    <a:cs typeface="Times New Roman" panose="02020603050405020304" pitchFamily="18" charset="0"/>
                  </a:rPr>
                  <a:t> e</a:t>
                </a:r>
                <a:r>
                  <a:rPr lang="en-US" sz="2400" b="1" baseline="-25000" dirty="0" smtClean="0">
                    <a:solidFill>
                      <a:srgbClr val="FF0000"/>
                    </a:solidFill>
                    <a:latin typeface="Times New Roman" panose="02020603050405020304" pitchFamily="18" charset="0"/>
                    <a:cs typeface="Times New Roman" panose="02020603050405020304" pitchFamily="18" charset="0"/>
                  </a:rPr>
                  <a:t>i</a:t>
                </a:r>
                <a:r>
                  <a:rPr lang="en-US" sz="2400" b="1" baseline="30000" dirty="0" smtClean="0">
                    <a:solidFill>
                      <a:srgbClr val="FF0000"/>
                    </a:solidFill>
                    <a:latin typeface="Times New Roman" panose="02020603050405020304" pitchFamily="18" charset="0"/>
                    <a:cs typeface="Times New Roman" panose="02020603050405020304" pitchFamily="18" charset="0"/>
                  </a:rPr>
                  <a:t>2</a:t>
                </a:r>
                <a:r>
                  <a:rPr lang="en-US" sz="2400" b="1" dirty="0" smtClean="0">
                    <a:solidFill>
                      <a:srgbClr val="FF0000"/>
                    </a:solidFill>
                    <a:latin typeface="Times New Roman" panose="02020603050405020304" pitchFamily="18" charset="0"/>
                    <a:cs typeface="Times New Roman" panose="02020603050405020304" pitchFamily="18" charset="0"/>
                  </a:rPr>
                  <a:t>  </a:t>
                </a:r>
                <a:endParaRPr lang="en-US" sz="2400" b="1" dirty="0" smtClean="0">
                  <a:latin typeface="Times New Roman" panose="02020603050405020304" pitchFamily="18" charset="0"/>
                  <a:cs typeface="Times New Roman" panose="02020603050405020304" pitchFamily="18" charset="0"/>
                </a:endParaRPr>
              </a:p>
              <a:p>
                <a:r>
                  <a:rPr lang="en-US" sz="2400" b="1" dirty="0" smtClean="0">
                    <a:latin typeface="Times New Roman" panose="02020603050405020304" pitchFamily="18" charset="0"/>
                    <a:cs typeface="Times New Roman" panose="02020603050405020304" pitchFamily="18" charset="0"/>
                  </a:rPr>
                  <a:t>This </a:t>
                </a:r>
                <a:r>
                  <a:rPr lang="en-US" sz="2400" b="1" dirty="0">
                    <a:latin typeface="Times New Roman" panose="02020603050405020304" pitchFamily="18" charset="0"/>
                    <a:cs typeface="Times New Roman" panose="02020603050405020304" pitchFamily="18" charset="0"/>
                  </a:rPr>
                  <a:t>estimator is very robust </a:t>
                </a:r>
                <a:r>
                  <a:rPr lang="en-US" sz="2400" b="1" dirty="0" smtClean="0">
                    <a:latin typeface="Times New Roman" panose="02020603050405020304" pitchFamily="18" charset="0"/>
                    <a:cs typeface="Times New Roman" panose="02020603050405020304" pitchFamily="18" charset="0"/>
                  </a:rPr>
                  <a:t>with respect </a:t>
                </a:r>
                <a:r>
                  <a:rPr lang="en-US" sz="2400" b="1" dirty="0">
                    <a:latin typeface="Times New Roman" panose="02020603050405020304" pitchFamily="18" charset="0"/>
                    <a:cs typeface="Times New Roman" panose="02020603050405020304" pitchFamily="18" charset="0"/>
                  </a:rPr>
                  <a:t>to outliers in y as well as outliers in </a:t>
                </a:r>
                <a:r>
                  <a:rPr lang="en-US" sz="2400" b="1" i="1" dirty="0">
                    <a:latin typeface="Times New Roman" panose="02020603050405020304" pitchFamily="18" charset="0"/>
                    <a:cs typeface="Times New Roman" panose="02020603050405020304" pitchFamily="18" charset="0"/>
                  </a:rPr>
                  <a:t>x </a:t>
                </a:r>
                <a:r>
                  <a:rPr lang="en-US" sz="2400" b="1" i="1" dirty="0" smtClean="0">
                    <a:latin typeface="Times New Roman" panose="02020603050405020304" pitchFamily="18" charset="0"/>
                    <a:cs typeface="Times New Roman" panose="02020603050405020304" pitchFamily="18" charset="0"/>
                  </a:rPr>
                  <a:t>.</a:t>
                </a:r>
              </a:p>
              <a:p>
                <a:r>
                  <a:rPr lang="en-US" sz="2400" b="1" dirty="0">
                    <a:latin typeface="Times New Roman" panose="02020603050405020304" pitchFamily="18" charset="0"/>
                    <a:cs typeface="Times New Roman" panose="02020603050405020304" pitchFamily="18" charset="0"/>
                  </a:rPr>
                  <a:t>Unfortunately, the LMS performs </a:t>
                </a:r>
                <a:r>
                  <a:rPr lang="en-US" sz="2400" b="1" dirty="0" smtClean="0">
                    <a:latin typeface="Times New Roman" panose="02020603050405020304" pitchFamily="18" charset="0"/>
                    <a:cs typeface="Times New Roman" panose="02020603050405020304" pitchFamily="18" charset="0"/>
                  </a:rPr>
                  <a:t>poorly from </a:t>
                </a:r>
                <a:r>
                  <a:rPr lang="en-US" sz="2400" b="1" dirty="0">
                    <a:latin typeface="Times New Roman" panose="02020603050405020304" pitchFamily="18" charset="0"/>
                    <a:cs typeface="Times New Roman" panose="02020603050405020304" pitchFamily="18" charset="0"/>
                  </a:rPr>
                  <a:t>the point of view of asymptotic </a:t>
                </a:r>
                <a:r>
                  <a:rPr lang="en-US" sz="2400" b="1" dirty="0" smtClean="0">
                    <a:latin typeface="Times New Roman" panose="02020603050405020304" pitchFamily="18" charset="0"/>
                    <a:cs typeface="Times New Roman" panose="02020603050405020304" pitchFamily="18" charset="0"/>
                  </a:rPr>
                  <a:t>efficiency.</a:t>
                </a:r>
              </a:p>
              <a:p>
                <a:endParaRPr lang="en-US" sz="2400" b="1" dirty="0">
                  <a:latin typeface="Times New Roman" panose="02020603050405020304" pitchFamily="18" charset="0"/>
                  <a:cs typeface="Times New Roman" panose="02020603050405020304" pitchFamily="18" charset="0"/>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457200" y="1052736"/>
                <a:ext cx="8229600" cy="5073427"/>
              </a:xfrm>
              <a:blipFill rotWithShape="1">
                <a:blip r:embed="rId2"/>
                <a:stretch>
                  <a:fillRect l="-1259" t="-721" r="-1704"/>
                </a:stretch>
              </a:blipFill>
            </p:spPr>
            <p:txBody>
              <a:bodyPr/>
              <a:lstStyle/>
              <a:p>
                <a:r>
                  <a:rPr lang="en-US">
                    <a:noFill/>
                  </a:rPr>
                  <a:t> </a:t>
                </a:r>
              </a:p>
            </p:txBody>
          </p:sp>
        </mc:Fallback>
      </mc:AlternateContent>
    </p:spTree>
    <p:extLst>
      <p:ext uri="{BB962C8B-B14F-4D97-AF65-F5344CB8AC3E}">
        <p14:creationId xmlns:p14="http://schemas.microsoft.com/office/powerpoint/2010/main" val="4996537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i="1" dirty="0">
                <a:solidFill>
                  <a:srgbClr val="00B0F0"/>
                </a:solidFill>
                <a:latin typeface="Times New Roman" panose="02020603050405020304" pitchFamily="18" charset="0"/>
                <a:cs typeface="Times New Roman" panose="02020603050405020304" pitchFamily="18" charset="0"/>
              </a:rPr>
              <a:t>least trimmed squares </a:t>
            </a:r>
            <a:r>
              <a:rPr lang="en-US" b="1" dirty="0">
                <a:solidFill>
                  <a:srgbClr val="00B0F0"/>
                </a:solidFill>
                <a:latin typeface="Times New Roman" panose="02020603050405020304" pitchFamily="18" charset="0"/>
                <a:cs typeface="Times New Roman" panose="02020603050405020304" pitchFamily="18" charset="0"/>
              </a:rPr>
              <a:t>(LTS)</a:t>
            </a:r>
            <a:br>
              <a:rPr lang="en-US" b="1" dirty="0">
                <a:solidFill>
                  <a:srgbClr val="00B0F0"/>
                </a:solidFill>
                <a:latin typeface="Times New Roman" panose="02020603050405020304" pitchFamily="18" charset="0"/>
                <a:cs typeface="Times New Roman" panose="02020603050405020304" pitchFamily="18" charset="0"/>
              </a:rPr>
            </a:br>
            <a:endParaRPr lang="en-US" dirty="0"/>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normAutofit/>
              </a:bodyPr>
              <a:lstStyle/>
              <a:p>
                <a14:m>
                  <m:oMath xmlns:m="http://schemas.openxmlformats.org/officeDocument/2006/math">
                    <m:limLow>
                      <m:limLowPr>
                        <m:ctrlPr>
                          <a:rPr lang="en-US" b="1" i="1" dirty="0">
                            <a:solidFill>
                              <a:srgbClr val="FF0000"/>
                            </a:solidFill>
                            <a:latin typeface="Cambria Math"/>
                          </a:rPr>
                        </m:ctrlPr>
                      </m:limLowPr>
                      <m:e>
                        <m:r>
                          <a:rPr lang="en-US" b="1" dirty="0">
                            <a:solidFill>
                              <a:srgbClr val="FF0000"/>
                            </a:solidFill>
                            <a:latin typeface="Cambria Math"/>
                          </a:rPr>
                          <m:t>𝐦𝐢𝐧</m:t>
                        </m:r>
                      </m:e>
                      <m:lim>
                        <m:acc>
                          <m:accPr>
                            <m:chr m:val="̂"/>
                            <m:ctrlPr>
                              <a:rPr lang="en-US" b="1" i="1">
                                <a:solidFill>
                                  <a:srgbClr val="FF0000"/>
                                </a:solidFill>
                                <a:latin typeface="Cambria Math"/>
                              </a:rPr>
                            </m:ctrlPr>
                          </m:accPr>
                          <m:e>
                            <m:r>
                              <a:rPr lang="en-US" b="1" i="1">
                                <a:solidFill>
                                  <a:srgbClr val="FF0000"/>
                                </a:solidFill>
                                <a:latin typeface="Cambria Math"/>
                                <a:ea typeface="Cambria Math"/>
                              </a:rPr>
                              <m:t>𝜽</m:t>
                            </m:r>
                          </m:e>
                        </m:acc>
                      </m:lim>
                    </m:limLow>
                  </m:oMath>
                </a14:m>
                <a:r>
                  <a:rPr lang="en-US" b="1" dirty="0">
                    <a:solidFill>
                      <a:srgbClr val="FF0000"/>
                    </a:solidFill>
                    <a:latin typeface="Times New Roman" panose="02020603050405020304" pitchFamily="18" charset="0"/>
                    <a:cs typeface="Times New Roman" panose="02020603050405020304" pitchFamily="18" charset="0"/>
                  </a:rPr>
                  <a:t> </a:t>
                </a:r>
                <a14:m>
                  <m:oMath xmlns:m="http://schemas.openxmlformats.org/officeDocument/2006/math">
                    <m:nary>
                      <m:naryPr>
                        <m:chr m:val="∑"/>
                        <m:limLoc m:val="subSup"/>
                        <m:ctrlPr>
                          <a:rPr lang="en-US" b="1" i="1" dirty="0">
                            <a:solidFill>
                              <a:srgbClr val="FF0000"/>
                            </a:solidFill>
                            <a:latin typeface="Cambria Math"/>
                          </a:rPr>
                        </m:ctrlPr>
                      </m:naryPr>
                      <m:sub>
                        <m:r>
                          <m:rPr>
                            <m:brk m:alnAt="25"/>
                          </m:rPr>
                          <a:rPr lang="en-US" b="1" i="1" dirty="0">
                            <a:solidFill>
                              <a:srgbClr val="FF0000"/>
                            </a:solidFill>
                            <a:latin typeface="Cambria Math"/>
                          </a:rPr>
                          <m:t>𝒊</m:t>
                        </m:r>
                        <m:r>
                          <m:rPr>
                            <m:brk m:alnAt="25"/>
                          </m:rPr>
                          <a:rPr lang="en-US" b="1" i="1" dirty="0">
                            <a:solidFill>
                              <a:srgbClr val="FF0000"/>
                            </a:solidFill>
                            <a:latin typeface="Cambria Math"/>
                          </a:rPr>
                          <m:t>=</m:t>
                        </m:r>
                        <m:r>
                          <m:rPr>
                            <m:brk m:alnAt="25"/>
                          </m:rPr>
                          <a:rPr lang="en-US" b="1" i="1" dirty="0">
                            <a:solidFill>
                              <a:srgbClr val="FF0000"/>
                            </a:solidFill>
                            <a:latin typeface="Cambria Math"/>
                          </a:rPr>
                          <m:t>𝟏</m:t>
                        </m:r>
                      </m:sub>
                      <m:sup>
                        <m:r>
                          <a:rPr lang="en-US" b="1" i="1" dirty="0">
                            <a:solidFill>
                              <a:srgbClr val="FF0000"/>
                            </a:solidFill>
                            <a:latin typeface="Cambria Math"/>
                          </a:rPr>
                          <m:t>𝒌</m:t>
                        </m:r>
                      </m:sup>
                      <m:e>
                        <m:r>
                          <a:rPr lang="en-US" b="1" i="1" dirty="0">
                            <a:solidFill>
                              <a:srgbClr val="FF0000"/>
                            </a:solidFill>
                            <a:latin typeface="Cambria Math"/>
                          </a:rPr>
                          <m:t>(</m:t>
                        </m:r>
                        <m:sSubSup>
                          <m:sSubSupPr>
                            <m:ctrlPr>
                              <a:rPr lang="en-US" b="1" i="1" dirty="0">
                                <a:solidFill>
                                  <a:srgbClr val="FF0000"/>
                                </a:solidFill>
                                <a:latin typeface="Cambria Math"/>
                              </a:rPr>
                            </m:ctrlPr>
                          </m:sSubSupPr>
                          <m:e>
                            <m:r>
                              <a:rPr lang="en-US" b="1" i="1" dirty="0">
                                <a:solidFill>
                                  <a:srgbClr val="FF0000"/>
                                </a:solidFill>
                                <a:latin typeface="Cambria Math"/>
                              </a:rPr>
                              <m:t>𝒆</m:t>
                            </m:r>
                          </m:e>
                          <m:sub/>
                          <m:sup>
                            <m:r>
                              <a:rPr lang="en-US" b="1" i="1" dirty="0">
                                <a:solidFill>
                                  <a:srgbClr val="FF0000"/>
                                </a:solidFill>
                                <a:latin typeface="Cambria Math"/>
                              </a:rPr>
                              <m:t>𝟐</m:t>
                            </m:r>
                          </m:sup>
                        </m:sSubSup>
                      </m:e>
                    </m:nary>
                  </m:oMath>
                </a14:m>
                <a:r>
                  <a:rPr lang="en-US" b="1" dirty="0">
                    <a:solidFill>
                      <a:srgbClr val="FF0000"/>
                    </a:solidFill>
                    <a:latin typeface="Times New Roman" panose="02020603050405020304" pitchFamily="18" charset="0"/>
                    <a:cs typeface="Times New Roman" panose="02020603050405020304" pitchFamily="18" charset="0"/>
                  </a:rPr>
                  <a:t>)</a:t>
                </a:r>
                <a:r>
                  <a:rPr lang="en-US" b="1" baseline="-25000" dirty="0">
                    <a:solidFill>
                      <a:srgbClr val="FF0000"/>
                    </a:solidFill>
                    <a:latin typeface="Times New Roman" panose="02020603050405020304" pitchFamily="18" charset="0"/>
                    <a:cs typeface="Times New Roman" panose="02020603050405020304" pitchFamily="18" charset="0"/>
                  </a:rPr>
                  <a:t>i:n</a:t>
                </a:r>
              </a:p>
              <a:p>
                <a:r>
                  <a:rPr lang="en-US" b="1" dirty="0">
                    <a:latin typeface="Times New Roman" panose="02020603050405020304" pitchFamily="18" charset="0"/>
                    <a:cs typeface="Times New Roman" panose="02020603050405020304" pitchFamily="18" charset="0"/>
                  </a:rPr>
                  <a:t>where (e</a:t>
                </a:r>
                <a:r>
                  <a:rPr lang="en-US" b="1" baseline="30000" dirty="0">
                    <a:latin typeface="Times New Roman" panose="02020603050405020304" pitchFamily="18" charset="0"/>
                    <a:cs typeface="Times New Roman" panose="02020603050405020304" pitchFamily="18" charset="0"/>
                  </a:rPr>
                  <a:t>2</a:t>
                </a:r>
                <a:r>
                  <a:rPr lang="en-US" b="1" dirty="0">
                    <a:latin typeface="Times New Roman" panose="02020603050405020304" pitchFamily="18" charset="0"/>
                    <a:cs typeface="Times New Roman" panose="02020603050405020304" pitchFamily="18" charset="0"/>
                  </a:rPr>
                  <a:t> )</a:t>
                </a:r>
                <a:r>
                  <a:rPr lang="en-US" b="1" baseline="-25000" dirty="0">
                    <a:latin typeface="Times New Roman" panose="02020603050405020304" pitchFamily="18" charset="0"/>
                    <a:cs typeface="Times New Roman" panose="02020603050405020304" pitchFamily="18" charset="0"/>
                  </a:rPr>
                  <a:t>1:n </a:t>
                </a:r>
                <a:r>
                  <a:rPr lang="en-US" b="1" dirty="0">
                    <a:latin typeface="Times New Roman" panose="02020603050405020304" pitchFamily="18" charset="0"/>
                    <a:cs typeface="Times New Roman" panose="02020603050405020304" pitchFamily="18" charset="0"/>
                    <a:sym typeface="Symbol"/>
                  </a:rPr>
                  <a:t> </a:t>
                </a:r>
                <a:r>
                  <a:rPr lang="en-US" b="1" dirty="0">
                    <a:solidFill>
                      <a:prstClr val="black"/>
                    </a:solidFill>
                    <a:latin typeface="Times New Roman" panose="02020603050405020304" pitchFamily="18" charset="0"/>
                    <a:cs typeface="Times New Roman" panose="02020603050405020304" pitchFamily="18" charset="0"/>
                  </a:rPr>
                  <a:t>(e</a:t>
                </a:r>
                <a:r>
                  <a:rPr lang="en-US" b="1" baseline="30000" dirty="0">
                    <a:solidFill>
                      <a:prstClr val="black"/>
                    </a:solidFill>
                    <a:latin typeface="Times New Roman" panose="02020603050405020304" pitchFamily="18" charset="0"/>
                    <a:cs typeface="Times New Roman" panose="02020603050405020304" pitchFamily="18" charset="0"/>
                  </a:rPr>
                  <a:t>2</a:t>
                </a:r>
                <a:r>
                  <a:rPr lang="en-US" b="1" dirty="0">
                    <a:solidFill>
                      <a:prstClr val="black"/>
                    </a:solidFill>
                    <a:latin typeface="Times New Roman" panose="02020603050405020304" pitchFamily="18" charset="0"/>
                    <a:cs typeface="Times New Roman" panose="02020603050405020304" pitchFamily="18" charset="0"/>
                  </a:rPr>
                  <a:t> )</a:t>
                </a:r>
                <a:r>
                  <a:rPr lang="en-US" b="1" baseline="-25000" dirty="0">
                    <a:solidFill>
                      <a:prstClr val="black"/>
                    </a:solidFill>
                    <a:latin typeface="Times New Roman" panose="02020603050405020304" pitchFamily="18" charset="0"/>
                    <a:cs typeface="Times New Roman" panose="02020603050405020304" pitchFamily="18" charset="0"/>
                  </a:rPr>
                  <a:t>2:n </a:t>
                </a:r>
                <a:r>
                  <a:rPr lang="en-US" b="1" dirty="0">
                    <a:solidFill>
                      <a:prstClr val="black"/>
                    </a:solidFill>
                    <a:latin typeface="Times New Roman" panose="02020603050405020304" pitchFamily="18" charset="0"/>
                    <a:cs typeface="Times New Roman" panose="02020603050405020304" pitchFamily="18" charset="0"/>
                    <a:sym typeface="Symbol"/>
                  </a:rPr>
                  <a:t>… </a:t>
                </a:r>
                <a:r>
                  <a:rPr lang="en-US" b="1" dirty="0">
                    <a:latin typeface="Times New Roman" panose="02020603050405020304" pitchFamily="18" charset="0"/>
                    <a:cs typeface="Times New Roman" panose="02020603050405020304" pitchFamily="18" charset="0"/>
                  </a:rPr>
                  <a:t>(e</a:t>
                </a:r>
                <a:r>
                  <a:rPr lang="en-US" b="1" baseline="30000" dirty="0">
                    <a:latin typeface="Times New Roman" panose="02020603050405020304" pitchFamily="18" charset="0"/>
                    <a:cs typeface="Times New Roman" panose="02020603050405020304" pitchFamily="18" charset="0"/>
                  </a:rPr>
                  <a:t>2</a:t>
                </a:r>
                <a:r>
                  <a:rPr lang="en-US" b="1" dirty="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a:t>
                </a:r>
                <a:r>
                  <a:rPr lang="en-US" b="1" baseline="-25000" dirty="0" err="1" smtClean="0">
                    <a:latin typeface="Times New Roman" panose="02020603050405020304" pitchFamily="18" charset="0"/>
                    <a:cs typeface="Times New Roman" panose="02020603050405020304" pitchFamily="18" charset="0"/>
                  </a:rPr>
                  <a:t>k:n</a:t>
                </a:r>
                <a:r>
                  <a:rPr lang="en-US" b="1" baseline="-25000" dirty="0" smtClean="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are the ordered squared </a:t>
                </a:r>
                <a:r>
                  <a:rPr lang="en-US" sz="2800" b="1" dirty="0" smtClean="0">
                    <a:latin typeface="Times New Roman" panose="02020603050405020304" pitchFamily="18" charset="0"/>
                    <a:cs typeface="Times New Roman" panose="02020603050405020304" pitchFamily="18" charset="0"/>
                  </a:rPr>
                  <a:t>residuals.</a:t>
                </a:r>
              </a:p>
              <a:p>
                <a:r>
                  <a:rPr lang="en-US" sz="2800" b="1" dirty="0">
                    <a:latin typeface="Times New Roman" panose="02020603050405020304" pitchFamily="18" charset="0"/>
                    <a:cs typeface="Times New Roman" panose="02020603050405020304" pitchFamily="18" charset="0"/>
                  </a:rPr>
                  <a:t>This estimator is very robust with respect to outliers in y as well as outliers in </a:t>
                </a:r>
                <a:r>
                  <a:rPr lang="en-US" sz="2800" b="1" i="1" dirty="0">
                    <a:latin typeface="Times New Roman" panose="02020603050405020304" pitchFamily="18" charset="0"/>
                    <a:cs typeface="Times New Roman" panose="02020603050405020304" pitchFamily="18" charset="0"/>
                  </a:rPr>
                  <a:t>x </a:t>
                </a:r>
                <a:r>
                  <a:rPr lang="en-US" sz="2800" b="1" i="1"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and it is asymptotically efficient.</a:t>
                </a:r>
              </a:p>
              <a:p>
                <a:r>
                  <a:rPr lang="en-US" sz="2400" b="1" dirty="0" smtClean="0">
                    <a:latin typeface="Times New Roman" panose="02020603050405020304" pitchFamily="18" charset="0"/>
                    <a:cs typeface="Times New Roman" panose="02020603050405020304" pitchFamily="18" charset="0"/>
                  </a:rPr>
                  <a:t>Like the </a:t>
                </a:r>
                <a:r>
                  <a:rPr lang="en-US" sz="2400" b="1" dirty="0">
                    <a:latin typeface="Times New Roman" panose="02020603050405020304" pitchFamily="18" charset="0"/>
                    <a:cs typeface="Times New Roman" panose="02020603050405020304" pitchFamily="18" charset="0"/>
                  </a:rPr>
                  <a:t>LMS, this estimator is also </a:t>
                </a:r>
                <a:r>
                  <a:rPr lang="en-US" sz="2400" b="1" dirty="0" err="1">
                    <a:latin typeface="Times New Roman" panose="02020603050405020304" pitchFamily="18" charset="0"/>
                    <a:cs typeface="Times New Roman" panose="02020603050405020304" pitchFamily="18" charset="0"/>
                  </a:rPr>
                  <a:t>equivariant</a:t>
                </a:r>
                <a:r>
                  <a:rPr lang="en-US" sz="2400" b="1" dirty="0">
                    <a:latin typeface="Times New Roman" panose="02020603050405020304" pitchFamily="18" charset="0"/>
                    <a:cs typeface="Times New Roman" panose="02020603050405020304" pitchFamily="18" charset="0"/>
                  </a:rPr>
                  <a:t> for linear transformations </a:t>
                </a:r>
                <a:r>
                  <a:rPr lang="en-US" sz="2400" b="1" dirty="0" smtClean="0">
                    <a:latin typeface="Times New Roman" panose="02020603050405020304" pitchFamily="18" charset="0"/>
                    <a:cs typeface="Times New Roman" panose="02020603050405020304" pitchFamily="18" charset="0"/>
                  </a:rPr>
                  <a:t>on the </a:t>
                </a:r>
                <a:r>
                  <a:rPr lang="en-US" sz="2400" b="1" i="1" dirty="0">
                    <a:latin typeface="Times New Roman" panose="02020603050405020304" pitchFamily="18" charset="0"/>
                    <a:cs typeface="Times New Roman" panose="02020603050405020304" pitchFamily="18" charset="0"/>
                  </a:rPr>
                  <a:t>x</a:t>
                </a:r>
                <a:r>
                  <a:rPr lang="en-US" sz="2400" b="1" i="1" baseline="-25000" dirty="0">
                    <a:latin typeface="Times New Roman" panose="02020603050405020304" pitchFamily="18" charset="0"/>
                    <a:cs typeface="Times New Roman" panose="02020603050405020304" pitchFamily="18" charset="0"/>
                  </a:rPr>
                  <a:t>i</a:t>
                </a:r>
                <a:endParaRPr lang="en-US" sz="2400" b="1" baseline="-25000" dirty="0">
                  <a:latin typeface="Times New Roman" panose="02020603050405020304" pitchFamily="18" charset="0"/>
                  <a:cs typeface="Times New Roman" panose="02020603050405020304" pitchFamily="18" charset="0"/>
                </a:endParaRPr>
              </a:p>
              <a:p>
                <a:endParaRPr lang="en-US" sz="2800" b="1" dirty="0">
                  <a:latin typeface="Times New Roman" panose="02020603050405020304" pitchFamily="18" charset="0"/>
                  <a:cs typeface="Times New Roman" panose="02020603050405020304" pitchFamily="18" charset="0"/>
                </a:endParaRPr>
              </a:p>
              <a:p>
                <a:endParaRPr lang="en-US"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2"/>
                <a:stretch>
                  <a:fillRect l="-1630" t="-1617"/>
                </a:stretch>
              </a:blipFill>
            </p:spPr>
            <p:txBody>
              <a:bodyPr/>
              <a:lstStyle/>
              <a:p>
                <a:r>
                  <a:rPr lang="en-US">
                    <a:noFill/>
                  </a:rPr>
                  <a:t> </a:t>
                </a:r>
              </a:p>
            </p:txBody>
          </p:sp>
        </mc:Fallback>
      </mc:AlternateContent>
    </p:spTree>
    <p:extLst>
      <p:ext uri="{BB962C8B-B14F-4D97-AF65-F5344CB8AC3E}">
        <p14:creationId xmlns:p14="http://schemas.microsoft.com/office/powerpoint/2010/main" val="32845148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a:solidFill>
                  <a:srgbClr val="00B0F0"/>
                </a:solidFill>
              </a:rPr>
              <a:t>MM-estimator</a:t>
            </a:r>
          </a:p>
        </p:txBody>
      </p:sp>
      <p:sp>
        <p:nvSpPr>
          <p:cNvPr id="3" name="عنصر نائب للمحتوى 2"/>
          <p:cNvSpPr>
            <a:spLocks noGrp="1"/>
          </p:cNvSpPr>
          <p:nvPr>
            <p:ph idx="1"/>
          </p:nvPr>
        </p:nvSpPr>
        <p:spPr/>
        <p:txBody>
          <a:bodyPr>
            <a:normAutofit lnSpcReduction="10000"/>
          </a:bodyPr>
          <a:lstStyle/>
          <a:p>
            <a:r>
              <a:rPr lang="en-US" b="1" dirty="0" smtClean="0">
                <a:solidFill>
                  <a:srgbClr val="222222"/>
                </a:solidFill>
                <a:latin typeface="Times New Roman" panose="02020603050405020304" pitchFamily="18" charset="0"/>
                <a:cs typeface="Times New Roman" panose="02020603050405020304" pitchFamily="18" charset="0"/>
              </a:rPr>
              <a:t>The MM-estimators are </a:t>
            </a:r>
            <a:r>
              <a:rPr lang="en-US" b="1" dirty="0">
                <a:solidFill>
                  <a:srgbClr val="222222"/>
                </a:solidFill>
                <a:latin typeface="Times New Roman" panose="02020603050405020304" pitchFamily="18" charset="0"/>
                <a:cs typeface="Times New Roman" panose="02020603050405020304" pitchFamily="18" charset="0"/>
              </a:rPr>
              <a:t>highly efficient when the errors have a normal </a:t>
            </a:r>
            <a:r>
              <a:rPr lang="en-US" b="1" dirty="0" smtClean="0">
                <a:solidFill>
                  <a:srgbClr val="222222"/>
                </a:solidFill>
                <a:latin typeface="Times New Roman" panose="02020603050405020304" pitchFamily="18" charset="0"/>
                <a:cs typeface="Times New Roman" panose="02020603050405020304" pitchFamily="18" charset="0"/>
              </a:rPr>
              <a:t>distribution  </a:t>
            </a:r>
            <a:r>
              <a:rPr lang="en-US" b="1" dirty="0">
                <a:solidFill>
                  <a:srgbClr val="222222"/>
                </a:solidFill>
                <a:latin typeface="Times New Roman" panose="02020603050405020304" pitchFamily="18" charset="0"/>
                <a:cs typeface="Times New Roman" panose="02020603050405020304" pitchFamily="18" charset="0"/>
              </a:rPr>
              <a:t>and </a:t>
            </a:r>
            <a:r>
              <a:rPr lang="en-US" b="1" dirty="0" smtClean="0">
                <a:solidFill>
                  <a:srgbClr val="222222"/>
                </a:solidFill>
                <a:latin typeface="Times New Roman" panose="02020603050405020304" pitchFamily="18" charset="0"/>
                <a:cs typeface="Times New Roman" panose="02020603050405020304" pitchFamily="18" charset="0"/>
              </a:rPr>
              <a:t>their </a:t>
            </a:r>
            <a:r>
              <a:rPr lang="en-US" b="1" dirty="0">
                <a:solidFill>
                  <a:srgbClr val="222222"/>
                </a:solidFill>
                <a:latin typeface="Times New Roman" panose="02020603050405020304" pitchFamily="18" charset="0"/>
                <a:cs typeface="Times New Roman" panose="02020603050405020304" pitchFamily="18" charset="0"/>
              </a:rPr>
              <a:t>breakdown-point is 0.5. </a:t>
            </a:r>
            <a:endParaRPr lang="en-US" b="1" dirty="0" smtClean="0">
              <a:solidFill>
                <a:srgbClr val="222222"/>
              </a:solidFill>
              <a:latin typeface="Times New Roman" panose="02020603050405020304" pitchFamily="18" charset="0"/>
              <a:cs typeface="Times New Roman" panose="02020603050405020304" pitchFamily="18" charset="0"/>
            </a:endParaRPr>
          </a:p>
          <a:p>
            <a:r>
              <a:rPr lang="en-US" b="1" dirty="0" smtClean="0">
                <a:solidFill>
                  <a:srgbClr val="222222"/>
                </a:solidFill>
                <a:latin typeface="Times New Roman" panose="02020603050405020304" pitchFamily="18" charset="0"/>
                <a:cs typeface="Times New Roman" panose="02020603050405020304" pitchFamily="18" charset="0"/>
              </a:rPr>
              <a:t>The </a:t>
            </a:r>
            <a:r>
              <a:rPr lang="en-US" b="1" dirty="0">
                <a:solidFill>
                  <a:srgbClr val="222222"/>
                </a:solidFill>
                <a:latin typeface="Times New Roman" panose="02020603050405020304" pitchFamily="18" charset="0"/>
                <a:cs typeface="Times New Roman" panose="02020603050405020304" pitchFamily="18" charset="0"/>
              </a:rPr>
              <a:t>MM-estimates are defined by a three-stage procedure. </a:t>
            </a:r>
            <a:endParaRPr lang="en-US" b="1" dirty="0" smtClean="0">
              <a:solidFill>
                <a:srgbClr val="222222"/>
              </a:solidFill>
              <a:latin typeface="Times New Roman" panose="02020603050405020304" pitchFamily="18" charset="0"/>
              <a:cs typeface="Times New Roman" panose="02020603050405020304" pitchFamily="18" charset="0"/>
            </a:endParaRPr>
          </a:p>
          <a:p>
            <a:r>
              <a:rPr lang="en-US" b="1" dirty="0" smtClean="0">
                <a:solidFill>
                  <a:srgbClr val="222222"/>
                </a:solidFill>
                <a:latin typeface="Times New Roman" panose="02020603050405020304" pitchFamily="18" charset="0"/>
                <a:cs typeface="Times New Roman" panose="02020603050405020304" pitchFamily="18" charset="0"/>
              </a:rPr>
              <a:t>In </a:t>
            </a:r>
            <a:r>
              <a:rPr lang="en-US" b="1" dirty="0">
                <a:solidFill>
                  <a:srgbClr val="222222"/>
                </a:solidFill>
                <a:latin typeface="Times New Roman" panose="02020603050405020304" pitchFamily="18" charset="0"/>
                <a:cs typeface="Times New Roman" panose="02020603050405020304" pitchFamily="18" charset="0"/>
              </a:rPr>
              <a:t>the first stage an initial regression estimate </a:t>
            </a:r>
            <a:r>
              <a:rPr lang="en-US" b="1" dirty="0" smtClean="0">
                <a:solidFill>
                  <a:srgbClr val="222222"/>
                </a:solidFill>
                <a:latin typeface="Times New Roman" panose="02020603050405020304" pitchFamily="18" charset="0"/>
                <a:cs typeface="Times New Roman" panose="02020603050405020304" pitchFamily="18" charset="0"/>
              </a:rPr>
              <a:t>T</a:t>
            </a:r>
            <a:r>
              <a:rPr lang="en-US" b="1" baseline="-25000" dirty="0" smtClean="0">
                <a:solidFill>
                  <a:srgbClr val="222222"/>
                </a:solidFill>
                <a:latin typeface="Times New Roman" panose="02020603050405020304" pitchFamily="18" charset="0"/>
                <a:cs typeface="Times New Roman" panose="02020603050405020304" pitchFamily="18" charset="0"/>
              </a:rPr>
              <a:t>0</a:t>
            </a:r>
            <a:r>
              <a:rPr lang="en-US" b="1" dirty="0" smtClean="0">
                <a:solidFill>
                  <a:srgbClr val="222222"/>
                </a:solidFill>
                <a:latin typeface="Times New Roman" panose="02020603050405020304" pitchFamily="18" charset="0"/>
                <a:cs typeface="Times New Roman" panose="02020603050405020304" pitchFamily="18" charset="0"/>
              </a:rPr>
              <a:t> of </a:t>
            </a:r>
            <a:r>
              <a:rPr lang="en-US" b="1" dirty="0" smtClean="0">
                <a:solidFill>
                  <a:srgbClr val="222222"/>
                </a:solidFill>
                <a:latin typeface="Times New Roman" panose="02020603050405020304" pitchFamily="18" charset="0"/>
                <a:cs typeface="Times New Roman" panose="02020603050405020304" pitchFamily="18" charset="0"/>
                <a:sym typeface="Symbol"/>
              </a:rPr>
              <a:t></a:t>
            </a:r>
            <a:r>
              <a:rPr lang="en-US" b="1" baseline="-25000" dirty="0" smtClean="0">
                <a:solidFill>
                  <a:srgbClr val="222222"/>
                </a:solidFill>
                <a:latin typeface="Times New Roman" panose="02020603050405020304" pitchFamily="18" charset="0"/>
                <a:cs typeface="Times New Roman" panose="02020603050405020304" pitchFamily="18" charset="0"/>
                <a:sym typeface="Symbol"/>
              </a:rPr>
              <a:t>0</a:t>
            </a:r>
            <a:r>
              <a:rPr lang="en-US" b="1" dirty="0" smtClean="0">
                <a:solidFill>
                  <a:srgbClr val="222222"/>
                </a:solidFill>
                <a:latin typeface="Times New Roman" panose="02020603050405020304" pitchFamily="18" charset="0"/>
                <a:cs typeface="Times New Roman" panose="02020603050405020304" pitchFamily="18" charset="0"/>
              </a:rPr>
              <a:t> is </a:t>
            </a:r>
            <a:r>
              <a:rPr lang="en-US" b="1" dirty="0">
                <a:solidFill>
                  <a:srgbClr val="222222"/>
                </a:solidFill>
                <a:latin typeface="Times New Roman" panose="02020603050405020304" pitchFamily="18" charset="0"/>
                <a:cs typeface="Times New Roman" panose="02020603050405020304" pitchFamily="18" charset="0"/>
              </a:rPr>
              <a:t>computed </a:t>
            </a:r>
            <a:r>
              <a:rPr lang="en-US" b="1" dirty="0" smtClean="0">
                <a:solidFill>
                  <a:srgbClr val="222222"/>
                </a:solidFill>
                <a:latin typeface="Times New Roman" panose="02020603050405020304" pitchFamily="18" charset="0"/>
                <a:cs typeface="Times New Roman" panose="02020603050405020304" pitchFamily="18" charset="0"/>
              </a:rPr>
              <a:t>which is consistent with </a:t>
            </a:r>
            <a:r>
              <a:rPr lang="en-US" b="1" dirty="0">
                <a:solidFill>
                  <a:srgbClr val="222222"/>
                </a:solidFill>
                <a:latin typeface="Times New Roman" panose="02020603050405020304" pitchFamily="18" charset="0"/>
                <a:cs typeface="Times New Roman" panose="02020603050405020304" pitchFamily="18" charset="0"/>
              </a:rPr>
              <a:t>high breakdown-point but not necessarily efficient. </a:t>
            </a:r>
            <a:endParaRPr lang="en-US" b="1" dirty="0" smtClean="0">
              <a:solidFill>
                <a:srgbClr val="222222"/>
              </a:solidFill>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13093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fontScale="92500" lnSpcReduction="10000"/>
          </a:bodyPr>
          <a:lstStyle/>
          <a:p>
            <a:r>
              <a:rPr lang="en-US" b="1" dirty="0">
                <a:solidFill>
                  <a:srgbClr val="222222"/>
                </a:solidFill>
                <a:latin typeface="Times New Roman" panose="02020603050405020304" pitchFamily="18" charset="0"/>
                <a:cs typeface="Times New Roman" panose="02020603050405020304" pitchFamily="18" charset="0"/>
              </a:rPr>
              <a:t>In the second stage </a:t>
            </a:r>
            <a:r>
              <a:rPr lang="en-US" sz="3000" b="1" dirty="0">
                <a:latin typeface="Times New Roman" panose="02020603050405020304" pitchFamily="18" charset="0"/>
                <a:cs typeface="Times New Roman" panose="02020603050405020304" pitchFamily="18" charset="0"/>
              </a:rPr>
              <a:t>compute the residuals of the initial </a:t>
            </a:r>
            <a:r>
              <a:rPr lang="en-US" sz="3000" b="1" dirty="0" smtClean="0">
                <a:latin typeface="Times New Roman" panose="02020603050405020304" pitchFamily="18" charset="0"/>
                <a:cs typeface="Times New Roman" panose="02020603050405020304" pitchFamily="18" charset="0"/>
              </a:rPr>
              <a:t>estimate</a:t>
            </a:r>
            <a:r>
              <a:rPr lang="en-US" b="1" dirty="0" smtClean="0">
                <a:solidFill>
                  <a:srgbClr val="222222"/>
                </a:solidFill>
                <a:latin typeface="Times New Roman" panose="02020603050405020304" pitchFamily="18" charset="0"/>
                <a:cs typeface="Times New Roman" panose="02020603050405020304" pitchFamily="18" charset="0"/>
              </a:rPr>
              <a:t>, then compute M-estimate </a:t>
            </a:r>
            <a:r>
              <a:rPr lang="en-US" b="1" dirty="0">
                <a:solidFill>
                  <a:srgbClr val="222222"/>
                </a:solidFill>
                <a:latin typeface="Times New Roman" panose="02020603050405020304" pitchFamily="18" charset="0"/>
                <a:cs typeface="Times New Roman" panose="02020603050405020304" pitchFamily="18" charset="0"/>
              </a:rPr>
              <a:t>of the errors scale </a:t>
            </a:r>
            <a:r>
              <a:rPr lang="en-US" b="1" dirty="0" smtClean="0">
                <a:solidFill>
                  <a:srgbClr val="222222"/>
                </a:solidFill>
                <a:latin typeface="Times New Roman" panose="02020603050405020304" pitchFamily="18" charset="0"/>
                <a:cs typeface="Times New Roman" panose="02020603050405020304" pitchFamily="18" charset="0"/>
              </a:rPr>
              <a:t> s(e(T</a:t>
            </a:r>
            <a:r>
              <a:rPr lang="en-US" b="1" baseline="-25000" dirty="0" smtClean="0">
                <a:solidFill>
                  <a:srgbClr val="222222"/>
                </a:solidFill>
                <a:latin typeface="Times New Roman" panose="02020603050405020304" pitchFamily="18" charset="0"/>
                <a:cs typeface="Times New Roman" panose="02020603050405020304" pitchFamily="18" charset="0"/>
              </a:rPr>
              <a:t>0</a:t>
            </a:r>
            <a:r>
              <a:rPr lang="en-US" b="1" dirty="0" smtClean="0">
                <a:solidFill>
                  <a:srgbClr val="222222"/>
                </a:solidFill>
                <a:latin typeface="Times New Roman" panose="02020603050405020304" pitchFamily="18" charset="0"/>
                <a:cs typeface="Times New Roman" panose="02020603050405020304" pitchFamily="18" charset="0"/>
              </a:rPr>
              <a:t>)) is computed using </a:t>
            </a:r>
            <a:r>
              <a:rPr lang="en-US" b="1" dirty="0">
                <a:solidFill>
                  <a:srgbClr val="222222"/>
                </a:solidFill>
                <a:latin typeface="Times New Roman" panose="02020603050405020304" pitchFamily="18" charset="0"/>
                <a:cs typeface="Times New Roman" panose="02020603050405020304" pitchFamily="18" charset="0"/>
              </a:rPr>
              <a:t>residuals based on the initial estimate.</a:t>
            </a:r>
          </a:p>
          <a:p>
            <a:r>
              <a:rPr lang="en-US" b="1" dirty="0">
                <a:solidFill>
                  <a:srgbClr val="222222"/>
                </a:solidFill>
                <a:latin typeface="Times New Roman" panose="02020603050405020304" pitchFamily="18" charset="0"/>
                <a:cs typeface="Times New Roman" panose="02020603050405020304" pitchFamily="18" charset="0"/>
              </a:rPr>
              <a:t> Finally, in the third stage an M-estimate of the regression parameters based on a proper </a:t>
            </a:r>
            <a:r>
              <a:rPr lang="en-US" b="1" dirty="0" err="1">
                <a:solidFill>
                  <a:srgbClr val="222222"/>
                </a:solidFill>
                <a:latin typeface="Times New Roman" panose="02020603050405020304" pitchFamily="18" charset="0"/>
                <a:cs typeface="Times New Roman" panose="02020603050405020304" pitchFamily="18" charset="0"/>
              </a:rPr>
              <a:t>redescending</a:t>
            </a:r>
            <a:r>
              <a:rPr lang="en-US" b="1" dirty="0">
                <a:solidFill>
                  <a:srgbClr val="222222"/>
                </a:solidFill>
                <a:latin typeface="Times New Roman" panose="02020603050405020304" pitchFamily="18" charset="0"/>
                <a:cs typeface="Times New Roman" panose="02020603050405020304" pitchFamily="18" charset="0"/>
              </a:rPr>
              <a:t> psi-function is computed</a:t>
            </a:r>
            <a:r>
              <a:rPr lang="en-US" b="1" dirty="0" smtClean="0">
                <a:solidFill>
                  <a:srgbClr val="222222"/>
                </a:solidFill>
                <a:latin typeface="Times New Roman" panose="02020603050405020304" pitchFamily="18" charset="0"/>
                <a:cs typeface="Times New Roman" panose="02020603050405020304" pitchFamily="18" charset="0"/>
              </a:rPr>
              <a:t>.</a:t>
            </a:r>
          </a:p>
          <a:p>
            <a:endParaRPr lang="en-US" b="1" dirty="0" smtClean="0">
              <a:solidFill>
                <a:srgbClr val="222222"/>
              </a:solidFill>
              <a:latin typeface="Times New Roman" panose="02020603050405020304" pitchFamily="18" charset="0"/>
              <a:cs typeface="Times New Roman" panose="02020603050405020304" pitchFamily="18" charset="0"/>
            </a:endParaRPr>
          </a:p>
          <a:p>
            <a:r>
              <a:rPr lang="en-US" sz="3000" b="1" dirty="0" smtClean="0">
                <a:latin typeface="Times New Roman" panose="02020603050405020304" pitchFamily="18" charset="0"/>
                <a:cs typeface="Times New Roman" panose="02020603050405020304" pitchFamily="18" charset="0"/>
              </a:rPr>
              <a:t>The </a:t>
            </a:r>
            <a:r>
              <a:rPr lang="en-US" sz="3000" b="1" dirty="0">
                <a:latin typeface="Times New Roman" panose="02020603050405020304" pitchFamily="18" charset="0"/>
                <a:cs typeface="Times New Roman" panose="02020603050405020304" pitchFamily="18" charset="0"/>
              </a:rPr>
              <a:t>MM-estimator and GM-estimator are robust</a:t>
            </a:r>
          </a:p>
          <a:p>
            <a:r>
              <a:rPr lang="en-US" sz="3000" b="1" dirty="0">
                <a:latin typeface="Times New Roman" panose="02020603050405020304" pitchFamily="18" charset="0"/>
                <a:cs typeface="Times New Roman" panose="02020603050405020304" pitchFamily="18" charset="0"/>
              </a:rPr>
              <a:t>in both Y and </a:t>
            </a:r>
            <a:r>
              <a:rPr lang="en-US" sz="3000" b="1" dirty="0" smtClean="0">
                <a:latin typeface="Times New Roman" panose="02020603050405020304" pitchFamily="18" charset="0"/>
                <a:cs typeface="Times New Roman" panose="02020603050405020304" pitchFamily="18" charset="0"/>
              </a:rPr>
              <a:t>X-direction.</a:t>
            </a:r>
            <a:r>
              <a:rPr lang="en-US" sz="3000" b="1" dirty="0">
                <a:solidFill>
                  <a:srgbClr val="222222"/>
                </a:solidFill>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15275030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a:solidFill>
                  <a:srgbClr val="FF0000"/>
                </a:solidFill>
              </a:rPr>
              <a:t>ROBUST RIDGE ESTIMATORS</a:t>
            </a:r>
            <a:endParaRPr lang="en-US" dirty="0"/>
          </a:p>
        </p:txBody>
      </p:sp>
      <p:sp>
        <p:nvSpPr>
          <p:cNvPr id="3" name="عنصر نائب للمحتوى 2"/>
          <p:cNvSpPr>
            <a:spLocks noGrp="1"/>
          </p:cNvSpPr>
          <p:nvPr>
            <p:ph idx="1"/>
          </p:nvPr>
        </p:nvSpPr>
        <p:spPr/>
        <p:txBody>
          <a:bodyPr>
            <a:normAutofit fontScale="92500"/>
          </a:bodyPr>
          <a:lstStyle/>
          <a:p>
            <a:pPr algn="just"/>
            <a:r>
              <a:rPr lang="en-US" b="1" dirty="0" err="1">
                <a:solidFill>
                  <a:schemeClr val="tx2">
                    <a:lumMod val="60000"/>
                    <a:lumOff val="40000"/>
                  </a:schemeClr>
                </a:solidFill>
                <a:latin typeface="Times New Roman" panose="02020603050405020304" pitchFamily="18" charset="0"/>
                <a:cs typeface="Times New Roman" panose="02020603050405020304" pitchFamily="18" charset="0"/>
              </a:rPr>
              <a:t>Silvapulle</a:t>
            </a:r>
            <a:r>
              <a:rPr lang="en-US" b="1" dirty="0">
                <a:solidFill>
                  <a:schemeClr val="tx2">
                    <a:lumMod val="60000"/>
                    <a:lumOff val="40000"/>
                  </a:schemeClr>
                </a:solidFill>
                <a:latin typeface="Times New Roman" panose="02020603050405020304" pitchFamily="18" charset="0"/>
                <a:cs typeface="Times New Roman" panose="02020603050405020304" pitchFamily="18" charset="0"/>
              </a:rPr>
              <a:t> (1991) </a:t>
            </a:r>
            <a:r>
              <a:rPr lang="en-US" b="1" dirty="0">
                <a:latin typeface="Times New Roman" panose="02020603050405020304" pitchFamily="18" charset="0"/>
                <a:cs typeface="Times New Roman" panose="02020603050405020304" pitchFamily="18" charset="0"/>
              </a:rPr>
              <a:t>proposed a ridge M-estimator (RME) as a robust estimator by shrinking the M- estimator (ME) and  </a:t>
            </a:r>
            <a:r>
              <a:rPr lang="en-US" b="1" dirty="0" err="1">
                <a:latin typeface="Times New Roman" panose="02020603050405020304" pitchFamily="18" charset="0"/>
                <a:cs typeface="Times New Roman" panose="02020603050405020304" pitchFamily="18" charset="0"/>
              </a:rPr>
              <a:t>robustify</a:t>
            </a:r>
            <a:r>
              <a:rPr lang="en-US" b="1" dirty="0">
                <a:latin typeface="Times New Roman" panose="02020603050405020304" pitchFamily="18" charset="0"/>
                <a:cs typeface="Times New Roman" panose="02020603050405020304" pitchFamily="18" charset="0"/>
              </a:rPr>
              <a:t> the biasing parameter (k) of </a:t>
            </a:r>
            <a:r>
              <a:rPr lang="en-US" b="1" dirty="0" err="1">
                <a:latin typeface="Times New Roman" panose="02020603050405020304" pitchFamily="18" charset="0"/>
                <a:cs typeface="Times New Roman" panose="02020603050405020304" pitchFamily="18" charset="0"/>
              </a:rPr>
              <a:t>Hoerl</a:t>
            </a:r>
            <a:r>
              <a:rPr lang="en-US" b="1" dirty="0">
                <a:latin typeface="Times New Roman" panose="02020603050405020304" pitchFamily="18" charset="0"/>
                <a:cs typeface="Times New Roman" panose="02020603050405020304" pitchFamily="18" charset="0"/>
              </a:rPr>
              <a:t> and Kennard (1970a,b). </a:t>
            </a:r>
          </a:p>
          <a:p>
            <a:pPr algn="just"/>
            <a:r>
              <a:rPr lang="en-US" b="1" dirty="0" err="1">
                <a:solidFill>
                  <a:schemeClr val="tx2">
                    <a:lumMod val="60000"/>
                    <a:lumOff val="40000"/>
                  </a:schemeClr>
                </a:solidFill>
                <a:latin typeface="Times New Roman" panose="02020603050405020304" pitchFamily="18" charset="0"/>
                <a:cs typeface="Times New Roman" panose="02020603050405020304" pitchFamily="18" charset="0"/>
              </a:rPr>
              <a:t>Arslan</a:t>
            </a:r>
            <a:r>
              <a:rPr lang="en-US" b="1" dirty="0">
                <a:solidFill>
                  <a:schemeClr val="tx2">
                    <a:lumMod val="60000"/>
                    <a:lumOff val="40000"/>
                  </a:schemeClr>
                </a:solidFill>
                <a:latin typeface="Times New Roman" panose="02020603050405020304" pitchFamily="18" charset="0"/>
                <a:cs typeface="Times New Roman" panose="02020603050405020304" pitchFamily="18" charset="0"/>
              </a:rPr>
              <a:t> and </a:t>
            </a:r>
            <a:r>
              <a:rPr lang="en-US" b="1" dirty="0" err="1">
                <a:solidFill>
                  <a:schemeClr val="tx2">
                    <a:lumMod val="60000"/>
                    <a:lumOff val="40000"/>
                  </a:schemeClr>
                </a:solidFill>
                <a:latin typeface="Times New Roman" panose="02020603050405020304" pitchFamily="18" charset="0"/>
                <a:cs typeface="Times New Roman" panose="02020603050405020304" pitchFamily="18" charset="0"/>
              </a:rPr>
              <a:t>Billor</a:t>
            </a:r>
            <a:r>
              <a:rPr lang="en-US" b="1" dirty="0">
                <a:solidFill>
                  <a:schemeClr val="tx2">
                    <a:lumMod val="60000"/>
                    <a:lumOff val="40000"/>
                  </a:schemeClr>
                </a:solidFill>
                <a:latin typeface="Times New Roman" panose="02020603050405020304" pitchFamily="18" charset="0"/>
                <a:cs typeface="Times New Roman" panose="02020603050405020304" pitchFamily="18" charset="0"/>
              </a:rPr>
              <a:t> (2000) </a:t>
            </a:r>
            <a:r>
              <a:rPr lang="en-US" b="1" dirty="0">
                <a:latin typeface="Times New Roman" panose="02020603050405020304" pitchFamily="18" charset="0"/>
                <a:cs typeface="Times New Roman" panose="02020603050405020304" pitchFamily="18" charset="0"/>
              </a:rPr>
              <a:t>proposed a Liu M-estimator (LME) as a robust estimator by shrinking the M- estimator (ME) and </a:t>
            </a:r>
            <a:r>
              <a:rPr lang="en-US" b="1" dirty="0" err="1">
                <a:latin typeface="Times New Roman" panose="02020603050405020304" pitchFamily="18" charset="0"/>
                <a:cs typeface="Times New Roman" panose="02020603050405020304" pitchFamily="18" charset="0"/>
              </a:rPr>
              <a:t>robustify</a:t>
            </a:r>
            <a:r>
              <a:rPr lang="en-US" b="1" dirty="0">
                <a:latin typeface="Times New Roman" panose="02020603050405020304" pitchFamily="18" charset="0"/>
                <a:cs typeface="Times New Roman" panose="02020603050405020304" pitchFamily="18" charset="0"/>
              </a:rPr>
              <a:t> the biasing parameter (d) of Liu (1993). </a:t>
            </a:r>
          </a:p>
          <a:p>
            <a:endParaRPr lang="en-US" dirty="0"/>
          </a:p>
        </p:txBody>
      </p:sp>
    </p:spTree>
    <p:extLst>
      <p:ext uri="{BB962C8B-B14F-4D97-AF65-F5344CB8AC3E}">
        <p14:creationId xmlns:p14="http://schemas.microsoft.com/office/powerpoint/2010/main" val="25772991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57200" y="1052736"/>
            <a:ext cx="8229600" cy="5073427"/>
          </a:xfrm>
        </p:spPr>
        <p:txBody>
          <a:bodyPr>
            <a:normAutofit/>
          </a:bodyPr>
          <a:lstStyle/>
          <a:p>
            <a:pPr algn="just"/>
            <a:endParaRPr lang="en-US" b="1" dirty="0" smtClean="0">
              <a:latin typeface="Times New Roman" panose="02020603050405020304" pitchFamily="18" charset="0"/>
              <a:cs typeface="Times New Roman" panose="02020603050405020304" pitchFamily="18" charset="0"/>
            </a:endParaRPr>
          </a:p>
          <a:p>
            <a:pPr algn="just"/>
            <a:r>
              <a:rPr lang="en-US" b="1" dirty="0" err="1" smtClean="0">
                <a:solidFill>
                  <a:schemeClr val="tx2">
                    <a:lumMod val="60000"/>
                    <a:lumOff val="40000"/>
                  </a:schemeClr>
                </a:solidFill>
                <a:latin typeface="Times New Roman" panose="02020603050405020304" pitchFamily="18" charset="0"/>
                <a:cs typeface="Times New Roman" panose="02020603050405020304" pitchFamily="18" charset="0"/>
              </a:rPr>
              <a:t>Habshah</a:t>
            </a:r>
            <a:r>
              <a:rPr lang="en-US" b="1" dirty="0" smtClean="0">
                <a:solidFill>
                  <a:schemeClr val="tx2">
                    <a:lumMod val="60000"/>
                    <a:lumOff val="40000"/>
                  </a:schemeClr>
                </a:solidFill>
                <a:latin typeface="Times New Roman" panose="02020603050405020304" pitchFamily="18" charset="0"/>
                <a:cs typeface="Times New Roman" panose="02020603050405020304" pitchFamily="18" charset="0"/>
              </a:rPr>
              <a:t> </a:t>
            </a:r>
            <a:r>
              <a:rPr lang="en-US" b="1" dirty="0">
                <a:solidFill>
                  <a:schemeClr val="tx2">
                    <a:lumMod val="60000"/>
                    <a:lumOff val="40000"/>
                  </a:schemeClr>
                </a:solidFill>
                <a:latin typeface="Times New Roman" panose="02020603050405020304" pitchFamily="18" charset="0"/>
                <a:cs typeface="Times New Roman" panose="02020603050405020304" pitchFamily="18" charset="0"/>
              </a:rPr>
              <a:t>and Lau (2009) </a:t>
            </a:r>
            <a:r>
              <a:rPr lang="en-US" b="1" dirty="0">
                <a:latin typeface="Times New Roman" panose="02020603050405020304" pitchFamily="18" charset="0"/>
                <a:cs typeface="Times New Roman" panose="02020603050405020304" pitchFamily="18" charset="0"/>
              </a:rPr>
              <a:t>proposed a method called Latent Root – M based Regression (LRMB</a:t>
            </a:r>
            <a:r>
              <a:rPr lang="en-US" b="1" dirty="0" smtClean="0">
                <a:latin typeface="Times New Roman" panose="02020603050405020304" pitchFamily="18" charset="0"/>
                <a:cs typeface="Times New Roman" panose="02020603050405020304" pitchFamily="18" charset="0"/>
              </a:rPr>
              <a:t>). They </a:t>
            </a:r>
            <a:r>
              <a:rPr lang="en-US" b="1" dirty="0">
                <a:latin typeface="Times New Roman" panose="02020603050405020304" pitchFamily="18" charset="0"/>
                <a:cs typeface="Times New Roman" panose="02020603050405020304" pitchFamily="18" charset="0"/>
              </a:rPr>
              <a:t>employed the weight of the M-estimator in the weighted correlation matrix</a:t>
            </a:r>
            <a:r>
              <a:rPr lang="en-US" b="1"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8612104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bodyPr>
          <a:lstStyle/>
          <a:p>
            <a:r>
              <a:rPr lang="en-US" b="1" dirty="0" err="1" smtClean="0">
                <a:solidFill>
                  <a:schemeClr val="tx2">
                    <a:lumMod val="60000"/>
                    <a:lumOff val="40000"/>
                  </a:schemeClr>
                </a:solidFill>
                <a:latin typeface="Times New Roman" panose="02020603050405020304" pitchFamily="18" charset="0"/>
                <a:cs typeface="Times New Roman" panose="02020603050405020304" pitchFamily="18" charset="0"/>
              </a:rPr>
              <a:t>Maronna</a:t>
            </a:r>
            <a:r>
              <a:rPr lang="en-US" b="1" dirty="0" smtClean="0">
                <a:solidFill>
                  <a:schemeClr val="tx2">
                    <a:lumMod val="60000"/>
                    <a:lumOff val="40000"/>
                  </a:schemeClr>
                </a:solidFill>
                <a:latin typeface="Times New Roman" panose="02020603050405020304" pitchFamily="18" charset="0"/>
                <a:cs typeface="Times New Roman" panose="02020603050405020304" pitchFamily="18" charset="0"/>
              </a:rPr>
              <a:t>, R (2011) </a:t>
            </a:r>
            <a:r>
              <a:rPr lang="en-US" sz="2700" b="1" dirty="0" smtClean="0">
                <a:latin typeface="Times New Roman" panose="02020603050405020304" pitchFamily="18" charset="0"/>
                <a:cs typeface="Times New Roman" panose="02020603050405020304" pitchFamily="18" charset="0"/>
              </a:rPr>
              <a:t>proposed a ridge-regression estimate based on repeated M estimation (MM estimation) . The MM estimator can be fast and efficiently computed for high dimensional data.</a:t>
            </a:r>
            <a:endParaRPr lang="en-US" sz="2700" b="1" dirty="0" smtClean="0">
              <a:solidFill>
                <a:schemeClr val="tx2">
                  <a:lumMod val="60000"/>
                  <a:lumOff val="40000"/>
                </a:schemeClr>
              </a:solidFill>
              <a:latin typeface="Times New Roman" panose="02020603050405020304" pitchFamily="18" charset="0"/>
              <a:cs typeface="Times New Roman" panose="02020603050405020304" pitchFamily="18" charset="0"/>
            </a:endParaRPr>
          </a:p>
          <a:p>
            <a:r>
              <a:rPr lang="en-US" dirty="0" smtClean="0"/>
              <a:t> </a:t>
            </a:r>
            <a:r>
              <a:rPr lang="en-US" sz="2700" b="1" dirty="0" err="1" smtClean="0">
                <a:solidFill>
                  <a:schemeClr val="tx2">
                    <a:lumMod val="60000"/>
                    <a:lumOff val="40000"/>
                  </a:schemeClr>
                </a:solidFill>
                <a:latin typeface="Times New Roman" panose="02020603050405020304" pitchFamily="18" charset="0"/>
                <a:cs typeface="Times New Roman" panose="02020603050405020304" pitchFamily="18" charset="0"/>
              </a:rPr>
              <a:t>Jadhav</a:t>
            </a:r>
            <a:r>
              <a:rPr lang="en-US" sz="2700" b="1" dirty="0" smtClean="0">
                <a:solidFill>
                  <a:schemeClr val="tx2">
                    <a:lumMod val="60000"/>
                    <a:lumOff val="40000"/>
                  </a:schemeClr>
                </a:solidFill>
                <a:latin typeface="Times New Roman" panose="02020603050405020304" pitchFamily="18" charset="0"/>
                <a:cs typeface="Times New Roman" panose="02020603050405020304" pitchFamily="18" charset="0"/>
              </a:rPr>
              <a:t> and </a:t>
            </a:r>
            <a:r>
              <a:rPr lang="en-US" sz="2700" b="1" dirty="0" err="1" smtClean="0">
                <a:solidFill>
                  <a:schemeClr val="tx2">
                    <a:lumMod val="60000"/>
                    <a:lumOff val="40000"/>
                  </a:schemeClr>
                </a:solidFill>
                <a:latin typeface="Times New Roman" panose="02020603050405020304" pitchFamily="18" charset="0"/>
                <a:cs typeface="Times New Roman" panose="02020603050405020304" pitchFamily="18" charset="0"/>
              </a:rPr>
              <a:t>Kashid</a:t>
            </a:r>
            <a:r>
              <a:rPr lang="en-US" sz="2700" b="1" dirty="0" smtClean="0">
                <a:solidFill>
                  <a:schemeClr val="tx2">
                    <a:lumMod val="60000"/>
                    <a:lumOff val="40000"/>
                  </a:schemeClr>
                </a:solidFill>
                <a:latin typeface="Times New Roman" panose="02020603050405020304" pitchFamily="18" charset="0"/>
                <a:cs typeface="Times New Roman" panose="02020603050405020304" pitchFamily="18" charset="0"/>
              </a:rPr>
              <a:t> (2016) </a:t>
            </a:r>
            <a:r>
              <a:rPr lang="en-US" sz="2700" b="1" dirty="0" smtClean="0">
                <a:latin typeface="Times New Roman" panose="02020603050405020304" pitchFamily="18" charset="0"/>
                <a:cs typeface="Times New Roman" panose="02020603050405020304" pitchFamily="18" charset="0"/>
              </a:rPr>
              <a:t>proposed a linearized ridge M-estimator (LRME) as a robust estimator by shrinking the M- estimator (ME) and </a:t>
            </a:r>
            <a:r>
              <a:rPr lang="en-US" sz="2700" b="1" dirty="0" err="1" smtClean="0">
                <a:latin typeface="Times New Roman" panose="02020603050405020304" pitchFamily="18" charset="0"/>
                <a:cs typeface="Times New Roman" panose="02020603050405020304" pitchFamily="18" charset="0"/>
              </a:rPr>
              <a:t>robustify</a:t>
            </a:r>
            <a:r>
              <a:rPr lang="en-US" sz="2700" b="1" dirty="0" smtClean="0">
                <a:latin typeface="Times New Roman" panose="02020603050405020304" pitchFamily="18" charset="0"/>
                <a:cs typeface="Times New Roman" panose="02020603050405020304" pitchFamily="18" charset="0"/>
              </a:rPr>
              <a:t> the biasing parameter (D) of Gao and Liu (2011).</a:t>
            </a:r>
          </a:p>
          <a:p>
            <a:endParaRPr lang="en-US" dirty="0"/>
          </a:p>
        </p:txBody>
      </p:sp>
    </p:spTree>
    <p:extLst>
      <p:ext uri="{BB962C8B-B14F-4D97-AF65-F5344CB8AC3E}">
        <p14:creationId xmlns:p14="http://schemas.microsoft.com/office/powerpoint/2010/main" val="29967413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200" b="1" dirty="0">
                <a:solidFill>
                  <a:srgbClr val="FF0000"/>
                </a:solidFill>
              </a:rPr>
              <a:t>The new Robust Surrogate Ridge Estimator </a:t>
            </a:r>
            <a:r>
              <a:rPr lang="en-US" sz="3200" b="1" dirty="0">
                <a:solidFill>
                  <a:srgbClr val="00B0F0"/>
                </a:solidFill>
              </a:rPr>
              <a:t>RSRE</a:t>
            </a:r>
            <a:endParaRPr lang="en-US" sz="3600" b="1" dirty="0">
              <a:solidFill>
                <a:srgbClr val="00B0F0"/>
              </a:solidFill>
            </a:endParaRPr>
          </a:p>
        </p:txBody>
      </p:sp>
      <p:sp>
        <p:nvSpPr>
          <p:cNvPr id="3" name="عنصر نائب للمحتوى 2"/>
          <p:cNvSpPr>
            <a:spLocks noGrp="1"/>
          </p:cNvSpPr>
          <p:nvPr>
            <p:ph idx="1"/>
          </p:nvPr>
        </p:nvSpPr>
        <p:spPr/>
        <p:txBody>
          <a:bodyPr>
            <a:normAutofit lnSpcReduction="10000"/>
          </a:bodyPr>
          <a:lstStyle/>
          <a:p>
            <a:r>
              <a:rPr lang="en-US" sz="2400" b="1" dirty="0" smtClean="0">
                <a:latin typeface="Times New Roman" panose="02020603050405020304" pitchFamily="18" charset="0"/>
                <a:cs typeface="Times New Roman" panose="02020603050405020304" pitchFamily="18" charset="0"/>
              </a:rPr>
              <a:t>All the previous robust ridge estimators use M-estimator for the regression parameters, then use the usual ridge estimator with optimal estimated biased parameter as a function of the robust estimates.</a:t>
            </a:r>
          </a:p>
          <a:p>
            <a:pPr lvl="0">
              <a:lnSpc>
                <a:spcPct val="150000"/>
              </a:lnSpc>
            </a:pPr>
            <a:r>
              <a:rPr lang="en-US" sz="2400" b="1" dirty="0" smtClean="0">
                <a:latin typeface="Times New Roman" panose="02020603050405020304" pitchFamily="18" charset="0"/>
                <a:cs typeface="Times New Roman" panose="02020603050405020304" pitchFamily="18" charset="0"/>
              </a:rPr>
              <a:t>The surrogated regression model has the form of a linear model          Y </a:t>
            </a:r>
            <a:r>
              <a:rPr lang="en-US" sz="2400" b="1" dirty="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X</a:t>
            </a:r>
            <a:r>
              <a:rPr lang="en-US" sz="2400" b="1" baseline="-25000" dirty="0" err="1" smtClean="0">
                <a:latin typeface="Times New Roman" panose="02020603050405020304" pitchFamily="18" charset="0"/>
                <a:cs typeface="Times New Roman" panose="02020603050405020304" pitchFamily="18" charset="0"/>
              </a:rPr>
              <a:t>kM</a:t>
            </a:r>
            <a:r>
              <a:rPr lang="en-US" sz="2400" b="1" dirty="0" smtClean="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sym typeface="Symbol"/>
              </a:rPr>
              <a:t> +</a:t>
            </a:r>
            <a:r>
              <a:rPr lang="en-US" sz="2400" b="1" dirty="0">
                <a:solidFill>
                  <a:srgbClr val="FF0000"/>
                </a:solidFill>
                <a:latin typeface="Times New Roman" panose="02020603050405020304" pitchFamily="18" charset="0"/>
                <a:cs typeface="Times New Roman" panose="02020603050405020304" pitchFamily="18" charset="0"/>
                <a:sym typeface="Symbol"/>
              </a:rPr>
              <a:t>			</a:t>
            </a:r>
            <a:endParaRPr lang="en-US" sz="2400" b="1" dirty="0" smtClean="0">
              <a:solidFill>
                <a:srgbClr val="FF0000"/>
              </a:solidFill>
              <a:latin typeface="Times New Roman" panose="02020603050405020304" pitchFamily="18" charset="0"/>
              <a:cs typeface="Times New Roman" panose="02020603050405020304" pitchFamily="18" charset="0"/>
              <a:sym typeface="Symbol"/>
            </a:endParaRPr>
          </a:p>
          <a:p>
            <a:pPr lvl="0">
              <a:lnSpc>
                <a:spcPct val="150000"/>
              </a:lnSpc>
            </a:pPr>
            <a:r>
              <a:rPr lang="en-US" sz="2400" b="1" dirty="0" smtClean="0">
                <a:solidFill>
                  <a:prstClr val="black"/>
                </a:solidFill>
                <a:latin typeface="Times New Roman" panose="02020603050405020304" pitchFamily="18" charset="0"/>
                <a:cs typeface="Times New Roman" panose="02020603050405020304" pitchFamily="18" charset="0"/>
                <a:sym typeface="Symbol"/>
              </a:rPr>
              <a:t>where         </a:t>
            </a:r>
            <a:r>
              <a:rPr lang="en-US" sz="2400" b="1" dirty="0" smtClean="0">
                <a:solidFill>
                  <a:srgbClr val="FF0000"/>
                </a:solidFill>
                <a:latin typeface="Times New Roman" panose="02020603050405020304" pitchFamily="18" charset="0"/>
                <a:cs typeface="Times New Roman" panose="02020603050405020304" pitchFamily="18" charset="0"/>
                <a:sym typeface="Symbol"/>
              </a:rPr>
              <a:t> </a:t>
            </a:r>
            <a:r>
              <a:rPr lang="en-US" sz="2400" b="1" dirty="0" err="1" smtClean="0">
                <a:solidFill>
                  <a:prstClr val="black"/>
                </a:solidFill>
                <a:latin typeface="Times New Roman" panose="02020603050405020304" pitchFamily="18" charset="0"/>
                <a:cs typeface="Times New Roman" panose="02020603050405020304" pitchFamily="18" charset="0"/>
                <a:sym typeface="Symbol"/>
              </a:rPr>
              <a:t>X</a:t>
            </a:r>
            <a:r>
              <a:rPr lang="en-US" sz="2400" b="1" baseline="-25000" dirty="0" err="1" smtClean="0">
                <a:solidFill>
                  <a:prstClr val="black"/>
                </a:solidFill>
                <a:latin typeface="Times New Roman" panose="02020603050405020304" pitchFamily="18" charset="0"/>
                <a:cs typeface="Times New Roman" panose="02020603050405020304" pitchFamily="18" charset="0"/>
                <a:sym typeface="Symbol"/>
              </a:rPr>
              <a:t>kM</a:t>
            </a:r>
            <a:r>
              <a:rPr lang="en-US" sz="2400" b="1" dirty="0" smtClean="0">
                <a:solidFill>
                  <a:prstClr val="black"/>
                </a:solidFill>
                <a:latin typeface="Times New Roman" panose="02020603050405020304" pitchFamily="18" charset="0"/>
                <a:cs typeface="Times New Roman" panose="02020603050405020304" pitchFamily="18" charset="0"/>
                <a:sym typeface="Symbol"/>
              </a:rPr>
              <a:t> </a:t>
            </a:r>
            <a:r>
              <a:rPr lang="en-US" sz="2400" b="1" dirty="0">
                <a:solidFill>
                  <a:prstClr val="black"/>
                </a:solidFill>
                <a:latin typeface="Times New Roman" panose="02020603050405020304" pitchFamily="18" charset="0"/>
                <a:cs typeface="Times New Roman" panose="02020603050405020304" pitchFamily="18" charset="0"/>
                <a:sym typeface="Symbol"/>
              </a:rPr>
              <a:t>= U (D +</a:t>
            </a:r>
            <a:r>
              <a:rPr lang="en-US" sz="2400" b="1" dirty="0" err="1" smtClean="0">
                <a:solidFill>
                  <a:prstClr val="black"/>
                </a:solidFill>
                <a:latin typeface="Times New Roman" panose="02020603050405020304" pitchFamily="18" charset="0"/>
                <a:cs typeface="Times New Roman" panose="02020603050405020304" pitchFamily="18" charset="0"/>
                <a:sym typeface="Symbol"/>
              </a:rPr>
              <a:t>k</a:t>
            </a:r>
            <a:r>
              <a:rPr lang="en-US" sz="2400" b="1" baseline="-25000" dirty="0" err="1" smtClean="0">
                <a:solidFill>
                  <a:prstClr val="black"/>
                </a:solidFill>
                <a:latin typeface="Times New Roman" panose="02020603050405020304" pitchFamily="18" charset="0"/>
                <a:cs typeface="Times New Roman" panose="02020603050405020304" pitchFamily="18" charset="0"/>
                <a:sym typeface="Symbol"/>
              </a:rPr>
              <a:t>M</a:t>
            </a:r>
            <a:r>
              <a:rPr lang="en-US" sz="2400" b="1" dirty="0" smtClean="0">
                <a:solidFill>
                  <a:prstClr val="black"/>
                </a:solidFill>
                <a:latin typeface="Times New Roman" panose="02020603050405020304" pitchFamily="18" charset="0"/>
                <a:cs typeface="Times New Roman" panose="02020603050405020304" pitchFamily="18" charset="0"/>
                <a:sym typeface="Symbol"/>
              </a:rPr>
              <a:t> </a:t>
            </a:r>
            <a:r>
              <a:rPr lang="en-US" sz="2400" b="1" dirty="0" err="1">
                <a:solidFill>
                  <a:prstClr val="black"/>
                </a:solidFill>
                <a:latin typeface="Times New Roman" panose="02020603050405020304" pitchFamily="18" charset="0"/>
                <a:cs typeface="Times New Roman" panose="02020603050405020304" pitchFamily="18" charset="0"/>
                <a:sym typeface="Symbol"/>
              </a:rPr>
              <a:t>I</a:t>
            </a:r>
            <a:r>
              <a:rPr lang="en-US" sz="2400" b="1" baseline="-25000" dirty="0" err="1">
                <a:solidFill>
                  <a:prstClr val="black"/>
                </a:solidFill>
                <a:latin typeface="Times New Roman" panose="02020603050405020304" pitchFamily="18" charset="0"/>
                <a:cs typeface="Times New Roman" panose="02020603050405020304" pitchFamily="18" charset="0"/>
                <a:sym typeface="Symbol"/>
              </a:rPr>
              <a:t>p</a:t>
            </a:r>
            <a:r>
              <a:rPr lang="en-US" sz="2400" b="1" dirty="0">
                <a:solidFill>
                  <a:prstClr val="black"/>
                </a:solidFill>
                <a:latin typeface="Times New Roman" panose="02020603050405020304" pitchFamily="18" charset="0"/>
                <a:cs typeface="Times New Roman" panose="02020603050405020304" pitchFamily="18" charset="0"/>
                <a:sym typeface="Symbol"/>
              </a:rPr>
              <a:t>) </a:t>
            </a:r>
            <a:r>
              <a:rPr lang="en-US" sz="2400" b="1" dirty="0" err="1" smtClean="0">
                <a:solidFill>
                  <a:prstClr val="black"/>
                </a:solidFill>
                <a:latin typeface="Times New Roman" panose="02020603050405020304" pitchFamily="18" charset="0"/>
                <a:cs typeface="Times New Roman" panose="02020603050405020304" pitchFamily="18" charset="0"/>
                <a:sym typeface="Symbol"/>
              </a:rPr>
              <a:t>V</a:t>
            </a:r>
            <a:r>
              <a:rPr lang="en-US" sz="2400" b="1" baseline="30000" dirty="0" err="1" smtClean="0">
                <a:solidFill>
                  <a:prstClr val="black"/>
                </a:solidFill>
                <a:latin typeface="Times New Roman" panose="02020603050405020304" pitchFamily="18" charset="0"/>
                <a:cs typeface="Times New Roman" panose="02020603050405020304" pitchFamily="18" charset="0"/>
                <a:sym typeface="Symbol"/>
              </a:rPr>
              <a:t>t</a:t>
            </a:r>
            <a:endParaRPr lang="en-US" sz="2400" b="1" baseline="30000" dirty="0" smtClean="0">
              <a:solidFill>
                <a:prstClr val="black"/>
              </a:solidFill>
              <a:latin typeface="Times New Roman" panose="02020603050405020304" pitchFamily="18" charset="0"/>
              <a:cs typeface="Times New Roman" panose="02020603050405020304" pitchFamily="18" charset="0"/>
              <a:sym typeface="Symbol"/>
            </a:endParaRPr>
          </a:p>
          <a:p>
            <a:pPr lvl="0"/>
            <a:r>
              <a:rPr lang="en-US" sz="2400" b="1" dirty="0">
                <a:solidFill>
                  <a:prstClr val="black"/>
                </a:solidFill>
                <a:latin typeface="Times New Roman" panose="02020603050405020304" pitchFamily="18" charset="0"/>
                <a:cs typeface="Times New Roman" panose="02020603050405020304" pitchFamily="18" charset="0"/>
              </a:rPr>
              <a:t>The matrices U and V are obtained from the singular-value decomposition of X = U D </a:t>
            </a:r>
            <a:r>
              <a:rPr lang="en-US" sz="2400" b="1" dirty="0" err="1">
                <a:solidFill>
                  <a:prstClr val="black"/>
                </a:solidFill>
                <a:latin typeface="Times New Roman" panose="02020603050405020304" pitchFamily="18" charset="0"/>
                <a:cs typeface="Times New Roman" panose="02020603050405020304" pitchFamily="18" charset="0"/>
              </a:rPr>
              <a:t>V</a:t>
            </a:r>
            <a:r>
              <a:rPr lang="en-US" sz="2400" b="1" baseline="30000" dirty="0" err="1">
                <a:solidFill>
                  <a:prstClr val="black"/>
                </a:solidFill>
                <a:latin typeface="Times New Roman" panose="02020603050405020304" pitchFamily="18" charset="0"/>
                <a:cs typeface="Times New Roman" panose="02020603050405020304" pitchFamily="18" charset="0"/>
              </a:rPr>
              <a:t>t</a:t>
            </a:r>
            <a:r>
              <a:rPr lang="en-US" sz="2400" b="1" dirty="0">
                <a:solidFill>
                  <a:prstClr val="black"/>
                </a:solidFill>
                <a:latin typeface="Times New Roman" panose="02020603050405020304" pitchFamily="18" charset="0"/>
                <a:cs typeface="Times New Roman" panose="02020603050405020304" pitchFamily="18" charset="0"/>
              </a:rPr>
              <a:t>  with </a:t>
            </a:r>
            <a:r>
              <a:rPr lang="en-US" sz="2400" b="1" dirty="0" err="1">
                <a:solidFill>
                  <a:prstClr val="black"/>
                </a:solidFill>
                <a:latin typeface="Times New Roman" panose="02020603050405020304" pitchFamily="18" charset="0"/>
                <a:cs typeface="Times New Roman" panose="02020603050405020304" pitchFamily="18" charset="0"/>
              </a:rPr>
              <a:t>U</a:t>
            </a:r>
            <a:r>
              <a:rPr lang="en-US" sz="2400" b="1" baseline="30000" dirty="0" err="1">
                <a:solidFill>
                  <a:prstClr val="black"/>
                </a:solidFill>
                <a:latin typeface="Times New Roman" panose="02020603050405020304" pitchFamily="18" charset="0"/>
                <a:cs typeface="Times New Roman" panose="02020603050405020304" pitchFamily="18" charset="0"/>
              </a:rPr>
              <a:t>t</a:t>
            </a:r>
            <a:r>
              <a:rPr lang="en-US" sz="2400" b="1" dirty="0" err="1">
                <a:solidFill>
                  <a:prstClr val="black"/>
                </a:solidFill>
                <a:latin typeface="Times New Roman" panose="02020603050405020304" pitchFamily="18" charset="0"/>
                <a:cs typeface="Times New Roman" panose="02020603050405020304" pitchFamily="18" charset="0"/>
              </a:rPr>
              <a:t>U</a:t>
            </a:r>
            <a:r>
              <a:rPr lang="en-US" sz="2400" b="1" dirty="0">
                <a:solidFill>
                  <a:prstClr val="black"/>
                </a:solidFill>
                <a:latin typeface="Times New Roman" panose="02020603050405020304" pitchFamily="18" charset="0"/>
                <a:cs typeface="Times New Roman" panose="02020603050405020304" pitchFamily="18" charset="0"/>
              </a:rPr>
              <a:t> = </a:t>
            </a:r>
            <a:r>
              <a:rPr lang="en-US" sz="2400" b="1" dirty="0" err="1">
                <a:solidFill>
                  <a:prstClr val="black"/>
                </a:solidFill>
                <a:latin typeface="Times New Roman" panose="02020603050405020304" pitchFamily="18" charset="0"/>
                <a:cs typeface="Times New Roman" panose="02020603050405020304" pitchFamily="18" charset="0"/>
              </a:rPr>
              <a:t>V</a:t>
            </a:r>
            <a:r>
              <a:rPr lang="en-US" sz="2400" b="1" baseline="30000" dirty="0" err="1">
                <a:solidFill>
                  <a:prstClr val="black"/>
                </a:solidFill>
                <a:latin typeface="Times New Roman" panose="02020603050405020304" pitchFamily="18" charset="0"/>
                <a:cs typeface="Times New Roman" panose="02020603050405020304" pitchFamily="18" charset="0"/>
              </a:rPr>
              <a:t>t</a:t>
            </a:r>
            <a:r>
              <a:rPr lang="en-US" sz="2400" b="1" dirty="0" err="1">
                <a:solidFill>
                  <a:prstClr val="black"/>
                </a:solidFill>
                <a:latin typeface="Times New Roman" panose="02020603050405020304" pitchFamily="18" charset="0"/>
                <a:cs typeface="Times New Roman" panose="02020603050405020304" pitchFamily="18" charset="0"/>
              </a:rPr>
              <a:t>V</a:t>
            </a:r>
            <a:r>
              <a:rPr lang="en-US" sz="2400" b="1" dirty="0">
                <a:solidFill>
                  <a:prstClr val="black"/>
                </a:solidFill>
                <a:latin typeface="Times New Roman" panose="02020603050405020304" pitchFamily="18" charset="0"/>
                <a:cs typeface="Times New Roman" panose="02020603050405020304" pitchFamily="18" charset="0"/>
              </a:rPr>
              <a:t> = </a:t>
            </a:r>
            <a:r>
              <a:rPr lang="en-US" sz="2400" b="1" dirty="0" err="1">
                <a:solidFill>
                  <a:prstClr val="black"/>
                </a:solidFill>
                <a:latin typeface="Times New Roman" panose="02020603050405020304" pitchFamily="18" charset="0"/>
                <a:cs typeface="Times New Roman" panose="02020603050405020304" pitchFamily="18" charset="0"/>
              </a:rPr>
              <a:t>I</a:t>
            </a:r>
            <a:r>
              <a:rPr lang="en-US" sz="2400" b="1" baseline="-25000" dirty="0" err="1">
                <a:solidFill>
                  <a:prstClr val="black"/>
                </a:solidFill>
                <a:latin typeface="Times New Roman" panose="02020603050405020304" pitchFamily="18" charset="0"/>
                <a:cs typeface="Times New Roman" panose="02020603050405020304" pitchFamily="18" charset="0"/>
              </a:rPr>
              <a:t>p</a:t>
            </a:r>
            <a:endParaRPr lang="en-US" sz="2400" b="1" baseline="-25000" dirty="0">
              <a:solidFill>
                <a:prstClr val="black"/>
              </a:solidFill>
              <a:latin typeface="Times New Roman" panose="02020603050405020304" pitchFamily="18" charset="0"/>
              <a:cs typeface="Times New Roman" panose="02020603050405020304" pitchFamily="18" charset="0"/>
            </a:endParaRPr>
          </a:p>
          <a:p>
            <a:pPr lvl="0"/>
            <a:r>
              <a:rPr lang="en-US" sz="2400" b="1" dirty="0">
                <a:solidFill>
                  <a:prstClr val="black"/>
                </a:solidFill>
                <a:latin typeface="Times New Roman" panose="02020603050405020304" pitchFamily="18" charset="0"/>
                <a:cs typeface="Times New Roman" panose="02020603050405020304" pitchFamily="18" charset="0"/>
              </a:rPr>
              <a:t>D</a:t>
            </a:r>
            <a:r>
              <a:rPr lang="en-US" sz="2400" b="1" baseline="30000" dirty="0">
                <a:solidFill>
                  <a:prstClr val="black"/>
                </a:solidFill>
                <a:latin typeface="Times New Roman" panose="02020603050405020304" pitchFamily="18" charset="0"/>
                <a:cs typeface="Times New Roman" panose="02020603050405020304" pitchFamily="18" charset="0"/>
              </a:rPr>
              <a:t>2 </a:t>
            </a:r>
            <a:r>
              <a:rPr lang="en-US" sz="2400" b="1" dirty="0">
                <a:solidFill>
                  <a:prstClr val="black"/>
                </a:solidFill>
                <a:latin typeface="Times New Roman" panose="02020603050405020304" pitchFamily="18" charset="0"/>
                <a:cs typeface="Times New Roman" panose="02020603050405020304" pitchFamily="18" charset="0"/>
              </a:rPr>
              <a:t>= </a:t>
            </a:r>
            <a:r>
              <a:rPr lang="en-US" sz="2400" b="1" dirty="0">
                <a:solidFill>
                  <a:prstClr val="black"/>
                </a:solidFill>
                <a:latin typeface="Times New Roman" panose="02020603050405020304" pitchFamily="18" charset="0"/>
                <a:cs typeface="Times New Roman" panose="02020603050405020304" pitchFamily="18" charset="0"/>
                <a:sym typeface="Symbol"/>
              </a:rPr>
              <a:t></a:t>
            </a:r>
          </a:p>
          <a:p>
            <a:pPr lvl="0">
              <a:lnSpc>
                <a:spcPct val="150000"/>
              </a:lnSpc>
            </a:pPr>
            <a:endParaRPr lang="en-US" sz="2400" b="1" baseline="30000" dirty="0" smtClean="0">
              <a:solidFill>
                <a:prstClr val="black"/>
              </a:solidFill>
              <a:latin typeface="Times New Roman" panose="02020603050405020304" pitchFamily="18" charset="0"/>
              <a:cs typeface="Times New Roman" panose="02020603050405020304" pitchFamily="18" charset="0"/>
              <a:sym typeface="Symbol"/>
            </a:endParaRPr>
          </a:p>
          <a:p>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30185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lnSpcReduction="10000"/>
          </a:bodyPr>
          <a:lstStyle/>
          <a:p>
            <a:pPr lvl="0"/>
            <a:r>
              <a:rPr lang="en-US" b="1" dirty="0">
                <a:solidFill>
                  <a:prstClr val="black"/>
                </a:solidFill>
                <a:latin typeface="Times New Roman" panose="02020603050405020304" pitchFamily="18" charset="0"/>
                <a:cs typeface="Times New Roman" panose="02020603050405020304" pitchFamily="18" charset="0"/>
                <a:sym typeface="Symbol"/>
              </a:rPr>
              <a:t>Thus, the M-estimation procedure can be applied directly and get efficient estimators for the regression parameters and the biased parameter at the same time. </a:t>
            </a:r>
            <a:endParaRPr lang="en-US" b="1" dirty="0" smtClean="0">
              <a:solidFill>
                <a:prstClr val="black"/>
              </a:solidFill>
              <a:latin typeface="Times New Roman" panose="02020603050405020304" pitchFamily="18" charset="0"/>
              <a:cs typeface="Times New Roman" panose="02020603050405020304" pitchFamily="18" charset="0"/>
              <a:sym typeface="Symbol"/>
            </a:endParaRPr>
          </a:p>
          <a:p>
            <a:pPr lvl="0"/>
            <a:r>
              <a:rPr lang="en-US" b="1" dirty="0" smtClean="0">
                <a:solidFill>
                  <a:prstClr val="black"/>
                </a:solidFill>
                <a:latin typeface="Times New Roman" panose="02020603050405020304" pitchFamily="18" charset="0"/>
                <a:cs typeface="Times New Roman" panose="02020603050405020304" pitchFamily="18" charset="0"/>
                <a:sym typeface="Symbol"/>
              </a:rPr>
              <a:t>This estimator are less affected by outliers (in the direction of Y).</a:t>
            </a:r>
          </a:p>
          <a:p>
            <a:pPr lvl="0"/>
            <a:r>
              <a:rPr lang="en-US" b="1" dirty="0" smtClean="0">
                <a:solidFill>
                  <a:prstClr val="black"/>
                </a:solidFill>
                <a:latin typeface="Times New Roman" panose="02020603050405020304" pitchFamily="18" charset="0"/>
                <a:cs typeface="Times New Roman" panose="02020603050405020304" pitchFamily="18" charset="0"/>
                <a:sym typeface="Symbol"/>
              </a:rPr>
              <a:t>The simulation study shows that it has smaller MSE than some robust ridge estimators in the study.</a:t>
            </a:r>
            <a:endParaRPr lang="en-US" b="1" dirty="0">
              <a:solidFill>
                <a:prstClr val="black"/>
              </a:solidFill>
              <a:latin typeface="Times New Roman" panose="02020603050405020304" pitchFamily="18" charset="0"/>
              <a:cs typeface="Times New Roman" panose="02020603050405020304" pitchFamily="18" charset="0"/>
              <a:sym typeface="Symbol"/>
            </a:endParaRPr>
          </a:p>
          <a:p>
            <a:endParaRPr lang="en-US" dirty="0"/>
          </a:p>
        </p:txBody>
      </p:sp>
    </p:spTree>
    <p:extLst>
      <p:ext uri="{BB962C8B-B14F-4D97-AF65-F5344CB8AC3E}">
        <p14:creationId xmlns:p14="http://schemas.microsoft.com/office/powerpoint/2010/main" val="30273772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normAutofit/>
              </a:bodyPr>
              <a:lstStyle/>
              <a:p>
                <a:r>
                  <a:rPr lang="en-US" sz="2800" b="1" dirty="0" smtClean="0">
                    <a:latin typeface="Times New Roman" panose="02020603050405020304" pitchFamily="18" charset="0"/>
                    <a:cs typeface="Times New Roman" panose="02020603050405020304" pitchFamily="18" charset="0"/>
                  </a:rPr>
                  <a:t>It can be shown that the RSRE is given by</a:t>
                </a:r>
              </a:p>
              <a:p>
                <a:pPr lvl="0"/>
                <a14:m>
                  <m:oMath xmlns:m="http://schemas.openxmlformats.org/officeDocument/2006/math">
                    <m:acc>
                      <m:accPr>
                        <m:chr m:val="̂"/>
                        <m:ctrlPr>
                          <a:rPr lang="en-US" sz="2800" b="1" i="1">
                            <a:solidFill>
                              <a:prstClr val="black"/>
                            </a:solidFill>
                            <a:latin typeface="Cambria Math"/>
                            <a:cs typeface="Times New Roman" panose="02020603050405020304" pitchFamily="18" charset="0"/>
                            <a:sym typeface="Symbol"/>
                          </a:rPr>
                        </m:ctrlPr>
                      </m:accPr>
                      <m:e>
                        <m:r>
                          <a:rPr lang="en-US" sz="2800" b="1" i="1">
                            <a:solidFill>
                              <a:prstClr val="black"/>
                            </a:solidFill>
                            <a:latin typeface="Cambria Math"/>
                            <a:ea typeface="Cambria Math"/>
                            <a:cs typeface="Times New Roman" panose="02020603050405020304" pitchFamily="18" charset="0"/>
                            <a:sym typeface="Symbol"/>
                          </a:rPr>
                          <m:t>𝜷</m:t>
                        </m:r>
                      </m:e>
                    </m:acc>
                  </m:oMath>
                </a14:m>
                <a:r>
                  <a:rPr lang="en-US" sz="2800" b="1" baseline="-25000" dirty="0">
                    <a:solidFill>
                      <a:prstClr val="black"/>
                    </a:solidFill>
                    <a:latin typeface="Times New Roman" panose="02020603050405020304" pitchFamily="18" charset="0"/>
                    <a:cs typeface="Times New Roman" panose="02020603050405020304" pitchFamily="18" charset="0"/>
                    <a:sym typeface="Symbol"/>
                  </a:rPr>
                  <a:t>s</a:t>
                </a:r>
                <a:r>
                  <a:rPr lang="en-US" sz="2800" b="1" dirty="0">
                    <a:solidFill>
                      <a:prstClr val="black"/>
                    </a:solidFill>
                    <a:latin typeface="Times New Roman" panose="02020603050405020304" pitchFamily="18" charset="0"/>
                    <a:cs typeface="Times New Roman" panose="02020603050405020304" pitchFamily="18" charset="0"/>
                    <a:sym typeface="Symbol"/>
                  </a:rPr>
                  <a:t>(</a:t>
                </a:r>
                <a:r>
                  <a:rPr lang="en-US" sz="2800" b="1" dirty="0" err="1">
                    <a:solidFill>
                      <a:prstClr val="black"/>
                    </a:solidFill>
                    <a:latin typeface="Times New Roman" panose="02020603050405020304" pitchFamily="18" charset="0"/>
                    <a:cs typeface="Times New Roman" panose="02020603050405020304" pitchFamily="18" charset="0"/>
                    <a:sym typeface="Symbol"/>
                  </a:rPr>
                  <a:t>k</a:t>
                </a:r>
                <a:r>
                  <a:rPr lang="en-US" sz="2800" b="1" baseline="-25000" dirty="0" err="1">
                    <a:solidFill>
                      <a:prstClr val="black"/>
                    </a:solidFill>
                    <a:latin typeface="Times New Roman" panose="02020603050405020304" pitchFamily="18" charset="0"/>
                    <a:cs typeface="Times New Roman" panose="02020603050405020304" pitchFamily="18" charset="0"/>
                    <a:sym typeface="Symbol"/>
                  </a:rPr>
                  <a:t>M</a:t>
                </a:r>
                <a:r>
                  <a:rPr lang="en-US" sz="2800" b="1" dirty="0">
                    <a:solidFill>
                      <a:prstClr val="black"/>
                    </a:solidFill>
                    <a:latin typeface="Times New Roman" panose="02020603050405020304" pitchFamily="18" charset="0"/>
                    <a:cs typeface="Times New Roman" panose="02020603050405020304" pitchFamily="18" charset="0"/>
                    <a:sym typeface="Symbol"/>
                  </a:rPr>
                  <a:t>) = (</a:t>
                </a:r>
                <a14:m>
                  <m:oMath xmlns:m="http://schemas.openxmlformats.org/officeDocument/2006/math">
                    <m:sSubSup>
                      <m:sSubSupPr>
                        <m:ctrlPr>
                          <a:rPr lang="en-US" sz="2800" b="1" i="1">
                            <a:solidFill>
                              <a:prstClr val="black"/>
                            </a:solidFill>
                            <a:latin typeface="Cambria Math"/>
                            <a:cs typeface="Times New Roman" panose="02020603050405020304" pitchFamily="18" charset="0"/>
                            <a:sym typeface="Symbol"/>
                          </a:rPr>
                        </m:ctrlPr>
                      </m:sSubSupPr>
                      <m:e>
                        <m:r>
                          <a:rPr lang="en-US" sz="2800" b="1" i="1">
                            <a:solidFill>
                              <a:prstClr val="black"/>
                            </a:solidFill>
                            <a:latin typeface="Cambria Math"/>
                            <a:cs typeface="Times New Roman" panose="02020603050405020304" pitchFamily="18" charset="0"/>
                            <a:sym typeface="Symbol"/>
                          </a:rPr>
                          <m:t>𝑿</m:t>
                        </m:r>
                        <m:r>
                          <a:rPr lang="en-US" sz="2800" b="1" i="1">
                            <a:solidFill>
                              <a:prstClr val="black"/>
                            </a:solidFill>
                            <a:latin typeface="Cambria Math"/>
                            <a:cs typeface="Times New Roman" panose="02020603050405020304" pitchFamily="18" charset="0"/>
                            <a:sym typeface="Symbol"/>
                          </a:rPr>
                          <m:t>′</m:t>
                        </m:r>
                      </m:e>
                      <m:sub>
                        <m:sSub>
                          <m:sSubPr>
                            <m:ctrlPr>
                              <a:rPr lang="en-US" sz="2800" b="1" i="1">
                                <a:solidFill>
                                  <a:prstClr val="black"/>
                                </a:solidFill>
                                <a:latin typeface="Cambria Math"/>
                                <a:cs typeface="Times New Roman" panose="02020603050405020304" pitchFamily="18" charset="0"/>
                                <a:sym typeface="Symbol"/>
                              </a:rPr>
                            </m:ctrlPr>
                          </m:sSubPr>
                          <m:e>
                            <m:r>
                              <a:rPr lang="en-US" sz="2800" b="1" i="1">
                                <a:solidFill>
                                  <a:prstClr val="black"/>
                                </a:solidFill>
                                <a:latin typeface="Cambria Math"/>
                                <a:cs typeface="Times New Roman" panose="02020603050405020304" pitchFamily="18" charset="0"/>
                                <a:sym typeface="Symbol"/>
                              </a:rPr>
                              <m:t>𝒌</m:t>
                            </m:r>
                          </m:e>
                          <m:sub>
                            <m:r>
                              <a:rPr lang="en-US" sz="2800" b="1" i="1">
                                <a:solidFill>
                                  <a:prstClr val="black"/>
                                </a:solidFill>
                                <a:latin typeface="Cambria Math"/>
                                <a:cs typeface="Times New Roman" panose="02020603050405020304" pitchFamily="18" charset="0"/>
                                <a:sym typeface="Symbol"/>
                              </a:rPr>
                              <m:t>𝑴</m:t>
                            </m:r>
                          </m:sub>
                        </m:sSub>
                      </m:sub>
                      <m:sup/>
                    </m:sSubSup>
                  </m:oMath>
                </a14:m>
                <a:r>
                  <a:rPr lang="en-US" sz="2800" b="1" dirty="0">
                    <a:solidFill>
                      <a:prstClr val="black"/>
                    </a:solidFill>
                    <a:latin typeface="Times New Roman" panose="02020603050405020304" pitchFamily="18" charset="0"/>
                    <a:cs typeface="Times New Roman" panose="02020603050405020304" pitchFamily="18" charset="0"/>
                    <a:sym typeface="Symbol"/>
                  </a:rPr>
                  <a:t> </a:t>
                </a:r>
                <a14:m>
                  <m:oMath xmlns:m="http://schemas.openxmlformats.org/officeDocument/2006/math">
                    <m:sSubSup>
                      <m:sSubSupPr>
                        <m:ctrlPr>
                          <a:rPr lang="en-US" sz="2800" b="1" i="1">
                            <a:solidFill>
                              <a:prstClr val="black"/>
                            </a:solidFill>
                            <a:latin typeface="Cambria Math"/>
                            <a:cs typeface="Times New Roman" panose="02020603050405020304" pitchFamily="18" charset="0"/>
                            <a:sym typeface="Symbol"/>
                          </a:rPr>
                        </m:ctrlPr>
                      </m:sSubSupPr>
                      <m:e>
                        <m:r>
                          <a:rPr lang="en-US" sz="2800" b="1" i="1">
                            <a:solidFill>
                              <a:prstClr val="black"/>
                            </a:solidFill>
                            <a:latin typeface="Cambria Math"/>
                            <a:cs typeface="Times New Roman" panose="02020603050405020304" pitchFamily="18" charset="0"/>
                            <a:sym typeface="Symbol"/>
                          </a:rPr>
                          <m:t>𝑿</m:t>
                        </m:r>
                      </m:e>
                      <m:sub>
                        <m:sSub>
                          <m:sSubPr>
                            <m:ctrlPr>
                              <a:rPr lang="en-US" sz="2800" b="1" i="1">
                                <a:solidFill>
                                  <a:prstClr val="black"/>
                                </a:solidFill>
                                <a:latin typeface="Cambria Math"/>
                                <a:cs typeface="Times New Roman" panose="02020603050405020304" pitchFamily="18" charset="0"/>
                                <a:sym typeface="Symbol"/>
                              </a:rPr>
                            </m:ctrlPr>
                          </m:sSubPr>
                          <m:e>
                            <m:r>
                              <a:rPr lang="en-US" sz="2800" b="1" i="1">
                                <a:solidFill>
                                  <a:prstClr val="black"/>
                                </a:solidFill>
                                <a:latin typeface="Cambria Math"/>
                                <a:cs typeface="Times New Roman" panose="02020603050405020304" pitchFamily="18" charset="0"/>
                                <a:sym typeface="Symbol"/>
                              </a:rPr>
                              <m:t>𝒌</m:t>
                            </m:r>
                          </m:e>
                          <m:sub>
                            <m:r>
                              <a:rPr lang="en-US" sz="2800" b="1" i="1">
                                <a:solidFill>
                                  <a:prstClr val="black"/>
                                </a:solidFill>
                                <a:latin typeface="Cambria Math"/>
                                <a:cs typeface="Times New Roman" panose="02020603050405020304" pitchFamily="18" charset="0"/>
                                <a:sym typeface="Symbol"/>
                              </a:rPr>
                              <m:t>𝑴</m:t>
                            </m:r>
                          </m:sub>
                        </m:sSub>
                      </m:sub>
                      <m:sup/>
                    </m:sSubSup>
                  </m:oMath>
                </a14:m>
                <a:r>
                  <a:rPr lang="en-US" sz="2800" b="1" dirty="0">
                    <a:solidFill>
                      <a:prstClr val="black"/>
                    </a:solidFill>
                    <a:latin typeface="Times New Roman" panose="02020603050405020304" pitchFamily="18" charset="0"/>
                    <a:cs typeface="Times New Roman" panose="02020603050405020304" pitchFamily="18" charset="0"/>
                    <a:sym typeface="Symbol"/>
                  </a:rPr>
                  <a:t>)</a:t>
                </a:r>
                <a:r>
                  <a:rPr lang="en-US" sz="2800" b="1" baseline="30000" dirty="0">
                    <a:solidFill>
                      <a:prstClr val="black"/>
                    </a:solidFill>
                    <a:latin typeface="Times New Roman" panose="02020603050405020304" pitchFamily="18" charset="0"/>
                    <a:cs typeface="Times New Roman" panose="02020603050405020304" pitchFamily="18" charset="0"/>
                    <a:sym typeface="Symbol"/>
                  </a:rPr>
                  <a:t>-1</a:t>
                </a:r>
                <a14:m>
                  <m:oMath xmlns:m="http://schemas.openxmlformats.org/officeDocument/2006/math">
                    <m:sSubSup>
                      <m:sSubSupPr>
                        <m:ctrlPr>
                          <a:rPr lang="en-US" sz="2800" b="1" i="1">
                            <a:solidFill>
                              <a:prstClr val="black"/>
                            </a:solidFill>
                            <a:latin typeface="Cambria Math"/>
                            <a:cs typeface="Times New Roman" panose="02020603050405020304" pitchFamily="18" charset="0"/>
                            <a:sym typeface="Symbol"/>
                          </a:rPr>
                        </m:ctrlPr>
                      </m:sSubSupPr>
                      <m:e>
                        <m:r>
                          <a:rPr lang="en-US" sz="2800" b="1" i="1">
                            <a:solidFill>
                              <a:prstClr val="black"/>
                            </a:solidFill>
                            <a:latin typeface="Cambria Math"/>
                            <a:cs typeface="Times New Roman" panose="02020603050405020304" pitchFamily="18" charset="0"/>
                            <a:sym typeface="Symbol"/>
                          </a:rPr>
                          <m:t>𝑿</m:t>
                        </m:r>
                        <m:r>
                          <a:rPr lang="en-US" sz="2800" b="1" i="1">
                            <a:solidFill>
                              <a:prstClr val="black"/>
                            </a:solidFill>
                            <a:latin typeface="Cambria Math"/>
                            <a:cs typeface="Times New Roman" panose="02020603050405020304" pitchFamily="18" charset="0"/>
                            <a:sym typeface="Symbol"/>
                          </a:rPr>
                          <m:t>′</m:t>
                        </m:r>
                      </m:e>
                      <m:sub>
                        <m:sSub>
                          <m:sSubPr>
                            <m:ctrlPr>
                              <a:rPr lang="en-US" sz="2800" b="1" i="1">
                                <a:solidFill>
                                  <a:prstClr val="black"/>
                                </a:solidFill>
                                <a:latin typeface="Cambria Math"/>
                                <a:cs typeface="Times New Roman" panose="02020603050405020304" pitchFamily="18" charset="0"/>
                                <a:sym typeface="Symbol"/>
                              </a:rPr>
                            </m:ctrlPr>
                          </m:sSubPr>
                          <m:e>
                            <m:r>
                              <a:rPr lang="en-US" sz="2800" b="1" i="1">
                                <a:solidFill>
                                  <a:prstClr val="black"/>
                                </a:solidFill>
                                <a:latin typeface="Cambria Math"/>
                                <a:cs typeface="Times New Roman" panose="02020603050405020304" pitchFamily="18" charset="0"/>
                                <a:sym typeface="Symbol"/>
                              </a:rPr>
                              <m:t>𝒌</m:t>
                            </m:r>
                          </m:e>
                          <m:sub>
                            <m:r>
                              <a:rPr lang="en-US" sz="2800" b="1" i="1">
                                <a:solidFill>
                                  <a:prstClr val="black"/>
                                </a:solidFill>
                                <a:latin typeface="Cambria Math"/>
                                <a:cs typeface="Times New Roman" panose="02020603050405020304" pitchFamily="18" charset="0"/>
                                <a:sym typeface="Symbol"/>
                              </a:rPr>
                              <m:t>𝑴</m:t>
                            </m:r>
                          </m:sub>
                        </m:sSub>
                      </m:sub>
                      <m:sup/>
                    </m:sSubSup>
                  </m:oMath>
                </a14:m>
                <a:r>
                  <a:rPr lang="en-US" sz="2800" b="1" dirty="0">
                    <a:solidFill>
                      <a:prstClr val="black"/>
                    </a:solidFill>
                    <a:latin typeface="Times New Roman" panose="02020603050405020304" pitchFamily="18" charset="0"/>
                    <a:cs typeface="Times New Roman" panose="02020603050405020304" pitchFamily="18" charset="0"/>
                    <a:sym typeface="Symbol"/>
                  </a:rPr>
                  <a:t> </a:t>
                </a:r>
                <a:r>
                  <a:rPr lang="en-US" sz="2800" b="1" dirty="0" smtClean="0">
                    <a:solidFill>
                      <a:prstClr val="black"/>
                    </a:solidFill>
                    <a:latin typeface="Times New Roman" panose="02020603050405020304" pitchFamily="18" charset="0"/>
                    <a:cs typeface="Times New Roman" panose="02020603050405020304" pitchFamily="18" charset="0"/>
                    <a:sym typeface="Symbol"/>
                  </a:rPr>
                  <a:t>Y </a:t>
                </a:r>
              </a:p>
              <a:p>
                <a:pPr lvl="0"/>
                <a:endParaRPr lang="en-US" sz="2800" b="1" dirty="0" smtClean="0">
                  <a:solidFill>
                    <a:prstClr val="black"/>
                  </a:solidFill>
                  <a:latin typeface="Times New Roman" panose="02020603050405020304" pitchFamily="18" charset="0"/>
                  <a:cs typeface="Times New Roman" panose="02020603050405020304" pitchFamily="18" charset="0"/>
                  <a:sym typeface="Symbol"/>
                </a:endParaRPr>
              </a:p>
              <a:p>
                <a:pPr lvl="0"/>
                <a:r>
                  <a:rPr lang="en-US" sz="2800" b="1" dirty="0">
                    <a:solidFill>
                      <a:prstClr val="black"/>
                    </a:solidFill>
                    <a:latin typeface="Times New Roman" panose="02020603050405020304" pitchFamily="18" charset="0"/>
                    <a:cs typeface="Times New Roman" panose="02020603050405020304" pitchFamily="18" charset="0"/>
                    <a:sym typeface="Symbol"/>
                  </a:rPr>
                  <a:t> </a:t>
                </a:r>
                <a:r>
                  <a:rPr lang="en-US" sz="2800" b="1" dirty="0" smtClean="0">
                    <a:solidFill>
                      <a:prstClr val="black"/>
                    </a:solidFill>
                    <a:latin typeface="Times New Roman" panose="02020603050405020304" pitchFamily="18" charset="0"/>
                    <a:cs typeface="Times New Roman" panose="02020603050405020304" pitchFamily="18" charset="0"/>
                    <a:sym typeface="Symbol"/>
                  </a:rPr>
                  <a:t>            = </a:t>
                </a:r>
                <a:r>
                  <a:rPr lang="en-US" sz="2800" b="1" dirty="0">
                    <a:solidFill>
                      <a:prstClr val="black"/>
                    </a:solidFill>
                    <a:latin typeface="Times New Roman" panose="02020603050405020304" pitchFamily="18" charset="0"/>
                    <a:cs typeface="Times New Roman" panose="02020603050405020304" pitchFamily="18" charset="0"/>
                    <a:sym typeface="Symbol"/>
                  </a:rPr>
                  <a:t>(</a:t>
                </a:r>
                <a14:m>
                  <m:oMath xmlns:m="http://schemas.openxmlformats.org/officeDocument/2006/math">
                    <m:sSubSup>
                      <m:sSubSupPr>
                        <m:ctrlPr>
                          <a:rPr lang="en-US" sz="2800" b="1" i="1">
                            <a:solidFill>
                              <a:prstClr val="black"/>
                            </a:solidFill>
                            <a:latin typeface="Cambria Math"/>
                            <a:cs typeface="Times New Roman" panose="02020603050405020304" pitchFamily="18" charset="0"/>
                            <a:sym typeface="Symbol"/>
                          </a:rPr>
                        </m:ctrlPr>
                      </m:sSubSupPr>
                      <m:e>
                        <m:r>
                          <a:rPr lang="en-US" sz="2800" b="1" i="1">
                            <a:solidFill>
                              <a:prstClr val="black"/>
                            </a:solidFill>
                            <a:latin typeface="Cambria Math"/>
                            <a:cs typeface="Times New Roman" panose="02020603050405020304" pitchFamily="18" charset="0"/>
                            <a:sym typeface="Symbol"/>
                          </a:rPr>
                          <m:t>𝑿</m:t>
                        </m:r>
                        <m:r>
                          <a:rPr lang="en-US" sz="2800" b="1" i="1">
                            <a:solidFill>
                              <a:prstClr val="black"/>
                            </a:solidFill>
                            <a:latin typeface="Cambria Math"/>
                            <a:cs typeface="Times New Roman" panose="02020603050405020304" pitchFamily="18" charset="0"/>
                            <a:sym typeface="Symbol"/>
                          </a:rPr>
                          <m:t>′</m:t>
                        </m:r>
                      </m:e>
                      <m:sub>
                        <m:sSub>
                          <m:sSubPr>
                            <m:ctrlPr>
                              <a:rPr lang="en-US" sz="2800" b="1" i="1">
                                <a:solidFill>
                                  <a:prstClr val="black"/>
                                </a:solidFill>
                                <a:latin typeface="Cambria Math"/>
                                <a:cs typeface="Times New Roman" panose="02020603050405020304" pitchFamily="18" charset="0"/>
                                <a:sym typeface="Symbol"/>
                              </a:rPr>
                            </m:ctrlPr>
                          </m:sSubPr>
                          <m:e>
                            <m:r>
                              <a:rPr lang="en-US" sz="2800" b="1" i="1">
                                <a:solidFill>
                                  <a:prstClr val="black"/>
                                </a:solidFill>
                                <a:latin typeface="Cambria Math"/>
                                <a:cs typeface="Times New Roman" panose="02020603050405020304" pitchFamily="18" charset="0"/>
                                <a:sym typeface="Symbol"/>
                              </a:rPr>
                              <m:t>𝒌</m:t>
                            </m:r>
                          </m:e>
                          <m:sub>
                            <m:r>
                              <a:rPr lang="en-US" sz="2800" b="1" i="1">
                                <a:solidFill>
                                  <a:prstClr val="black"/>
                                </a:solidFill>
                                <a:latin typeface="Cambria Math"/>
                                <a:cs typeface="Times New Roman" panose="02020603050405020304" pitchFamily="18" charset="0"/>
                                <a:sym typeface="Symbol"/>
                              </a:rPr>
                              <m:t>𝑴</m:t>
                            </m:r>
                          </m:sub>
                        </m:sSub>
                      </m:sub>
                      <m:sup/>
                    </m:sSubSup>
                  </m:oMath>
                </a14:m>
                <a:r>
                  <a:rPr lang="en-US" sz="2800" b="1" dirty="0">
                    <a:solidFill>
                      <a:prstClr val="black"/>
                    </a:solidFill>
                    <a:latin typeface="Times New Roman" panose="02020603050405020304" pitchFamily="18" charset="0"/>
                    <a:cs typeface="Times New Roman" panose="02020603050405020304" pitchFamily="18" charset="0"/>
                    <a:sym typeface="Symbol"/>
                  </a:rPr>
                  <a:t> </a:t>
                </a:r>
                <a14:m>
                  <m:oMath xmlns:m="http://schemas.openxmlformats.org/officeDocument/2006/math">
                    <m:sSubSup>
                      <m:sSubSupPr>
                        <m:ctrlPr>
                          <a:rPr lang="en-US" sz="2800" b="1" i="1">
                            <a:solidFill>
                              <a:prstClr val="black"/>
                            </a:solidFill>
                            <a:latin typeface="Cambria Math"/>
                            <a:cs typeface="Times New Roman" panose="02020603050405020304" pitchFamily="18" charset="0"/>
                            <a:sym typeface="Symbol"/>
                          </a:rPr>
                        </m:ctrlPr>
                      </m:sSubSupPr>
                      <m:e>
                        <m:r>
                          <a:rPr lang="en-US" sz="2800" b="1" i="1">
                            <a:solidFill>
                              <a:prstClr val="black"/>
                            </a:solidFill>
                            <a:latin typeface="Cambria Math"/>
                            <a:cs typeface="Times New Roman" panose="02020603050405020304" pitchFamily="18" charset="0"/>
                            <a:sym typeface="Symbol"/>
                          </a:rPr>
                          <m:t>𝑿</m:t>
                        </m:r>
                      </m:e>
                      <m:sub>
                        <m:sSub>
                          <m:sSubPr>
                            <m:ctrlPr>
                              <a:rPr lang="en-US" sz="2800" b="1" i="1">
                                <a:solidFill>
                                  <a:prstClr val="black"/>
                                </a:solidFill>
                                <a:latin typeface="Cambria Math"/>
                                <a:cs typeface="Times New Roman" panose="02020603050405020304" pitchFamily="18" charset="0"/>
                                <a:sym typeface="Symbol"/>
                              </a:rPr>
                            </m:ctrlPr>
                          </m:sSubPr>
                          <m:e>
                            <m:r>
                              <a:rPr lang="en-US" sz="2800" b="1" i="1">
                                <a:solidFill>
                                  <a:prstClr val="black"/>
                                </a:solidFill>
                                <a:latin typeface="Cambria Math"/>
                                <a:cs typeface="Times New Roman" panose="02020603050405020304" pitchFamily="18" charset="0"/>
                                <a:sym typeface="Symbol"/>
                              </a:rPr>
                              <m:t>𝒌</m:t>
                            </m:r>
                          </m:e>
                          <m:sub>
                            <m:r>
                              <a:rPr lang="en-US" sz="2800" b="1" i="1">
                                <a:solidFill>
                                  <a:prstClr val="black"/>
                                </a:solidFill>
                                <a:latin typeface="Cambria Math"/>
                                <a:cs typeface="Times New Roman" panose="02020603050405020304" pitchFamily="18" charset="0"/>
                                <a:sym typeface="Symbol"/>
                              </a:rPr>
                              <m:t>𝑴</m:t>
                            </m:r>
                          </m:sub>
                        </m:sSub>
                      </m:sub>
                      <m:sup/>
                    </m:sSubSup>
                  </m:oMath>
                </a14:m>
                <a:r>
                  <a:rPr lang="en-US" sz="2800" b="1" dirty="0">
                    <a:solidFill>
                      <a:prstClr val="black"/>
                    </a:solidFill>
                    <a:latin typeface="Times New Roman" panose="02020603050405020304" pitchFamily="18" charset="0"/>
                    <a:cs typeface="Times New Roman" panose="02020603050405020304" pitchFamily="18" charset="0"/>
                    <a:sym typeface="Symbol"/>
                  </a:rPr>
                  <a:t>)</a:t>
                </a:r>
                <a:r>
                  <a:rPr lang="en-US" sz="2800" b="1" baseline="30000" dirty="0">
                    <a:solidFill>
                      <a:prstClr val="black"/>
                    </a:solidFill>
                    <a:latin typeface="Times New Roman" panose="02020603050405020304" pitchFamily="18" charset="0"/>
                    <a:cs typeface="Times New Roman" panose="02020603050405020304" pitchFamily="18" charset="0"/>
                    <a:sym typeface="Symbol"/>
                  </a:rPr>
                  <a:t>-1</a:t>
                </a:r>
                <a14:m>
                  <m:oMath xmlns:m="http://schemas.openxmlformats.org/officeDocument/2006/math">
                    <m:sSubSup>
                      <m:sSubSupPr>
                        <m:ctrlPr>
                          <a:rPr lang="en-US" sz="2800" b="1" i="1">
                            <a:solidFill>
                              <a:prstClr val="black"/>
                            </a:solidFill>
                            <a:latin typeface="Cambria Math"/>
                            <a:cs typeface="Times New Roman" panose="02020603050405020304" pitchFamily="18" charset="0"/>
                            <a:sym typeface="Symbol"/>
                          </a:rPr>
                        </m:ctrlPr>
                      </m:sSubSupPr>
                      <m:e>
                        <m:r>
                          <a:rPr lang="en-US" sz="2800" b="1" i="1">
                            <a:solidFill>
                              <a:prstClr val="black"/>
                            </a:solidFill>
                            <a:latin typeface="Cambria Math"/>
                            <a:cs typeface="Times New Roman" panose="02020603050405020304" pitchFamily="18" charset="0"/>
                            <a:sym typeface="Symbol"/>
                          </a:rPr>
                          <m:t>𝑿</m:t>
                        </m:r>
                        <m:r>
                          <a:rPr lang="en-US" sz="2800" b="1" i="1">
                            <a:solidFill>
                              <a:prstClr val="black"/>
                            </a:solidFill>
                            <a:latin typeface="Cambria Math"/>
                            <a:cs typeface="Times New Roman" panose="02020603050405020304" pitchFamily="18" charset="0"/>
                            <a:sym typeface="Symbol"/>
                          </a:rPr>
                          <m:t>′</m:t>
                        </m:r>
                      </m:e>
                      <m:sub>
                        <m:sSub>
                          <m:sSubPr>
                            <m:ctrlPr>
                              <a:rPr lang="en-US" sz="2800" b="1" i="1">
                                <a:solidFill>
                                  <a:prstClr val="black"/>
                                </a:solidFill>
                                <a:latin typeface="Cambria Math"/>
                                <a:cs typeface="Times New Roman" panose="02020603050405020304" pitchFamily="18" charset="0"/>
                                <a:sym typeface="Symbol"/>
                              </a:rPr>
                            </m:ctrlPr>
                          </m:sSubPr>
                          <m:e>
                            <m:r>
                              <a:rPr lang="en-US" sz="2800" b="1" i="1">
                                <a:solidFill>
                                  <a:prstClr val="black"/>
                                </a:solidFill>
                                <a:latin typeface="Cambria Math"/>
                                <a:cs typeface="Times New Roman" panose="02020603050405020304" pitchFamily="18" charset="0"/>
                                <a:sym typeface="Symbol"/>
                              </a:rPr>
                              <m:t>𝒌</m:t>
                            </m:r>
                          </m:e>
                          <m:sub>
                            <m:r>
                              <a:rPr lang="en-US" sz="2800" b="1" i="1">
                                <a:solidFill>
                                  <a:prstClr val="black"/>
                                </a:solidFill>
                                <a:latin typeface="Cambria Math"/>
                                <a:cs typeface="Times New Roman" panose="02020603050405020304" pitchFamily="18" charset="0"/>
                                <a:sym typeface="Symbol"/>
                              </a:rPr>
                              <m:t>𝑴</m:t>
                            </m:r>
                          </m:sub>
                        </m:sSub>
                      </m:sub>
                      <m:sup/>
                    </m:sSubSup>
                  </m:oMath>
                </a14:m>
                <a:r>
                  <a:rPr lang="en-US" sz="2800" b="1" dirty="0" smtClean="0">
                    <a:solidFill>
                      <a:prstClr val="black"/>
                    </a:solidFill>
                    <a:latin typeface="Times New Roman" panose="02020603050405020304" pitchFamily="18" charset="0"/>
                    <a:cs typeface="Times New Roman" panose="02020603050405020304" pitchFamily="18" charset="0"/>
                    <a:sym typeface="Symbol"/>
                  </a:rPr>
                  <a:t>X</a:t>
                </a:r>
                <a14:m>
                  <m:oMath xmlns:m="http://schemas.openxmlformats.org/officeDocument/2006/math">
                    <m:acc>
                      <m:accPr>
                        <m:chr m:val="̂"/>
                        <m:ctrlPr>
                          <a:rPr lang="en-US" sz="2800" b="1" i="1" dirty="0" smtClean="0">
                            <a:solidFill>
                              <a:prstClr val="black"/>
                            </a:solidFill>
                            <a:latin typeface="Cambria Math"/>
                            <a:cs typeface="Times New Roman" panose="02020603050405020304" pitchFamily="18" charset="0"/>
                            <a:sym typeface="Symbol"/>
                          </a:rPr>
                        </m:ctrlPr>
                      </m:accPr>
                      <m:e>
                        <m:r>
                          <a:rPr lang="en-US" sz="2800" b="1" i="1" dirty="0" smtClean="0">
                            <a:solidFill>
                              <a:prstClr val="black"/>
                            </a:solidFill>
                            <a:latin typeface="Cambria Math"/>
                            <a:ea typeface="Cambria Math"/>
                            <a:cs typeface="Times New Roman" panose="02020603050405020304" pitchFamily="18" charset="0"/>
                            <a:sym typeface="Symbol"/>
                          </a:rPr>
                          <m:t>𝜷</m:t>
                        </m:r>
                      </m:e>
                    </m:acc>
                  </m:oMath>
                </a14:m>
                <a:endParaRPr lang="en-US" sz="2800" b="1" dirty="0">
                  <a:solidFill>
                    <a:prstClr val="black"/>
                  </a:solidFill>
                  <a:latin typeface="Times New Roman" panose="02020603050405020304" pitchFamily="18" charset="0"/>
                  <a:cs typeface="Times New Roman" panose="02020603050405020304" pitchFamily="18" charset="0"/>
                  <a:sym typeface="Symbol"/>
                </a:endParaRPr>
              </a:p>
              <a:p>
                <a:r>
                  <a:rPr lang="en-US" sz="2800" b="1" dirty="0" smtClean="0">
                    <a:latin typeface="Times New Roman" panose="02020603050405020304" pitchFamily="18" charset="0"/>
                    <a:cs typeface="Times New Roman" panose="02020603050405020304" pitchFamily="18" charset="0"/>
                  </a:rPr>
                  <a:t>where </a:t>
                </a:r>
                <a14:m>
                  <m:oMath xmlns:m="http://schemas.openxmlformats.org/officeDocument/2006/math">
                    <m:acc>
                      <m:accPr>
                        <m:chr m:val="̂"/>
                        <m:ctrlPr>
                          <a:rPr lang="en-US" sz="2800" b="1" i="1" smtClean="0">
                            <a:latin typeface="Cambria Math"/>
                          </a:rPr>
                        </m:ctrlPr>
                      </m:accPr>
                      <m:e>
                        <m:r>
                          <a:rPr lang="en-US" sz="2800" b="1" i="1" smtClean="0">
                            <a:latin typeface="Cambria Math"/>
                            <a:ea typeface="Cambria Math"/>
                          </a:rPr>
                          <m:t>𝜷</m:t>
                        </m:r>
                      </m:e>
                    </m:acc>
                  </m:oMath>
                </a14:m>
                <a:r>
                  <a:rPr lang="en-US" sz="2800" b="1" baseline="-25000" dirty="0" smtClean="0">
                    <a:latin typeface="Times New Roman" panose="02020603050405020304" pitchFamily="18" charset="0"/>
                    <a:cs typeface="Times New Roman" panose="02020603050405020304" pitchFamily="18" charset="0"/>
                  </a:rPr>
                  <a:t>M</a:t>
                </a:r>
                <a:r>
                  <a:rPr lang="en-US" sz="2800" b="1" dirty="0" smtClean="0">
                    <a:latin typeface="Times New Roman" panose="02020603050405020304" pitchFamily="18" charset="0"/>
                    <a:cs typeface="Times New Roman" panose="02020603050405020304" pitchFamily="18" charset="0"/>
                  </a:rPr>
                  <a:t> is an M-estimate of </a:t>
                </a:r>
                <a:r>
                  <a:rPr lang="en-US" sz="2800" b="1" dirty="0" smtClean="0">
                    <a:latin typeface="Times New Roman" panose="02020603050405020304" pitchFamily="18" charset="0"/>
                    <a:cs typeface="Times New Roman" panose="02020603050405020304" pitchFamily="18" charset="0"/>
                    <a:sym typeface="Symbol"/>
                  </a:rPr>
                  <a:t>.</a:t>
                </a:r>
              </a:p>
              <a:p>
                <a:endParaRPr lang="en-US" sz="2800" b="1" dirty="0">
                  <a:latin typeface="Times New Roman" panose="02020603050405020304" pitchFamily="18" charset="0"/>
                  <a:cs typeface="Times New Roman" panose="02020603050405020304" pitchFamily="18" charset="0"/>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2"/>
                <a:stretch>
                  <a:fillRect l="-1259" t="-1348"/>
                </a:stretch>
              </a:blipFill>
            </p:spPr>
            <p:txBody>
              <a:bodyPr/>
              <a:lstStyle/>
              <a:p>
                <a:r>
                  <a:rPr lang="en-US">
                    <a:noFill/>
                  </a:rPr>
                  <a:t> </a:t>
                </a:r>
              </a:p>
            </p:txBody>
          </p:sp>
        </mc:Fallback>
      </mc:AlternateContent>
    </p:spTree>
    <p:extLst>
      <p:ext uri="{BB962C8B-B14F-4D97-AF65-F5344CB8AC3E}">
        <p14:creationId xmlns:p14="http://schemas.microsoft.com/office/powerpoint/2010/main" val="29746716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r>
                  <a:rPr lang="en-US" b="1" dirty="0" smtClean="0">
                    <a:latin typeface="Times New Roman" panose="02020603050405020304" pitchFamily="18" charset="0"/>
                    <a:cs typeface="Times New Roman" panose="02020603050405020304" pitchFamily="18" charset="0"/>
                    <a:sym typeface="Symbol"/>
                  </a:rPr>
                  <a:t>Equivalently</a:t>
                </a:r>
              </a:p>
              <a:p>
                <a14:m>
                  <m:oMath xmlns:m="http://schemas.openxmlformats.org/officeDocument/2006/math">
                    <m:acc>
                      <m:accPr>
                        <m:chr m:val="̂"/>
                        <m:ctrlPr>
                          <a:rPr lang="en-US" b="1" i="1">
                            <a:latin typeface="Cambria Math"/>
                            <a:cs typeface="Times New Roman" panose="02020603050405020304" pitchFamily="18" charset="0"/>
                            <a:sym typeface="Symbol"/>
                          </a:rPr>
                        </m:ctrlPr>
                      </m:accPr>
                      <m:e>
                        <m:r>
                          <a:rPr lang="en-US" b="1" i="1">
                            <a:latin typeface="Cambria Math"/>
                            <a:ea typeface="Cambria Math"/>
                            <a:cs typeface="Times New Roman" panose="02020603050405020304" pitchFamily="18" charset="0"/>
                            <a:sym typeface="Symbol"/>
                          </a:rPr>
                          <m:t>𝜷</m:t>
                        </m:r>
                      </m:e>
                    </m:acc>
                  </m:oMath>
                </a14:m>
                <a:r>
                  <a:rPr lang="en-US" b="1" baseline="-25000" dirty="0">
                    <a:latin typeface="Times New Roman" panose="02020603050405020304" pitchFamily="18" charset="0"/>
                    <a:cs typeface="Times New Roman" panose="02020603050405020304" pitchFamily="18" charset="0"/>
                    <a:sym typeface="Symbol"/>
                  </a:rPr>
                  <a:t>s</a:t>
                </a:r>
                <a:r>
                  <a:rPr lang="en-US" b="1" dirty="0">
                    <a:latin typeface="Times New Roman" panose="02020603050405020304" pitchFamily="18" charset="0"/>
                    <a:cs typeface="Times New Roman" panose="02020603050405020304" pitchFamily="18" charset="0"/>
                    <a:sym typeface="Symbol"/>
                  </a:rPr>
                  <a:t>(</a:t>
                </a:r>
                <a:r>
                  <a:rPr lang="en-US" b="1" dirty="0" err="1">
                    <a:latin typeface="Times New Roman" panose="02020603050405020304" pitchFamily="18" charset="0"/>
                    <a:cs typeface="Times New Roman" panose="02020603050405020304" pitchFamily="18" charset="0"/>
                    <a:sym typeface="Symbol"/>
                  </a:rPr>
                  <a:t>k</a:t>
                </a:r>
                <a:r>
                  <a:rPr lang="en-US" b="1" baseline="-25000" dirty="0" err="1">
                    <a:latin typeface="Times New Roman" panose="02020603050405020304" pitchFamily="18" charset="0"/>
                    <a:cs typeface="Times New Roman" panose="02020603050405020304" pitchFamily="18" charset="0"/>
                    <a:sym typeface="Symbol"/>
                  </a:rPr>
                  <a:t>M</a:t>
                </a:r>
                <a:r>
                  <a:rPr lang="en-US" b="1" dirty="0">
                    <a:latin typeface="Times New Roman" panose="02020603050405020304" pitchFamily="18" charset="0"/>
                    <a:cs typeface="Times New Roman" panose="02020603050405020304" pitchFamily="18" charset="0"/>
                    <a:sym typeface="Symbol"/>
                  </a:rPr>
                  <a:t>) = (</a:t>
                </a:r>
                <a14:m>
                  <m:oMath xmlns:m="http://schemas.openxmlformats.org/officeDocument/2006/math">
                    <m:sSubSup>
                      <m:sSubSupPr>
                        <m:ctrlPr>
                          <a:rPr lang="en-US" b="1" i="1">
                            <a:latin typeface="Cambria Math"/>
                            <a:cs typeface="Times New Roman" panose="02020603050405020304" pitchFamily="18" charset="0"/>
                            <a:sym typeface="Symbol"/>
                          </a:rPr>
                        </m:ctrlPr>
                      </m:sSubSupPr>
                      <m:e>
                        <m:r>
                          <a:rPr lang="en-US" b="1" i="1">
                            <a:latin typeface="Cambria Math"/>
                            <a:cs typeface="Times New Roman" panose="02020603050405020304" pitchFamily="18" charset="0"/>
                            <a:sym typeface="Symbol"/>
                          </a:rPr>
                          <m:t>𝑿</m:t>
                        </m:r>
                        <m:r>
                          <a:rPr lang="en-US" b="1" i="1">
                            <a:latin typeface="Cambria Math"/>
                            <a:cs typeface="Times New Roman" panose="02020603050405020304" pitchFamily="18" charset="0"/>
                            <a:sym typeface="Symbol"/>
                          </a:rPr>
                          <m:t>′</m:t>
                        </m:r>
                      </m:e>
                      <m:sub>
                        <m:sSub>
                          <m:sSubPr>
                            <m:ctrlPr>
                              <a:rPr lang="en-US" b="1" i="1">
                                <a:latin typeface="Cambria Math"/>
                                <a:cs typeface="Times New Roman" panose="02020603050405020304" pitchFamily="18" charset="0"/>
                                <a:sym typeface="Symbol"/>
                              </a:rPr>
                            </m:ctrlPr>
                          </m:sSubPr>
                          <m:e>
                            <m:r>
                              <a:rPr lang="en-US" b="1" i="1">
                                <a:latin typeface="Cambria Math"/>
                                <a:cs typeface="Times New Roman" panose="02020603050405020304" pitchFamily="18" charset="0"/>
                                <a:sym typeface="Symbol"/>
                              </a:rPr>
                              <m:t>𝒌</m:t>
                            </m:r>
                          </m:e>
                          <m:sub>
                            <m:r>
                              <a:rPr lang="en-US" b="1" i="1">
                                <a:latin typeface="Cambria Math"/>
                                <a:cs typeface="Times New Roman" panose="02020603050405020304" pitchFamily="18" charset="0"/>
                                <a:sym typeface="Symbol"/>
                              </a:rPr>
                              <m:t>𝑴</m:t>
                            </m:r>
                          </m:sub>
                        </m:sSub>
                      </m:sub>
                      <m:sup/>
                    </m:sSubSup>
                  </m:oMath>
                </a14:m>
                <a:r>
                  <a:rPr lang="en-US" b="1" dirty="0">
                    <a:latin typeface="Times New Roman" panose="02020603050405020304" pitchFamily="18" charset="0"/>
                    <a:cs typeface="Times New Roman" panose="02020603050405020304" pitchFamily="18" charset="0"/>
                    <a:sym typeface="Symbol"/>
                  </a:rPr>
                  <a:t>W </a:t>
                </a:r>
                <a14:m>
                  <m:oMath xmlns:m="http://schemas.openxmlformats.org/officeDocument/2006/math">
                    <m:sSubSup>
                      <m:sSubSupPr>
                        <m:ctrlPr>
                          <a:rPr lang="en-US" b="1" i="1">
                            <a:solidFill>
                              <a:prstClr val="black"/>
                            </a:solidFill>
                            <a:latin typeface="Cambria Math"/>
                            <a:cs typeface="Times New Roman" panose="02020603050405020304" pitchFamily="18" charset="0"/>
                            <a:sym typeface="Symbol"/>
                          </a:rPr>
                        </m:ctrlPr>
                      </m:sSubSupPr>
                      <m:e>
                        <m:r>
                          <a:rPr lang="en-US" b="1" i="1">
                            <a:solidFill>
                              <a:prstClr val="black"/>
                            </a:solidFill>
                            <a:latin typeface="Cambria Math"/>
                            <a:cs typeface="Times New Roman" panose="02020603050405020304" pitchFamily="18" charset="0"/>
                            <a:sym typeface="Symbol"/>
                          </a:rPr>
                          <m:t>𝑿</m:t>
                        </m:r>
                      </m:e>
                      <m:sub>
                        <m:sSub>
                          <m:sSubPr>
                            <m:ctrlPr>
                              <a:rPr lang="en-US" b="1" i="1">
                                <a:solidFill>
                                  <a:prstClr val="black"/>
                                </a:solidFill>
                                <a:latin typeface="Cambria Math"/>
                                <a:cs typeface="Times New Roman" panose="02020603050405020304" pitchFamily="18" charset="0"/>
                                <a:sym typeface="Symbol"/>
                              </a:rPr>
                            </m:ctrlPr>
                          </m:sSubPr>
                          <m:e>
                            <m:r>
                              <a:rPr lang="en-US" b="1" i="1">
                                <a:solidFill>
                                  <a:prstClr val="black"/>
                                </a:solidFill>
                                <a:latin typeface="Cambria Math"/>
                                <a:cs typeface="Times New Roman" panose="02020603050405020304" pitchFamily="18" charset="0"/>
                                <a:sym typeface="Symbol"/>
                              </a:rPr>
                              <m:t>𝒌</m:t>
                            </m:r>
                          </m:e>
                          <m:sub>
                            <m:r>
                              <a:rPr lang="en-US" b="1" i="1">
                                <a:solidFill>
                                  <a:prstClr val="black"/>
                                </a:solidFill>
                                <a:latin typeface="Cambria Math"/>
                                <a:cs typeface="Times New Roman" panose="02020603050405020304" pitchFamily="18" charset="0"/>
                                <a:sym typeface="Symbol"/>
                              </a:rPr>
                              <m:t>𝑴</m:t>
                            </m:r>
                          </m:sub>
                        </m:sSub>
                      </m:sub>
                      <m:sup/>
                    </m:sSubSup>
                  </m:oMath>
                </a14:m>
                <a:r>
                  <a:rPr lang="en-US" b="1" dirty="0">
                    <a:latin typeface="Times New Roman" panose="02020603050405020304" pitchFamily="18" charset="0"/>
                    <a:cs typeface="Times New Roman" panose="02020603050405020304" pitchFamily="18" charset="0"/>
                    <a:sym typeface="Symbol"/>
                  </a:rPr>
                  <a:t>)</a:t>
                </a:r>
                <a:r>
                  <a:rPr lang="en-US" b="1" baseline="30000" dirty="0">
                    <a:latin typeface="Times New Roman" panose="02020603050405020304" pitchFamily="18" charset="0"/>
                    <a:cs typeface="Times New Roman" panose="02020603050405020304" pitchFamily="18" charset="0"/>
                    <a:sym typeface="Symbol"/>
                  </a:rPr>
                  <a:t>-1</a:t>
                </a:r>
                <a14:m>
                  <m:oMath xmlns:m="http://schemas.openxmlformats.org/officeDocument/2006/math">
                    <m:sSubSup>
                      <m:sSubSupPr>
                        <m:ctrlPr>
                          <a:rPr lang="en-US" b="1" i="1">
                            <a:latin typeface="Cambria Math"/>
                            <a:cs typeface="Times New Roman" panose="02020603050405020304" pitchFamily="18" charset="0"/>
                            <a:sym typeface="Symbol"/>
                          </a:rPr>
                        </m:ctrlPr>
                      </m:sSubSupPr>
                      <m:e>
                        <m:r>
                          <a:rPr lang="en-US" b="1" i="1">
                            <a:latin typeface="Cambria Math"/>
                            <a:cs typeface="Times New Roman" panose="02020603050405020304" pitchFamily="18" charset="0"/>
                            <a:sym typeface="Symbol"/>
                          </a:rPr>
                          <m:t>𝑿</m:t>
                        </m:r>
                        <m:r>
                          <a:rPr lang="en-US" b="1" i="1">
                            <a:latin typeface="Cambria Math"/>
                            <a:cs typeface="Times New Roman" panose="02020603050405020304" pitchFamily="18" charset="0"/>
                            <a:sym typeface="Symbol"/>
                          </a:rPr>
                          <m:t>′</m:t>
                        </m:r>
                      </m:e>
                      <m:sub>
                        <m:sSub>
                          <m:sSubPr>
                            <m:ctrlPr>
                              <a:rPr lang="en-US" b="1" i="1">
                                <a:latin typeface="Cambria Math"/>
                                <a:cs typeface="Times New Roman" panose="02020603050405020304" pitchFamily="18" charset="0"/>
                                <a:sym typeface="Symbol"/>
                              </a:rPr>
                            </m:ctrlPr>
                          </m:sSubPr>
                          <m:e>
                            <m:r>
                              <a:rPr lang="en-US" b="1" i="1">
                                <a:latin typeface="Cambria Math"/>
                                <a:cs typeface="Times New Roman" panose="02020603050405020304" pitchFamily="18" charset="0"/>
                                <a:sym typeface="Symbol"/>
                              </a:rPr>
                              <m:t>𝒌</m:t>
                            </m:r>
                          </m:e>
                          <m:sub>
                            <m:r>
                              <a:rPr lang="en-US" b="1" i="1">
                                <a:latin typeface="Cambria Math"/>
                                <a:cs typeface="Times New Roman" panose="02020603050405020304" pitchFamily="18" charset="0"/>
                                <a:sym typeface="Symbol"/>
                              </a:rPr>
                              <m:t>𝑴</m:t>
                            </m:r>
                          </m:sub>
                        </m:sSub>
                      </m:sub>
                      <m:sup/>
                    </m:sSubSup>
                  </m:oMath>
                </a14:m>
                <a:r>
                  <a:rPr lang="en-US" b="1" dirty="0">
                    <a:latin typeface="Times New Roman" panose="02020603050405020304" pitchFamily="18" charset="0"/>
                    <a:cs typeface="Times New Roman" panose="02020603050405020304" pitchFamily="18" charset="0"/>
                    <a:sym typeface="Symbol"/>
                  </a:rPr>
                  <a:t>W Y</a:t>
                </a:r>
              </a:p>
              <a:p>
                <a:r>
                  <a:rPr lang="en-US" b="1" dirty="0">
                    <a:latin typeface="Times New Roman" panose="02020603050405020304" pitchFamily="18" charset="0"/>
                    <a:cs typeface="Times New Roman" panose="02020603050405020304" pitchFamily="18" charset="0"/>
                    <a:sym typeface="Symbol"/>
                  </a:rPr>
                  <a:t>where  W=</a:t>
                </a:r>
                <a:r>
                  <a:rPr lang="en-US" b="1" dirty="0" err="1">
                    <a:latin typeface="Times New Roman" panose="02020603050405020304" pitchFamily="18" charset="0"/>
                    <a:cs typeface="Times New Roman" panose="02020603050405020304" pitchFamily="18" charset="0"/>
                    <a:sym typeface="Symbol"/>
                  </a:rPr>
                  <a:t>diag</a:t>
                </a:r>
                <a:r>
                  <a:rPr lang="en-US" b="1" dirty="0">
                    <a:latin typeface="Times New Roman" panose="02020603050405020304" pitchFamily="18" charset="0"/>
                    <a:cs typeface="Times New Roman" panose="02020603050405020304" pitchFamily="18" charset="0"/>
                    <a:sym typeface="Symbol"/>
                  </a:rPr>
                  <a:t>(w</a:t>
                </a:r>
                <a:r>
                  <a:rPr lang="en-US" b="1" baseline="-25000" dirty="0">
                    <a:latin typeface="Times New Roman" panose="02020603050405020304" pitchFamily="18" charset="0"/>
                    <a:cs typeface="Times New Roman" panose="02020603050405020304" pitchFamily="18" charset="0"/>
                    <a:sym typeface="Symbol"/>
                  </a:rPr>
                  <a:t>1</a:t>
                </a:r>
                <a:r>
                  <a:rPr lang="en-US" b="1" dirty="0">
                    <a:latin typeface="Times New Roman" panose="02020603050405020304" pitchFamily="18" charset="0"/>
                    <a:cs typeface="Times New Roman" panose="02020603050405020304" pitchFamily="18" charset="0"/>
                    <a:sym typeface="Symbol"/>
                  </a:rPr>
                  <a:t>,w</a:t>
                </a:r>
                <a:r>
                  <a:rPr lang="en-US" b="1" baseline="-25000" dirty="0">
                    <a:latin typeface="Times New Roman" panose="02020603050405020304" pitchFamily="18" charset="0"/>
                    <a:cs typeface="Times New Roman" panose="02020603050405020304" pitchFamily="18" charset="0"/>
                    <a:sym typeface="Symbol"/>
                  </a:rPr>
                  <a:t>2</a:t>
                </a:r>
                <a:r>
                  <a:rPr lang="en-US" b="1" dirty="0">
                    <a:latin typeface="Times New Roman" panose="02020603050405020304" pitchFamily="18" charset="0"/>
                    <a:cs typeface="Times New Roman" panose="02020603050405020304" pitchFamily="18" charset="0"/>
                    <a:sym typeface="Symbol"/>
                  </a:rPr>
                  <a:t>,…,</a:t>
                </a:r>
                <a:r>
                  <a:rPr lang="en-US" b="1" dirty="0" err="1">
                    <a:latin typeface="Times New Roman" panose="02020603050405020304" pitchFamily="18" charset="0"/>
                    <a:cs typeface="Times New Roman" panose="02020603050405020304" pitchFamily="18" charset="0"/>
                    <a:sym typeface="Symbol"/>
                  </a:rPr>
                  <a:t>w</a:t>
                </a:r>
                <a:r>
                  <a:rPr lang="en-US" b="1" baseline="-25000" dirty="0" err="1">
                    <a:latin typeface="Times New Roman" panose="02020603050405020304" pitchFamily="18" charset="0"/>
                    <a:cs typeface="Times New Roman" panose="02020603050405020304" pitchFamily="18" charset="0"/>
                    <a:sym typeface="Symbol"/>
                  </a:rPr>
                  <a:t>n</a:t>
                </a:r>
                <a:r>
                  <a:rPr lang="en-US" b="1" dirty="0">
                    <a:latin typeface="Times New Roman" panose="02020603050405020304" pitchFamily="18" charset="0"/>
                    <a:cs typeface="Times New Roman" panose="02020603050405020304" pitchFamily="18" charset="0"/>
                    <a:sym typeface="Symbol"/>
                  </a:rPr>
                  <a:t>) </a:t>
                </a:r>
                <a:endParaRPr lang="en-US" b="1" dirty="0" smtClean="0">
                  <a:latin typeface="Times New Roman" panose="02020603050405020304" pitchFamily="18" charset="0"/>
                  <a:cs typeface="Times New Roman" panose="02020603050405020304" pitchFamily="18" charset="0"/>
                  <a:sym typeface="Symbol"/>
                </a:endParaRPr>
              </a:p>
              <a:p>
                <a:r>
                  <a:rPr lang="en-US" b="1" dirty="0" err="1" smtClean="0">
                    <a:latin typeface="Times New Roman" panose="02020603050405020304" pitchFamily="18" charset="0"/>
                    <a:cs typeface="Times New Roman" panose="02020603050405020304" pitchFamily="18" charset="0"/>
                    <a:sym typeface="Symbol"/>
                  </a:rPr>
                  <a:t>w</a:t>
                </a:r>
                <a:r>
                  <a:rPr lang="en-US" b="1" baseline="-25000" dirty="0" err="1" smtClean="0">
                    <a:latin typeface="Times New Roman" panose="02020603050405020304" pitchFamily="18" charset="0"/>
                    <a:cs typeface="Times New Roman" panose="02020603050405020304" pitchFamily="18" charset="0"/>
                    <a:sym typeface="Symbol"/>
                  </a:rPr>
                  <a:t>i</a:t>
                </a:r>
                <a:r>
                  <a:rPr lang="en-US" b="1" dirty="0" smtClean="0">
                    <a:latin typeface="Times New Roman" panose="02020603050405020304" pitchFamily="18" charset="0"/>
                    <a:cs typeface="Times New Roman" panose="02020603050405020304" pitchFamily="18" charset="0"/>
                    <a:sym typeface="Symbol"/>
                  </a:rPr>
                  <a:t> = (</a:t>
                </a:r>
                <a:r>
                  <a:rPr lang="en-US" b="1" dirty="0" err="1" smtClean="0">
                    <a:latin typeface="Times New Roman" panose="02020603050405020304" pitchFamily="18" charset="0"/>
                    <a:cs typeface="Times New Roman" panose="02020603050405020304" pitchFamily="18" charset="0"/>
                    <a:sym typeface="Symbol"/>
                  </a:rPr>
                  <a:t>e</a:t>
                </a:r>
                <a:r>
                  <a:rPr lang="en-US" b="1" baseline="-25000" dirty="0" err="1" smtClean="0">
                    <a:latin typeface="Times New Roman" panose="02020603050405020304" pitchFamily="18" charset="0"/>
                    <a:cs typeface="Times New Roman" panose="02020603050405020304" pitchFamily="18" charset="0"/>
                    <a:sym typeface="Symbol"/>
                  </a:rPr>
                  <a:t>i</a:t>
                </a:r>
                <a:r>
                  <a:rPr lang="en-US" b="1" dirty="0" smtClean="0">
                    <a:latin typeface="Times New Roman" panose="02020603050405020304" pitchFamily="18" charset="0"/>
                    <a:cs typeface="Times New Roman" panose="02020603050405020304" pitchFamily="18" charset="0"/>
                    <a:sym typeface="Symbol"/>
                  </a:rPr>
                  <a:t>/s)/(</a:t>
                </a:r>
                <a:r>
                  <a:rPr lang="en-US" b="1" dirty="0" err="1" smtClean="0">
                    <a:latin typeface="Times New Roman" panose="02020603050405020304" pitchFamily="18" charset="0"/>
                    <a:cs typeface="Times New Roman" panose="02020603050405020304" pitchFamily="18" charset="0"/>
                    <a:sym typeface="Symbol"/>
                  </a:rPr>
                  <a:t>e</a:t>
                </a:r>
                <a:r>
                  <a:rPr lang="en-US" b="1" baseline="-25000" dirty="0" err="1" smtClean="0">
                    <a:latin typeface="Times New Roman" panose="02020603050405020304" pitchFamily="18" charset="0"/>
                    <a:cs typeface="Times New Roman" panose="02020603050405020304" pitchFamily="18" charset="0"/>
                    <a:sym typeface="Symbol"/>
                  </a:rPr>
                  <a:t>i</a:t>
                </a:r>
                <a:r>
                  <a:rPr lang="en-US" b="1" dirty="0" smtClean="0">
                    <a:latin typeface="Times New Roman" panose="02020603050405020304" pitchFamily="18" charset="0"/>
                    <a:cs typeface="Times New Roman" panose="02020603050405020304" pitchFamily="18" charset="0"/>
                    <a:sym typeface="Symbol"/>
                  </a:rPr>
                  <a:t>/s)</a:t>
                </a:r>
              </a:p>
              <a:p>
                <a:r>
                  <a:rPr lang="en-US" b="1" dirty="0" err="1" smtClean="0">
                    <a:latin typeface="Times New Roman" panose="02020603050405020304" pitchFamily="18" charset="0"/>
                    <a:cs typeface="Times New Roman" panose="02020603050405020304" pitchFamily="18" charset="0"/>
                    <a:sym typeface="Symbol"/>
                  </a:rPr>
                  <a:t>e</a:t>
                </a:r>
                <a:r>
                  <a:rPr lang="en-US" b="1" baseline="-25000" dirty="0" err="1" smtClean="0">
                    <a:latin typeface="Times New Roman" panose="02020603050405020304" pitchFamily="18" charset="0"/>
                    <a:cs typeface="Times New Roman" panose="02020603050405020304" pitchFamily="18" charset="0"/>
                    <a:sym typeface="Symbol"/>
                  </a:rPr>
                  <a:t>i</a:t>
                </a:r>
                <a:r>
                  <a:rPr lang="en-US" b="1" dirty="0">
                    <a:latin typeface="Times New Roman" panose="02020603050405020304" pitchFamily="18" charset="0"/>
                    <a:cs typeface="Times New Roman" panose="02020603050405020304" pitchFamily="18" charset="0"/>
                    <a:sym typeface="Symbol"/>
                  </a:rPr>
                  <a:t> </a:t>
                </a:r>
                <a:r>
                  <a:rPr lang="en-US" b="1" dirty="0" smtClean="0">
                    <a:latin typeface="Times New Roman" panose="02020603050405020304" pitchFamily="18" charset="0"/>
                    <a:cs typeface="Times New Roman" panose="02020603050405020304" pitchFamily="18" charset="0"/>
                    <a:sym typeface="Symbol"/>
                  </a:rPr>
                  <a:t>= </a:t>
                </a:r>
                <a:r>
                  <a:rPr lang="en-US" b="1" dirty="0" err="1" smtClean="0">
                    <a:latin typeface="Times New Roman" panose="02020603050405020304" pitchFamily="18" charset="0"/>
                    <a:cs typeface="Times New Roman" panose="02020603050405020304" pitchFamily="18" charset="0"/>
                    <a:sym typeface="Symbol"/>
                  </a:rPr>
                  <a:t>y</a:t>
                </a:r>
                <a:r>
                  <a:rPr lang="en-US" b="1" baseline="-25000" dirty="0" err="1" smtClean="0">
                    <a:latin typeface="Times New Roman" panose="02020603050405020304" pitchFamily="18" charset="0"/>
                    <a:cs typeface="Times New Roman" panose="02020603050405020304" pitchFamily="18" charset="0"/>
                    <a:sym typeface="Symbol"/>
                  </a:rPr>
                  <a:t>i</a:t>
                </a:r>
                <a:r>
                  <a:rPr lang="en-US" b="1" dirty="0" smtClean="0">
                    <a:latin typeface="Times New Roman" panose="02020603050405020304" pitchFamily="18" charset="0"/>
                    <a:cs typeface="Times New Roman" panose="02020603050405020304" pitchFamily="18" charset="0"/>
                    <a:sym typeface="Symbol"/>
                  </a:rPr>
                  <a:t> - </a:t>
                </a:r>
                <a14:m>
                  <m:oMath xmlns:m="http://schemas.openxmlformats.org/officeDocument/2006/math">
                    <m:acc>
                      <m:accPr>
                        <m:chr m:val="̂"/>
                        <m:ctrlPr>
                          <a:rPr lang="en-US" b="1" i="1" dirty="0" smtClean="0">
                            <a:latin typeface="Cambria Math"/>
                            <a:cs typeface="Times New Roman" panose="02020603050405020304" pitchFamily="18" charset="0"/>
                            <a:sym typeface="Symbol"/>
                          </a:rPr>
                        </m:ctrlPr>
                      </m:accPr>
                      <m:e>
                        <m:r>
                          <a:rPr lang="en-US" b="1" i="1" dirty="0" smtClean="0">
                            <a:latin typeface="Cambria Math"/>
                            <a:cs typeface="Times New Roman" panose="02020603050405020304" pitchFamily="18" charset="0"/>
                            <a:sym typeface="Symbol"/>
                          </a:rPr>
                          <m:t>𝒚</m:t>
                        </m:r>
                      </m:e>
                    </m:acc>
                  </m:oMath>
                </a14:m>
                <a:r>
                  <a:rPr lang="en-US" b="1" baseline="-25000" dirty="0" smtClean="0">
                    <a:latin typeface="Times New Roman" panose="02020603050405020304" pitchFamily="18" charset="0"/>
                    <a:cs typeface="Times New Roman" panose="02020603050405020304" pitchFamily="18" charset="0"/>
                    <a:sym typeface="Symbol"/>
                  </a:rPr>
                  <a:t>i</a:t>
                </a:r>
              </a:p>
              <a:p>
                <a:r>
                  <a:rPr lang="en-US" b="1" dirty="0" smtClean="0">
                    <a:latin typeface="Times New Roman" panose="02020603050405020304" pitchFamily="18" charset="0"/>
                    <a:cs typeface="Times New Roman" panose="02020603050405020304" pitchFamily="18" charset="0"/>
                    <a:sym typeface="Symbol"/>
                  </a:rPr>
                  <a:t>s</a:t>
                </a:r>
                <a:r>
                  <a:rPr lang="en-US" b="1" baseline="30000" dirty="0" smtClean="0">
                    <a:latin typeface="Times New Roman" panose="02020603050405020304" pitchFamily="18" charset="0"/>
                    <a:cs typeface="Times New Roman" panose="02020603050405020304" pitchFamily="18" charset="0"/>
                    <a:sym typeface="Symbol"/>
                  </a:rPr>
                  <a:t>2</a:t>
                </a:r>
                <a:r>
                  <a:rPr lang="en-US" b="1" dirty="0" smtClean="0">
                    <a:latin typeface="Times New Roman" panose="02020603050405020304" pitchFamily="18" charset="0"/>
                    <a:cs typeface="Times New Roman" panose="02020603050405020304" pitchFamily="18" charset="0"/>
                    <a:sym typeface="Symbol"/>
                  </a:rPr>
                  <a:t> is a robust M-estimator of </a:t>
                </a:r>
                <a:r>
                  <a:rPr lang="en-US" b="1" baseline="30000" dirty="0" smtClean="0">
                    <a:latin typeface="Times New Roman" panose="02020603050405020304" pitchFamily="18" charset="0"/>
                    <a:cs typeface="Times New Roman" panose="02020603050405020304" pitchFamily="18" charset="0"/>
                    <a:sym typeface="Symbol"/>
                  </a:rPr>
                  <a:t>2</a:t>
                </a:r>
                <a:endParaRPr lang="en-US" b="1" dirty="0">
                  <a:latin typeface="Times New Roman" panose="02020603050405020304" pitchFamily="18" charset="0"/>
                  <a:cs typeface="Times New Roman" panose="02020603050405020304" pitchFamily="18" charset="0"/>
                  <a:sym typeface="Symbol"/>
                </a:endParaRPr>
              </a:p>
              <a:p>
                <a:endParaRPr lang="en-US"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2"/>
                <a:stretch>
                  <a:fillRect l="-1630" t="-1887"/>
                </a:stretch>
              </a:blipFill>
            </p:spPr>
            <p:txBody>
              <a:bodyPr/>
              <a:lstStyle/>
              <a:p>
                <a:r>
                  <a:rPr lang="en-US">
                    <a:noFill/>
                  </a:rPr>
                  <a:t> </a:t>
                </a:r>
              </a:p>
            </p:txBody>
          </p:sp>
        </mc:Fallback>
      </mc:AlternateContent>
    </p:spTree>
    <p:extLst>
      <p:ext uri="{BB962C8B-B14F-4D97-AF65-F5344CB8AC3E}">
        <p14:creationId xmlns:p14="http://schemas.microsoft.com/office/powerpoint/2010/main" val="30708438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en-US" b="1" dirty="0" smtClean="0">
                <a:latin typeface="Times New Roman" panose="02020603050405020304" pitchFamily="18" charset="0"/>
                <a:cs typeface="Times New Roman" panose="02020603050405020304" pitchFamily="18" charset="0"/>
              </a:rPr>
              <a:t>The choice of the objective function </a:t>
            </a:r>
            <a:r>
              <a:rPr lang="en-US" b="1" dirty="0" smtClean="0">
                <a:latin typeface="Times New Roman" panose="02020603050405020304" pitchFamily="18" charset="0"/>
                <a:cs typeface="Times New Roman" panose="02020603050405020304" pitchFamily="18" charset="0"/>
                <a:sym typeface="Symbol"/>
              </a:rPr>
              <a:t> , the initial estimates for </a:t>
            </a:r>
            <a:r>
              <a:rPr lang="en-US" b="1" baseline="30000" dirty="0" smtClean="0">
                <a:latin typeface="Times New Roman" panose="02020603050405020304" pitchFamily="18" charset="0"/>
                <a:cs typeface="Times New Roman" panose="02020603050405020304" pitchFamily="18" charset="0"/>
                <a:sym typeface="Symbol"/>
              </a:rPr>
              <a:t>2</a:t>
            </a:r>
            <a:r>
              <a:rPr lang="en-US" b="1" dirty="0" smtClean="0">
                <a:latin typeface="Times New Roman" panose="02020603050405020304" pitchFamily="18" charset="0"/>
                <a:cs typeface="Times New Roman" panose="02020603050405020304" pitchFamily="18" charset="0"/>
                <a:sym typeface="Symbol"/>
              </a:rPr>
              <a:t> and thus the estimate of the “optimal” biased parameter </a:t>
            </a:r>
            <a:r>
              <a:rPr lang="en-US" b="1" dirty="0" err="1" smtClean="0">
                <a:latin typeface="Times New Roman" panose="02020603050405020304" pitchFamily="18" charset="0"/>
                <a:cs typeface="Times New Roman" panose="02020603050405020304" pitchFamily="18" charset="0"/>
                <a:sym typeface="Symbol"/>
              </a:rPr>
              <a:t>k</a:t>
            </a:r>
            <a:r>
              <a:rPr lang="en-US" b="1" baseline="-25000" dirty="0" err="1" smtClean="0">
                <a:latin typeface="Times New Roman" panose="02020603050405020304" pitchFamily="18" charset="0"/>
                <a:cs typeface="Times New Roman" panose="02020603050405020304" pitchFamily="18" charset="0"/>
                <a:sym typeface="Symbol"/>
              </a:rPr>
              <a:t>M</a:t>
            </a:r>
            <a:r>
              <a:rPr lang="en-US" b="1" baseline="-25000" dirty="0" smtClean="0">
                <a:latin typeface="Times New Roman" panose="02020603050405020304" pitchFamily="18" charset="0"/>
                <a:cs typeface="Times New Roman" panose="02020603050405020304" pitchFamily="18" charset="0"/>
                <a:sym typeface="Symbol"/>
              </a:rPr>
              <a:t> </a:t>
            </a:r>
            <a:r>
              <a:rPr lang="en-US" b="1" dirty="0" smtClean="0">
                <a:latin typeface="Times New Roman" panose="02020603050405020304" pitchFamily="18" charset="0"/>
                <a:cs typeface="Times New Roman" panose="02020603050405020304" pitchFamily="18" charset="0"/>
                <a:sym typeface="Symbol"/>
              </a:rPr>
              <a:t> will be studied by simulation.</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38175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FF0000"/>
                </a:solidFill>
              </a:rPr>
              <a:t>SURROGATE MM-ESTIMATOR</a:t>
            </a:r>
            <a:endParaRPr lang="en-US" dirty="0">
              <a:solidFill>
                <a:srgbClr val="FF0000"/>
              </a:solidFill>
            </a:endParaRPr>
          </a:p>
        </p:txBody>
      </p:sp>
      <mc:AlternateContent xmlns:mc="http://schemas.openxmlformats.org/markup-compatibility/2006" xmlns:a14="http://schemas.microsoft.com/office/drawing/2010/main">
        <mc:Choice Requires="a14">
          <p:sp>
            <p:nvSpPr>
              <p:cNvPr id="4" name="عنصر نائب للمحتوى 3"/>
              <p:cNvSpPr>
                <a:spLocks noGrp="1"/>
              </p:cNvSpPr>
              <p:nvPr>
                <p:ph idx="1"/>
              </p:nvPr>
            </p:nvSpPr>
            <p:spPr/>
            <p:txBody>
              <a:bodyPr>
                <a:normAutofit/>
              </a:bodyPr>
              <a:lstStyle/>
              <a:p>
                <a:r>
                  <a:rPr lang="en-US" sz="3000" b="1" dirty="0" smtClean="0">
                    <a:latin typeface="Times New Roman" panose="02020603050405020304" pitchFamily="18" charset="0"/>
                    <a:cs typeface="Times New Roman" panose="02020603050405020304" pitchFamily="18" charset="0"/>
                  </a:rPr>
                  <a:t>The </a:t>
                </a:r>
                <a:r>
                  <a:rPr lang="en-US" sz="3000" b="1" dirty="0">
                    <a:latin typeface="Times New Roman" panose="02020603050405020304" pitchFamily="18" charset="0"/>
                    <a:cs typeface="Times New Roman" panose="02020603050405020304" pitchFamily="18" charset="0"/>
                  </a:rPr>
                  <a:t>M</a:t>
                </a:r>
                <a:r>
                  <a:rPr lang="en-US" sz="3000" b="1" dirty="0" smtClean="0">
                    <a:latin typeface="Times New Roman" panose="02020603050405020304" pitchFamily="18" charset="0"/>
                    <a:cs typeface="Times New Roman" panose="02020603050405020304" pitchFamily="18" charset="0"/>
                  </a:rPr>
                  <a:t>M-estimator is less affected by both outliers in the Y and X directions.</a:t>
                </a:r>
              </a:p>
              <a:p>
                <a:r>
                  <a:rPr lang="en-US" sz="3000" b="1" dirty="0" smtClean="0">
                    <a:latin typeface="Times New Roman" panose="02020603050405020304" pitchFamily="18" charset="0"/>
                    <a:cs typeface="Times New Roman" panose="02020603050405020304" pitchFamily="18" charset="0"/>
                  </a:rPr>
                  <a:t>The surrogated MM-estimator can be derived as</a:t>
                </a:r>
              </a:p>
              <a:p>
                <a14:m>
                  <m:oMath xmlns:m="http://schemas.openxmlformats.org/officeDocument/2006/math">
                    <m:acc>
                      <m:accPr>
                        <m:chr m:val="̂"/>
                        <m:ctrlPr>
                          <a:rPr lang="en-US" sz="3000" b="1" i="1" smtClean="0">
                            <a:latin typeface="Cambria Math"/>
                          </a:rPr>
                        </m:ctrlPr>
                      </m:accPr>
                      <m:e>
                        <m:r>
                          <a:rPr lang="en-US" sz="3000" b="1" i="1" smtClean="0">
                            <a:latin typeface="Cambria Math"/>
                            <a:ea typeface="Cambria Math"/>
                          </a:rPr>
                          <m:t>𝜷</m:t>
                        </m:r>
                      </m:e>
                    </m:acc>
                  </m:oMath>
                </a14:m>
                <a:r>
                  <a:rPr lang="en-US" sz="3000" b="1" baseline="-25000" dirty="0" smtClean="0">
                    <a:latin typeface="Times New Roman" panose="02020603050405020304" pitchFamily="18" charset="0"/>
                    <a:cs typeface="Times New Roman" panose="02020603050405020304" pitchFamily="18" charset="0"/>
                  </a:rPr>
                  <a:t>s</a:t>
                </a:r>
                <a:r>
                  <a:rPr lang="en-US" sz="3000" b="1" dirty="0" smtClean="0">
                    <a:latin typeface="Times New Roman" panose="02020603050405020304" pitchFamily="18" charset="0"/>
                    <a:cs typeface="Times New Roman" panose="02020603050405020304" pitchFamily="18" charset="0"/>
                  </a:rPr>
                  <a:t>(</a:t>
                </a:r>
                <a:r>
                  <a:rPr lang="en-US" sz="3000" b="1" dirty="0" err="1" smtClean="0">
                    <a:latin typeface="Times New Roman" panose="02020603050405020304" pitchFamily="18" charset="0"/>
                    <a:cs typeface="Times New Roman" panose="02020603050405020304" pitchFamily="18" charset="0"/>
                  </a:rPr>
                  <a:t>k</a:t>
                </a:r>
                <a:r>
                  <a:rPr lang="en-US" sz="3000" b="1" baseline="-25000" dirty="0" err="1" smtClean="0">
                    <a:latin typeface="Times New Roman" panose="02020603050405020304" pitchFamily="18" charset="0"/>
                    <a:cs typeface="Times New Roman" panose="02020603050405020304" pitchFamily="18" charset="0"/>
                  </a:rPr>
                  <a:t>MM</a:t>
                </a:r>
                <a:r>
                  <a:rPr lang="en-US" sz="3000" b="1" dirty="0" smtClean="0">
                    <a:latin typeface="Times New Roman" panose="02020603050405020304" pitchFamily="18" charset="0"/>
                    <a:cs typeface="Times New Roman" panose="02020603050405020304" pitchFamily="18" charset="0"/>
                  </a:rPr>
                  <a:t>) = ( </a:t>
                </a:r>
                <a14:m>
                  <m:oMath xmlns:m="http://schemas.openxmlformats.org/officeDocument/2006/math">
                    <m:sSup>
                      <m:sSupPr>
                        <m:ctrlPr>
                          <a:rPr lang="en-US" sz="3000" b="1" i="1" smtClean="0">
                            <a:latin typeface="Cambria Math"/>
                          </a:rPr>
                        </m:ctrlPr>
                      </m:sSupPr>
                      <m:e>
                        <m:r>
                          <a:rPr lang="en-US" sz="3000" b="1" i="1" smtClean="0">
                            <a:latin typeface="Cambria Math"/>
                          </a:rPr>
                          <m:t>𝑿</m:t>
                        </m:r>
                      </m:e>
                      <m:sup>
                        <m:r>
                          <a:rPr lang="en-US" sz="3000" b="1" i="1" smtClean="0">
                            <a:latin typeface="Cambria Math"/>
                          </a:rPr>
                          <m:t>′</m:t>
                        </m:r>
                      </m:sup>
                    </m:sSup>
                  </m:oMath>
                </a14:m>
                <a:r>
                  <a:rPr lang="en-US" sz="3000" b="1" baseline="-25000" dirty="0" smtClean="0">
                    <a:latin typeface="Times New Roman" panose="02020603050405020304" pitchFamily="18" charset="0"/>
                    <a:cs typeface="Times New Roman" panose="02020603050405020304" pitchFamily="18" charset="0"/>
                  </a:rPr>
                  <a:t>K</a:t>
                </a:r>
                <a:r>
                  <a:rPr lang="en-US" sz="3000" b="1" dirty="0" smtClean="0">
                    <a:latin typeface="Times New Roman" panose="02020603050405020304" pitchFamily="18" charset="0"/>
                    <a:cs typeface="Times New Roman" panose="02020603050405020304" pitchFamily="18" charset="0"/>
                  </a:rPr>
                  <a:t>W </a:t>
                </a:r>
                <a14:m>
                  <m:oMath xmlns:m="http://schemas.openxmlformats.org/officeDocument/2006/math">
                    <m:sSup>
                      <m:sSupPr>
                        <m:ctrlPr>
                          <a:rPr lang="en-US" sz="3000" b="1" i="1">
                            <a:latin typeface="Cambria Math"/>
                          </a:rPr>
                        </m:ctrlPr>
                      </m:sSupPr>
                      <m:e>
                        <m:r>
                          <a:rPr lang="en-US" sz="3000" b="1" i="1">
                            <a:latin typeface="Cambria Math"/>
                          </a:rPr>
                          <m:t>𝑿</m:t>
                        </m:r>
                      </m:e>
                      <m:sup>
                        <m:r>
                          <a:rPr lang="en-US" sz="3000" b="1" i="1">
                            <a:latin typeface="Cambria Math"/>
                          </a:rPr>
                          <m:t>′</m:t>
                        </m:r>
                      </m:sup>
                    </m:sSup>
                  </m:oMath>
                </a14:m>
                <a:r>
                  <a:rPr lang="en-US" sz="3000" b="1" dirty="0" smtClean="0">
                    <a:latin typeface="Times New Roman" panose="02020603050405020304" pitchFamily="18" charset="0"/>
                    <a:cs typeface="Times New Roman" panose="02020603050405020304" pitchFamily="18" charset="0"/>
                  </a:rPr>
                  <a:t>+ </a:t>
                </a:r>
                <a:r>
                  <a:rPr lang="en-US" sz="3000" b="1" dirty="0" err="1" smtClean="0">
                    <a:latin typeface="Times New Roman" panose="02020603050405020304" pitchFamily="18" charset="0"/>
                    <a:cs typeface="Times New Roman" panose="02020603050405020304" pitchFamily="18" charset="0"/>
                  </a:rPr>
                  <a:t>k</a:t>
                </a:r>
                <a:r>
                  <a:rPr lang="en-US" sz="3000" b="1" baseline="-25000" dirty="0" err="1" smtClean="0">
                    <a:latin typeface="Times New Roman" panose="02020603050405020304" pitchFamily="18" charset="0"/>
                    <a:cs typeface="Times New Roman" panose="02020603050405020304" pitchFamily="18" charset="0"/>
                  </a:rPr>
                  <a:t>MM</a:t>
                </a:r>
                <a:r>
                  <a:rPr lang="en-US" sz="3000" b="1" dirty="0" smtClean="0">
                    <a:latin typeface="Times New Roman" panose="02020603050405020304" pitchFamily="18" charset="0"/>
                    <a:cs typeface="Times New Roman" panose="02020603050405020304" pitchFamily="18" charset="0"/>
                  </a:rPr>
                  <a:t> </a:t>
                </a:r>
                <a:r>
                  <a:rPr lang="en-US" sz="3000" b="1" dirty="0" err="1" smtClean="0">
                    <a:latin typeface="Times New Roman" panose="02020603050405020304" pitchFamily="18" charset="0"/>
                    <a:cs typeface="Times New Roman" panose="02020603050405020304" pitchFamily="18" charset="0"/>
                  </a:rPr>
                  <a:t>I</a:t>
                </a:r>
                <a:r>
                  <a:rPr lang="en-US" sz="3000" b="1" baseline="-25000" dirty="0" err="1" smtClean="0">
                    <a:latin typeface="Times New Roman" panose="02020603050405020304" pitchFamily="18" charset="0"/>
                    <a:cs typeface="Times New Roman" panose="02020603050405020304" pitchFamily="18" charset="0"/>
                  </a:rPr>
                  <a:t>p</a:t>
                </a:r>
                <a:r>
                  <a:rPr lang="en-US" sz="3000" b="1" dirty="0" smtClean="0">
                    <a:latin typeface="Times New Roman" panose="02020603050405020304" pitchFamily="18" charset="0"/>
                    <a:cs typeface="Times New Roman" panose="02020603050405020304" pitchFamily="18" charset="0"/>
                  </a:rPr>
                  <a:t>)</a:t>
                </a:r>
                <a:r>
                  <a:rPr lang="en-US" sz="3000" b="1" baseline="30000" dirty="0" smtClean="0">
                    <a:latin typeface="Times New Roman" panose="02020603050405020304" pitchFamily="18" charset="0"/>
                    <a:cs typeface="Times New Roman" panose="02020603050405020304" pitchFamily="18" charset="0"/>
                  </a:rPr>
                  <a:t>-1</a:t>
                </a:r>
                <a:r>
                  <a:rPr lang="en-US" sz="3000" b="1" dirty="0" smtClean="0">
                    <a:latin typeface="Times New Roman" panose="02020603050405020304" pitchFamily="18" charset="0"/>
                    <a:cs typeface="Times New Roman" panose="02020603050405020304" pitchFamily="18" charset="0"/>
                  </a:rPr>
                  <a:t> </a:t>
                </a:r>
                <a14:m>
                  <m:oMath xmlns:m="http://schemas.openxmlformats.org/officeDocument/2006/math">
                    <m:sSup>
                      <m:sSupPr>
                        <m:ctrlPr>
                          <a:rPr lang="en-US" sz="3000" b="1" i="1">
                            <a:latin typeface="Cambria Math"/>
                          </a:rPr>
                        </m:ctrlPr>
                      </m:sSupPr>
                      <m:e>
                        <m:r>
                          <a:rPr lang="en-US" sz="3000" b="1" i="1">
                            <a:latin typeface="Cambria Math"/>
                          </a:rPr>
                          <m:t>𝑿</m:t>
                        </m:r>
                      </m:e>
                      <m:sup>
                        <m:r>
                          <a:rPr lang="en-US" sz="3000" b="1" i="1">
                            <a:latin typeface="Cambria Math"/>
                          </a:rPr>
                          <m:t>′</m:t>
                        </m:r>
                      </m:sup>
                    </m:sSup>
                  </m:oMath>
                </a14:m>
                <a:r>
                  <a:rPr lang="en-US" sz="3000" b="1" baseline="-25000" dirty="0">
                    <a:latin typeface="Times New Roman" panose="02020603050405020304" pitchFamily="18" charset="0"/>
                    <a:cs typeface="Times New Roman" panose="02020603050405020304" pitchFamily="18" charset="0"/>
                  </a:rPr>
                  <a:t>K</a:t>
                </a:r>
                <a:r>
                  <a:rPr lang="en-US" sz="3000" b="1" dirty="0">
                    <a:latin typeface="Times New Roman" panose="02020603050405020304" pitchFamily="18" charset="0"/>
                    <a:cs typeface="Times New Roman" panose="02020603050405020304" pitchFamily="18" charset="0"/>
                  </a:rPr>
                  <a:t>W </a:t>
                </a:r>
                <a14:m>
                  <m:oMath xmlns:m="http://schemas.openxmlformats.org/officeDocument/2006/math">
                    <m:sSup>
                      <m:sSupPr>
                        <m:ctrlPr>
                          <a:rPr lang="en-US" sz="3000" b="1" i="1">
                            <a:latin typeface="Cambria Math"/>
                          </a:rPr>
                        </m:ctrlPr>
                      </m:sSupPr>
                      <m:e>
                        <m:r>
                          <a:rPr lang="en-US" sz="3000" b="1" i="1">
                            <a:latin typeface="Cambria Math"/>
                          </a:rPr>
                          <m:t>𝑿</m:t>
                        </m:r>
                      </m:e>
                      <m:sup>
                        <m:r>
                          <a:rPr lang="en-US" sz="3000" b="1" i="1">
                            <a:latin typeface="Cambria Math"/>
                          </a:rPr>
                          <m:t>′</m:t>
                        </m:r>
                      </m:sup>
                    </m:sSup>
                    <m:acc>
                      <m:accPr>
                        <m:chr m:val="̂"/>
                        <m:ctrlPr>
                          <a:rPr lang="en-US" sz="3000" b="1" i="1" smtClean="0">
                            <a:latin typeface="Cambria Math"/>
                          </a:rPr>
                        </m:ctrlPr>
                      </m:accPr>
                      <m:e>
                        <m:r>
                          <a:rPr lang="en-US" sz="3000" b="1" i="1" smtClean="0">
                            <a:latin typeface="Cambria Math"/>
                            <a:ea typeface="Cambria Math"/>
                          </a:rPr>
                          <m:t>𝜷</m:t>
                        </m:r>
                      </m:e>
                    </m:acc>
                  </m:oMath>
                </a14:m>
                <a:r>
                  <a:rPr lang="en-US" sz="3000" b="1" baseline="-25000" dirty="0" smtClean="0">
                    <a:latin typeface="Times New Roman" panose="02020603050405020304" pitchFamily="18" charset="0"/>
                    <a:cs typeface="Times New Roman" panose="02020603050405020304" pitchFamily="18" charset="0"/>
                  </a:rPr>
                  <a:t>MM</a:t>
                </a:r>
                <a:endParaRPr lang="en-US" sz="3000" b="1" dirty="0" smtClean="0">
                  <a:latin typeface="Times New Roman" panose="02020603050405020304" pitchFamily="18" charset="0"/>
                  <a:cs typeface="Times New Roman" panose="02020603050405020304" pitchFamily="18" charset="0"/>
                </a:endParaRPr>
              </a:p>
              <a:p>
                <a:r>
                  <a:rPr lang="en-US" sz="3000" b="1" dirty="0">
                    <a:latin typeface="Times New Roman" panose="02020603050405020304" pitchFamily="18" charset="0"/>
                    <a:cs typeface="Times New Roman" panose="02020603050405020304" pitchFamily="18" charset="0"/>
                  </a:rPr>
                  <a:t> </a:t>
                </a:r>
                <a:r>
                  <a:rPr lang="en-US" sz="3000" b="1" dirty="0" smtClean="0">
                    <a:latin typeface="Times New Roman" panose="02020603050405020304" pitchFamily="18" charset="0"/>
                    <a:cs typeface="Times New Roman" panose="02020603050405020304" pitchFamily="18" charset="0"/>
                  </a:rPr>
                  <a:t>were </a:t>
                </a:r>
                <a14:m>
                  <m:oMath xmlns:m="http://schemas.openxmlformats.org/officeDocument/2006/math">
                    <m:acc>
                      <m:accPr>
                        <m:chr m:val="̂"/>
                        <m:ctrlPr>
                          <a:rPr lang="en-US" sz="3000" b="1" i="1">
                            <a:latin typeface="Cambria Math"/>
                          </a:rPr>
                        </m:ctrlPr>
                      </m:accPr>
                      <m:e>
                        <m:r>
                          <a:rPr lang="en-US" sz="3000" b="1" i="1">
                            <a:latin typeface="Cambria Math"/>
                            <a:ea typeface="Cambria Math"/>
                          </a:rPr>
                          <m:t>𝜷</m:t>
                        </m:r>
                      </m:e>
                    </m:acc>
                  </m:oMath>
                </a14:m>
                <a:r>
                  <a:rPr lang="en-US" sz="3000" b="1" baseline="-25000" dirty="0" smtClean="0">
                    <a:latin typeface="Times New Roman" panose="02020603050405020304" pitchFamily="18" charset="0"/>
                    <a:cs typeface="Times New Roman" panose="02020603050405020304" pitchFamily="18" charset="0"/>
                  </a:rPr>
                  <a:t>MM </a:t>
                </a:r>
                <a:r>
                  <a:rPr lang="en-US" sz="3000" b="1" dirty="0">
                    <a:latin typeface="Times New Roman" panose="02020603050405020304" pitchFamily="18" charset="0"/>
                    <a:cs typeface="Times New Roman" panose="02020603050405020304" pitchFamily="18" charset="0"/>
                  </a:rPr>
                  <a:t> </a:t>
                </a:r>
                <a:r>
                  <a:rPr lang="en-US" sz="3000" b="1" dirty="0" smtClean="0">
                    <a:latin typeface="Times New Roman" panose="02020603050405020304" pitchFamily="18" charset="0"/>
                    <a:cs typeface="Times New Roman" panose="02020603050405020304" pitchFamily="18" charset="0"/>
                  </a:rPr>
                  <a:t>is the MM-estimate of </a:t>
                </a:r>
                <a:r>
                  <a:rPr lang="en-US" sz="3000" b="1" dirty="0" smtClean="0">
                    <a:latin typeface="Times New Roman" panose="02020603050405020304" pitchFamily="18" charset="0"/>
                    <a:cs typeface="Times New Roman" panose="02020603050405020304" pitchFamily="18" charset="0"/>
                    <a:sym typeface="Symbol"/>
                  </a:rPr>
                  <a:t>, K</a:t>
                </a:r>
                <a:r>
                  <a:rPr lang="en-US" sz="3000" b="1" baseline="-25000" dirty="0" smtClean="0">
                    <a:latin typeface="Times New Roman" panose="02020603050405020304" pitchFamily="18" charset="0"/>
                    <a:cs typeface="Times New Roman" panose="02020603050405020304" pitchFamily="18" charset="0"/>
                    <a:sym typeface="Symbol"/>
                  </a:rPr>
                  <a:t>MM</a:t>
                </a:r>
                <a:r>
                  <a:rPr lang="en-US" sz="3000" b="1" dirty="0" smtClean="0">
                    <a:latin typeface="Times New Roman" panose="02020603050405020304" pitchFamily="18" charset="0"/>
                    <a:cs typeface="Times New Roman" panose="02020603050405020304" pitchFamily="18" charset="0"/>
                    <a:sym typeface="Symbol"/>
                  </a:rPr>
                  <a:t> the optimal biased estimate derived from the MM-estimator</a:t>
                </a:r>
                <a:endParaRPr lang="en-US" sz="3000" b="1" dirty="0">
                  <a:latin typeface="Times New Roman" panose="02020603050405020304" pitchFamily="18" charset="0"/>
                  <a:cs typeface="Times New Roman" panose="02020603050405020304" pitchFamily="18" charset="0"/>
                </a:endParaRPr>
              </a:p>
              <a:p>
                <a:endParaRPr lang="en-US" dirty="0"/>
              </a:p>
            </p:txBody>
          </p:sp>
        </mc:Choice>
        <mc:Fallback xmlns="">
          <p:sp>
            <p:nvSpPr>
              <p:cNvPr id="4" name="عنصر نائب للمحتوى 3"/>
              <p:cNvSpPr>
                <a:spLocks noGrp="1" noRot="1" noChangeAspect="1" noMove="1" noResize="1" noEditPoints="1" noAdjustHandles="1" noChangeArrowheads="1" noChangeShapeType="1" noTextEdit="1"/>
              </p:cNvSpPr>
              <p:nvPr>
                <p:ph idx="1"/>
              </p:nvPr>
            </p:nvSpPr>
            <p:spPr>
              <a:blipFill rotWithShape="1">
                <a:blip r:embed="rId2"/>
                <a:stretch>
                  <a:fillRect l="-1481" t="-1752" r="-519"/>
                </a:stretch>
              </a:blipFill>
            </p:spPr>
            <p:txBody>
              <a:bodyPr/>
              <a:lstStyle/>
              <a:p>
                <a:r>
                  <a:rPr lang="en-US">
                    <a:noFill/>
                  </a:rPr>
                  <a:t> </a:t>
                </a:r>
              </a:p>
            </p:txBody>
          </p:sp>
        </mc:Fallback>
      </mc:AlternateContent>
    </p:spTree>
    <p:extLst>
      <p:ext uri="{BB962C8B-B14F-4D97-AF65-F5344CB8AC3E}">
        <p14:creationId xmlns:p14="http://schemas.microsoft.com/office/powerpoint/2010/main" val="6153357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14:m>
                  <m:oMath xmlns:m="http://schemas.openxmlformats.org/officeDocument/2006/math">
                    <m:acc>
                      <m:accPr>
                        <m:chr m:val="̂"/>
                        <m:ctrlPr>
                          <a:rPr lang="en-US" b="1" i="1" smtClean="0">
                            <a:latin typeface="Cambria Math"/>
                          </a:rPr>
                        </m:ctrlPr>
                      </m:accPr>
                      <m:e>
                        <m:r>
                          <a:rPr lang="en-US" b="1" i="1" smtClean="0">
                            <a:latin typeface="Cambria Math"/>
                          </a:rPr>
                          <m:t>𝑲</m:t>
                        </m:r>
                      </m:e>
                    </m:acc>
                  </m:oMath>
                </a14:m>
                <a:r>
                  <a:rPr lang="en-US" b="1" baseline="-25000" dirty="0" smtClean="0">
                    <a:latin typeface="Times New Roman" panose="02020603050405020304" pitchFamily="18" charset="0"/>
                    <a:cs typeface="Times New Roman" panose="02020603050405020304" pitchFamily="18" charset="0"/>
                  </a:rPr>
                  <a:t>MM</a:t>
                </a:r>
                <a:r>
                  <a:rPr lang="en-US" b="1" dirty="0" smtClean="0">
                    <a:latin typeface="Times New Roman" panose="02020603050405020304" pitchFamily="18" charset="0"/>
                    <a:cs typeface="Times New Roman" panose="02020603050405020304" pitchFamily="18" charset="0"/>
                  </a:rPr>
                  <a:t> = p s</a:t>
                </a:r>
                <a:r>
                  <a:rPr lang="en-US" b="1" baseline="30000" dirty="0" smtClean="0">
                    <a:latin typeface="Times New Roman" panose="02020603050405020304" pitchFamily="18" charset="0"/>
                    <a:cs typeface="Times New Roman" panose="02020603050405020304" pitchFamily="18" charset="0"/>
                  </a:rPr>
                  <a:t>2</a:t>
                </a:r>
                <a:r>
                  <a:rPr lang="en-US" b="1" baseline="-25000" dirty="0" smtClean="0">
                    <a:latin typeface="Times New Roman" panose="02020603050405020304" pitchFamily="18" charset="0"/>
                    <a:cs typeface="Times New Roman" panose="02020603050405020304" pitchFamily="18" charset="0"/>
                  </a:rPr>
                  <a:t> MM</a:t>
                </a:r>
                <a:r>
                  <a:rPr lang="en-US" b="1" dirty="0" smtClean="0">
                    <a:latin typeface="Times New Roman" panose="02020603050405020304" pitchFamily="18" charset="0"/>
                    <a:cs typeface="Times New Roman" panose="02020603050405020304" pitchFamily="18" charset="0"/>
                  </a:rPr>
                  <a:t> / </a:t>
                </a:r>
                <a14:m>
                  <m:oMath xmlns:m="http://schemas.openxmlformats.org/officeDocument/2006/math">
                    <m:acc>
                      <m:accPr>
                        <m:chr m:val="̂"/>
                        <m:ctrlPr>
                          <a:rPr lang="en-US" b="1" i="1">
                            <a:solidFill>
                              <a:prstClr val="black"/>
                            </a:solidFill>
                            <a:latin typeface="Cambria Math"/>
                          </a:rPr>
                        </m:ctrlPr>
                      </m:accPr>
                      <m:e>
                        <m:r>
                          <a:rPr lang="en-US" b="1" i="1">
                            <a:solidFill>
                              <a:prstClr val="black"/>
                            </a:solidFill>
                            <a:latin typeface="Cambria Math"/>
                            <a:ea typeface="Cambria Math"/>
                          </a:rPr>
                          <m:t>𝜷</m:t>
                        </m:r>
                      </m:e>
                    </m:acc>
                  </m:oMath>
                </a14:m>
                <a:r>
                  <a:rPr lang="en-US" b="1" baseline="30000" dirty="0" smtClean="0">
                    <a:solidFill>
                      <a:prstClr val="black"/>
                    </a:solidFill>
                    <a:latin typeface="Times New Roman" panose="02020603050405020304" pitchFamily="18" charset="0"/>
                    <a:cs typeface="Times New Roman" panose="02020603050405020304" pitchFamily="18" charset="0"/>
                  </a:rPr>
                  <a:t>’ </a:t>
                </a:r>
                <a:r>
                  <a:rPr lang="en-US" b="1" baseline="-25000" dirty="0" smtClean="0">
                    <a:solidFill>
                      <a:prstClr val="black"/>
                    </a:solidFill>
                    <a:latin typeface="Times New Roman" panose="02020603050405020304" pitchFamily="18" charset="0"/>
                    <a:cs typeface="Times New Roman" panose="02020603050405020304" pitchFamily="18" charset="0"/>
                  </a:rPr>
                  <a:t>MM </a:t>
                </a:r>
                <a14:m>
                  <m:oMath xmlns:m="http://schemas.openxmlformats.org/officeDocument/2006/math">
                    <m:acc>
                      <m:accPr>
                        <m:chr m:val="̂"/>
                        <m:ctrlPr>
                          <a:rPr lang="en-US" b="1" i="1">
                            <a:latin typeface="Cambria Math"/>
                          </a:rPr>
                        </m:ctrlPr>
                      </m:accPr>
                      <m:e>
                        <m:r>
                          <a:rPr lang="en-US" b="1" i="1">
                            <a:latin typeface="Cambria Math"/>
                            <a:ea typeface="Cambria Math"/>
                          </a:rPr>
                          <m:t>𝜷</m:t>
                        </m:r>
                      </m:e>
                    </m:acc>
                  </m:oMath>
                </a14:m>
                <a:r>
                  <a:rPr lang="en-US" b="1" baseline="-25000" dirty="0">
                    <a:latin typeface="Times New Roman" panose="02020603050405020304" pitchFamily="18" charset="0"/>
                    <a:cs typeface="Times New Roman" panose="02020603050405020304" pitchFamily="18" charset="0"/>
                  </a:rPr>
                  <a:t>MM</a:t>
                </a:r>
                <a:endParaRPr lang="en-US" b="1" dirty="0">
                  <a:latin typeface="Times New Roman" panose="02020603050405020304" pitchFamily="18" charset="0"/>
                  <a:cs typeface="Times New Roman" panose="02020603050405020304" pitchFamily="18" charset="0"/>
                </a:endParaRPr>
              </a:p>
              <a:p>
                <a:pPr lvl="0"/>
                <a:r>
                  <a:rPr lang="en-US" b="1" dirty="0" smtClean="0">
                    <a:solidFill>
                      <a:prstClr val="black"/>
                    </a:solidFill>
                    <a:latin typeface="Times New Roman" panose="02020603050405020304" pitchFamily="18" charset="0"/>
                    <a:cs typeface="Times New Roman" panose="02020603050405020304" pitchFamily="18" charset="0"/>
                  </a:rPr>
                  <a:t>W is the weighting function for the MM estimator.</a:t>
                </a:r>
                <a:endParaRPr lang="en-US" b="1" dirty="0">
                  <a:solidFill>
                    <a:prstClr val="black"/>
                  </a:solidFill>
                  <a:latin typeface="Times New Roman" panose="02020603050405020304" pitchFamily="18" charset="0"/>
                  <a:cs typeface="Times New Roman" panose="02020603050405020304" pitchFamily="18" charset="0"/>
                </a:endParaRPr>
              </a:p>
              <a:p>
                <a:endParaRPr lang="en-US"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2"/>
                <a:stretch>
                  <a:fillRect l="-1630" t="-1213"/>
                </a:stretch>
              </a:blipFill>
            </p:spPr>
            <p:txBody>
              <a:bodyPr/>
              <a:lstStyle/>
              <a:p>
                <a:r>
                  <a:rPr lang="en-US">
                    <a:noFill/>
                  </a:rPr>
                  <a:t> </a:t>
                </a:r>
              </a:p>
            </p:txBody>
          </p:sp>
        </mc:Fallback>
      </mc:AlternateContent>
    </p:spTree>
    <p:extLst>
      <p:ext uri="{BB962C8B-B14F-4D97-AF65-F5344CB8AC3E}">
        <p14:creationId xmlns:p14="http://schemas.microsoft.com/office/powerpoint/2010/main" val="33459014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en-US" sz="3600" b="1" dirty="0" smtClean="0">
                <a:solidFill>
                  <a:srgbClr val="0070C0"/>
                </a:solidFill>
                <a:latin typeface="Times New Roman" panose="02020603050405020304" pitchFamily="18" charset="0"/>
                <a:cs typeface="Times New Roman" panose="02020603050405020304" pitchFamily="18" charset="0"/>
              </a:rPr>
              <a:t>The robust surrogated MM-estimator</a:t>
            </a:r>
            <a:r>
              <a:rPr lang="en-US" sz="3600" b="1" dirty="0" smtClean="0">
                <a:solidFill>
                  <a:srgbClr val="FF0000"/>
                </a:solidFill>
                <a:latin typeface="Times New Roman" panose="02020603050405020304" pitchFamily="18" charset="0"/>
                <a:cs typeface="Times New Roman" panose="02020603050405020304" pitchFamily="18" charset="0"/>
              </a:rPr>
              <a:t/>
            </a:r>
            <a:br>
              <a:rPr lang="en-US" sz="3600" b="1" dirty="0" smtClean="0">
                <a:solidFill>
                  <a:srgbClr val="FF0000"/>
                </a:solidFill>
                <a:latin typeface="Times New Roman" panose="02020603050405020304" pitchFamily="18" charset="0"/>
                <a:cs typeface="Times New Roman" panose="02020603050405020304" pitchFamily="18" charset="0"/>
              </a:rPr>
            </a:br>
            <a:r>
              <a:rPr lang="en-US" sz="3600" b="1" dirty="0" smtClean="0">
                <a:solidFill>
                  <a:srgbClr val="FF0000"/>
                </a:solidFill>
                <a:latin typeface="Times New Roman" panose="02020603050405020304" pitchFamily="18" charset="0"/>
                <a:cs typeface="Times New Roman" panose="02020603050405020304" pitchFamily="18" charset="0"/>
              </a:rPr>
              <a:t>ANOTHER ALGORITHM </a:t>
            </a:r>
            <a:endParaRPr lang="en-US" sz="3600" b="1" dirty="0">
              <a:solidFill>
                <a:srgbClr val="FF0000"/>
              </a:solidFill>
              <a:latin typeface="Times New Roman" panose="02020603050405020304" pitchFamily="18" charset="0"/>
              <a:cs typeface="Times New Roman" panose="02020603050405020304" pitchFamily="18" charset="0"/>
            </a:endParaRPr>
          </a:p>
        </p:txBody>
      </p:sp>
      <p:sp>
        <p:nvSpPr>
          <p:cNvPr id="4" name="عنصر نائب للمحتوى 3"/>
          <p:cNvSpPr>
            <a:spLocks noGrp="1"/>
          </p:cNvSpPr>
          <p:nvPr>
            <p:ph idx="1"/>
          </p:nvPr>
        </p:nvSpPr>
        <p:spPr/>
        <p:txBody>
          <a:bodyPr>
            <a:normAutofit fontScale="92500"/>
          </a:bodyPr>
          <a:lstStyle/>
          <a:p>
            <a:r>
              <a:rPr lang="en-US" b="1" dirty="0" smtClean="0">
                <a:latin typeface="Times New Roman" panose="02020603050405020304" pitchFamily="18" charset="0"/>
                <a:cs typeface="Times New Roman" panose="02020603050405020304" pitchFamily="18" charset="0"/>
              </a:rPr>
              <a:t>Define the surrogated ridge model:</a:t>
            </a:r>
          </a:p>
          <a:p>
            <a:r>
              <a:rPr lang="en-US" b="1" dirty="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          Y </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X</a:t>
            </a:r>
            <a:r>
              <a:rPr lang="en-US" b="1" baseline="-25000" dirty="0" err="1">
                <a:latin typeface="Times New Roman" panose="02020603050405020304" pitchFamily="18" charset="0"/>
                <a:cs typeface="Times New Roman" panose="02020603050405020304" pitchFamily="18" charset="0"/>
              </a:rPr>
              <a:t>kM</a:t>
            </a:r>
            <a:r>
              <a:rPr lang="en-US" b="1"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sym typeface="Symbol"/>
              </a:rPr>
              <a:t> +</a:t>
            </a:r>
            <a:r>
              <a:rPr lang="en-US" b="1" dirty="0">
                <a:solidFill>
                  <a:srgbClr val="FF0000"/>
                </a:solidFill>
                <a:latin typeface="Times New Roman" panose="02020603050405020304" pitchFamily="18" charset="0"/>
                <a:cs typeface="Times New Roman" panose="02020603050405020304" pitchFamily="18" charset="0"/>
                <a:sym typeface="Symbol"/>
              </a:rPr>
              <a:t>			</a:t>
            </a:r>
          </a:p>
          <a:p>
            <a:pPr lvl="0">
              <a:lnSpc>
                <a:spcPct val="150000"/>
              </a:lnSpc>
            </a:pPr>
            <a:r>
              <a:rPr lang="en-US" b="1" dirty="0">
                <a:solidFill>
                  <a:prstClr val="black"/>
                </a:solidFill>
                <a:latin typeface="Times New Roman" panose="02020603050405020304" pitchFamily="18" charset="0"/>
                <a:cs typeface="Times New Roman" panose="02020603050405020304" pitchFamily="18" charset="0"/>
                <a:sym typeface="Symbol"/>
              </a:rPr>
              <a:t>where         </a:t>
            </a:r>
            <a:r>
              <a:rPr lang="en-US" b="1" dirty="0">
                <a:solidFill>
                  <a:srgbClr val="FF0000"/>
                </a:solidFill>
                <a:latin typeface="Times New Roman" panose="02020603050405020304" pitchFamily="18" charset="0"/>
                <a:cs typeface="Times New Roman" panose="02020603050405020304" pitchFamily="18" charset="0"/>
                <a:sym typeface="Symbol"/>
              </a:rPr>
              <a:t> </a:t>
            </a:r>
            <a:r>
              <a:rPr lang="en-US" b="1" dirty="0" err="1">
                <a:solidFill>
                  <a:prstClr val="black"/>
                </a:solidFill>
                <a:latin typeface="Times New Roman" panose="02020603050405020304" pitchFamily="18" charset="0"/>
                <a:cs typeface="Times New Roman" panose="02020603050405020304" pitchFamily="18" charset="0"/>
                <a:sym typeface="Symbol"/>
              </a:rPr>
              <a:t>X</a:t>
            </a:r>
            <a:r>
              <a:rPr lang="en-US" b="1" baseline="-25000" dirty="0" err="1">
                <a:solidFill>
                  <a:prstClr val="black"/>
                </a:solidFill>
                <a:latin typeface="Times New Roman" panose="02020603050405020304" pitchFamily="18" charset="0"/>
                <a:cs typeface="Times New Roman" panose="02020603050405020304" pitchFamily="18" charset="0"/>
                <a:sym typeface="Symbol"/>
              </a:rPr>
              <a:t>kM</a:t>
            </a:r>
            <a:r>
              <a:rPr lang="en-US" b="1" dirty="0">
                <a:solidFill>
                  <a:prstClr val="black"/>
                </a:solidFill>
                <a:latin typeface="Times New Roman" panose="02020603050405020304" pitchFamily="18" charset="0"/>
                <a:cs typeface="Times New Roman" panose="02020603050405020304" pitchFamily="18" charset="0"/>
                <a:sym typeface="Symbol"/>
              </a:rPr>
              <a:t> = U (D +</a:t>
            </a:r>
            <a:r>
              <a:rPr lang="en-US" b="1" dirty="0" err="1" smtClean="0">
                <a:solidFill>
                  <a:prstClr val="black"/>
                </a:solidFill>
                <a:latin typeface="Times New Roman" panose="02020603050405020304" pitchFamily="18" charset="0"/>
                <a:cs typeface="Times New Roman" panose="02020603050405020304" pitchFamily="18" charset="0"/>
                <a:sym typeface="Symbol"/>
              </a:rPr>
              <a:t>k</a:t>
            </a:r>
            <a:r>
              <a:rPr lang="en-US" b="1" baseline="-25000" dirty="0" err="1" smtClean="0">
                <a:solidFill>
                  <a:prstClr val="black"/>
                </a:solidFill>
                <a:latin typeface="Times New Roman" panose="02020603050405020304" pitchFamily="18" charset="0"/>
                <a:cs typeface="Times New Roman" panose="02020603050405020304" pitchFamily="18" charset="0"/>
                <a:sym typeface="Symbol"/>
              </a:rPr>
              <a:t>MM</a:t>
            </a:r>
            <a:r>
              <a:rPr lang="en-US" b="1" dirty="0" smtClean="0">
                <a:solidFill>
                  <a:prstClr val="black"/>
                </a:solidFill>
                <a:latin typeface="Times New Roman" panose="02020603050405020304" pitchFamily="18" charset="0"/>
                <a:cs typeface="Times New Roman" panose="02020603050405020304" pitchFamily="18" charset="0"/>
                <a:sym typeface="Symbol"/>
              </a:rPr>
              <a:t> </a:t>
            </a:r>
            <a:r>
              <a:rPr lang="en-US" b="1" dirty="0" err="1">
                <a:solidFill>
                  <a:prstClr val="black"/>
                </a:solidFill>
                <a:latin typeface="Times New Roman" panose="02020603050405020304" pitchFamily="18" charset="0"/>
                <a:cs typeface="Times New Roman" panose="02020603050405020304" pitchFamily="18" charset="0"/>
                <a:sym typeface="Symbol"/>
              </a:rPr>
              <a:t>I</a:t>
            </a:r>
            <a:r>
              <a:rPr lang="en-US" b="1" baseline="-25000" dirty="0" err="1">
                <a:solidFill>
                  <a:prstClr val="black"/>
                </a:solidFill>
                <a:latin typeface="Times New Roman" panose="02020603050405020304" pitchFamily="18" charset="0"/>
                <a:cs typeface="Times New Roman" panose="02020603050405020304" pitchFamily="18" charset="0"/>
                <a:sym typeface="Symbol"/>
              </a:rPr>
              <a:t>p</a:t>
            </a:r>
            <a:r>
              <a:rPr lang="en-US" b="1" dirty="0">
                <a:solidFill>
                  <a:prstClr val="black"/>
                </a:solidFill>
                <a:latin typeface="Times New Roman" panose="02020603050405020304" pitchFamily="18" charset="0"/>
                <a:cs typeface="Times New Roman" panose="02020603050405020304" pitchFamily="18" charset="0"/>
                <a:sym typeface="Symbol"/>
              </a:rPr>
              <a:t>) </a:t>
            </a:r>
            <a:r>
              <a:rPr lang="en-US" b="1" dirty="0" err="1" smtClean="0">
                <a:solidFill>
                  <a:prstClr val="black"/>
                </a:solidFill>
                <a:latin typeface="Times New Roman" panose="02020603050405020304" pitchFamily="18" charset="0"/>
                <a:cs typeface="Times New Roman" panose="02020603050405020304" pitchFamily="18" charset="0"/>
                <a:sym typeface="Symbol"/>
              </a:rPr>
              <a:t>V</a:t>
            </a:r>
            <a:r>
              <a:rPr lang="en-US" b="1" baseline="30000" dirty="0" err="1" smtClean="0">
                <a:solidFill>
                  <a:prstClr val="black"/>
                </a:solidFill>
                <a:latin typeface="Times New Roman" panose="02020603050405020304" pitchFamily="18" charset="0"/>
                <a:cs typeface="Times New Roman" panose="02020603050405020304" pitchFamily="18" charset="0"/>
                <a:sym typeface="Symbol"/>
              </a:rPr>
              <a:t>t</a:t>
            </a:r>
            <a:endParaRPr lang="en-US" b="1" baseline="30000" dirty="0" smtClean="0">
              <a:solidFill>
                <a:prstClr val="black"/>
              </a:solidFill>
              <a:latin typeface="Times New Roman" panose="02020603050405020304" pitchFamily="18" charset="0"/>
              <a:cs typeface="Times New Roman" panose="02020603050405020304" pitchFamily="18" charset="0"/>
              <a:sym typeface="Symbol"/>
            </a:endParaRPr>
          </a:p>
          <a:p>
            <a:pPr lvl="0">
              <a:lnSpc>
                <a:spcPct val="150000"/>
              </a:lnSpc>
            </a:pPr>
            <a:r>
              <a:rPr lang="en-US" sz="2800" b="1" u="sng" dirty="0" smtClean="0">
                <a:solidFill>
                  <a:srgbClr val="0070C0"/>
                </a:solidFill>
                <a:latin typeface="Times New Roman" panose="02020603050405020304" pitchFamily="18" charset="0"/>
                <a:cs typeface="Times New Roman" panose="02020603050405020304" pitchFamily="18" charset="0"/>
                <a:sym typeface="Symbol"/>
              </a:rPr>
              <a:t>Step 1:</a:t>
            </a:r>
            <a:r>
              <a:rPr lang="en-US" sz="2800" b="1" dirty="0" smtClean="0">
                <a:solidFill>
                  <a:prstClr val="black"/>
                </a:solidFill>
                <a:latin typeface="Times New Roman" panose="02020603050405020304" pitchFamily="18" charset="0"/>
                <a:cs typeface="Times New Roman" panose="02020603050405020304" pitchFamily="18" charset="0"/>
                <a:sym typeface="Symbol"/>
              </a:rPr>
              <a:t> find an initial estimate of  with high breakdown point (e.g. LAV) and a corresponding initial estimate of K</a:t>
            </a:r>
            <a:r>
              <a:rPr lang="en-US" sz="2800" b="1" baseline="-25000" dirty="0" smtClean="0">
                <a:solidFill>
                  <a:prstClr val="black"/>
                </a:solidFill>
                <a:latin typeface="Times New Roman" panose="02020603050405020304" pitchFamily="18" charset="0"/>
                <a:cs typeface="Times New Roman" panose="02020603050405020304" pitchFamily="18" charset="0"/>
                <a:sym typeface="Symbol"/>
              </a:rPr>
              <a:t>MM</a:t>
            </a:r>
            <a:r>
              <a:rPr lang="en-US" sz="2800" b="1" dirty="0" smtClean="0">
                <a:solidFill>
                  <a:prstClr val="black"/>
                </a:solidFill>
                <a:latin typeface="Times New Roman" panose="02020603050405020304" pitchFamily="18" charset="0"/>
                <a:cs typeface="Times New Roman" panose="02020603050405020304" pitchFamily="18" charset="0"/>
                <a:sym typeface="Symbol"/>
              </a:rPr>
              <a:t>  (K</a:t>
            </a:r>
            <a:r>
              <a:rPr lang="en-US" sz="2800" b="1" baseline="-25000" dirty="0" smtClean="0">
                <a:solidFill>
                  <a:prstClr val="black"/>
                </a:solidFill>
                <a:latin typeface="Times New Roman" panose="02020603050405020304" pitchFamily="18" charset="0"/>
                <a:cs typeface="Times New Roman" panose="02020603050405020304" pitchFamily="18" charset="0"/>
                <a:sym typeface="Symbol"/>
              </a:rPr>
              <a:t>0</a:t>
            </a:r>
            <a:r>
              <a:rPr lang="en-US" sz="2800" b="1" dirty="0" smtClean="0">
                <a:solidFill>
                  <a:prstClr val="black"/>
                </a:solidFill>
                <a:latin typeface="Times New Roman" panose="02020603050405020304" pitchFamily="18" charset="0"/>
                <a:cs typeface="Times New Roman" panose="02020603050405020304" pitchFamily="18" charset="0"/>
                <a:sym typeface="Symbol"/>
              </a:rPr>
              <a:t>= p s</a:t>
            </a:r>
            <a:r>
              <a:rPr lang="en-US" sz="2800" b="1" baseline="30000" dirty="0" smtClean="0">
                <a:solidFill>
                  <a:prstClr val="black"/>
                </a:solidFill>
                <a:latin typeface="Times New Roman" panose="02020603050405020304" pitchFamily="18" charset="0"/>
                <a:cs typeface="Times New Roman" panose="02020603050405020304" pitchFamily="18" charset="0"/>
                <a:sym typeface="Symbol"/>
              </a:rPr>
              <a:t>2</a:t>
            </a:r>
            <a:r>
              <a:rPr lang="en-US" sz="2800" b="1" dirty="0" smtClean="0">
                <a:solidFill>
                  <a:prstClr val="black"/>
                </a:solidFill>
                <a:latin typeface="Times New Roman" panose="02020603050405020304" pitchFamily="18" charset="0"/>
                <a:cs typeface="Times New Roman" panose="02020603050405020304" pitchFamily="18" charset="0"/>
                <a:sym typeface="Symbol"/>
              </a:rPr>
              <a:t>/</a:t>
            </a:r>
            <a:r>
              <a:rPr lang="en-US" sz="2800" b="1" dirty="0">
                <a:solidFill>
                  <a:prstClr val="black"/>
                </a:solidFill>
                <a:latin typeface="Times New Roman" panose="02020603050405020304" pitchFamily="18" charset="0"/>
                <a:cs typeface="Times New Roman" panose="02020603050405020304" pitchFamily="18" charset="0"/>
                <a:sym typeface="Symbol"/>
              </a:rPr>
              <a:t> </a:t>
            </a:r>
            <a:r>
              <a:rPr lang="en-US" sz="2800" b="1" dirty="0" smtClean="0">
                <a:solidFill>
                  <a:prstClr val="black"/>
                </a:solidFill>
                <a:latin typeface="Times New Roman" panose="02020603050405020304" pitchFamily="18" charset="0"/>
                <a:cs typeface="Times New Roman" panose="02020603050405020304" pitchFamily="18" charset="0"/>
                <a:sym typeface="Symbol"/>
              </a:rPr>
              <a:t></a:t>
            </a:r>
            <a:r>
              <a:rPr lang="en-US" sz="2800" b="1" baseline="-25000" dirty="0" smtClean="0">
                <a:solidFill>
                  <a:prstClr val="black"/>
                </a:solidFill>
                <a:latin typeface="Times New Roman" panose="02020603050405020304" pitchFamily="18" charset="0"/>
                <a:cs typeface="Times New Roman" panose="02020603050405020304" pitchFamily="18" charset="0"/>
                <a:sym typeface="Symbol"/>
              </a:rPr>
              <a:t>0</a:t>
            </a:r>
            <a:r>
              <a:rPr lang="en-US" sz="2800" b="1" baseline="30000" dirty="0" smtClean="0">
                <a:solidFill>
                  <a:prstClr val="black"/>
                </a:solidFill>
                <a:latin typeface="Times New Roman" panose="02020603050405020304" pitchFamily="18" charset="0"/>
                <a:cs typeface="Times New Roman" panose="02020603050405020304" pitchFamily="18" charset="0"/>
                <a:sym typeface="Symbol"/>
              </a:rPr>
              <a:t>t</a:t>
            </a:r>
            <a:r>
              <a:rPr lang="en-US" sz="2800" b="1" dirty="0" smtClean="0">
                <a:solidFill>
                  <a:prstClr val="black"/>
                </a:solidFill>
                <a:latin typeface="Times New Roman" panose="02020603050405020304" pitchFamily="18" charset="0"/>
                <a:cs typeface="Times New Roman" panose="02020603050405020304" pitchFamily="18" charset="0"/>
                <a:sym typeface="Symbol"/>
              </a:rPr>
              <a:t> </a:t>
            </a:r>
            <a:r>
              <a:rPr lang="en-US" sz="2800" b="1" baseline="-25000" dirty="0" smtClean="0">
                <a:solidFill>
                  <a:prstClr val="black"/>
                </a:solidFill>
                <a:latin typeface="Times New Roman" panose="02020603050405020304" pitchFamily="18" charset="0"/>
                <a:cs typeface="Times New Roman" panose="02020603050405020304" pitchFamily="18" charset="0"/>
                <a:sym typeface="Symbol"/>
              </a:rPr>
              <a:t>0</a:t>
            </a:r>
            <a:r>
              <a:rPr lang="en-US" sz="2800" b="1" dirty="0" smtClean="0">
                <a:solidFill>
                  <a:prstClr val="black"/>
                </a:solidFill>
                <a:latin typeface="Times New Roman" panose="02020603050405020304" pitchFamily="18" charset="0"/>
                <a:cs typeface="Times New Roman" panose="02020603050405020304" pitchFamily="18" charset="0"/>
                <a:sym typeface="Symbol"/>
              </a:rPr>
              <a:t>)), s</a:t>
            </a:r>
            <a:r>
              <a:rPr lang="en-US" sz="2800" b="1" baseline="30000" dirty="0" smtClean="0">
                <a:solidFill>
                  <a:prstClr val="black"/>
                </a:solidFill>
                <a:latin typeface="Times New Roman" panose="02020603050405020304" pitchFamily="18" charset="0"/>
                <a:cs typeface="Times New Roman" panose="02020603050405020304" pitchFamily="18" charset="0"/>
                <a:sym typeface="Symbol"/>
              </a:rPr>
              <a:t>2</a:t>
            </a:r>
            <a:r>
              <a:rPr lang="en-US" sz="2800" b="1" dirty="0" smtClean="0">
                <a:solidFill>
                  <a:prstClr val="black"/>
                </a:solidFill>
                <a:latin typeface="Times New Roman" panose="02020603050405020304" pitchFamily="18" charset="0"/>
                <a:cs typeface="Times New Roman" panose="02020603050405020304" pitchFamily="18" charset="0"/>
                <a:sym typeface="Symbol"/>
              </a:rPr>
              <a:t> is the estimate of </a:t>
            </a:r>
            <a:r>
              <a:rPr lang="en-US" sz="2800" b="1" baseline="30000" dirty="0" smtClean="0">
                <a:solidFill>
                  <a:prstClr val="black"/>
                </a:solidFill>
                <a:latin typeface="Times New Roman" panose="02020603050405020304" pitchFamily="18" charset="0"/>
                <a:cs typeface="Times New Roman" panose="02020603050405020304" pitchFamily="18" charset="0"/>
                <a:sym typeface="Symbol"/>
              </a:rPr>
              <a:t>2</a:t>
            </a:r>
            <a:r>
              <a:rPr lang="en-US" sz="2800" b="1" dirty="0" smtClean="0">
                <a:solidFill>
                  <a:prstClr val="black"/>
                </a:solidFill>
                <a:latin typeface="Times New Roman" panose="02020603050405020304" pitchFamily="18" charset="0"/>
                <a:cs typeface="Times New Roman" panose="02020603050405020304" pitchFamily="18" charset="0"/>
                <a:sym typeface="Symbol"/>
              </a:rPr>
              <a:t> using the initial estimator procedure.</a:t>
            </a:r>
            <a:endParaRPr lang="en-US" sz="2800" b="1" baseline="30000" dirty="0">
              <a:solidFill>
                <a:prstClr val="black"/>
              </a:solidFill>
              <a:latin typeface="Times New Roman" panose="02020603050405020304" pitchFamily="18" charset="0"/>
              <a:cs typeface="Times New Roman" panose="02020603050405020304" pitchFamily="18" charset="0"/>
              <a:sym typeface="Symbol"/>
            </a:endParaRPr>
          </a:p>
          <a:p>
            <a:endParaRPr lang="en-US" dirty="0"/>
          </a:p>
        </p:txBody>
      </p:sp>
    </p:spTree>
    <p:extLst>
      <p:ext uri="{BB962C8B-B14F-4D97-AF65-F5344CB8AC3E}">
        <p14:creationId xmlns:p14="http://schemas.microsoft.com/office/powerpoint/2010/main" val="30534938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457200" y="1052736"/>
                <a:ext cx="8229600" cy="5073427"/>
              </a:xfrm>
            </p:spPr>
            <p:txBody>
              <a:bodyPr>
                <a:noAutofit/>
              </a:bodyPr>
              <a:lstStyle/>
              <a:p>
                <a:r>
                  <a:rPr lang="en-US" sz="2800" b="1" u="sng" dirty="0" smtClean="0">
                    <a:latin typeface="Times New Roman" panose="02020603050405020304" pitchFamily="18" charset="0"/>
                    <a:cs typeface="Times New Roman" panose="02020603050405020304" pitchFamily="18" charset="0"/>
                  </a:rPr>
                  <a:t>Step 2: </a:t>
                </a:r>
                <a:r>
                  <a:rPr lang="en-US" sz="2800" b="1" dirty="0" smtClean="0">
                    <a:latin typeface="Times New Roman" panose="02020603050405020304" pitchFamily="18" charset="0"/>
                    <a:cs typeface="Times New Roman" panose="02020603050405020304" pitchFamily="18" charset="0"/>
                  </a:rPr>
                  <a:t>Compute the residuals from the initial estimate</a:t>
                </a:r>
              </a:p>
              <a:p>
                <a:r>
                  <a:rPr lang="en-US" sz="2800" b="1" dirty="0" smtClean="0">
                    <a:latin typeface="Times New Roman" panose="02020603050405020304" pitchFamily="18" charset="0"/>
                    <a:cs typeface="Times New Roman" panose="02020603050405020304" pitchFamily="18" charset="0"/>
                  </a:rPr>
                  <a:t>              e</a:t>
                </a:r>
                <a:r>
                  <a:rPr lang="en-US" sz="2800" b="1" baseline="-25000" dirty="0" smtClean="0">
                    <a:latin typeface="Times New Roman" panose="02020603050405020304" pitchFamily="18" charset="0"/>
                    <a:cs typeface="Times New Roman" panose="02020603050405020304" pitchFamily="18" charset="0"/>
                  </a:rPr>
                  <a:t>0</a:t>
                </a:r>
                <a:r>
                  <a:rPr lang="en-US" sz="2800" b="1" dirty="0" smtClean="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sym typeface="Symbol"/>
                  </a:rPr>
                  <a:t></a:t>
                </a:r>
                <a:r>
                  <a:rPr lang="en-US" sz="2800" b="1" dirty="0" smtClean="0">
                    <a:latin typeface="Times New Roman" panose="02020603050405020304" pitchFamily="18" charset="0"/>
                    <a:cs typeface="Times New Roman" panose="02020603050405020304" pitchFamily="18" charset="0"/>
                  </a:rPr>
                  <a:t>   e(</a:t>
                </a:r>
                <a:r>
                  <a:rPr lang="en-US" sz="2800" b="1" dirty="0" smtClean="0">
                    <a:latin typeface="Times New Roman" panose="02020603050405020304" pitchFamily="18" charset="0"/>
                    <a:cs typeface="Times New Roman" panose="02020603050405020304" pitchFamily="18" charset="0"/>
                    <a:sym typeface="Symbol"/>
                  </a:rPr>
                  <a:t></a:t>
                </a:r>
                <a:r>
                  <a:rPr lang="en-US" sz="2800" b="1" baseline="-25000" dirty="0" smtClean="0">
                    <a:latin typeface="Times New Roman" panose="02020603050405020304" pitchFamily="18" charset="0"/>
                    <a:cs typeface="Times New Roman" panose="02020603050405020304" pitchFamily="18" charset="0"/>
                    <a:sym typeface="Symbol"/>
                  </a:rPr>
                  <a:t>0</a:t>
                </a:r>
                <a:r>
                  <a:rPr lang="en-US" sz="2800" b="1" dirty="0" smtClean="0">
                    <a:latin typeface="Times New Roman" panose="02020603050405020304" pitchFamily="18" charset="0"/>
                    <a:cs typeface="Times New Roman" panose="02020603050405020304" pitchFamily="18" charset="0"/>
                    <a:sym typeface="Symbol"/>
                  </a:rPr>
                  <a:t>, K</a:t>
                </a:r>
                <a:r>
                  <a:rPr lang="en-US" sz="2800" b="1" baseline="-25000" dirty="0" smtClean="0">
                    <a:latin typeface="Times New Roman" panose="02020603050405020304" pitchFamily="18" charset="0"/>
                    <a:cs typeface="Times New Roman" panose="02020603050405020304" pitchFamily="18" charset="0"/>
                    <a:sym typeface="Symbol"/>
                  </a:rPr>
                  <a:t>0</a:t>
                </a:r>
                <a:r>
                  <a:rPr lang="en-US" sz="2800" b="1" dirty="0" smtClean="0">
                    <a:latin typeface="Times New Roman" panose="02020603050405020304" pitchFamily="18" charset="0"/>
                    <a:cs typeface="Times New Roman" panose="02020603050405020304" pitchFamily="18" charset="0"/>
                    <a:sym typeface="Symbol"/>
                  </a:rPr>
                  <a:t>) = Y – X</a:t>
                </a:r>
                <a:r>
                  <a:rPr lang="en-US" sz="2800" b="1" baseline="-25000" dirty="0" smtClean="0">
                    <a:latin typeface="Times New Roman" panose="02020603050405020304" pitchFamily="18" charset="0"/>
                    <a:cs typeface="Times New Roman" panose="02020603050405020304" pitchFamily="18" charset="0"/>
                    <a:sym typeface="Symbol"/>
                  </a:rPr>
                  <a:t>KM </a:t>
                </a:r>
                <a:r>
                  <a:rPr lang="en-US" sz="2800" b="1" baseline="30000" dirty="0" smtClean="0">
                    <a:latin typeface="Times New Roman" panose="02020603050405020304" pitchFamily="18" charset="0"/>
                    <a:cs typeface="Times New Roman" panose="02020603050405020304" pitchFamily="18" charset="0"/>
                    <a:sym typeface="Symbol"/>
                  </a:rPr>
                  <a:t> </a:t>
                </a:r>
                <a:r>
                  <a:rPr lang="en-US" sz="2800" b="1" dirty="0" smtClean="0">
                    <a:latin typeface="Times New Roman" panose="02020603050405020304" pitchFamily="18" charset="0"/>
                    <a:cs typeface="Times New Roman" panose="02020603050405020304" pitchFamily="18" charset="0"/>
                    <a:sym typeface="Symbol"/>
                  </a:rPr>
                  <a:t> </a:t>
                </a:r>
                <a:r>
                  <a:rPr lang="en-US" sz="2800" b="1" baseline="-25000" dirty="0" smtClean="0">
                    <a:latin typeface="Times New Roman" panose="02020603050405020304" pitchFamily="18" charset="0"/>
                    <a:cs typeface="Times New Roman" panose="02020603050405020304" pitchFamily="18" charset="0"/>
                    <a:sym typeface="Symbol"/>
                  </a:rPr>
                  <a:t>0,</a:t>
                </a:r>
              </a:p>
              <a:p>
                <a:r>
                  <a:rPr lang="en-US" sz="2800" b="1" baseline="-25000" dirty="0">
                    <a:latin typeface="Times New Roman" panose="02020603050405020304" pitchFamily="18" charset="0"/>
                    <a:cs typeface="Times New Roman" panose="02020603050405020304" pitchFamily="18" charset="0"/>
                    <a:sym typeface="Symbol"/>
                  </a:rPr>
                  <a:t> </a:t>
                </a:r>
                <a:r>
                  <a:rPr lang="en-US" sz="2800" b="1" baseline="-25000" dirty="0" smtClean="0">
                    <a:latin typeface="Times New Roman" panose="02020603050405020304" pitchFamily="18" charset="0"/>
                    <a:cs typeface="Times New Roman" panose="02020603050405020304" pitchFamily="18" charset="0"/>
                    <a:sym typeface="Symbol"/>
                  </a:rPr>
                  <a:t>               </a:t>
                </a:r>
                <a:r>
                  <a:rPr lang="en-US" sz="2800" b="1" dirty="0" smtClean="0">
                    <a:latin typeface="Times New Roman" panose="02020603050405020304" pitchFamily="18" charset="0"/>
                    <a:cs typeface="Times New Roman" panose="02020603050405020304" pitchFamily="18" charset="0"/>
                    <a:sym typeface="Symbol"/>
                  </a:rPr>
                  <a:t>Use the residuals to compute an M-estimate for the scale s</a:t>
                </a:r>
                <a:r>
                  <a:rPr lang="en-US" sz="2800" b="1" baseline="-25000" dirty="0" smtClean="0">
                    <a:latin typeface="Times New Roman" panose="02020603050405020304" pitchFamily="18" charset="0"/>
                    <a:cs typeface="Times New Roman" panose="02020603050405020304" pitchFamily="18" charset="0"/>
                    <a:sym typeface="Symbol"/>
                  </a:rPr>
                  <a:t>1</a:t>
                </a:r>
                <a:r>
                  <a:rPr lang="en-US" sz="2800" b="1" dirty="0" smtClean="0">
                    <a:latin typeface="Times New Roman" panose="02020603050405020304" pitchFamily="18" charset="0"/>
                    <a:cs typeface="Times New Roman" panose="02020603050405020304" pitchFamily="18" charset="0"/>
                    <a:sym typeface="Symbol"/>
                  </a:rPr>
                  <a:t> ( as a solution of </a:t>
                </a:r>
                <a14:m>
                  <m:oMath xmlns:m="http://schemas.openxmlformats.org/officeDocument/2006/math">
                    <m:nary>
                      <m:naryPr>
                        <m:chr m:val="∑"/>
                        <m:limLoc m:val="subSup"/>
                        <m:ctrlPr>
                          <a:rPr lang="en-US" sz="2800" b="1" i="1" smtClean="0">
                            <a:latin typeface="Cambria Math"/>
                            <a:cs typeface="Times New Roman" panose="02020603050405020304" pitchFamily="18" charset="0"/>
                            <a:sym typeface="Symbol"/>
                          </a:rPr>
                        </m:ctrlPr>
                      </m:naryPr>
                      <m:sub>
                        <m:r>
                          <m:rPr>
                            <m:brk m:alnAt="25"/>
                          </m:rPr>
                          <a:rPr lang="en-US" sz="2800" b="1" i="1" smtClean="0">
                            <a:latin typeface="Cambria Math"/>
                            <a:cs typeface="Times New Roman" panose="02020603050405020304" pitchFamily="18" charset="0"/>
                            <a:sym typeface="Symbol"/>
                          </a:rPr>
                          <m:t>𝒊</m:t>
                        </m:r>
                        <m:r>
                          <m:rPr>
                            <m:brk m:alnAt="25"/>
                          </m:rPr>
                          <a:rPr lang="en-US" sz="2800" b="1" i="1" smtClean="0">
                            <a:latin typeface="Cambria Math"/>
                            <a:cs typeface="Times New Roman" panose="02020603050405020304" pitchFamily="18" charset="0"/>
                            <a:sym typeface="Symbol"/>
                          </a:rPr>
                          <m:t>=</m:t>
                        </m:r>
                        <m:r>
                          <m:rPr>
                            <m:brk m:alnAt="25"/>
                          </m:rPr>
                          <a:rPr lang="en-US" sz="2800" b="1" i="1" smtClean="0">
                            <a:latin typeface="Cambria Math"/>
                            <a:cs typeface="Times New Roman" panose="02020603050405020304" pitchFamily="18" charset="0"/>
                            <a:sym typeface="Symbol"/>
                          </a:rPr>
                          <m:t>𝟏</m:t>
                        </m:r>
                      </m:sub>
                      <m:sup>
                        <m:r>
                          <a:rPr lang="en-US" sz="2800" b="1" i="1" smtClean="0">
                            <a:latin typeface="Cambria Math"/>
                            <a:cs typeface="Times New Roman" panose="02020603050405020304" pitchFamily="18" charset="0"/>
                            <a:sym typeface="Symbol"/>
                          </a:rPr>
                          <m:t>𝒏</m:t>
                        </m:r>
                      </m:sup>
                      <m:e>
                        <m:r>
                          <a:rPr lang="en-US" sz="2800" b="1" i="1" smtClean="0">
                            <a:latin typeface="Cambria Math"/>
                            <a:cs typeface="Times New Roman" panose="02020603050405020304" pitchFamily="18" charset="0"/>
                            <a:sym typeface="Symbol"/>
                          </a:rPr>
                          <m:t></m:t>
                        </m:r>
                        <m:r>
                          <a:rPr lang="en-US" sz="2800" b="1" i="1" smtClean="0">
                            <a:latin typeface="Cambria Math"/>
                            <a:cs typeface="Times New Roman" panose="02020603050405020304" pitchFamily="18" charset="0"/>
                            <a:sym typeface="Symbol"/>
                          </a:rPr>
                          <m:t>(</m:t>
                        </m:r>
                        <m:r>
                          <a:rPr lang="en-US" sz="2800" b="1" i="1" smtClean="0">
                            <a:latin typeface="Cambria Math"/>
                            <a:cs typeface="Times New Roman" panose="02020603050405020304" pitchFamily="18" charset="0"/>
                            <a:sym typeface="Symbol"/>
                          </a:rPr>
                          <m:t>𝒆</m:t>
                        </m:r>
                      </m:e>
                    </m:nary>
                  </m:oMath>
                </a14:m>
                <a:r>
                  <a:rPr lang="en-US" sz="2800" b="1" baseline="-25000" dirty="0" smtClean="0">
                    <a:latin typeface="Times New Roman" panose="02020603050405020304" pitchFamily="18" charset="0"/>
                    <a:cs typeface="Times New Roman" panose="02020603050405020304" pitchFamily="18" charset="0"/>
                  </a:rPr>
                  <a:t>0</a:t>
                </a:r>
                <a:r>
                  <a:rPr lang="en-US" sz="2800" b="1" dirty="0" smtClean="0">
                    <a:latin typeface="Times New Roman" panose="02020603050405020304" pitchFamily="18" charset="0"/>
                    <a:cs typeface="Times New Roman" panose="02020603050405020304" pitchFamily="18" charset="0"/>
                  </a:rPr>
                  <a:t>) =0).</a:t>
                </a:r>
              </a:p>
              <a:p>
                <a:r>
                  <a:rPr lang="en-US" sz="2800" b="1" u="sng" dirty="0" smtClean="0">
                    <a:latin typeface="Times New Roman" panose="02020603050405020304" pitchFamily="18" charset="0"/>
                    <a:cs typeface="Times New Roman" panose="02020603050405020304" pitchFamily="18" charset="0"/>
                  </a:rPr>
                  <a:t>Step 3: </a:t>
                </a:r>
                <a:r>
                  <a:rPr lang="en-US" sz="2800" b="1" dirty="0">
                    <a:latin typeface="Times New Roman" panose="02020603050405020304" pitchFamily="18" charset="0"/>
                    <a:cs typeface="Times New Roman" panose="02020603050405020304" pitchFamily="18" charset="0"/>
                  </a:rPr>
                  <a:t>compute an M-estimate of the regression </a:t>
                </a:r>
                <a:r>
                  <a:rPr lang="en-US" sz="2800" b="1" dirty="0" smtClean="0">
                    <a:latin typeface="Times New Roman" panose="02020603050405020304" pitchFamily="18" charset="0"/>
                    <a:cs typeface="Times New Roman" panose="02020603050405020304" pitchFamily="18" charset="0"/>
                  </a:rPr>
                  <a:t>parameters based </a:t>
                </a:r>
                <a:r>
                  <a:rPr lang="en-US" sz="2800" b="1" dirty="0">
                    <a:latin typeface="Times New Roman" panose="02020603050405020304" pitchFamily="18" charset="0"/>
                    <a:cs typeface="Times New Roman" panose="02020603050405020304" pitchFamily="18" charset="0"/>
                  </a:rPr>
                  <a:t>on a proper </a:t>
                </a:r>
                <a:r>
                  <a:rPr lang="en-US" sz="2800" b="1" dirty="0" err="1">
                    <a:latin typeface="Times New Roman" panose="02020603050405020304" pitchFamily="18" charset="0"/>
                    <a:cs typeface="Times New Roman" panose="02020603050405020304" pitchFamily="18" charset="0"/>
                  </a:rPr>
                  <a:t>redescending</a:t>
                </a:r>
                <a:r>
                  <a:rPr lang="en-US" sz="2800" b="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psi-function </a:t>
                </a:r>
                <a:r>
                  <a:rPr lang="en-US" sz="2800" b="1" dirty="0" smtClean="0">
                    <a:latin typeface="Times New Roman" panose="02020603050405020304" pitchFamily="18" charset="0"/>
                    <a:cs typeface="Times New Roman" panose="02020603050405020304" pitchFamily="18" charset="0"/>
                    <a:sym typeface="Symbol"/>
                  </a:rPr>
                  <a:t>.</a:t>
                </a:r>
              </a:p>
              <a:p>
                <a:r>
                  <a:rPr lang="en-US" sz="2800" b="1" u="sng" dirty="0" smtClean="0">
                    <a:latin typeface="Times New Roman" panose="02020603050405020304" pitchFamily="18" charset="0"/>
                    <a:cs typeface="Times New Roman" panose="02020603050405020304" pitchFamily="18" charset="0"/>
                    <a:sym typeface="Symbol"/>
                  </a:rPr>
                  <a:t>Step 4:</a:t>
                </a:r>
                <a:r>
                  <a:rPr lang="en-US" sz="2800" b="1" dirty="0" smtClean="0">
                    <a:latin typeface="Times New Roman" panose="02020603050405020304" pitchFamily="18" charset="0"/>
                    <a:cs typeface="Times New Roman" panose="02020603050405020304" pitchFamily="18" charset="0"/>
                  </a:rPr>
                  <a:t> Compute K</a:t>
                </a:r>
                <a:r>
                  <a:rPr lang="en-US" sz="2800" b="1" baseline="-25000" dirty="0" smtClean="0">
                    <a:latin typeface="Times New Roman" panose="02020603050405020304" pitchFamily="18" charset="0"/>
                    <a:cs typeface="Times New Roman" panose="02020603050405020304" pitchFamily="18" charset="0"/>
                  </a:rPr>
                  <a:t>1</a:t>
                </a:r>
                <a:r>
                  <a:rPr lang="en-US" sz="2800" b="1" dirty="0" smtClean="0">
                    <a:latin typeface="Times New Roman" panose="02020603050405020304" pitchFamily="18" charset="0"/>
                    <a:cs typeface="Times New Roman" panose="02020603050405020304" pitchFamily="18" charset="0"/>
                  </a:rPr>
                  <a:t> from step 3 and repeat steps 1-3 to find optimal biased estimate that minimize the MSE of the estimate of </a:t>
                </a:r>
                <a:r>
                  <a:rPr lang="en-US" sz="2800" b="1" dirty="0" smtClean="0">
                    <a:latin typeface="Times New Roman" panose="02020603050405020304" pitchFamily="18" charset="0"/>
                    <a:cs typeface="Times New Roman" panose="02020603050405020304" pitchFamily="18" charset="0"/>
                    <a:sym typeface="Symbol"/>
                  </a:rPr>
                  <a:t>.</a:t>
                </a:r>
                <a:endParaRPr lang="en-US" sz="2800" b="1" u="sng" dirty="0" smtClean="0">
                  <a:latin typeface="Times New Roman" panose="02020603050405020304" pitchFamily="18" charset="0"/>
                  <a:cs typeface="Times New Roman" panose="02020603050405020304" pitchFamily="18" charset="0"/>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457200" y="1052736"/>
                <a:ext cx="8229600" cy="5073427"/>
              </a:xfrm>
              <a:blipFill rotWithShape="1">
                <a:blip r:embed="rId2"/>
                <a:stretch>
                  <a:fillRect l="-1259" t="-1202" r="-667" b="-4567"/>
                </a:stretch>
              </a:blipFill>
            </p:spPr>
            <p:txBody>
              <a:bodyPr/>
              <a:lstStyle/>
              <a:p>
                <a:r>
                  <a:rPr lang="en-US">
                    <a:noFill/>
                  </a:rPr>
                  <a:t> </a:t>
                </a:r>
              </a:p>
            </p:txBody>
          </p:sp>
        </mc:Fallback>
      </mc:AlternateContent>
    </p:spTree>
    <p:extLst>
      <p:ext uri="{BB962C8B-B14F-4D97-AF65-F5344CB8AC3E}">
        <p14:creationId xmlns:p14="http://schemas.microsoft.com/office/powerpoint/2010/main" val="9667384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rPr>
              <a:t>SIMULATION DESIGN</a:t>
            </a:r>
            <a:endParaRPr lang="en-US" b="1" dirty="0">
              <a:solidFill>
                <a:srgbClr val="FF0000"/>
              </a:solidFill>
            </a:endParaRP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normAutofit lnSpcReduction="10000"/>
              </a:bodyPr>
              <a:lstStyle/>
              <a:p>
                <a:r>
                  <a:rPr lang="en-US" sz="2400" b="1" dirty="0" smtClean="0">
                    <a:latin typeface="Times New Roman" panose="02020603050405020304" pitchFamily="18" charset="0"/>
                    <a:cs typeface="Times New Roman" panose="02020603050405020304" pitchFamily="18" charset="0"/>
                  </a:rPr>
                  <a:t>Four groups of estimators had been programmed and executed using R3.4.</a:t>
                </a:r>
              </a:p>
              <a:p>
                <a:r>
                  <a:rPr lang="en-US" sz="2400" b="1" dirty="0" smtClean="0">
                    <a:latin typeface="Times New Roman" panose="02020603050405020304" pitchFamily="18" charset="0"/>
                    <a:cs typeface="Times New Roman" panose="02020603050405020304" pitchFamily="18" charset="0"/>
                  </a:rPr>
                  <a:t>The biased parameter estimators used has two forms:</a:t>
                </a:r>
              </a:p>
              <a:p>
                <a:r>
                  <a:rPr lang="en-US" sz="2400" b="1" dirty="0" smtClean="0">
                    <a:latin typeface="Times New Roman" panose="02020603050405020304" pitchFamily="18" charset="0"/>
                    <a:cs typeface="Times New Roman" panose="02020603050405020304" pitchFamily="18" charset="0"/>
                  </a:rPr>
                  <a:t>K(HKB) = p </a:t>
                </a:r>
                <a14:m>
                  <m:oMath xmlns:m="http://schemas.openxmlformats.org/officeDocument/2006/math">
                    <m:acc>
                      <m:accPr>
                        <m:chr m:val="̂"/>
                        <m:ctrlPr>
                          <a:rPr lang="en-US" sz="2400" b="1" i="1" dirty="0" smtClean="0">
                            <a:latin typeface="Cambria Math"/>
                            <a:cs typeface="Times New Roman" panose="02020603050405020304" pitchFamily="18" charset="0"/>
                            <a:sym typeface="Symbol"/>
                          </a:rPr>
                        </m:ctrlPr>
                      </m:accPr>
                      <m:e>
                        <m:r>
                          <a:rPr lang="en-US" sz="2400" b="1" i="1" dirty="0">
                            <a:solidFill>
                              <a:prstClr val="black"/>
                            </a:solidFill>
                            <a:latin typeface="Cambria Math"/>
                            <a:cs typeface="Times New Roman" panose="02020603050405020304" pitchFamily="18" charset="0"/>
                            <a:sym typeface="Symbol"/>
                          </a:rPr>
                          <m:t></m:t>
                        </m:r>
                        <m:r>
                          <m:rPr>
                            <m:nor/>
                          </m:rPr>
                          <a:rPr lang="en-US" sz="2400" b="1" baseline="30000" dirty="0">
                            <a:solidFill>
                              <a:prstClr val="black"/>
                            </a:solidFill>
                            <a:latin typeface="Times New Roman" panose="02020603050405020304" pitchFamily="18" charset="0"/>
                            <a:cs typeface="Times New Roman" panose="02020603050405020304" pitchFamily="18" charset="0"/>
                            <a:sym typeface="Symbol"/>
                          </a:rPr>
                          <m:t>2</m:t>
                        </m:r>
                      </m:e>
                    </m:acc>
                  </m:oMath>
                </a14:m>
                <a:r>
                  <a:rPr lang="en-US" sz="2400" b="1" dirty="0" smtClean="0">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US" sz="2400" b="1" i="1" dirty="0" smtClean="0">
                            <a:latin typeface="Cambria Math"/>
                            <a:cs typeface="Times New Roman" panose="02020603050405020304" pitchFamily="18" charset="0"/>
                          </a:rPr>
                        </m:ctrlPr>
                      </m:accPr>
                      <m:e>
                        <m:r>
                          <a:rPr lang="en-US" sz="2400" b="1" i="1" dirty="0" smtClean="0">
                            <a:latin typeface="Cambria Math"/>
                            <a:ea typeface="Cambria Math"/>
                            <a:cs typeface="Times New Roman" panose="02020603050405020304" pitchFamily="18" charset="0"/>
                          </a:rPr>
                          <m:t>𝜷</m:t>
                        </m:r>
                        <m:r>
                          <a:rPr lang="en-US" sz="2400" b="1" i="1" dirty="0" smtClean="0">
                            <a:latin typeface="Cambria Math"/>
                            <a:ea typeface="Cambria Math"/>
                            <a:cs typeface="Times New Roman" panose="02020603050405020304" pitchFamily="18" charset="0"/>
                          </a:rPr>
                          <m:t>′</m:t>
                        </m:r>
                      </m:e>
                    </m:acc>
                    <m:acc>
                      <m:accPr>
                        <m:chr m:val="̂"/>
                        <m:ctrlPr>
                          <a:rPr lang="en-US" sz="2400" b="1" i="1" dirty="0" smtClean="0">
                            <a:latin typeface="Cambria Math"/>
                            <a:cs typeface="Times New Roman" panose="02020603050405020304" pitchFamily="18" charset="0"/>
                          </a:rPr>
                        </m:ctrlPr>
                      </m:accPr>
                      <m:e>
                        <m:r>
                          <a:rPr lang="en-US" sz="2400" b="1" i="1" dirty="0" smtClean="0">
                            <a:latin typeface="Cambria Math"/>
                            <a:ea typeface="Cambria Math"/>
                            <a:cs typeface="Times New Roman" panose="02020603050405020304" pitchFamily="18" charset="0"/>
                          </a:rPr>
                          <m:t>𝜷</m:t>
                        </m:r>
                      </m:e>
                    </m:acc>
                  </m:oMath>
                </a14:m>
                <a:endParaRPr lang="en-US" sz="2400" b="1" dirty="0" smtClean="0">
                  <a:latin typeface="Times New Roman" panose="02020603050405020304" pitchFamily="18" charset="0"/>
                  <a:cs typeface="Times New Roman" panose="02020603050405020304" pitchFamily="18" charset="0"/>
                </a:endParaRPr>
              </a:p>
              <a:p>
                <a:endParaRPr lang="en-US" sz="2400" b="1" dirty="0" smtClean="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K(LW) = p </a:t>
                </a:r>
                <a14:m>
                  <m:oMath xmlns:m="http://schemas.openxmlformats.org/officeDocument/2006/math">
                    <m:acc>
                      <m:accPr>
                        <m:chr m:val="̂"/>
                        <m:ctrlPr>
                          <a:rPr lang="en-US" sz="2400" b="1" i="1" dirty="0">
                            <a:latin typeface="Cambria Math"/>
                            <a:cs typeface="Times New Roman" panose="02020603050405020304" pitchFamily="18" charset="0"/>
                            <a:sym typeface="Symbol"/>
                          </a:rPr>
                        </m:ctrlPr>
                      </m:accPr>
                      <m:e>
                        <m:r>
                          <a:rPr lang="en-US" sz="2400" b="1" i="1" dirty="0">
                            <a:solidFill>
                              <a:prstClr val="black"/>
                            </a:solidFill>
                            <a:latin typeface="Cambria Math"/>
                            <a:cs typeface="Times New Roman" panose="02020603050405020304" pitchFamily="18" charset="0"/>
                            <a:sym typeface="Symbol"/>
                          </a:rPr>
                          <m:t></m:t>
                        </m:r>
                        <m:r>
                          <m:rPr>
                            <m:nor/>
                          </m:rPr>
                          <a:rPr lang="en-US" sz="2400" b="1" baseline="30000" dirty="0">
                            <a:solidFill>
                              <a:prstClr val="black"/>
                            </a:solidFill>
                            <a:latin typeface="Times New Roman" panose="02020603050405020304" pitchFamily="18" charset="0"/>
                            <a:cs typeface="Times New Roman" panose="02020603050405020304" pitchFamily="18" charset="0"/>
                            <a:sym typeface="Symbol"/>
                          </a:rPr>
                          <m:t>2</m:t>
                        </m:r>
                      </m:e>
                    </m:acc>
                  </m:oMath>
                </a14:m>
                <a:r>
                  <a:rPr lang="en-US" sz="2400" b="1" dirty="0">
                    <a:latin typeface="Times New Roman" panose="02020603050405020304" pitchFamily="18" charset="0"/>
                    <a:cs typeface="Times New Roman" panose="02020603050405020304" pitchFamily="18" charset="0"/>
                  </a:rPr>
                  <a:t>/ </a:t>
                </a:r>
                <a14:m>
                  <m:oMath xmlns:m="http://schemas.openxmlformats.org/officeDocument/2006/math">
                    <m:nary>
                      <m:naryPr>
                        <m:chr m:val="∑"/>
                        <m:limLoc m:val="subSup"/>
                        <m:ctrlPr>
                          <a:rPr lang="en-US" sz="2400" b="1" i="1" dirty="0" smtClean="0">
                            <a:latin typeface="Cambria Math"/>
                            <a:cs typeface="Times New Roman" panose="02020603050405020304" pitchFamily="18" charset="0"/>
                          </a:rPr>
                        </m:ctrlPr>
                      </m:naryPr>
                      <m:sub>
                        <m:r>
                          <m:rPr>
                            <m:brk m:alnAt="25"/>
                          </m:rPr>
                          <a:rPr lang="en-US" sz="2400" b="1" i="1" dirty="0" smtClean="0">
                            <a:latin typeface="Cambria Math"/>
                            <a:cs typeface="Times New Roman" panose="02020603050405020304" pitchFamily="18" charset="0"/>
                          </a:rPr>
                          <m:t>𝒋</m:t>
                        </m:r>
                        <m:r>
                          <m:rPr>
                            <m:brk m:alnAt="25"/>
                          </m:rPr>
                          <a:rPr lang="en-US" sz="2400" b="1" i="1" dirty="0" smtClean="0">
                            <a:latin typeface="Cambria Math"/>
                            <a:cs typeface="Times New Roman" panose="02020603050405020304" pitchFamily="18" charset="0"/>
                          </a:rPr>
                          <m:t>=</m:t>
                        </m:r>
                        <m:r>
                          <m:rPr>
                            <m:brk m:alnAt="25"/>
                          </m:rPr>
                          <a:rPr lang="en-US" sz="2400" b="1" i="1" dirty="0" smtClean="0">
                            <a:latin typeface="Cambria Math"/>
                            <a:cs typeface="Times New Roman" panose="02020603050405020304" pitchFamily="18" charset="0"/>
                          </a:rPr>
                          <m:t>𝟏</m:t>
                        </m:r>
                      </m:sub>
                      <m:sup>
                        <m:r>
                          <a:rPr lang="en-US" sz="2400" b="1" i="1" dirty="0" smtClean="0">
                            <a:latin typeface="Cambria Math"/>
                            <a:cs typeface="Times New Roman" panose="02020603050405020304" pitchFamily="18" charset="0"/>
                          </a:rPr>
                          <m:t>𝒑</m:t>
                        </m:r>
                      </m:sup>
                      <m:e>
                        <m:sSub>
                          <m:sSubPr>
                            <m:ctrlPr>
                              <a:rPr lang="en-US" sz="2400" b="1" i="1" dirty="0" smtClean="0">
                                <a:latin typeface="Cambria Math"/>
                                <a:cs typeface="Times New Roman" panose="02020603050405020304" pitchFamily="18" charset="0"/>
                              </a:rPr>
                            </m:ctrlPr>
                          </m:sSubPr>
                          <m:e>
                            <m:r>
                              <a:rPr lang="en-US" sz="2400" b="1" i="1" dirty="0" smtClean="0">
                                <a:latin typeface="Cambria Math"/>
                                <a:cs typeface="Times New Roman" panose="02020603050405020304" pitchFamily="18" charset="0"/>
                                <a:sym typeface="Symbol"/>
                              </a:rPr>
                              <m:t></m:t>
                            </m:r>
                          </m:e>
                          <m:sub>
                            <m:r>
                              <a:rPr lang="en-US" sz="2400" b="1" i="1" dirty="0" smtClean="0">
                                <a:latin typeface="Cambria Math"/>
                                <a:cs typeface="Times New Roman" panose="02020603050405020304" pitchFamily="18" charset="0"/>
                              </a:rPr>
                              <m:t>𝒋</m:t>
                            </m:r>
                          </m:sub>
                        </m:sSub>
                      </m:e>
                    </m:nary>
                  </m:oMath>
                </a14:m>
                <a:r>
                  <a:rPr lang="en-US" sz="2400" b="1" dirty="0" smtClean="0">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US" sz="2400" b="1" i="1" dirty="0" smtClean="0">
                            <a:solidFill>
                              <a:prstClr val="black"/>
                            </a:solidFill>
                            <a:latin typeface="Cambria Math"/>
                            <a:cs typeface="Times New Roman" panose="02020603050405020304" pitchFamily="18" charset="0"/>
                          </a:rPr>
                        </m:ctrlPr>
                      </m:accPr>
                      <m:e>
                        <m:sSub>
                          <m:sSubPr>
                            <m:ctrlPr>
                              <a:rPr lang="en-US" sz="2400" b="1" i="1" dirty="0">
                                <a:solidFill>
                                  <a:prstClr val="black"/>
                                </a:solidFill>
                                <a:latin typeface="Cambria Math"/>
                                <a:cs typeface="Times New Roman" panose="02020603050405020304" pitchFamily="18" charset="0"/>
                              </a:rPr>
                            </m:ctrlPr>
                          </m:sSubPr>
                          <m:e>
                            <m:r>
                              <a:rPr lang="en-US" sz="2400" b="1" i="1" dirty="0" smtClean="0">
                                <a:solidFill>
                                  <a:prstClr val="black"/>
                                </a:solidFill>
                                <a:latin typeface="Cambria Math"/>
                                <a:cs typeface="Times New Roman" panose="02020603050405020304" pitchFamily="18" charset="0"/>
                              </a:rPr>
                              <m:t>(</m:t>
                            </m:r>
                            <m:r>
                              <a:rPr lang="en-US" sz="2400" b="1" i="1" dirty="0">
                                <a:solidFill>
                                  <a:prstClr val="black"/>
                                </a:solidFill>
                                <a:latin typeface="Cambria Math"/>
                                <a:ea typeface="Cambria Math"/>
                                <a:cs typeface="Times New Roman" panose="02020603050405020304" pitchFamily="18" charset="0"/>
                              </a:rPr>
                              <m:t>𝜷</m:t>
                            </m:r>
                          </m:e>
                          <m:sub>
                            <m:r>
                              <a:rPr lang="en-US" sz="2400" b="1" i="1" dirty="0">
                                <a:solidFill>
                                  <a:prstClr val="black"/>
                                </a:solidFill>
                                <a:latin typeface="Cambria Math"/>
                                <a:cs typeface="Times New Roman" panose="02020603050405020304" pitchFamily="18" charset="0"/>
                              </a:rPr>
                              <m:t>𝒋</m:t>
                            </m:r>
                          </m:sub>
                        </m:sSub>
                      </m:e>
                    </m:acc>
                  </m:oMath>
                </a14:m>
                <a:r>
                  <a:rPr lang="en-US" sz="2400" b="1" dirty="0" smtClean="0">
                    <a:latin typeface="Times New Roman" panose="02020603050405020304" pitchFamily="18" charset="0"/>
                    <a:cs typeface="Times New Roman" panose="02020603050405020304" pitchFamily="18" charset="0"/>
                  </a:rPr>
                  <a:t>)</a:t>
                </a:r>
                <a:r>
                  <a:rPr lang="en-US" sz="2400" b="1" baseline="30000" dirty="0" smtClean="0">
                    <a:latin typeface="Times New Roman" panose="02020603050405020304" pitchFamily="18" charset="0"/>
                    <a:cs typeface="Times New Roman" panose="02020603050405020304" pitchFamily="18" charset="0"/>
                  </a:rPr>
                  <a:t>2</a:t>
                </a:r>
                <a:endParaRPr lang="en-US" sz="2400" b="1" dirty="0" smtClean="0">
                  <a:latin typeface="Times New Roman" panose="02020603050405020304" pitchFamily="18" charset="0"/>
                  <a:cs typeface="Times New Roman" panose="02020603050405020304" pitchFamily="18" charset="0"/>
                </a:endParaRPr>
              </a:p>
              <a:p>
                <a:r>
                  <a:rPr lang="en-US" dirty="0" smtClean="0"/>
                  <a:t>Two weighting functions are used for the M-estimators:</a:t>
                </a:r>
              </a:p>
              <a:p>
                <a:r>
                  <a:rPr lang="en-US" dirty="0" smtClean="0"/>
                  <a:t>Huber function  and the </a:t>
                </a:r>
                <a:r>
                  <a:rPr lang="en-US" dirty="0" err="1" smtClean="0"/>
                  <a:t>Tukey</a:t>
                </a:r>
                <a:r>
                  <a:rPr lang="en-US" dirty="0" smtClean="0"/>
                  <a:t>’ </a:t>
                </a:r>
                <a:r>
                  <a:rPr lang="en-US" dirty="0" err="1" smtClean="0"/>
                  <a:t>biweight</a:t>
                </a:r>
                <a:r>
                  <a:rPr lang="en-US" dirty="0" smtClean="0"/>
                  <a:t> function.</a:t>
                </a:r>
              </a:p>
              <a:p>
                <a:endParaRPr lang="en-US" dirty="0">
                  <a:solidFill>
                    <a:prstClr val="black"/>
                  </a:solidFill>
                </a:endParaRPr>
              </a:p>
              <a:p>
                <a:endParaRPr lang="en-US"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2"/>
                <a:stretch>
                  <a:fillRect l="-1630" t="-1887" b="-2965"/>
                </a:stretch>
              </a:blipFill>
            </p:spPr>
            <p:txBody>
              <a:bodyPr/>
              <a:lstStyle/>
              <a:p>
                <a:r>
                  <a:rPr lang="en-US">
                    <a:noFill/>
                  </a:rPr>
                  <a:t> </a:t>
                </a:r>
              </a:p>
            </p:txBody>
          </p:sp>
        </mc:Fallback>
      </mc:AlternateContent>
    </p:spTree>
    <p:extLst>
      <p:ext uri="{BB962C8B-B14F-4D97-AF65-F5344CB8AC3E}">
        <p14:creationId xmlns:p14="http://schemas.microsoft.com/office/powerpoint/2010/main" val="38065100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22114"/>
          </a:xfrm>
        </p:spPr>
        <p:txBody>
          <a:bodyPr>
            <a:normAutofit/>
          </a:bodyPr>
          <a:lstStyle/>
          <a:p>
            <a:r>
              <a:rPr lang="en-US" sz="3600" b="1" dirty="0">
                <a:solidFill>
                  <a:srgbClr val="0070C0"/>
                </a:solidFill>
                <a:latin typeface="Times New Roman" panose="02020603050405020304" pitchFamily="18" charset="0"/>
                <a:cs typeface="Times New Roman" panose="02020603050405020304" pitchFamily="18" charset="0"/>
              </a:rPr>
              <a:t>GROUP 1:</a:t>
            </a:r>
            <a:endParaRPr lang="en-US" sz="3600" dirty="0">
              <a:solidFill>
                <a:srgbClr val="0070C0"/>
              </a:solidFill>
            </a:endParaRPr>
          </a:p>
        </p:txBody>
      </p:sp>
      <p:sp>
        <p:nvSpPr>
          <p:cNvPr id="3" name="عنصر نائب للمحتوى 2"/>
          <p:cNvSpPr>
            <a:spLocks noGrp="1"/>
          </p:cNvSpPr>
          <p:nvPr>
            <p:ph idx="1"/>
          </p:nvPr>
        </p:nvSpPr>
        <p:spPr>
          <a:xfrm>
            <a:off x="457200" y="1196752"/>
            <a:ext cx="8229600" cy="4929411"/>
          </a:xfrm>
        </p:spPr>
        <p:txBody>
          <a:bodyPr/>
          <a:lstStyle/>
          <a:p>
            <a:pPr algn="ctr"/>
            <a:r>
              <a:rPr lang="en-US" sz="2400" b="1" u="sng" dirty="0" smtClean="0">
                <a:solidFill>
                  <a:srgbClr val="FF0000"/>
                </a:solidFill>
                <a:latin typeface="Times New Roman" panose="02020603050405020304" pitchFamily="18" charset="0"/>
                <a:cs typeface="Times New Roman" panose="02020603050405020304" pitchFamily="18" charset="0"/>
              </a:rPr>
              <a:t>Robust </a:t>
            </a:r>
            <a:r>
              <a:rPr lang="en-US" sz="2400" b="1" u="sng" dirty="0">
                <a:solidFill>
                  <a:srgbClr val="FF0000"/>
                </a:solidFill>
                <a:latin typeface="Times New Roman" panose="02020603050405020304" pitchFamily="18" charset="0"/>
                <a:cs typeface="Times New Roman" panose="02020603050405020304" pitchFamily="18" charset="0"/>
              </a:rPr>
              <a:t>Biased estimators to overcome the problems of </a:t>
            </a:r>
            <a:r>
              <a:rPr lang="en-US" sz="2400" b="1" u="sng" dirty="0" err="1">
                <a:solidFill>
                  <a:srgbClr val="FF0000"/>
                </a:solidFill>
                <a:latin typeface="Times New Roman" panose="02020603050405020304" pitchFamily="18" charset="0"/>
                <a:cs typeface="Times New Roman" panose="02020603050405020304" pitchFamily="18" charset="0"/>
              </a:rPr>
              <a:t>mlticollinearity</a:t>
            </a:r>
            <a:r>
              <a:rPr lang="en-US" sz="2400" b="1" u="sng" dirty="0">
                <a:solidFill>
                  <a:srgbClr val="FF0000"/>
                </a:solidFill>
                <a:latin typeface="Times New Roman" panose="02020603050405020304" pitchFamily="18" charset="0"/>
                <a:cs typeface="Times New Roman" panose="02020603050405020304" pitchFamily="18" charset="0"/>
              </a:rPr>
              <a:t> and outliers ( in the direction of Y) </a:t>
            </a:r>
            <a:r>
              <a:rPr lang="en-US" sz="2400" b="1" u="sng" dirty="0" smtClean="0">
                <a:solidFill>
                  <a:srgbClr val="FF0000"/>
                </a:solidFill>
                <a:latin typeface="Times New Roman" panose="02020603050405020304" pitchFamily="18" charset="0"/>
                <a:cs typeface="Times New Roman" panose="02020603050405020304" pitchFamily="18" charset="0"/>
              </a:rPr>
              <a:t>simultaneously:</a:t>
            </a:r>
          </a:p>
          <a:p>
            <a:r>
              <a:rPr lang="en-US" sz="2400" b="1" dirty="0" smtClean="0">
                <a:latin typeface="Times New Roman" panose="02020603050405020304" pitchFamily="18" charset="0"/>
                <a:cs typeface="Times New Roman" panose="02020603050405020304" pitchFamily="18" charset="0"/>
              </a:rPr>
              <a:t>(all estimators based on two forms of the M-estimators)</a:t>
            </a:r>
          </a:p>
          <a:p>
            <a:endParaRPr lang="en-US" sz="2400" b="1" dirty="0" smtClean="0">
              <a:latin typeface="Times New Roman" panose="02020603050405020304" pitchFamily="18" charset="0"/>
              <a:cs typeface="Times New Roman" panose="02020603050405020304" pitchFamily="18" charset="0"/>
            </a:endParaRPr>
          </a:p>
          <a:p>
            <a:r>
              <a:rPr lang="en-US" sz="2400" b="1" dirty="0" smtClean="0">
                <a:latin typeface="Times New Roman" panose="02020603050405020304" pitchFamily="18" charset="0"/>
                <a:cs typeface="Times New Roman" panose="02020603050405020304" pitchFamily="18" charset="0"/>
              </a:rPr>
              <a:t>1-Robust Ridge estimators (</a:t>
            </a:r>
            <a:r>
              <a:rPr lang="en-US" sz="2400" b="1" dirty="0" err="1" smtClean="0">
                <a:latin typeface="Times New Roman" panose="02020603050405020304" pitchFamily="18" charset="0"/>
                <a:cs typeface="Times New Roman" panose="02020603050405020304" pitchFamily="18" charset="0"/>
              </a:rPr>
              <a:t>Silvapull</a:t>
            </a:r>
            <a:r>
              <a:rPr lang="en-US" sz="2400" b="1" dirty="0" smtClean="0">
                <a:latin typeface="Times New Roman" panose="02020603050405020304" pitchFamily="18" charset="0"/>
                <a:cs typeface="Times New Roman" panose="02020603050405020304" pitchFamily="18" charset="0"/>
              </a:rPr>
              <a:t> 1991).</a:t>
            </a:r>
          </a:p>
          <a:p>
            <a:r>
              <a:rPr lang="en-US" sz="2400" b="1" dirty="0" smtClean="0">
                <a:latin typeface="Times New Roman" panose="02020603050405020304" pitchFamily="18" charset="0"/>
                <a:cs typeface="Times New Roman" panose="02020603050405020304" pitchFamily="18" charset="0"/>
              </a:rPr>
              <a:t>2-Robust Liu estimators (</a:t>
            </a:r>
            <a:r>
              <a:rPr lang="en-US" sz="2400" b="1" dirty="0" err="1" smtClean="0">
                <a:latin typeface="Times New Roman" panose="02020603050405020304" pitchFamily="18" charset="0"/>
                <a:cs typeface="Times New Roman" panose="02020603050405020304" pitchFamily="18" charset="0"/>
              </a:rPr>
              <a:t>Arslan</a:t>
            </a:r>
            <a:r>
              <a:rPr lang="en-US" sz="2400" b="1" dirty="0" smtClean="0">
                <a:latin typeface="Times New Roman" panose="02020603050405020304" pitchFamily="18" charset="0"/>
                <a:cs typeface="Times New Roman" panose="02020603050405020304" pitchFamily="18" charset="0"/>
              </a:rPr>
              <a:t> and </a:t>
            </a:r>
            <a:r>
              <a:rPr lang="en-US" sz="2400" b="1" dirty="0" err="1" smtClean="0">
                <a:latin typeface="Times New Roman" panose="02020603050405020304" pitchFamily="18" charset="0"/>
                <a:cs typeface="Times New Roman" panose="02020603050405020304" pitchFamily="18" charset="0"/>
              </a:rPr>
              <a:t>Billor</a:t>
            </a:r>
            <a:r>
              <a:rPr lang="en-US" sz="2400" b="1" dirty="0" smtClean="0">
                <a:latin typeface="Times New Roman" panose="02020603050405020304" pitchFamily="18" charset="0"/>
                <a:cs typeface="Times New Roman" panose="02020603050405020304" pitchFamily="18" charset="0"/>
              </a:rPr>
              <a:t> 2000).</a:t>
            </a:r>
          </a:p>
          <a:p>
            <a:r>
              <a:rPr lang="en-US" sz="2400" b="1" dirty="0" smtClean="0">
                <a:latin typeface="Times New Roman" panose="02020603050405020304" pitchFamily="18" charset="0"/>
                <a:cs typeface="Times New Roman" panose="02020603050405020304" pitchFamily="18" charset="0"/>
              </a:rPr>
              <a:t>3-Robust latent roots estimators (</a:t>
            </a:r>
            <a:r>
              <a:rPr lang="en-US" sz="2400" b="1" dirty="0" err="1" smtClean="0">
                <a:latin typeface="Times New Roman" panose="02020603050405020304" pitchFamily="18" charset="0"/>
                <a:cs typeface="Times New Roman" panose="02020603050405020304" pitchFamily="18" charset="0"/>
              </a:rPr>
              <a:t>Habshah</a:t>
            </a:r>
            <a:r>
              <a:rPr lang="en-US" sz="2400" b="1" dirty="0" smtClean="0">
                <a:latin typeface="Times New Roman" panose="02020603050405020304" pitchFamily="18" charset="0"/>
                <a:cs typeface="Times New Roman" panose="02020603050405020304" pitchFamily="18" charset="0"/>
              </a:rPr>
              <a:t> and Lau 2009).</a:t>
            </a:r>
          </a:p>
          <a:p>
            <a:r>
              <a:rPr lang="en-US" sz="2400" b="1" dirty="0" smtClean="0">
                <a:latin typeface="Times New Roman" panose="02020603050405020304" pitchFamily="18" charset="0"/>
                <a:cs typeface="Times New Roman" panose="02020603050405020304" pitchFamily="18" charset="0"/>
              </a:rPr>
              <a:t>4- Robust linearized ridge estimators (</a:t>
            </a:r>
            <a:r>
              <a:rPr lang="en-US" sz="2400" b="1" dirty="0" err="1" smtClean="0">
                <a:latin typeface="Times New Roman" panose="02020603050405020304" pitchFamily="18" charset="0"/>
                <a:cs typeface="Times New Roman" panose="02020603050405020304" pitchFamily="18" charset="0"/>
              </a:rPr>
              <a:t>Jadhav</a:t>
            </a:r>
            <a:r>
              <a:rPr lang="en-US" sz="2400" b="1" dirty="0" smtClean="0">
                <a:latin typeface="Times New Roman" panose="02020603050405020304" pitchFamily="18" charset="0"/>
                <a:cs typeface="Times New Roman" panose="02020603050405020304" pitchFamily="18" charset="0"/>
              </a:rPr>
              <a:t> and </a:t>
            </a:r>
            <a:r>
              <a:rPr lang="en-US" sz="2400" b="1" dirty="0" err="1" smtClean="0">
                <a:latin typeface="Times New Roman" panose="02020603050405020304" pitchFamily="18" charset="0"/>
                <a:cs typeface="Times New Roman" panose="02020603050405020304" pitchFamily="18" charset="0"/>
              </a:rPr>
              <a:t>Kashid</a:t>
            </a:r>
            <a:r>
              <a:rPr lang="en-US" sz="2400" b="1" dirty="0" smtClean="0">
                <a:latin typeface="Times New Roman" panose="02020603050405020304" pitchFamily="18" charset="0"/>
                <a:cs typeface="Times New Roman" panose="02020603050405020304" pitchFamily="18" charset="0"/>
              </a:rPr>
              <a:t> 2016).</a:t>
            </a:r>
          </a:p>
          <a:p>
            <a:r>
              <a:rPr lang="en-US" sz="2400" b="1" dirty="0" smtClean="0">
                <a:latin typeface="Times New Roman" panose="02020603050405020304" pitchFamily="18" charset="0"/>
                <a:cs typeface="Times New Roman" panose="02020603050405020304" pitchFamily="18" charset="0"/>
              </a:rPr>
              <a:t>5- Robust surrogated ridge estimators (</a:t>
            </a:r>
            <a:r>
              <a:rPr lang="en-US" sz="2400" b="1" dirty="0" err="1" smtClean="0">
                <a:latin typeface="Times New Roman" panose="02020603050405020304" pitchFamily="18" charset="0"/>
                <a:cs typeface="Times New Roman" panose="02020603050405020304" pitchFamily="18" charset="0"/>
              </a:rPr>
              <a:t>Hussien</a:t>
            </a:r>
            <a:r>
              <a:rPr lang="en-US" sz="2400" b="1" dirty="0" smtClean="0">
                <a:latin typeface="Times New Roman" panose="02020603050405020304" pitchFamily="18" charset="0"/>
                <a:cs typeface="Times New Roman" panose="02020603050405020304" pitchFamily="18" charset="0"/>
              </a:rPr>
              <a:t> 2018)</a:t>
            </a:r>
          </a:p>
          <a:p>
            <a:endParaRPr lang="en-US" sz="2400"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975502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78098"/>
          </a:xfrm>
        </p:spPr>
        <p:txBody>
          <a:bodyPr>
            <a:normAutofit/>
          </a:bodyPr>
          <a:lstStyle/>
          <a:p>
            <a:r>
              <a:rPr lang="en-US" sz="3600" b="1" dirty="0" smtClean="0">
                <a:solidFill>
                  <a:srgbClr val="0070C0"/>
                </a:solidFill>
                <a:latin typeface="Times New Roman" panose="02020603050405020304" pitchFamily="18" charset="0"/>
                <a:cs typeface="Times New Roman" panose="02020603050405020304" pitchFamily="18" charset="0"/>
              </a:rPr>
              <a:t>GROUP</a:t>
            </a:r>
            <a:r>
              <a:rPr lang="en-US" sz="3600" b="1" dirty="0" smtClean="0">
                <a:solidFill>
                  <a:srgbClr val="0070C0"/>
                </a:solidFill>
              </a:rPr>
              <a:t> 2</a:t>
            </a:r>
            <a:endParaRPr lang="en-US" sz="3600" b="1" dirty="0">
              <a:solidFill>
                <a:srgbClr val="0070C0"/>
              </a:solidFill>
            </a:endParaRPr>
          </a:p>
        </p:txBody>
      </p:sp>
      <p:sp>
        <p:nvSpPr>
          <p:cNvPr id="3" name="عنصر نائب للمحتوى 2"/>
          <p:cNvSpPr>
            <a:spLocks noGrp="1"/>
          </p:cNvSpPr>
          <p:nvPr>
            <p:ph idx="1"/>
          </p:nvPr>
        </p:nvSpPr>
        <p:spPr>
          <a:xfrm>
            <a:off x="457200" y="908720"/>
            <a:ext cx="8229600" cy="5217443"/>
          </a:xfrm>
        </p:spPr>
        <p:txBody>
          <a:bodyPr/>
          <a:lstStyle/>
          <a:p>
            <a:pPr algn="ctr"/>
            <a:r>
              <a:rPr lang="en-US" b="1" u="sng" dirty="0">
                <a:solidFill>
                  <a:srgbClr val="FF0000"/>
                </a:solidFill>
                <a:latin typeface="Times New Roman" panose="02020603050405020304" pitchFamily="18" charset="0"/>
                <a:cs typeface="Times New Roman" panose="02020603050405020304" pitchFamily="18" charset="0"/>
              </a:rPr>
              <a:t>Biased estimators to overcome the problems of </a:t>
            </a:r>
            <a:r>
              <a:rPr lang="en-US" b="1" u="sng" dirty="0" err="1" smtClean="0">
                <a:solidFill>
                  <a:srgbClr val="FF0000"/>
                </a:solidFill>
                <a:latin typeface="Times New Roman" panose="02020603050405020304" pitchFamily="18" charset="0"/>
                <a:cs typeface="Times New Roman" panose="02020603050405020304" pitchFamily="18" charset="0"/>
              </a:rPr>
              <a:t>mlticollinearity</a:t>
            </a:r>
            <a:r>
              <a:rPr lang="en-US" b="1" u="sng" dirty="0" smtClean="0">
                <a:solidFill>
                  <a:srgbClr val="FF0000"/>
                </a:solidFill>
                <a:latin typeface="Times New Roman" panose="02020603050405020304" pitchFamily="18" charset="0"/>
                <a:cs typeface="Times New Roman" panose="02020603050405020304" pitchFamily="18" charset="0"/>
              </a:rPr>
              <a:t> only</a:t>
            </a:r>
          </a:p>
          <a:p>
            <a:r>
              <a:rPr lang="en-US" sz="2400" b="1" dirty="0" smtClean="0">
                <a:latin typeface="Times New Roman" panose="02020603050405020304" pitchFamily="18" charset="0"/>
                <a:cs typeface="Times New Roman" panose="02020603050405020304" pitchFamily="18" charset="0"/>
              </a:rPr>
              <a:t>(Estimators use two forms of biased parameter estimates, when </a:t>
            </a:r>
            <a:r>
              <a:rPr lang="en-US" sz="2400" b="1" dirty="0">
                <a:latin typeface="Times New Roman" panose="02020603050405020304" pitchFamily="18" charset="0"/>
                <a:cs typeface="Times New Roman" panose="02020603050405020304" pitchFamily="18" charset="0"/>
              </a:rPr>
              <a:t>applicable</a:t>
            </a:r>
            <a:r>
              <a:rPr lang="en-US" sz="2400" b="1" dirty="0" smtClean="0">
                <a:latin typeface="Times New Roman" panose="02020603050405020304" pitchFamily="18" charset="0"/>
                <a:cs typeface="Times New Roman" panose="02020603050405020304" pitchFamily="18" charset="0"/>
              </a:rPr>
              <a:t>).</a:t>
            </a:r>
          </a:p>
          <a:p>
            <a:r>
              <a:rPr lang="en-US" sz="2400" b="1" dirty="0" smtClean="0">
                <a:latin typeface="Times New Roman" panose="02020603050405020304" pitchFamily="18" charset="0"/>
                <a:cs typeface="Times New Roman" panose="02020603050405020304" pitchFamily="18" charset="0"/>
              </a:rPr>
              <a:t>1- Ridge estimator. </a:t>
            </a:r>
            <a:r>
              <a:rPr lang="en-US" sz="2200" b="1" dirty="0" smtClean="0">
                <a:latin typeface="Times New Roman" panose="02020603050405020304" pitchFamily="18" charset="0"/>
                <a:cs typeface="Times New Roman" panose="02020603050405020304" pitchFamily="18" charset="0"/>
              </a:rPr>
              <a:t>(</a:t>
            </a:r>
            <a:r>
              <a:rPr lang="en-US" sz="2200" b="1" dirty="0" err="1" smtClean="0">
                <a:latin typeface="Times New Roman" panose="02020603050405020304" pitchFamily="18" charset="0"/>
                <a:cs typeface="Times New Roman" panose="02020603050405020304" pitchFamily="18" charset="0"/>
              </a:rPr>
              <a:t>Hoerl</a:t>
            </a:r>
            <a:r>
              <a:rPr lang="en-US" sz="2200" b="1" dirty="0" smtClean="0">
                <a:latin typeface="Times New Roman" panose="02020603050405020304" pitchFamily="18" charset="0"/>
                <a:cs typeface="Times New Roman" panose="02020603050405020304" pitchFamily="18" charset="0"/>
              </a:rPr>
              <a:t> and Kennard 1970 …)</a:t>
            </a:r>
          </a:p>
          <a:p>
            <a:r>
              <a:rPr lang="en-US" sz="2400" b="1" dirty="0" smtClean="0">
                <a:latin typeface="Times New Roman" panose="02020603050405020304" pitchFamily="18" charset="0"/>
                <a:cs typeface="Times New Roman" panose="02020603050405020304" pitchFamily="18" charset="0"/>
              </a:rPr>
              <a:t>2- Liu estimator. </a:t>
            </a:r>
            <a:r>
              <a:rPr lang="en-US" sz="2200" b="1" dirty="0" smtClean="0">
                <a:latin typeface="Times New Roman" panose="02020603050405020304" pitchFamily="18" charset="0"/>
                <a:cs typeface="Times New Roman" panose="02020603050405020304" pitchFamily="18" charset="0"/>
              </a:rPr>
              <a:t>(Liu 1993)</a:t>
            </a:r>
          </a:p>
          <a:p>
            <a:r>
              <a:rPr lang="en-US" sz="2400" b="1" dirty="0" smtClean="0">
                <a:latin typeface="Times New Roman" panose="02020603050405020304" pitchFamily="18" charset="0"/>
                <a:cs typeface="Times New Roman" panose="02020603050405020304" pitchFamily="18" charset="0"/>
              </a:rPr>
              <a:t>3-Linearized generalized ridge estimator. </a:t>
            </a:r>
            <a:r>
              <a:rPr lang="en-US" sz="2200" b="1" dirty="0" smtClean="0">
                <a:latin typeface="Times New Roman" panose="02020603050405020304" pitchFamily="18" charset="0"/>
                <a:cs typeface="Times New Roman" panose="02020603050405020304" pitchFamily="18" charset="0"/>
              </a:rPr>
              <a:t>(Liu and Gao </a:t>
            </a:r>
          </a:p>
          <a:p>
            <a:r>
              <a:rPr lang="en-US" sz="2200" b="1" dirty="0">
                <a:latin typeface="Times New Roman" panose="02020603050405020304" pitchFamily="18" charset="0"/>
                <a:cs typeface="Times New Roman" panose="02020603050405020304" pitchFamily="18" charset="0"/>
              </a:rPr>
              <a:t> </a:t>
            </a:r>
            <a:r>
              <a:rPr lang="en-US" sz="2200" b="1" dirty="0" smtClean="0">
                <a:latin typeface="Times New Roman" panose="02020603050405020304" pitchFamily="18" charset="0"/>
                <a:cs typeface="Times New Roman" panose="02020603050405020304" pitchFamily="18" charset="0"/>
              </a:rPr>
              <a:t>     2011).</a:t>
            </a:r>
          </a:p>
          <a:p>
            <a:r>
              <a:rPr lang="en-US" sz="2400" b="1" dirty="0" smtClean="0">
                <a:latin typeface="Times New Roman" panose="02020603050405020304" pitchFamily="18" charset="0"/>
                <a:cs typeface="Times New Roman" panose="02020603050405020304" pitchFamily="18" charset="0"/>
              </a:rPr>
              <a:t>4-Latent roots estimator. (Webster et al. 1974).</a:t>
            </a:r>
          </a:p>
          <a:p>
            <a:r>
              <a:rPr lang="en-US" sz="2400" b="1" dirty="0" smtClean="0">
                <a:latin typeface="Times New Roman" panose="02020603050405020304" pitchFamily="18" charset="0"/>
                <a:cs typeface="Times New Roman" panose="02020603050405020304" pitchFamily="18" charset="0"/>
              </a:rPr>
              <a:t>5- Surrogate ridge estimator. </a:t>
            </a:r>
            <a:r>
              <a:rPr lang="en-US" sz="2200" b="1" dirty="0" smtClean="0">
                <a:latin typeface="Times New Roman" panose="02020603050405020304" pitchFamily="18" charset="0"/>
                <a:cs typeface="Times New Roman" panose="02020603050405020304" pitchFamily="18" charset="0"/>
              </a:rPr>
              <a:t>(Jensen and Ramirez 2008). </a:t>
            </a:r>
          </a:p>
          <a:p>
            <a:endParaRPr lang="en-US" sz="2400" dirty="0"/>
          </a:p>
        </p:txBody>
      </p:sp>
    </p:spTree>
    <p:extLst>
      <p:ext uri="{BB962C8B-B14F-4D97-AF65-F5344CB8AC3E}">
        <p14:creationId xmlns:p14="http://schemas.microsoft.com/office/powerpoint/2010/main" val="7104088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sz="3600" b="1" dirty="0" smtClean="0">
                <a:solidFill>
                  <a:schemeClr val="accent1"/>
                </a:solidFill>
                <a:latin typeface="Times New Roman" panose="02020603050405020304" pitchFamily="18" charset="0"/>
                <a:cs typeface="Times New Roman" panose="02020603050405020304" pitchFamily="18" charset="0"/>
              </a:rPr>
              <a:t>GROUP 3</a:t>
            </a:r>
            <a:br>
              <a:rPr lang="en-US" sz="3600" b="1" dirty="0" smtClean="0">
                <a:solidFill>
                  <a:schemeClr val="accent1"/>
                </a:solidFill>
                <a:latin typeface="Times New Roman" panose="02020603050405020304" pitchFamily="18" charset="0"/>
                <a:cs typeface="Times New Roman" panose="02020603050405020304" pitchFamily="18" charset="0"/>
              </a:rPr>
            </a:br>
            <a:r>
              <a:rPr lang="en-US" sz="3600" b="1" dirty="0" smtClean="0">
                <a:solidFill>
                  <a:srgbClr val="FF0000"/>
                </a:solidFill>
                <a:latin typeface="Times New Roman" panose="02020603050405020304" pitchFamily="18" charset="0"/>
                <a:cs typeface="Times New Roman" panose="02020603050405020304" pitchFamily="18" charset="0"/>
              </a:rPr>
              <a:t>Control Group</a:t>
            </a:r>
            <a:endParaRPr lang="en-US" sz="3600" b="1" dirty="0">
              <a:solidFill>
                <a:srgbClr val="FF0000"/>
              </a:solidFill>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p:txBody>
          <a:bodyPr/>
          <a:lstStyle/>
          <a:p>
            <a:r>
              <a:rPr lang="en-US" dirty="0" smtClean="0"/>
              <a:t>1-Huber M-estimator.</a:t>
            </a:r>
          </a:p>
          <a:p>
            <a:r>
              <a:rPr lang="en-US" dirty="0" smtClean="0"/>
              <a:t>2- </a:t>
            </a:r>
            <a:r>
              <a:rPr lang="en-US" dirty="0" err="1" smtClean="0"/>
              <a:t>Tukey</a:t>
            </a:r>
            <a:r>
              <a:rPr lang="en-US" dirty="0" smtClean="0"/>
              <a:t> </a:t>
            </a:r>
            <a:r>
              <a:rPr lang="en-US" dirty="0" err="1" smtClean="0"/>
              <a:t>Biwieght</a:t>
            </a:r>
            <a:r>
              <a:rPr lang="en-US" dirty="0" smtClean="0"/>
              <a:t> M-estimator.</a:t>
            </a:r>
          </a:p>
          <a:p>
            <a:r>
              <a:rPr lang="en-US" dirty="0" smtClean="0"/>
              <a:t>3- Ordinary Least squares estimators.</a:t>
            </a:r>
            <a:endParaRPr lang="en-US" dirty="0"/>
          </a:p>
        </p:txBody>
      </p:sp>
    </p:spTree>
    <p:extLst>
      <p:ext uri="{BB962C8B-B14F-4D97-AF65-F5344CB8AC3E}">
        <p14:creationId xmlns:p14="http://schemas.microsoft.com/office/powerpoint/2010/main" val="2921984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rPr>
              <a:t>SIMULATION SENARIOS</a:t>
            </a:r>
            <a:endParaRPr lang="en-US" b="1" dirty="0">
              <a:solidFill>
                <a:srgbClr val="FF0000"/>
              </a:solidFill>
            </a:endParaRPr>
          </a:p>
        </p:txBody>
      </p:sp>
      <p:sp>
        <p:nvSpPr>
          <p:cNvPr id="3" name="عنصر نائب للمحتوى 2"/>
          <p:cNvSpPr>
            <a:spLocks noGrp="1"/>
          </p:cNvSpPr>
          <p:nvPr>
            <p:ph idx="1"/>
          </p:nvPr>
        </p:nvSpPr>
        <p:spPr/>
        <p:txBody>
          <a:bodyPr>
            <a:normAutofit/>
          </a:bodyPr>
          <a:lstStyle/>
          <a:p>
            <a:r>
              <a:rPr lang="en-US" sz="2800" b="1" dirty="0" smtClean="0">
                <a:latin typeface="Times New Roman" panose="02020603050405020304" pitchFamily="18" charset="0"/>
                <a:cs typeface="Times New Roman" panose="02020603050405020304" pitchFamily="18" charset="0"/>
                <a:sym typeface="Symbol"/>
              </a:rPr>
              <a:t>For </a:t>
            </a:r>
            <a:r>
              <a:rPr lang="en-US" sz="2800" b="1" dirty="0">
                <a:latin typeface="Times New Roman" panose="02020603050405020304" pitchFamily="18" charset="0"/>
                <a:cs typeface="Times New Roman" panose="02020603050405020304" pitchFamily="18" charset="0"/>
                <a:sym typeface="Symbol"/>
              </a:rPr>
              <a:t>each </a:t>
            </a:r>
            <a:r>
              <a:rPr lang="en-US" sz="2800" b="1" dirty="0">
                <a:latin typeface="Times New Roman" panose="02020603050405020304" pitchFamily="18" charset="0"/>
                <a:cs typeface="Times New Roman" panose="02020603050405020304" pitchFamily="18" charset="0"/>
              </a:rPr>
              <a:t>simulation scenario we generate n datasets as </a:t>
            </a:r>
            <a:r>
              <a:rPr lang="en-US" sz="2800" b="1" dirty="0" err="1">
                <a:latin typeface="Times New Roman" panose="02020603050405020304" pitchFamily="18" charset="0"/>
                <a:cs typeface="Times New Roman" panose="02020603050405020304" pitchFamily="18" charset="0"/>
              </a:rPr>
              <a:t>y</a:t>
            </a:r>
            <a:r>
              <a:rPr lang="en-US" sz="2800" b="1" baseline="-25000" dirty="0" err="1">
                <a:latin typeface="Times New Roman" panose="02020603050405020304" pitchFamily="18" charset="0"/>
                <a:cs typeface="Times New Roman" panose="02020603050405020304" pitchFamily="18" charset="0"/>
              </a:rPr>
              <a:t>i</a:t>
            </a:r>
            <a:r>
              <a:rPr lang="en-US" sz="2800" b="1" dirty="0">
                <a:latin typeface="Times New Roman" panose="02020603050405020304" pitchFamily="18" charset="0"/>
                <a:cs typeface="Times New Roman" panose="02020603050405020304" pitchFamily="18" charset="0"/>
              </a:rPr>
              <a:t> = </a:t>
            </a:r>
            <a:r>
              <a:rPr lang="en-US" sz="2800" b="1" dirty="0">
                <a:latin typeface="Times New Roman" panose="02020603050405020304" pitchFamily="18" charset="0"/>
                <a:cs typeface="Times New Roman" panose="02020603050405020304" pitchFamily="18" charset="0"/>
                <a:sym typeface="Symbol"/>
              </a:rPr>
              <a:t></a:t>
            </a:r>
            <a:r>
              <a:rPr lang="en-US" sz="2800" b="1" baseline="-25000" dirty="0">
                <a:latin typeface="Times New Roman" panose="02020603050405020304" pitchFamily="18" charset="0"/>
                <a:cs typeface="Times New Roman" panose="02020603050405020304" pitchFamily="18" charset="0"/>
                <a:sym typeface="Symbol"/>
              </a:rPr>
              <a:t>o</a:t>
            </a:r>
            <a:r>
              <a:rPr lang="en-US" sz="2800" b="1" dirty="0">
                <a:latin typeface="Times New Roman" panose="02020603050405020304" pitchFamily="18" charset="0"/>
                <a:cs typeface="Times New Roman" panose="02020603050405020304" pitchFamily="18" charset="0"/>
                <a:sym typeface="Symbol"/>
              </a:rPr>
              <a:t> + </a:t>
            </a:r>
            <a:r>
              <a:rPr lang="en-US" sz="2800" b="1" baseline="-25000" dirty="0">
                <a:latin typeface="Times New Roman" panose="02020603050405020304" pitchFamily="18" charset="0"/>
                <a:cs typeface="Times New Roman" panose="02020603050405020304" pitchFamily="18" charset="0"/>
                <a:sym typeface="Symbol"/>
              </a:rPr>
              <a:t>1</a:t>
            </a:r>
            <a:r>
              <a:rPr lang="en-US" sz="2800" b="1" dirty="0">
                <a:latin typeface="Times New Roman" panose="02020603050405020304" pitchFamily="18" charset="0"/>
                <a:cs typeface="Times New Roman" panose="02020603050405020304" pitchFamily="18" charset="0"/>
                <a:sym typeface="Symbol"/>
              </a:rPr>
              <a:t>x</a:t>
            </a:r>
            <a:r>
              <a:rPr lang="en-US" sz="2800" b="1" baseline="-25000" dirty="0">
                <a:latin typeface="Times New Roman" panose="02020603050405020304" pitchFamily="18" charset="0"/>
                <a:cs typeface="Times New Roman" panose="02020603050405020304" pitchFamily="18" charset="0"/>
                <a:sym typeface="Symbol"/>
              </a:rPr>
              <a:t>i1</a:t>
            </a:r>
            <a:r>
              <a:rPr lang="en-US" sz="2800" b="1" dirty="0">
                <a:latin typeface="Times New Roman" panose="02020603050405020304" pitchFamily="18" charset="0"/>
                <a:cs typeface="Times New Roman" panose="02020603050405020304" pitchFamily="18" charset="0"/>
                <a:sym typeface="Symbol"/>
              </a:rPr>
              <a:t> +  </a:t>
            </a:r>
            <a:r>
              <a:rPr lang="en-US" sz="2800" b="1" baseline="-25000" dirty="0">
                <a:latin typeface="Times New Roman" panose="02020603050405020304" pitchFamily="18" charset="0"/>
                <a:cs typeface="Times New Roman" panose="02020603050405020304" pitchFamily="18" charset="0"/>
                <a:sym typeface="Symbol"/>
              </a:rPr>
              <a:t>2</a:t>
            </a:r>
            <a:r>
              <a:rPr lang="en-US" sz="2800" b="1" dirty="0">
                <a:latin typeface="Times New Roman" panose="02020603050405020304" pitchFamily="18" charset="0"/>
                <a:cs typeface="Times New Roman" panose="02020603050405020304" pitchFamily="18" charset="0"/>
                <a:sym typeface="Symbol"/>
              </a:rPr>
              <a:t> x</a:t>
            </a:r>
            <a:r>
              <a:rPr lang="en-US" sz="2800" b="1" baseline="-25000" dirty="0">
                <a:latin typeface="Times New Roman" panose="02020603050405020304" pitchFamily="18" charset="0"/>
                <a:cs typeface="Times New Roman" panose="02020603050405020304" pitchFamily="18" charset="0"/>
                <a:sym typeface="Symbol"/>
              </a:rPr>
              <a:t>i2</a:t>
            </a:r>
            <a:r>
              <a:rPr lang="en-US" sz="2800" b="1" dirty="0">
                <a:latin typeface="Times New Roman" panose="02020603050405020304" pitchFamily="18" charset="0"/>
                <a:cs typeface="Times New Roman" panose="02020603050405020304" pitchFamily="18" charset="0"/>
                <a:sym typeface="Symbol"/>
              </a:rPr>
              <a:t> + </a:t>
            </a:r>
            <a:r>
              <a:rPr lang="en-US" sz="2800" b="1" baseline="-25000" dirty="0" err="1" smtClean="0">
                <a:latin typeface="Times New Roman" panose="02020603050405020304" pitchFamily="18" charset="0"/>
                <a:cs typeface="Times New Roman" panose="02020603050405020304" pitchFamily="18" charset="0"/>
                <a:sym typeface="Symbol"/>
              </a:rPr>
              <a:t>i</a:t>
            </a:r>
            <a:endParaRPr lang="en-US" sz="2800" b="1" baseline="-25000" dirty="0" smtClean="0">
              <a:latin typeface="Times New Roman" panose="02020603050405020304" pitchFamily="18" charset="0"/>
              <a:cs typeface="Times New Roman" panose="02020603050405020304" pitchFamily="18" charset="0"/>
              <a:sym typeface="Symbol"/>
            </a:endParaRPr>
          </a:p>
          <a:p>
            <a:r>
              <a:rPr lang="en-US" sz="2800" b="1" dirty="0" smtClean="0">
                <a:latin typeface="Times New Roman" panose="02020603050405020304" pitchFamily="18" charset="0"/>
                <a:cs typeface="Times New Roman" panose="02020603050405020304" pitchFamily="18" charset="0"/>
                <a:sym typeface="Symbol"/>
              </a:rPr>
              <a:t>The independent variables were generated as</a:t>
            </a:r>
          </a:p>
          <a:p>
            <a:r>
              <a:rPr lang="en-US" sz="2800" b="1" dirty="0" err="1" smtClean="0">
                <a:latin typeface="Times New Roman" panose="02020603050405020304" pitchFamily="18" charset="0"/>
                <a:cs typeface="Times New Roman" panose="02020603050405020304" pitchFamily="18" charset="0"/>
                <a:sym typeface="Symbol"/>
              </a:rPr>
              <a:t>x</a:t>
            </a:r>
            <a:r>
              <a:rPr lang="en-US" sz="2800" b="1" baseline="-25000" dirty="0" err="1" smtClean="0">
                <a:latin typeface="Times New Roman" panose="02020603050405020304" pitchFamily="18" charset="0"/>
                <a:cs typeface="Times New Roman" panose="02020603050405020304" pitchFamily="18" charset="0"/>
                <a:sym typeface="Symbol"/>
              </a:rPr>
              <a:t>ij</a:t>
            </a:r>
            <a:r>
              <a:rPr lang="en-US" sz="2800" b="1" baseline="-25000" dirty="0" smtClean="0">
                <a:latin typeface="Times New Roman" panose="02020603050405020304" pitchFamily="18" charset="0"/>
                <a:cs typeface="Times New Roman" panose="02020603050405020304" pitchFamily="18" charset="0"/>
                <a:sym typeface="Symbol"/>
              </a:rPr>
              <a:t> </a:t>
            </a:r>
            <a:r>
              <a:rPr lang="en-US" sz="2800" b="1" dirty="0" smtClean="0">
                <a:latin typeface="Times New Roman" panose="02020603050405020304" pitchFamily="18" charset="0"/>
                <a:cs typeface="Times New Roman" panose="02020603050405020304" pitchFamily="18" charset="0"/>
                <a:sym typeface="Symbol"/>
              </a:rPr>
              <a:t> = (1-r</a:t>
            </a:r>
            <a:r>
              <a:rPr lang="en-US" sz="2800" b="1" baseline="30000" dirty="0" smtClean="0">
                <a:latin typeface="Times New Roman" panose="02020603050405020304" pitchFamily="18" charset="0"/>
                <a:cs typeface="Times New Roman" panose="02020603050405020304" pitchFamily="18" charset="0"/>
                <a:sym typeface="Symbol"/>
              </a:rPr>
              <a:t>2</a:t>
            </a:r>
            <a:r>
              <a:rPr lang="en-US" sz="2800" b="1" baseline="-25000" dirty="0" smtClean="0">
                <a:latin typeface="Times New Roman" panose="02020603050405020304" pitchFamily="18" charset="0"/>
                <a:cs typeface="Times New Roman" panose="02020603050405020304" pitchFamily="18" charset="0"/>
                <a:sym typeface="Symbol"/>
              </a:rPr>
              <a:t> </a:t>
            </a:r>
            <a:r>
              <a:rPr lang="en-US" sz="2800" b="1" dirty="0" smtClean="0">
                <a:latin typeface="Times New Roman" panose="02020603050405020304" pitchFamily="18" charset="0"/>
                <a:cs typeface="Times New Roman" panose="02020603050405020304" pitchFamily="18" charset="0"/>
                <a:sym typeface="Symbol"/>
              </a:rPr>
              <a:t>)</a:t>
            </a:r>
            <a:r>
              <a:rPr lang="en-US" sz="2800" b="1" baseline="30000" dirty="0" smtClean="0">
                <a:latin typeface="Times New Roman" panose="02020603050405020304" pitchFamily="18" charset="0"/>
                <a:cs typeface="Times New Roman" panose="02020603050405020304" pitchFamily="18" charset="0"/>
                <a:sym typeface="Symbol"/>
              </a:rPr>
              <a:t>0.5</a:t>
            </a:r>
            <a:r>
              <a:rPr lang="en-US" sz="2800" b="1" dirty="0" smtClean="0">
                <a:latin typeface="Times New Roman" panose="02020603050405020304" pitchFamily="18" charset="0"/>
                <a:cs typeface="Times New Roman" panose="02020603050405020304" pitchFamily="18" charset="0"/>
                <a:sym typeface="Symbol"/>
              </a:rPr>
              <a:t> </a:t>
            </a:r>
            <a:r>
              <a:rPr lang="en-US" sz="2800" b="1" dirty="0" err="1" smtClean="0">
                <a:latin typeface="Times New Roman" panose="02020603050405020304" pitchFamily="18" charset="0"/>
                <a:cs typeface="Times New Roman" panose="02020603050405020304" pitchFamily="18" charset="0"/>
                <a:sym typeface="Symbol"/>
              </a:rPr>
              <a:t>z</a:t>
            </a:r>
            <a:r>
              <a:rPr lang="en-US" sz="2800" b="1" baseline="-25000" dirty="0" err="1" smtClean="0">
                <a:latin typeface="Times New Roman" panose="02020603050405020304" pitchFamily="18" charset="0"/>
                <a:cs typeface="Times New Roman" panose="02020603050405020304" pitchFamily="18" charset="0"/>
                <a:sym typeface="Symbol"/>
              </a:rPr>
              <a:t>ij</a:t>
            </a:r>
            <a:r>
              <a:rPr lang="en-US" sz="2800" b="1" dirty="0" smtClean="0">
                <a:latin typeface="Times New Roman" panose="02020603050405020304" pitchFamily="18" charset="0"/>
                <a:cs typeface="Times New Roman" panose="02020603050405020304" pitchFamily="18" charset="0"/>
                <a:sym typeface="Symbol"/>
              </a:rPr>
              <a:t> + r </a:t>
            </a:r>
            <a:r>
              <a:rPr lang="en-US" sz="2800" b="1" dirty="0" err="1" smtClean="0">
                <a:latin typeface="Times New Roman" panose="02020603050405020304" pitchFamily="18" charset="0"/>
                <a:cs typeface="Times New Roman" panose="02020603050405020304" pitchFamily="18" charset="0"/>
                <a:sym typeface="Symbol"/>
              </a:rPr>
              <a:t>z</a:t>
            </a:r>
            <a:r>
              <a:rPr lang="en-US" sz="2800" b="1" baseline="-25000" dirty="0" err="1" smtClean="0">
                <a:latin typeface="Times New Roman" panose="02020603050405020304" pitchFamily="18" charset="0"/>
                <a:cs typeface="Times New Roman" panose="02020603050405020304" pitchFamily="18" charset="0"/>
                <a:sym typeface="Symbol"/>
              </a:rPr>
              <a:t>i</a:t>
            </a:r>
            <a:r>
              <a:rPr lang="en-US" sz="2800" b="1" baseline="-25000" dirty="0" smtClean="0">
                <a:latin typeface="Times New Roman" panose="02020603050405020304" pitchFamily="18" charset="0"/>
                <a:cs typeface="Times New Roman" panose="02020603050405020304" pitchFamily="18" charset="0"/>
                <a:sym typeface="Symbol"/>
              </a:rPr>
              <a:t>(p+1)</a:t>
            </a:r>
            <a:r>
              <a:rPr lang="en-US" sz="2800" b="1" dirty="0" smtClean="0">
                <a:latin typeface="Times New Roman" panose="02020603050405020304" pitchFamily="18" charset="0"/>
                <a:cs typeface="Times New Roman" panose="02020603050405020304" pitchFamily="18" charset="0"/>
                <a:sym typeface="Symbol"/>
              </a:rPr>
              <a:t>         </a:t>
            </a:r>
            <a:r>
              <a:rPr lang="en-US" sz="2800" b="1" dirty="0" err="1" smtClean="0">
                <a:latin typeface="Times New Roman" panose="02020603050405020304" pitchFamily="18" charset="0"/>
                <a:cs typeface="Times New Roman" panose="02020603050405020304" pitchFamily="18" charset="0"/>
                <a:sym typeface="Symbol"/>
              </a:rPr>
              <a:t>i</a:t>
            </a:r>
            <a:r>
              <a:rPr lang="en-US" sz="2800" b="1" dirty="0" smtClean="0">
                <a:latin typeface="Times New Roman" panose="02020603050405020304" pitchFamily="18" charset="0"/>
                <a:cs typeface="Times New Roman" panose="02020603050405020304" pitchFamily="18" charset="0"/>
                <a:sym typeface="Symbol"/>
              </a:rPr>
              <a:t>=1,2,…,n    j=1,..,p</a:t>
            </a:r>
          </a:p>
          <a:p>
            <a:r>
              <a:rPr lang="en-US" sz="2800" b="1" dirty="0" smtClean="0">
                <a:latin typeface="Times New Roman" panose="02020603050405020304" pitchFamily="18" charset="0"/>
                <a:cs typeface="Times New Roman" panose="02020603050405020304" pitchFamily="18" charset="0"/>
                <a:sym typeface="Symbol"/>
              </a:rPr>
              <a:t>(p=2) </a:t>
            </a:r>
            <a:r>
              <a:rPr lang="en-US" sz="2800" b="1" dirty="0" err="1" smtClean="0">
                <a:latin typeface="Times New Roman" panose="02020603050405020304" pitchFamily="18" charset="0"/>
                <a:cs typeface="Times New Roman" panose="02020603050405020304" pitchFamily="18" charset="0"/>
                <a:sym typeface="Symbol"/>
              </a:rPr>
              <a:t>z</a:t>
            </a:r>
            <a:r>
              <a:rPr lang="en-US" sz="2800" b="1" baseline="-25000" dirty="0" err="1" smtClean="0">
                <a:latin typeface="Times New Roman" panose="02020603050405020304" pitchFamily="18" charset="0"/>
                <a:cs typeface="Times New Roman" panose="02020603050405020304" pitchFamily="18" charset="0"/>
                <a:sym typeface="Symbol"/>
              </a:rPr>
              <a:t>ij</a:t>
            </a:r>
            <a:r>
              <a:rPr lang="en-US" sz="2800" b="1" dirty="0" smtClean="0">
                <a:latin typeface="Times New Roman" panose="02020603050405020304" pitchFamily="18" charset="0"/>
                <a:cs typeface="Times New Roman" panose="02020603050405020304" pitchFamily="18" charset="0"/>
                <a:sym typeface="Symbol"/>
              </a:rPr>
              <a:t>  N(0,1). </a:t>
            </a:r>
            <a:r>
              <a:rPr lang="en-US" sz="2400" b="1" dirty="0" smtClean="0">
                <a:latin typeface="Times New Roman" panose="02020603050405020304" pitchFamily="18" charset="0"/>
                <a:cs typeface="Times New Roman" panose="02020603050405020304" pitchFamily="18" charset="0"/>
              </a:rPr>
              <a:t>McDonald </a:t>
            </a:r>
            <a:r>
              <a:rPr lang="en-US" sz="2400" b="1" dirty="0">
                <a:latin typeface="Times New Roman" panose="02020603050405020304" pitchFamily="18" charset="0"/>
                <a:cs typeface="Times New Roman" panose="02020603050405020304" pitchFamily="18" charset="0"/>
              </a:rPr>
              <a:t>and </a:t>
            </a:r>
            <a:r>
              <a:rPr lang="en-US" sz="2400" b="1" dirty="0" err="1" smtClean="0">
                <a:latin typeface="Times New Roman" panose="02020603050405020304" pitchFamily="18" charset="0"/>
                <a:cs typeface="Times New Roman" panose="02020603050405020304" pitchFamily="18" charset="0"/>
              </a:rPr>
              <a:t>Galarneau</a:t>
            </a:r>
            <a:r>
              <a:rPr lang="en-US" sz="2400" b="1" dirty="0" smtClean="0">
                <a:latin typeface="Times New Roman" panose="02020603050405020304" pitchFamily="18" charset="0"/>
                <a:cs typeface="Times New Roman" panose="02020603050405020304" pitchFamily="18" charset="0"/>
              </a:rPr>
              <a:t> (1975)</a:t>
            </a:r>
            <a:endParaRPr lang="en-US" sz="2400" b="1" dirty="0" smtClean="0">
              <a:latin typeface="Times New Roman" panose="02020603050405020304" pitchFamily="18" charset="0"/>
              <a:cs typeface="Times New Roman" panose="02020603050405020304" pitchFamily="18" charset="0"/>
              <a:sym typeface="Symbol"/>
            </a:endParaRPr>
          </a:p>
        </p:txBody>
      </p:sp>
    </p:spTree>
    <p:extLst>
      <p:ext uri="{BB962C8B-B14F-4D97-AF65-F5344CB8AC3E}">
        <p14:creationId xmlns:p14="http://schemas.microsoft.com/office/powerpoint/2010/main" val="8585941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en-US" b="1" dirty="0" smtClean="0">
                <a:latin typeface="Times New Roman" panose="02020603050405020304" pitchFamily="18" charset="0"/>
                <a:cs typeface="Times New Roman" panose="02020603050405020304" pitchFamily="18" charset="0"/>
                <a:sym typeface="Symbol"/>
              </a:rPr>
              <a:t>r = </a:t>
            </a:r>
            <a:r>
              <a:rPr lang="en-US" b="1" dirty="0">
                <a:latin typeface="Times New Roman" panose="02020603050405020304" pitchFamily="18" charset="0"/>
                <a:cs typeface="Times New Roman" panose="02020603050405020304" pitchFamily="18" charset="0"/>
                <a:sym typeface="Symbol"/>
              </a:rPr>
              <a:t>0.0 , 0.5 , 0.95 , 0.99 correlation </a:t>
            </a:r>
            <a:r>
              <a:rPr lang="en-US" b="1" dirty="0" smtClean="0">
                <a:latin typeface="Times New Roman" panose="02020603050405020304" pitchFamily="18" charset="0"/>
                <a:cs typeface="Times New Roman" panose="02020603050405020304" pitchFamily="18" charset="0"/>
              </a:rPr>
              <a:t>coefficients.</a:t>
            </a:r>
            <a:endParaRPr lang="en-US" b="1" dirty="0">
              <a:latin typeface="Times New Roman" panose="02020603050405020304" pitchFamily="18" charset="0"/>
              <a:cs typeface="Times New Roman" panose="02020603050405020304" pitchFamily="18" charset="0"/>
            </a:endParaRPr>
          </a:p>
          <a:p>
            <a:r>
              <a:rPr lang="en-US" b="1" dirty="0" smtClean="0">
                <a:latin typeface="Times New Roman" panose="02020603050405020304" pitchFamily="18" charset="0"/>
                <a:cs typeface="Times New Roman" panose="02020603050405020304" pitchFamily="18" charset="0"/>
                <a:sym typeface="Symbol"/>
              </a:rPr>
              <a:t>n = </a:t>
            </a:r>
            <a:r>
              <a:rPr lang="en-US" b="1" dirty="0">
                <a:latin typeface="Times New Roman" panose="02020603050405020304" pitchFamily="18" charset="0"/>
                <a:cs typeface="Times New Roman" panose="02020603050405020304" pitchFamily="18" charset="0"/>
                <a:sym typeface="Symbol"/>
              </a:rPr>
              <a:t>26, 50 , 100 sample </a:t>
            </a:r>
            <a:r>
              <a:rPr lang="en-US" b="1" dirty="0" smtClean="0">
                <a:latin typeface="Times New Roman" panose="02020603050405020304" pitchFamily="18" charset="0"/>
                <a:cs typeface="Times New Roman" panose="02020603050405020304" pitchFamily="18" charset="0"/>
                <a:sym typeface="Symbol"/>
              </a:rPr>
              <a:t>sizes.</a:t>
            </a:r>
            <a:endParaRPr lang="en-US" b="1" dirty="0">
              <a:latin typeface="Times New Roman" panose="02020603050405020304" pitchFamily="18" charset="0"/>
              <a:cs typeface="Times New Roman" panose="02020603050405020304" pitchFamily="18" charset="0"/>
              <a:sym typeface="Symbol"/>
            </a:endParaRPr>
          </a:p>
          <a:p>
            <a:r>
              <a:rPr lang="en-US" b="1" dirty="0">
                <a:latin typeface="Times New Roman" panose="02020603050405020304" pitchFamily="18" charset="0"/>
                <a:cs typeface="Times New Roman" panose="02020603050405020304" pitchFamily="18" charset="0"/>
              </a:rPr>
              <a:t> number of iterations = </a:t>
            </a:r>
            <a:r>
              <a:rPr lang="en-US" b="1" dirty="0" smtClean="0">
                <a:latin typeface="Times New Roman" panose="02020603050405020304" pitchFamily="18" charset="0"/>
                <a:cs typeface="Times New Roman" panose="02020603050405020304" pitchFamily="18" charset="0"/>
              </a:rPr>
              <a:t>5000.</a:t>
            </a:r>
          </a:p>
          <a:p>
            <a:endParaRPr lang="en-US" b="1" dirty="0" smtClean="0">
              <a:latin typeface="Times New Roman" panose="02020603050405020304" pitchFamily="18" charset="0"/>
              <a:cs typeface="Times New Roman" panose="02020603050405020304" pitchFamily="18" charset="0"/>
            </a:endParaRPr>
          </a:p>
          <a:p>
            <a:r>
              <a:rPr lang="en-US" b="1" dirty="0" smtClean="0">
                <a:latin typeface="Times New Roman" panose="02020603050405020304" pitchFamily="18" charset="0"/>
                <a:cs typeface="Times New Roman" panose="02020603050405020304" pitchFamily="18" charset="0"/>
              </a:rPr>
              <a:t>The comparison depend on both the biased and MSE of the estimators</a:t>
            </a:r>
            <a:endParaRPr lang="en-US"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0618123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latin typeface="Times New Roman" panose="02020603050405020304" pitchFamily="18" charset="0"/>
                <a:cs typeface="Times New Roman" panose="02020603050405020304" pitchFamily="18" charset="0"/>
              </a:rPr>
              <a:t>SIMULATION RESULTS</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p:txBody>
          <a:bodyPr/>
          <a:lstStyle/>
          <a:p>
            <a:r>
              <a:rPr lang="en-US" b="1" dirty="0" smtClean="0">
                <a:latin typeface="Times New Roman" panose="02020603050405020304" pitchFamily="18" charset="0"/>
                <a:cs typeface="Times New Roman" panose="02020603050405020304" pitchFamily="18" charset="0"/>
              </a:rPr>
              <a:t>Case1: </a:t>
            </a:r>
            <a:r>
              <a:rPr lang="en-US" b="1" u="sng" dirty="0" smtClean="0">
                <a:latin typeface="Times New Roman" panose="02020603050405020304" pitchFamily="18" charset="0"/>
                <a:cs typeface="Times New Roman" panose="02020603050405020304" pitchFamily="18" charset="0"/>
              </a:rPr>
              <a:t>Normal errors, no outliers or </a:t>
            </a:r>
            <a:r>
              <a:rPr lang="en-US" b="1" u="sng" dirty="0" err="1" smtClean="0">
                <a:latin typeface="Times New Roman" panose="02020603050405020304" pitchFamily="18" charset="0"/>
                <a:cs typeface="Times New Roman" panose="02020603050405020304" pitchFamily="18" charset="0"/>
              </a:rPr>
              <a:t>multicollinearity</a:t>
            </a:r>
            <a:r>
              <a:rPr lang="en-US" b="1" u="sng" dirty="0" smtClean="0">
                <a:latin typeface="Times New Roman" panose="02020603050405020304" pitchFamily="18" charset="0"/>
                <a:cs typeface="Times New Roman" panose="02020603050405020304" pitchFamily="18" charset="0"/>
              </a:rPr>
              <a:t> </a:t>
            </a:r>
          </a:p>
          <a:p>
            <a:r>
              <a:rPr lang="en-US" b="1" dirty="0" smtClean="0">
                <a:latin typeface="Times New Roman" panose="02020603050405020304" pitchFamily="18" charset="0"/>
                <a:cs typeface="Times New Roman" panose="02020603050405020304" pitchFamily="18" charset="0"/>
              </a:rPr>
              <a:t>The MSE for all estimators in group 1 and group 2 are not significantly different from the MSE of the OLS estimates for all sample sizes.</a:t>
            </a:r>
          </a:p>
          <a:p>
            <a:r>
              <a:rPr lang="en-US" b="1" dirty="0" smtClean="0">
                <a:latin typeface="Times New Roman" panose="02020603050405020304" pitchFamily="18" charset="0"/>
                <a:cs typeface="Times New Roman" panose="02020603050405020304" pitchFamily="18" charset="0"/>
              </a:rPr>
              <a:t>But, the Robust surrogated estimators SRM are slightly better.</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290236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1268760"/>
            <a:ext cx="6984776" cy="4680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581269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marL="342900" lvl="0" indent="-342900">
              <a:spcBef>
                <a:spcPct val="20000"/>
              </a:spcBef>
            </a:pPr>
            <a:r>
              <a:rPr lang="en-US" sz="3200" b="1" dirty="0">
                <a:solidFill>
                  <a:srgbClr val="FF0000"/>
                </a:solidFill>
                <a:latin typeface="Times New Roman" panose="02020603050405020304" pitchFamily="18" charset="0"/>
                <a:ea typeface="+mn-ea"/>
                <a:cs typeface="Times New Roman" panose="02020603050405020304" pitchFamily="18" charset="0"/>
              </a:rPr>
              <a:t>Case 2:</a:t>
            </a:r>
            <a:r>
              <a:rPr lang="en-US" sz="3200" dirty="0">
                <a:solidFill>
                  <a:srgbClr val="FF0000"/>
                </a:solidFill>
                <a:ea typeface="+mn-ea"/>
                <a:cs typeface="+mn-cs"/>
              </a:rPr>
              <a:t> </a:t>
            </a:r>
            <a:r>
              <a:rPr lang="en-US" sz="3200" b="1" u="sng" dirty="0">
                <a:solidFill>
                  <a:srgbClr val="FF0000"/>
                </a:solidFill>
                <a:latin typeface="Times New Roman" panose="02020603050405020304" pitchFamily="18" charset="0"/>
                <a:ea typeface="+mn-ea"/>
                <a:cs typeface="Times New Roman" panose="02020603050405020304" pitchFamily="18" charset="0"/>
              </a:rPr>
              <a:t>Contaminated Normal , t (3) or </a:t>
            </a:r>
            <a:r>
              <a:rPr lang="en-US" sz="3200" b="1" u="sng" dirty="0" err="1">
                <a:solidFill>
                  <a:srgbClr val="FF0000"/>
                </a:solidFill>
                <a:latin typeface="Times New Roman" panose="02020603050405020304" pitchFamily="18" charset="0"/>
                <a:ea typeface="+mn-ea"/>
                <a:cs typeface="Times New Roman" panose="02020603050405020304" pitchFamily="18" charset="0"/>
              </a:rPr>
              <a:t>Caushy</a:t>
            </a:r>
            <a:r>
              <a:rPr lang="en-US" sz="3200" b="1" u="sng" dirty="0">
                <a:solidFill>
                  <a:srgbClr val="FF0000"/>
                </a:solidFill>
                <a:latin typeface="Times New Roman" panose="02020603050405020304" pitchFamily="18" charset="0"/>
                <a:ea typeface="+mn-ea"/>
                <a:cs typeface="Times New Roman" panose="02020603050405020304" pitchFamily="18" charset="0"/>
              </a:rPr>
              <a:t> errors, no </a:t>
            </a:r>
            <a:r>
              <a:rPr lang="en-US" sz="3200" b="1" u="sng" dirty="0" err="1">
                <a:solidFill>
                  <a:srgbClr val="FF0000"/>
                </a:solidFill>
                <a:latin typeface="Times New Roman" panose="02020603050405020304" pitchFamily="18" charset="0"/>
                <a:ea typeface="+mn-ea"/>
                <a:cs typeface="Times New Roman" panose="02020603050405020304" pitchFamily="18" charset="0"/>
              </a:rPr>
              <a:t>multicollinearity</a:t>
            </a:r>
            <a:r>
              <a:rPr lang="en-US" sz="3200" b="1" u="sng" dirty="0">
                <a:solidFill>
                  <a:srgbClr val="FF0000"/>
                </a:solidFill>
                <a:latin typeface="Times New Roman" panose="02020603050405020304" pitchFamily="18" charset="0"/>
                <a:ea typeface="+mn-ea"/>
                <a:cs typeface="Times New Roman" panose="02020603050405020304" pitchFamily="18" charset="0"/>
              </a:rPr>
              <a:t>.</a:t>
            </a:r>
            <a:br>
              <a:rPr lang="en-US" sz="3200" b="1" u="sng" dirty="0">
                <a:solidFill>
                  <a:srgbClr val="FF0000"/>
                </a:solidFill>
                <a:latin typeface="Times New Roman" panose="02020603050405020304" pitchFamily="18" charset="0"/>
                <a:ea typeface="+mn-ea"/>
                <a:cs typeface="Times New Roman" panose="02020603050405020304" pitchFamily="18" charset="0"/>
              </a:rPr>
            </a:br>
            <a:endParaRPr lang="en-US" sz="2400" dirty="0">
              <a:solidFill>
                <a:srgbClr val="FF0000"/>
              </a:solidFill>
            </a:endParaRPr>
          </a:p>
        </p:txBody>
      </p:sp>
      <p:sp>
        <p:nvSpPr>
          <p:cNvPr id="3" name="عنصر نائب للمحتوى 2"/>
          <p:cNvSpPr>
            <a:spLocks noGrp="1"/>
          </p:cNvSpPr>
          <p:nvPr>
            <p:ph idx="1"/>
          </p:nvPr>
        </p:nvSpPr>
        <p:spPr/>
        <p:txBody>
          <a:bodyPr/>
          <a:lstStyle/>
          <a:p>
            <a:r>
              <a:rPr lang="en-US" sz="2400" b="1" dirty="0" smtClean="0">
                <a:latin typeface="Times New Roman" panose="02020603050405020304" pitchFamily="18" charset="0"/>
                <a:cs typeface="Times New Roman" panose="02020603050405020304" pitchFamily="18" charset="0"/>
              </a:rPr>
              <a:t>Theoretically, the M-estimators are more efficient than the OLS in all cases of heavy tailed distributions. The robust latent roots estimators have the smallest MSE for most of the cases.</a:t>
            </a:r>
          </a:p>
          <a:p>
            <a:r>
              <a:rPr lang="en-US" sz="2400" b="1" dirty="0" smtClean="0">
                <a:latin typeface="Times New Roman" panose="02020603050405020304" pitchFamily="18" charset="0"/>
                <a:cs typeface="Times New Roman" panose="02020603050405020304" pitchFamily="18" charset="0"/>
              </a:rPr>
              <a:t>The new SRM estimator has the smallest MSE for the contaminated normal error for n=25 and 50 only and contamination proportion &gt; 0.05.</a:t>
            </a:r>
          </a:p>
          <a:p>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69708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2800" b="1" u="sng" dirty="0" smtClean="0">
                <a:solidFill>
                  <a:srgbClr val="FF0000"/>
                </a:solidFill>
                <a:latin typeface="Times New Roman" panose="02020603050405020304" pitchFamily="18" charset="0"/>
                <a:cs typeface="Times New Roman" panose="02020603050405020304" pitchFamily="18" charset="0"/>
              </a:rPr>
              <a:t>CASE 3: NORMAL ERRORS, NO OUTLIERS AND DIFFERENT DEGREES OF  </a:t>
            </a:r>
            <a:r>
              <a:rPr lang="en-US" sz="2800" b="1" u="sng" dirty="0" err="1">
                <a:solidFill>
                  <a:srgbClr val="FF0000"/>
                </a:solidFill>
                <a:latin typeface="Times New Roman" panose="02020603050405020304" pitchFamily="18" charset="0"/>
                <a:cs typeface="Times New Roman" panose="02020603050405020304" pitchFamily="18" charset="0"/>
              </a:rPr>
              <a:t>multicollinearity</a:t>
            </a:r>
            <a:r>
              <a:rPr lang="en-US" sz="2800" b="1" u="sng" dirty="0">
                <a:solidFill>
                  <a:srgbClr val="FF0000"/>
                </a:solidFill>
                <a:latin typeface="Times New Roman" panose="02020603050405020304" pitchFamily="18" charset="0"/>
                <a:cs typeface="Times New Roman" panose="02020603050405020304" pitchFamily="18" charset="0"/>
              </a:rPr>
              <a:t> </a:t>
            </a:r>
          </a:p>
        </p:txBody>
      </p:sp>
      <p:sp>
        <p:nvSpPr>
          <p:cNvPr id="3" name="عنصر نائب للمحتوى 2"/>
          <p:cNvSpPr>
            <a:spLocks noGrp="1"/>
          </p:cNvSpPr>
          <p:nvPr>
            <p:ph idx="1"/>
          </p:nvPr>
        </p:nvSpPr>
        <p:spPr/>
        <p:txBody>
          <a:bodyPr/>
          <a:lstStyle/>
          <a:p>
            <a:r>
              <a:rPr lang="en-US" b="1" dirty="0" smtClean="0">
                <a:latin typeface="Times New Roman" panose="02020603050405020304" pitchFamily="18" charset="0"/>
                <a:cs typeface="Times New Roman" panose="02020603050405020304" pitchFamily="18" charset="0"/>
              </a:rPr>
              <a:t>If r = 0.5 Liu estimator LE has smaller MSE than all other estimators.</a:t>
            </a:r>
          </a:p>
          <a:p>
            <a:r>
              <a:rPr lang="en-US" b="1" dirty="0" smtClean="0">
                <a:latin typeface="Times New Roman" panose="02020603050405020304" pitchFamily="18" charset="0"/>
                <a:cs typeface="Times New Roman" panose="02020603050405020304" pitchFamily="18" charset="0"/>
              </a:rPr>
              <a:t>If r = 0.95 and r=0.99 the latent root estimator LR outperforms all other estimators. This is due to the inflation of the average MSE for those estimators.</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32314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404664"/>
            <a:ext cx="8064896" cy="6192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21520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100" b="1" u="sng" dirty="0">
                <a:solidFill>
                  <a:srgbClr val="FF0000"/>
                </a:solidFill>
                <a:latin typeface="Times New Roman" panose="02020603050405020304" pitchFamily="18" charset="0"/>
                <a:cs typeface="Times New Roman" panose="02020603050405020304" pitchFamily="18" charset="0"/>
              </a:rPr>
              <a:t>CASE </a:t>
            </a:r>
            <a:r>
              <a:rPr lang="en-US" sz="3100" b="1" u="sng" dirty="0" smtClean="0">
                <a:solidFill>
                  <a:srgbClr val="FF0000"/>
                </a:solidFill>
                <a:latin typeface="Times New Roman" panose="02020603050405020304" pitchFamily="18" charset="0"/>
                <a:cs typeface="Times New Roman" panose="02020603050405020304" pitchFamily="18" charset="0"/>
              </a:rPr>
              <a:t>4: contaminated </a:t>
            </a:r>
            <a:r>
              <a:rPr lang="en-US" sz="3200" b="1" u="sng" dirty="0" smtClean="0">
                <a:solidFill>
                  <a:srgbClr val="FF0000"/>
                </a:solidFill>
                <a:latin typeface="Times New Roman" panose="02020603050405020304" pitchFamily="18" charset="0"/>
                <a:cs typeface="Times New Roman" panose="02020603050405020304" pitchFamily="18" charset="0"/>
              </a:rPr>
              <a:t>normal errors and </a:t>
            </a:r>
            <a:br>
              <a:rPr lang="en-US" sz="3200" b="1" u="sng" dirty="0" smtClean="0">
                <a:solidFill>
                  <a:srgbClr val="FF0000"/>
                </a:solidFill>
                <a:latin typeface="Times New Roman" panose="02020603050405020304" pitchFamily="18" charset="0"/>
                <a:cs typeface="Times New Roman" panose="02020603050405020304" pitchFamily="18" charset="0"/>
              </a:rPr>
            </a:br>
            <a:r>
              <a:rPr lang="en-US" sz="3200" b="1" u="sng" dirty="0" smtClean="0">
                <a:solidFill>
                  <a:srgbClr val="FF0000"/>
                </a:solidFill>
                <a:latin typeface="Times New Roman" panose="02020603050405020304" pitchFamily="18" charset="0"/>
                <a:cs typeface="Times New Roman" panose="02020603050405020304" pitchFamily="18" charset="0"/>
              </a:rPr>
              <a:t>r=0.95 , r=0.99 </a:t>
            </a:r>
            <a:r>
              <a:rPr lang="en-US" sz="3200" b="1" u="sng" dirty="0" err="1" smtClean="0">
                <a:solidFill>
                  <a:srgbClr val="FF0000"/>
                </a:solidFill>
                <a:latin typeface="Times New Roman" panose="02020603050405020304" pitchFamily="18" charset="0"/>
                <a:cs typeface="Times New Roman" panose="02020603050405020304" pitchFamily="18" charset="0"/>
              </a:rPr>
              <a:t>multicollinearity</a:t>
            </a:r>
            <a:r>
              <a:rPr lang="en-US" sz="3200" b="1" u="sng" dirty="0" smtClean="0">
                <a:solidFill>
                  <a:srgbClr val="FF0000"/>
                </a:solidFill>
                <a:latin typeface="Times New Roman" panose="02020603050405020304" pitchFamily="18" charset="0"/>
                <a:cs typeface="Times New Roman" panose="02020603050405020304" pitchFamily="18" charset="0"/>
              </a:rPr>
              <a:t> </a:t>
            </a:r>
            <a:endParaRPr lang="en-US" sz="4800" dirty="0"/>
          </a:p>
        </p:txBody>
      </p:sp>
      <p:sp>
        <p:nvSpPr>
          <p:cNvPr id="3" name="عنصر نائب للمحتوى 2"/>
          <p:cNvSpPr>
            <a:spLocks noGrp="1"/>
          </p:cNvSpPr>
          <p:nvPr>
            <p:ph idx="1"/>
          </p:nvPr>
        </p:nvSpPr>
        <p:spPr/>
        <p:txBody>
          <a:bodyPr>
            <a:normAutofit/>
          </a:bodyPr>
          <a:lstStyle/>
          <a:p>
            <a:r>
              <a:rPr lang="en-US" sz="2800" b="1" dirty="0" smtClean="0">
                <a:latin typeface="Times New Roman" panose="02020603050405020304" pitchFamily="18" charset="0"/>
                <a:cs typeface="Times New Roman" panose="02020603050405020304" pitchFamily="18" charset="0"/>
              </a:rPr>
              <a:t>The robust latent roots estimators LRM and the robust linearized generalized ridge estimators LGRM outperform all other robust biased estimators for all sample sixes and all percentages of contaminations. </a:t>
            </a:r>
          </a:p>
          <a:p>
            <a:r>
              <a:rPr lang="en-US" sz="2800" b="1" dirty="0" smtClean="0">
                <a:latin typeface="Times New Roman" panose="02020603050405020304" pitchFamily="18" charset="0"/>
                <a:cs typeface="Times New Roman" panose="02020603050405020304" pitchFamily="18" charset="0"/>
              </a:rPr>
              <a:t>The LRM estimators are less affected by higher percentage of contaminations. Its MSE decreases for larger sample sizes.</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56970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0"/>
            <a:ext cx="8229600" cy="490066"/>
          </a:xfrm>
        </p:spPr>
        <p:txBody>
          <a:bodyPr>
            <a:noAutofit/>
          </a:bodyPr>
          <a:lstStyle/>
          <a:p>
            <a:r>
              <a:rPr lang="en-US" sz="3600" b="1" dirty="0" smtClean="0">
                <a:solidFill>
                  <a:srgbClr val="FF0000"/>
                </a:solidFill>
                <a:latin typeface="Times New Roman" panose="02020603050405020304" pitchFamily="18" charset="0"/>
                <a:cs typeface="Times New Roman" panose="02020603050405020304" pitchFamily="18" charset="0"/>
              </a:rPr>
              <a:t>r =0.95</a:t>
            </a:r>
            <a:endParaRPr lang="en-US" sz="3600" b="1" dirty="0">
              <a:solidFill>
                <a:srgbClr val="FF0000"/>
              </a:solidFill>
              <a:latin typeface="Times New Roman" panose="02020603050405020304" pitchFamily="18" charset="0"/>
              <a:cs typeface="Times New Roman" panose="02020603050405020304" pitchFamily="18" charset="0"/>
            </a:endParaRP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8" y="620688"/>
            <a:ext cx="7920880" cy="59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743082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62074"/>
          </a:xfrm>
        </p:spPr>
        <p:txBody>
          <a:bodyPr>
            <a:noAutofit/>
          </a:bodyPr>
          <a:lstStyle/>
          <a:p>
            <a:r>
              <a:rPr lang="en-US" sz="3200" b="1" dirty="0" smtClean="0">
                <a:solidFill>
                  <a:srgbClr val="FF0000"/>
                </a:solidFill>
                <a:latin typeface="Times New Roman" panose="02020603050405020304" pitchFamily="18" charset="0"/>
                <a:cs typeface="Times New Roman" panose="02020603050405020304" pitchFamily="18" charset="0"/>
              </a:rPr>
              <a:t>r = 0.99 </a:t>
            </a:r>
            <a:endParaRPr lang="en-US" sz="3200" b="1" dirty="0">
              <a:solidFill>
                <a:srgbClr val="FF0000"/>
              </a:solidFill>
              <a:latin typeface="Times New Roman" panose="02020603050405020304" pitchFamily="18" charset="0"/>
              <a:cs typeface="Times New Roman" panose="02020603050405020304" pitchFamily="18" charset="0"/>
            </a:endParaRPr>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8" y="836712"/>
            <a:ext cx="7848871" cy="5328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937849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200" b="1" dirty="0">
                <a:solidFill>
                  <a:srgbClr val="FF0000"/>
                </a:solidFill>
                <a:latin typeface="Times New Roman" panose="02020603050405020304" pitchFamily="18" charset="0"/>
                <a:cs typeface="Times New Roman" panose="02020603050405020304" pitchFamily="18" charset="0"/>
              </a:rPr>
              <a:t>CASE </a:t>
            </a:r>
            <a:r>
              <a:rPr lang="en-US" sz="3200" b="1" dirty="0" smtClean="0">
                <a:solidFill>
                  <a:srgbClr val="FF0000"/>
                </a:solidFill>
                <a:latin typeface="Times New Roman" panose="02020603050405020304" pitchFamily="18" charset="0"/>
                <a:cs typeface="Times New Roman" panose="02020603050405020304" pitchFamily="18" charset="0"/>
              </a:rPr>
              <a:t>5: t(3) or Cauchy errors </a:t>
            </a:r>
            <a:r>
              <a:rPr lang="en-US" sz="3200" b="1" dirty="0">
                <a:solidFill>
                  <a:srgbClr val="FF0000"/>
                </a:solidFill>
                <a:latin typeface="Times New Roman" panose="02020603050405020304" pitchFamily="18" charset="0"/>
                <a:cs typeface="Times New Roman" panose="02020603050405020304" pitchFamily="18" charset="0"/>
              </a:rPr>
              <a:t>and </a:t>
            </a:r>
            <a:br>
              <a:rPr lang="en-US" sz="3200" b="1" dirty="0">
                <a:solidFill>
                  <a:srgbClr val="FF0000"/>
                </a:solidFill>
                <a:latin typeface="Times New Roman" panose="02020603050405020304" pitchFamily="18" charset="0"/>
                <a:cs typeface="Times New Roman" panose="02020603050405020304" pitchFamily="18" charset="0"/>
              </a:rPr>
            </a:br>
            <a:r>
              <a:rPr lang="en-US" sz="3200" b="1" dirty="0" smtClean="0">
                <a:solidFill>
                  <a:srgbClr val="FF0000"/>
                </a:solidFill>
                <a:latin typeface="Times New Roman" panose="02020603050405020304" pitchFamily="18" charset="0"/>
                <a:cs typeface="Times New Roman" panose="02020603050405020304" pitchFamily="18" charset="0"/>
              </a:rPr>
              <a:t>r=0.5 , r=0.95 </a:t>
            </a:r>
            <a:r>
              <a:rPr lang="en-US" sz="3200" b="1" dirty="0">
                <a:solidFill>
                  <a:srgbClr val="FF0000"/>
                </a:solidFill>
                <a:latin typeface="Times New Roman" panose="02020603050405020304" pitchFamily="18" charset="0"/>
                <a:cs typeface="Times New Roman" panose="02020603050405020304" pitchFamily="18" charset="0"/>
              </a:rPr>
              <a:t>, r=0.99 </a:t>
            </a:r>
            <a:r>
              <a:rPr lang="en-US" sz="3200" b="1" dirty="0" err="1">
                <a:solidFill>
                  <a:srgbClr val="FF0000"/>
                </a:solidFill>
                <a:latin typeface="Times New Roman" panose="02020603050405020304" pitchFamily="18" charset="0"/>
                <a:cs typeface="Times New Roman" panose="02020603050405020304" pitchFamily="18" charset="0"/>
              </a:rPr>
              <a:t>multicollinearity</a:t>
            </a:r>
            <a:r>
              <a:rPr lang="en-US" sz="3200" b="1" dirty="0">
                <a:solidFill>
                  <a:srgbClr val="FF0000"/>
                </a:solidFill>
                <a:latin typeface="Times New Roman" panose="02020603050405020304" pitchFamily="18" charset="0"/>
                <a:cs typeface="Times New Roman" panose="02020603050405020304" pitchFamily="18" charset="0"/>
              </a:rPr>
              <a:t> </a:t>
            </a:r>
          </a:p>
        </p:txBody>
      </p:sp>
      <p:sp>
        <p:nvSpPr>
          <p:cNvPr id="3" name="عنصر نائب للمحتوى 2"/>
          <p:cNvSpPr>
            <a:spLocks noGrp="1"/>
          </p:cNvSpPr>
          <p:nvPr>
            <p:ph idx="1"/>
          </p:nvPr>
        </p:nvSpPr>
        <p:spPr/>
        <p:txBody>
          <a:bodyPr>
            <a:normAutofit/>
          </a:bodyPr>
          <a:lstStyle/>
          <a:p>
            <a:r>
              <a:rPr lang="en-US" b="1" dirty="0" smtClean="0">
                <a:latin typeface="Times New Roman" panose="02020603050405020304" pitchFamily="18" charset="0"/>
                <a:cs typeface="Times New Roman" panose="02020603050405020304" pitchFamily="18" charset="0"/>
              </a:rPr>
              <a:t>For r =0.50 </a:t>
            </a:r>
            <a:r>
              <a:rPr lang="en-US" b="1" dirty="0">
                <a:latin typeface="Times New Roman" panose="02020603050405020304" pitchFamily="18" charset="0"/>
                <a:cs typeface="Times New Roman" panose="02020603050405020304" pitchFamily="18" charset="0"/>
              </a:rPr>
              <a:t>the linearized </a:t>
            </a:r>
            <a:r>
              <a:rPr lang="en-US" b="1" dirty="0" smtClean="0">
                <a:latin typeface="Times New Roman" panose="02020603050405020304" pitchFamily="18" charset="0"/>
                <a:cs typeface="Times New Roman" panose="02020603050405020304" pitchFamily="18" charset="0"/>
              </a:rPr>
              <a:t>generalized ridge estimators LGRM  have the smallest MSE for all sample sizes. The new estimators appears third in this case.</a:t>
            </a:r>
          </a:p>
          <a:p>
            <a:endParaRPr lang="en-US" b="1" dirty="0" smtClean="0">
              <a:latin typeface="Times New Roman" panose="02020603050405020304" pitchFamily="18" charset="0"/>
              <a:cs typeface="Times New Roman" panose="02020603050405020304" pitchFamily="18" charset="0"/>
            </a:endParaRPr>
          </a:p>
          <a:p>
            <a:r>
              <a:rPr lang="en-US" b="1" dirty="0" smtClean="0">
                <a:latin typeface="Times New Roman" panose="02020603050405020304" pitchFamily="18" charset="0"/>
                <a:cs typeface="Times New Roman" panose="02020603050405020304" pitchFamily="18" charset="0"/>
              </a:rPr>
              <a:t>For r=0.95 and r=0.99 the robust latent roots estimators LRM have </a:t>
            </a:r>
            <a:r>
              <a:rPr lang="en-US" b="1" dirty="0" err="1">
                <a:latin typeface="Times New Roman" panose="02020603050405020304" pitchFamily="18" charset="0"/>
                <a:cs typeface="Times New Roman" panose="02020603050405020304" pitchFamily="18" charset="0"/>
              </a:rPr>
              <a:t>have</a:t>
            </a:r>
            <a:r>
              <a:rPr lang="en-US" b="1" dirty="0">
                <a:latin typeface="Times New Roman" panose="02020603050405020304" pitchFamily="18" charset="0"/>
                <a:cs typeface="Times New Roman" panose="02020603050405020304" pitchFamily="18" charset="0"/>
              </a:rPr>
              <a:t> the smallest MSE for all sample sizes.</a:t>
            </a:r>
          </a:p>
        </p:txBody>
      </p:sp>
    </p:spTree>
    <p:extLst>
      <p:ext uri="{BB962C8B-B14F-4D97-AF65-F5344CB8AC3E}">
        <p14:creationId xmlns:p14="http://schemas.microsoft.com/office/powerpoint/2010/main" val="5393319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692696"/>
            <a:ext cx="7632847" cy="5688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917238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8" y="764704"/>
            <a:ext cx="7776863" cy="54726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85383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latin typeface="Times New Roman" panose="02020603050405020304" pitchFamily="18" charset="0"/>
                <a:cs typeface="Times New Roman" panose="02020603050405020304" pitchFamily="18" charset="0"/>
              </a:rPr>
              <a:t>Conclusions</a:t>
            </a:r>
            <a:r>
              <a:rPr lang="en-US" dirty="0" smtClean="0"/>
              <a:t> </a:t>
            </a:r>
            <a:endParaRPr lang="en-US" dirty="0"/>
          </a:p>
        </p:txBody>
      </p:sp>
      <p:sp>
        <p:nvSpPr>
          <p:cNvPr id="3" name="عنصر نائب للمحتوى 2"/>
          <p:cNvSpPr>
            <a:spLocks noGrp="1"/>
          </p:cNvSpPr>
          <p:nvPr>
            <p:ph idx="1"/>
          </p:nvPr>
        </p:nvSpPr>
        <p:spPr/>
        <p:txBody>
          <a:bodyPr>
            <a:normAutofit lnSpcReduction="10000"/>
          </a:bodyPr>
          <a:lstStyle/>
          <a:p>
            <a:r>
              <a:rPr lang="en-US" b="1" dirty="0" smtClean="0">
                <a:latin typeface="Times New Roman" panose="02020603050405020304" pitchFamily="18" charset="0"/>
                <a:cs typeface="Times New Roman" panose="02020603050405020304" pitchFamily="18" charset="0"/>
              </a:rPr>
              <a:t>Use the biased estimators if r &gt; 0.50.</a:t>
            </a:r>
          </a:p>
          <a:p>
            <a:r>
              <a:rPr lang="en-US" b="1" dirty="0" smtClean="0">
                <a:latin typeface="Times New Roman" panose="02020603050405020304" pitchFamily="18" charset="0"/>
                <a:cs typeface="Times New Roman" panose="02020603050405020304" pitchFamily="18" charset="0"/>
              </a:rPr>
              <a:t>For small sample sizes use the robust surrogated estimators. </a:t>
            </a:r>
          </a:p>
          <a:p>
            <a:r>
              <a:rPr lang="en-US" b="1" dirty="0" smtClean="0">
                <a:latin typeface="Times New Roman" panose="02020603050405020304" pitchFamily="18" charset="0"/>
                <a:cs typeface="Times New Roman" panose="02020603050405020304" pitchFamily="18" charset="0"/>
              </a:rPr>
              <a:t> Use the robust latent roots estimator for large samples only since it removes the latent vectors  with high correlations.</a:t>
            </a:r>
          </a:p>
          <a:p>
            <a:r>
              <a:rPr lang="en-US" b="1" dirty="0" smtClean="0">
                <a:latin typeface="Times New Roman" panose="02020603050405020304" pitchFamily="18" charset="0"/>
                <a:cs typeface="Times New Roman" panose="02020603050405020304" pitchFamily="18" charset="0"/>
              </a:rPr>
              <a:t>Use the robust surrogate ridge estimators for cases of outliers (heavy tailed) and </a:t>
            </a:r>
          </a:p>
          <a:p>
            <a:r>
              <a:rPr lang="en-US" b="1" dirty="0" smtClean="0">
                <a:latin typeface="Times New Roman" panose="02020603050405020304" pitchFamily="18" charset="0"/>
                <a:cs typeface="Times New Roman" panose="02020603050405020304" pitchFamily="18" charset="0"/>
              </a:rPr>
              <a:t>0.5 </a:t>
            </a:r>
            <a:r>
              <a:rPr lang="en-US" b="1" dirty="0" smtClean="0">
                <a:latin typeface="Times New Roman" panose="02020603050405020304" pitchFamily="18" charset="0"/>
                <a:cs typeface="Times New Roman" panose="02020603050405020304" pitchFamily="18" charset="0"/>
                <a:sym typeface="Symbol"/>
              </a:rPr>
              <a:t></a:t>
            </a:r>
            <a:r>
              <a:rPr lang="en-US" b="1" dirty="0" smtClean="0">
                <a:latin typeface="Times New Roman" panose="02020603050405020304" pitchFamily="18" charset="0"/>
                <a:cs typeface="Times New Roman" panose="02020603050405020304" pitchFamily="18" charset="0"/>
              </a:rPr>
              <a:t>r </a:t>
            </a:r>
            <a:r>
              <a:rPr lang="en-US" b="1" dirty="0" smtClean="0">
                <a:latin typeface="Times New Roman" panose="02020603050405020304" pitchFamily="18" charset="0"/>
                <a:cs typeface="Times New Roman" panose="02020603050405020304" pitchFamily="18" charset="0"/>
                <a:sym typeface="Symbol"/>
              </a:rPr>
              <a:t></a:t>
            </a:r>
            <a:r>
              <a:rPr lang="en-US" b="1" dirty="0" smtClean="0">
                <a:latin typeface="Times New Roman" panose="02020603050405020304" pitchFamily="18" charset="0"/>
                <a:cs typeface="Times New Roman" panose="02020603050405020304" pitchFamily="18" charset="0"/>
              </a:rPr>
              <a:t> 0.95</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9917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bodyPr>
          <a:lstStyle/>
          <a:p>
            <a:r>
              <a:rPr lang="en-US" b="1" dirty="0" smtClean="0">
                <a:latin typeface="Times New Roman" panose="02020603050405020304" pitchFamily="18" charset="0"/>
                <a:cs typeface="Times New Roman" panose="02020603050405020304" pitchFamily="18" charset="0"/>
              </a:rPr>
              <a:t>Use the robust latent roots and the linearized generalized ridge estimators for heavy tailed errors and r &gt; 0.95</a:t>
            </a:r>
            <a:r>
              <a:rPr lang="en-US" dirty="0" smtClean="0"/>
              <a:t>.</a:t>
            </a:r>
          </a:p>
          <a:p>
            <a:endParaRPr lang="en-US" dirty="0"/>
          </a:p>
        </p:txBody>
      </p:sp>
    </p:spTree>
    <p:extLst>
      <p:ext uri="{BB962C8B-B14F-4D97-AF65-F5344CB8AC3E}">
        <p14:creationId xmlns:p14="http://schemas.microsoft.com/office/powerpoint/2010/main" val="41669717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a:solidFill>
                  <a:srgbClr val="FF0000"/>
                </a:solidFill>
                <a:latin typeface="Times New Roman" panose="02020603050405020304" pitchFamily="18" charset="0"/>
                <a:cs typeface="Times New Roman" panose="02020603050405020304" pitchFamily="18" charset="0"/>
              </a:rPr>
              <a:t>Future studies:</a:t>
            </a:r>
            <a:br>
              <a:rPr lang="en-US" b="1" dirty="0">
                <a:solidFill>
                  <a:srgbClr val="FF0000"/>
                </a:solidFill>
                <a:latin typeface="Times New Roman" panose="02020603050405020304" pitchFamily="18" charset="0"/>
                <a:cs typeface="Times New Roman" panose="02020603050405020304" pitchFamily="18" charset="0"/>
              </a:rPr>
            </a:br>
            <a:endParaRPr lang="en-US" dirty="0">
              <a:solidFill>
                <a:srgbClr val="FF0000"/>
              </a:solidFill>
            </a:endParaRPr>
          </a:p>
        </p:txBody>
      </p:sp>
      <p:sp>
        <p:nvSpPr>
          <p:cNvPr id="3" name="عنصر نائب للمحتوى 2"/>
          <p:cNvSpPr>
            <a:spLocks noGrp="1"/>
          </p:cNvSpPr>
          <p:nvPr>
            <p:ph idx="1"/>
          </p:nvPr>
        </p:nvSpPr>
        <p:spPr>
          <a:xfrm>
            <a:off x="457200" y="1124744"/>
            <a:ext cx="8229600" cy="5001419"/>
          </a:xfrm>
        </p:spPr>
        <p:txBody>
          <a:bodyPr>
            <a:normAutofit lnSpcReduction="10000"/>
          </a:bodyPr>
          <a:lstStyle/>
          <a:p>
            <a:pPr>
              <a:buFont typeface="Wingdings" panose="05000000000000000000" pitchFamily="2" charset="2"/>
              <a:buChar char="q"/>
            </a:pPr>
            <a:r>
              <a:rPr lang="en-US" b="1" dirty="0" smtClean="0">
                <a:latin typeface="Times New Roman" panose="02020603050405020304" pitchFamily="18" charset="0"/>
                <a:cs typeface="Times New Roman" panose="02020603050405020304" pitchFamily="18" charset="0"/>
              </a:rPr>
              <a:t>Evaluate </a:t>
            </a:r>
            <a:r>
              <a:rPr lang="en-US" b="1" dirty="0">
                <a:latin typeface="Times New Roman" panose="02020603050405020304" pitchFamily="18" charset="0"/>
                <a:cs typeface="Times New Roman" panose="02020603050405020304" pitchFamily="18" charset="0"/>
              </a:rPr>
              <a:t>the properties of the robust MM- surrogate ridge estimators by simulation. It is less affected by high leverage points</a:t>
            </a:r>
            <a:r>
              <a:rPr lang="en-US" b="1" dirty="0" smtClean="0">
                <a:latin typeface="Times New Roman" panose="02020603050405020304" pitchFamily="18" charset="0"/>
                <a:cs typeface="Times New Roman" panose="02020603050405020304" pitchFamily="18" charset="0"/>
              </a:rPr>
              <a:t>.</a:t>
            </a:r>
          </a:p>
          <a:p>
            <a:pPr lvl="0">
              <a:buFont typeface="Wingdings" panose="05000000000000000000" pitchFamily="2" charset="2"/>
              <a:buChar char="q"/>
            </a:pPr>
            <a:r>
              <a:rPr lang="en-US" b="1" dirty="0">
                <a:solidFill>
                  <a:prstClr val="black"/>
                </a:solidFill>
                <a:latin typeface="Times New Roman" panose="02020603050405020304" pitchFamily="18" charset="0"/>
                <a:cs typeface="Times New Roman" panose="02020603050405020304" pitchFamily="18" charset="0"/>
              </a:rPr>
              <a:t>Evaluate the properties of </a:t>
            </a:r>
            <a:r>
              <a:rPr lang="en-US" b="1" dirty="0" smtClean="0">
                <a:solidFill>
                  <a:prstClr val="black"/>
                </a:solidFill>
                <a:latin typeface="Times New Roman" panose="02020603050405020304" pitchFamily="18" charset="0"/>
                <a:cs typeface="Times New Roman" panose="02020603050405020304" pitchFamily="18" charset="0"/>
              </a:rPr>
              <a:t>a </a:t>
            </a:r>
            <a:r>
              <a:rPr lang="en-US" b="1" dirty="0">
                <a:solidFill>
                  <a:prstClr val="black"/>
                </a:solidFill>
                <a:latin typeface="Times New Roman" panose="02020603050405020304" pitchFamily="18" charset="0"/>
                <a:cs typeface="Times New Roman" panose="02020603050405020304" pitchFamily="18" charset="0"/>
              </a:rPr>
              <a:t>robust </a:t>
            </a:r>
            <a:r>
              <a:rPr lang="en-US" b="1" dirty="0" smtClean="0">
                <a:solidFill>
                  <a:prstClr val="black"/>
                </a:solidFill>
                <a:latin typeface="Times New Roman" panose="02020603050405020304" pitchFamily="18" charset="0"/>
                <a:cs typeface="Times New Roman" panose="02020603050405020304" pitchFamily="18" charset="0"/>
              </a:rPr>
              <a:t>LTS- </a:t>
            </a:r>
            <a:r>
              <a:rPr lang="en-US" b="1" dirty="0">
                <a:solidFill>
                  <a:prstClr val="black"/>
                </a:solidFill>
                <a:latin typeface="Times New Roman" panose="02020603050405020304" pitchFamily="18" charset="0"/>
                <a:cs typeface="Times New Roman" panose="02020603050405020304" pitchFamily="18" charset="0"/>
              </a:rPr>
              <a:t>surrogate ridge estimators by simulation. It is less affected by high leverage points.</a:t>
            </a:r>
          </a:p>
          <a:p>
            <a:endParaRPr lang="en-US"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b="1" dirty="0">
                <a:latin typeface="Times New Roman" panose="02020603050405020304" pitchFamily="18" charset="0"/>
                <a:cs typeface="Times New Roman" panose="02020603050405020304" pitchFamily="18" charset="0"/>
              </a:rPr>
              <a:t>Diagnostic procedures for simultaneous detection of  </a:t>
            </a:r>
            <a:r>
              <a:rPr lang="en-US" b="1" dirty="0" err="1">
                <a:latin typeface="Times New Roman" panose="02020603050405020304" pitchFamily="18" charset="0"/>
                <a:cs typeface="Times New Roman" panose="02020603050405020304" pitchFamily="18" charset="0"/>
              </a:rPr>
              <a:t>multicollinearty</a:t>
            </a:r>
            <a:r>
              <a:rPr lang="en-US" b="1" dirty="0">
                <a:latin typeface="Times New Roman" panose="02020603050405020304" pitchFamily="18" charset="0"/>
                <a:cs typeface="Times New Roman" panose="02020603050405020304" pitchFamily="18" charset="0"/>
              </a:rPr>
              <a:t> and outliers in high dimensional big data sets.</a:t>
            </a:r>
          </a:p>
          <a:p>
            <a:endParaRPr lang="en-US" dirty="0"/>
          </a:p>
          <a:p>
            <a:endParaRPr lang="en-US" dirty="0"/>
          </a:p>
        </p:txBody>
      </p:sp>
    </p:spTree>
    <p:extLst>
      <p:ext uri="{BB962C8B-B14F-4D97-AF65-F5344CB8AC3E}">
        <p14:creationId xmlns:p14="http://schemas.microsoft.com/office/powerpoint/2010/main" val="27588278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rPr>
              <a:t>REFERENCES</a:t>
            </a:r>
            <a:endParaRPr lang="en-US" b="1" dirty="0">
              <a:solidFill>
                <a:srgbClr val="FF0000"/>
              </a:solidFill>
            </a:endParaRPr>
          </a:p>
        </p:txBody>
      </p:sp>
      <p:sp>
        <p:nvSpPr>
          <p:cNvPr id="3" name="عنصر نائب للمحتوى 2"/>
          <p:cNvSpPr>
            <a:spLocks noGrp="1"/>
          </p:cNvSpPr>
          <p:nvPr>
            <p:ph idx="1"/>
          </p:nvPr>
        </p:nvSpPr>
        <p:spPr/>
        <p:txBody>
          <a:bodyPr>
            <a:normAutofit/>
          </a:bodyPr>
          <a:lstStyle/>
          <a:p>
            <a:r>
              <a:rPr lang="en-US" sz="1800" b="1" dirty="0" err="1">
                <a:latin typeface="Times New Roman" panose="02020603050405020304" pitchFamily="18" charset="0"/>
                <a:cs typeface="Times New Roman" panose="02020603050405020304" pitchFamily="18" charset="0"/>
              </a:rPr>
              <a:t>Arkin</a:t>
            </a:r>
            <a:r>
              <a:rPr lang="en-US" sz="1800" b="1" dirty="0">
                <a:latin typeface="Times New Roman" panose="02020603050405020304" pitchFamily="18" charset="0"/>
                <a:cs typeface="Times New Roman" panose="02020603050405020304" pitchFamily="18" charset="0"/>
              </a:rPr>
              <a:t>, R. G., &amp; Montgomery, D. C. (1980). Augmented robust estimators. </a:t>
            </a:r>
            <a:r>
              <a:rPr lang="en-US" sz="1800" b="1" i="1" dirty="0" err="1" smtClean="0">
                <a:latin typeface="Times New Roman" panose="02020603050405020304" pitchFamily="18" charset="0"/>
                <a:cs typeface="Times New Roman" panose="02020603050405020304" pitchFamily="18" charset="0"/>
              </a:rPr>
              <a:t>Technometrics</a:t>
            </a:r>
            <a:r>
              <a:rPr lang="en-US" sz="1800" b="1" i="1" dirty="0" smtClean="0">
                <a:latin typeface="Times New Roman" panose="02020603050405020304" pitchFamily="18" charset="0"/>
                <a:cs typeface="Times New Roman" panose="02020603050405020304" pitchFamily="18" charset="0"/>
              </a:rPr>
              <a:t>, </a:t>
            </a:r>
            <a:r>
              <a:rPr lang="en-US" sz="1800" i="1" dirty="0"/>
              <a:t>22</a:t>
            </a:r>
            <a:r>
              <a:rPr lang="en-US" sz="1800" dirty="0"/>
              <a:t>(3), 333-341</a:t>
            </a:r>
            <a:r>
              <a:rPr lang="en-US" sz="1800" dirty="0" smtClean="0"/>
              <a:t>.</a:t>
            </a:r>
          </a:p>
          <a:p>
            <a:r>
              <a:rPr lang="en-US" sz="1600" b="1" dirty="0" err="1">
                <a:latin typeface="Times New Roman" panose="02020603050405020304" pitchFamily="18" charset="0"/>
                <a:cs typeface="Times New Roman" panose="02020603050405020304" pitchFamily="18" charset="0"/>
              </a:rPr>
              <a:t>Arslan</a:t>
            </a:r>
            <a:r>
              <a:rPr lang="en-US" sz="1600" b="1" dirty="0">
                <a:latin typeface="Times New Roman" panose="02020603050405020304" pitchFamily="18" charset="0"/>
                <a:cs typeface="Times New Roman" panose="02020603050405020304" pitchFamily="18" charset="0"/>
              </a:rPr>
              <a:t>, O., &amp; </a:t>
            </a:r>
            <a:r>
              <a:rPr lang="en-US" sz="1600" b="1" dirty="0" err="1">
                <a:latin typeface="Times New Roman" panose="02020603050405020304" pitchFamily="18" charset="0"/>
                <a:cs typeface="Times New Roman" panose="02020603050405020304" pitchFamily="18" charset="0"/>
              </a:rPr>
              <a:t>Billor</a:t>
            </a:r>
            <a:r>
              <a:rPr lang="en-US" sz="1600" b="1" dirty="0">
                <a:latin typeface="Times New Roman" panose="02020603050405020304" pitchFamily="18" charset="0"/>
                <a:cs typeface="Times New Roman" panose="02020603050405020304" pitchFamily="18" charset="0"/>
              </a:rPr>
              <a:t>, N. (1996). Robust ridge regression estimation based on the GM-estimators. </a:t>
            </a:r>
            <a:r>
              <a:rPr lang="en-US" sz="1600" b="1" i="1" dirty="0">
                <a:latin typeface="Times New Roman" panose="02020603050405020304" pitchFamily="18" charset="0"/>
                <a:cs typeface="Times New Roman" panose="02020603050405020304" pitchFamily="18" charset="0"/>
              </a:rPr>
              <a:t>Journal of Mathematical and Computational Science</a:t>
            </a:r>
            <a:r>
              <a:rPr lang="en-US" sz="1600" b="1" dirty="0">
                <a:latin typeface="Times New Roman" panose="02020603050405020304" pitchFamily="18" charset="0"/>
                <a:cs typeface="Times New Roman" panose="02020603050405020304" pitchFamily="18" charset="0"/>
              </a:rPr>
              <a:t>, </a:t>
            </a:r>
            <a:r>
              <a:rPr lang="en-US" sz="1600" b="1" i="1" dirty="0">
                <a:latin typeface="Times New Roman" panose="02020603050405020304" pitchFamily="18" charset="0"/>
                <a:cs typeface="Times New Roman" panose="02020603050405020304" pitchFamily="18" charset="0"/>
              </a:rPr>
              <a:t>9</a:t>
            </a:r>
            <a:r>
              <a:rPr lang="en-US" sz="1600" b="1" dirty="0">
                <a:latin typeface="Times New Roman" panose="02020603050405020304" pitchFamily="18" charset="0"/>
                <a:cs typeface="Times New Roman" panose="02020603050405020304" pitchFamily="18" charset="0"/>
              </a:rPr>
              <a:t>(1), 1-9</a:t>
            </a:r>
            <a:r>
              <a:rPr lang="en-US" sz="1600" b="1" dirty="0" smtClean="0">
                <a:latin typeface="Times New Roman" panose="02020603050405020304" pitchFamily="18" charset="0"/>
                <a:cs typeface="Times New Roman" panose="02020603050405020304" pitchFamily="18" charset="0"/>
              </a:rPr>
              <a:t>.</a:t>
            </a:r>
          </a:p>
          <a:p>
            <a:r>
              <a:rPr lang="en-US" sz="1600" b="1" dirty="0" err="1">
                <a:latin typeface="Times New Roman" panose="02020603050405020304" pitchFamily="18" charset="0"/>
                <a:cs typeface="Times New Roman" panose="02020603050405020304" pitchFamily="18" charset="0"/>
              </a:rPr>
              <a:t>Arslan</a:t>
            </a:r>
            <a:r>
              <a:rPr lang="en-US" sz="1600" b="1" dirty="0">
                <a:latin typeface="Times New Roman" panose="02020603050405020304" pitchFamily="18" charset="0"/>
                <a:cs typeface="Times New Roman" panose="02020603050405020304" pitchFamily="18" charset="0"/>
              </a:rPr>
              <a:t>, O., &amp; </a:t>
            </a:r>
            <a:r>
              <a:rPr lang="en-US" sz="1600" b="1" dirty="0" err="1">
                <a:latin typeface="Times New Roman" panose="02020603050405020304" pitchFamily="18" charset="0"/>
                <a:cs typeface="Times New Roman" panose="02020603050405020304" pitchFamily="18" charset="0"/>
              </a:rPr>
              <a:t>Billor</a:t>
            </a:r>
            <a:r>
              <a:rPr lang="en-US" sz="1600" b="1" dirty="0">
                <a:latin typeface="Times New Roman" panose="02020603050405020304" pitchFamily="18" charset="0"/>
                <a:cs typeface="Times New Roman" panose="02020603050405020304" pitchFamily="18" charset="0"/>
              </a:rPr>
              <a:t>, N. (2000). Robust Liu estimator for regression based on an M-estimator. </a:t>
            </a:r>
            <a:r>
              <a:rPr lang="en-US" sz="1600" b="1" i="1" dirty="0">
                <a:latin typeface="Times New Roman" panose="02020603050405020304" pitchFamily="18" charset="0"/>
                <a:cs typeface="Times New Roman" panose="02020603050405020304" pitchFamily="18" charset="0"/>
              </a:rPr>
              <a:t>Journal of Applied Statistics</a:t>
            </a:r>
            <a:r>
              <a:rPr lang="en-US" sz="1600" b="1" dirty="0">
                <a:latin typeface="Times New Roman" panose="02020603050405020304" pitchFamily="18" charset="0"/>
                <a:cs typeface="Times New Roman" panose="02020603050405020304" pitchFamily="18" charset="0"/>
              </a:rPr>
              <a:t>, </a:t>
            </a:r>
            <a:r>
              <a:rPr lang="en-US" sz="1600" b="1" i="1" dirty="0">
                <a:latin typeface="Times New Roman" panose="02020603050405020304" pitchFamily="18" charset="0"/>
                <a:cs typeface="Times New Roman" panose="02020603050405020304" pitchFamily="18" charset="0"/>
              </a:rPr>
              <a:t>27</a:t>
            </a:r>
            <a:r>
              <a:rPr lang="en-US" sz="1600" b="1" dirty="0">
                <a:latin typeface="Times New Roman" panose="02020603050405020304" pitchFamily="18" charset="0"/>
                <a:cs typeface="Times New Roman" panose="02020603050405020304" pitchFamily="18" charset="0"/>
              </a:rPr>
              <a:t>(1), 39-47</a:t>
            </a:r>
            <a:r>
              <a:rPr lang="en-US" sz="1600" b="1" dirty="0" smtClean="0">
                <a:latin typeface="Times New Roman" panose="02020603050405020304" pitchFamily="18" charset="0"/>
                <a:cs typeface="Times New Roman" panose="02020603050405020304" pitchFamily="18" charset="0"/>
              </a:rPr>
              <a:t>.</a:t>
            </a:r>
          </a:p>
          <a:p>
            <a:r>
              <a:rPr lang="en-US" sz="1600" b="1" dirty="0" err="1">
                <a:latin typeface="Times New Roman" panose="02020603050405020304" pitchFamily="18" charset="0"/>
                <a:cs typeface="Times New Roman" panose="02020603050405020304" pitchFamily="18" charset="0"/>
              </a:rPr>
              <a:t>Coakley</a:t>
            </a:r>
            <a:r>
              <a:rPr lang="en-US" sz="1600" b="1" dirty="0">
                <a:latin typeface="Times New Roman" panose="02020603050405020304" pitchFamily="18" charset="0"/>
                <a:cs typeface="Times New Roman" panose="02020603050405020304" pitchFamily="18" charset="0"/>
              </a:rPr>
              <a:t>, C. W., &amp; </a:t>
            </a:r>
            <a:r>
              <a:rPr lang="en-US" sz="1600" b="1" dirty="0" err="1">
                <a:latin typeface="Times New Roman" panose="02020603050405020304" pitchFamily="18" charset="0"/>
                <a:cs typeface="Times New Roman" panose="02020603050405020304" pitchFamily="18" charset="0"/>
              </a:rPr>
              <a:t>Hettmansperger</a:t>
            </a:r>
            <a:r>
              <a:rPr lang="en-US" sz="1600" b="1" dirty="0">
                <a:latin typeface="Times New Roman" panose="02020603050405020304" pitchFamily="18" charset="0"/>
                <a:cs typeface="Times New Roman" panose="02020603050405020304" pitchFamily="18" charset="0"/>
              </a:rPr>
              <a:t>, T. P. (1993). A bounded influence, high breakdown, efficient regression estimator. </a:t>
            </a:r>
            <a:r>
              <a:rPr lang="en-US" sz="1600" b="1" i="1" dirty="0">
                <a:latin typeface="Times New Roman" panose="02020603050405020304" pitchFamily="18" charset="0"/>
                <a:cs typeface="Times New Roman" panose="02020603050405020304" pitchFamily="18" charset="0"/>
              </a:rPr>
              <a:t>Journal of the American Statistical Association</a:t>
            </a:r>
            <a:r>
              <a:rPr lang="en-US" sz="1600" b="1" dirty="0">
                <a:latin typeface="Times New Roman" panose="02020603050405020304" pitchFamily="18" charset="0"/>
                <a:cs typeface="Times New Roman" panose="02020603050405020304" pitchFamily="18" charset="0"/>
              </a:rPr>
              <a:t>, </a:t>
            </a:r>
            <a:r>
              <a:rPr lang="en-US" sz="1600" b="1" i="1" dirty="0">
                <a:latin typeface="Times New Roman" panose="02020603050405020304" pitchFamily="18" charset="0"/>
                <a:cs typeface="Times New Roman" panose="02020603050405020304" pitchFamily="18" charset="0"/>
              </a:rPr>
              <a:t>88</a:t>
            </a:r>
            <a:r>
              <a:rPr lang="en-US" sz="1600" b="1" dirty="0">
                <a:latin typeface="Times New Roman" panose="02020603050405020304" pitchFamily="18" charset="0"/>
                <a:cs typeface="Times New Roman" panose="02020603050405020304" pitchFamily="18" charset="0"/>
              </a:rPr>
              <a:t>(423), 872-880</a:t>
            </a:r>
            <a:r>
              <a:rPr lang="en-US" sz="1600" b="1" dirty="0" smtClean="0">
                <a:latin typeface="Times New Roman" panose="02020603050405020304" pitchFamily="18" charset="0"/>
                <a:cs typeface="Times New Roman" panose="02020603050405020304" pitchFamily="18" charset="0"/>
              </a:rPr>
              <a:t>.</a:t>
            </a:r>
          </a:p>
          <a:p>
            <a:r>
              <a:rPr lang="en-US" sz="1600" b="1" dirty="0">
                <a:latin typeface="Times New Roman" panose="02020603050405020304" pitchFamily="18" charset="0"/>
                <a:cs typeface="Times New Roman" panose="02020603050405020304" pitchFamily="18" charset="0"/>
              </a:rPr>
              <a:t>Gao, F., &amp; Liu, X. Q. (2011). Linearized ridge regression estimator under the mean squared error criterion in a linear regression model. </a:t>
            </a:r>
            <a:r>
              <a:rPr lang="en-US" sz="1600" b="1" i="1" dirty="0">
                <a:latin typeface="Times New Roman" panose="02020603050405020304" pitchFamily="18" charset="0"/>
                <a:cs typeface="Times New Roman" panose="02020603050405020304" pitchFamily="18" charset="0"/>
              </a:rPr>
              <a:t>Communications in Statistics-Simulation and Computation</a:t>
            </a:r>
            <a:r>
              <a:rPr lang="en-US" sz="1600" b="1" dirty="0">
                <a:latin typeface="Times New Roman" panose="02020603050405020304" pitchFamily="18" charset="0"/>
                <a:cs typeface="Times New Roman" panose="02020603050405020304" pitchFamily="18" charset="0"/>
              </a:rPr>
              <a:t>, </a:t>
            </a:r>
            <a:r>
              <a:rPr lang="en-US" sz="1600" b="1" i="1" dirty="0">
                <a:latin typeface="Times New Roman" panose="02020603050405020304" pitchFamily="18" charset="0"/>
                <a:cs typeface="Times New Roman" panose="02020603050405020304" pitchFamily="18" charset="0"/>
              </a:rPr>
              <a:t>40</a:t>
            </a:r>
            <a:r>
              <a:rPr lang="en-US" sz="1600" b="1" dirty="0">
                <a:latin typeface="Times New Roman" panose="02020603050405020304" pitchFamily="18" charset="0"/>
                <a:cs typeface="Times New Roman" panose="02020603050405020304" pitchFamily="18" charset="0"/>
              </a:rPr>
              <a:t>(9), 1434-1443</a:t>
            </a:r>
            <a:r>
              <a:rPr lang="en-US" sz="1600" b="1" dirty="0" smtClean="0">
                <a:latin typeface="Times New Roman" panose="02020603050405020304" pitchFamily="18" charset="0"/>
                <a:cs typeface="Times New Roman" panose="02020603050405020304" pitchFamily="18" charset="0"/>
              </a:rPr>
              <a:t>.</a:t>
            </a:r>
          </a:p>
          <a:p>
            <a:r>
              <a:rPr lang="en-US" sz="1600" b="1" dirty="0" err="1">
                <a:latin typeface="Times New Roman" panose="02020603050405020304" pitchFamily="18" charset="0"/>
                <a:cs typeface="Times New Roman" panose="02020603050405020304" pitchFamily="18" charset="0"/>
              </a:rPr>
              <a:t>Habshah</a:t>
            </a:r>
            <a:r>
              <a:rPr lang="en-US" sz="1600" b="1" dirty="0">
                <a:latin typeface="Times New Roman" panose="02020603050405020304" pitchFamily="18" charset="0"/>
                <a:cs typeface="Times New Roman" panose="02020603050405020304" pitchFamily="18" charset="0"/>
              </a:rPr>
              <a:t>, M., &amp; Lau, U. H. (2009). The performance of latent root-M based regression. </a:t>
            </a:r>
            <a:r>
              <a:rPr lang="en-US" sz="1600" b="1" i="1" dirty="0">
                <a:latin typeface="Times New Roman" panose="02020603050405020304" pitchFamily="18" charset="0"/>
                <a:cs typeface="Times New Roman" panose="02020603050405020304" pitchFamily="18" charset="0"/>
              </a:rPr>
              <a:t>Journal of Mathematics and Statistics</a:t>
            </a:r>
            <a:r>
              <a:rPr lang="en-US" sz="1600" b="1" dirty="0">
                <a:latin typeface="Times New Roman" panose="02020603050405020304" pitchFamily="18" charset="0"/>
                <a:cs typeface="Times New Roman" panose="02020603050405020304" pitchFamily="18" charset="0"/>
              </a:rPr>
              <a:t>, </a:t>
            </a:r>
            <a:r>
              <a:rPr lang="en-US" sz="1600" b="1" i="1" dirty="0">
                <a:latin typeface="Times New Roman" panose="02020603050405020304" pitchFamily="18" charset="0"/>
                <a:cs typeface="Times New Roman" panose="02020603050405020304" pitchFamily="18" charset="0"/>
              </a:rPr>
              <a:t>5</a:t>
            </a:r>
            <a:r>
              <a:rPr lang="en-US" sz="1600" b="1" dirty="0">
                <a:latin typeface="Times New Roman" panose="02020603050405020304" pitchFamily="18" charset="0"/>
                <a:cs typeface="Times New Roman" panose="02020603050405020304" pitchFamily="18" charset="0"/>
              </a:rPr>
              <a:t>(1), 1-9.</a:t>
            </a:r>
          </a:p>
        </p:txBody>
      </p:sp>
    </p:spTree>
    <p:extLst>
      <p:ext uri="{BB962C8B-B14F-4D97-AF65-F5344CB8AC3E}">
        <p14:creationId xmlns:p14="http://schemas.microsoft.com/office/powerpoint/2010/main" val="28579524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lnSpcReduction="10000"/>
          </a:bodyPr>
          <a:lstStyle/>
          <a:p>
            <a:r>
              <a:rPr lang="en-US" sz="1600" b="1" dirty="0">
                <a:latin typeface="Times New Roman" panose="02020603050405020304" pitchFamily="18" charset="0"/>
                <a:cs typeface="Times New Roman" panose="02020603050405020304" pitchFamily="18" charset="0"/>
              </a:rPr>
              <a:t>Habshah,M.,&amp;</a:t>
            </a:r>
            <a:r>
              <a:rPr lang="en-US" sz="1600" b="1" dirty="0" err="1">
                <a:latin typeface="Times New Roman" panose="02020603050405020304" pitchFamily="18" charset="0"/>
                <a:cs typeface="Times New Roman" panose="02020603050405020304" pitchFamily="18" charset="0"/>
              </a:rPr>
              <a:t>Mohamed,A.M</a:t>
            </a:r>
            <a:r>
              <a:rPr lang="en-US" sz="1600" b="1" dirty="0">
                <a:latin typeface="Times New Roman" panose="02020603050405020304" pitchFamily="18" charset="0"/>
                <a:cs typeface="Times New Roman" panose="02020603050405020304" pitchFamily="18" charset="0"/>
              </a:rPr>
              <a:t>.(2014). The Performance of Robust Latent Root Regression Based on MM and modified GM estimators. WSEAS TRANSACTIONS on MATHEMATICS,13,916-924</a:t>
            </a:r>
            <a:r>
              <a:rPr lang="en-US" sz="1600" b="1" dirty="0" smtClean="0">
                <a:latin typeface="Times New Roman" panose="02020603050405020304" pitchFamily="18" charset="0"/>
                <a:cs typeface="Times New Roman" panose="02020603050405020304" pitchFamily="18" charset="0"/>
              </a:rPr>
              <a:t>.</a:t>
            </a:r>
          </a:p>
          <a:p>
            <a:r>
              <a:rPr lang="en-US" sz="1600" b="1" dirty="0" err="1">
                <a:latin typeface="Times New Roman" panose="02020603050405020304" pitchFamily="18" charset="0"/>
                <a:cs typeface="Times New Roman" panose="02020603050405020304" pitchFamily="18" charset="0"/>
              </a:rPr>
              <a:t>Hampel</a:t>
            </a:r>
            <a:r>
              <a:rPr lang="en-US" sz="1600" b="1" dirty="0">
                <a:latin typeface="Times New Roman" panose="02020603050405020304" pitchFamily="18" charset="0"/>
                <a:cs typeface="Times New Roman" panose="02020603050405020304" pitchFamily="18" charset="0"/>
              </a:rPr>
              <a:t>, F. R., </a:t>
            </a:r>
            <a:r>
              <a:rPr lang="en-US" sz="1600" b="1" dirty="0" err="1">
                <a:latin typeface="Times New Roman" panose="02020603050405020304" pitchFamily="18" charset="0"/>
                <a:cs typeface="Times New Roman" panose="02020603050405020304" pitchFamily="18" charset="0"/>
              </a:rPr>
              <a:t>Ronchetti</a:t>
            </a:r>
            <a:r>
              <a:rPr lang="en-US" sz="1600" b="1" dirty="0">
                <a:latin typeface="Times New Roman" panose="02020603050405020304" pitchFamily="18" charset="0"/>
                <a:cs typeface="Times New Roman" panose="02020603050405020304" pitchFamily="18" charset="0"/>
              </a:rPr>
              <a:t>, E. M., </a:t>
            </a:r>
            <a:r>
              <a:rPr lang="en-US" sz="1600" b="1" dirty="0" err="1">
                <a:latin typeface="Times New Roman" panose="02020603050405020304" pitchFamily="18" charset="0"/>
                <a:cs typeface="Times New Roman" panose="02020603050405020304" pitchFamily="18" charset="0"/>
              </a:rPr>
              <a:t>Rousseeuw</a:t>
            </a:r>
            <a:r>
              <a:rPr lang="en-US" sz="1600" b="1" dirty="0">
                <a:latin typeface="Times New Roman" panose="02020603050405020304" pitchFamily="18" charset="0"/>
                <a:cs typeface="Times New Roman" panose="02020603050405020304" pitchFamily="18" charset="0"/>
              </a:rPr>
              <a:t>, P. J., &amp; </a:t>
            </a:r>
            <a:r>
              <a:rPr lang="en-US" sz="1600" b="1" dirty="0" err="1">
                <a:latin typeface="Times New Roman" panose="02020603050405020304" pitchFamily="18" charset="0"/>
                <a:cs typeface="Times New Roman" panose="02020603050405020304" pitchFamily="18" charset="0"/>
              </a:rPr>
              <a:t>Stahel</a:t>
            </a:r>
            <a:r>
              <a:rPr lang="en-US" sz="1600" b="1" dirty="0">
                <a:latin typeface="Times New Roman" panose="02020603050405020304" pitchFamily="18" charset="0"/>
                <a:cs typeface="Times New Roman" panose="02020603050405020304" pitchFamily="18" charset="0"/>
              </a:rPr>
              <a:t>, W. A. (1986). </a:t>
            </a:r>
            <a:r>
              <a:rPr lang="en-US" sz="1600" b="1" i="1" dirty="0">
                <a:latin typeface="Times New Roman" panose="02020603050405020304" pitchFamily="18" charset="0"/>
                <a:cs typeface="Times New Roman" panose="02020603050405020304" pitchFamily="18" charset="0"/>
              </a:rPr>
              <a:t>Robust statistics: the approach based on influence functions</a:t>
            </a:r>
            <a:r>
              <a:rPr lang="en-US" sz="1600" b="1" dirty="0">
                <a:latin typeface="Times New Roman" panose="02020603050405020304" pitchFamily="18" charset="0"/>
                <a:cs typeface="Times New Roman" panose="02020603050405020304" pitchFamily="18" charset="0"/>
              </a:rPr>
              <a:t>. New York: John Wiley &amp; Sons</a:t>
            </a:r>
            <a:r>
              <a:rPr lang="en-US" sz="1600" b="1" dirty="0" smtClean="0">
                <a:latin typeface="Times New Roman" panose="02020603050405020304" pitchFamily="18" charset="0"/>
                <a:cs typeface="Times New Roman" panose="02020603050405020304" pitchFamily="18" charset="0"/>
              </a:rPr>
              <a:t>.</a:t>
            </a:r>
          </a:p>
          <a:p>
            <a:r>
              <a:rPr lang="en-US" sz="1600" b="1" dirty="0">
                <a:latin typeface="Times New Roman" panose="02020603050405020304" pitchFamily="18" charset="0"/>
                <a:cs typeface="Times New Roman" panose="02020603050405020304" pitchFamily="18" charset="0"/>
              </a:rPr>
              <a:t>Hocking, R. R. (1976). The analysis and selection of variables in linear regression. </a:t>
            </a:r>
            <a:r>
              <a:rPr lang="en-US" sz="1600" b="1" i="1" dirty="0">
                <a:latin typeface="Times New Roman" panose="02020603050405020304" pitchFamily="18" charset="0"/>
                <a:cs typeface="Times New Roman" panose="02020603050405020304" pitchFamily="18" charset="0"/>
              </a:rPr>
              <a:t>Biometrics</a:t>
            </a:r>
            <a:r>
              <a:rPr lang="en-US" sz="1600" b="1" dirty="0">
                <a:latin typeface="Times New Roman" panose="02020603050405020304" pitchFamily="18" charset="0"/>
                <a:cs typeface="Times New Roman" panose="02020603050405020304" pitchFamily="18" charset="0"/>
              </a:rPr>
              <a:t>, </a:t>
            </a:r>
            <a:r>
              <a:rPr lang="en-US" sz="1600" b="1" i="1" dirty="0">
                <a:latin typeface="Times New Roman" panose="02020603050405020304" pitchFamily="18" charset="0"/>
                <a:cs typeface="Times New Roman" panose="02020603050405020304" pitchFamily="18" charset="0"/>
              </a:rPr>
              <a:t>32</a:t>
            </a:r>
            <a:r>
              <a:rPr lang="en-US" sz="1600" b="1" dirty="0">
                <a:latin typeface="Times New Roman" panose="02020603050405020304" pitchFamily="18" charset="0"/>
                <a:cs typeface="Times New Roman" panose="02020603050405020304" pitchFamily="18" charset="0"/>
              </a:rPr>
              <a:t>(1), 1-49.</a:t>
            </a:r>
          </a:p>
          <a:p>
            <a:r>
              <a:rPr lang="en-US" sz="1600" b="1" dirty="0" err="1" smtClean="0">
                <a:latin typeface="Times New Roman" panose="02020603050405020304" pitchFamily="18" charset="0"/>
                <a:cs typeface="Times New Roman" panose="02020603050405020304" pitchFamily="18" charset="0"/>
              </a:rPr>
              <a:t>Hoerl</a:t>
            </a:r>
            <a:r>
              <a:rPr lang="en-US" sz="1600" b="1" dirty="0">
                <a:latin typeface="Times New Roman" panose="02020603050405020304" pitchFamily="18" charset="0"/>
                <a:cs typeface="Times New Roman" panose="02020603050405020304" pitchFamily="18" charset="0"/>
              </a:rPr>
              <a:t>, A. E., &amp; Kennard, R. W. (1970a). Ridge regression: Biased estimation for </a:t>
            </a:r>
            <a:r>
              <a:rPr lang="en-US" sz="1600" b="1" dirty="0" err="1">
                <a:latin typeface="Times New Roman" panose="02020603050405020304" pitchFamily="18" charset="0"/>
                <a:cs typeface="Times New Roman" panose="02020603050405020304" pitchFamily="18" charset="0"/>
              </a:rPr>
              <a:t>nonorthogonal</a:t>
            </a:r>
            <a:r>
              <a:rPr lang="en-US" sz="1600" b="1" dirty="0">
                <a:latin typeface="Times New Roman" panose="02020603050405020304" pitchFamily="18" charset="0"/>
                <a:cs typeface="Times New Roman" panose="02020603050405020304" pitchFamily="18" charset="0"/>
              </a:rPr>
              <a:t> problems. </a:t>
            </a:r>
            <a:r>
              <a:rPr lang="en-US" sz="1600" b="1" i="1" dirty="0" err="1">
                <a:latin typeface="Times New Roman" panose="02020603050405020304" pitchFamily="18" charset="0"/>
                <a:cs typeface="Times New Roman" panose="02020603050405020304" pitchFamily="18" charset="0"/>
              </a:rPr>
              <a:t>Technometrics</a:t>
            </a:r>
            <a:r>
              <a:rPr lang="en-US" sz="1600" b="1" dirty="0">
                <a:latin typeface="Times New Roman" panose="02020603050405020304" pitchFamily="18" charset="0"/>
                <a:cs typeface="Times New Roman" panose="02020603050405020304" pitchFamily="18" charset="0"/>
              </a:rPr>
              <a:t>, </a:t>
            </a:r>
            <a:r>
              <a:rPr lang="en-US" sz="1600" b="1" i="1" dirty="0">
                <a:latin typeface="Times New Roman" panose="02020603050405020304" pitchFamily="18" charset="0"/>
                <a:cs typeface="Times New Roman" panose="02020603050405020304" pitchFamily="18" charset="0"/>
              </a:rPr>
              <a:t>12</a:t>
            </a:r>
            <a:r>
              <a:rPr lang="en-US" sz="1600" b="1" dirty="0">
                <a:latin typeface="Times New Roman" panose="02020603050405020304" pitchFamily="18" charset="0"/>
                <a:cs typeface="Times New Roman" panose="02020603050405020304" pitchFamily="18" charset="0"/>
              </a:rPr>
              <a:t>(1), 55-67.</a:t>
            </a:r>
          </a:p>
          <a:p>
            <a:r>
              <a:rPr lang="en-US" sz="1600" b="1" dirty="0" err="1" smtClean="0">
                <a:latin typeface="Times New Roman" panose="02020603050405020304" pitchFamily="18" charset="0"/>
                <a:cs typeface="Times New Roman" panose="02020603050405020304" pitchFamily="18" charset="0"/>
              </a:rPr>
              <a:t>Hoerl</a:t>
            </a:r>
            <a:r>
              <a:rPr lang="en-US" sz="1600" b="1" dirty="0">
                <a:latin typeface="Times New Roman" panose="02020603050405020304" pitchFamily="18" charset="0"/>
                <a:cs typeface="Times New Roman" panose="02020603050405020304" pitchFamily="18" charset="0"/>
              </a:rPr>
              <a:t>, A. E., &amp; Kennard, R. W. (1970b). Ridge regression: applications to </a:t>
            </a:r>
            <a:r>
              <a:rPr lang="en-US" sz="1600" b="1" dirty="0" err="1">
                <a:latin typeface="Times New Roman" panose="02020603050405020304" pitchFamily="18" charset="0"/>
                <a:cs typeface="Times New Roman" panose="02020603050405020304" pitchFamily="18" charset="0"/>
              </a:rPr>
              <a:t>nonorthogonal</a:t>
            </a:r>
            <a:r>
              <a:rPr lang="en-US" sz="1600" b="1" dirty="0">
                <a:latin typeface="Times New Roman" panose="02020603050405020304" pitchFamily="18" charset="0"/>
                <a:cs typeface="Times New Roman" panose="02020603050405020304" pitchFamily="18" charset="0"/>
              </a:rPr>
              <a:t> problems. </a:t>
            </a:r>
            <a:r>
              <a:rPr lang="en-US" sz="1600" b="1" i="1" dirty="0" err="1">
                <a:latin typeface="Times New Roman" panose="02020603050405020304" pitchFamily="18" charset="0"/>
                <a:cs typeface="Times New Roman" panose="02020603050405020304" pitchFamily="18" charset="0"/>
              </a:rPr>
              <a:t>Technometrics</a:t>
            </a:r>
            <a:r>
              <a:rPr lang="en-US" sz="1600" b="1" dirty="0">
                <a:latin typeface="Times New Roman" panose="02020603050405020304" pitchFamily="18" charset="0"/>
                <a:cs typeface="Times New Roman" panose="02020603050405020304" pitchFamily="18" charset="0"/>
              </a:rPr>
              <a:t>, </a:t>
            </a:r>
            <a:r>
              <a:rPr lang="en-US" sz="1600" b="1" i="1" dirty="0">
                <a:latin typeface="Times New Roman" panose="02020603050405020304" pitchFamily="18" charset="0"/>
                <a:cs typeface="Times New Roman" panose="02020603050405020304" pitchFamily="18" charset="0"/>
              </a:rPr>
              <a:t>12</a:t>
            </a:r>
            <a:r>
              <a:rPr lang="en-US" sz="1600" b="1" dirty="0">
                <a:latin typeface="Times New Roman" panose="02020603050405020304" pitchFamily="18" charset="0"/>
                <a:cs typeface="Times New Roman" panose="02020603050405020304" pitchFamily="18" charset="0"/>
              </a:rPr>
              <a:t>(1), 69-82.</a:t>
            </a:r>
          </a:p>
          <a:p>
            <a:r>
              <a:rPr lang="en-US" sz="1600" b="1" dirty="0" err="1" smtClean="0">
                <a:latin typeface="Times New Roman" panose="02020603050405020304" pitchFamily="18" charset="0"/>
                <a:cs typeface="Times New Roman" panose="02020603050405020304" pitchFamily="18" charset="0"/>
              </a:rPr>
              <a:t>Hoerl</a:t>
            </a:r>
            <a:r>
              <a:rPr lang="en-US" sz="1600" b="1" dirty="0">
                <a:latin typeface="Times New Roman" panose="02020603050405020304" pitchFamily="18" charset="0"/>
                <a:cs typeface="Times New Roman" panose="02020603050405020304" pitchFamily="18" charset="0"/>
              </a:rPr>
              <a:t>, A. E., Kennard, R. W., &amp; Baldwin, K. F. (1975). Ridge regression: some simulations. </a:t>
            </a:r>
            <a:r>
              <a:rPr lang="en-US" sz="1600" b="1" i="1" dirty="0">
                <a:latin typeface="Times New Roman" panose="02020603050405020304" pitchFamily="18" charset="0"/>
                <a:cs typeface="Times New Roman" panose="02020603050405020304" pitchFamily="18" charset="0"/>
              </a:rPr>
              <a:t>Communications in Statistics-Theory and Methods</a:t>
            </a:r>
            <a:r>
              <a:rPr lang="en-US" sz="1600" b="1" dirty="0">
                <a:latin typeface="Times New Roman" panose="02020603050405020304" pitchFamily="18" charset="0"/>
                <a:cs typeface="Times New Roman" panose="02020603050405020304" pitchFamily="18" charset="0"/>
              </a:rPr>
              <a:t>, </a:t>
            </a:r>
            <a:r>
              <a:rPr lang="en-US" sz="1600" b="1" i="1" dirty="0">
                <a:latin typeface="Times New Roman" panose="02020603050405020304" pitchFamily="18" charset="0"/>
                <a:cs typeface="Times New Roman" panose="02020603050405020304" pitchFamily="18" charset="0"/>
              </a:rPr>
              <a:t>4</a:t>
            </a:r>
            <a:r>
              <a:rPr lang="en-US" sz="1600" b="1" dirty="0">
                <a:latin typeface="Times New Roman" panose="02020603050405020304" pitchFamily="18" charset="0"/>
                <a:cs typeface="Times New Roman" panose="02020603050405020304" pitchFamily="18" charset="0"/>
              </a:rPr>
              <a:t>(2), 105-123</a:t>
            </a:r>
            <a:r>
              <a:rPr lang="en-US" sz="1600" b="1" dirty="0" smtClean="0">
                <a:latin typeface="Times New Roman" panose="02020603050405020304" pitchFamily="18" charset="0"/>
                <a:cs typeface="Times New Roman" panose="02020603050405020304" pitchFamily="18" charset="0"/>
              </a:rPr>
              <a:t>.</a:t>
            </a:r>
          </a:p>
          <a:p>
            <a:r>
              <a:rPr lang="en-US" sz="1600" b="1" dirty="0" err="1">
                <a:latin typeface="Times New Roman" panose="02020603050405020304" pitchFamily="18" charset="0"/>
                <a:cs typeface="Times New Roman" panose="02020603050405020304" pitchFamily="18" charset="0"/>
              </a:rPr>
              <a:t>Jadhav</a:t>
            </a:r>
            <a:r>
              <a:rPr lang="en-US" sz="1600" b="1" dirty="0">
                <a:latin typeface="Times New Roman" panose="02020603050405020304" pitchFamily="18" charset="0"/>
                <a:cs typeface="Times New Roman" panose="02020603050405020304" pitchFamily="18" charset="0"/>
              </a:rPr>
              <a:t>, N. H., &amp; </a:t>
            </a:r>
            <a:r>
              <a:rPr lang="en-US" sz="1600" b="1" dirty="0" err="1">
                <a:latin typeface="Times New Roman" panose="02020603050405020304" pitchFamily="18" charset="0"/>
                <a:cs typeface="Times New Roman" panose="02020603050405020304" pitchFamily="18" charset="0"/>
              </a:rPr>
              <a:t>Kashid</a:t>
            </a:r>
            <a:r>
              <a:rPr lang="en-US" sz="1600" b="1" dirty="0">
                <a:latin typeface="Times New Roman" panose="02020603050405020304" pitchFamily="18" charset="0"/>
                <a:cs typeface="Times New Roman" panose="02020603050405020304" pitchFamily="18" charset="0"/>
              </a:rPr>
              <a:t>, D. N. (2016). Robust Linearized Ridge M-estimator for Linear Regression Model. </a:t>
            </a:r>
            <a:r>
              <a:rPr lang="en-US" sz="1600" b="1" i="1" dirty="0">
                <a:latin typeface="Times New Roman" panose="02020603050405020304" pitchFamily="18" charset="0"/>
                <a:cs typeface="Times New Roman" panose="02020603050405020304" pitchFamily="18" charset="0"/>
              </a:rPr>
              <a:t>Communications in Statistics-Simulation and Computation</a:t>
            </a:r>
            <a:r>
              <a:rPr lang="en-US" sz="1600" b="1" dirty="0">
                <a:latin typeface="Times New Roman" panose="02020603050405020304" pitchFamily="18" charset="0"/>
                <a:cs typeface="Times New Roman" panose="02020603050405020304" pitchFamily="18" charset="0"/>
              </a:rPr>
              <a:t>, 45(3)1001-1024.</a:t>
            </a:r>
          </a:p>
          <a:p>
            <a:r>
              <a:rPr lang="en-US" sz="1600" b="1" dirty="0" smtClean="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Jensen, D. R., &amp; Ramirez, D. E. (2008). Anomalies in the foundations of ridge regression. </a:t>
            </a:r>
            <a:r>
              <a:rPr lang="en-US" sz="1600" b="1" i="1" dirty="0">
                <a:latin typeface="Times New Roman" panose="02020603050405020304" pitchFamily="18" charset="0"/>
                <a:cs typeface="Times New Roman" panose="02020603050405020304" pitchFamily="18" charset="0"/>
              </a:rPr>
              <a:t>International Statistical Review</a:t>
            </a:r>
            <a:r>
              <a:rPr lang="en-US" sz="1600" b="1" dirty="0">
                <a:latin typeface="Times New Roman" panose="02020603050405020304" pitchFamily="18" charset="0"/>
                <a:cs typeface="Times New Roman" panose="02020603050405020304" pitchFamily="18" charset="0"/>
              </a:rPr>
              <a:t>, </a:t>
            </a:r>
            <a:r>
              <a:rPr lang="en-US" sz="1600" b="1" i="1" dirty="0">
                <a:latin typeface="Times New Roman" panose="02020603050405020304" pitchFamily="18" charset="0"/>
                <a:cs typeface="Times New Roman" panose="02020603050405020304" pitchFamily="18" charset="0"/>
              </a:rPr>
              <a:t>76</a:t>
            </a:r>
            <a:r>
              <a:rPr lang="en-US" sz="1600" b="1" dirty="0">
                <a:latin typeface="Times New Roman" panose="02020603050405020304" pitchFamily="18" charset="0"/>
                <a:cs typeface="Times New Roman" panose="02020603050405020304" pitchFamily="18" charset="0"/>
              </a:rPr>
              <a:t>(1), 89-105.</a:t>
            </a:r>
          </a:p>
        </p:txBody>
      </p:sp>
    </p:spTree>
    <p:extLst>
      <p:ext uri="{BB962C8B-B14F-4D97-AF65-F5344CB8AC3E}">
        <p14:creationId xmlns:p14="http://schemas.microsoft.com/office/powerpoint/2010/main" val="24352713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bodyPr>
          <a:lstStyle/>
          <a:p>
            <a:r>
              <a:rPr lang="en-US" sz="1600" b="1" dirty="0">
                <a:latin typeface="Times New Roman" panose="02020603050405020304" pitchFamily="18" charset="0"/>
                <a:cs typeface="Times New Roman" panose="02020603050405020304" pitchFamily="18" charset="0"/>
              </a:rPr>
              <a:t>Lawless, J. F., &amp; Wang, P. (1976). A simulation study of ridge and other regression estimators. </a:t>
            </a:r>
            <a:r>
              <a:rPr lang="en-US" sz="1600" b="1" i="1" dirty="0">
                <a:latin typeface="Times New Roman" panose="02020603050405020304" pitchFamily="18" charset="0"/>
                <a:cs typeface="Times New Roman" panose="02020603050405020304" pitchFamily="18" charset="0"/>
              </a:rPr>
              <a:t>Communications in Statistics-Theory and Methods</a:t>
            </a:r>
            <a:r>
              <a:rPr lang="en-US" sz="1600" b="1" dirty="0">
                <a:latin typeface="Times New Roman" panose="02020603050405020304" pitchFamily="18" charset="0"/>
                <a:cs typeface="Times New Roman" panose="02020603050405020304" pitchFamily="18" charset="0"/>
              </a:rPr>
              <a:t>,5,307-323.</a:t>
            </a:r>
          </a:p>
          <a:p>
            <a:r>
              <a:rPr lang="en-US" sz="1600" b="1" dirty="0" err="1" smtClean="0">
                <a:latin typeface="Times New Roman" panose="02020603050405020304" pitchFamily="18" charset="0"/>
                <a:cs typeface="Times New Roman" panose="02020603050405020304" pitchFamily="18" charset="0"/>
              </a:rPr>
              <a:t>Liu,K.J</a:t>
            </a:r>
            <a:r>
              <a:rPr lang="en-US" sz="1600" b="1" dirty="0">
                <a:latin typeface="Times New Roman" panose="02020603050405020304" pitchFamily="18" charset="0"/>
                <a:cs typeface="Times New Roman" panose="02020603050405020304" pitchFamily="18" charset="0"/>
              </a:rPr>
              <a:t>. (1993). A new class of biased estimate in linear regression. </a:t>
            </a:r>
            <a:r>
              <a:rPr lang="en-US" sz="1600" b="1" i="1" dirty="0">
                <a:latin typeface="Times New Roman" panose="02020603050405020304" pitchFamily="18" charset="0"/>
                <a:cs typeface="Times New Roman" panose="02020603050405020304" pitchFamily="18" charset="0"/>
              </a:rPr>
              <a:t>Communications in Statistics-Theory and Methods</a:t>
            </a:r>
            <a:r>
              <a:rPr lang="en-US" sz="1600" b="1" dirty="0">
                <a:latin typeface="Times New Roman" panose="02020603050405020304" pitchFamily="18" charset="0"/>
                <a:cs typeface="Times New Roman" panose="02020603050405020304" pitchFamily="18" charset="0"/>
              </a:rPr>
              <a:t>, </a:t>
            </a:r>
            <a:r>
              <a:rPr lang="en-US" sz="1600" b="1" i="1" dirty="0">
                <a:latin typeface="Times New Roman" panose="02020603050405020304" pitchFamily="18" charset="0"/>
                <a:cs typeface="Times New Roman" panose="02020603050405020304" pitchFamily="18" charset="0"/>
              </a:rPr>
              <a:t>22</a:t>
            </a:r>
            <a:r>
              <a:rPr lang="en-US" sz="1600" b="1" dirty="0">
                <a:latin typeface="Times New Roman" panose="02020603050405020304" pitchFamily="18" charset="0"/>
                <a:cs typeface="Times New Roman" panose="02020603050405020304" pitchFamily="18" charset="0"/>
              </a:rPr>
              <a:t>(2), 393-402.</a:t>
            </a:r>
          </a:p>
          <a:p>
            <a:r>
              <a:rPr lang="en-US" sz="1600" b="1" dirty="0" smtClean="0">
                <a:latin typeface="Times New Roman" panose="02020603050405020304" pitchFamily="18" charset="0"/>
                <a:cs typeface="Times New Roman" panose="02020603050405020304" pitchFamily="18" charset="0"/>
              </a:rPr>
              <a:t>Liu</a:t>
            </a:r>
            <a:r>
              <a:rPr lang="en-US" sz="1600" b="1" dirty="0">
                <a:latin typeface="Times New Roman" panose="02020603050405020304" pitchFamily="18" charset="0"/>
                <a:cs typeface="Times New Roman" panose="02020603050405020304" pitchFamily="18" charset="0"/>
              </a:rPr>
              <a:t>, X. Q., &amp; Gao, F. (2011). Linearized ridge regression estimator in linear regression. </a:t>
            </a:r>
            <a:r>
              <a:rPr lang="en-US" sz="1600" b="1" i="1" dirty="0">
                <a:latin typeface="Times New Roman" panose="02020603050405020304" pitchFamily="18" charset="0"/>
                <a:cs typeface="Times New Roman" panose="02020603050405020304" pitchFamily="18" charset="0"/>
              </a:rPr>
              <a:t>Communications in Statistics-Theory and Methods</a:t>
            </a:r>
            <a:r>
              <a:rPr lang="en-US" sz="1600" b="1" dirty="0">
                <a:latin typeface="Times New Roman" panose="02020603050405020304" pitchFamily="18" charset="0"/>
                <a:cs typeface="Times New Roman" panose="02020603050405020304" pitchFamily="18" charset="0"/>
              </a:rPr>
              <a:t>, </a:t>
            </a:r>
            <a:r>
              <a:rPr lang="en-US" sz="1600" b="1" i="1" dirty="0">
                <a:latin typeface="Times New Roman" panose="02020603050405020304" pitchFamily="18" charset="0"/>
                <a:cs typeface="Times New Roman" panose="02020603050405020304" pitchFamily="18" charset="0"/>
              </a:rPr>
              <a:t>40</a:t>
            </a:r>
            <a:r>
              <a:rPr lang="en-US" sz="1600" b="1" dirty="0">
                <a:latin typeface="Times New Roman" panose="02020603050405020304" pitchFamily="18" charset="0"/>
                <a:cs typeface="Times New Roman" panose="02020603050405020304" pitchFamily="18" charset="0"/>
              </a:rPr>
              <a:t>(12), 2182-2192</a:t>
            </a:r>
            <a:r>
              <a:rPr lang="en-US" sz="1600" b="1" dirty="0" smtClean="0">
                <a:latin typeface="Times New Roman" panose="02020603050405020304" pitchFamily="18" charset="0"/>
                <a:cs typeface="Times New Roman" panose="02020603050405020304" pitchFamily="18" charset="0"/>
              </a:rPr>
              <a:t>.</a:t>
            </a:r>
          </a:p>
          <a:p>
            <a:r>
              <a:rPr lang="en-US" sz="1600" b="1" dirty="0" err="1">
                <a:latin typeface="Times New Roman" panose="02020603050405020304" pitchFamily="18" charset="0"/>
                <a:cs typeface="Times New Roman" panose="02020603050405020304" pitchFamily="18" charset="0"/>
              </a:rPr>
              <a:t>Rousseeuw</a:t>
            </a:r>
            <a:r>
              <a:rPr lang="en-US" sz="1600" b="1" dirty="0">
                <a:latin typeface="Times New Roman" panose="02020603050405020304" pitchFamily="18" charset="0"/>
                <a:cs typeface="Times New Roman" panose="02020603050405020304" pitchFamily="18" charset="0"/>
              </a:rPr>
              <a:t>, P. J., &amp; Leroy, A. M. (1987). </a:t>
            </a:r>
            <a:r>
              <a:rPr lang="en-US" sz="1600" b="1" i="1" dirty="0">
                <a:latin typeface="Times New Roman" panose="02020603050405020304" pitchFamily="18" charset="0"/>
                <a:cs typeface="Times New Roman" panose="02020603050405020304" pitchFamily="18" charset="0"/>
              </a:rPr>
              <a:t>Robust regression and outlier detection </a:t>
            </a:r>
            <a:r>
              <a:rPr lang="en-US" sz="1600" b="1" dirty="0">
                <a:latin typeface="Times New Roman" panose="02020603050405020304" pitchFamily="18" charset="0"/>
                <a:cs typeface="Times New Roman" panose="02020603050405020304" pitchFamily="18" charset="0"/>
              </a:rPr>
              <a:t>.New York: John Wiley &amp; Sons</a:t>
            </a:r>
            <a:r>
              <a:rPr lang="en-US" sz="1600" b="1" dirty="0" smtClean="0">
                <a:latin typeface="Times New Roman" panose="02020603050405020304" pitchFamily="18" charset="0"/>
                <a:cs typeface="Times New Roman" panose="02020603050405020304" pitchFamily="18" charset="0"/>
              </a:rPr>
              <a:t>.</a:t>
            </a:r>
          </a:p>
          <a:p>
            <a:r>
              <a:rPr lang="en-US" sz="1600" b="1" dirty="0">
                <a:latin typeface="Times New Roman" panose="02020603050405020304" pitchFamily="18" charset="0"/>
                <a:cs typeface="Times New Roman" panose="02020603050405020304" pitchFamily="18" charset="0"/>
              </a:rPr>
              <a:t>Sharma, S., &amp; James, W. L. (1981). Latent root regression: An alternate procedure for estimating parameters in the presence of </a:t>
            </a:r>
            <a:r>
              <a:rPr lang="en-US" sz="1600" b="1" dirty="0" err="1">
                <a:latin typeface="Times New Roman" panose="02020603050405020304" pitchFamily="18" charset="0"/>
                <a:cs typeface="Times New Roman" panose="02020603050405020304" pitchFamily="18" charset="0"/>
              </a:rPr>
              <a:t>multicollinearity</a:t>
            </a:r>
            <a:r>
              <a:rPr lang="en-US" sz="1600" b="1" dirty="0">
                <a:latin typeface="Times New Roman" panose="02020603050405020304" pitchFamily="18" charset="0"/>
                <a:cs typeface="Times New Roman" panose="02020603050405020304" pitchFamily="18" charset="0"/>
              </a:rPr>
              <a:t>. </a:t>
            </a:r>
            <a:r>
              <a:rPr lang="en-US" sz="1600" b="1" i="1" dirty="0">
                <a:latin typeface="Times New Roman" panose="02020603050405020304" pitchFamily="18" charset="0"/>
                <a:cs typeface="Times New Roman" panose="02020603050405020304" pitchFamily="18" charset="0"/>
              </a:rPr>
              <a:t>Journal of Marketing Research</a:t>
            </a:r>
            <a:r>
              <a:rPr lang="en-US" sz="1600" b="1" dirty="0">
                <a:latin typeface="Times New Roman" panose="02020603050405020304" pitchFamily="18" charset="0"/>
                <a:cs typeface="Times New Roman" panose="02020603050405020304" pitchFamily="18" charset="0"/>
              </a:rPr>
              <a:t>, 18(2) 154-161</a:t>
            </a:r>
            <a:r>
              <a:rPr lang="en-US" sz="1600" b="1" dirty="0" smtClean="0">
                <a:latin typeface="Times New Roman" panose="02020603050405020304" pitchFamily="18" charset="0"/>
                <a:cs typeface="Times New Roman" panose="02020603050405020304" pitchFamily="18" charset="0"/>
              </a:rPr>
              <a:t>.</a:t>
            </a:r>
          </a:p>
          <a:p>
            <a:r>
              <a:rPr lang="en-US" sz="1600" b="1" dirty="0" err="1">
                <a:latin typeface="Times New Roman" panose="02020603050405020304" pitchFamily="18" charset="0"/>
                <a:cs typeface="Times New Roman" panose="02020603050405020304" pitchFamily="18" charset="0"/>
              </a:rPr>
              <a:t>Silvapulle</a:t>
            </a:r>
            <a:r>
              <a:rPr lang="en-US" sz="1600" b="1" dirty="0">
                <a:latin typeface="Times New Roman" panose="02020603050405020304" pitchFamily="18" charset="0"/>
                <a:cs typeface="Times New Roman" panose="02020603050405020304" pitchFamily="18" charset="0"/>
              </a:rPr>
              <a:t>, M. J. (1991). Robust ridge regression based on an M- estimator. </a:t>
            </a:r>
            <a:r>
              <a:rPr lang="en-US" sz="1600" b="1" i="1" dirty="0">
                <a:latin typeface="Times New Roman" panose="02020603050405020304" pitchFamily="18" charset="0"/>
                <a:cs typeface="Times New Roman" panose="02020603050405020304" pitchFamily="18" charset="0"/>
              </a:rPr>
              <a:t>Australian Journal of Statistics</a:t>
            </a:r>
            <a:r>
              <a:rPr lang="en-US" sz="1600" b="1" dirty="0">
                <a:latin typeface="Times New Roman" panose="02020603050405020304" pitchFamily="18" charset="0"/>
                <a:cs typeface="Times New Roman" panose="02020603050405020304" pitchFamily="18" charset="0"/>
              </a:rPr>
              <a:t>, </a:t>
            </a:r>
            <a:r>
              <a:rPr lang="en-US" sz="1600" b="1" i="1" dirty="0">
                <a:latin typeface="Times New Roman" panose="02020603050405020304" pitchFamily="18" charset="0"/>
                <a:cs typeface="Times New Roman" panose="02020603050405020304" pitchFamily="18" charset="0"/>
              </a:rPr>
              <a:t>33</a:t>
            </a:r>
            <a:r>
              <a:rPr lang="en-US" sz="1600" b="1" dirty="0">
                <a:latin typeface="Times New Roman" panose="02020603050405020304" pitchFamily="18" charset="0"/>
                <a:cs typeface="Times New Roman" panose="02020603050405020304" pitchFamily="18" charset="0"/>
              </a:rPr>
              <a:t>(3), 319-333</a:t>
            </a:r>
            <a:r>
              <a:rPr lang="en-US" sz="1600" b="1" dirty="0" smtClean="0">
                <a:latin typeface="Times New Roman" panose="02020603050405020304" pitchFamily="18" charset="0"/>
                <a:cs typeface="Times New Roman" panose="02020603050405020304" pitchFamily="18" charset="0"/>
              </a:rPr>
              <a:t>.</a:t>
            </a:r>
          </a:p>
          <a:p>
            <a:r>
              <a:rPr lang="en-US" sz="1600" b="1" dirty="0">
                <a:latin typeface="Times New Roman" panose="02020603050405020304" pitchFamily="18" charset="0"/>
                <a:cs typeface="Times New Roman" panose="02020603050405020304" pitchFamily="18" charset="0"/>
              </a:rPr>
              <a:t>Webster, J. T., </a:t>
            </a:r>
            <a:r>
              <a:rPr lang="en-US" sz="1600" b="1" dirty="0" err="1">
                <a:latin typeface="Times New Roman" panose="02020603050405020304" pitchFamily="18" charset="0"/>
                <a:cs typeface="Times New Roman" panose="02020603050405020304" pitchFamily="18" charset="0"/>
              </a:rPr>
              <a:t>Gunst</a:t>
            </a:r>
            <a:r>
              <a:rPr lang="en-US" sz="1600" b="1" dirty="0">
                <a:latin typeface="Times New Roman" panose="02020603050405020304" pitchFamily="18" charset="0"/>
                <a:cs typeface="Times New Roman" panose="02020603050405020304" pitchFamily="18" charset="0"/>
              </a:rPr>
              <a:t>, R. F., &amp; Mason, R. L. (1974). Latent root regression analysis. </a:t>
            </a:r>
            <a:r>
              <a:rPr lang="en-US" sz="1600" b="1" i="1" dirty="0" err="1">
                <a:latin typeface="Times New Roman" panose="02020603050405020304" pitchFamily="18" charset="0"/>
                <a:cs typeface="Times New Roman" panose="02020603050405020304" pitchFamily="18" charset="0"/>
              </a:rPr>
              <a:t>Technometrics</a:t>
            </a:r>
            <a:r>
              <a:rPr lang="en-US" sz="1600" b="1" dirty="0">
                <a:latin typeface="Times New Roman" panose="02020603050405020304" pitchFamily="18" charset="0"/>
                <a:cs typeface="Times New Roman" panose="02020603050405020304" pitchFamily="18" charset="0"/>
              </a:rPr>
              <a:t>, </a:t>
            </a:r>
            <a:r>
              <a:rPr lang="en-US" sz="1600" b="1" i="1" dirty="0">
                <a:latin typeface="Times New Roman" panose="02020603050405020304" pitchFamily="18" charset="0"/>
                <a:cs typeface="Times New Roman" panose="02020603050405020304" pitchFamily="18" charset="0"/>
              </a:rPr>
              <a:t>16</a:t>
            </a:r>
            <a:r>
              <a:rPr lang="en-US" sz="1600" b="1" dirty="0">
                <a:latin typeface="Times New Roman" panose="02020603050405020304" pitchFamily="18" charset="0"/>
                <a:cs typeface="Times New Roman" panose="02020603050405020304" pitchFamily="18" charset="0"/>
              </a:rPr>
              <a:t>(4), 513-522.</a:t>
            </a:r>
          </a:p>
        </p:txBody>
      </p:sp>
    </p:spTree>
    <p:extLst>
      <p:ext uri="{BB962C8B-B14F-4D97-AF65-F5344CB8AC3E}">
        <p14:creationId xmlns:p14="http://schemas.microsoft.com/office/powerpoint/2010/main" val="16100841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bodyPr>
          <a:lstStyle/>
          <a:p>
            <a:r>
              <a:rPr lang="en-US" sz="1800" b="1" dirty="0" err="1">
                <a:latin typeface="Times New Roman" panose="02020603050405020304" pitchFamily="18" charset="0"/>
                <a:cs typeface="Times New Roman" panose="02020603050405020304" pitchFamily="18" charset="0"/>
              </a:rPr>
              <a:t>Yohai</a:t>
            </a:r>
            <a:r>
              <a:rPr lang="en-US" sz="1800" b="1" dirty="0">
                <a:latin typeface="Times New Roman" panose="02020603050405020304" pitchFamily="18" charset="0"/>
                <a:cs typeface="Times New Roman" panose="02020603050405020304" pitchFamily="18" charset="0"/>
              </a:rPr>
              <a:t>, V. J. (1987). High breakdown-point and high efficiency robust estimates for regression. </a:t>
            </a:r>
            <a:r>
              <a:rPr lang="en-US" sz="1800" b="1" i="1" dirty="0">
                <a:latin typeface="Times New Roman" panose="02020603050405020304" pitchFamily="18" charset="0"/>
                <a:cs typeface="Times New Roman" panose="02020603050405020304" pitchFamily="18" charset="0"/>
              </a:rPr>
              <a:t>The Annals of Statistics</a:t>
            </a:r>
            <a:r>
              <a:rPr lang="en-US" sz="1800" b="1" dirty="0">
                <a:latin typeface="Times New Roman" panose="02020603050405020304" pitchFamily="18" charset="0"/>
                <a:cs typeface="Times New Roman" panose="02020603050405020304" pitchFamily="18" charset="0"/>
              </a:rPr>
              <a:t>,15, 642-656</a:t>
            </a:r>
            <a:r>
              <a:rPr lang="en-US" sz="1800" b="1" dirty="0" smtClean="0">
                <a:latin typeface="Times New Roman" panose="02020603050405020304" pitchFamily="18" charset="0"/>
                <a:cs typeface="Times New Roman" panose="02020603050405020304" pitchFamily="18" charset="0"/>
              </a:rPr>
              <a:t>.</a:t>
            </a:r>
          </a:p>
          <a:p>
            <a:r>
              <a:rPr lang="en-US" sz="1800" b="1" dirty="0">
                <a:latin typeface="Times New Roman" panose="02020603050405020304" pitchFamily="18" charset="0"/>
                <a:cs typeface="Times New Roman" panose="02020603050405020304" pitchFamily="18" charset="0"/>
              </a:rPr>
              <a:t>McDonald and </a:t>
            </a:r>
            <a:r>
              <a:rPr lang="en-US" sz="1800" b="1" dirty="0" err="1" smtClean="0">
                <a:latin typeface="Times New Roman" panose="02020603050405020304" pitchFamily="18" charset="0"/>
                <a:cs typeface="Times New Roman" panose="02020603050405020304" pitchFamily="18" charset="0"/>
              </a:rPr>
              <a:t>Galarneau</a:t>
            </a:r>
            <a:r>
              <a:rPr lang="en-US" sz="1800" b="1" dirty="0" smtClean="0">
                <a:latin typeface="Times New Roman" panose="02020603050405020304" pitchFamily="18" charset="0"/>
                <a:cs typeface="Times New Roman" panose="02020603050405020304" pitchFamily="18" charset="0"/>
              </a:rPr>
              <a:t> (1975). </a:t>
            </a:r>
            <a:r>
              <a:rPr lang="en-US" sz="1800" b="1" dirty="0">
                <a:latin typeface="Times New Roman" panose="02020603050405020304" pitchFamily="18" charset="0"/>
                <a:cs typeface="Times New Roman" panose="02020603050405020304" pitchFamily="18" charset="0"/>
              </a:rPr>
              <a:t>A Monte Carlo Evaluation of Some Ridge-Type </a:t>
            </a:r>
            <a:r>
              <a:rPr lang="en-US" sz="1800" b="1" dirty="0" smtClean="0">
                <a:latin typeface="Times New Roman" panose="02020603050405020304" pitchFamily="18" charset="0"/>
                <a:cs typeface="Times New Roman" panose="02020603050405020304" pitchFamily="18" charset="0"/>
              </a:rPr>
              <a:t>Estimators. J</a:t>
            </a:r>
            <a:r>
              <a:rPr lang="en-US" sz="1800" b="1" dirty="0">
                <a:latin typeface="Times New Roman" panose="02020603050405020304" pitchFamily="18" charset="0"/>
                <a:cs typeface="Times New Roman" panose="02020603050405020304" pitchFamily="18" charset="0"/>
              </a:rPr>
              <a:t>ournal of the American Statistical Association, </a:t>
            </a:r>
            <a:r>
              <a:rPr lang="en-US" sz="1800" b="1" dirty="0" smtClean="0">
                <a:latin typeface="Times New Roman" panose="02020603050405020304" pitchFamily="18" charset="0"/>
                <a:cs typeface="Times New Roman" panose="02020603050405020304" pitchFamily="18" charset="0"/>
              </a:rPr>
              <a:t>70,407-416.</a:t>
            </a:r>
          </a:p>
          <a:p>
            <a:r>
              <a:rPr lang="en-US" sz="1800" b="1" dirty="0" err="1" smtClean="0">
                <a:latin typeface="Times New Roman" panose="02020603050405020304" pitchFamily="18" charset="0"/>
                <a:cs typeface="Times New Roman" panose="02020603050405020304" pitchFamily="18" charset="0"/>
              </a:rPr>
              <a:t>Marrona</a:t>
            </a:r>
            <a:r>
              <a:rPr lang="en-US" sz="1800" b="1" dirty="0" smtClean="0">
                <a:latin typeface="Times New Roman" panose="02020603050405020304" pitchFamily="18" charset="0"/>
                <a:cs typeface="Times New Roman" panose="02020603050405020304" pitchFamily="18" charset="0"/>
              </a:rPr>
              <a:t>, R. A. (2011). </a:t>
            </a:r>
            <a:r>
              <a:rPr lang="en-US" sz="1800" b="1" dirty="0">
                <a:latin typeface="Times New Roman" panose="02020603050405020304" pitchFamily="18" charset="0"/>
                <a:cs typeface="Times New Roman" panose="02020603050405020304" pitchFamily="18" charset="0"/>
              </a:rPr>
              <a:t>Robust Ridge Regression for High-Dimensional </a:t>
            </a:r>
            <a:r>
              <a:rPr lang="en-US" sz="1800" b="1" dirty="0" smtClean="0">
                <a:latin typeface="Times New Roman" panose="02020603050405020304" pitchFamily="18" charset="0"/>
                <a:cs typeface="Times New Roman" panose="02020603050405020304" pitchFamily="18" charset="0"/>
              </a:rPr>
              <a:t>Data. </a:t>
            </a:r>
            <a:r>
              <a:rPr lang="en-US" sz="1800" b="1" dirty="0" err="1">
                <a:latin typeface="Times New Roman" panose="02020603050405020304" pitchFamily="18" charset="0"/>
                <a:cs typeface="Times New Roman" panose="02020603050405020304" pitchFamily="18" charset="0"/>
              </a:rPr>
              <a:t>Technometrics</a:t>
            </a:r>
            <a:r>
              <a:rPr lang="en-US" sz="1800" b="1" dirty="0">
                <a:latin typeface="Times New Roman" panose="02020603050405020304" pitchFamily="18" charset="0"/>
                <a:cs typeface="Times New Roman" panose="02020603050405020304" pitchFamily="18" charset="0"/>
              </a:rPr>
              <a:t>, </a:t>
            </a:r>
            <a:r>
              <a:rPr lang="en-US" sz="1800" b="1" dirty="0" smtClean="0">
                <a:latin typeface="Times New Roman" panose="02020603050405020304" pitchFamily="18" charset="0"/>
                <a:cs typeface="Times New Roman" panose="02020603050405020304" pitchFamily="18" charset="0"/>
              </a:rPr>
              <a:t> 53(1),</a:t>
            </a:r>
            <a:r>
              <a:rPr lang="en-US" sz="1800" b="1" dirty="0" smtClean="0">
                <a:latin typeface="Times New Roman" panose="02020603050405020304" pitchFamily="18" charset="0"/>
                <a:cs typeface="Times New Roman" panose="02020603050405020304" pitchFamily="18" charset="0"/>
              </a:rPr>
              <a:t>44-53.</a:t>
            </a:r>
          </a:p>
          <a:p>
            <a:r>
              <a:rPr lang="en-US" sz="1800" b="1" dirty="0">
                <a:latin typeface="Times New Roman" panose="02020603050405020304" pitchFamily="18" charset="0"/>
                <a:cs typeface="Times New Roman" panose="02020603050405020304" pitchFamily="18" charset="0"/>
              </a:rPr>
              <a:t>Davies, P. L. (2002). "Statistical Procedures and Robust Statistics," Tech. Report, University of Dortmund, Germany.</a:t>
            </a:r>
          </a:p>
          <a:p>
            <a:endParaRPr lang="en-US" sz="1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9358644"/>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9200</TotalTime>
  <Words>4381</Words>
  <Application>Microsoft Office PowerPoint</Application>
  <PresentationFormat>عرض على الشاشة (3:4)‏</PresentationFormat>
  <Paragraphs>282</Paragraphs>
  <Slides>68</Slides>
  <Notes>0</Notes>
  <HiddenSlides>0</HiddenSlides>
  <MMClips>0</MMClips>
  <ScaleCrop>false</ScaleCrop>
  <HeadingPairs>
    <vt:vector size="4" baseType="variant">
      <vt:variant>
        <vt:lpstr>نسق</vt:lpstr>
      </vt:variant>
      <vt:variant>
        <vt:i4>1</vt:i4>
      </vt:variant>
      <vt:variant>
        <vt:lpstr>عناوين الشرائح</vt:lpstr>
      </vt:variant>
      <vt:variant>
        <vt:i4>68</vt:i4>
      </vt:variant>
    </vt:vector>
  </HeadingPairs>
  <TitlesOfParts>
    <vt:vector size="69" baseType="lpstr">
      <vt:lpstr>نسق Office</vt:lpstr>
      <vt:lpstr>Robust Surrogate Ridge Estimators for Linear Regression Model based on an M-estimator </vt:lpstr>
      <vt:lpstr>THE PROBLEM </vt:lpstr>
      <vt:lpstr>عرض تقديمي في PowerPoint</vt:lpstr>
      <vt:lpstr>عرض تقديمي في PowerPoint</vt:lpstr>
      <vt:lpstr>عرض تقديمي في PowerPoint</vt:lpstr>
      <vt:lpstr> The Canonical Parameterization of the model (1.1) </vt:lpstr>
      <vt:lpstr>The multicolinearity problem</vt:lpstr>
      <vt:lpstr>The outliers problem</vt:lpstr>
      <vt:lpstr>عرض تقديمي في PowerPoint</vt:lpstr>
      <vt:lpstr>In this study</vt:lpstr>
      <vt:lpstr>عرض تقديمي في PowerPoint</vt:lpstr>
      <vt:lpstr>1-RIDGE REGRESSION</vt:lpstr>
      <vt:lpstr>عرض تقديمي في PowerPoint</vt:lpstr>
      <vt:lpstr>عرض تقديمي في PowerPoint</vt:lpstr>
      <vt:lpstr>عرض تقديمي في PowerPoint</vt:lpstr>
      <vt:lpstr>2-Surrogate Ridge Estimator SRE</vt:lpstr>
      <vt:lpstr>عرض تقديمي في PowerPoint</vt:lpstr>
      <vt:lpstr>عرض تقديمي في PowerPoint</vt:lpstr>
      <vt:lpstr>عرض تقديمي في PowerPoint</vt:lpstr>
      <vt:lpstr>3-LIU ESTIMATOR LE</vt:lpstr>
      <vt:lpstr>عرض تقديمي في PowerPoint</vt:lpstr>
      <vt:lpstr>4 - LINEARIZED GENERALIZED REDGE ESTIMATOR LGRE </vt:lpstr>
      <vt:lpstr>عرض تقديمي في PowerPoint</vt:lpstr>
      <vt:lpstr>5- LATENT ROOT ESTIMATOR (LRE)</vt:lpstr>
      <vt:lpstr>ROBUST ESTIMATORS</vt:lpstr>
      <vt:lpstr>عرض تقديمي في PowerPoint</vt:lpstr>
      <vt:lpstr>The M-estimators</vt:lpstr>
      <vt:lpstr> The Generalized M-estimator (GM) </vt:lpstr>
      <vt:lpstr>Least Median of Squares LMS</vt:lpstr>
      <vt:lpstr>least trimmed squares (LTS) </vt:lpstr>
      <vt:lpstr>MM-estimator</vt:lpstr>
      <vt:lpstr>عرض تقديمي في PowerPoint</vt:lpstr>
      <vt:lpstr>ROBUST RIDGE ESTIMATORS</vt:lpstr>
      <vt:lpstr>عرض تقديمي في PowerPoint</vt:lpstr>
      <vt:lpstr>عرض تقديمي في PowerPoint</vt:lpstr>
      <vt:lpstr>The new Robust Surrogate Ridge Estimator RSRE</vt:lpstr>
      <vt:lpstr>عرض تقديمي في PowerPoint</vt:lpstr>
      <vt:lpstr>عرض تقديمي في PowerPoint</vt:lpstr>
      <vt:lpstr>عرض تقديمي في PowerPoint</vt:lpstr>
      <vt:lpstr>عرض تقديمي في PowerPoint</vt:lpstr>
      <vt:lpstr>SURROGATE MM-ESTIMATOR</vt:lpstr>
      <vt:lpstr>عرض تقديمي في PowerPoint</vt:lpstr>
      <vt:lpstr>The robust surrogated MM-estimator ANOTHER ALGORITHM </vt:lpstr>
      <vt:lpstr>عرض تقديمي في PowerPoint</vt:lpstr>
      <vt:lpstr>SIMULATION DESIGN</vt:lpstr>
      <vt:lpstr>GROUP 1:</vt:lpstr>
      <vt:lpstr>GROUP 2</vt:lpstr>
      <vt:lpstr>GROUP 3 Control Group</vt:lpstr>
      <vt:lpstr>SIMULATION SENARIOS</vt:lpstr>
      <vt:lpstr>عرض تقديمي في PowerPoint</vt:lpstr>
      <vt:lpstr>SIMULATION RESULTS</vt:lpstr>
      <vt:lpstr>عرض تقديمي في PowerPoint</vt:lpstr>
      <vt:lpstr>Case 2: Contaminated Normal , t (3) or Caushy errors, no multicollinearity. </vt:lpstr>
      <vt:lpstr>CASE 3: NORMAL ERRORS, NO OUTLIERS AND DIFFERENT DEGREES OF  multicollinearity </vt:lpstr>
      <vt:lpstr>عرض تقديمي في PowerPoint</vt:lpstr>
      <vt:lpstr>CASE 4: contaminated normal errors and  r=0.95 , r=0.99 multicollinearity </vt:lpstr>
      <vt:lpstr>r =0.95</vt:lpstr>
      <vt:lpstr>r = 0.99 </vt:lpstr>
      <vt:lpstr>CASE 5: t(3) or Cauchy errors and  r=0.5 , r=0.95 , r=0.99 multicollinearity </vt:lpstr>
      <vt:lpstr>عرض تقديمي في PowerPoint</vt:lpstr>
      <vt:lpstr>عرض تقديمي في PowerPoint</vt:lpstr>
      <vt:lpstr>Conclusions </vt:lpstr>
      <vt:lpstr>عرض تقديمي في PowerPoint</vt:lpstr>
      <vt:lpstr>Future studies: </vt:lpstr>
      <vt:lpstr>REFERENCES</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Robust Surrogate Ridge Estimators for Linear Regression Model based on an M-estimator</dc:title>
  <dc:creator>osama hussein</dc:creator>
  <cp:lastModifiedBy>osama hussein</cp:lastModifiedBy>
  <cp:revision>161</cp:revision>
  <dcterms:created xsi:type="dcterms:W3CDTF">2018-05-06T07:34:14Z</dcterms:created>
  <dcterms:modified xsi:type="dcterms:W3CDTF">2018-05-12T21:23:16Z</dcterms:modified>
</cp:coreProperties>
</file>