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2" r:id="rId2"/>
    <p:sldId id="264" r:id="rId3"/>
    <p:sldId id="256" r:id="rId4"/>
    <p:sldId id="257" r:id="rId5"/>
    <p:sldId id="258" r:id="rId6"/>
    <p:sldId id="259" r:id="rId7"/>
    <p:sldId id="260" r:id="rId8"/>
    <p:sldId id="261"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5" rIns="93167" bIns="46585"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67" tIns="46585" rIns="93167" bIns="46585" rtlCol="0"/>
          <a:lstStyle>
            <a:lvl1pPr algn="r">
              <a:defRPr sz="1200"/>
            </a:lvl1pPr>
          </a:lstStyle>
          <a:p>
            <a:fld id="{E7ADD910-4F52-438F-80C5-4DBBF39744D7}" type="datetimeFigureOut">
              <a:rPr lang="en-US" smtClean="0"/>
              <a:t>7/28/2016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7" tIns="46585" rIns="93167"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7" tIns="46585" rIns="93167"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9"/>
            <a:ext cx="3037840" cy="466433"/>
          </a:xfrm>
          <a:prstGeom prst="rect">
            <a:avLst/>
          </a:prstGeom>
        </p:spPr>
        <p:txBody>
          <a:bodyPr vert="horz" lIns="93167" tIns="46585" rIns="93167"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3167" tIns="46585" rIns="93167" bIns="46585" rtlCol="0" anchor="b"/>
          <a:lstStyle>
            <a:lvl1pPr algn="r">
              <a:defRPr sz="1200"/>
            </a:lvl1pPr>
          </a:lstStyle>
          <a:p>
            <a:fld id="{32AFFFA7-F82C-4FD0-AE0B-E0A0F63A4228}" type="slidenum">
              <a:rPr lang="en-US" smtClean="0"/>
              <a:t>‹#›</a:t>
            </a:fld>
            <a:endParaRPr lang="en-US"/>
          </a:p>
        </p:txBody>
      </p:sp>
    </p:spTree>
    <p:extLst>
      <p:ext uri="{BB962C8B-B14F-4D97-AF65-F5344CB8AC3E}">
        <p14:creationId xmlns:p14="http://schemas.microsoft.com/office/powerpoint/2010/main" val="8487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9092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96E7FA-87EB-4115-BD25-F8A6CEC23B22}" type="datetimeFigureOut">
              <a:rPr lang="en-US" smtClean="0"/>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3788901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6E7FA-87EB-4115-BD25-F8A6CEC23B22}" type="datetimeFigureOut">
              <a:rPr lang="en-US" smtClean="0"/>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3405665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96E7FA-87EB-4115-BD25-F8A6CEC23B22}" type="datetimeFigureOut">
              <a:rPr lang="en-US" smtClean="0"/>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292251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96E7FA-87EB-4115-BD25-F8A6CEC23B22}" type="datetimeFigureOut">
              <a:rPr lang="en-US" smtClean="0"/>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1143485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96E7FA-87EB-4115-BD25-F8A6CEC23B22}" type="datetimeFigureOut">
              <a:rPr lang="en-US" smtClean="0"/>
              <a:t>7/28/2016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3655840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96E7FA-87EB-4115-BD25-F8A6CEC23B22}" type="datetimeFigureOut">
              <a:rPr lang="en-US" smtClean="0"/>
              <a:t>7/28/2016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201604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6E7FA-87EB-4115-BD25-F8A6CEC23B22}" type="datetimeFigureOut">
              <a:rPr lang="en-US" smtClean="0"/>
              <a:t>7/28/2016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1278873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6E7FA-87EB-4115-BD25-F8A6CEC23B22}" type="datetimeFigureOut">
              <a:rPr lang="en-US" smtClean="0"/>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299006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6E7FA-87EB-4115-BD25-F8A6CEC23B22}" type="datetimeFigureOut">
              <a:rPr lang="en-US" smtClean="0"/>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475925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6E7FA-87EB-4115-BD25-F8A6CEC23B22}" type="datetimeFigureOut">
              <a:rPr lang="en-US" smtClean="0"/>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3547611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6E7FA-87EB-4115-BD25-F8A6CEC23B22}" type="datetimeFigureOut">
              <a:rPr lang="en-US" smtClean="0"/>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4DFA7-9908-4D99-9169-70C6F22175B3}" type="slidenum">
              <a:rPr lang="en-US" smtClean="0"/>
              <a:t>‹#›</a:t>
            </a:fld>
            <a:endParaRPr lang="en-US"/>
          </a:p>
        </p:txBody>
      </p:sp>
    </p:spTree>
    <p:extLst>
      <p:ext uri="{BB962C8B-B14F-4D97-AF65-F5344CB8AC3E}">
        <p14:creationId xmlns:p14="http://schemas.microsoft.com/office/powerpoint/2010/main" val="1556430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96E7FA-87EB-4115-BD25-F8A6CEC23B22}" type="datetimeFigureOut">
              <a:rPr lang="en-US" smtClean="0"/>
              <a:t>7/28/2016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4DFA7-9908-4D99-9169-70C6F22175B3}" type="slidenum">
              <a:rPr lang="en-US" smtClean="0"/>
              <a:t>‹#›</a:t>
            </a:fld>
            <a:endParaRPr lang="en-US"/>
          </a:p>
        </p:txBody>
      </p:sp>
    </p:spTree>
    <p:extLst>
      <p:ext uri="{BB962C8B-B14F-4D97-AF65-F5344CB8AC3E}">
        <p14:creationId xmlns:p14="http://schemas.microsoft.com/office/powerpoint/2010/main" val="1451837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csg.isr.umich.edu/index.cf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quaid.cohmetrix.com/" TargetMode="External"/><Relationship Id="rId2" Type="http://schemas.openxmlformats.org/officeDocument/2006/relationships/hyperlink" Target="http://sqp.upf.edu/" TargetMode="External"/><Relationship Id="rId1" Type="http://schemas.openxmlformats.org/officeDocument/2006/relationships/slideLayout" Target="../slideLayouts/slideLayout2.xml"/><Relationship Id="rId5" Type="http://schemas.openxmlformats.org/officeDocument/2006/relationships/hyperlink" Target="http://econ.worldbank.org/WBSITE/EXTERNAL/EXTDEC/EXTRESEARCH/EXTLSMS/0,,contentMDK:21610833~pagePK:64168427~piPK:64168435~theSitePK:3358997,00.html" TargetMode="External"/><Relationship Id="rId4" Type="http://schemas.openxmlformats.org/officeDocument/2006/relationships/hyperlink" Target="http://wwwn.cdc.gov/qbank/home.asp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iscover.ukdataservice.ac.uk/variables" TargetMode="External"/><Relationship Id="rId7" Type="http://schemas.openxmlformats.org/officeDocument/2006/relationships/hyperlink" Target="https://ropercenter.cornell.edu/CFIDE/cf/action/home/index.cfm" TargetMode="External"/><Relationship Id="rId2" Type="http://schemas.openxmlformats.org/officeDocument/2006/relationships/hyperlink" Target="http://www.gesis.org/en/services/research/zacat-online-study-catalogue/" TargetMode="External"/><Relationship Id="rId1" Type="http://schemas.openxmlformats.org/officeDocument/2006/relationships/slideLayout" Target="../slideLayouts/slideLayout2.xml"/><Relationship Id="rId6" Type="http://schemas.openxmlformats.org/officeDocument/2006/relationships/hyperlink" Target="http://cessda.net/Data-Catalogue" TargetMode="External"/><Relationship Id="rId5" Type="http://schemas.openxmlformats.org/officeDocument/2006/relationships/hyperlink" Target="https://www.icpsr.umich.edu/icpsrweb/ICPSR/ssvd/index.jsp" TargetMode="External"/><Relationship Id="rId4" Type="http://schemas.openxmlformats.org/officeDocument/2006/relationships/hyperlink" Target="http://www.orspub.co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unstats.un.org/" TargetMode="External"/><Relationship Id="rId3" Type="http://schemas.openxmlformats.org/officeDocument/2006/relationships/hyperlink" Target="http://epp.eurostat.europa.eu/" TargetMode="External"/><Relationship Id="rId7" Type="http://schemas.openxmlformats.org/officeDocument/2006/relationships/hyperlink" Target="http://www.lisproject.org/" TargetMode="External"/><Relationship Id="rId2" Type="http://schemas.openxmlformats.org/officeDocument/2006/relationships/hyperlink" Target="https://cnef.ehe.osu.edu/" TargetMode="External"/><Relationship Id="rId1" Type="http://schemas.openxmlformats.org/officeDocument/2006/relationships/slideLayout" Target="../slideLayouts/slideLayout2.xml"/><Relationship Id="rId6" Type="http://schemas.openxmlformats.org/officeDocument/2006/relationships/hyperlink" Target="http://www.sscnet.ucla.edu/issr/da/Mobility/mobindex.html" TargetMode="External"/><Relationship Id="rId5" Type="http://schemas.openxmlformats.org/officeDocument/2006/relationships/hyperlink" Target="https://international.ipums.org/international" TargetMode="External"/><Relationship Id="rId4" Type="http://schemas.openxmlformats.org/officeDocument/2006/relationships/hyperlink" Target="https://www.h5.scb.se/tus/tus/" TargetMode="External"/><Relationship Id="rId9" Type="http://schemas.openxmlformats.org/officeDocument/2006/relationships/hyperlink" Target="http://dataharmonization.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bls.gov/soc/soccrosswalks.htm" TargetMode="External"/><Relationship Id="rId2" Type="http://schemas.openxmlformats.org/officeDocument/2006/relationships/hyperlink" Target="http://www.ilo.org/public/english/bureau/stat/isc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19955" y="1864262"/>
            <a:ext cx="10515600" cy="4351338"/>
          </a:xfrm>
        </p:spPr>
        <p:txBody>
          <a:bodyPr/>
          <a:lstStyle/>
          <a:p>
            <a:endParaRPr lang="en-US"/>
          </a:p>
        </p:txBody>
      </p:sp>
      <p:sp>
        <p:nvSpPr>
          <p:cNvPr id="4" name="Rectangle 3"/>
          <p:cNvSpPr/>
          <p:nvPr/>
        </p:nvSpPr>
        <p:spPr>
          <a:xfrm>
            <a:off x="2996485" y="1155869"/>
            <a:ext cx="7654344" cy="4769639"/>
          </a:xfrm>
          <a:prstGeom prst="rect">
            <a:avLst/>
          </a:prstGeom>
        </p:spPr>
        <p:txBody>
          <a:bodyPr wrap="square">
            <a:spAutoFit/>
          </a:bodyPr>
          <a:lstStyle/>
          <a:p>
            <a:pPr algn="ctr">
              <a:lnSpc>
                <a:spcPct val="107000"/>
              </a:lnSpc>
              <a:spcAft>
                <a:spcPts val="800"/>
              </a:spcAft>
            </a:pPr>
            <a:r>
              <a:rPr lang="en-US" sz="2400" b="1" dirty="0" smtClean="0">
                <a:effectLst/>
                <a:ea typeface="Calibri" panose="020F0502020204030204" pitchFamily="34" charset="0"/>
                <a:cs typeface="Times New Roman" panose="02020603050405020304" pitchFamily="18" charset="0"/>
              </a:rPr>
              <a:t>Optimizing Questionnaire Design in Cross-National and Cross-Cultural Surveys</a:t>
            </a:r>
          </a:p>
          <a:p>
            <a:pPr algn="ctr">
              <a:lnSpc>
                <a:spcPct val="107000"/>
              </a:lnSpc>
              <a:spcAft>
                <a:spcPts val="8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 Tom W. Smith	</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NORC at the University of Chicago</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 </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 </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Prepared as Invited Paper for the </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Second International Conference on Questionnaire Design, Development, Evaluation, and Testing</a:t>
            </a:r>
          </a:p>
          <a:p>
            <a:pPr algn="ctr">
              <a:lnSpc>
                <a:spcPct val="107000"/>
              </a:lnSpc>
              <a:spcAft>
                <a:spcPts val="800"/>
              </a:spcAft>
            </a:pPr>
            <a:r>
              <a:rPr lang="en-US" dirty="0" smtClean="0">
                <a:ea typeface="Calibri" panose="020F0502020204030204" pitchFamily="34" charset="0"/>
                <a:cs typeface="Times New Roman" panose="02020603050405020304" pitchFamily="18" charset="0"/>
              </a:rPr>
              <a:t>Miami</a:t>
            </a:r>
          </a:p>
          <a:p>
            <a:pPr algn="ctr">
              <a:lnSpc>
                <a:spcPct val="107000"/>
              </a:lnSpc>
              <a:spcAft>
                <a:spcPts val="800"/>
              </a:spcAft>
            </a:pPr>
            <a:r>
              <a:rPr lang="en-US" dirty="0" smtClean="0">
                <a:effectLst/>
                <a:ea typeface="Calibri" panose="020F0502020204030204" pitchFamily="34" charset="0"/>
                <a:cs typeface="Times New Roman" panose="02020603050405020304" pitchFamily="18" charset="0"/>
              </a:rPr>
              <a:t>November 2016</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6048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684212"/>
            <a:ext cx="6705600" cy="617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1"/>
          <p:cNvSpPr>
            <a:spLocks noGrp="1"/>
          </p:cNvSpPr>
          <p:nvPr>
            <p:ph type="title"/>
          </p:nvPr>
        </p:nvSpPr>
        <p:spPr>
          <a:xfrm>
            <a:off x="1981200" y="113764"/>
            <a:ext cx="8229600" cy="381000"/>
          </a:xfrm>
        </p:spPr>
        <p:txBody>
          <a:bodyPr>
            <a:normAutofit fontScale="90000"/>
          </a:bodyPr>
          <a:lstStyle/>
          <a:p>
            <a:r>
              <a:rPr lang="en-US" altLang="en-US" sz="2800" dirty="0" smtClean="0"/>
              <a:t>              </a:t>
            </a:r>
            <a:r>
              <a:rPr lang="en-US" altLang="en-US" sz="2700" b="1" dirty="0" smtClean="0">
                <a:latin typeface="Calibri (Body)"/>
              </a:rPr>
              <a:t>Total </a:t>
            </a:r>
            <a:r>
              <a:rPr lang="en-US" altLang="en-US" sz="2700" b="1" dirty="0">
                <a:latin typeface="Calibri (Body)"/>
              </a:rPr>
              <a:t>Survey Error: Comparison </a:t>
            </a:r>
            <a:r>
              <a:rPr lang="en-US" altLang="en-US" sz="2700" b="1" dirty="0" smtClean="0">
                <a:latin typeface="Calibri (Body)"/>
              </a:rPr>
              <a:t>Error </a:t>
            </a:r>
            <a:endParaRPr lang="en-US" altLang="en-US" sz="2700" b="1" dirty="0">
              <a:latin typeface="Calibri (Body)"/>
            </a:endParaRPr>
          </a:p>
        </p:txBody>
      </p:sp>
      <p:sp>
        <p:nvSpPr>
          <p:cNvPr id="38916" name="Content Placeholder 2"/>
          <p:cNvSpPr>
            <a:spLocks noGrp="1"/>
          </p:cNvSpPr>
          <p:nvPr>
            <p:ph idx="1"/>
          </p:nvPr>
        </p:nvSpPr>
        <p:spPr/>
        <p:txBody>
          <a:bodyPr/>
          <a:lstStyle/>
          <a:p>
            <a:endParaRPr lang="en-US" altLang="en-US" smtClean="0"/>
          </a:p>
        </p:txBody>
      </p:sp>
    </p:spTree>
    <p:extLst>
      <p:ext uri="{BB962C8B-B14F-4D97-AF65-F5344CB8AC3E}">
        <p14:creationId xmlns:p14="http://schemas.microsoft.com/office/powerpoint/2010/main" val="107367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007981"/>
          </a:xfrm>
        </p:spPr>
        <p:txBody>
          <a:bodyPr>
            <a:normAutofit fontScale="90000"/>
          </a:bodyPr>
          <a:lstStyle/>
          <a:p>
            <a:r>
              <a:rPr lang="en-US" sz="3100" b="1" dirty="0">
                <a:latin typeface="+mn-lt"/>
              </a:rPr>
              <a:t>Cross-Cultural Survey Guidelines and </a:t>
            </a:r>
            <a:r>
              <a:rPr lang="en-US" sz="3100" b="1" dirty="0" smtClean="0">
                <a:latin typeface="+mn-lt"/>
              </a:rPr>
              <a:t>Resources</a:t>
            </a:r>
            <a:br>
              <a:rPr lang="en-US" sz="3100" b="1" dirty="0" smtClean="0">
                <a:latin typeface="+mn-lt"/>
              </a:rPr>
            </a:br>
            <a:r>
              <a:rPr lang="en-US" sz="3100" dirty="0">
                <a:latin typeface="+mn-lt"/>
              </a:rPr>
              <a:t/>
            </a:r>
            <a:br>
              <a:rPr lang="en-US" sz="3100" dirty="0">
                <a:latin typeface="+mn-lt"/>
              </a:rPr>
            </a:br>
            <a:r>
              <a:rPr lang="en-US" sz="2000" u="sng" dirty="0" smtClean="0">
                <a:latin typeface="+mn-lt"/>
                <a:hlinkClick r:id="rId2"/>
              </a:rPr>
              <a:t>http</a:t>
            </a:r>
            <a:r>
              <a:rPr lang="en-US" sz="2000" u="sng" dirty="0">
                <a:latin typeface="+mn-lt"/>
                <a:hlinkClick r:id="rId2"/>
              </a:rPr>
              <a:t>://ccsg.isr.umich.edu/index.cfm</a:t>
            </a:r>
            <a:r>
              <a:rPr lang="en-US" sz="2000" u="sng" dirty="0">
                <a:latin typeface="+mn-lt"/>
              </a:rPr>
              <a:t>).</a:t>
            </a:r>
            <a:r>
              <a:rPr lang="en-US" sz="2000" dirty="0">
                <a:latin typeface="+mn-lt"/>
              </a:rPr>
              <a:t> </a:t>
            </a:r>
            <a:r>
              <a:rPr lang="en-US" sz="2000" dirty="0" smtClean="0">
                <a:latin typeface="+mn-lt"/>
              </a:rPr>
              <a:t/>
            </a:r>
            <a:br>
              <a:rPr lang="en-US" sz="2000" dirty="0" smtClean="0">
                <a:latin typeface="+mn-lt"/>
              </a:rPr>
            </a:br>
            <a:r>
              <a:rPr lang="en-US" sz="2000" dirty="0">
                <a:latin typeface="+mn-lt"/>
              </a:rPr>
              <a:t> </a:t>
            </a:r>
            <a:br>
              <a:rPr lang="en-US" sz="2000" dirty="0">
                <a:latin typeface="+mn-lt"/>
              </a:rPr>
            </a:br>
            <a:r>
              <a:rPr lang="en-US" sz="2000" dirty="0">
                <a:latin typeface="+mn-lt"/>
              </a:rPr>
              <a:t>Study Design and Organizational Structure</a:t>
            </a:r>
            <a:br>
              <a:rPr lang="en-US" sz="2000" dirty="0">
                <a:latin typeface="+mn-lt"/>
              </a:rPr>
            </a:br>
            <a:r>
              <a:rPr lang="en-US" sz="2000" dirty="0">
                <a:latin typeface="+mn-lt"/>
              </a:rPr>
              <a:t>Study Management</a:t>
            </a:r>
            <a:br>
              <a:rPr lang="en-US" sz="2000" dirty="0">
                <a:latin typeface="+mn-lt"/>
              </a:rPr>
            </a:br>
            <a:r>
              <a:rPr lang="en-US" sz="2000" dirty="0">
                <a:latin typeface="+mn-lt"/>
              </a:rPr>
              <a:t>Tenders, Bids, and Contracts</a:t>
            </a:r>
            <a:br>
              <a:rPr lang="en-US" sz="2000" dirty="0">
                <a:latin typeface="+mn-lt"/>
              </a:rPr>
            </a:br>
            <a:r>
              <a:rPr lang="en-US" sz="2000" dirty="0">
                <a:latin typeface="+mn-lt"/>
              </a:rPr>
              <a:t>Sample Design</a:t>
            </a:r>
            <a:br>
              <a:rPr lang="en-US" sz="2000" dirty="0">
                <a:latin typeface="+mn-lt"/>
              </a:rPr>
            </a:br>
            <a:r>
              <a:rPr lang="en-US" sz="2000" b="1" dirty="0">
                <a:latin typeface="+mn-lt"/>
              </a:rPr>
              <a:t>Questionnaire Design </a:t>
            </a:r>
            <a:r>
              <a:rPr lang="en-US" sz="2000" dirty="0">
                <a:latin typeface="+mn-lt"/>
              </a:rPr>
              <a:t/>
            </a:r>
            <a:br>
              <a:rPr lang="en-US" sz="2000" dirty="0">
                <a:latin typeface="+mn-lt"/>
              </a:rPr>
            </a:br>
            <a:r>
              <a:rPr lang="en-US" sz="2000" b="1" dirty="0">
                <a:latin typeface="+mn-lt"/>
              </a:rPr>
              <a:t>Instrument Technical Design</a:t>
            </a:r>
            <a:r>
              <a:rPr lang="en-US" sz="2000" dirty="0">
                <a:latin typeface="+mn-lt"/>
              </a:rPr>
              <a:t/>
            </a:r>
            <a:br>
              <a:rPr lang="en-US" sz="2000" dirty="0">
                <a:latin typeface="+mn-lt"/>
              </a:rPr>
            </a:br>
            <a:r>
              <a:rPr lang="en-US" sz="2000" b="1" dirty="0">
                <a:latin typeface="+mn-lt"/>
              </a:rPr>
              <a:t>Translation </a:t>
            </a:r>
            <a:r>
              <a:rPr lang="en-US" sz="2000" dirty="0">
                <a:latin typeface="+mn-lt"/>
              </a:rPr>
              <a:t/>
            </a:r>
            <a:br>
              <a:rPr lang="en-US" sz="2000" dirty="0">
                <a:latin typeface="+mn-lt"/>
              </a:rPr>
            </a:br>
            <a:r>
              <a:rPr lang="en-US" sz="2000" b="1" dirty="0">
                <a:latin typeface="+mn-lt"/>
              </a:rPr>
              <a:t>Adaptation</a:t>
            </a:r>
            <a:r>
              <a:rPr lang="en-US" sz="2000" dirty="0">
                <a:latin typeface="+mn-lt"/>
              </a:rPr>
              <a:t/>
            </a:r>
            <a:br>
              <a:rPr lang="en-US" sz="2000" dirty="0">
                <a:latin typeface="+mn-lt"/>
              </a:rPr>
            </a:br>
            <a:r>
              <a:rPr lang="en-US" sz="2000" b="1" dirty="0">
                <a:latin typeface="+mn-lt"/>
              </a:rPr>
              <a:t>Pretesting</a:t>
            </a:r>
            <a:r>
              <a:rPr lang="en-US" sz="2000" dirty="0">
                <a:latin typeface="+mn-lt"/>
              </a:rPr>
              <a:t> </a:t>
            </a:r>
            <a:br>
              <a:rPr lang="en-US" sz="2000" dirty="0">
                <a:latin typeface="+mn-lt"/>
              </a:rPr>
            </a:br>
            <a:r>
              <a:rPr lang="en-US" sz="2000" dirty="0">
                <a:latin typeface="+mn-lt"/>
              </a:rPr>
              <a:t>Interviewer Recruitment, Selection, and Training</a:t>
            </a:r>
            <a:br>
              <a:rPr lang="en-US" sz="2000" dirty="0">
                <a:latin typeface="+mn-lt"/>
              </a:rPr>
            </a:br>
            <a:r>
              <a:rPr lang="en-US" sz="2000" dirty="0">
                <a:latin typeface="+mn-lt"/>
              </a:rPr>
              <a:t>Data Collection</a:t>
            </a:r>
            <a:br>
              <a:rPr lang="en-US" sz="2000" dirty="0">
                <a:latin typeface="+mn-lt"/>
              </a:rPr>
            </a:br>
            <a:r>
              <a:rPr lang="en-US" sz="2000" dirty="0">
                <a:latin typeface="+mn-lt"/>
              </a:rPr>
              <a:t>Paradata and Other Auxiliary Data</a:t>
            </a:r>
            <a:br>
              <a:rPr lang="en-US" sz="2000" dirty="0">
                <a:latin typeface="+mn-lt"/>
              </a:rPr>
            </a:br>
            <a:r>
              <a:rPr lang="en-US" sz="2000" b="1" dirty="0" err="1">
                <a:latin typeface="+mn-lt"/>
              </a:rPr>
              <a:t>Data</a:t>
            </a:r>
            <a:r>
              <a:rPr lang="en-US" sz="2000" b="1" dirty="0">
                <a:latin typeface="+mn-lt"/>
              </a:rPr>
              <a:t> Harmonization</a:t>
            </a:r>
            <a:r>
              <a:rPr lang="en-US" sz="2000" dirty="0">
                <a:latin typeface="+mn-lt"/>
              </a:rPr>
              <a:t/>
            </a:r>
            <a:br>
              <a:rPr lang="en-US" sz="2000" dirty="0">
                <a:latin typeface="+mn-lt"/>
              </a:rPr>
            </a:br>
            <a:r>
              <a:rPr lang="en-US" sz="2000" dirty="0">
                <a:latin typeface="+mn-lt"/>
              </a:rPr>
              <a:t>Data Processing &amp; Statistical Adjustment</a:t>
            </a:r>
            <a:br>
              <a:rPr lang="en-US" sz="2000" dirty="0">
                <a:latin typeface="+mn-lt"/>
              </a:rPr>
            </a:br>
            <a:r>
              <a:rPr lang="en-US" sz="2000" dirty="0">
                <a:latin typeface="+mn-lt"/>
              </a:rPr>
              <a:t>Data Dissemination</a:t>
            </a:r>
            <a:br>
              <a:rPr lang="en-US" sz="2000" dirty="0">
                <a:latin typeface="+mn-lt"/>
              </a:rPr>
            </a:br>
            <a:r>
              <a:rPr lang="en-US" sz="2000" dirty="0">
                <a:latin typeface="+mn-lt"/>
              </a:rPr>
              <a:t>Statistical Analysis</a:t>
            </a:r>
            <a:br>
              <a:rPr lang="en-US" sz="2000" dirty="0">
                <a:latin typeface="+mn-lt"/>
              </a:rPr>
            </a:br>
            <a:r>
              <a:rPr lang="en-US" sz="2000" dirty="0">
                <a:latin typeface="+mn-lt"/>
              </a:rPr>
              <a:t>Survey Quality</a:t>
            </a:r>
            <a:br>
              <a:rPr lang="en-US" sz="2000" dirty="0">
                <a:latin typeface="+mn-lt"/>
              </a:rPr>
            </a:br>
            <a:r>
              <a:rPr lang="en-US" sz="2000" dirty="0">
                <a:latin typeface="+mn-lt"/>
              </a:rPr>
              <a:t>Ethical Considerations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69874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476518"/>
            <a:ext cx="10515600" cy="6381482"/>
          </a:xfrm>
        </p:spPr>
        <p:txBody>
          <a:bodyPr>
            <a:normAutofit fontScale="25000" lnSpcReduction="20000"/>
          </a:bodyPr>
          <a:lstStyle/>
          <a:p>
            <a:pPr marL="0" indent="0" algn="ctr">
              <a:buNone/>
            </a:pPr>
            <a:r>
              <a:rPr lang="en-US" sz="9600" b="1" dirty="0" smtClean="0"/>
              <a:t> Tools </a:t>
            </a:r>
            <a:r>
              <a:rPr lang="en-US" sz="9600" b="1" dirty="0"/>
              <a:t>for Developing and Managing Cross-National </a:t>
            </a:r>
            <a:r>
              <a:rPr lang="en-US" sz="9600" b="1" dirty="0" smtClean="0"/>
              <a:t>Surveys</a:t>
            </a:r>
          </a:p>
          <a:p>
            <a:pPr algn="ctr"/>
            <a:endParaRPr lang="en-US" sz="5100" dirty="0"/>
          </a:p>
          <a:p>
            <a:r>
              <a:rPr lang="en-US" sz="7200" dirty="0"/>
              <a:t>The </a:t>
            </a:r>
            <a:r>
              <a:rPr lang="en-US" sz="7200" b="1" dirty="0"/>
              <a:t>Data Service Infrastructure for the Social Sciences and Humanities (DASISH) </a:t>
            </a:r>
            <a:r>
              <a:rPr lang="en-US" sz="7200" dirty="0"/>
              <a:t>in 2012-2014 brought together five European research infrastructure initiatives in the social sciences and humanities including the ESS, SHARE, and the Consortium of European Social Science Data Archives (CESSDA</a:t>
            </a:r>
            <a:r>
              <a:rPr lang="en-US" sz="7200" dirty="0" smtClean="0"/>
              <a:t>).</a:t>
            </a:r>
          </a:p>
          <a:p>
            <a:pPr marL="0" indent="0">
              <a:buNone/>
            </a:pPr>
            <a:r>
              <a:rPr lang="en-US" sz="7200" dirty="0" smtClean="0"/>
              <a:t> </a:t>
            </a:r>
            <a:r>
              <a:rPr lang="en-US" sz="7200" dirty="0"/>
              <a:t> </a:t>
            </a:r>
          </a:p>
          <a:p>
            <a:r>
              <a:rPr lang="en-US" sz="7200" dirty="0"/>
              <a:t>1) </a:t>
            </a:r>
            <a:r>
              <a:rPr lang="en-US" sz="7200" dirty="0" smtClean="0"/>
              <a:t>The </a:t>
            </a:r>
            <a:r>
              <a:rPr lang="en-US" sz="7200" b="1" dirty="0"/>
              <a:t>Translation Management Tool (TMT) </a:t>
            </a:r>
            <a:r>
              <a:rPr lang="en-US" sz="7200" dirty="0" smtClean="0"/>
              <a:t>is </a:t>
            </a:r>
            <a:r>
              <a:rPr lang="en-US" sz="7200" dirty="0"/>
              <a:t>designed to allow centralized management of the translation process for cross-national and multi-lingual surveys, to do the translation with a web application, to create a permanent, retrievable record of each step in the process, and to implement the TRAPD approach.</a:t>
            </a:r>
          </a:p>
          <a:p>
            <a:pPr marL="0" indent="0">
              <a:buNone/>
            </a:pPr>
            <a:endParaRPr lang="en-US" sz="7200" dirty="0"/>
          </a:p>
          <a:p>
            <a:r>
              <a:rPr lang="en-US" sz="7200" dirty="0"/>
              <a:t>2) </a:t>
            </a:r>
            <a:r>
              <a:rPr lang="en-US" sz="7200" b="1" dirty="0"/>
              <a:t>Questionnaire Design and Documentation Tool (QDDT) </a:t>
            </a:r>
            <a:r>
              <a:rPr lang="en-US" sz="7200" dirty="0" smtClean="0"/>
              <a:t>serves </a:t>
            </a:r>
            <a:r>
              <a:rPr lang="en-US" sz="7200" dirty="0"/>
              <a:t>to facilitate and document questionnaire development covering the whole flow of questionnaires from beginning to end, including information on design, pretesting, translation, and question quality and the rationale </a:t>
            </a:r>
            <a:r>
              <a:rPr lang="en-US" sz="7200" dirty="0" smtClean="0"/>
              <a:t>behind </a:t>
            </a:r>
            <a:r>
              <a:rPr lang="en-US" sz="7200" dirty="0"/>
              <a:t>the development of individual items, scales, and entire modules. </a:t>
            </a:r>
          </a:p>
          <a:p>
            <a:pPr marL="0" indent="0">
              <a:buNone/>
            </a:pPr>
            <a:endParaRPr lang="en-US" sz="7200" dirty="0"/>
          </a:p>
          <a:p>
            <a:r>
              <a:rPr lang="en-US" sz="7200" dirty="0"/>
              <a:t>3) </a:t>
            </a:r>
            <a:r>
              <a:rPr lang="en-US" sz="7200" b="1" dirty="0"/>
              <a:t>Question Variable Data Base (QVDB) </a:t>
            </a:r>
            <a:r>
              <a:rPr lang="en-US" sz="7200" dirty="0" smtClean="0"/>
              <a:t>is </a:t>
            </a:r>
            <a:r>
              <a:rPr lang="en-US" sz="7200" dirty="0"/>
              <a:t>to build and maintain an item-level database allowing Boolean searches on words and other coded fields</a:t>
            </a:r>
            <a:r>
              <a:rPr lang="en-US" sz="7200" dirty="0" smtClean="0"/>
              <a:t>.</a:t>
            </a:r>
          </a:p>
          <a:p>
            <a:endParaRPr lang="en-US" sz="7200" dirty="0"/>
          </a:p>
          <a:p>
            <a:r>
              <a:rPr lang="en-US" sz="7200" dirty="0" smtClean="0"/>
              <a:t>In </a:t>
            </a:r>
            <a:r>
              <a:rPr lang="en-US" sz="7200" dirty="0"/>
              <a:t>addition, these three tools were to be compatible with and used along with the separately developed </a:t>
            </a:r>
            <a:r>
              <a:rPr lang="en-US" sz="7200" b="1" dirty="0"/>
              <a:t>Survey Quality Predictor </a:t>
            </a:r>
            <a:r>
              <a:rPr lang="en-US" sz="7200" dirty="0"/>
              <a:t>which is discussed in the next section.</a:t>
            </a:r>
          </a:p>
          <a:p>
            <a:r>
              <a:rPr lang="en-US" sz="7200" b="1" dirty="0" smtClean="0"/>
              <a:t>Synergies </a:t>
            </a:r>
            <a:r>
              <a:rPr lang="en-US" sz="7200" b="1" dirty="0"/>
              <a:t>for Europe’s Research Infrastructures in the Social Sciences (SERISS) </a:t>
            </a:r>
            <a:r>
              <a:rPr lang="en-US" sz="7200" dirty="0"/>
              <a:t>2015-2019 is continuing the work of DASISH. Besides the ESS, SHARE, and CESSDA, it involves the Generations and Gender Programme, the European Values Survey, and the </a:t>
            </a:r>
            <a:r>
              <a:rPr lang="en-US" sz="7200" dirty="0" err="1"/>
              <a:t>WageIndicators</a:t>
            </a:r>
            <a:r>
              <a:rPr lang="en-US" sz="7200" dirty="0"/>
              <a:t> </a:t>
            </a:r>
            <a:r>
              <a:rPr lang="en-US" sz="7200" dirty="0" smtClean="0"/>
              <a:t>Survey. </a:t>
            </a:r>
            <a:r>
              <a:rPr lang="en-US" sz="7200" dirty="0"/>
              <a:t>Among other things, it will build on DASISH tools to 1) develop general, on-line technological tools to “facilitate greater harmonization of data collection, analysis and curation” and 2) maximize translation equivalence.</a:t>
            </a:r>
          </a:p>
        </p:txBody>
      </p:sp>
    </p:spTree>
    <p:extLst>
      <p:ext uri="{BB962C8B-B14F-4D97-AF65-F5344CB8AC3E}">
        <p14:creationId xmlns:p14="http://schemas.microsoft.com/office/powerpoint/2010/main" val="690733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2434"/>
            <a:ext cx="10515600" cy="3657600"/>
          </a:xfrm>
        </p:spPr>
        <p:txBody>
          <a:bodyPr>
            <a:normAutofit fontScale="90000"/>
          </a:bodyPr>
          <a:lstStyle/>
          <a:p>
            <a:r>
              <a:rPr lang="en-US" sz="2000" dirty="0"/>
              <a:t> </a:t>
            </a:r>
            <a:r>
              <a:rPr lang="en-US" sz="2000" dirty="0">
                <a:latin typeface="+mn-lt"/>
              </a:rPr>
              <a:t/>
            </a:r>
            <a:br>
              <a:rPr lang="en-US" sz="2000" dirty="0">
                <a:latin typeface="+mn-lt"/>
              </a:rPr>
            </a:br>
            <a:r>
              <a:rPr lang="en-US" sz="2000" dirty="0" smtClean="0">
                <a:latin typeface="+mn-lt"/>
              </a:rPr>
              <a:t>               </a:t>
            </a:r>
            <a:r>
              <a:rPr lang="en-US" sz="2700" b="1" dirty="0" smtClean="0">
                <a:latin typeface="+mn-lt"/>
              </a:rPr>
              <a:t>Resources </a:t>
            </a:r>
            <a:r>
              <a:rPr lang="en-US" sz="2700" b="1" dirty="0">
                <a:latin typeface="+mn-lt"/>
              </a:rPr>
              <a:t>for Developing and Testing Cross-National </a:t>
            </a:r>
            <a:r>
              <a:rPr lang="en-US" sz="2700" b="1" dirty="0" smtClean="0">
                <a:latin typeface="+mn-lt"/>
              </a:rPr>
              <a:t>Measures</a:t>
            </a:r>
            <a:br>
              <a:rPr lang="en-US" sz="2700" b="1" dirty="0" smtClean="0">
                <a:latin typeface="+mn-lt"/>
              </a:rPr>
            </a:br>
            <a:r>
              <a:rPr lang="en-US" sz="2000" dirty="0">
                <a:latin typeface="+mn-lt"/>
              </a:rPr>
              <a:t/>
            </a:r>
            <a:br>
              <a:rPr lang="en-US" sz="2000" dirty="0">
                <a:latin typeface="+mn-lt"/>
              </a:rPr>
            </a:br>
            <a:r>
              <a:rPr lang="en-US" sz="2000" b="1" dirty="0">
                <a:latin typeface="+mn-lt"/>
              </a:rPr>
              <a:t>Survey Quality Prediction 2.1</a:t>
            </a:r>
            <a:r>
              <a:rPr lang="en-US" sz="2000" dirty="0">
                <a:latin typeface="+mn-lt"/>
              </a:rPr>
              <a:t> (</a:t>
            </a:r>
            <a:r>
              <a:rPr lang="en-US" sz="2000" u="sng" dirty="0">
                <a:latin typeface="+mn-lt"/>
                <a:hlinkClick r:id="rId2"/>
              </a:rPr>
              <a:t>http://sqp.upf.edu/</a:t>
            </a:r>
            <a:r>
              <a:rPr lang="en-US" sz="2000" u="sng" dirty="0">
                <a:latin typeface="+mn-lt"/>
              </a:rPr>
              <a:t>)</a:t>
            </a:r>
            <a:r>
              <a:rPr lang="en-US" sz="2000" dirty="0">
                <a:latin typeface="+mn-lt"/>
              </a:rPr>
              <a:t> analyzes question text and various metadata fields about the items and produces quality predictions related to reliability and </a:t>
            </a:r>
            <a:r>
              <a:rPr lang="en-US" sz="2000" dirty="0" smtClean="0">
                <a:latin typeface="+mn-lt"/>
              </a:rPr>
              <a:t>validity. </a:t>
            </a:r>
            <a:r>
              <a:rPr lang="en-US" sz="2000" dirty="0">
                <a:latin typeface="+mn-lt"/>
              </a:rPr>
              <a:t>It was developed in part using the ESS and Willem Saris and Daniel </a:t>
            </a:r>
            <a:r>
              <a:rPr lang="en-US" sz="2000" dirty="0" err="1">
                <a:latin typeface="+mn-lt"/>
              </a:rPr>
              <a:t>Oberski</a:t>
            </a:r>
            <a:r>
              <a:rPr lang="en-US" sz="2000" dirty="0">
                <a:latin typeface="+mn-lt"/>
              </a:rPr>
              <a:t> were awarded the Mitofsky Innovators Award by the American Association for Public Opinion Research in 2014 for its creation. </a:t>
            </a:r>
            <a:r>
              <a:rPr lang="en-US" sz="2000" dirty="0" smtClean="0">
                <a:latin typeface="+mn-lt"/>
              </a:rPr>
              <a:t/>
            </a:r>
            <a:br>
              <a:rPr lang="en-US" sz="2000" dirty="0" smtClean="0">
                <a:latin typeface="+mn-lt"/>
              </a:rPr>
            </a:br>
            <a:r>
              <a:rPr lang="en-US" sz="2000" dirty="0">
                <a:latin typeface="+mn-lt"/>
              </a:rPr>
              <a:t/>
            </a:r>
            <a:br>
              <a:rPr lang="en-US" sz="2000" dirty="0">
                <a:latin typeface="+mn-lt"/>
              </a:rPr>
            </a:br>
            <a:r>
              <a:rPr lang="en-US" sz="2000" b="1" dirty="0">
                <a:latin typeface="+mn-lt"/>
              </a:rPr>
              <a:t>The Question Understanding Aid (QUAID)</a:t>
            </a:r>
            <a:r>
              <a:rPr lang="en-US" sz="2000" dirty="0">
                <a:latin typeface="+mn-lt"/>
              </a:rPr>
              <a:t> is a program to assess question wordings (</a:t>
            </a:r>
            <a:r>
              <a:rPr lang="en-US" sz="2000" u="sng" dirty="0">
                <a:latin typeface="+mn-lt"/>
                <a:hlinkClick r:id="rId3"/>
              </a:rPr>
              <a:t>http://quaid.cohmetrix.com/</a:t>
            </a:r>
            <a:r>
              <a:rPr lang="en-US" sz="2000" u="sng" dirty="0">
                <a:latin typeface="+mn-lt"/>
              </a:rPr>
              <a:t>)</a:t>
            </a:r>
            <a:r>
              <a:rPr lang="en-US" sz="2000" dirty="0">
                <a:latin typeface="+mn-lt"/>
              </a:rPr>
              <a:t>. It identifies problematic features of items that may confuse respondents and lower reliabilities. QUAID is designed to identify items with unfamiliar technical terms, vague or imprecise relative terms, vague or ambiguous noun phrases, complex syntax structures, and high demands on working memory.  QUAID is based solely on English examples from American surveys and thus is not rooted in cross-national/cultural </a:t>
            </a:r>
            <a:r>
              <a:rPr lang="en-US" sz="2000" dirty="0" smtClean="0">
                <a:latin typeface="+mn-lt"/>
              </a:rPr>
              <a:t>data.</a:t>
            </a:r>
            <a:br>
              <a:rPr lang="en-US" sz="2000" dirty="0" smtClean="0">
                <a:latin typeface="+mn-lt"/>
              </a:rPr>
            </a:br>
            <a:r>
              <a:rPr lang="en-US" sz="2000" dirty="0">
                <a:latin typeface="+mn-lt"/>
              </a:rPr>
              <a:t/>
            </a:r>
            <a:br>
              <a:rPr lang="en-US" sz="2000" dirty="0">
                <a:latin typeface="+mn-lt"/>
              </a:rPr>
            </a:br>
            <a:r>
              <a:rPr lang="en-US" sz="2000" b="1" dirty="0">
                <a:latin typeface="+mn-lt"/>
              </a:rPr>
              <a:t>Q-Bank</a:t>
            </a:r>
            <a:r>
              <a:rPr lang="en-US" sz="2000" dirty="0">
                <a:latin typeface="+mn-lt"/>
              </a:rPr>
              <a:t> of the National Center for Health Statistics (</a:t>
            </a:r>
            <a:r>
              <a:rPr lang="en-US" sz="2000" u="sng" dirty="0">
                <a:latin typeface="+mn-lt"/>
                <a:hlinkClick r:id="rId4"/>
              </a:rPr>
              <a:t>http://wwwn.cdc.gov/qbank/home.aspx</a:t>
            </a:r>
            <a:r>
              <a:rPr lang="en-US" sz="2000" dirty="0">
                <a:latin typeface="+mn-lt"/>
              </a:rPr>
              <a:t>) allows one to search a database of existing questions and provides references to methodological research that examined the items. It also is not cross-nationally oriented. Q-Bank has a database of about 3900 question wordings and 120 methodological reports related to the items and the surveys in which the questions appeared. One can either search for relevant questions and be linked to methodological reports that relate to these or directly search the reports. The items are all from US government surveys, but some do relate to English/Spanish comparisons</a:t>
            </a:r>
            <a:r>
              <a:rPr lang="en-US" sz="2000" dirty="0" smtClean="0">
                <a:latin typeface="+mn-lt"/>
              </a:rPr>
              <a:t>.</a:t>
            </a:r>
            <a:br>
              <a:rPr lang="en-US" sz="2000" dirty="0" smtClean="0">
                <a:latin typeface="+mn-lt"/>
              </a:rPr>
            </a:br>
            <a:r>
              <a:rPr lang="en-US" sz="2000" dirty="0" smtClean="0">
                <a:latin typeface="+mn-lt"/>
              </a:rPr>
              <a:t> </a:t>
            </a:r>
            <a:r>
              <a:rPr lang="en-US" sz="2000" dirty="0">
                <a:latin typeface="+mn-lt"/>
              </a:rPr>
              <a:t/>
            </a:r>
            <a:br>
              <a:rPr lang="en-US" sz="2000" dirty="0">
                <a:latin typeface="+mn-lt"/>
              </a:rPr>
            </a:br>
            <a:r>
              <a:rPr lang="en-US" sz="2000" b="1" dirty="0">
                <a:latin typeface="+mn-lt"/>
              </a:rPr>
              <a:t>Living Standards Measurement Study</a:t>
            </a:r>
            <a:r>
              <a:rPr lang="en-US" sz="2000" dirty="0">
                <a:latin typeface="+mn-lt"/>
              </a:rPr>
              <a:t> of the World Bank (</a:t>
            </a:r>
            <a:r>
              <a:rPr lang="en-US" sz="2000" u="sng" dirty="0">
                <a:latin typeface="+mn-lt"/>
                <a:hlinkClick r:id="rId5"/>
              </a:rPr>
              <a:t>http://econ.worldbank.org/WBSITE/EXTERNAL/EXTDEC/EXTRESEARCH/EXTLSMS/0,,contentMDK:21610833~pagePK:64168427~piPK:64168435~theSitePK:3358997,00.html</a:t>
            </a:r>
            <a:r>
              <a:rPr lang="en-US" sz="2000" dirty="0">
                <a:latin typeface="+mn-lt"/>
              </a:rPr>
              <a:t>) </a:t>
            </a:r>
            <a:r>
              <a:rPr lang="en-US" sz="2000" dirty="0" smtClean="0">
                <a:latin typeface="+mn-lt"/>
              </a:rPr>
              <a:t>includes </a:t>
            </a:r>
            <a:r>
              <a:rPr lang="en-US" sz="2000" dirty="0">
                <a:latin typeface="+mn-lt"/>
              </a:rPr>
              <a:t>an archive of cross-national questionnaires on this topic, a compilation of methodological experiments, and guides to survey design and analysis. It includes questionnaires from about 109 surveys in 40 countries. </a:t>
            </a:r>
            <a:br>
              <a:rPr lang="en-US" sz="2000" dirty="0">
                <a:latin typeface="+mn-lt"/>
              </a:rPr>
            </a:br>
            <a:endParaRPr lang="en-US" sz="2000" dirty="0">
              <a:latin typeface="+mn-lt"/>
            </a:endParaRPr>
          </a:p>
        </p:txBody>
      </p:sp>
      <p:sp>
        <p:nvSpPr>
          <p:cNvPr id="3" name="Content Placeholder 2"/>
          <p:cNvSpPr>
            <a:spLocks noGrp="1"/>
          </p:cNvSpPr>
          <p:nvPr>
            <p:ph idx="1"/>
          </p:nvPr>
        </p:nvSpPr>
        <p:spPr>
          <a:xfrm>
            <a:off x="386365" y="-502276"/>
            <a:ext cx="11359167" cy="7031865"/>
          </a:xfrm>
        </p:spPr>
        <p:txBody>
          <a:bodyPr/>
          <a:lstStyle/>
          <a:p>
            <a:endParaRPr lang="en-US" dirty="0" smtClean="0"/>
          </a:p>
          <a:p>
            <a:endParaRPr lang="en-US" dirty="0" smtClean="0"/>
          </a:p>
          <a:p>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476725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991673"/>
            <a:ext cx="10515600" cy="5185290"/>
          </a:xfrm>
        </p:spPr>
        <p:txBody>
          <a:bodyPr>
            <a:normAutofit/>
          </a:bodyPr>
          <a:lstStyle/>
          <a:p>
            <a:pPr marL="0" indent="0" algn="ctr">
              <a:buNone/>
            </a:pPr>
            <a:r>
              <a:rPr lang="en-US" sz="2400" b="1" dirty="0" smtClean="0"/>
              <a:t>Guides </a:t>
            </a:r>
            <a:r>
              <a:rPr lang="en-US" sz="2400" b="1" dirty="0"/>
              <a:t>for </a:t>
            </a:r>
            <a:r>
              <a:rPr lang="en-US" sz="2400" b="1" dirty="0" smtClean="0"/>
              <a:t>Searching </a:t>
            </a:r>
            <a:r>
              <a:rPr lang="en-US" sz="2400" b="1" dirty="0"/>
              <a:t>for </a:t>
            </a:r>
            <a:r>
              <a:rPr lang="en-US" sz="2400" b="1" dirty="0" smtClean="0"/>
              <a:t>Individual Questions</a:t>
            </a:r>
          </a:p>
          <a:p>
            <a:pPr marL="0" indent="0" algn="ctr">
              <a:buNone/>
            </a:pPr>
            <a:endParaRPr lang="en-US" sz="2400" b="1" dirty="0" smtClean="0"/>
          </a:p>
          <a:p>
            <a:endParaRPr lang="en-US" sz="1800" dirty="0"/>
          </a:p>
          <a:p>
            <a:r>
              <a:rPr lang="en-US" sz="1800" dirty="0" smtClean="0"/>
              <a:t> </a:t>
            </a:r>
            <a:r>
              <a:rPr lang="en-US" sz="1800" dirty="0"/>
              <a:t>1)</a:t>
            </a:r>
            <a:r>
              <a:rPr lang="en-US" sz="1800" b="1" dirty="0"/>
              <a:t> ZACAT </a:t>
            </a:r>
            <a:r>
              <a:rPr lang="en-US" sz="1800" dirty="0"/>
              <a:t>– the GESIS Online Study Catalogue (</a:t>
            </a:r>
            <a:r>
              <a:rPr lang="en-US" sz="1800" u="sng" dirty="0">
                <a:hlinkClick r:id="rId2"/>
              </a:rPr>
              <a:t>http://www.gesis.org/en/services/research/zacat-online-study-catalogue</a:t>
            </a:r>
            <a:r>
              <a:rPr lang="en-US" sz="1800" u="sng" dirty="0" smtClean="0">
                <a:hlinkClick r:id="rId2"/>
              </a:rPr>
              <a:t>/</a:t>
            </a:r>
            <a:r>
              <a:rPr lang="en-US" sz="1800" dirty="0" smtClean="0"/>
              <a:t>) </a:t>
            </a:r>
          </a:p>
          <a:p>
            <a:r>
              <a:rPr lang="en-US" sz="1800" dirty="0" smtClean="0"/>
              <a:t>2</a:t>
            </a:r>
            <a:r>
              <a:rPr lang="en-US" sz="1800" dirty="0"/>
              <a:t>) the </a:t>
            </a:r>
            <a:r>
              <a:rPr lang="en-US" sz="1800" b="1" dirty="0"/>
              <a:t>Variable and Question Data Bank </a:t>
            </a:r>
            <a:r>
              <a:rPr lang="en-US" sz="1800" dirty="0"/>
              <a:t>of the UK Data Service (</a:t>
            </a:r>
            <a:r>
              <a:rPr lang="en-US" sz="1800" u="sng" dirty="0">
                <a:hlinkClick r:id="rId3"/>
              </a:rPr>
              <a:t>https://discover.ukdataservice.ac.uk/variables</a:t>
            </a:r>
            <a:r>
              <a:rPr lang="en-US" sz="1800" dirty="0" smtClean="0"/>
              <a:t>) </a:t>
            </a:r>
          </a:p>
          <a:p>
            <a:r>
              <a:rPr lang="en-US" sz="1800" dirty="0" smtClean="0"/>
              <a:t>3</a:t>
            </a:r>
            <a:r>
              <a:rPr lang="en-US" sz="1800" dirty="0"/>
              <a:t>) </a:t>
            </a:r>
            <a:r>
              <a:rPr lang="en-US" sz="1800" b="1" dirty="0"/>
              <a:t>Polling the Nations </a:t>
            </a:r>
            <a:r>
              <a:rPr lang="en-US" sz="1800" dirty="0"/>
              <a:t>(</a:t>
            </a:r>
            <a:r>
              <a:rPr lang="en-US" sz="1800" u="sng" dirty="0">
                <a:hlinkClick r:id="rId4"/>
              </a:rPr>
              <a:t>http://www.orspub.com</a:t>
            </a:r>
            <a:r>
              <a:rPr lang="en-US" sz="1800" u="sng" dirty="0" smtClean="0">
                <a:hlinkClick r:id="rId4"/>
              </a:rPr>
              <a:t>/</a:t>
            </a:r>
            <a:r>
              <a:rPr lang="en-US" sz="1800" dirty="0" smtClean="0"/>
              <a:t>) </a:t>
            </a:r>
          </a:p>
          <a:p>
            <a:r>
              <a:rPr lang="en-US" sz="1800" dirty="0" smtClean="0"/>
              <a:t>4</a:t>
            </a:r>
            <a:r>
              <a:rPr lang="en-US" sz="1800" dirty="0"/>
              <a:t>) the </a:t>
            </a:r>
            <a:r>
              <a:rPr lang="en-US" sz="1800" b="1" dirty="0"/>
              <a:t>Social Science Variables Database  </a:t>
            </a:r>
            <a:r>
              <a:rPr lang="en-US" sz="1800" dirty="0"/>
              <a:t>of the Interuniversity Consortium for Political and Social Research, (</a:t>
            </a:r>
            <a:r>
              <a:rPr lang="en-US" sz="1800" u="sng" dirty="0">
                <a:hlinkClick r:id="rId5"/>
              </a:rPr>
              <a:t>https://www.icpsr.umich.edu/icpsrweb/ICPSR/ssvd/index.jsp</a:t>
            </a:r>
            <a:r>
              <a:rPr lang="en-US" sz="1800" dirty="0" smtClean="0"/>
              <a:t>)  </a:t>
            </a:r>
          </a:p>
          <a:p>
            <a:r>
              <a:rPr lang="en-US" sz="1800" dirty="0" smtClean="0"/>
              <a:t>5</a:t>
            </a:r>
            <a:r>
              <a:rPr lang="en-US" sz="1800" dirty="0"/>
              <a:t>) the </a:t>
            </a:r>
            <a:r>
              <a:rPr lang="en-US" sz="1800" b="1" dirty="0"/>
              <a:t>CESSDA data catalogue </a:t>
            </a:r>
            <a:r>
              <a:rPr lang="en-US" sz="1800" dirty="0"/>
              <a:t>(</a:t>
            </a:r>
            <a:r>
              <a:rPr lang="en-US" sz="1800" u="sng" dirty="0">
                <a:hlinkClick r:id="rId6"/>
              </a:rPr>
              <a:t>http://</a:t>
            </a:r>
            <a:r>
              <a:rPr lang="en-US" sz="1800" u="sng" dirty="0" smtClean="0">
                <a:hlinkClick r:id="rId6"/>
              </a:rPr>
              <a:t>cessda.net/Data-Catalogue</a:t>
            </a:r>
            <a:r>
              <a:rPr lang="en-US" sz="1800" dirty="0" smtClean="0"/>
              <a:t>)</a:t>
            </a:r>
          </a:p>
          <a:p>
            <a:r>
              <a:rPr lang="en-US" sz="1800" b="1" dirty="0" smtClean="0"/>
              <a:t>6) </a:t>
            </a:r>
            <a:r>
              <a:rPr lang="en-US" sz="1800" b="1" dirty="0" err="1" smtClean="0"/>
              <a:t>iPOLL</a:t>
            </a:r>
            <a:r>
              <a:rPr lang="en-US" sz="1800" dirty="0" smtClean="0"/>
              <a:t> </a:t>
            </a:r>
            <a:r>
              <a:rPr lang="en-US" sz="1800" dirty="0"/>
              <a:t>of the Roper Center for Public Opinion Research – US data only (</a:t>
            </a:r>
            <a:r>
              <a:rPr lang="en-US" sz="1800" u="sng" dirty="0">
                <a:hlinkClick r:id="rId7"/>
              </a:rPr>
              <a:t>https://ropercenter.cornell.edu/CFIDE/cf/action/home/index.cfm</a:t>
            </a:r>
            <a:r>
              <a:rPr lang="en-US" sz="1800" dirty="0" smtClean="0"/>
              <a:t>) </a:t>
            </a:r>
            <a:endParaRPr lang="en-US" sz="1800" dirty="0"/>
          </a:p>
          <a:p>
            <a:endParaRPr lang="en-US" sz="1800" dirty="0"/>
          </a:p>
        </p:txBody>
      </p:sp>
    </p:spTree>
    <p:extLst>
      <p:ext uri="{BB962C8B-B14F-4D97-AF65-F5344CB8AC3E}">
        <p14:creationId xmlns:p14="http://schemas.microsoft.com/office/powerpoint/2010/main" val="3171228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t>Pre- and Post Harmonization - 1</a:t>
            </a:r>
            <a:endParaRPr lang="en-US" sz="2400" b="1" dirty="0"/>
          </a:p>
        </p:txBody>
      </p:sp>
      <p:sp>
        <p:nvSpPr>
          <p:cNvPr id="3" name="Content Placeholder 2"/>
          <p:cNvSpPr>
            <a:spLocks noGrp="1"/>
          </p:cNvSpPr>
          <p:nvPr>
            <p:ph idx="1"/>
          </p:nvPr>
        </p:nvSpPr>
        <p:spPr>
          <a:xfrm>
            <a:off x="838200" y="1455313"/>
            <a:ext cx="10515600" cy="4868214"/>
          </a:xfrm>
        </p:spPr>
        <p:txBody>
          <a:bodyPr>
            <a:normAutofit/>
          </a:bodyPr>
          <a:lstStyle/>
          <a:p>
            <a:r>
              <a:rPr lang="en-US" sz="1800" dirty="0">
                <a:latin typeface="Calibri (Body)"/>
              </a:rPr>
              <a:t>Cross-national Equivalent File: </a:t>
            </a:r>
            <a:r>
              <a:rPr lang="en-US" sz="1800" u="sng" dirty="0">
                <a:latin typeface="Calibri (Body)"/>
                <a:hlinkClick r:id="rId2"/>
              </a:rPr>
              <a:t>https://cnef.ehe.osu.edu/</a:t>
            </a:r>
            <a:endParaRPr lang="en-US" sz="1800" dirty="0">
              <a:latin typeface="Calibri (Body)"/>
            </a:endParaRPr>
          </a:p>
          <a:p>
            <a:r>
              <a:rPr lang="en-US" sz="1800" dirty="0" smtClean="0">
                <a:latin typeface="Calibri (Body)"/>
              </a:rPr>
              <a:t>Eurostat</a:t>
            </a:r>
            <a:r>
              <a:rPr lang="en-US" sz="1800" dirty="0">
                <a:latin typeface="Calibri (Body)"/>
              </a:rPr>
              <a:t>: </a:t>
            </a:r>
            <a:r>
              <a:rPr lang="en-US" sz="1800" u="sng" dirty="0">
                <a:latin typeface="Calibri (Body)"/>
                <a:hlinkClick r:id="rId3"/>
              </a:rPr>
              <a:t>http://epp.eurostat.europa.eu</a:t>
            </a:r>
            <a:endParaRPr lang="en-US" sz="1800" dirty="0">
              <a:latin typeface="Calibri (Body)"/>
            </a:endParaRPr>
          </a:p>
          <a:p>
            <a:r>
              <a:rPr lang="en-US" sz="1800" dirty="0">
                <a:latin typeface="Calibri (Body)"/>
              </a:rPr>
              <a:t>Harmonized European Time Use Study: </a:t>
            </a:r>
            <a:r>
              <a:rPr lang="en-US" sz="1800" u="sng" dirty="0">
                <a:latin typeface="Calibri (Body)"/>
                <a:hlinkClick r:id="rId4"/>
              </a:rPr>
              <a:t>https://www.h5.scb.se/tus/tus/</a:t>
            </a:r>
            <a:endParaRPr lang="en-US" sz="1800" dirty="0">
              <a:latin typeface="Calibri (Body)"/>
            </a:endParaRPr>
          </a:p>
          <a:p>
            <a:r>
              <a:rPr lang="en-US" sz="1800" dirty="0">
                <a:latin typeface="Calibri (Body)"/>
              </a:rPr>
              <a:t>Integrated Public Use Microdata Series International (IPUMS-I):  </a:t>
            </a:r>
            <a:r>
              <a:rPr lang="en-US" sz="1800" u="sng" dirty="0">
                <a:latin typeface="Calibri (Body)"/>
                <a:hlinkClick r:id="rId5"/>
              </a:rPr>
              <a:t>https://international.ipums.org/international</a:t>
            </a:r>
            <a:endParaRPr lang="en-US" sz="1800" dirty="0">
              <a:latin typeface="Calibri (Body)"/>
            </a:endParaRPr>
          </a:p>
          <a:p>
            <a:r>
              <a:rPr lang="en-US" sz="1800" dirty="0">
                <a:latin typeface="Calibri (Body)"/>
              </a:rPr>
              <a:t>International Stratification and Mobility File: </a:t>
            </a:r>
            <a:r>
              <a:rPr lang="en-US" sz="1800" u="sng" dirty="0">
                <a:latin typeface="Calibri (Body)"/>
                <a:hlinkClick r:id="rId6"/>
              </a:rPr>
              <a:t>www.sscnet.ucla.edu/issr/da/Mobility/mobindex.html</a:t>
            </a:r>
            <a:endParaRPr lang="en-US" sz="1800" dirty="0">
              <a:latin typeface="Calibri (Body)"/>
            </a:endParaRPr>
          </a:p>
          <a:p>
            <a:r>
              <a:rPr lang="en-US" sz="1800" dirty="0">
                <a:latin typeface="Calibri (Body)"/>
              </a:rPr>
              <a:t>Luxembourg Income Study (LIS):  </a:t>
            </a:r>
            <a:r>
              <a:rPr lang="en-US" sz="1800" u="sng" dirty="0">
                <a:latin typeface="Calibri (Body)"/>
                <a:hlinkClick r:id="rId7"/>
              </a:rPr>
              <a:t>www.lisproject.org</a:t>
            </a:r>
            <a:endParaRPr lang="en-US" sz="1800" dirty="0">
              <a:latin typeface="Calibri (Body)"/>
            </a:endParaRPr>
          </a:p>
          <a:p>
            <a:r>
              <a:rPr lang="en-US" sz="1800" dirty="0">
                <a:latin typeface="Calibri (Body)"/>
              </a:rPr>
              <a:t>United Nations:  </a:t>
            </a:r>
            <a:r>
              <a:rPr lang="en-US" sz="1800" u="sng" dirty="0">
                <a:latin typeface="Calibri (Body)"/>
                <a:hlinkClick r:id="rId8"/>
              </a:rPr>
              <a:t>http://</a:t>
            </a:r>
            <a:r>
              <a:rPr lang="en-US" sz="1800" u="sng" dirty="0" smtClean="0">
                <a:latin typeface="Calibri (Body)"/>
                <a:hlinkClick r:id="rId8"/>
              </a:rPr>
              <a:t>unstats.un.org</a:t>
            </a:r>
            <a:endParaRPr lang="en-US" sz="1800" u="sng" dirty="0" smtClean="0">
              <a:latin typeface="Calibri (Body)"/>
            </a:endParaRPr>
          </a:p>
          <a:p>
            <a:r>
              <a:rPr lang="en-US" sz="1800" b="1" dirty="0" smtClean="0">
                <a:latin typeface="Calibri (Body)"/>
              </a:rPr>
              <a:t>Democratic Values and Protest Behavior: Data Harmonization, Measurement Comparability, and Multi-Level Modeling in Cross-National Perspective </a:t>
            </a:r>
            <a:r>
              <a:rPr lang="en-US" sz="1800" u="sng" dirty="0" smtClean="0">
                <a:latin typeface="Calibri (Body)"/>
                <a:hlinkClick r:id="rId9"/>
              </a:rPr>
              <a:t>http://dataharmonization.org/</a:t>
            </a:r>
            <a:endParaRPr lang="en-US" sz="1800" dirty="0" smtClean="0">
              <a:latin typeface="Calibri (Body)"/>
            </a:endParaRPr>
          </a:p>
          <a:p>
            <a:pPr marL="0" indent="0">
              <a:buNone/>
            </a:pPr>
            <a:endParaRPr lang="en-US" dirty="0"/>
          </a:p>
        </p:txBody>
      </p:sp>
    </p:spTree>
    <p:extLst>
      <p:ext uri="{BB962C8B-B14F-4D97-AF65-F5344CB8AC3E}">
        <p14:creationId xmlns:p14="http://schemas.microsoft.com/office/powerpoint/2010/main" val="1698245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t>Pre- and Post Harmonization - 2</a:t>
            </a:r>
            <a:endParaRPr lang="en-US" sz="2400" dirty="0"/>
          </a:p>
        </p:txBody>
      </p:sp>
      <p:sp>
        <p:nvSpPr>
          <p:cNvPr id="3" name="Content Placeholder 2"/>
          <p:cNvSpPr>
            <a:spLocks noGrp="1"/>
          </p:cNvSpPr>
          <p:nvPr>
            <p:ph idx="1"/>
          </p:nvPr>
        </p:nvSpPr>
        <p:spPr/>
        <p:txBody>
          <a:bodyPr>
            <a:normAutofit/>
          </a:bodyPr>
          <a:lstStyle/>
          <a:p>
            <a:r>
              <a:rPr lang="en-US" sz="1800" b="1" dirty="0" smtClean="0"/>
              <a:t>International </a:t>
            </a:r>
            <a:r>
              <a:rPr lang="en-US" sz="1800" b="1" dirty="0"/>
              <a:t>Standard Classification of Occupations (</a:t>
            </a:r>
            <a:r>
              <a:rPr lang="en-US" sz="1800" b="1" dirty="0" smtClean="0"/>
              <a:t>ISCO) </a:t>
            </a:r>
            <a:r>
              <a:rPr lang="en-US" sz="1800" dirty="0" smtClean="0"/>
              <a:t>was </a:t>
            </a:r>
            <a:r>
              <a:rPr lang="en-US" sz="1800" dirty="0"/>
              <a:t>developed by the International </a:t>
            </a:r>
            <a:r>
              <a:rPr lang="en-US" sz="1800" dirty="0" err="1"/>
              <a:t>Labour</a:t>
            </a:r>
            <a:r>
              <a:rPr lang="en-US" sz="1800" dirty="0"/>
              <a:t> Organization in 1958 and updated most recently in </a:t>
            </a:r>
            <a:r>
              <a:rPr lang="en-US" sz="1800" dirty="0" smtClean="0"/>
              <a:t>2008 </a:t>
            </a:r>
            <a:r>
              <a:rPr lang="en-US" sz="1800" dirty="0"/>
              <a:t>(</a:t>
            </a:r>
            <a:r>
              <a:rPr lang="en-US" sz="1800" u="sng" dirty="0">
                <a:hlinkClick r:id="rId2"/>
              </a:rPr>
              <a:t>http://www.ilo.org/public/english/bureau/stat/isco</a:t>
            </a:r>
            <a:r>
              <a:rPr lang="en-US" sz="1800" u="sng" dirty="0" smtClean="0">
                <a:hlinkClick r:id="rId2"/>
              </a:rPr>
              <a:t>/</a:t>
            </a:r>
            <a:r>
              <a:rPr lang="en-US" sz="1800" dirty="0" smtClean="0"/>
              <a:t>).   It </a:t>
            </a:r>
            <a:r>
              <a:rPr lang="en-US" sz="1800" dirty="0"/>
              <a:t>can be used to directly code occupations cross-nationally or nation-specific occupational codes can be </a:t>
            </a:r>
            <a:r>
              <a:rPr lang="en-US" sz="1800" dirty="0" smtClean="0"/>
              <a:t>converted </a:t>
            </a:r>
            <a:r>
              <a:rPr lang="en-US" sz="1800" dirty="0"/>
              <a:t>to ISCO for international comparability. For example, there is a crosswalk between ISCO08 and the US-based 2010 </a:t>
            </a:r>
            <a:r>
              <a:rPr lang="en-US" sz="1800"/>
              <a:t>Standard </a:t>
            </a:r>
            <a:r>
              <a:rPr lang="en-US" sz="1800" smtClean="0"/>
              <a:t>Occupational </a:t>
            </a:r>
            <a:r>
              <a:rPr lang="en-US" sz="1800" dirty="0"/>
              <a:t>Classification (</a:t>
            </a:r>
            <a:r>
              <a:rPr lang="en-US" sz="1800" u="sng" dirty="0">
                <a:hlinkClick r:id="rId3"/>
              </a:rPr>
              <a:t>http://www.bls.gov/soc/soccrosswalks.htm</a:t>
            </a:r>
            <a:r>
              <a:rPr lang="en-US" sz="1800" dirty="0"/>
              <a:t>). </a:t>
            </a:r>
            <a:endParaRPr lang="en-US" sz="1800" dirty="0" smtClean="0"/>
          </a:p>
          <a:p>
            <a:r>
              <a:rPr lang="en-US" sz="1800" dirty="0" smtClean="0"/>
              <a:t>Another </a:t>
            </a:r>
            <a:r>
              <a:rPr lang="en-US" sz="1800" dirty="0"/>
              <a:t>example is the </a:t>
            </a:r>
            <a:r>
              <a:rPr lang="en-US" sz="1800" b="1" dirty="0"/>
              <a:t>International Standard Classification of </a:t>
            </a:r>
            <a:r>
              <a:rPr lang="en-US" sz="1800" b="1" dirty="0" smtClean="0"/>
              <a:t>Education. </a:t>
            </a:r>
            <a:r>
              <a:rPr lang="en-US" sz="1800" dirty="0" smtClean="0"/>
              <a:t>It is a </a:t>
            </a:r>
            <a:r>
              <a:rPr lang="en-US" sz="1800" dirty="0"/>
              <a:t>project at GESIS, CAMCES – Computer-Assisted Measurement and Coding of Educational Qualifications, is finalizing a tool to measure educational qualifications in surveys by accessing a large, international database of educational degrees and assigning educational codes based on detailed, national, educational qualifications.</a:t>
            </a:r>
          </a:p>
          <a:p>
            <a:endParaRPr lang="en-US" sz="1800" dirty="0"/>
          </a:p>
        </p:txBody>
      </p:sp>
    </p:spTree>
    <p:extLst>
      <p:ext uri="{BB962C8B-B14F-4D97-AF65-F5344CB8AC3E}">
        <p14:creationId xmlns:p14="http://schemas.microsoft.com/office/powerpoint/2010/main" val="1062184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TotalTime>
  <Words>381</Words>
  <Application>Microsoft Office PowerPoint</Application>
  <PresentationFormat>Widescreen</PresentationFormat>
  <Paragraphs>49</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(Body)</vt:lpstr>
      <vt:lpstr>Calibri Light</vt:lpstr>
      <vt:lpstr>Times New Roman</vt:lpstr>
      <vt:lpstr>Office Theme</vt:lpstr>
      <vt:lpstr>PowerPoint Presentation</vt:lpstr>
      <vt:lpstr>              Total Survey Error: Comparison Error </vt:lpstr>
      <vt:lpstr>Cross-Cultural Survey Guidelines and Resources  http://ccsg.isr.umich.edu/index.cfm).    Study Design and Organizational Structure Study Management Tenders, Bids, and Contracts Sample Design Questionnaire Design  Instrument Technical Design Translation  Adaptation Pretesting  Interviewer Recruitment, Selection, and Training Data Collection Paradata and Other Auxiliary Data Data Harmonization Data Processing &amp; Statistical Adjustment Data Dissemination Statistical Analysis Survey Quality Ethical Considerations</vt:lpstr>
      <vt:lpstr>PowerPoint Presentation</vt:lpstr>
      <vt:lpstr>                 Resources for Developing and Testing Cross-National Measures  Survey Quality Prediction 2.1 (http://sqp.upf.edu/) analyzes question text and various metadata fields about the items and produces quality predictions related to reliability and validity. It was developed in part using the ESS and Willem Saris and Daniel Oberski were awarded the Mitofsky Innovators Award by the American Association for Public Opinion Research in 2014 for its creation.   The Question Understanding Aid (QUAID) is a program to assess question wordings (http://quaid.cohmetrix.com/). It identifies problematic features of items that may confuse respondents and lower reliabilities. QUAID is designed to identify items with unfamiliar technical terms, vague or imprecise relative terms, vague or ambiguous noun phrases, complex syntax structures, and high demands on working memory.  QUAID is based solely on English examples from American surveys and thus is not rooted in cross-national/cultural data.  Q-Bank of the National Center for Health Statistics (http://wwwn.cdc.gov/qbank/home.aspx) allows one to search a database of existing questions and provides references to methodological research that examined the items. It also is not cross-nationally oriented. Q-Bank has a database of about 3900 question wordings and 120 methodological reports related to the items and the surveys in which the questions appeared. One can either search for relevant questions and be linked to methodological reports that relate to these or directly search the reports. The items are all from US government surveys, but some do relate to English/Spanish comparisons.   Living Standards Measurement Study of the World Bank (http://econ.worldbank.org/WBSITE/EXTERNAL/EXTDEC/EXTRESEARCH/EXTLSMS/0,,contentMDK:21610833~pagePK:64168427~piPK:64168435~theSitePK:3358997,00.html) includes an archive of cross-national questionnaires on this topic, a compilation of methodological experiments, and guides to survey design and analysis. It includes questionnaires from about 109 surveys in 40 countries.  </vt:lpstr>
      <vt:lpstr>PowerPoint Presentation</vt:lpstr>
      <vt:lpstr>Pre- and Post Harmonization - 1</vt:lpstr>
      <vt:lpstr>Pre- and Post Harmonization - 2</vt:lpstr>
    </vt:vector>
  </TitlesOfParts>
  <Company>NORC at the University of Chicago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Cross-Cultural Survey Guidelines and Resources  http://ccsg.isr.umich.edu/index.cfm).    Study Design and Organizational Structure Study Management Tenders, Bids, and Contracts Sample Design Questionnaire Design  Instrument Technical Design Translation  Adaptation Pretesting  Interviewer Recruitment, Selection, and Training Data Collection Paradata and Other Auxiliary Data Data Harmonization Data Processing &amp; Statistical Adjustment Data Dissemination Statistical Analysis Survey Quality Ethical Considerations</dc:title>
  <dc:creator>Tom W. Smith</dc:creator>
  <cp:lastModifiedBy>Tom W. Smith</cp:lastModifiedBy>
  <cp:revision>16</cp:revision>
  <cp:lastPrinted>2016-07-27T20:53:33Z</cp:lastPrinted>
  <dcterms:created xsi:type="dcterms:W3CDTF">2016-07-26T15:27:55Z</dcterms:created>
  <dcterms:modified xsi:type="dcterms:W3CDTF">2016-07-28T12:22:32Z</dcterms:modified>
</cp:coreProperties>
</file>