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7" r:id="rId2"/>
    <p:sldMasterId id="2147483669" r:id="rId3"/>
    <p:sldMasterId id="2147483704" r:id="rId4"/>
  </p:sldMasterIdLst>
  <p:notesMasterIdLst>
    <p:notesMasterId r:id="rId24"/>
  </p:notesMasterIdLst>
  <p:handoutMasterIdLst>
    <p:handoutMasterId r:id="rId25"/>
  </p:handoutMasterIdLst>
  <p:sldIdLst>
    <p:sldId id="271" r:id="rId5"/>
    <p:sldId id="371" r:id="rId6"/>
    <p:sldId id="329" r:id="rId7"/>
    <p:sldId id="330" r:id="rId8"/>
    <p:sldId id="333" r:id="rId9"/>
    <p:sldId id="334" r:id="rId10"/>
    <p:sldId id="336" r:id="rId11"/>
    <p:sldId id="339" r:id="rId12"/>
    <p:sldId id="340" r:id="rId13"/>
    <p:sldId id="341" r:id="rId14"/>
    <p:sldId id="348" r:id="rId15"/>
    <p:sldId id="353" r:id="rId16"/>
    <p:sldId id="357" r:id="rId17"/>
    <p:sldId id="361" r:id="rId18"/>
    <p:sldId id="367" r:id="rId19"/>
    <p:sldId id="368" r:id="rId20"/>
    <p:sldId id="369" r:id="rId21"/>
    <p:sldId id="370" r:id="rId22"/>
    <p:sldId id="37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E69"/>
    <a:srgbClr val="1D649D"/>
    <a:srgbClr val="3DA449"/>
    <a:srgbClr val="46C056"/>
    <a:srgbClr val="3172A9"/>
    <a:srgbClr val="4589BC"/>
    <a:srgbClr val="3FAE4E"/>
    <a:srgbClr val="2BB944"/>
    <a:srgbClr val="239336"/>
    <a:srgbClr val="2281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0" autoAdjust="0"/>
    <p:restoredTop sz="76819" autoAdjust="0"/>
  </p:normalViewPr>
  <p:slideViewPr>
    <p:cSldViewPr snapToGrid="0" snapToObjects="1" showGuides="1">
      <p:cViewPr>
        <p:scale>
          <a:sx n="70" d="100"/>
          <a:sy n="70" d="100"/>
        </p:scale>
        <p:origin x="-1502" y="38"/>
      </p:cViewPr>
      <p:guideLst>
        <p:guide orient="horz" pos="4171"/>
        <p:guide pos="49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44"/>
    </p:cViewPr>
  </p:sorterViewPr>
  <p:notesViewPr>
    <p:cSldViewPr snapToGrid="0" snapToObjects="1">
      <p:cViewPr>
        <p:scale>
          <a:sx n="93" d="100"/>
          <a:sy n="93" d="100"/>
        </p:scale>
        <p:origin x="-2028"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94F82D-A9E3-C04A-B143-8E95E82637CE}" type="datetimeFigureOut">
              <a:rPr lang="en-US" smtClean="0"/>
              <a:t>10/28/2016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9C10EDE-C285-D145-BFF9-6CF7C15AC602}" type="slidenum">
              <a:rPr lang="en-US" smtClean="0"/>
              <a:t>‹#›</a:t>
            </a:fld>
            <a:endParaRPr lang="en-US"/>
          </a:p>
        </p:txBody>
      </p:sp>
    </p:spTree>
    <p:extLst>
      <p:ext uri="{BB962C8B-B14F-4D97-AF65-F5344CB8AC3E}">
        <p14:creationId xmlns:p14="http://schemas.microsoft.com/office/powerpoint/2010/main" val="40440909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DD43F9-A6BB-5F43-810B-CC7937A97585}" type="datetimeFigureOut">
              <a:rPr lang="en-US" smtClean="0"/>
              <a:t>10/28/2016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8CBB48-5F84-BA42-AD94-F4E9A7314B66}" type="slidenum">
              <a:rPr lang="en-US" smtClean="0"/>
              <a:t>‹#›</a:t>
            </a:fld>
            <a:endParaRPr lang="en-US"/>
          </a:p>
        </p:txBody>
      </p:sp>
    </p:spTree>
    <p:extLst>
      <p:ext uri="{BB962C8B-B14F-4D97-AF65-F5344CB8AC3E}">
        <p14:creationId xmlns:p14="http://schemas.microsoft.com/office/powerpoint/2010/main" val="19974886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a:t>
            </a:fld>
            <a:endParaRPr lang="en-US"/>
          </a:p>
        </p:txBody>
      </p:sp>
    </p:spTree>
    <p:extLst>
      <p:ext uri="{BB962C8B-B14F-4D97-AF65-F5344CB8AC3E}">
        <p14:creationId xmlns:p14="http://schemas.microsoft.com/office/powerpoint/2010/main" val="200061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2</a:t>
            </a:fld>
            <a:endParaRPr lang="en-US"/>
          </a:p>
        </p:txBody>
      </p:sp>
    </p:spTree>
    <p:extLst>
      <p:ext uri="{BB962C8B-B14F-4D97-AF65-F5344CB8AC3E}">
        <p14:creationId xmlns:p14="http://schemas.microsoft.com/office/powerpoint/2010/main" val="4262296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r>
              <a:rPr lang="en-US" baseline="0" dirty="0" smtClean="0"/>
              <a:t> SLIDES 4 TO 9</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3</a:t>
            </a:fld>
            <a:endParaRPr lang="en-US"/>
          </a:p>
        </p:txBody>
      </p:sp>
    </p:spTree>
    <p:extLst>
      <p:ext uri="{BB962C8B-B14F-4D97-AF65-F5344CB8AC3E}">
        <p14:creationId xmlns:p14="http://schemas.microsoft.com/office/powerpoint/2010/main" val="217403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4</a:t>
            </a:fld>
            <a:endParaRPr lang="en-US"/>
          </a:p>
        </p:txBody>
      </p:sp>
    </p:spTree>
    <p:extLst>
      <p:ext uri="{BB962C8B-B14F-4D97-AF65-F5344CB8AC3E}">
        <p14:creationId xmlns:p14="http://schemas.microsoft.com/office/powerpoint/2010/main" val="661683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p>
          <a:p>
            <a:r>
              <a:rPr lang="en-US" dirty="0" smtClean="0"/>
              <a:t>Best -&gt;</a:t>
            </a:r>
            <a:r>
              <a:rPr lang="en-US" baseline="0" dirty="0" smtClean="0"/>
              <a:t> worst</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5</a:t>
            </a:fld>
            <a:endParaRPr lang="en-US"/>
          </a:p>
        </p:txBody>
      </p:sp>
    </p:spTree>
    <p:extLst>
      <p:ext uri="{BB962C8B-B14F-4D97-AF65-F5344CB8AC3E}">
        <p14:creationId xmlns:p14="http://schemas.microsoft.com/office/powerpoint/2010/main" val="2702216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6</a:t>
            </a:fld>
            <a:endParaRPr lang="en-US"/>
          </a:p>
        </p:txBody>
      </p:sp>
    </p:spTree>
    <p:extLst>
      <p:ext uri="{BB962C8B-B14F-4D97-AF65-F5344CB8AC3E}">
        <p14:creationId xmlns:p14="http://schemas.microsoft.com/office/powerpoint/2010/main" val="4088936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7</a:t>
            </a:fld>
            <a:endParaRPr lang="en-US"/>
          </a:p>
        </p:txBody>
      </p:sp>
    </p:spTree>
    <p:extLst>
      <p:ext uri="{BB962C8B-B14F-4D97-AF65-F5344CB8AC3E}">
        <p14:creationId xmlns:p14="http://schemas.microsoft.com/office/powerpoint/2010/main" val="300399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8</a:t>
            </a:fld>
            <a:endParaRPr lang="en-US"/>
          </a:p>
        </p:txBody>
      </p:sp>
    </p:spTree>
    <p:extLst>
      <p:ext uri="{BB962C8B-B14F-4D97-AF65-F5344CB8AC3E}">
        <p14:creationId xmlns:p14="http://schemas.microsoft.com/office/powerpoint/2010/main" val="252349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9</a:t>
            </a:fld>
            <a:endParaRPr lang="en-US"/>
          </a:p>
        </p:txBody>
      </p:sp>
    </p:spTree>
    <p:extLst>
      <p:ext uri="{BB962C8B-B14F-4D97-AF65-F5344CB8AC3E}">
        <p14:creationId xmlns:p14="http://schemas.microsoft.com/office/powerpoint/2010/main" val="1185264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p>
          <a:p>
            <a:endParaRPr lang="en-US" dirty="0" smtClean="0"/>
          </a:p>
          <a:p>
            <a:r>
              <a:rPr lang="en-US" sz="1200" kern="1200" dirty="0" smtClean="0">
                <a:solidFill>
                  <a:schemeClr val="tx1"/>
                </a:solidFill>
                <a:effectLst/>
                <a:latin typeface="+mn-lt"/>
                <a:ea typeface="+mn-ea"/>
                <a:cs typeface="+mn-cs"/>
              </a:rPr>
              <a:t>The budget and time available for questionnaire development and testing are often the major factors in determining which methods can be used. In the paper, we assign a relative cost, time effort, staff effort, and whether</a:t>
            </a:r>
            <a:r>
              <a:rPr lang="en-US" sz="1200" kern="1200" baseline="0" dirty="0" smtClean="0">
                <a:solidFill>
                  <a:schemeClr val="tx1"/>
                </a:solidFill>
                <a:effectLst/>
                <a:latin typeface="+mn-lt"/>
                <a:ea typeface="+mn-ea"/>
                <a:cs typeface="+mn-cs"/>
              </a:rPr>
              <a:t> or not data collection is required.  Keep in mind these relative tradeoffs are somewhat subjective, since a cognitive interview study that involves several hundred interviews can take more budget, time and staff than a pilot test of 50 web respondents. </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D8CBB48-5F84-BA42-AD94-F4E9A7314B66}" type="slidenum">
              <a:rPr lang="en-US" smtClean="0"/>
              <a:t>10</a:t>
            </a:fld>
            <a:endParaRPr lang="en-US"/>
          </a:p>
        </p:txBody>
      </p:sp>
    </p:spTree>
    <p:extLst>
      <p:ext uri="{BB962C8B-B14F-4D97-AF65-F5344CB8AC3E}">
        <p14:creationId xmlns:p14="http://schemas.microsoft.com/office/powerpoint/2010/main" val="1769354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general though, we find that e</a:t>
            </a:r>
            <a:r>
              <a:rPr lang="en-US" sz="1200" kern="1200" dirty="0" smtClean="0">
                <a:solidFill>
                  <a:schemeClr val="tx1"/>
                </a:solidFill>
                <a:effectLst/>
                <a:latin typeface="+mn-lt"/>
                <a:ea typeface="+mn-ea"/>
                <a:cs typeface="+mn-cs"/>
              </a:rPr>
              <a:t>xpert methods (which require no data collection) are the least expensive and require the least time; field-based methods are generally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most costly and most time-consuming. </a:t>
            </a:r>
            <a:endParaRPr lang="en-US" dirty="0" smtClean="0"/>
          </a:p>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11</a:t>
            </a:fld>
            <a:endParaRPr lang="en-US"/>
          </a:p>
        </p:txBody>
      </p:sp>
    </p:spTree>
    <p:extLst>
      <p:ext uri="{BB962C8B-B14F-4D97-AF65-F5344CB8AC3E}">
        <p14:creationId xmlns:p14="http://schemas.microsoft.com/office/powerpoint/2010/main" val="214470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Next we will talk about Laboratory methods. These typically involve small purposive samples of respondents who are brought into the laboratory so that they can be observed closely and the survey environment can be controlled. Although laboratory methods are typically used at an early stage of question development, they can also be helpful for better understanding problems that occur in the field after a question has been fielded.</a:t>
            </a:r>
          </a:p>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Cognitive interviews: Census race testing</a:t>
            </a:r>
          </a:p>
          <a:p>
            <a:endParaRPr lang="en-US" dirty="0" smtClean="0"/>
          </a:p>
          <a:p>
            <a:r>
              <a:rPr lang="en-US" dirty="0" smtClean="0"/>
              <a:t>Focus Groups: VEMEC (exploring issues of disaster resilience among Veterans)</a:t>
            </a:r>
          </a:p>
          <a:p>
            <a:r>
              <a:rPr lang="en-US" dirty="0" smtClean="0"/>
              <a:t>Usability testing: Typically, respondents work with an application or complete an instrument while an evaluator observes general strategies</a:t>
            </a:r>
            <a:r>
              <a:rPr lang="en-US" baseline="0" dirty="0" smtClean="0"/>
              <a:t> they are using to complete the instrument, the paths they take through the instrument, the points where they become confused, the errors they make and how they try to correct them, and whether the respondent is able to complete the instrument. </a:t>
            </a:r>
            <a:endParaRPr lang="en-US" dirty="0" smtClean="0"/>
          </a:p>
          <a:p>
            <a:r>
              <a:rPr lang="en-US" dirty="0" smtClean="0"/>
              <a:t>Eye tracking: NAEP with 4</a:t>
            </a:r>
            <a:r>
              <a:rPr lang="en-US" baseline="30000" dirty="0" smtClean="0"/>
              <a:t>th</a:t>
            </a:r>
            <a:r>
              <a:rPr lang="en-US" dirty="0" smtClean="0"/>
              <a:t> grade students (difference between matrix items</a:t>
            </a:r>
            <a:r>
              <a:rPr lang="en-US" baseline="0" dirty="0" smtClean="0"/>
              <a:t> and discrete items) </a:t>
            </a:r>
          </a:p>
          <a:p>
            <a:r>
              <a:rPr lang="en-US" dirty="0" smtClean="0">
                <a:effectLst/>
              </a:rPr>
              <a:t>Westat uses what’s known as "real world" eye trackers.  These allow researchers to track eye movements while people go about some everyday task, like grocery shopping.  The subject wears the eye tracking glasses (if need be, over their regular glasses) and the glasses capture their eye movements.  Westat recently used this eye tracker recently to study how fourth graders dealt with "grid questions" administered on tablet computers.  Some of them got the questions in a grid format, whereas others got the same questions one at a time on separate screens. We found that, although the kids sometimes stumbled over the first grid, they quickly caught on and had few problems with later grids.  The conclusion was that a little instruction may be needed to help kids figure out what to do on the first grid. </a:t>
            </a: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12</a:t>
            </a:fld>
            <a:endParaRPr lang="en-US"/>
          </a:p>
        </p:txBody>
      </p:sp>
    </p:spTree>
    <p:extLst>
      <p:ext uri="{BB962C8B-B14F-4D97-AF65-F5344CB8AC3E}">
        <p14:creationId xmlns:p14="http://schemas.microsoft.com/office/powerpoint/2010/main" val="1826615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p>
          <a:p>
            <a:endParaRPr lang="en-US" dirty="0" smtClean="0"/>
          </a:p>
          <a:p>
            <a:r>
              <a:rPr lang="en-US" dirty="0" smtClean="0"/>
              <a:t>Pretest</a:t>
            </a:r>
            <a:r>
              <a:rPr lang="en-US" baseline="0" dirty="0" smtClean="0"/>
              <a:t> – PATH Study to test incentive levels and question wording</a:t>
            </a:r>
          </a:p>
          <a:p>
            <a:r>
              <a:rPr lang="en-US" baseline="0" dirty="0" smtClean="0"/>
              <a:t>Randomized experiments – NCSES</a:t>
            </a:r>
          </a:p>
          <a:p>
            <a:r>
              <a:rPr lang="en-US" baseline="0" dirty="0" err="1" smtClean="0"/>
              <a:t>I’er</a:t>
            </a:r>
            <a:r>
              <a:rPr lang="en-US" baseline="0" dirty="0" smtClean="0"/>
              <a:t> debriefing – CBECS</a:t>
            </a:r>
            <a:endParaRPr lang="en-US" baseline="0" dirty="0"/>
          </a:p>
          <a:p>
            <a:r>
              <a:rPr lang="en-US" baseline="0" dirty="0" smtClean="0"/>
              <a:t>Respondent debriefing - BLS</a:t>
            </a:r>
          </a:p>
        </p:txBody>
      </p:sp>
      <p:sp>
        <p:nvSpPr>
          <p:cNvPr id="4" name="Slide Number Placeholder 3"/>
          <p:cNvSpPr>
            <a:spLocks noGrp="1"/>
          </p:cNvSpPr>
          <p:nvPr>
            <p:ph type="sldNum" sz="quarter" idx="10"/>
          </p:nvPr>
        </p:nvSpPr>
        <p:spPr/>
        <p:txBody>
          <a:bodyPr/>
          <a:lstStyle/>
          <a:p>
            <a:fld id="{8D8CBB48-5F84-BA42-AD94-F4E9A7314B66}" type="slidenum">
              <a:rPr lang="en-US" smtClean="0"/>
              <a:t>13</a:t>
            </a:fld>
            <a:endParaRPr lang="en-US"/>
          </a:p>
        </p:txBody>
      </p:sp>
    </p:spTree>
    <p:extLst>
      <p:ext uri="{BB962C8B-B14F-4D97-AF65-F5344CB8AC3E}">
        <p14:creationId xmlns:p14="http://schemas.microsoft.com/office/powerpoint/2010/main" val="708203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AARON</a:t>
            </a:r>
          </a:p>
          <a:p>
            <a:endParaRPr lang="en-US" dirty="0" smtClean="0"/>
          </a:p>
          <a:p>
            <a:r>
              <a:rPr lang="en-US" dirty="0" smtClean="0"/>
              <a:t>Behavior coding is the systematic coding of interviewer-respondent interaction. Behavior coding can be used to assess the performance of the interviewer or the question. Several</a:t>
            </a:r>
            <a:r>
              <a:rPr lang="en-US" baseline="0" dirty="0" smtClean="0"/>
              <a:t> projects at Westat including PATH, NHATS, ECLS, and Fragile Families to name a few are using our </a:t>
            </a:r>
            <a:r>
              <a:rPr lang="en-US" baseline="0" dirty="0" err="1" smtClean="0"/>
              <a:t>WesCARI</a:t>
            </a:r>
            <a:r>
              <a:rPr lang="en-US" baseline="0" dirty="0" smtClean="0"/>
              <a:t> system for one or the other of these purposes. </a:t>
            </a:r>
            <a:r>
              <a:rPr lang="en-US" dirty="0" smtClean="0"/>
              <a:t>For example, we may want to know if the interviewer is reading the question as worded and if they are not why is this happening. Sometimes it could be that the question is worded awkwardly and the interviewer has a difficult time reading the question. We also evaluate respondent behavior to identify questions that may be difficult for the respondent to answer. For example, the respondent may frequently request clarification or ask to have a question repeated. Behavior coding yields a valuable glimpse into the interviewer-respondent interaction, but can be costly and time consuming. </a:t>
            </a:r>
          </a:p>
          <a:p>
            <a:endParaRPr lang="en-US" dirty="0" smtClean="0"/>
          </a:p>
          <a:p>
            <a:r>
              <a:rPr lang="en-US" dirty="0" smtClean="0"/>
              <a:t>Response latency is measuring the amount of time it takes the respondent to answer questions. This timing information is a proxy for the amount</a:t>
            </a:r>
            <a:r>
              <a:rPr lang="en-US" baseline="0" dirty="0" smtClean="0"/>
              <a:t> of processing that a respondent is doing with a question. We are usually interested in response times that are either too long or too short. </a:t>
            </a:r>
            <a:r>
              <a:rPr lang="en-US" dirty="0" smtClean="0"/>
              <a:t>There are different ways to do this. One way to measure response latency is from the time that interviewers finish reading the question to when the respondent begins answering. This eliminates any variation in question reading time by the interviewers. More recently computer assisted instruments have made it easier to capture the total time that respondents spend on a question. This type of timing actually makes a lot of sense with evaluating survey questions since there is evidence from behavior coding studies that respondents begin processing the questions before the interviewer is finished reading. We know this because many respondents interrupt the reading of the question. This type of timing also makes it possible to measure latency on self-administered web questionnaires where the respondent reads and answers the questions without an interviewer present.</a:t>
            </a:r>
          </a:p>
          <a:p>
            <a:endParaRPr lang="en-US" dirty="0" smtClean="0"/>
          </a:p>
          <a:p>
            <a:r>
              <a:rPr lang="en-US" dirty="0" smtClean="0"/>
              <a:t>Vignettes are brief hypothetical scenarios that are presented to survey respondents allowing us to understand how respondents answer survey questions without the respondent having direct experience with the questions. Certain features of the vignettes are manipulated to understand how respondents react to changes in the scenario. For example, Westat has recently used vignettes in developing an instrument for the National Crime Victimization Survey. The seriousness of the crime, relationship of the victim to the perpetrator, and use of violence were manipulated to understand when respondents were likely to report crime.</a:t>
            </a:r>
          </a:p>
        </p:txBody>
      </p:sp>
      <p:sp>
        <p:nvSpPr>
          <p:cNvPr id="4" name="Slide Number Placeholder 3"/>
          <p:cNvSpPr>
            <a:spLocks noGrp="1"/>
          </p:cNvSpPr>
          <p:nvPr>
            <p:ph type="sldNum" sz="quarter" idx="10"/>
          </p:nvPr>
        </p:nvSpPr>
        <p:spPr/>
        <p:txBody>
          <a:bodyPr/>
          <a:lstStyle/>
          <a:p>
            <a:fld id="{8D8CBB48-5F84-BA42-AD94-F4E9A7314B66}" type="slidenum">
              <a:rPr lang="en-US" smtClean="0"/>
              <a:t>14</a:t>
            </a:fld>
            <a:endParaRPr lang="en-US"/>
          </a:p>
        </p:txBody>
      </p:sp>
    </p:spTree>
    <p:extLst>
      <p:ext uri="{BB962C8B-B14F-4D97-AF65-F5344CB8AC3E}">
        <p14:creationId xmlns:p14="http://schemas.microsoft.com/office/powerpoint/2010/main" val="3935575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p>
        </p:txBody>
      </p:sp>
      <p:sp>
        <p:nvSpPr>
          <p:cNvPr id="4" name="Slide Number Placeholder 3"/>
          <p:cNvSpPr>
            <a:spLocks noGrp="1"/>
          </p:cNvSpPr>
          <p:nvPr>
            <p:ph type="sldNum" sz="quarter" idx="10"/>
          </p:nvPr>
        </p:nvSpPr>
        <p:spPr/>
        <p:txBody>
          <a:bodyPr/>
          <a:lstStyle/>
          <a:p>
            <a:fld id="{8D8CBB48-5F84-BA42-AD94-F4E9A7314B66}" type="slidenum">
              <a:rPr lang="en-US" smtClean="0"/>
              <a:t>15</a:t>
            </a:fld>
            <a:endParaRPr lang="en-US"/>
          </a:p>
        </p:txBody>
      </p:sp>
    </p:spTree>
    <p:extLst>
      <p:ext uri="{BB962C8B-B14F-4D97-AF65-F5344CB8AC3E}">
        <p14:creationId xmlns:p14="http://schemas.microsoft.com/office/powerpoint/2010/main" val="2558217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TING</a:t>
            </a:r>
          </a:p>
          <a:p>
            <a:endParaRPr lang="en-US" dirty="0" smtClean="0"/>
          </a:p>
          <a:p>
            <a:r>
              <a:rPr lang="en-US" dirty="0" err="1" smtClean="0"/>
              <a:t>Multitrait-multimethod</a:t>
            </a:r>
            <a:r>
              <a:rPr lang="en-US" dirty="0" smtClean="0"/>
              <a:t> experiments involve the measurement of multiple traits or concepts using multiple methods within the same experimental design. The original design proposed by Campbell and Fiske in the 1950s was to measure three traits with three different methods. Saris and colleagues have applied this design to survey measurement. An example of this design might involve three different measures of self-reported health measured with three different types of response scales. For instance, the researcher might vary the number of response options. The items are then administered to understand the relationships between measurement of the same concept using the same method, different concepts using the same method, and the same concepts using different methods. Saris and colleagues have developed split-ballot designs so that all of the different combinations do not need to be administered to the same respondents making the measurement more realistic and less burdensome. You can read the Saris and </a:t>
            </a:r>
            <a:r>
              <a:rPr lang="en-US" dirty="0" err="1" smtClean="0"/>
              <a:t>Gallhofer</a:t>
            </a:r>
            <a:r>
              <a:rPr lang="en-US" dirty="0" smtClean="0"/>
              <a:t> reference for more details. </a:t>
            </a:r>
          </a:p>
          <a:p>
            <a:endParaRPr lang="en-US" dirty="0" smtClean="0"/>
          </a:p>
          <a:p>
            <a:r>
              <a:rPr lang="en-US" dirty="0" smtClean="0"/>
              <a:t>Latent class analysis is often used when there is not an established gold standard available for a question. The technique uses multiple indicators of a concept to model the relationship between the indicators and the underlying truth or latent variable. The underlying latent variable is categorical in latent class analysis. So the object is to put people into unobservable</a:t>
            </a:r>
            <a:r>
              <a:rPr lang="en-US" baseline="0" dirty="0" smtClean="0"/>
              <a:t> latent classes. </a:t>
            </a:r>
            <a:r>
              <a:rPr lang="en-US" dirty="0" smtClean="0"/>
              <a:t>The observed indicators are also latent variables. For example, one might obtain multiple measures of drug use in a survey and then use latent class analysis to determine the accuracy of the individual indicators by examining their relationship with the latent variable. Roger Tourangeau and Ting Yan in the survey methods group have done some studies using Latent</a:t>
            </a:r>
            <a:r>
              <a:rPr lang="en-US" baseline="0" dirty="0" smtClean="0"/>
              <a:t> Class Analysis that compares its results to other methods and also tests how sensitive the LCA estimates are to violations of the model’s assumptions.</a:t>
            </a:r>
            <a:endParaRPr lang="en-US" dirty="0" smtClean="0"/>
          </a:p>
          <a:p>
            <a:endParaRPr lang="en-US" dirty="0" smtClean="0"/>
          </a:p>
          <a:p>
            <a:r>
              <a:rPr lang="en-US" dirty="0" smtClean="0"/>
              <a:t>Item response theory is a popular psychometric technique that models the relationship between a continuous latent variable and a set of observed categorical indicators. This technique is common with multi-item scales. For example, it can be used on a depression inventory to determine which items indicate more serious levels of depression. One can also use IRT to determine if items perform differently for different subgroups. This occurs when two people at the same level on the latent variable answer an item differently because they belong to different groups. For example, men and women may answer an item about crying differently due to social norms even though they are experiencing the same level of depression. Roger Tourangeau and I are currently using IRT analyses</a:t>
            </a:r>
            <a:r>
              <a:rPr lang="en-US" baseline="0" dirty="0" smtClean="0"/>
              <a:t> to understand if there is less differential item functioning by religious group for alternative wordings of questions about evolution in a National Science Foundation science knowledge scale. </a:t>
            </a:r>
            <a:endParaRPr lang="en-US"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16</a:t>
            </a:fld>
            <a:endParaRPr lang="en-US"/>
          </a:p>
        </p:txBody>
      </p:sp>
    </p:spTree>
    <p:extLst>
      <p:ext uri="{BB962C8B-B14F-4D97-AF65-F5344CB8AC3E}">
        <p14:creationId xmlns:p14="http://schemas.microsoft.com/office/powerpoint/2010/main" val="1102399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report</a:t>
            </a:r>
            <a:r>
              <a:rPr lang="en-US" baseline="0" dirty="0" smtClean="0"/>
              <a:t> provides the existing evidence about the level of agreement between methods and their effectiveness in terms of identifying questions that are actually problematic in the field. There are generally three types of studies.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First, there are studies that look at replications of the same method within a single study. For example, a method might be replicated by different organizations on the same study. The strongest finding is that behavior coding produces the most reliable results. There is mixed evidence regarding the reliability of cognitive interviewing and it likely depends on whether one is talking about reliability in terms of whether or not a problem is identified versus the exact nature of the problem. Methods such as expert review are the least reliable.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Second, some studies have also made</a:t>
            </a:r>
            <a:r>
              <a:rPr lang="en-US" baseline="0" dirty="0" smtClean="0"/>
              <a:t> comparisons across methods to see how closely the methods agree with each other. The results from these studies show that we can often expect low to moderate agreement. We are still trying to understand exactly what this means, but the most likely interpretation is that it is better to think of the methods that we’ve been talking about as complementary to one another. That is, each method focuses and identifies slightly different problems that yield insight into question performance. There is still a need for more research in this area to better understand which package of methods works best together under different circumstances.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Finally,</a:t>
            </a:r>
            <a:r>
              <a:rPr lang="en-US" baseline="0" dirty="0" smtClean="0"/>
              <a:t> some research has also looked at how closely problems found by question evaluation methods predict the quality of questions in the field. There is a fair amount of evidence that the methods are indeed picking up problems that occur in the field. There is the most evidence that behavior coding is able to predict the reliability and validity of questions. There is also research showing that questions identified as problematic end up having higher rates of item nonresponse or are less reliable than questions without problems. However, there is much more research needed in this area to determine which type of problems with questions are most likely to cause problems in the field. Once again, this suggests that using multiple methods together and viewing the methods as complementary is the best advice. </a:t>
            </a:r>
            <a:endParaRPr lang="en-US"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17</a:t>
            </a:fld>
            <a:endParaRPr lang="en-US"/>
          </a:p>
        </p:txBody>
      </p:sp>
    </p:spTree>
    <p:extLst>
      <p:ext uri="{BB962C8B-B14F-4D97-AF65-F5344CB8AC3E}">
        <p14:creationId xmlns:p14="http://schemas.microsoft.com/office/powerpoint/2010/main" val="4070885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report</a:t>
            </a:r>
            <a:r>
              <a:rPr lang="en-US" baseline="0" dirty="0" smtClean="0"/>
              <a:t> provides the existing evidence about the level of agreement between methods and their effectiveness in terms of identifying questions that are actually problematic in the field. There are generally three types of studies.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First, there are studies that look at replications of the same method within a single study. For example, a method might be replicated by different organizations on the same study. The strongest finding is that behavior coding produces the most reliable results. There is mixed evidence regarding the reliability of cognitive interviewing and it likely depends on whether one is talking about reliability in terms of whether or not a problem is identified versus the exact nature of the problem. Methods such as expert review are the least reliable.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Second, some studies have also made</a:t>
            </a:r>
            <a:r>
              <a:rPr lang="en-US" baseline="0" dirty="0" smtClean="0"/>
              <a:t> comparisons across methods to see how closely the methods agree with each other. The results from these studies show that we can often expect low to moderate agreement. We are still trying to understand exactly what this means, but the most likely interpretation is that it is better to think of the methods that we’ve been talking about as complementary to one another. That is, each method focuses and identifies slightly different problems that yield insight into question performance. There is still a need for more research in this area to better understand which package of methods works best together under different circumstances.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Finally,</a:t>
            </a:r>
            <a:r>
              <a:rPr lang="en-US" baseline="0" dirty="0" smtClean="0"/>
              <a:t> some research has also looked at how closely problems found by question evaluation methods predict the quality of questions in the field. There is a fair amount of evidence that the methods are indeed picking up problems that occur in the field. There is the most evidence that behavior coding is able to predict the reliability and validity of questions. There is also research showing that questions identified as problematic end up having higher rates of item nonresponse or are less reliable than questions without problems. However, there is much more research needed in this area to determine which type of problems with questions are most likely to cause problems in the field. Once again, this suggests that using multiple methods together and viewing the methods as complementary is the best advice. </a:t>
            </a:r>
            <a:endParaRPr lang="en-US"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18</a:t>
            </a:fld>
            <a:endParaRPr lang="en-US"/>
          </a:p>
        </p:txBody>
      </p:sp>
    </p:spTree>
    <p:extLst>
      <p:ext uri="{BB962C8B-B14F-4D97-AF65-F5344CB8AC3E}">
        <p14:creationId xmlns:p14="http://schemas.microsoft.com/office/powerpoint/2010/main" val="908501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report</a:t>
            </a:r>
            <a:r>
              <a:rPr lang="en-US" baseline="0" dirty="0" smtClean="0"/>
              <a:t> provides the existing evidence about the level of agreement between methods and their effectiveness in terms of identifying questions that are actually problematic in the field. There are generally three types of studies.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First, there are studies that look at replications of the same method within a single study. For example, a method might be replicated by different organizations on the same study. The strongest finding is that behavior coding produces the most reliable results. There is mixed evidence regarding the reliability of cognitive interviewing and it likely depends on whether one is talking about reliability in terms of whether or not a problem is identified versus the exact nature of the problem. Methods such as expert review are the least reliable.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Second, some studies have also made</a:t>
            </a:r>
            <a:r>
              <a:rPr lang="en-US" baseline="0" dirty="0" smtClean="0"/>
              <a:t> comparisons across methods to see how closely the methods agree with each other. The results from these studies show that we can often expect low to moderate agreement. We are still trying to understand exactly what this means, but the most likely interpretation is that it is better to think of the methods that we’ve been talking about as complementary to one another. That is, each method focuses and identifies slightly different problems that yield insight into question performance. There is still a need for more research in this area to better understand which package of methods works best together under different circumstances.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Finally,</a:t>
            </a:r>
            <a:r>
              <a:rPr lang="en-US" baseline="0" dirty="0" smtClean="0"/>
              <a:t> some research has also looked at how closely problems found by question evaluation methods predict the quality of questions in the field. There is a fair amount of evidence that the methods are indeed picking up problems that occur in the field. There is the most evidence that behavior coding is able to predict the reliability and validity of questions. There is also research showing that questions identified as problematic end up having higher rates of item nonresponse or are less reliable than questions without problems. However, there is much more research needed in this area to determine which type of problems with questions are most likely to cause problems in the field. Once again, this suggests that using multiple methods together and viewing the methods as complementary is the best advice. </a:t>
            </a:r>
            <a:endParaRPr lang="en-US"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19</a:t>
            </a:fld>
            <a:endParaRPr lang="en-US"/>
          </a:p>
        </p:txBody>
      </p:sp>
    </p:spTree>
    <p:extLst>
      <p:ext uri="{BB962C8B-B14F-4D97-AF65-F5344CB8AC3E}">
        <p14:creationId xmlns:p14="http://schemas.microsoft.com/office/powerpoint/2010/main" val="908501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Title Slide">
    <p:bg>
      <p:bgPr>
        <a:solidFill>
          <a:srgbClr val="143C68"/>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4" name="Group 13"/>
          <p:cNvGrpSpPr/>
          <p:nvPr userDrawn="1"/>
        </p:nvGrpSpPr>
        <p:grpSpPr>
          <a:xfrm>
            <a:off x="0" y="1160085"/>
            <a:ext cx="9144000" cy="2737064"/>
            <a:chOff x="0" y="1160085"/>
            <a:chExt cx="9144000" cy="2737064"/>
          </a:xfrm>
        </p:grpSpPr>
        <p:cxnSp>
          <p:nvCxnSpPr>
            <p:cNvPr id="15" name="Straight Connector 14"/>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0"/>
            <a:ext cx="9144000" cy="6858000"/>
          </a:xfrm>
          <a:prstGeom prst="rect">
            <a:avLst/>
          </a:prstGeom>
        </p:spPr>
      </p:pic>
      <p:sp>
        <p:nvSpPr>
          <p:cNvPr id="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824291" y="5383049"/>
            <a:ext cx="1989509" cy="365125"/>
          </a:xfrm>
        </p:spPr>
        <p:txBody>
          <a:bodyPr anchor="t" anchorCtr="0"/>
          <a:lstStyle>
            <a:lvl1pPr>
              <a:defRPr sz="1600">
                <a:solidFill>
                  <a:srgbClr val="FFFFFE"/>
                </a:solidFill>
                <a:latin typeface="Arial"/>
              </a:defRPr>
            </a:lvl1pPr>
          </a:lstStyle>
          <a:p>
            <a:endParaRPr lang="en-US" dirty="0"/>
          </a:p>
        </p:txBody>
      </p:sp>
      <p:pic>
        <p:nvPicPr>
          <p:cNvPr id="5" name="Picture 4" descr="Westat_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60005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0-year Title Slide">
    <p:bg>
      <p:bgPr>
        <a:solidFill>
          <a:srgbClr val="143C68"/>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5" name="Group 14"/>
          <p:cNvGrpSpPr/>
          <p:nvPr userDrawn="1"/>
        </p:nvGrpSpPr>
        <p:grpSpPr>
          <a:xfrm>
            <a:off x="0" y="1160085"/>
            <a:ext cx="9144000" cy="2737064"/>
            <a:chOff x="0" y="1160085"/>
            <a:chExt cx="9144000" cy="2737064"/>
          </a:xfrm>
        </p:grpSpPr>
        <p:cxnSp>
          <p:nvCxnSpPr>
            <p:cNvPr id="16" name="Straight Connector 15"/>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19951" y="467113"/>
            <a:ext cx="1771648" cy="522330"/>
          </a:xfrm>
          <a:prstGeom prst="rect">
            <a:avLst/>
          </a:prstGeom>
        </p:spPr>
      </p:pic>
      <p:sp>
        <p:nvSpPr>
          <p:cNvPr id="1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18"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3"/>
          <p:cNvSpPr>
            <a:spLocks noGrp="1"/>
          </p:cNvSpPr>
          <p:nvPr>
            <p:ph type="dt" sz="half" idx="10"/>
          </p:nvPr>
        </p:nvSpPr>
        <p:spPr>
          <a:xfrm>
            <a:off x="6824291" y="5383049"/>
            <a:ext cx="1989509" cy="365125"/>
          </a:xfrm>
        </p:spPr>
        <p:txBody>
          <a:bodyPr anchor="t" anchorCtr="0"/>
          <a:lstStyle>
            <a:lvl1pPr>
              <a:defRPr sz="1600">
                <a:solidFill>
                  <a:srgbClr val="FFFFFE"/>
                </a:solidFill>
                <a:latin typeface="Arial"/>
              </a:defRPr>
            </a:lvl1pPr>
          </a:lstStyle>
          <a:p>
            <a:endParaRPr lang="en-US" dirty="0"/>
          </a:p>
        </p:txBody>
      </p:sp>
      <p:pic>
        <p:nvPicPr>
          <p:cNvPr id="20" name="Picture 19" descr="Westat_logo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15137444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10"/>
          </p:nvPr>
        </p:nvSpPr>
        <p:spPr/>
        <p:txBody>
          <a:bodyPr/>
          <a:lstStyle/>
          <a:p>
            <a:fld id="{775B3116-99FB-0C48-8DF6-E0B2ECE30256}" type="datetime1">
              <a:rPr lang="en-US" smtClean="0"/>
              <a:t>10/28/2016</a:t>
            </a:fld>
            <a:endParaRPr lang="en-US" dirty="0"/>
          </a:p>
        </p:txBody>
      </p:sp>
      <p:sp>
        <p:nvSpPr>
          <p:cNvPr id="5" name="Footer Placeholder 4"/>
          <p:cNvSpPr>
            <a:spLocks noGrp="1"/>
          </p:cNvSpPr>
          <p:nvPr userDrawn="1">
            <p:ph type="ftr" sz="quarter" idx="11"/>
          </p:nvPr>
        </p:nvSpPr>
        <p:spPr>
          <a:xfrm>
            <a:off x="631380" y="6356350"/>
            <a:ext cx="5388420" cy="365125"/>
          </a:xfrm>
        </p:spPr>
        <p:txBody>
          <a:bodyPr/>
          <a:lstStyle>
            <a:lvl1pPr algn="l">
              <a:defRPr/>
            </a:lvl1pPr>
          </a:lstStyle>
          <a:p>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816601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43C68"/>
        </a:solidFill>
        <a:effectLst/>
      </p:bgPr>
    </p:bg>
    <p:spTree>
      <p:nvGrpSpPr>
        <p:cNvPr id="1" name=""/>
        <p:cNvGrpSpPr/>
        <p:nvPr/>
      </p:nvGrpSpPr>
      <p:grpSpPr>
        <a:xfrm>
          <a:off x="0" y="0"/>
          <a:ext cx="0" cy="0"/>
          <a:chOff x="0" y="0"/>
          <a:chExt cx="0" cy="0"/>
        </a:xfrm>
      </p:grpSpPr>
      <p:pic>
        <p:nvPicPr>
          <p:cNvPr id="12" name="Picture 11" descr="fullbackgrd_trs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Rectangle 12"/>
          <p:cNvSpPr/>
          <p:nvPr userDrawn="1"/>
        </p:nvSpPr>
        <p:spPr>
          <a:xfrm>
            <a:off x="0" y="1160084"/>
            <a:ext cx="9144000" cy="2737065"/>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baseline="0">
                <a:solidFill>
                  <a:schemeClr val="bg1"/>
                </a:solidFill>
                <a:latin typeface="Arial"/>
              </a:defRPr>
            </a:lvl1pPr>
          </a:lstStyle>
          <a:p>
            <a:fld id="{C06C9432-2318-8948-90C9-74EE9E58F5D4}" type="datetime1">
              <a:rPr lang="en-US" smtClean="0"/>
              <a:t>10/28/2016</a:t>
            </a:fld>
            <a:endParaRPr lang="en-US" dirty="0"/>
          </a:p>
        </p:txBody>
      </p:sp>
      <p:sp>
        <p:nvSpPr>
          <p:cNvPr id="5" name="Footer Placeholder 4"/>
          <p:cNvSpPr>
            <a:spLocks noGrp="1"/>
          </p:cNvSpPr>
          <p:nvPr>
            <p:ph type="ftr" sz="quarter" idx="11"/>
          </p:nvPr>
        </p:nvSpPr>
        <p:spPr>
          <a:xfrm>
            <a:off x="633413" y="6356350"/>
            <a:ext cx="5386387" cy="365125"/>
          </a:xfrm>
        </p:spPr>
        <p:txBody>
          <a:bodyPr/>
          <a:lstStyle>
            <a:lvl1pPr algn="l">
              <a:defRPr baseline="0">
                <a:solidFill>
                  <a:schemeClr val="bg1"/>
                </a:solidFill>
                <a:latin typeface="Arial"/>
              </a:defRPr>
            </a:lvl1pPr>
          </a:lstStyle>
          <a:p>
            <a:endParaRPr lang="en-US" dirty="0"/>
          </a:p>
        </p:txBody>
      </p:sp>
      <p:sp>
        <p:nvSpPr>
          <p:cNvPr id="6" name="Slide Number Placeholder 5"/>
          <p:cNvSpPr>
            <a:spLocks noGrp="1"/>
          </p:cNvSpPr>
          <p:nvPr>
            <p:ph type="sldNum" sz="quarter" idx="12"/>
          </p:nvPr>
        </p:nvSpPr>
        <p:spPr>
          <a:xfrm>
            <a:off x="9144" y="6356350"/>
            <a:ext cx="310896" cy="365125"/>
          </a:xfrm>
        </p:spPr>
        <p:txBody>
          <a:bodyPr/>
          <a:lstStyle>
            <a:lvl1pPr>
              <a:defRPr baseline="0">
                <a:solidFill>
                  <a:schemeClr val="bg1"/>
                </a:solidFill>
                <a:latin typeface="Arial"/>
              </a:defRPr>
            </a:lvl1pPr>
          </a:lstStyle>
          <a:p>
            <a:fld id="{556330C3-93D9-864C-869D-FF738A48005C}" type="slidenum">
              <a:rPr lang="en-US" smtClean="0"/>
              <a:pPr/>
              <a:t>‹#›</a:t>
            </a:fld>
            <a:endParaRPr lang="en-US" dirty="0"/>
          </a:p>
        </p:txBody>
      </p:sp>
      <p:sp>
        <p:nvSpPr>
          <p:cNvPr id="2" name="Title 1"/>
          <p:cNvSpPr>
            <a:spLocks noGrp="1"/>
          </p:cNvSpPr>
          <p:nvPr>
            <p:ph type="title"/>
          </p:nvPr>
        </p:nvSpPr>
        <p:spPr>
          <a:xfrm>
            <a:off x="1092198" y="2646725"/>
            <a:ext cx="7730681" cy="1095550"/>
          </a:xfrm>
        </p:spPr>
        <p:txBody>
          <a:bodyPr anchor="b" anchorCtr="0">
            <a:normAutofit/>
          </a:bodyPr>
          <a:lstStyle>
            <a:lvl1pPr algn="l">
              <a:defRPr sz="2800" b="1" cap="none">
                <a:solidFill>
                  <a:srgbClr val="FFFFFF"/>
                </a:solidFill>
              </a:defRPr>
            </a:lvl1pPr>
          </a:lstStyle>
          <a:p>
            <a:r>
              <a:rPr lang="en-US" dirty="0" smtClean="0"/>
              <a:t>Click to edit Master title style</a:t>
            </a:r>
            <a:endParaRPr lang="en-US" dirty="0"/>
          </a:p>
        </p:txBody>
      </p:sp>
      <p:cxnSp>
        <p:nvCxnSpPr>
          <p:cNvPr id="9" name="Straight Connector 8"/>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1092199" y="1259937"/>
            <a:ext cx="7730680" cy="1268931"/>
          </a:xfrm>
        </p:spPr>
        <p:txBody>
          <a:bodyPr anchor="t" anchorCtr="0">
            <a:normAutofit/>
          </a:bodyPr>
          <a:lstStyle>
            <a:lvl1pPr marL="0" indent="0">
              <a:buNone/>
              <a:defRPr sz="1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cxnSp>
        <p:nvCxnSpPr>
          <p:cNvPr id="10" name="Straight Connector 9"/>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Westat_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26840258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10/28/2016</a:t>
            </a:fld>
            <a:endParaRPr lang="en-US"/>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6901182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339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33925" y="21748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10/28/2016</a:t>
            </a:fld>
            <a:endParaRPr lang="en-US"/>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9455585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10/28/2016</a:t>
            </a:fld>
            <a:endParaRPr lang="en-US"/>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76705059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10/28/2016</a:t>
            </a:fld>
            <a:endParaRPr lang="en-US"/>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63841810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70F924E8-9678-E247-9CA8-A6FFDD23F12D}" type="datetime1">
              <a:rPr lang="en-US" smtClean="0"/>
              <a:t>10/28/2016</a:t>
            </a:fld>
            <a:endParaRPr lang="en-US"/>
          </a:p>
        </p:txBody>
      </p:sp>
      <p:sp>
        <p:nvSpPr>
          <p:cNvPr id="6" name="Footer Placeholder 5"/>
          <p:cNvSpPr>
            <a:spLocks noGrp="1"/>
          </p:cNvSpPr>
          <p:nvPr>
            <p:ph type="ftr" sz="quarter" idx="11"/>
          </p:nvPr>
        </p:nvSpPr>
        <p:spPr>
          <a:xfrm>
            <a:off x="622300" y="6356350"/>
            <a:ext cx="539750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2462015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10/28/2016</a:t>
            </a:fld>
            <a:endParaRPr lang="en-US"/>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90799639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27764101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ternate Layout">
    <p:bg>
      <p:bgPr>
        <a:solidFill>
          <a:srgbClr val="143C68"/>
        </a:solidFill>
        <a:effectLst/>
      </p:bgPr>
    </p:bg>
    <p:spTree>
      <p:nvGrpSpPr>
        <p:cNvPr id="1" name=""/>
        <p:cNvGrpSpPr/>
        <p:nvPr/>
      </p:nvGrpSpPr>
      <p:grpSpPr>
        <a:xfrm>
          <a:off x="0" y="0"/>
          <a:ext cx="0" cy="0"/>
          <a:chOff x="0" y="0"/>
          <a:chExt cx="0" cy="0"/>
        </a:xfrm>
      </p:grpSpPr>
      <p:pic>
        <p:nvPicPr>
          <p:cNvPr id="8" name="Picture 7" descr="fullbackgrd_trsp.png"/>
          <p:cNvPicPr>
            <a:picLocks noChangeAspect="1"/>
          </p:cNvPicPr>
          <p:nvPr userDrawn="1"/>
        </p:nvPicPr>
        <p:blipFill>
          <a:blip r:embed="rId2">
            <a:alphaModFix amt="53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Date Placeholder 2"/>
          <p:cNvSpPr>
            <a:spLocks noGrp="1"/>
          </p:cNvSpPr>
          <p:nvPr>
            <p:ph type="dt" sz="half" idx="10"/>
          </p:nvPr>
        </p:nvSpPr>
        <p:spPr/>
        <p:txBody>
          <a:bodyPr/>
          <a:lstStyle>
            <a:lvl1pPr>
              <a:defRPr>
                <a:solidFill>
                  <a:srgbClr val="FFFFFF"/>
                </a:solidFill>
              </a:defRPr>
            </a:lvl1pPr>
          </a:lstStyle>
          <a:p>
            <a:fld id="{466A99FA-FF17-6E4B-8B75-D40E5D32975D}" type="datetime1">
              <a:rPr lang="en-US" smtClean="0"/>
              <a:t>10/28/2016</a:t>
            </a:fld>
            <a:endParaRPr lang="en-US"/>
          </a:p>
        </p:txBody>
      </p:sp>
      <p:sp>
        <p:nvSpPr>
          <p:cNvPr id="4" name="Footer Placeholder 3"/>
          <p:cNvSpPr>
            <a:spLocks noGrp="1"/>
          </p:cNvSpPr>
          <p:nvPr>
            <p:ph type="ftr" sz="quarter" idx="11"/>
          </p:nvPr>
        </p:nvSpPr>
        <p:spPr>
          <a:xfrm>
            <a:off x="635000" y="6356350"/>
            <a:ext cx="5384800" cy="365125"/>
          </a:xfrm>
        </p:spPr>
        <p:txBody>
          <a:bodyPr/>
          <a:lstStyle>
            <a:lvl1pPr algn="l">
              <a:defRPr>
                <a:solidFill>
                  <a:srgbClr val="FFFFFF"/>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Title 1"/>
          <p:cNvSpPr>
            <a:spLocks noGrp="1"/>
          </p:cNvSpPr>
          <p:nvPr>
            <p:ph type="title"/>
          </p:nvPr>
        </p:nvSpPr>
        <p:spPr>
          <a:xfrm>
            <a:off x="685800" y="274638"/>
            <a:ext cx="8229600" cy="965452"/>
          </a:xfrm>
        </p:spPr>
        <p:txBody>
          <a:bodyPr/>
          <a:lstStyle>
            <a:lvl1pPr>
              <a:defRPr>
                <a:solidFill>
                  <a:srgbClr val="FFFFFF"/>
                </a:solidFill>
              </a:defRPr>
            </a:lvl1pPr>
          </a:lstStyle>
          <a:p>
            <a:r>
              <a:rPr lang="en-US" dirty="0" smtClean="0"/>
              <a:t>Click to edit Master title style</a:t>
            </a:r>
            <a:endParaRPr lang="en-US" dirty="0"/>
          </a:p>
        </p:txBody>
      </p:sp>
      <p:sp>
        <p:nvSpPr>
          <p:cNvPr id="7" name="Content Placeholder 2"/>
          <p:cNvSpPr>
            <a:spLocks noGrp="1"/>
          </p:cNvSpPr>
          <p:nvPr>
            <p:ph idx="1"/>
          </p:nvPr>
        </p:nvSpPr>
        <p:spPr>
          <a:xfrm>
            <a:off x="685800" y="1600200"/>
            <a:ext cx="8229600" cy="4525963"/>
          </a:xfrm>
        </p:spPr>
        <p:txBody>
          <a:bodyPr/>
          <a:lstStyle>
            <a:lvl1pPr>
              <a:buClr>
                <a:srgbClr val="4589BC"/>
              </a:buClr>
              <a:defRPr>
                <a:solidFill>
                  <a:srgbClr val="FFFFFF"/>
                </a:solidFill>
              </a:defRPr>
            </a:lvl1pPr>
            <a:lvl2pPr>
              <a:buClr>
                <a:schemeClr val="bg1"/>
              </a:buClr>
              <a:defRPr>
                <a:solidFill>
                  <a:srgbClr val="FFFFFF"/>
                </a:solidFill>
              </a:defRPr>
            </a:lvl2pPr>
            <a:lvl3pPr>
              <a:buClr>
                <a:srgbClr val="4589BC"/>
              </a:buClr>
              <a:defRPr>
                <a:solidFill>
                  <a:srgbClr val="FFFFFF"/>
                </a:solidFill>
              </a:defRPr>
            </a:lvl3pPr>
            <a:lvl4pPr>
              <a:buClr>
                <a:schemeClr val="bg1"/>
              </a:buClr>
              <a:defRPr>
                <a:solidFill>
                  <a:srgbClr val="FFFFFF"/>
                </a:solidFill>
              </a:defRPr>
            </a:lvl4pPr>
            <a:lvl5pPr>
              <a:buClr>
                <a:srgbClr val="4589BC"/>
              </a:buClr>
              <a:defRPr>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5413465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638"/>
            <a:ext cx="8115300" cy="965452"/>
          </a:xfrm>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10/28/2016</a:t>
            </a:fld>
            <a:endParaRPr lang="en-US"/>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36562732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2174875"/>
            <a:ext cx="4041775"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10/28/2016</a:t>
            </a:fld>
            <a:endParaRPr lang="en-US"/>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907600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10/28/2016</a:t>
            </a:fld>
            <a:endParaRPr lang="en-US"/>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943904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10/28/2016</a:t>
            </a:fld>
            <a:endParaRPr lang="en-US"/>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18149697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FFFFFF"/>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10/28/2016</a:t>
            </a:fld>
            <a:endParaRPr lang="en-US"/>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09811797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8" name="Rectangle 7"/>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320"/>
            <a:ext cx="7345363" cy="885765"/>
          </a:xfrm>
        </p:spPr>
        <p:txBody>
          <a:bodyPr/>
          <a:lstStyle>
            <a:lvl1pPr>
              <a:defRPr>
                <a:solidFill>
                  <a:srgbClr val="FFFFFF"/>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4589BC"/>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419258057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
        <p:nvSpPr>
          <p:cNvPr id="7"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66862917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0310115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3192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19589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3192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19589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10" name="Footer Placeholder 4"/>
          <p:cNvSpPr>
            <a:spLocks noGrp="1"/>
          </p:cNvSpPr>
          <p:nvPr>
            <p:ph type="ftr" sz="quarter" idx="1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53378947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79497624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630936"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lvl1pPr>
              <a:defRPr>
                <a:solidFill>
                  <a:srgbClr val="143C68"/>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86973002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93527015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401351551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1"/>
            <a:ext cx="7345363" cy="5099050"/>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18113969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Main Title Slide">
    <p:bg>
      <p:bgPr>
        <a:solidFill>
          <a:srgbClr val="143C68"/>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4" name="Group 13"/>
          <p:cNvGrpSpPr/>
          <p:nvPr userDrawn="1"/>
        </p:nvGrpSpPr>
        <p:grpSpPr>
          <a:xfrm>
            <a:off x="0" y="1160085"/>
            <a:ext cx="9144000" cy="2737064"/>
            <a:chOff x="0" y="1160085"/>
            <a:chExt cx="9144000" cy="2737064"/>
          </a:xfrm>
        </p:grpSpPr>
        <p:cxnSp>
          <p:nvCxnSpPr>
            <p:cNvPr id="15" name="Straight Connector 14"/>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0"/>
            <a:ext cx="9144000" cy="6858000"/>
          </a:xfrm>
          <a:prstGeom prst="rect">
            <a:avLst/>
          </a:prstGeom>
        </p:spPr>
      </p:pic>
      <p:sp>
        <p:nvSpPr>
          <p:cNvPr id="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824291" y="5383049"/>
            <a:ext cx="1989509" cy="365125"/>
          </a:xfrm>
          <a:prstGeom prst="rect">
            <a:avLst/>
          </a:prstGeom>
        </p:spPr>
        <p:txBody>
          <a:bodyPr anchor="t" anchorCtr="0"/>
          <a:lstStyle>
            <a:lvl1pPr>
              <a:defRPr sz="1600">
                <a:solidFill>
                  <a:srgbClr val="FFFFFE"/>
                </a:solidFill>
                <a:latin typeface="Arial"/>
              </a:defRPr>
            </a:lvl1pPr>
          </a:lstStyle>
          <a:p>
            <a:endParaRPr lang="en-US" dirty="0"/>
          </a:p>
        </p:txBody>
      </p:sp>
      <p:pic>
        <p:nvPicPr>
          <p:cNvPr id="5" name="Picture 4" descr="Westat_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309813622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
        <p:nvSpPr>
          <p:cNvPr id="7"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08419406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2954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2954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262557793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3192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19589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3192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19589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10" name="Footer Placeholder 4"/>
          <p:cNvSpPr>
            <a:spLocks noGrp="1"/>
          </p:cNvSpPr>
          <p:nvPr>
            <p:ph type="ftr" sz="quarter" idx="1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82791775"/>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415947097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630936"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lvl1pPr>
              <a:defRPr>
                <a:solidFill>
                  <a:srgbClr val="143C68"/>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0967732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94071647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
        <p:nvSpPr>
          <p:cNvPr id="8"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51469546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320"/>
            <a:ext cx="8107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1"/>
            <a:ext cx="8107363" cy="4902199"/>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
        <p:nvSpPr>
          <p:cNvPr id="5"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9103768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6.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5.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image" Target="../media/image6.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7.png"/><Relationship Id="rId5" Type="http://schemas.openxmlformats.org/officeDocument/2006/relationships/slideLayout" Target="../slideLayouts/slideLayout32.xml"/><Relationship Id="rId10" Type="http://schemas.openxmlformats.org/officeDocument/2006/relationships/image" Target="../media/image5.png"/><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286293"/>
                </a:solidFill>
                <a:latin typeface="Arial"/>
              </a:defRPr>
            </a:lvl1pPr>
          </a:lstStyle>
          <a:p>
            <a:fld id="{6B94D740-7298-814C-91A8-68B89414E981}" type="datetime1">
              <a:rPr lang="en-US" smtClean="0"/>
              <a:t>10/28/2016</a:t>
            </a:fld>
            <a:endParaRPr lang="en-US"/>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286293"/>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118242325"/>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1" r:id="rId4"/>
    <p:sldLayoutId id="2147483652" r:id="rId5"/>
    <p:sldLayoutId id="2147483653" r:id="rId6"/>
    <p:sldLayoutId id="2147483654" r:id="rId7"/>
    <p:sldLayoutId id="2147483655" r:id="rId8"/>
    <p:sldLayoutId id="2147483656" r:id="rId9"/>
    <p:sldLayoutId id="2147483657" r:id="rId10"/>
    <p:sldLayoutId id="2147483661" r:id="rId11"/>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B3E6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FFFFFF"/>
                </a:solidFill>
                <a:latin typeface="Arial"/>
              </a:defRPr>
            </a:lvl1pPr>
          </a:lstStyle>
          <a:p>
            <a:fld id="{6B94D740-7298-814C-91A8-68B89414E981}" type="datetime1">
              <a:rPr lang="en-US" smtClean="0"/>
              <a:pPr/>
              <a:t>10/28/2016</a:t>
            </a:fld>
            <a:endParaRPr lang="en-US"/>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FFFFFF"/>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FFFFFF"/>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873341056"/>
      </p:ext>
    </p:extLst>
  </p:cSld>
  <p:clrMap bg1="lt1" tx1="dk1" bg2="lt2" tx2="dk2" accent1="accent1" accent2="accent2" accent3="accent3" accent4="accent4" accent5="accent5" accent6="accent6" hlink="hlink" folHlink="folHlink"/>
  <p:sldLayoutIdLst>
    <p:sldLayoutId id="2147483692" r:id="rId1"/>
    <p:sldLayoutId id="2147483695" r:id="rId2"/>
    <p:sldLayoutId id="2147483696" r:id="rId3"/>
    <p:sldLayoutId id="2147483697" r:id="rId4"/>
    <p:sldLayoutId id="2147483698" r:id="rId5"/>
    <p:sldLayoutId id="2147483700" r:id="rId6"/>
    <p:sldLayoutId id="2147483703" r:id="rId7"/>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chemeClr val="bg1"/>
          </a:solidFill>
          <a:latin typeface="Arial"/>
          <a:ea typeface="+mj-ea"/>
          <a:cs typeface="+mj-cs"/>
        </a:defRPr>
      </a:lvl1pPr>
    </p:titleStyle>
    <p:bodyStyle>
      <a:lvl1pPr marL="230188" indent="-230188" algn="l" defTabSz="457200" rtl="0" eaLnBrk="1" latinLnBrk="0" hangingPunct="1">
        <a:spcBef>
          <a:spcPct val="20000"/>
        </a:spcBef>
        <a:buClr>
          <a:srgbClr val="4589BC"/>
        </a:buClr>
        <a:buFont typeface="Wingdings" charset="2"/>
        <a:buChar char="§"/>
        <a:defRPr sz="2400" kern="1200">
          <a:solidFill>
            <a:srgbClr val="FFFFFF"/>
          </a:solidFill>
          <a:latin typeface="Arial"/>
          <a:ea typeface="+mn-ea"/>
          <a:cs typeface="+mn-cs"/>
        </a:defRPr>
      </a:lvl1pPr>
      <a:lvl2pPr marL="630238" indent="-290513" algn="l" defTabSz="457200" rtl="0" eaLnBrk="1" latinLnBrk="0" hangingPunct="1">
        <a:spcBef>
          <a:spcPct val="20000"/>
        </a:spcBef>
        <a:buClr>
          <a:schemeClr val="bg1"/>
        </a:buClr>
        <a:buFont typeface="Arial"/>
        <a:buChar char="–"/>
        <a:defRPr sz="2200" kern="1200">
          <a:solidFill>
            <a:srgbClr val="FFFFFF"/>
          </a:solidFill>
          <a:latin typeface="Arial"/>
          <a:ea typeface="+mn-ea"/>
          <a:cs typeface="+mn-cs"/>
        </a:defRPr>
      </a:lvl2pPr>
      <a:lvl3pPr marL="11430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rgbClr val="FFFFFF"/>
          </a:solidFill>
          <a:latin typeface="Arial"/>
          <a:ea typeface="+mn-ea"/>
          <a:cs typeface="+mn-cs"/>
        </a:defRPr>
      </a:lvl4pPr>
      <a:lvl5pPr marL="20574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5080"/>
            <a:ext cx="314770" cy="365125"/>
          </a:xfrm>
          <a:prstGeom prst="rect">
            <a:avLst/>
          </a:prstGeom>
        </p:spPr>
        <p:txBody>
          <a:bodyPr vert="horz" lIns="91440" tIns="45720" rIns="0" bIns="45720" rtlCol="0" anchor="ctr"/>
          <a:lstStyle>
            <a:lvl1pPr algn="r">
              <a:defRPr sz="1200">
                <a:solidFill>
                  <a:schemeClr val="bg1"/>
                </a:solidFill>
                <a:latin typeface="Arial"/>
              </a:defRPr>
            </a:lvl1pPr>
          </a:lstStyle>
          <a:p>
            <a:fld id="{556330C3-93D9-864C-869D-FF738A48005C}" type="slidenum">
              <a:rPr lang="en-US" smtClean="0"/>
              <a:pPr/>
              <a:t>‹#›</a:t>
            </a:fld>
            <a:endParaRPr lang="en-US" dirty="0"/>
          </a:p>
        </p:txBody>
      </p:sp>
      <p:pic>
        <p:nvPicPr>
          <p:cNvPr id="9" name="Picture 8" descr="Westat logo yes symbo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7540" y="6332007"/>
            <a:ext cx="1304457" cy="414500"/>
          </a:xfrm>
          <a:prstGeom prst="rect">
            <a:avLst/>
          </a:prstGeom>
        </p:spPr>
      </p:pic>
    </p:spTree>
    <p:extLst>
      <p:ext uri="{BB962C8B-B14F-4D97-AF65-F5344CB8AC3E}">
        <p14:creationId xmlns:p14="http://schemas.microsoft.com/office/powerpoint/2010/main" val="4095741221"/>
      </p:ext>
    </p:extLst>
  </p:cSld>
  <p:clrMap bg1="lt1" tx1="dk1" bg2="lt2" tx2="dk2" accent1="accent1" accent2="accent2" accent3="accent3" accent4="accent4" accent5="accent5" accent6="accent6" hlink="hlink" folHlink="folHlink"/>
  <p:sldLayoutIdLst>
    <p:sldLayoutId id="2147483672" r:id="rId1"/>
    <p:sldLayoutId id="2147483678" r:id="rId2"/>
    <p:sldLayoutId id="2147483679" r:id="rId3"/>
    <p:sldLayoutId id="2147483680" r:id="rId4"/>
    <p:sldLayoutId id="2147483681" r:id="rId5"/>
    <p:sldLayoutId id="2147483682" r:id="rId6"/>
    <p:sldLayoutId id="2147483683" r:id="rId7"/>
    <p:sldLayoutId id="2147483686" r:id="rId8"/>
    <p:sldLayoutId id="2147483714" r:id="rId9"/>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311400" y="6356350"/>
            <a:ext cx="462280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chemeClr val="bg1"/>
                </a:solidFill>
                <a:latin typeface="Arial"/>
              </a:defRPr>
            </a:lvl1pPr>
          </a:lstStyle>
          <a:p>
            <a:fld id="{556330C3-93D9-864C-869D-FF738A48005C}" type="slidenum">
              <a:rPr lang="en-US" smtClean="0"/>
              <a:pPr/>
              <a:t>‹#›</a:t>
            </a:fld>
            <a:endParaRPr lang="en-US" dirty="0"/>
          </a:p>
        </p:txBody>
      </p:sp>
      <p:pic>
        <p:nvPicPr>
          <p:cNvPr id="4" name="Picture 3" descr="50YearsLogoBlue.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13600" y="6291536"/>
            <a:ext cx="1587500" cy="468039"/>
          </a:xfrm>
          <a:prstGeom prst="rect">
            <a:avLst/>
          </a:prstGeom>
        </p:spPr>
      </p:pic>
      <p:pic>
        <p:nvPicPr>
          <p:cNvPr id="9" name="Picture 8" descr="Westat logo yes symbo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7540" y="6332007"/>
            <a:ext cx="1304457" cy="414500"/>
          </a:xfrm>
          <a:prstGeom prst="rect">
            <a:avLst/>
          </a:prstGeom>
        </p:spPr>
      </p:pic>
    </p:spTree>
    <p:extLst>
      <p:ext uri="{BB962C8B-B14F-4D97-AF65-F5344CB8AC3E}">
        <p14:creationId xmlns:p14="http://schemas.microsoft.com/office/powerpoint/2010/main" val="3537896941"/>
      </p:ext>
    </p:extLst>
  </p:cSld>
  <p:clrMap bg1="lt1" tx1="dk1" bg2="lt2" tx2="dk2" accent1="accent1" accent2="accent2" accent3="accent3" accent4="accent4" accent5="accent5" accent6="accent6" hlink="hlink" folHlink="folHlink"/>
  <p:sldLayoutIdLst>
    <p:sldLayoutId id="2147483705" r:id="rId1"/>
    <p:sldLayoutId id="2147483707" r:id="rId2"/>
    <p:sldLayoutId id="2147483708" r:id="rId3"/>
    <p:sldLayoutId id="2147483709" r:id="rId4"/>
    <p:sldLayoutId id="2147483710" r:id="rId5"/>
    <p:sldLayoutId id="2147483711" r:id="rId6"/>
    <p:sldLayoutId id="2147483712" r:id="rId7"/>
    <p:sldLayoutId id="2147483713" r:id="rId8"/>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1955" y="3850482"/>
            <a:ext cx="7687545" cy="1293018"/>
          </a:xfrm>
        </p:spPr>
        <p:txBody>
          <a:bodyPr>
            <a:normAutofit fontScale="90000"/>
          </a:bodyPr>
          <a:lstStyle/>
          <a:p>
            <a:pPr>
              <a:spcBef>
                <a:spcPts val="0"/>
              </a:spcBef>
            </a:pPr>
            <a:r>
              <a:rPr lang="en-US" sz="3100" dirty="0" smtClean="0"/>
              <a:t>A Framework for Deciding which Methods to Use for </a:t>
            </a:r>
            <a:r>
              <a:rPr lang="en-US" sz="3100" dirty="0"/>
              <a:t>Questionnaire Development and </a:t>
            </a:r>
            <a:r>
              <a:rPr lang="en-US" sz="3100" dirty="0" smtClean="0"/>
              <a:t>Testing</a:t>
            </a:r>
            <a:r>
              <a:rPr lang="en-US" dirty="0" smtClean="0"/>
              <a:t/>
            </a:r>
            <a:br>
              <a:rPr lang="en-US" dirty="0" smtClean="0"/>
            </a:br>
            <a:r>
              <a:rPr lang="en-US" sz="2200" dirty="0" smtClean="0"/>
              <a:t/>
            </a:r>
            <a:br>
              <a:rPr lang="en-US" sz="2200" dirty="0" smtClean="0"/>
            </a:br>
            <a:r>
              <a:rPr lang="en-US" sz="2200" dirty="0" smtClean="0"/>
              <a:t>Aaron </a:t>
            </a:r>
            <a:r>
              <a:rPr lang="en-US" sz="2200" dirty="0"/>
              <a:t>Maitland, Darby Steiger, Roger Tourangeau, and Ting </a:t>
            </a:r>
            <a:r>
              <a:rPr lang="en-US" sz="2200" dirty="0" smtClean="0"/>
              <a:t>Yan</a:t>
            </a:r>
            <a:br>
              <a:rPr lang="en-US" sz="2200" dirty="0" smtClean="0"/>
            </a:br>
            <a:r>
              <a:rPr lang="en-US" sz="2200" dirty="0" smtClean="0"/>
              <a:t/>
            </a:r>
            <a:br>
              <a:rPr lang="en-US" sz="2200" dirty="0" smtClean="0"/>
            </a:br>
            <a:r>
              <a:rPr lang="en-US" sz="2200" dirty="0" smtClean="0"/>
              <a:t>November 10, 2016</a:t>
            </a:r>
            <a:r>
              <a:rPr lang="en-US" dirty="0"/>
              <a:t/>
            </a:r>
            <a:br>
              <a:rPr lang="en-US" dirty="0"/>
            </a:br>
            <a:endParaRPr lang="en-US" sz="2200" dirty="0"/>
          </a:p>
        </p:txBody>
      </p:sp>
    </p:spTree>
    <p:extLst>
      <p:ext uri="{BB962C8B-B14F-4D97-AF65-F5344CB8AC3E}">
        <p14:creationId xmlns:p14="http://schemas.microsoft.com/office/powerpoint/2010/main" val="14900808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2</a:t>
            </a:fld>
            <a:endParaRPr lang="en-US"/>
          </a:p>
        </p:txBody>
      </p:sp>
      <p:sp>
        <p:nvSpPr>
          <p:cNvPr id="5" name="Content Placeholder 4"/>
          <p:cNvSpPr>
            <a:spLocks noGrp="1"/>
          </p:cNvSpPr>
          <p:nvPr>
            <p:ph idx="1"/>
          </p:nvPr>
        </p:nvSpPr>
        <p:spPr/>
        <p:txBody>
          <a:bodyPr/>
          <a:lstStyle/>
          <a:p>
            <a:r>
              <a:rPr lang="en-US" dirty="0" smtClean="0"/>
              <a:t>Two case studies </a:t>
            </a:r>
          </a:p>
          <a:p>
            <a:endParaRPr lang="en-US" dirty="0"/>
          </a:p>
          <a:p>
            <a:r>
              <a:rPr lang="en-US" dirty="0" smtClean="0"/>
              <a:t>Tradeoffs between </a:t>
            </a:r>
            <a:r>
              <a:rPr lang="en-US" dirty="0" smtClean="0"/>
              <a:t>methods</a:t>
            </a:r>
          </a:p>
          <a:p>
            <a:pPr lvl="1"/>
            <a:r>
              <a:rPr lang="en-US" dirty="0" smtClean="0"/>
              <a:t>Methods involving no data collection</a:t>
            </a:r>
          </a:p>
          <a:p>
            <a:pPr lvl="1"/>
            <a:r>
              <a:rPr lang="en-US" dirty="0" smtClean="0"/>
              <a:t>Lab methods</a:t>
            </a:r>
          </a:p>
          <a:p>
            <a:pPr lvl="1"/>
            <a:r>
              <a:rPr lang="en-US" dirty="0" smtClean="0"/>
              <a:t>Field methods</a:t>
            </a:r>
            <a:endParaRPr lang="en-US" dirty="0" smtClean="0"/>
          </a:p>
          <a:p>
            <a:pPr marL="339725" lvl="1" indent="0">
              <a:buNone/>
            </a:pPr>
            <a:endParaRPr lang="en-US" dirty="0" smtClean="0"/>
          </a:p>
          <a:p>
            <a:r>
              <a:rPr lang="en-US" dirty="0" smtClean="0"/>
              <a:t>Practical guidelines</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9991092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Yan, </a:t>
            </a:r>
            <a:r>
              <a:rPr lang="en-US" dirty="0" err="1" smtClean="0"/>
              <a:t>Kreuter</a:t>
            </a:r>
            <a:r>
              <a:rPr lang="en-US" dirty="0" smtClean="0"/>
              <a:t>, </a:t>
            </a:r>
            <a:r>
              <a:rPr lang="en-US" dirty="0" err="1" smtClean="0"/>
              <a:t>Tourangeau</a:t>
            </a:r>
            <a:r>
              <a:rPr lang="en-US" dirty="0" smtClean="0"/>
              <a:t> (2012)</a:t>
            </a:r>
            <a:endParaRPr lang="en-US" dirty="0"/>
          </a:p>
        </p:txBody>
      </p:sp>
      <p:sp>
        <p:nvSpPr>
          <p:cNvPr id="3" name="Content Placeholder 2"/>
          <p:cNvSpPr>
            <a:spLocks noGrp="1"/>
          </p:cNvSpPr>
          <p:nvPr>
            <p:ph idx="1"/>
          </p:nvPr>
        </p:nvSpPr>
        <p:spPr>
          <a:xfrm>
            <a:off x="685800" y="1271340"/>
            <a:ext cx="8115300" cy="5066398"/>
          </a:xfrm>
        </p:spPr>
        <p:txBody>
          <a:bodyPr/>
          <a:lstStyle/>
          <a:p>
            <a:r>
              <a:rPr lang="en-US" b="1" dirty="0" smtClean="0"/>
              <a:t>Evaluation methods used</a:t>
            </a:r>
          </a:p>
          <a:p>
            <a:pPr lvl="1"/>
            <a:r>
              <a:rPr lang="en-US" b="1" dirty="0" smtClean="0"/>
              <a:t>Qualitative</a:t>
            </a:r>
          </a:p>
          <a:p>
            <a:pPr lvl="2"/>
            <a:r>
              <a:rPr lang="en-US" dirty="0" smtClean="0"/>
              <a:t>Expert reviews</a:t>
            </a:r>
          </a:p>
          <a:p>
            <a:pPr lvl="2"/>
            <a:r>
              <a:rPr lang="en-US" dirty="0" smtClean="0"/>
              <a:t>Cognitive interviewing</a:t>
            </a:r>
          </a:p>
          <a:p>
            <a:pPr lvl="1"/>
            <a:r>
              <a:rPr lang="en-US" b="1" dirty="0" smtClean="0"/>
              <a:t>Quantitative </a:t>
            </a:r>
          </a:p>
          <a:p>
            <a:pPr lvl="2"/>
            <a:r>
              <a:rPr lang="en-US" dirty="0" smtClean="0"/>
              <a:t>Validity</a:t>
            </a:r>
          </a:p>
          <a:p>
            <a:pPr lvl="2"/>
            <a:r>
              <a:rPr lang="en-US" dirty="0" smtClean="0"/>
              <a:t>Reliability</a:t>
            </a:r>
          </a:p>
          <a:p>
            <a:pPr lvl="2"/>
            <a:r>
              <a:rPr lang="en-US" dirty="0" smtClean="0"/>
              <a:t>LCA</a:t>
            </a:r>
          </a:p>
          <a:p>
            <a:r>
              <a:rPr lang="en-US" dirty="0" smtClean="0"/>
              <a:t>Items tested</a:t>
            </a:r>
          </a:p>
          <a:p>
            <a:pPr lvl="1"/>
            <a:r>
              <a:rPr lang="en-US" dirty="0" smtClean="0"/>
              <a:t>Five sets of triplets</a:t>
            </a:r>
          </a:p>
          <a:p>
            <a:pPr lvl="1"/>
            <a:endParaRPr lang="en-US" dirty="0" smtClean="0"/>
          </a:p>
          <a:p>
            <a:endParaRPr lang="en-US" dirty="0"/>
          </a:p>
        </p:txBody>
      </p:sp>
    </p:spTree>
    <p:extLst>
      <p:ext uri="{BB962C8B-B14F-4D97-AF65-F5344CB8AC3E}">
        <p14:creationId xmlns:p14="http://schemas.microsoft.com/office/powerpoint/2010/main" val="3907911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Yan et al. (2012): 2 Sets of Items tested</a:t>
            </a:r>
            <a:endParaRPr lang="en-US" dirty="0"/>
          </a:p>
        </p:txBody>
      </p:sp>
      <p:sp>
        <p:nvSpPr>
          <p:cNvPr id="3" name="Content Placeholder 2"/>
          <p:cNvSpPr>
            <a:spLocks noGrp="1"/>
          </p:cNvSpPr>
          <p:nvPr>
            <p:ph sz="half" idx="1"/>
          </p:nvPr>
        </p:nvSpPr>
        <p:spPr>
          <a:xfrm>
            <a:off x="685800" y="1040524"/>
            <a:ext cx="4038600" cy="5202621"/>
          </a:xfrm>
        </p:spPr>
        <p:txBody>
          <a:bodyPr/>
          <a:lstStyle/>
          <a:p>
            <a:pPr>
              <a:spcBef>
                <a:spcPts val="0"/>
              </a:spcBef>
            </a:pPr>
            <a:r>
              <a:rPr lang="en-US" sz="2000" dirty="0"/>
              <a:t>1a. How much do you agree or disagree with this statement? People around here </a:t>
            </a:r>
            <a:r>
              <a:rPr lang="en-US" sz="2000" dirty="0" smtClean="0"/>
              <a:t>are willing </a:t>
            </a:r>
            <a:r>
              <a:rPr lang="en-US" sz="2000" dirty="0"/>
              <a:t>to help their </a:t>
            </a:r>
            <a:r>
              <a:rPr lang="en-US" sz="2000" dirty="0" smtClean="0"/>
              <a:t>neighbors</a:t>
            </a:r>
            <a:r>
              <a:rPr lang="en-US" sz="2000" dirty="0"/>
              <a:t>. </a:t>
            </a:r>
            <a:endParaRPr lang="en-US" sz="2000" dirty="0" smtClean="0"/>
          </a:p>
          <a:p>
            <a:pPr>
              <a:spcBef>
                <a:spcPts val="0"/>
              </a:spcBef>
            </a:pPr>
            <a:r>
              <a:rPr lang="en-US" sz="2000" dirty="0" smtClean="0"/>
              <a:t>1b</a:t>
            </a:r>
            <a:r>
              <a:rPr lang="en-US" sz="2000" dirty="0"/>
              <a:t>. In general, how do you feel about people in your neighborhood?</a:t>
            </a:r>
          </a:p>
          <a:p>
            <a:pPr lvl="1">
              <a:spcBef>
                <a:spcPts val="0"/>
              </a:spcBef>
            </a:pPr>
            <a:r>
              <a:rPr lang="en-US" sz="1800" dirty="0" smtClean="0"/>
              <a:t>1 </a:t>
            </a:r>
            <a:r>
              <a:rPr lang="en-US" sz="1800" dirty="0"/>
              <a:t>They are very willing to help their neighbors.</a:t>
            </a:r>
          </a:p>
          <a:p>
            <a:pPr lvl="1">
              <a:spcBef>
                <a:spcPts val="0"/>
              </a:spcBef>
            </a:pPr>
            <a:r>
              <a:rPr lang="en-US" sz="1800" dirty="0" smtClean="0"/>
              <a:t>2</a:t>
            </a:r>
            <a:r>
              <a:rPr lang="en-US" sz="1800" dirty="0"/>
              <a:t>. They are somewhat willing to help their neighbors.</a:t>
            </a:r>
          </a:p>
          <a:p>
            <a:pPr lvl="1">
              <a:spcBef>
                <a:spcPts val="0"/>
              </a:spcBef>
            </a:pPr>
            <a:r>
              <a:rPr lang="en-US" sz="1800" dirty="0" smtClean="0"/>
              <a:t>3</a:t>
            </a:r>
            <a:r>
              <a:rPr lang="en-US" sz="1800" dirty="0"/>
              <a:t>. They are not too willing to help their neighbors.</a:t>
            </a:r>
          </a:p>
          <a:p>
            <a:pPr lvl="1">
              <a:spcBef>
                <a:spcPts val="0"/>
              </a:spcBef>
            </a:pPr>
            <a:r>
              <a:rPr lang="en-US" sz="1800" dirty="0" smtClean="0"/>
              <a:t>4</a:t>
            </a:r>
            <a:r>
              <a:rPr lang="en-US" sz="1800" dirty="0"/>
              <a:t>. They are not at all willing to help their neighbors.</a:t>
            </a:r>
          </a:p>
          <a:p>
            <a:pPr>
              <a:spcBef>
                <a:spcPts val="0"/>
              </a:spcBef>
            </a:pPr>
            <a:r>
              <a:rPr lang="en-US" sz="2000" dirty="0"/>
              <a:t>1c. </a:t>
            </a:r>
            <a:r>
              <a:rPr lang="en-US" sz="2000" dirty="0" smtClean="0"/>
              <a:t>People </a:t>
            </a:r>
            <a:r>
              <a:rPr lang="en-US" sz="2000" dirty="0"/>
              <a:t>around here </a:t>
            </a:r>
            <a:r>
              <a:rPr lang="en-US" sz="2000" dirty="0" smtClean="0"/>
              <a:t>are willing </a:t>
            </a:r>
            <a:r>
              <a:rPr lang="en-US" sz="2000" dirty="0"/>
              <a:t>to help other </a:t>
            </a:r>
            <a:r>
              <a:rPr lang="en-US" sz="2000" dirty="0" smtClean="0"/>
              <a:t>people.</a:t>
            </a:r>
            <a:endParaRPr lang="en-US" sz="20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4</a:t>
            </a:fld>
            <a:endParaRPr lang="en-US" dirty="0"/>
          </a:p>
        </p:txBody>
      </p:sp>
      <p:sp>
        <p:nvSpPr>
          <p:cNvPr id="6" name="Content Placeholder 2"/>
          <p:cNvSpPr>
            <a:spLocks noGrp="1"/>
          </p:cNvSpPr>
          <p:nvPr>
            <p:ph sz="half" idx="1"/>
          </p:nvPr>
        </p:nvSpPr>
        <p:spPr>
          <a:xfrm>
            <a:off x="4979275" y="1040525"/>
            <a:ext cx="4038600" cy="5314556"/>
          </a:xfrm>
        </p:spPr>
        <p:txBody>
          <a:bodyPr/>
          <a:lstStyle/>
          <a:p>
            <a:r>
              <a:rPr lang="en-US" sz="2000" dirty="0"/>
              <a:t>2a. Which, if any, of the following have you done in the past 12 months? </a:t>
            </a:r>
            <a:r>
              <a:rPr lang="en-US" sz="2000" dirty="0" smtClean="0"/>
              <a:t>…Read more than </a:t>
            </a:r>
            <a:r>
              <a:rPr lang="en-US" sz="2000" dirty="0"/>
              <a:t>five books? (Yes, No)</a:t>
            </a:r>
          </a:p>
          <a:p>
            <a:r>
              <a:rPr lang="en-US" sz="2000" dirty="0"/>
              <a:t>2b. During the past year, how many books did you read?</a:t>
            </a:r>
          </a:p>
          <a:p>
            <a:r>
              <a:rPr lang="en-US" sz="2000" dirty="0"/>
              <a:t>2c. During the past year, about how many books, either hardcover or paperback</a:t>
            </a:r>
            <a:r>
              <a:rPr lang="en-US" sz="2000" dirty="0" smtClean="0"/>
              <a:t>, including graphic </a:t>
            </a:r>
            <a:r>
              <a:rPr lang="en-US" sz="2000" dirty="0"/>
              <a:t>novels, did you read either all or part of the way through?</a:t>
            </a:r>
          </a:p>
        </p:txBody>
      </p:sp>
    </p:spTree>
    <p:extLst>
      <p:ext uri="{BB962C8B-B14F-4D97-AF65-F5344CB8AC3E}">
        <p14:creationId xmlns:p14="http://schemas.microsoft.com/office/powerpoint/2010/main" val="2439204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half" idx="1"/>
            <p:extLst/>
          </p:nvPr>
        </p:nvGraphicFramePr>
        <p:xfrm>
          <a:off x="685800" y="572284"/>
          <a:ext cx="8253246" cy="4630336"/>
        </p:xfrm>
        <a:graphic>
          <a:graphicData uri="http://schemas.openxmlformats.org/drawingml/2006/table">
            <a:tbl>
              <a:tblPr firstRow="1" bandRow="1">
                <a:tableStyleId>{5C22544A-7EE6-4342-B048-85BDC9FD1C3A}</a:tableStyleId>
              </a:tblPr>
              <a:tblGrid>
                <a:gridCol w="1375541"/>
                <a:gridCol w="1375541"/>
                <a:gridCol w="1375541"/>
                <a:gridCol w="1375541"/>
                <a:gridCol w="1375541"/>
                <a:gridCol w="1375541"/>
              </a:tblGrid>
              <a:tr h="741453">
                <a:tc>
                  <a:txBody>
                    <a:bodyPr/>
                    <a:lstStyle/>
                    <a:p>
                      <a:endParaRPr lang="en-US" dirty="0"/>
                    </a:p>
                  </a:txBody>
                  <a:tcPr/>
                </a:tc>
                <a:tc>
                  <a:txBody>
                    <a:bodyPr/>
                    <a:lstStyle/>
                    <a:p>
                      <a:r>
                        <a:rPr lang="en-US" dirty="0" smtClean="0"/>
                        <a:t>Expert Review</a:t>
                      </a:r>
                      <a:endParaRPr lang="en-US" dirty="0"/>
                    </a:p>
                  </a:txBody>
                  <a:tcPr/>
                </a:tc>
                <a:tc>
                  <a:txBody>
                    <a:bodyPr/>
                    <a:lstStyle/>
                    <a:p>
                      <a:r>
                        <a:rPr lang="en-US" dirty="0" smtClean="0"/>
                        <a:t>Cognitive Interview</a:t>
                      </a:r>
                      <a:endParaRPr lang="en-US" dirty="0"/>
                    </a:p>
                  </a:txBody>
                  <a:tcPr/>
                </a:tc>
                <a:tc>
                  <a:txBody>
                    <a:bodyPr/>
                    <a:lstStyle/>
                    <a:p>
                      <a:r>
                        <a:rPr lang="en-US" dirty="0" smtClean="0"/>
                        <a:t>LCA</a:t>
                      </a:r>
                      <a:endParaRPr lang="en-US" dirty="0"/>
                    </a:p>
                  </a:txBody>
                  <a:tcPr/>
                </a:tc>
                <a:tc>
                  <a:txBody>
                    <a:bodyPr/>
                    <a:lstStyle/>
                    <a:p>
                      <a:r>
                        <a:rPr lang="en-US" dirty="0" smtClean="0"/>
                        <a:t>Validity</a:t>
                      </a:r>
                      <a:endParaRPr lang="en-US" dirty="0"/>
                    </a:p>
                  </a:txBody>
                  <a:tcPr/>
                </a:tc>
                <a:tc>
                  <a:txBody>
                    <a:bodyPr/>
                    <a:lstStyle/>
                    <a:p>
                      <a:r>
                        <a:rPr lang="en-US" dirty="0" smtClean="0"/>
                        <a:t>Reliability</a:t>
                      </a:r>
                      <a:endParaRPr lang="en-US" dirty="0"/>
                    </a:p>
                  </a:txBody>
                  <a:tcPr/>
                </a:tc>
              </a:tr>
              <a:tr h="524853">
                <a:tc gridSpan="6">
                  <a:txBody>
                    <a:bodyPr/>
                    <a:lstStyle/>
                    <a:p>
                      <a:r>
                        <a:rPr lang="en-US" dirty="0" smtClean="0"/>
                        <a:t>Neighborhood</a:t>
                      </a:r>
                      <a:r>
                        <a:rPr lang="en-US" baseline="0" dirty="0" smtClean="0"/>
                        <a:t> items</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516518">
                <a:tc>
                  <a:txBody>
                    <a:bodyPr/>
                    <a:lstStyle/>
                    <a:p>
                      <a:r>
                        <a:rPr lang="en-US" baseline="0"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r>
              <a:tr h="483194">
                <a:tc>
                  <a:txBody>
                    <a:bodyPr/>
                    <a:lstStyle/>
                    <a:p>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3</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483194">
                <a:tc>
                  <a:txBody>
                    <a:bodyPr/>
                    <a:lstStyle/>
                    <a:p>
                      <a:r>
                        <a:rPr lang="en-US" dirty="0" smtClean="0"/>
                        <a:t>3</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r>
              <a:tr h="516518">
                <a:tc gridSpan="6">
                  <a:txBody>
                    <a:bodyPr/>
                    <a:lstStyle/>
                    <a:p>
                      <a:pPr algn="ctr"/>
                      <a:r>
                        <a:rPr lang="en-US" dirty="0" smtClean="0"/>
                        <a:t>Book  items</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449870">
                <a:tc>
                  <a:txBody>
                    <a:bodyPr/>
                    <a:lstStyle/>
                    <a:p>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528181">
                <a:tc>
                  <a:txBody>
                    <a:bodyPr/>
                    <a:lstStyle/>
                    <a:p>
                      <a:r>
                        <a:rPr lang="en-US" dirty="0" smtClean="0"/>
                        <a:t>2</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386555">
                <a:tc>
                  <a:txBody>
                    <a:bodyPr/>
                    <a:lstStyle/>
                    <a:p>
                      <a:r>
                        <a:rPr lang="en-US" dirty="0" smtClean="0"/>
                        <a:t>3</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556330C3-93D9-864C-869D-FF738A48005C}" type="slidenum">
              <a:rPr lang="en-US" smtClean="0"/>
              <a:pPr/>
              <a:t>5</a:t>
            </a:fld>
            <a:endParaRPr lang="en-US" dirty="0"/>
          </a:p>
        </p:txBody>
      </p:sp>
    </p:spTree>
    <p:extLst>
      <p:ext uri="{BB962C8B-B14F-4D97-AF65-F5344CB8AC3E}">
        <p14:creationId xmlns:p14="http://schemas.microsoft.com/office/powerpoint/2010/main" val="2139925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Yan et al. (2012): Conclusions and Discussion</a:t>
            </a:r>
            <a:endParaRPr lang="en-US" dirty="0"/>
          </a:p>
        </p:txBody>
      </p:sp>
      <p:sp>
        <p:nvSpPr>
          <p:cNvPr id="3" name="Content Placeholder 2"/>
          <p:cNvSpPr>
            <a:spLocks noGrp="1"/>
          </p:cNvSpPr>
          <p:nvPr>
            <p:ph sz="half" idx="1"/>
          </p:nvPr>
        </p:nvSpPr>
        <p:spPr>
          <a:xfrm>
            <a:off x="685800" y="1282700"/>
            <a:ext cx="8115300" cy="5307286"/>
          </a:xfrm>
        </p:spPr>
        <p:txBody>
          <a:bodyPr/>
          <a:lstStyle/>
          <a:p>
            <a:r>
              <a:rPr lang="en-US" sz="2400" dirty="0" smtClean="0"/>
              <a:t>Different methods yield different results</a:t>
            </a:r>
          </a:p>
          <a:p>
            <a:r>
              <a:rPr lang="en-US" sz="2400" dirty="0" smtClean="0"/>
              <a:t>Why?</a:t>
            </a:r>
          </a:p>
          <a:p>
            <a:pPr lvl="1"/>
            <a:r>
              <a:rPr lang="en-US" sz="2000" dirty="0" smtClean="0"/>
              <a:t>Method may not provide valid indication of problems</a:t>
            </a:r>
          </a:p>
          <a:p>
            <a:pPr lvl="2"/>
            <a:r>
              <a:rPr lang="en-US" sz="1800" dirty="0" smtClean="0"/>
              <a:t>Assumptions with quantitative methods</a:t>
            </a:r>
          </a:p>
          <a:p>
            <a:pPr lvl="1"/>
            <a:r>
              <a:rPr lang="en-US" sz="2000" dirty="0" smtClean="0"/>
              <a:t>Method may not yield reliable results</a:t>
            </a:r>
          </a:p>
          <a:p>
            <a:pPr lvl="2"/>
            <a:r>
              <a:rPr lang="en-US" sz="1800" dirty="0" smtClean="0"/>
              <a:t>Typical case with qualitative methods</a:t>
            </a:r>
          </a:p>
          <a:p>
            <a:pPr lvl="1"/>
            <a:r>
              <a:rPr lang="en-US" sz="2000" dirty="0" smtClean="0"/>
              <a:t>Different methods yield problems of different nature</a:t>
            </a:r>
          </a:p>
          <a:p>
            <a:pPr lvl="2"/>
            <a:r>
              <a:rPr lang="en-US" sz="1800" dirty="0" smtClean="0"/>
              <a:t>Summary tables in earlier slides</a:t>
            </a:r>
          </a:p>
          <a:p>
            <a:r>
              <a:rPr lang="en-US" sz="2400" dirty="0" smtClean="0"/>
              <a:t>What to do?</a:t>
            </a:r>
          </a:p>
          <a:p>
            <a:pPr lvl="1"/>
            <a:r>
              <a:rPr lang="en-US" sz="2000" dirty="0" smtClean="0"/>
              <a:t>Survey researchers:</a:t>
            </a:r>
          </a:p>
          <a:p>
            <a:pPr lvl="2"/>
            <a:r>
              <a:rPr lang="en-US" sz="1600" dirty="0" smtClean="0"/>
              <a:t>More research is needed</a:t>
            </a:r>
          </a:p>
          <a:p>
            <a:pPr lvl="1"/>
            <a:r>
              <a:rPr lang="en-US" sz="2000" dirty="0" smtClean="0"/>
              <a:t>Practitioners</a:t>
            </a:r>
          </a:p>
          <a:p>
            <a:pPr lvl="2"/>
            <a:r>
              <a:rPr lang="en-US" sz="1600" dirty="0" smtClean="0"/>
              <a:t>Multiple methods capitalizing on each method’s strengths</a:t>
            </a:r>
          </a:p>
          <a:p>
            <a:pPr lvl="2"/>
            <a:r>
              <a:rPr lang="en-US" sz="1600" smtClean="0"/>
              <a:t>Human judgment</a:t>
            </a:r>
            <a:endParaRPr lang="en-US" sz="16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6</a:t>
            </a:fld>
            <a:endParaRPr lang="en-US" dirty="0"/>
          </a:p>
        </p:txBody>
      </p:sp>
    </p:spTree>
    <p:extLst>
      <p:ext uri="{BB962C8B-B14F-4D97-AF65-F5344CB8AC3E}">
        <p14:creationId xmlns:p14="http://schemas.microsoft.com/office/powerpoint/2010/main" val="2992613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274638"/>
            <a:ext cx="8115300" cy="583681"/>
          </a:xfrm>
        </p:spPr>
        <p:txBody>
          <a:bodyPr/>
          <a:lstStyle/>
          <a:p>
            <a:r>
              <a:rPr lang="en-US" dirty="0" smtClean="0"/>
              <a:t>Maitland and Presser: Previous Research</a:t>
            </a:r>
            <a:endParaRPr lang="en-US" dirty="0"/>
          </a:p>
        </p:txBody>
      </p:sp>
      <p:sp>
        <p:nvSpPr>
          <p:cNvPr id="7" name="Content Placeholder 6"/>
          <p:cNvSpPr>
            <a:spLocks noGrp="1"/>
          </p:cNvSpPr>
          <p:nvPr>
            <p:ph idx="1"/>
          </p:nvPr>
        </p:nvSpPr>
        <p:spPr>
          <a:xfrm>
            <a:off x="685800" y="858319"/>
            <a:ext cx="8115300" cy="5378708"/>
          </a:xfrm>
        </p:spPr>
        <p:txBody>
          <a:bodyPr/>
          <a:lstStyle/>
          <a:p>
            <a:r>
              <a:rPr lang="en-US" dirty="0"/>
              <a:t>Studies have produced inconsistent findings </a:t>
            </a:r>
            <a:r>
              <a:rPr lang="en-US" dirty="0" smtClean="0"/>
              <a:t>on agreement between methods (Presser </a:t>
            </a:r>
            <a:r>
              <a:rPr lang="en-US" dirty="0"/>
              <a:t>and Blair, 1994; </a:t>
            </a:r>
            <a:r>
              <a:rPr lang="en-US" dirty="0" err="1"/>
              <a:t>Rothgeb</a:t>
            </a:r>
            <a:r>
              <a:rPr lang="en-US" dirty="0"/>
              <a:t>, Willis, and Forsyth, 2001; Willis, Schechter, and Whitaker, 1999; Yan, </a:t>
            </a:r>
            <a:r>
              <a:rPr lang="en-US" dirty="0" err="1"/>
              <a:t>Kreuter</a:t>
            </a:r>
            <a:r>
              <a:rPr lang="en-US" dirty="0"/>
              <a:t>, and </a:t>
            </a:r>
            <a:r>
              <a:rPr lang="en-US" dirty="0" err="1"/>
              <a:t>Tourangeau</a:t>
            </a:r>
            <a:r>
              <a:rPr lang="en-US" dirty="0"/>
              <a:t>, 2012).</a:t>
            </a:r>
          </a:p>
          <a:p>
            <a:endParaRPr lang="en-US" dirty="0"/>
          </a:p>
          <a:p>
            <a:r>
              <a:rPr lang="en-US" dirty="0"/>
              <a:t>Very little research on how well pretest methods predict </a:t>
            </a:r>
            <a:r>
              <a:rPr lang="en-US" dirty="0" smtClean="0"/>
              <a:t>reliability or validity (</a:t>
            </a:r>
            <a:r>
              <a:rPr lang="en-US" dirty="0" err="1" smtClean="0"/>
              <a:t>Dykema</a:t>
            </a:r>
            <a:r>
              <a:rPr lang="en-US" dirty="0"/>
              <a:t>, </a:t>
            </a:r>
            <a:r>
              <a:rPr lang="en-US" dirty="0" err="1"/>
              <a:t>Lepkowski</a:t>
            </a:r>
            <a:r>
              <a:rPr lang="en-US" dirty="0"/>
              <a:t>, and </a:t>
            </a:r>
            <a:r>
              <a:rPr lang="en-US" dirty="0" err="1"/>
              <a:t>Blixt</a:t>
            </a:r>
            <a:r>
              <a:rPr lang="en-US" dirty="0"/>
              <a:t>, 1997; Hess, Singer, and </a:t>
            </a:r>
            <a:r>
              <a:rPr lang="en-US" dirty="0" err="1"/>
              <a:t>Bushery</a:t>
            </a:r>
            <a:r>
              <a:rPr lang="en-US" dirty="0"/>
              <a:t>, 1999; Yan, </a:t>
            </a:r>
            <a:r>
              <a:rPr lang="en-US" dirty="0" err="1"/>
              <a:t>Kreuter</a:t>
            </a:r>
            <a:r>
              <a:rPr lang="en-US" dirty="0"/>
              <a:t>, and </a:t>
            </a:r>
            <a:r>
              <a:rPr lang="en-US" dirty="0" err="1"/>
              <a:t>Tourangeau</a:t>
            </a:r>
            <a:r>
              <a:rPr lang="en-US" dirty="0"/>
              <a:t>, 2012). </a:t>
            </a:r>
          </a:p>
          <a:p>
            <a:endParaRPr lang="en-US" dirty="0"/>
          </a:p>
          <a:p>
            <a:r>
              <a:rPr lang="en-US" dirty="0"/>
              <a:t>When data quality is studied, usually only one method is studied (</a:t>
            </a:r>
            <a:r>
              <a:rPr lang="en-US" dirty="0" err="1"/>
              <a:t>Dykema</a:t>
            </a:r>
            <a:r>
              <a:rPr lang="en-US" dirty="0"/>
              <a:t>, </a:t>
            </a:r>
            <a:r>
              <a:rPr lang="en-US" dirty="0" err="1"/>
              <a:t>Lepkowski</a:t>
            </a:r>
            <a:r>
              <a:rPr lang="en-US" dirty="0"/>
              <a:t>, and </a:t>
            </a:r>
            <a:r>
              <a:rPr lang="en-US" dirty="0" err="1"/>
              <a:t>Blixt</a:t>
            </a:r>
            <a:r>
              <a:rPr lang="en-US" dirty="0"/>
              <a:t>, 1997; Hess, Singer, and </a:t>
            </a:r>
            <a:r>
              <a:rPr lang="en-US" dirty="0" err="1"/>
              <a:t>Bushery</a:t>
            </a:r>
            <a:r>
              <a:rPr lang="en-US" dirty="0"/>
              <a:t>, 1999).</a:t>
            </a:r>
          </a:p>
          <a:p>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7</a:t>
            </a:fld>
            <a:endParaRPr lang="en-US" dirty="0"/>
          </a:p>
        </p:txBody>
      </p:sp>
    </p:spTree>
    <p:extLst>
      <p:ext uri="{BB962C8B-B14F-4D97-AF65-F5344CB8AC3E}">
        <p14:creationId xmlns:p14="http://schemas.microsoft.com/office/powerpoint/2010/main" val="2273333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119655"/>
            <a:ext cx="8115300" cy="593267"/>
          </a:xfrm>
        </p:spPr>
        <p:txBody>
          <a:bodyPr>
            <a:normAutofit/>
          </a:bodyPr>
          <a:lstStyle/>
          <a:p>
            <a:r>
              <a:rPr lang="en-US" dirty="0" smtClean="0"/>
              <a:t>Maitland and Presser: Prediction of Reliability</a:t>
            </a:r>
            <a:endParaRPr lang="en-US" dirty="0"/>
          </a:p>
        </p:txBody>
      </p:sp>
      <p:sp>
        <p:nvSpPr>
          <p:cNvPr id="7" name="Content Placeholder 6"/>
          <p:cNvSpPr>
            <a:spLocks noGrp="1"/>
          </p:cNvSpPr>
          <p:nvPr>
            <p:ph idx="1"/>
          </p:nvPr>
        </p:nvSpPr>
        <p:spPr>
          <a:xfrm>
            <a:off x="685800" y="744398"/>
            <a:ext cx="8115300" cy="5454384"/>
          </a:xfrm>
        </p:spPr>
        <p:txBody>
          <a:bodyPr/>
          <a:lstStyle/>
          <a:p>
            <a:r>
              <a:rPr lang="en-US" sz="1800" dirty="0" smtClean="0"/>
              <a:t>Model building</a:t>
            </a:r>
          </a:p>
          <a:p>
            <a:pPr lvl="1"/>
            <a:r>
              <a:rPr lang="en-US" sz="1800" dirty="0" smtClean="0"/>
              <a:t>Step 1: Built models predicting Index of Inconsistency with the results from each method (e.g. models for ex-ante and laboratory methods included variables for each problem type detected by the method).</a:t>
            </a:r>
          </a:p>
          <a:p>
            <a:pPr lvl="2"/>
            <a:r>
              <a:rPr lang="en-US" sz="1600" dirty="0" smtClean="0"/>
              <a:t>Dropped </a:t>
            </a:r>
            <a:r>
              <a:rPr lang="en-US" sz="1600" dirty="0" err="1" smtClean="0"/>
              <a:t>nonsignificant</a:t>
            </a:r>
            <a:r>
              <a:rPr lang="en-US" sz="1600" dirty="0" smtClean="0"/>
              <a:t> variables to arrive at a final model for each method</a:t>
            </a:r>
          </a:p>
          <a:p>
            <a:pPr lvl="1"/>
            <a:r>
              <a:rPr lang="en-US" sz="1800" dirty="0" smtClean="0"/>
              <a:t>Step 2: Created a final model that included significant variables from each model of the individual methods.</a:t>
            </a:r>
          </a:p>
          <a:p>
            <a:pPr lvl="2"/>
            <a:r>
              <a:rPr lang="en-US" sz="1600" dirty="0" smtClean="0"/>
              <a:t>Dropped </a:t>
            </a:r>
            <a:r>
              <a:rPr lang="en-US" sz="1600" dirty="0" err="1" smtClean="0"/>
              <a:t>nonsignificant</a:t>
            </a:r>
            <a:r>
              <a:rPr lang="en-US" sz="1600" dirty="0" smtClean="0"/>
              <a:t> variables to arrive at final model</a:t>
            </a:r>
          </a:p>
          <a:p>
            <a:pPr lvl="2"/>
            <a:endParaRPr lang="en-US" sz="1600" dirty="0" smtClean="0"/>
          </a:p>
          <a:p>
            <a:r>
              <a:rPr lang="en-US" sz="1800" dirty="0" smtClean="0"/>
              <a:t>All models included controls for question characteristics</a:t>
            </a:r>
          </a:p>
          <a:p>
            <a:endParaRPr lang="en-US" sz="1800" dirty="0" smtClean="0"/>
          </a:p>
          <a:p>
            <a:r>
              <a:rPr lang="en-US" sz="1800" dirty="0" smtClean="0"/>
              <a:t>Final model </a:t>
            </a:r>
          </a:p>
          <a:p>
            <a:pPr lvl="1"/>
            <a:r>
              <a:rPr lang="en-US" sz="1800" dirty="0" smtClean="0"/>
              <a:t>SQP total quality (for subjective questions only)</a:t>
            </a:r>
          </a:p>
          <a:p>
            <a:pPr lvl="1"/>
            <a:r>
              <a:rPr lang="en-US" sz="1800" dirty="0" smtClean="0"/>
              <a:t>QAS recall problems </a:t>
            </a:r>
          </a:p>
          <a:p>
            <a:pPr lvl="1"/>
            <a:r>
              <a:rPr lang="en-US" sz="1800" dirty="0" smtClean="0"/>
              <a:t>cognitive interviewing recall problems </a:t>
            </a:r>
          </a:p>
          <a:p>
            <a:pPr lvl="1"/>
            <a:r>
              <a:rPr lang="en-US" sz="1800" dirty="0" smtClean="0"/>
              <a:t>QUAID response category problems</a:t>
            </a:r>
          </a:p>
          <a:p>
            <a:pPr lvl="1"/>
            <a:r>
              <a:rPr lang="en-US" sz="1800" dirty="0" smtClean="0"/>
              <a:t>expert review sensitivity issues</a:t>
            </a:r>
            <a:endParaRPr lang="en-US" sz="1800" dirty="0"/>
          </a:p>
          <a:p>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8</a:t>
            </a:fld>
            <a:endParaRPr lang="en-US" dirty="0"/>
          </a:p>
        </p:txBody>
      </p:sp>
    </p:spTree>
    <p:extLst>
      <p:ext uri="{BB962C8B-B14F-4D97-AF65-F5344CB8AC3E}">
        <p14:creationId xmlns:p14="http://schemas.microsoft.com/office/powerpoint/2010/main" val="1174421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274638"/>
            <a:ext cx="8115300" cy="713093"/>
          </a:xfrm>
        </p:spPr>
        <p:txBody>
          <a:bodyPr/>
          <a:lstStyle/>
          <a:p>
            <a:r>
              <a:rPr lang="en-US" dirty="0" smtClean="0"/>
              <a:t>Maitland and Presser: Conclusions</a:t>
            </a:r>
            <a:endParaRPr lang="en-US" dirty="0"/>
          </a:p>
        </p:txBody>
      </p:sp>
      <p:sp>
        <p:nvSpPr>
          <p:cNvPr id="7" name="Content Placeholder 6"/>
          <p:cNvSpPr>
            <a:spLocks noGrp="1"/>
          </p:cNvSpPr>
          <p:nvPr>
            <p:ph idx="1"/>
          </p:nvPr>
        </p:nvSpPr>
        <p:spPr>
          <a:xfrm>
            <a:off x="685800" y="849508"/>
            <a:ext cx="8115300" cy="5367349"/>
          </a:xfrm>
        </p:spPr>
        <p:txBody>
          <a:bodyPr/>
          <a:lstStyle/>
          <a:p>
            <a:r>
              <a:rPr lang="en-US" sz="2000" dirty="0" smtClean="0"/>
              <a:t>Multiple methods necessary to get best predictions. Dropping any methods from the final model significantly weakens predictive power of regression model.</a:t>
            </a:r>
          </a:p>
          <a:p>
            <a:endParaRPr lang="en-US" sz="2000" dirty="0"/>
          </a:p>
          <a:p>
            <a:r>
              <a:rPr lang="en-US" sz="2000" dirty="0" smtClean="0"/>
              <a:t>Some </a:t>
            </a:r>
            <a:r>
              <a:rPr lang="en-US" sz="2000" dirty="0"/>
              <a:t>of the methods that are predictive of </a:t>
            </a:r>
            <a:r>
              <a:rPr lang="en-US" sz="2000" dirty="0" smtClean="0"/>
              <a:t>reliability are </a:t>
            </a:r>
            <a:r>
              <a:rPr lang="en-US" sz="2000" dirty="0"/>
              <a:t>relatively low-cost in terms of time and money. SQP is free and </a:t>
            </a:r>
            <a:r>
              <a:rPr lang="en-US" sz="2000" dirty="0" smtClean="0"/>
              <a:t>quick </a:t>
            </a:r>
            <a:r>
              <a:rPr lang="en-US" sz="2000" dirty="0"/>
              <a:t>to implement, and QAS is relatively inexpensive. </a:t>
            </a:r>
            <a:endParaRPr lang="en-US" sz="2000" dirty="0" smtClean="0"/>
          </a:p>
          <a:p>
            <a:endParaRPr lang="en-US" sz="2000" dirty="0" smtClean="0"/>
          </a:p>
          <a:p>
            <a:r>
              <a:rPr lang="en-US" sz="2000" dirty="0" smtClean="0"/>
              <a:t>The inclusion of cognitive </a:t>
            </a:r>
            <a:r>
              <a:rPr lang="en-US" sz="2000" dirty="0"/>
              <a:t>interviewing in the final model demonstrates that observation of </a:t>
            </a:r>
            <a:r>
              <a:rPr lang="en-US" sz="2000" dirty="0" smtClean="0"/>
              <a:t>the question </a:t>
            </a:r>
            <a:r>
              <a:rPr lang="en-US" sz="2000" dirty="0"/>
              <a:t>response process is important</a:t>
            </a:r>
            <a:r>
              <a:rPr lang="en-US" sz="2000" dirty="0" smtClean="0"/>
              <a:t>.</a:t>
            </a:r>
          </a:p>
          <a:p>
            <a:endParaRPr lang="en-US" sz="2000" dirty="0"/>
          </a:p>
          <a:p>
            <a:r>
              <a:rPr lang="en-US" sz="2000" dirty="0" smtClean="0"/>
              <a:t>Method results can interact with question characteristics.</a:t>
            </a:r>
            <a:endParaRPr lang="en-US" sz="2000" dirty="0"/>
          </a:p>
          <a:p>
            <a:endParaRPr lang="en-US" sz="2000" dirty="0"/>
          </a:p>
          <a:p>
            <a:r>
              <a:rPr lang="en-US" sz="2000" dirty="0"/>
              <a:t>Future research should be focused on evaluating multiple methods using questions with known psychometric properties.</a:t>
            </a:r>
          </a:p>
          <a:p>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9</a:t>
            </a:fld>
            <a:endParaRPr lang="en-US" dirty="0"/>
          </a:p>
        </p:txBody>
      </p:sp>
    </p:spTree>
    <p:extLst>
      <p:ext uri="{BB962C8B-B14F-4D97-AF65-F5344CB8AC3E}">
        <p14:creationId xmlns:p14="http://schemas.microsoft.com/office/powerpoint/2010/main" val="31268519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Comparison and Tradeoff Criteria</a:t>
            </a:r>
            <a:endParaRPr lang="en-US" dirty="0"/>
          </a:p>
        </p:txBody>
      </p:sp>
      <p:sp>
        <p:nvSpPr>
          <p:cNvPr id="7" name="Content Placeholder 6"/>
          <p:cNvSpPr>
            <a:spLocks noGrp="1"/>
          </p:cNvSpPr>
          <p:nvPr>
            <p:ph idx="1"/>
          </p:nvPr>
        </p:nvSpPr>
        <p:spPr/>
        <p:txBody>
          <a:bodyPr/>
          <a:lstStyle/>
          <a:p>
            <a:r>
              <a:rPr lang="en-US" dirty="0" smtClean="0"/>
              <a:t>$-$$$$			Relative Cost</a:t>
            </a:r>
          </a:p>
          <a:p>
            <a:r>
              <a:rPr lang="en-US" dirty="0" smtClean="0"/>
              <a:t>T-TTTT			Relative Time</a:t>
            </a:r>
          </a:p>
          <a:p>
            <a:r>
              <a:rPr lang="en-US" dirty="0" smtClean="0"/>
              <a:t>S-SSSS			Relative Staff</a:t>
            </a:r>
          </a:p>
          <a:p>
            <a:r>
              <a:rPr lang="en-US" dirty="0" smtClean="0"/>
              <a:t>Y/N				Data collection required</a:t>
            </a:r>
          </a:p>
          <a:p>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10</a:t>
            </a:fld>
            <a:endParaRPr lang="en-US" dirty="0"/>
          </a:p>
        </p:txBody>
      </p:sp>
    </p:spTree>
    <p:extLst>
      <p:ext uri="{BB962C8B-B14F-4D97-AF65-F5344CB8AC3E}">
        <p14:creationId xmlns:p14="http://schemas.microsoft.com/office/powerpoint/2010/main" val="29822283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F42C8A69-5464-4A7C-BBB2-CCD98572A331}" type="slidenum">
              <a:rPr lang="en-US" smtClean="0"/>
              <a:t>11</a:t>
            </a:fld>
            <a:endParaRPr lang="en-US"/>
          </a:p>
        </p:txBody>
      </p:sp>
      <p:sp>
        <p:nvSpPr>
          <p:cNvPr id="5" name="Rectangle 4"/>
          <p:cNvSpPr/>
          <p:nvPr/>
        </p:nvSpPr>
        <p:spPr>
          <a:xfrm>
            <a:off x="591748" y="5847834"/>
            <a:ext cx="2698239" cy="369332"/>
          </a:xfrm>
          <a:prstGeom prst="rect">
            <a:avLst/>
          </a:prstGeom>
        </p:spPr>
        <p:txBody>
          <a:bodyPr wrap="none">
            <a:spAutoFit/>
          </a:bodyPr>
          <a:lstStyle/>
          <a:p>
            <a:r>
              <a:rPr lang="en-US" dirty="0" err="1"/>
              <a:t>Tourangeau</a:t>
            </a:r>
            <a:r>
              <a:rPr lang="en-US" dirty="0"/>
              <a:t> et al. (2016)</a:t>
            </a:r>
          </a:p>
        </p:txBody>
      </p:sp>
      <p:graphicFrame>
        <p:nvGraphicFramePr>
          <p:cNvPr id="8" name="Content Placeholder 3"/>
          <p:cNvGraphicFramePr>
            <a:graphicFrameLocks/>
          </p:cNvGraphicFramePr>
          <p:nvPr>
            <p:extLst>
              <p:ext uri="{D42A27DB-BD31-4B8C-83A1-F6EECF244321}">
                <p14:modId xmlns:p14="http://schemas.microsoft.com/office/powerpoint/2010/main" val="589208911"/>
              </p:ext>
            </p:extLst>
          </p:nvPr>
        </p:nvGraphicFramePr>
        <p:xfrm>
          <a:off x="685800" y="0"/>
          <a:ext cx="7886700" cy="2773680"/>
        </p:xfrm>
        <a:graphic>
          <a:graphicData uri="http://schemas.openxmlformats.org/drawingml/2006/table">
            <a:tbl>
              <a:tblPr firstRow="1" bandRow="1">
                <a:tableStyleId>{5C22544A-7EE6-4342-B048-85BDC9FD1C3A}</a:tableStyleId>
              </a:tblPr>
              <a:tblGrid>
                <a:gridCol w="3501817"/>
                <a:gridCol w="4384883"/>
              </a:tblGrid>
              <a:tr h="370840">
                <a:tc>
                  <a:txBody>
                    <a:bodyPr/>
                    <a:lstStyle/>
                    <a:p>
                      <a:r>
                        <a:rPr lang="en-US" sz="2400" dirty="0" smtClean="0"/>
                        <a:t>Method</a:t>
                      </a:r>
                      <a:endParaRPr lang="en-US" sz="2400" dirty="0"/>
                    </a:p>
                  </a:txBody>
                  <a:tcPr/>
                </a:tc>
                <a:tc>
                  <a:txBody>
                    <a:bodyPr/>
                    <a:lstStyle/>
                    <a:p>
                      <a:r>
                        <a:rPr lang="en-US" sz="2400" dirty="0" smtClean="0"/>
                        <a:t>Tradeoff</a:t>
                      </a:r>
                      <a:endParaRPr lang="en-US" sz="2400" dirty="0"/>
                    </a:p>
                  </a:txBody>
                  <a:tcPr/>
                </a:tc>
              </a:tr>
              <a:tr h="370840">
                <a:tc>
                  <a:txBody>
                    <a:bodyPr/>
                    <a:lstStyle/>
                    <a:p>
                      <a:r>
                        <a:rPr lang="en-US" sz="3200" b="1" dirty="0" smtClean="0"/>
                        <a:t>Expert Review</a:t>
                      </a:r>
                      <a:endParaRPr lang="en-US" sz="3200" b="1" dirty="0"/>
                    </a:p>
                  </a:txBody>
                  <a:tcPr/>
                </a:tc>
                <a:tc rowSpan="4">
                  <a:txBody>
                    <a:bodyPr/>
                    <a:lstStyle/>
                    <a:p>
                      <a:r>
                        <a:rPr lang="en-US" sz="3200" dirty="0" smtClean="0">
                          <a:solidFill>
                            <a:srgbClr val="1D649D"/>
                          </a:solidFill>
                        </a:rPr>
                        <a:t>$</a:t>
                      </a:r>
                      <a:r>
                        <a:rPr lang="en-US" sz="3200" baseline="0" dirty="0" smtClean="0">
                          <a:solidFill>
                            <a:srgbClr val="1D649D"/>
                          </a:solidFill>
                        </a:rPr>
                        <a:t> </a:t>
                      </a:r>
                    </a:p>
                    <a:p>
                      <a:r>
                        <a:rPr lang="en-US" sz="3200" baseline="0" dirty="0" smtClean="0">
                          <a:solidFill>
                            <a:srgbClr val="1D649D"/>
                          </a:solidFill>
                        </a:rPr>
                        <a:t>T </a:t>
                      </a:r>
                    </a:p>
                    <a:p>
                      <a:r>
                        <a:rPr lang="en-US" sz="3200" baseline="0" dirty="0" smtClean="0">
                          <a:solidFill>
                            <a:srgbClr val="1D649D"/>
                          </a:solidFill>
                        </a:rPr>
                        <a:t>S </a:t>
                      </a:r>
                    </a:p>
                    <a:p>
                      <a:r>
                        <a:rPr lang="en-US" sz="3200" baseline="0" dirty="0" smtClean="0">
                          <a:solidFill>
                            <a:srgbClr val="1D649D"/>
                          </a:solidFill>
                        </a:rPr>
                        <a:t>N</a:t>
                      </a:r>
                    </a:p>
                  </a:txBody>
                  <a:tcPr/>
                </a:tc>
              </a:tr>
              <a:tr h="370840">
                <a:tc>
                  <a:txBody>
                    <a:bodyPr/>
                    <a:lstStyle/>
                    <a:p>
                      <a:r>
                        <a:rPr lang="en-US" sz="3200" b="1" dirty="0" smtClean="0"/>
                        <a:t>QAS</a:t>
                      </a:r>
                      <a:endParaRPr lang="en-US" sz="3200" b="1" dirty="0"/>
                    </a:p>
                  </a:txBody>
                  <a:tcPr/>
                </a:tc>
                <a:tc vMerge="1">
                  <a:txBody>
                    <a:bodyPr/>
                    <a:lstStyle/>
                    <a:p>
                      <a:endParaRPr lang="en-US" sz="2400" dirty="0" smtClean="0">
                        <a:solidFill>
                          <a:srgbClr val="1D649D"/>
                        </a:solidFill>
                      </a:endParaRPr>
                    </a:p>
                  </a:txBody>
                  <a:tcPr/>
                </a:tc>
              </a:tr>
              <a:tr h="370840">
                <a:tc>
                  <a:txBody>
                    <a:bodyPr/>
                    <a:lstStyle/>
                    <a:p>
                      <a:r>
                        <a:rPr lang="en-US" sz="3200" b="1" dirty="0" smtClean="0"/>
                        <a:t>QUAID</a:t>
                      </a:r>
                      <a:endParaRPr lang="en-US" sz="3200" b="1" dirty="0"/>
                    </a:p>
                  </a:txBody>
                  <a:tcPr/>
                </a:tc>
                <a:tc vMerge="1">
                  <a:txBody>
                    <a:bodyPr/>
                    <a:lstStyle/>
                    <a:p>
                      <a:endParaRPr lang="en-US" sz="2400" dirty="0" smtClean="0">
                        <a:solidFill>
                          <a:srgbClr val="1D649D"/>
                        </a:solidFill>
                      </a:endParaRPr>
                    </a:p>
                  </a:txBody>
                  <a:tcPr/>
                </a:tc>
              </a:tr>
              <a:tr h="370840">
                <a:tc>
                  <a:txBody>
                    <a:bodyPr/>
                    <a:lstStyle/>
                    <a:p>
                      <a:r>
                        <a:rPr lang="en-US" sz="3200" b="1" dirty="0" smtClean="0"/>
                        <a:t>SQP</a:t>
                      </a:r>
                      <a:endParaRPr lang="en-US" sz="3200" b="1" dirty="0"/>
                    </a:p>
                  </a:txBody>
                  <a:tcPr/>
                </a:tc>
                <a:tc vMerge="1">
                  <a:txBody>
                    <a:bodyPr/>
                    <a:lstStyle/>
                    <a:p>
                      <a:endParaRPr lang="en-US" sz="2400" dirty="0">
                        <a:solidFill>
                          <a:srgbClr val="1D649D"/>
                        </a:solidFill>
                      </a:endParaRPr>
                    </a:p>
                  </a:txBody>
                  <a:tcPr/>
                </a:tc>
              </a:tr>
            </a:tbl>
          </a:graphicData>
        </a:graphic>
      </p:graphicFrame>
    </p:spTree>
    <p:extLst>
      <p:ext uri="{BB962C8B-B14F-4D97-AF65-F5344CB8AC3E}">
        <p14:creationId xmlns:p14="http://schemas.microsoft.com/office/powerpoint/2010/main" val="2809211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Methods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94349809"/>
              </p:ext>
            </p:extLst>
          </p:nvPr>
        </p:nvGraphicFramePr>
        <p:xfrm>
          <a:off x="933450" y="885826"/>
          <a:ext cx="7258050" cy="5120640"/>
        </p:xfrm>
        <a:graphic>
          <a:graphicData uri="http://schemas.openxmlformats.org/drawingml/2006/table">
            <a:tbl>
              <a:tblPr firstRow="1" bandRow="1">
                <a:tableStyleId>{5C22544A-7EE6-4342-B048-85BDC9FD1C3A}</a:tableStyleId>
              </a:tblPr>
              <a:tblGrid>
                <a:gridCol w="3222686"/>
                <a:gridCol w="4035364"/>
              </a:tblGrid>
              <a:tr h="370840">
                <a:tc>
                  <a:txBody>
                    <a:bodyPr/>
                    <a:lstStyle/>
                    <a:p>
                      <a:r>
                        <a:rPr lang="en-US" sz="2400" dirty="0" smtClean="0"/>
                        <a:t>Method</a:t>
                      </a:r>
                      <a:endParaRPr lang="en-US" sz="2400" dirty="0"/>
                    </a:p>
                  </a:txBody>
                  <a:tcPr/>
                </a:tc>
                <a:tc>
                  <a:txBody>
                    <a:bodyPr/>
                    <a:lstStyle/>
                    <a:p>
                      <a:r>
                        <a:rPr lang="en-US" sz="2400" dirty="0" smtClean="0"/>
                        <a:t>Tradeoff</a:t>
                      </a:r>
                      <a:endParaRPr lang="en-US" sz="2400" dirty="0"/>
                    </a:p>
                  </a:txBody>
                  <a:tcPr/>
                </a:tc>
              </a:tr>
              <a:tr h="370840">
                <a:tc>
                  <a:txBody>
                    <a:bodyPr/>
                    <a:lstStyle/>
                    <a:p>
                      <a:r>
                        <a:rPr lang="en-US" sz="2400" b="1" dirty="0" smtClean="0"/>
                        <a:t>Cognitive Interview</a:t>
                      </a:r>
                      <a:endParaRPr lang="en-US" sz="2400" b="1" dirty="0"/>
                    </a:p>
                  </a:txBody>
                  <a:tcPr/>
                </a:tc>
                <a:tc>
                  <a:txBody>
                    <a:bodyPr/>
                    <a:lstStyle/>
                    <a:p>
                      <a:r>
                        <a:rPr lang="en-US" sz="2400" dirty="0" smtClean="0">
                          <a:solidFill>
                            <a:srgbClr val="1D649D"/>
                          </a:solidFill>
                        </a:rPr>
                        <a:t>$$</a:t>
                      </a:r>
                      <a:r>
                        <a:rPr lang="en-US" sz="2400" baseline="0" dirty="0" smtClean="0">
                          <a:solidFill>
                            <a:srgbClr val="1D649D"/>
                          </a:solidFill>
                        </a:rPr>
                        <a:t> </a:t>
                      </a:r>
                    </a:p>
                    <a:p>
                      <a:r>
                        <a:rPr lang="en-US" sz="2400" baseline="0" dirty="0" smtClean="0">
                          <a:solidFill>
                            <a:srgbClr val="1D649D"/>
                          </a:solidFill>
                        </a:rPr>
                        <a:t>TT </a:t>
                      </a:r>
                    </a:p>
                    <a:p>
                      <a:r>
                        <a:rPr lang="en-US" sz="2400" baseline="0" dirty="0" smtClean="0">
                          <a:solidFill>
                            <a:srgbClr val="1D649D"/>
                          </a:solidFill>
                        </a:rPr>
                        <a:t>SS </a:t>
                      </a:r>
                    </a:p>
                    <a:p>
                      <a:r>
                        <a:rPr lang="en-US" sz="2400" baseline="0" dirty="0" smtClean="0">
                          <a:solidFill>
                            <a:srgbClr val="1D649D"/>
                          </a:solidFill>
                        </a:rPr>
                        <a:t>Y</a:t>
                      </a:r>
                      <a:endParaRPr lang="en-US" sz="2400" dirty="0">
                        <a:solidFill>
                          <a:srgbClr val="1D649D"/>
                        </a:solidFill>
                      </a:endParaRPr>
                    </a:p>
                  </a:txBody>
                  <a:tcPr/>
                </a:tc>
              </a:tr>
              <a:tr h="370840">
                <a:tc>
                  <a:txBody>
                    <a:bodyPr/>
                    <a:lstStyle/>
                    <a:p>
                      <a:r>
                        <a:rPr lang="en-US" sz="2400" b="1" dirty="0" smtClean="0"/>
                        <a:t>Focus</a:t>
                      </a:r>
                      <a:r>
                        <a:rPr lang="en-US" sz="2400" b="1" baseline="0" dirty="0" smtClean="0"/>
                        <a:t> Group</a:t>
                      </a:r>
                      <a:endParaRPr lang="en-US" sz="2400" b="1" dirty="0"/>
                    </a:p>
                  </a:txBody>
                  <a:tcPr/>
                </a:tc>
                <a:tc>
                  <a:txBody>
                    <a:bodyPr/>
                    <a:lstStyle/>
                    <a:p>
                      <a:r>
                        <a:rPr lang="en-US" sz="2400" dirty="0" smtClean="0">
                          <a:solidFill>
                            <a:srgbClr val="1D649D"/>
                          </a:solidFill>
                        </a:rPr>
                        <a:t>$$</a:t>
                      </a:r>
                      <a:r>
                        <a:rPr lang="en-US" sz="2400" baseline="0" dirty="0" smtClean="0">
                          <a:solidFill>
                            <a:srgbClr val="1D649D"/>
                          </a:solidFill>
                        </a:rPr>
                        <a:t> </a:t>
                      </a:r>
                    </a:p>
                    <a:p>
                      <a:r>
                        <a:rPr lang="en-US" sz="2400" baseline="0" dirty="0" smtClean="0">
                          <a:solidFill>
                            <a:srgbClr val="1D649D"/>
                          </a:solidFill>
                        </a:rPr>
                        <a:t>TT </a:t>
                      </a:r>
                    </a:p>
                    <a:p>
                      <a:r>
                        <a:rPr lang="en-US" sz="2400" baseline="0" dirty="0" smtClean="0">
                          <a:solidFill>
                            <a:srgbClr val="1D649D"/>
                          </a:solidFill>
                        </a:rPr>
                        <a:t>SS </a:t>
                      </a:r>
                    </a:p>
                    <a:p>
                      <a:r>
                        <a:rPr lang="en-US" sz="2400" baseline="0" dirty="0" smtClean="0">
                          <a:solidFill>
                            <a:srgbClr val="1D649D"/>
                          </a:solidFill>
                        </a:rPr>
                        <a:t>Y</a:t>
                      </a:r>
                      <a:endParaRPr lang="en-US" sz="2400" dirty="0">
                        <a:solidFill>
                          <a:srgbClr val="1D649D"/>
                        </a:solidFill>
                      </a:endParaRPr>
                    </a:p>
                  </a:txBody>
                  <a:tcPr/>
                </a:tc>
              </a:tr>
              <a:tr h="370840">
                <a:tc>
                  <a:txBody>
                    <a:bodyPr/>
                    <a:lstStyle/>
                    <a:p>
                      <a:r>
                        <a:rPr lang="en-US" sz="2400" b="1" strike="noStrike" dirty="0" smtClean="0"/>
                        <a:t>Eye Tracking</a:t>
                      </a:r>
                      <a:endParaRPr lang="en-US" sz="2400" b="1" strike="noStrike" dirty="0"/>
                    </a:p>
                  </a:txBody>
                  <a:tcPr/>
                </a:tc>
                <a:tc>
                  <a:txBody>
                    <a:bodyPr/>
                    <a:lstStyle/>
                    <a:p>
                      <a:r>
                        <a:rPr lang="en-US" sz="2400" strike="noStrike" dirty="0" smtClean="0">
                          <a:solidFill>
                            <a:srgbClr val="1D649D"/>
                          </a:solidFill>
                        </a:rPr>
                        <a:t>$$</a:t>
                      </a:r>
                      <a:r>
                        <a:rPr lang="en-US" sz="2400" strike="noStrike" baseline="0" dirty="0" smtClean="0">
                          <a:solidFill>
                            <a:srgbClr val="1D649D"/>
                          </a:solidFill>
                        </a:rPr>
                        <a:t> </a:t>
                      </a:r>
                    </a:p>
                    <a:p>
                      <a:r>
                        <a:rPr lang="en-US" sz="2400" strike="noStrike" baseline="0" dirty="0" smtClean="0">
                          <a:solidFill>
                            <a:srgbClr val="1D649D"/>
                          </a:solidFill>
                        </a:rPr>
                        <a:t>TT </a:t>
                      </a:r>
                    </a:p>
                    <a:p>
                      <a:r>
                        <a:rPr lang="en-US" sz="2400" strike="noStrike" baseline="0" dirty="0" smtClean="0">
                          <a:solidFill>
                            <a:srgbClr val="1D649D"/>
                          </a:solidFill>
                        </a:rPr>
                        <a:t>SS </a:t>
                      </a:r>
                    </a:p>
                    <a:p>
                      <a:r>
                        <a:rPr lang="en-US" sz="2400" strike="noStrike" baseline="0" dirty="0" smtClean="0">
                          <a:solidFill>
                            <a:srgbClr val="1D649D"/>
                          </a:solidFill>
                        </a:rPr>
                        <a:t>Y</a:t>
                      </a:r>
                      <a:endParaRPr lang="en-US" sz="2400" strike="noStrike" dirty="0">
                        <a:solidFill>
                          <a:srgbClr val="1D649D"/>
                        </a:solidFill>
                      </a:endParaRPr>
                    </a:p>
                  </a:txBody>
                  <a:tcPr/>
                </a:tc>
              </a:tr>
            </a:tbl>
          </a:graphicData>
        </a:graphic>
      </p:graphicFrame>
    </p:spTree>
    <p:extLst>
      <p:ext uri="{BB962C8B-B14F-4D97-AF65-F5344CB8AC3E}">
        <p14:creationId xmlns:p14="http://schemas.microsoft.com/office/powerpoint/2010/main" val="926101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Based Methods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78854502"/>
              </p:ext>
            </p:extLst>
          </p:nvPr>
        </p:nvGraphicFramePr>
        <p:xfrm>
          <a:off x="685800" y="919163"/>
          <a:ext cx="7334250" cy="5147105"/>
        </p:xfrm>
        <a:graphic>
          <a:graphicData uri="http://schemas.openxmlformats.org/drawingml/2006/table">
            <a:tbl>
              <a:tblPr firstRow="1" bandRow="1">
                <a:tableStyleId>{5C22544A-7EE6-4342-B048-85BDC9FD1C3A}</a:tableStyleId>
              </a:tblPr>
              <a:tblGrid>
                <a:gridCol w="3256520"/>
                <a:gridCol w="4077730"/>
              </a:tblGrid>
              <a:tr h="483665">
                <a:tc>
                  <a:txBody>
                    <a:bodyPr/>
                    <a:lstStyle/>
                    <a:p>
                      <a:r>
                        <a:rPr lang="en-US" dirty="0" smtClean="0"/>
                        <a:t>Method</a:t>
                      </a:r>
                      <a:endParaRPr lang="en-US" dirty="0"/>
                    </a:p>
                  </a:txBody>
                  <a:tcPr/>
                </a:tc>
                <a:tc>
                  <a:txBody>
                    <a:bodyPr/>
                    <a:lstStyle/>
                    <a:p>
                      <a:r>
                        <a:rPr lang="en-US" dirty="0" smtClean="0"/>
                        <a:t>Tradeoff</a:t>
                      </a:r>
                      <a:endParaRPr lang="en-US" dirty="0"/>
                    </a:p>
                  </a:txBody>
                  <a:tcPr/>
                </a:tc>
              </a:tr>
              <a:tr h="1550377">
                <a:tc>
                  <a:txBody>
                    <a:bodyPr/>
                    <a:lstStyle/>
                    <a:p>
                      <a:r>
                        <a:rPr lang="en-US" sz="2400" b="1" dirty="0" smtClean="0"/>
                        <a:t>Field test</a:t>
                      </a:r>
                      <a:endParaRPr lang="en-US" sz="2400" b="1" dirty="0"/>
                    </a:p>
                  </a:txBody>
                  <a:tcPr/>
                </a:tc>
                <a:tc>
                  <a:txBody>
                    <a:bodyPr/>
                    <a:lstStyle/>
                    <a:p>
                      <a:r>
                        <a:rPr lang="en-US" sz="2400" dirty="0" smtClean="0">
                          <a:solidFill>
                            <a:srgbClr val="1D649D"/>
                          </a:solidFill>
                        </a:rPr>
                        <a:t>$$$$</a:t>
                      </a:r>
                    </a:p>
                    <a:p>
                      <a:r>
                        <a:rPr lang="en-US" sz="2400" dirty="0" smtClean="0">
                          <a:solidFill>
                            <a:srgbClr val="1D649D"/>
                          </a:solidFill>
                        </a:rPr>
                        <a:t>TTTT</a:t>
                      </a:r>
                    </a:p>
                    <a:p>
                      <a:r>
                        <a:rPr lang="en-US" sz="2400" dirty="0" smtClean="0">
                          <a:solidFill>
                            <a:srgbClr val="1D649D"/>
                          </a:solidFill>
                        </a:rPr>
                        <a:t>SSSS</a:t>
                      </a:r>
                    </a:p>
                    <a:p>
                      <a:r>
                        <a:rPr lang="en-US" sz="2400" dirty="0" smtClean="0">
                          <a:solidFill>
                            <a:srgbClr val="1D649D"/>
                          </a:solidFill>
                        </a:rPr>
                        <a:t>Y</a:t>
                      </a:r>
                    </a:p>
                  </a:txBody>
                  <a:tcPr/>
                </a:tc>
              </a:tr>
              <a:tr h="1550377">
                <a:tc>
                  <a:txBody>
                    <a:bodyPr/>
                    <a:lstStyle/>
                    <a:p>
                      <a:r>
                        <a:rPr lang="en-US" sz="2400" b="1" dirty="0" smtClean="0"/>
                        <a:t>Randomized</a:t>
                      </a:r>
                      <a:r>
                        <a:rPr lang="en-US" sz="2400" b="1" baseline="0" dirty="0" smtClean="0"/>
                        <a:t> Experiments</a:t>
                      </a:r>
                      <a:endParaRPr lang="en-US" sz="2400" b="1" dirty="0"/>
                    </a:p>
                  </a:txBody>
                  <a:tcPr/>
                </a:tc>
                <a:tc>
                  <a:txBody>
                    <a:bodyPr/>
                    <a:lstStyle/>
                    <a:p>
                      <a:r>
                        <a:rPr lang="en-US" sz="2400" dirty="0" smtClean="0">
                          <a:solidFill>
                            <a:srgbClr val="1D649D"/>
                          </a:solidFill>
                        </a:rPr>
                        <a:t>$$$</a:t>
                      </a:r>
                    </a:p>
                    <a:p>
                      <a:r>
                        <a:rPr lang="en-US" sz="2400" dirty="0" smtClean="0">
                          <a:solidFill>
                            <a:srgbClr val="1D649D"/>
                          </a:solidFill>
                        </a:rPr>
                        <a:t>TTT</a:t>
                      </a:r>
                    </a:p>
                    <a:p>
                      <a:r>
                        <a:rPr lang="en-US" sz="2400" dirty="0" smtClean="0">
                          <a:solidFill>
                            <a:srgbClr val="1D649D"/>
                          </a:solidFill>
                        </a:rPr>
                        <a:t>SSS</a:t>
                      </a:r>
                    </a:p>
                    <a:p>
                      <a:r>
                        <a:rPr lang="en-US" sz="2400" dirty="0" smtClean="0">
                          <a:solidFill>
                            <a:srgbClr val="1D649D"/>
                          </a:solidFill>
                        </a:rPr>
                        <a:t>Y</a:t>
                      </a:r>
                    </a:p>
                  </a:txBody>
                  <a:tcPr/>
                </a:tc>
              </a:tr>
              <a:tr h="1550377">
                <a:tc>
                  <a:txBody>
                    <a:bodyPr/>
                    <a:lstStyle/>
                    <a:p>
                      <a:r>
                        <a:rPr lang="en-US" sz="2400" b="1" dirty="0" smtClean="0"/>
                        <a:t>Interviewer/</a:t>
                      </a:r>
                    </a:p>
                    <a:p>
                      <a:r>
                        <a:rPr lang="en-US" sz="2400" b="1" dirty="0" smtClean="0"/>
                        <a:t>Respondent</a:t>
                      </a:r>
                    </a:p>
                    <a:p>
                      <a:r>
                        <a:rPr lang="en-US" sz="2400" b="1" dirty="0" smtClean="0"/>
                        <a:t>Debriefings</a:t>
                      </a:r>
                      <a:endParaRPr lang="en-US" sz="2400" b="1" dirty="0"/>
                    </a:p>
                  </a:txBody>
                  <a:tcPr/>
                </a:tc>
                <a:tc>
                  <a:txBody>
                    <a:bodyPr/>
                    <a:lstStyle/>
                    <a:p>
                      <a:r>
                        <a:rPr lang="en-US" sz="2400" dirty="0" smtClean="0">
                          <a:solidFill>
                            <a:srgbClr val="1D649D"/>
                          </a:solidFill>
                        </a:rPr>
                        <a:t>$$</a:t>
                      </a:r>
                    </a:p>
                    <a:p>
                      <a:r>
                        <a:rPr lang="en-US" sz="2400" dirty="0" smtClean="0">
                          <a:solidFill>
                            <a:srgbClr val="1D649D"/>
                          </a:solidFill>
                        </a:rPr>
                        <a:t>TT</a:t>
                      </a:r>
                    </a:p>
                    <a:p>
                      <a:r>
                        <a:rPr lang="en-US" sz="2400" dirty="0" smtClean="0">
                          <a:solidFill>
                            <a:srgbClr val="1D649D"/>
                          </a:solidFill>
                        </a:rPr>
                        <a:t>SS</a:t>
                      </a:r>
                    </a:p>
                    <a:p>
                      <a:r>
                        <a:rPr lang="en-US" sz="2400" dirty="0" smtClean="0">
                          <a:solidFill>
                            <a:srgbClr val="1D649D"/>
                          </a:solidFill>
                        </a:rPr>
                        <a:t>Y</a:t>
                      </a:r>
                    </a:p>
                  </a:txBody>
                  <a:tcPr/>
                </a:tc>
              </a:tr>
            </a:tbl>
          </a:graphicData>
        </a:graphic>
      </p:graphicFrame>
    </p:spTree>
    <p:extLst>
      <p:ext uri="{BB962C8B-B14F-4D97-AF65-F5344CB8AC3E}">
        <p14:creationId xmlns:p14="http://schemas.microsoft.com/office/powerpoint/2010/main" val="2393707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Based Methods,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8556547"/>
              </p:ext>
            </p:extLst>
          </p:nvPr>
        </p:nvGraphicFramePr>
        <p:xfrm>
          <a:off x="685800" y="919162"/>
          <a:ext cx="8115300" cy="5150561"/>
        </p:xfrm>
        <a:graphic>
          <a:graphicData uri="http://schemas.openxmlformats.org/drawingml/2006/table">
            <a:tbl>
              <a:tblPr firstRow="1" bandRow="1">
                <a:tableStyleId>{5C22544A-7EE6-4342-B048-85BDC9FD1C3A}</a:tableStyleId>
              </a:tblPr>
              <a:tblGrid>
                <a:gridCol w="1637297"/>
                <a:gridCol w="4427822"/>
                <a:gridCol w="2050181"/>
              </a:tblGrid>
              <a:tr h="485150">
                <a:tc>
                  <a:txBody>
                    <a:bodyPr/>
                    <a:lstStyle/>
                    <a:p>
                      <a:r>
                        <a:rPr lang="en-US" dirty="0" smtClean="0"/>
                        <a:t>Method</a:t>
                      </a:r>
                      <a:endParaRPr lang="en-US" dirty="0"/>
                    </a:p>
                  </a:txBody>
                  <a:tcPr/>
                </a:tc>
                <a:tc>
                  <a:txBody>
                    <a:bodyPr/>
                    <a:lstStyle/>
                    <a:p>
                      <a:r>
                        <a:rPr lang="en-US" dirty="0" smtClean="0"/>
                        <a:t>Description</a:t>
                      </a:r>
                      <a:endParaRPr lang="en-US" dirty="0"/>
                    </a:p>
                  </a:txBody>
                  <a:tcPr/>
                </a:tc>
                <a:tc>
                  <a:txBody>
                    <a:bodyPr/>
                    <a:lstStyle/>
                    <a:p>
                      <a:r>
                        <a:rPr lang="en-US" dirty="0" smtClean="0"/>
                        <a:t>Tradeoff</a:t>
                      </a:r>
                      <a:endParaRPr lang="en-US" dirty="0"/>
                    </a:p>
                  </a:txBody>
                  <a:tcPr/>
                </a:tc>
              </a:tr>
              <a:tr h="1555137">
                <a:tc>
                  <a:txBody>
                    <a:bodyPr/>
                    <a:lstStyle/>
                    <a:p>
                      <a:r>
                        <a:rPr lang="en-US" b="1" dirty="0" smtClean="0"/>
                        <a:t>Behavior Coding</a:t>
                      </a:r>
                      <a:endParaRPr 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Systematic coding of interviewer-respondent interaction.</a:t>
                      </a:r>
                      <a:endParaRPr lang="en-US" dirty="0" smtClean="0">
                        <a:solidFill>
                          <a:schemeClr val="tx2"/>
                        </a:solidFill>
                      </a:endParaRPr>
                    </a:p>
                  </a:txBody>
                  <a:tcPr/>
                </a:tc>
                <a:tc>
                  <a:txBody>
                    <a:bodyPr/>
                    <a:lstStyle/>
                    <a:p>
                      <a:r>
                        <a:rPr lang="en-US" dirty="0" smtClean="0">
                          <a:solidFill>
                            <a:srgbClr val="1D649D"/>
                          </a:solidFill>
                        </a:rPr>
                        <a:t>$$</a:t>
                      </a:r>
                    </a:p>
                    <a:p>
                      <a:r>
                        <a:rPr lang="en-US" dirty="0" smtClean="0">
                          <a:solidFill>
                            <a:srgbClr val="1D649D"/>
                          </a:solidFill>
                        </a:rPr>
                        <a:t>TTT</a:t>
                      </a:r>
                    </a:p>
                    <a:p>
                      <a:r>
                        <a:rPr lang="en-US" dirty="0" smtClean="0">
                          <a:solidFill>
                            <a:srgbClr val="1D649D"/>
                          </a:solidFill>
                        </a:rPr>
                        <a:t>SSS</a:t>
                      </a:r>
                    </a:p>
                    <a:p>
                      <a:r>
                        <a:rPr lang="en-US" dirty="0" smtClean="0">
                          <a:solidFill>
                            <a:srgbClr val="1D649D"/>
                          </a:solidFill>
                        </a:rPr>
                        <a:t>Y</a:t>
                      </a:r>
                    </a:p>
                  </a:txBody>
                  <a:tcPr/>
                </a:tc>
              </a:tr>
              <a:tr h="1555137">
                <a:tc>
                  <a:txBody>
                    <a:bodyPr/>
                    <a:lstStyle/>
                    <a:p>
                      <a:r>
                        <a:rPr lang="en-US" b="1" dirty="0" smtClean="0"/>
                        <a:t>Response</a:t>
                      </a:r>
                      <a:r>
                        <a:rPr lang="en-US" b="1" baseline="0" dirty="0" smtClean="0"/>
                        <a:t> Latency</a:t>
                      </a:r>
                      <a:endParaRPr lang="en-US" b="1" dirty="0"/>
                    </a:p>
                  </a:txBody>
                  <a:tcPr/>
                </a:tc>
                <a:tc>
                  <a:txBody>
                    <a:bodyPr/>
                    <a:lstStyle/>
                    <a:p>
                      <a:r>
                        <a:rPr lang="en-US" sz="1800" dirty="0" smtClean="0">
                          <a:solidFill>
                            <a:schemeClr val="tx2"/>
                          </a:solidFill>
                        </a:rPr>
                        <a:t>Measuring the amount of time it takes respondents to answer the question.</a:t>
                      </a:r>
                      <a:endParaRPr lang="en-US" sz="1800" dirty="0">
                        <a:solidFill>
                          <a:schemeClr val="tx2"/>
                        </a:solidFill>
                      </a:endParaRPr>
                    </a:p>
                  </a:txBody>
                  <a:tcPr/>
                </a:tc>
                <a:tc>
                  <a:txBody>
                    <a:bodyPr/>
                    <a:lstStyle/>
                    <a:p>
                      <a:r>
                        <a:rPr lang="en-US" dirty="0" smtClean="0">
                          <a:solidFill>
                            <a:srgbClr val="1D649D"/>
                          </a:solidFill>
                        </a:rPr>
                        <a:t>$$</a:t>
                      </a:r>
                    </a:p>
                    <a:p>
                      <a:r>
                        <a:rPr lang="en-US" dirty="0" smtClean="0">
                          <a:solidFill>
                            <a:srgbClr val="1D649D"/>
                          </a:solidFill>
                        </a:rPr>
                        <a:t>TTT</a:t>
                      </a:r>
                    </a:p>
                    <a:p>
                      <a:r>
                        <a:rPr lang="en-US" dirty="0" smtClean="0">
                          <a:solidFill>
                            <a:srgbClr val="1D649D"/>
                          </a:solidFill>
                        </a:rPr>
                        <a:t>SSS</a:t>
                      </a:r>
                    </a:p>
                    <a:p>
                      <a:r>
                        <a:rPr lang="en-US" dirty="0" smtClean="0">
                          <a:solidFill>
                            <a:srgbClr val="1D649D"/>
                          </a:solidFill>
                        </a:rPr>
                        <a:t>Y</a:t>
                      </a:r>
                      <a:endParaRPr lang="en-US" dirty="0">
                        <a:solidFill>
                          <a:srgbClr val="1D649D"/>
                        </a:solidFill>
                      </a:endParaRPr>
                    </a:p>
                  </a:txBody>
                  <a:tcPr/>
                </a:tc>
              </a:tr>
              <a:tr h="1555137">
                <a:tc>
                  <a:txBody>
                    <a:bodyPr/>
                    <a:lstStyle/>
                    <a:p>
                      <a:r>
                        <a:rPr lang="en-US" b="1" dirty="0" smtClean="0"/>
                        <a:t>Vignettes</a:t>
                      </a:r>
                      <a:endParaRPr lang="en-US" b="1" dirty="0"/>
                    </a:p>
                  </a:txBody>
                  <a:tcPr/>
                </a:tc>
                <a:tc>
                  <a:txBody>
                    <a:bodyPr/>
                    <a:lstStyle/>
                    <a:p>
                      <a:r>
                        <a:rPr lang="en-US" sz="1800" dirty="0" smtClean="0">
                          <a:solidFill>
                            <a:schemeClr val="tx2"/>
                          </a:solidFill>
                        </a:rPr>
                        <a:t>Brief hypothetical scenarios are presented to survey respondents that allow them to comment on survey content without necessarily having experience with the topic.</a:t>
                      </a:r>
                      <a:endParaRPr lang="en-US" dirty="0">
                        <a:solidFill>
                          <a:schemeClr val="tx2"/>
                        </a:solidFill>
                      </a:endParaRPr>
                    </a:p>
                  </a:txBody>
                  <a:tcPr/>
                </a:tc>
                <a:tc>
                  <a:txBody>
                    <a:bodyPr/>
                    <a:lstStyle/>
                    <a:p>
                      <a:r>
                        <a:rPr lang="en-US" dirty="0" smtClean="0">
                          <a:solidFill>
                            <a:srgbClr val="1D649D"/>
                          </a:solidFill>
                        </a:rPr>
                        <a:t>$</a:t>
                      </a:r>
                    </a:p>
                    <a:p>
                      <a:r>
                        <a:rPr lang="en-US" dirty="0" smtClean="0">
                          <a:solidFill>
                            <a:srgbClr val="1D649D"/>
                          </a:solidFill>
                        </a:rPr>
                        <a:t>T</a:t>
                      </a:r>
                    </a:p>
                    <a:p>
                      <a:r>
                        <a:rPr lang="en-US" dirty="0" smtClean="0">
                          <a:solidFill>
                            <a:srgbClr val="1D649D"/>
                          </a:solidFill>
                        </a:rPr>
                        <a:t>S</a:t>
                      </a:r>
                    </a:p>
                    <a:p>
                      <a:r>
                        <a:rPr lang="en-US" dirty="0" smtClean="0">
                          <a:solidFill>
                            <a:srgbClr val="1D649D"/>
                          </a:solidFill>
                        </a:rPr>
                        <a:t>Y</a:t>
                      </a:r>
                    </a:p>
                  </a:txBody>
                  <a:tcPr/>
                </a:tc>
              </a:tr>
            </a:tbl>
          </a:graphicData>
        </a:graphic>
      </p:graphicFrame>
    </p:spTree>
    <p:extLst>
      <p:ext uri="{BB962C8B-B14F-4D97-AF65-F5344CB8AC3E}">
        <p14:creationId xmlns:p14="http://schemas.microsoft.com/office/powerpoint/2010/main" val="194749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Modeling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79162468"/>
              </p:ext>
            </p:extLst>
          </p:nvPr>
        </p:nvGraphicFramePr>
        <p:xfrm>
          <a:off x="685800" y="919162"/>
          <a:ext cx="7315200" cy="4245895"/>
        </p:xfrm>
        <a:graphic>
          <a:graphicData uri="http://schemas.openxmlformats.org/drawingml/2006/table">
            <a:tbl>
              <a:tblPr firstRow="1" bandRow="1">
                <a:tableStyleId>{5C22544A-7EE6-4342-B048-85BDC9FD1C3A}</a:tableStyleId>
              </a:tblPr>
              <a:tblGrid>
                <a:gridCol w="3325091"/>
                <a:gridCol w="3990109"/>
              </a:tblGrid>
              <a:tr h="459357">
                <a:tc>
                  <a:txBody>
                    <a:bodyPr/>
                    <a:lstStyle/>
                    <a:p>
                      <a:r>
                        <a:rPr lang="en-US" dirty="0" smtClean="0"/>
                        <a:t>Method</a:t>
                      </a:r>
                      <a:endParaRPr lang="en-US" dirty="0"/>
                    </a:p>
                  </a:txBody>
                  <a:tcPr/>
                </a:tc>
                <a:tc>
                  <a:txBody>
                    <a:bodyPr/>
                    <a:lstStyle/>
                    <a:p>
                      <a:r>
                        <a:rPr lang="en-US" dirty="0" smtClean="0"/>
                        <a:t>Tradeoff</a:t>
                      </a:r>
                      <a:endParaRPr lang="en-US" dirty="0"/>
                    </a:p>
                  </a:txBody>
                  <a:tcPr/>
                </a:tc>
              </a:tr>
              <a:tr h="1974281">
                <a:tc>
                  <a:txBody>
                    <a:bodyPr/>
                    <a:lstStyle/>
                    <a:p>
                      <a:r>
                        <a:rPr lang="en-US" sz="2400" b="1" dirty="0" smtClean="0"/>
                        <a:t>Construct Validity</a:t>
                      </a:r>
                      <a:endParaRPr lang="en-US" sz="2400" b="1" dirty="0"/>
                    </a:p>
                  </a:txBody>
                  <a:tcPr/>
                </a:tc>
                <a:tc>
                  <a:txBody>
                    <a:bodyPr/>
                    <a:lstStyle/>
                    <a:p>
                      <a:r>
                        <a:rPr lang="en-US" sz="2400" dirty="0" smtClean="0">
                          <a:solidFill>
                            <a:srgbClr val="1D649D"/>
                          </a:solidFill>
                        </a:rPr>
                        <a:t>$$</a:t>
                      </a:r>
                    </a:p>
                    <a:p>
                      <a:r>
                        <a:rPr lang="en-US" sz="2400" dirty="0" smtClean="0">
                          <a:solidFill>
                            <a:srgbClr val="1D649D"/>
                          </a:solidFill>
                        </a:rPr>
                        <a:t>TT</a:t>
                      </a:r>
                    </a:p>
                    <a:p>
                      <a:r>
                        <a:rPr lang="en-US" sz="2400" dirty="0" smtClean="0">
                          <a:solidFill>
                            <a:srgbClr val="1D649D"/>
                          </a:solidFill>
                        </a:rPr>
                        <a:t>SS</a:t>
                      </a:r>
                    </a:p>
                    <a:p>
                      <a:r>
                        <a:rPr lang="en-US" sz="2400" dirty="0" smtClean="0">
                          <a:solidFill>
                            <a:srgbClr val="1D649D"/>
                          </a:solidFill>
                        </a:rPr>
                        <a:t>Y</a:t>
                      </a:r>
                    </a:p>
                  </a:txBody>
                  <a:tcPr/>
                </a:tc>
              </a:tr>
              <a:tr h="1812257">
                <a:tc>
                  <a:txBody>
                    <a:bodyPr/>
                    <a:lstStyle/>
                    <a:p>
                      <a:r>
                        <a:rPr lang="en-US" sz="2400" b="1" dirty="0" smtClean="0"/>
                        <a:t>Reliability</a:t>
                      </a:r>
                      <a:endParaRPr lang="en-US" sz="2400" b="1" dirty="0"/>
                    </a:p>
                  </a:txBody>
                  <a:tcPr/>
                </a:tc>
                <a:tc>
                  <a:txBody>
                    <a:bodyPr/>
                    <a:lstStyle/>
                    <a:p>
                      <a:r>
                        <a:rPr lang="en-US" sz="2400" dirty="0" smtClean="0">
                          <a:solidFill>
                            <a:srgbClr val="1D649D"/>
                          </a:solidFill>
                        </a:rPr>
                        <a:t>$$$$</a:t>
                      </a:r>
                    </a:p>
                    <a:p>
                      <a:r>
                        <a:rPr lang="en-US" sz="2400" dirty="0" smtClean="0">
                          <a:solidFill>
                            <a:srgbClr val="1D649D"/>
                          </a:solidFill>
                        </a:rPr>
                        <a:t>TTTT</a:t>
                      </a:r>
                    </a:p>
                    <a:p>
                      <a:r>
                        <a:rPr lang="en-US" sz="2400" dirty="0" smtClean="0">
                          <a:solidFill>
                            <a:srgbClr val="1D649D"/>
                          </a:solidFill>
                        </a:rPr>
                        <a:t>SSSS</a:t>
                      </a:r>
                    </a:p>
                    <a:p>
                      <a:r>
                        <a:rPr lang="en-US" sz="2400" dirty="0" smtClean="0">
                          <a:solidFill>
                            <a:srgbClr val="1D649D"/>
                          </a:solidFill>
                        </a:rPr>
                        <a:t>Y</a:t>
                      </a:r>
                    </a:p>
                  </a:txBody>
                  <a:tcPr/>
                </a:tc>
              </a:tr>
            </a:tbl>
          </a:graphicData>
        </a:graphic>
      </p:graphicFrame>
    </p:spTree>
    <p:extLst>
      <p:ext uri="{BB962C8B-B14F-4D97-AF65-F5344CB8AC3E}">
        <p14:creationId xmlns:p14="http://schemas.microsoft.com/office/powerpoint/2010/main" val="162726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Modeling,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6643600"/>
              </p:ext>
            </p:extLst>
          </p:nvPr>
        </p:nvGraphicFramePr>
        <p:xfrm>
          <a:off x="1045026" y="923924"/>
          <a:ext cx="6479724" cy="5150561"/>
        </p:xfrm>
        <a:graphic>
          <a:graphicData uri="http://schemas.openxmlformats.org/drawingml/2006/table">
            <a:tbl>
              <a:tblPr firstRow="1" bandRow="1">
                <a:tableStyleId>{5C22544A-7EE6-4342-B048-85BDC9FD1C3A}</a:tableStyleId>
              </a:tblPr>
              <a:tblGrid>
                <a:gridCol w="2945329"/>
                <a:gridCol w="3534395"/>
              </a:tblGrid>
              <a:tr h="425811">
                <a:tc>
                  <a:txBody>
                    <a:bodyPr/>
                    <a:lstStyle/>
                    <a:p>
                      <a:r>
                        <a:rPr lang="en-US" sz="2000" dirty="0" smtClean="0"/>
                        <a:t>Method</a:t>
                      </a:r>
                      <a:endParaRPr lang="en-US" sz="2000" dirty="0"/>
                    </a:p>
                  </a:txBody>
                  <a:tcPr/>
                </a:tc>
                <a:tc>
                  <a:txBody>
                    <a:bodyPr/>
                    <a:lstStyle/>
                    <a:p>
                      <a:r>
                        <a:rPr lang="en-US" sz="2000" dirty="0" smtClean="0"/>
                        <a:t>Tradeoff</a:t>
                      </a:r>
                      <a:endParaRPr lang="en-US" sz="2000" dirty="0"/>
                    </a:p>
                  </a:txBody>
                  <a:tcPr/>
                </a:tc>
              </a:tr>
              <a:tr h="1364928">
                <a:tc>
                  <a:txBody>
                    <a:bodyPr/>
                    <a:lstStyle/>
                    <a:p>
                      <a:r>
                        <a:rPr lang="en-US" sz="2000" b="1" dirty="0" smtClean="0"/>
                        <a:t>MMTM</a:t>
                      </a:r>
                      <a:endParaRPr lang="en-US" sz="2000" b="1" dirty="0"/>
                    </a:p>
                  </a:txBody>
                  <a:tcPr/>
                </a:tc>
                <a:tc>
                  <a:txBody>
                    <a:bodyPr/>
                    <a:lstStyle/>
                    <a:p>
                      <a:r>
                        <a:rPr lang="en-US" sz="2000" dirty="0" smtClean="0">
                          <a:solidFill>
                            <a:srgbClr val="1D649D"/>
                          </a:solidFill>
                        </a:rPr>
                        <a:t>$$</a:t>
                      </a:r>
                    </a:p>
                    <a:p>
                      <a:r>
                        <a:rPr lang="en-US" sz="2000" dirty="0" smtClean="0">
                          <a:solidFill>
                            <a:srgbClr val="1D649D"/>
                          </a:solidFill>
                        </a:rPr>
                        <a:t>TTT</a:t>
                      </a:r>
                    </a:p>
                    <a:p>
                      <a:r>
                        <a:rPr lang="en-US" sz="2000" dirty="0" smtClean="0">
                          <a:solidFill>
                            <a:srgbClr val="1D649D"/>
                          </a:solidFill>
                        </a:rPr>
                        <a:t>SSS</a:t>
                      </a:r>
                    </a:p>
                    <a:p>
                      <a:r>
                        <a:rPr lang="en-US" sz="2000" dirty="0" smtClean="0">
                          <a:solidFill>
                            <a:srgbClr val="1D649D"/>
                          </a:solidFill>
                        </a:rPr>
                        <a:t>Y</a:t>
                      </a:r>
                    </a:p>
                  </a:txBody>
                  <a:tcPr/>
                </a:tc>
              </a:tr>
              <a:tr h="1679911">
                <a:tc>
                  <a:txBody>
                    <a:bodyPr/>
                    <a:lstStyle/>
                    <a:p>
                      <a:r>
                        <a:rPr lang="en-US" sz="2000" b="1" dirty="0" smtClean="0"/>
                        <a:t>Latent Class Analysis</a:t>
                      </a:r>
                      <a:endParaRPr lang="en-US" sz="2000" b="1" dirty="0"/>
                    </a:p>
                  </a:txBody>
                  <a:tcPr/>
                </a:tc>
                <a:tc>
                  <a:txBody>
                    <a:bodyPr/>
                    <a:lstStyle/>
                    <a:p>
                      <a:r>
                        <a:rPr lang="en-US" sz="2000" dirty="0" smtClean="0">
                          <a:solidFill>
                            <a:srgbClr val="1D649D"/>
                          </a:solidFill>
                        </a:rPr>
                        <a:t>$$</a:t>
                      </a:r>
                    </a:p>
                    <a:p>
                      <a:r>
                        <a:rPr lang="en-US" sz="2000" dirty="0" smtClean="0">
                          <a:solidFill>
                            <a:srgbClr val="1D649D"/>
                          </a:solidFill>
                        </a:rPr>
                        <a:t>TT</a:t>
                      </a:r>
                    </a:p>
                    <a:p>
                      <a:r>
                        <a:rPr lang="en-US" sz="2000" dirty="0" smtClean="0">
                          <a:solidFill>
                            <a:srgbClr val="1D649D"/>
                          </a:solidFill>
                        </a:rPr>
                        <a:t>SS</a:t>
                      </a:r>
                    </a:p>
                    <a:p>
                      <a:r>
                        <a:rPr lang="en-US" sz="2000" dirty="0" smtClean="0">
                          <a:solidFill>
                            <a:srgbClr val="1D649D"/>
                          </a:solidFill>
                        </a:rPr>
                        <a:t>Y</a:t>
                      </a:r>
                    </a:p>
                    <a:p>
                      <a:endParaRPr lang="en-US" sz="2000" dirty="0" smtClean="0">
                        <a:solidFill>
                          <a:srgbClr val="1D649D"/>
                        </a:solidFill>
                      </a:endParaRPr>
                    </a:p>
                  </a:txBody>
                  <a:tcPr/>
                </a:tc>
              </a:tr>
              <a:tr h="1679911">
                <a:tc>
                  <a:txBody>
                    <a:bodyPr/>
                    <a:lstStyle/>
                    <a:p>
                      <a:r>
                        <a:rPr lang="en-US" sz="2000" b="1" dirty="0" smtClean="0"/>
                        <a:t>IRT</a:t>
                      </a:r>
                      <a:endParaRPr lang="en-US" sz="2000" b="1" dirty="0"/>
                    </a:p>
                  </a:txBody>
                  <a:tcPr/>
                </a:tc>
                <a:tc>
                  <a:txBody>
                    <a:bodyPr/>
                    <a:lstStyle/>
                    <a:p>
                      <a:r>
                        <a:rPr lang="en-US" sz="2000" dirty="0" smtClean="0">
                          <a:solidFill>
                            <a:srgbClr val="1D649D"/>
                          </a:solidFill>
                        </a:rPr>
                        <a:t>$$</a:t>
                      </a:r>
                    </a:p>
                    <a:p>
                      <a:r>
                        <a:rPr lang="en-US" sz="2000" dirty="0" smtClean="0">
                          <a:solidFill>
                            <a:srgbClr val="1D649D"/>
                          </a:solidFill>
                        </a:rPr>
                        <a:t>TT</a:t>
                      </a:r>
                    </a:p>
                    <a:p>
                      <a:r>
                        <a:rPr lang="en-US" sz="2000" dirty="0" smtClean="0">
                          <a:solidFill>
                            <a:srgbClr val="1D649D"/>
                          </a:solidFill>
                        </a:rPr>
                        <a:t>SS</a:t>
                      </a:r>
                    </a:p>
                    <a:p>
                      <a:r>
                        <a:rPr lang="en-US" sz="2000" dirty="0" smtClean="0">
                          <a:solidFill>
                            <a:srgbClr val="1D649D"/>
                          </a:solidFill>
                        </a:rPr>
                        <a:t>Y</a:t>
                      </a:r>
                    </a:p>
                    <a:p>
                      <a:endParaRPr lang="en-US" sz="2000" dirty="0" smtClean="0">
                        <a:solidFill>
                          <a:srgbClr val="1D649D"/>
                        </a:solidFill>
                      </a:endParaRPr>
                    </a:p>
                  </a:txBody>
                  <a:tcPr/>
                </a:tc>
              </a:tr>
            </a:tbl>
          </a:graphicData>
        </a:graphic>
      </p:graphicFrame>
    </p:spTree>
    <p:extLst>
      <p:ext uri="{BB962C8B-B14F-4D97-AF65-F5344CB8AC3E}">
        <p14:creationId xmlns:p14="http://schemas.microsoft.com/office/powerpoint/2010/main" val="1623420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132468"/>
            <a:ext cx="8115300" cy="965452"/>
          </a:xfrm>
        </p:spPr>
        <p:txBody>
          <a:bodyPr/>
          <a:lstStyle/>
          <a:p>
            <a:r>
              <a:rPr lang="en-US" dirty="0" smtClean="0"/>
              <a:t>Guidelines for question evaluation</a:t>
            </a:r>
            <a:endParaRPr lang="en-US" dirty="0"/>
          </a:p>
        </p:txBody>
      </p:sp>
      <p:sp>
        <p:nvSpPr>
          <p:cNvPr id="7" name="Content Placeholder 6"/>
          <p:cNvSpPr>
            <a:spLocks noGrp="1"/>
          </p:cNvSpPr>
          <p:nvPr>
            <p:ph idx="1"/>
          </p:nvPr>
        </p:nvSpPr>
        <p:spPr>
          <a:xfrm>
            <a:off x="685800" y="1188420"/>
            <a:ext cx="8115300" cy="5038959"/>
          </a:xfrm>
        </p:spPr>
        <p:txBody>
          <a:bodyPr/>
          <a:lstStyle/>
          <a:p>
            <a:r>
              <a:rPr lang="en-US" dirty="0" smtClean="0"/>
              <a:t>No “one-method-fits-all”</a:t>
            </a:r>
          </a:p>
          <a:p>
            <a:r>
              <a:rPr lang="en-US" dirty="0" smtClean="0"/>
              <a:t>The field has not figured out the best method(s), the best sequence of method(s)</a:t>
            </a:r>
          </a:p>
          <a:p>
            <a:r>
              <a:rPr lang="en-US" dirty="0" smtClean="0"/>
              <a:t>General flow</a:t>
            </a:r>
          </a:p>
          <a:p>
            <a:pPr lvl="1"/>
            <a:r>
              <a:rPr lang="en-US" dirty="0" smtClean="0"/>
              <a:t>Development of questionnaire</a:t>
            </a:r>
          </a:p>
          <a:p>
            <a:pPr lvl="1"/>
            <a:r>
              <a:rPr lang="en-US" dirty="0" smtClean="0"/>
              <a:t>Small-scale tests</a:t>
            </a:r>
          </a:p>
          <a:p>
            <a:pPr lvl="1"/>
            <a:r>
              <a:rPr lang="en-US" dirty="0" smtClean="0"/>
              <a:t>(Revision of questionnaire)</a:t>
            </a:r>
          </a:p>
          <a:p>
            <a:pPr lvl="1"/>
            <a:r>
              <a:rPr lang="en-US" dirty="0" smtClean="0"/>
              <a:t>Field tests</a:t>
            </a:r>
          </a:p>
        </p:txBody>
      </p:sp>
      <p:sp>
        <p:nvSpPr>
          <p:cNvPr id="5" name="Slide Number Placeholder 4"/>
          <p:cNvSpPr>
            <a:spLocks noGrp="1"/>
          </p:cNvSpPr>
          <p:nvPr>
            <p:ph type="sldNum" sz="quarter" idx="12"/>
          </p:nvPr>
        </p:nvSpPr>
        <p:spPr/>
        <p:txBody>
          <a:bodyPr/>
          <a:lstStyle/>
          <a:p>
            <a:fld id="{556330C3-93D9-864C-869D-FF738A48005C}" type="slidenum">
              <a:rPr lang="en-US" smtClean="0"/>
              <a:pPr/>
              <a:t>17</a:t>
            </a:fld>
            <a:endParaRPr lang="en-US" dirty="0"/>
          </a:p>
        </p:txBody>
      </p:sp>
    </p:spTree>
    <p:extLst>
      <p:ext uri="{BB962C8B-B14F-4D97-AF65-F5344CB8AC3E}">
        <p14:creationId xmlns:p14="http://schemas.microsoft.com/office/powerpoint/2010/main" val="1744810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132468"/>
            <a:ext cx="8115300" cy="965452"/>
          </a:xfrm>
        </p:spPr>
        <p:txBody>
          <a:bodyPr/>
          <a:lstStyle/>
          <a:p>
            <a:r>
              <a:rPr lang="en-US" dirty="0" smtClean="0"/>
              <a:t>Guidelines for question evaluation</a:t>
            </a:r>
            <a:endParaRPr lang="en-US" dirty="0"/>
          </a:p>
        </p:txBody>
      </p:sp>
      <p:sp>
        <p:nvSpPr>
          <p:cNvPr id="7" name="Content Placeholder 6"/>
          <p:cNvSpPr>
            <a:spLocks noGrp="1"/>
          </p:cNvSpPr>
          <p:nvPr>
            <p:ph idx="1"/>
          </p:nvPr>
        </p:nvSpPr>
        <p:spPr>
          <a:xfrm>
            <a:off x="685800" y="1188420"/>
            <a:ext cx="8115300" cy="5038959"/>
          </a:xfrm>
        </p:spPr>
        <p:txBody>
          <a:bodyPr/>
          <a:lstStyle/>
          <a:p>
            <a:r>
              <a:rPr lang="en-US" dirty="0"/>
              <a:t>Recommending decision tree approach</a:t>
            </a:r>
          </a:p>
          <a:p>
            <a:pPr lvl="1"/>
            <a:r>
              <a:rPr lang="en-US" dirty="0"/>
              <a:t>+ vs. –</a:t>
            </a:r>
          </a:p>
          <a:p>
            <a:pPr lvl="1"/>
            <a:r>
              <a:rPr lang="en-US" dirty="0" smtClean="0"/>
              <a:t>Trade-offs because of practical constraints</a:t>
            </a:r>
          </a:p>
          <a:p>
            <a:pPr lvl="2"/>
            <a:r>
              <a:rPr lang="en-US" dirty="0" smtClean="0"/>
              <a:t>Time</a:t>
            </a:r>
          </a:p>
          <a:p>
            <a:pPr lvl="2"/>
            <a:r>
              <a:rPr lang="en-US" dirty="0" smtClean="0"/>
              <a:t>Budget</a:t>
            </a:r>
          </a:p>
          <a:p>
            <a:pPr lvl="2"/>
            <a:r>
              <a:rPr lang="en-US" dirty="0" smtClean="0"/>
              <a:t>Resources </a:t>
            </a:r>
          </a:p>
          <a:p>
            <a:pPr lvl="2"/>
            <a:r>
              <a:rPr lang="en-US" dirty="0" smtClean="0"/>
              <a:t>Stage of questionnaire</a:t>
            </a:r>
            <a:endParaRPr lang="en-US" dirty="0"/>
          </a:p>
          <a:p>
            <a:endParaRPr lang="en-US" dirty="0" smtClean="0"/>
          </a:p>
        </p:txBody>
      </p:sp>
      <p:sp>
        <p:nvSpPr>
          <p:cNvPr id="5" name="Slide Number Placeholder 4"/>
          <p:cNvSpPr>
            <a:spLocks noGrp="1"/>
          </p:cNvSpPr>
          <p:nvPr>
            <p:ph type="sldNum" sz="quarter" idx="12"/>
          </p:nvPr>
        </p:nvSpPr>
        <p:spPr/>
        <p:txBody>
          <a:bodyPr/>
          <a:lstStyle/>
          <a:p>
            <a:fld id="{556330C3-93D9-864C-869D-FF738A48005C}" type="slidenum">
              <a:rPr lang="en-US" smtClean="0"/>
              <a:pPr/>
              <a:t>18</a:t>
            </a:fld>
            <a:endParaRPr lang="en-US" dirty="0"/>
          </a:p>
        </p:txBody>
      </p:sp>
    </p:spTree>
    <p:extLst>
      <p:ext uri="{BB962C8B-B14F-4D97-AF65-F5344CB8AC3E}">
        <p14:creationId xmlns:p14="http://schemas.microsoft.com/office/powerpoint/2010/main" val="1434261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132468"/>
            <a:ext cx="8115300" cy="965452"/>
          </a:xfrm>
        </p:spPr>
        <p:txBody>
          <a:bodyPr/>
          <a:lstStyle/>
          <a:p>
            <a:endParaRPr lang="en-US" dirty="0"/>
          </a:p>
        </p:txBody>
      </p:sp>
      <p:sp>
        <p:nvSpPr>
          <p:cNvPr id="7" name="Content Placeholder 6"/>
          <p:cNvSpPr>
            <a:spLocks noGrp="1"/>
          </p:cNvSpPr>
          <p:nvPr>
            <p:ph idx="1"/>
          </p:nvPr>
        </p:nvSpPr>
        <p:spPr>
          <a:xfrm>
            <a:off x="685800" y="1188420"/>
            <a:ext cx="8115300" cy="5038959"/>
          </a:xfrm>
        </p:spPr>
        <p:txBody>
          <a:bodyPr/>
          <a:lstStyle/>
          <a:p>
            <a:pPr marL="0" indent="0">
              <a:buNone/>
            </a:pPr>
            <a:endParaRPr lang="en-US" dirty="0" smtClean="0"/>
          </a:p>
          <a:p>
            <a:pPr marL="0" indent="0">
              <a:buNone/>
            </a:pPr>
            <a:endParaRPr lang="en-US" dirty="0"/>
          </a:p>
          <a:p>
            <a:pPr marL="0" indent="0" algn="ctr">
              <a:buNone/>
            </a:pPr>
            <a:r>
              <a:rPr lang="en-US" sz="3200" dirty="0" smtClean="0">
                <a:solidFill>
                  <a:schemeClr val="tx2">
                    <a:lumMod val="75000"/>
                  </a:schemeClr>
                </a:solidFill>
              </a:rPr>
              <a:t>THANK YOU!!!</a:t>
            </a:r>
            <a:endParaRPr lang="en-US" sz="3200" dirty="0" smtClean="0">
              <a:solidFill>
                <a:schemeClr val="tx2">
                  <a:lumMod val="75000"/>
                </a:schemeClr>
              </a:solidFill>
            </a:endParaRPr>
          </a:p>
        </p:txBody>
      </p:sp>
      <p:sp>
        <p:nvSpPr>
          <p:cNvPr id="5" name="Slide Number Placeholder 4"/>
          <p:cNvSpPr>
            <a:spLocks noGrp="1"/>
          </p:cNvSpPr>
          <p:nvPr>
            <p:ph type="sldNum" sz="quarter" idx="12"/>
          </p:nvPr>
        </p:nvSpPr>
        <p:spPr/>
        <p:txBody>
          <a:bodyPr/>
          <a:lstStyle/>
          <a:p>
            <a:fld id="{556330C3-93D9-864C-869D-FF738A48005C}" type="slidenum">
              <a:rPr lang="en-US" smtClean="0"/>
              <a:pPr/>
              <a:t>19</a:t>
            </a:fld>
            <a:endParaRPr lang="en-US" dirty="0"/>
          </a:p>
        </p:txBody>
      </p:sp>
    </p:spTree>
    <p:extLst>
      <p:ext uri="{BB962C8B-B14F-4D97-AF65-F5344CB8AC3E}">
        <p14:creationId xmlns:p14="http://schemas.microsoft.com/office/powerpoint/2010/main" val="2259360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Westat Light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estat Dark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Westat Logo on Each Pag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Westat 50 Years">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10038</TotalTime>
  <Words>3433</Words>
  <Application>Microsoft Office PowerPoint</Application>
  <PresentationFormat>On-screen Show (4:3)</PresentationFormat>
  <Paragraphs>354</Paragraphs>
  <Slides>19</Slides>
  <Notes>19</Notes>
  <HiddenSlides>0</HiddenSlides>
  <MMClips>0</MMClip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Westat Light Theme</vt:lpstr>
      <vt:lpstr>Westat Dark Theme</vt:lpstr>
      <vt:lpstr>Westat Logo on Each Page</vt:lpstr>
      <vt:lpstr>Westat 50 Years</vt:lpstr>
      <vt:lpstr>A Framework for Deciding which Methods to Use for Questionnaire Development and Testing  Aaron Maitland, Darby Steiger, Roger Tourangeau, and Ting Yan  November 10, 2016 </vt:lpstr>
      <vt:lpstr>Outline  </vt:lpstr>
      <vt:lpstr>Yan, Kreuter, Tourangeau (2012)</vt:lpstr>
      <vt:lpstr>Yan et al. (2012): 2 Sets of Items tested</vt:lpstr>
      <vt:lpstr>PowerPoint Presentation</vt:lpstr>
      <vt:lpstr>Yan et al. (2012): Conclusions and Discussion</vt:lpstr>
      <vt:lpstr>Maitland and Presser: Previous Research</vt:lpstr>
      <vt:lpstr>Maitland and Presser: Prediction of Reliability</vt:lpstr>
      <vt:lpstr>Maitland and Presser: Conclusions</vt:lpstr>
      <vt:lpstr>Comparison and Tradeoff Criteria</vt:lpstr>
      <vt:lpstr>PowerPoint Presentation</vt:lpstr>
      <vt:lpstr>Laboratory Methods</vt:lpstr>
      <vt:lpstr>Field Based Methods</vt:lpstr>
      <vt:lpstr>Field Based Methods, continued</vt:lpstr>
      <vt:lpstr>Statistical Modeling</vt:lpstr>
      <vt:lpstr>Statistical Modeling, Continued</vt:lpstr>
      <vt:lpstr>Guidelines for question evaluation</vt:lpstr>
      <vt:lpstr>Guidelines for question evaluation</vt:lpstr>
      <vt:lpstr>PowerPoint Presentation</vt:lpstr>
    </vt:vector>
  </TitlesOfParts>
  <Company>Westat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Westat</dc:creator>
  <cp:lastModifiedBy>Roger Tourangeau</cp:lastModifiedBy>
  <cp:revision>173</cp:revision>
  <dcterms:created xsi:type="dcterms:W3CDTF">2012-08-17T15:29:21Z</dcterms:created>
  <dcterms:modified xsi:type="dcterms:W3CDTF">2016-10-28T18:34:24Z</dcterms:modified>
</cp:coreProperties>
</file>