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comments/comment1.xml" ContentType="application/vnd.openxmlformats-officedocument.presentationml.comments+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30"/>
  </p:notesMasterIdLst>
  <p:handoutMasterIdLst>
    <p:handoutMasterId r:id="rId31"/>
  </p:handoutMasterIdLst>
  <p:sldIdLst>
    <p:sldId id="259" r:id="rId5"/>
    <p:sldId id="282" r:id="rId6"/>
    <p:sldId id="295" r:id="rId7"/>
    <p:sldId id="260" r:id="rId8"/>
    <p:sldId id="284" r:id="rId9"/>
    <p:sldId id="291" r:id="rId10"/>
    <p:sldId id="261" r:id="rId11"/>
    <p:sldId id="263" r:id="rId12"/>
    <p:sldId id="264" r:id="rId13"/>
    <p:sldId id="281" r:id="rId14"/>
    <p:sldId id="265" r:id="rId15"/>
    <p:sldId id="267" r:id="rId16"/>
    <p:sldId id="268" r:id="rId17"/>
    <p:sldId id="269" r:id="rId18"/>
    <p:sldId id="285" r:id="rId19"/>
    <p:sldId id="270" r:id="rId20"/>
    <p:sldId id="287" r:id="rId21"/>
    <p:sldId id="294" r:id="rId22"/>
    <p:sldId id="272" r:id="rId23"/>
    <p:sldId id="292" r:id="rId24"/>
    <p:sldId id="288" r:id="rId25"/>
    <p:sldId id="279" r:id="rId26"/>
    <p:sldId id="286" r:id="rId27"/>
    <p:sldId id="283" r:id="rId28"/>
    <p:sldId id="271" r:id="rId2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Decosimo, Kasey P., DVAHCS" initials="DKPD" lastIdx="1" clrIdx="0">
    <p:extLst>
      <p:ext uri="{19B8F6BF-5375-455C-9EA6-DF929625EA0E}">
        <p15:presenceInfo xmlns:p15="http://schemas.microsoft.com/office/powerpoint/2012/main" userId="S::Kasey.Decosimo@va.gov::1055381e-42c9-4bd1-8dc7-3124c8f050d9" providerId="AD"/>
      </p:ext>
    </p:extLst>
  </p:cmAuthor>
  <p:cmAuthor id="2" name="Courtney Van Houtven, Ph.D." initials="CVHP [2]" lastIdx="4" clrIdx="1">
    <p:extLst>
      <p:ext uri="{19B8F6BF-5375-455C-9EA6-DF929625EA0E}">
        <p15:presenceInfo xmlns:p15="http://schemas.microsoft.com/office/powerpoint/2012/main" userId="Courtney Van Houtven, Ph.D."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B9DBB"/>
    <a:srgbClr val="92DABB"/>
    <a:srgbClr val="9AA1B4"/>
    <a:srgbClr val="334F79"/>
    <a:srgbClr val="365C9B"/>
    <a:srgbClr val="F7FCFF"/>
    <a:srgbClr val="E5F5FF"/>
    <a:srgbClr val="E7F5FF"/>
    <a:srgbClr val="7B7B7B"/>
    <a:srgbClr val="DFE7F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2" autoAdjust="0"/>
    <p:restoredTop sz="72814" autoAdjust="0"/>
  </p:normalViewPr>
  <p:slideViewPr>
    <p:cSldViewPr snapToGrid="0" snapToObjects="1">
      <p:cViewPr varScale="1">
        <p:scale>
          <a:sx n="80" d="100"/>
          <a:sy n="80" d="100"/>
        </p:scale>
        <p:origin x="1938" y="84"/>
      </p:cViewPr>
      <p:guideLst/>
    </p:cSldViewPr>
  </p:slideViewPr>
  <p:notesTextViewPr>
    <p:cViewPr>
      <p:scale>
        <a:sx n="1" d="1"/>
        <a:sy n="1" d="1"/>
      </p:scale>
      <p:origin x="0" y="0"/>
    </p:cViewPr>
  </p:notesTextViewPr>
  <p:sorterViewPr>
    <p:cViewPr>
      <p:scale>
        <a:sx n="100" d="100"/>
        <a:sy n="100" d="100"/>
      </p:scale>
      <p:origin x="0" y="0"/>
    </p:cViewPr>
  </p:sorterViewPr>
  <p:notesViewPr>
    <p:cSldViewPr snapToGrid="0" snapToObjects="1">
      <p:cViewPr varScale="1">
        <p:scale>
          <a:sx n="68" d="100"/>
          <a:sy n="68" d="100"/>
        </p:scale>
        <p:origin x="2808" y="84"/>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commentAuthors" Target="commentAuthor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notesMaster" Target="notesMasters/notesMaster1.xml"/><Relationship Id="rId35" Type="http://schemas.openxmlformats.org/officeDocument/2006/relationships/theme" Target="theme/theme1.xml"/></Relationships>
</file>

<file path=ppt/comments/comment1.xml><?xml version="1.0" encoding="utf-8"?>
<p:cmLst xmlns:a="http://schemas.openxmlformats.org/drawingml/2006/main" xmlns:r="http://schemas.openxmlformats.org/officeDocument/2006/relationships" xmlns:p="http://schemas.openxmlformats.org/presentationml/2006/main">
  <p:cm authorId="2" dt="2019-07-02T09:46:13.761" idx="4">
    <p:pos x="10" y="10"/>
    <p:text>Sandy - One thing that woudl be helpful would be to ask Catherine if we can get these details from Lesa - that is, each row should be able to have a number in the right hand column</p:text>
    <p:extLst>
      <p:ext uri="{C676402C-5697-4E1C-873F-D02D1690AC5C}">
        <p15:threadingInfo xmlns:p15="http://schemas.microsoft.com/office/powerpoint/2012/main" timeZoneBias="240"/>
      </p:ext>
    </p:extLst>
  </p:cm>
</p:cmLst>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944A0829-8430-4271-8E10-3B639A1945C5}"/>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604425E9-A4D0-416F-B4D4-66B524CD4905}"/>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3748DB0-78D4-4EC1-9D05-19928ECF237C}" type="datetimeFigureOut">
              <a:rPr lang="en-US" smtClean="0"/>
              <a:t>12/18/2019</a:t>
            </a:fld>
            <a:endParaRPr lang="en-US"/>
          </a:p>
        </p:txBody>
      </p:sp>
      <p:sp>
        <p:nvSpPr>
          <p:cNvPr id="4" name="Footer Placeholder 3">
            <a:extLst>
              <a:ext uri="{FF2B5EF4-FFF2-40B4-BE49-F238E27FC236}">
                <a16:creationId xmlns:a16="http://schemas.microsoft.com/office/drawing/2014/main" id="{75E01646-5BF1-4050-A755-783F4E72EC9B}"/>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36E15C68-1BA1-4586-A16F-13446208C491}"/>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7C8A70A0-D5EF-47C2-94E7-0ACD8004A8D2}" type="slidenum">
              <a:rPr lang="en-US" smtClean="0"/>
              <a:t>‹#›</a:t>
            </a:fld>
            <a:endParaRPr lang="en-US"/>
          </a:p>
        </p:txBody>
      </p:sp>
    </p:spTree>
    <p:extLst>
      <p:ext uri="{BB962C8B-B14F-4D97-AF65-F5344CB8AC3E}">
        <p14:creationId xmlns:p14="http://schemas.microsoft.com/office/powerpoint/2010/main" val="237425995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90E50A4-E1B8-9A46-9015-5BB69772EA75}" type="datetimeFigureOut">
              <a:rPr lang="en-US" smtClean="0"/>
              <a:t>12/18/2019</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414D587-E048-534E-AC57-24299AE9D631}" type="slidenum">
              <a:rPr lang="en-US" smtClean="0"/>
              <a:t>‹#›</a:t>
            </a:fld>
            <a:endParaRPr lang="en-US"/>
          </a:p>
        </p:txBody>
      </p:sp>
    </p:spTree>
    <p:extLst>
      <p:ext uri="{BB962C8B-B14F-4D97-AF65-F5344CB8AC3E}">
        <p14:creationId xmlns:p14="http://schemas.microsoft.com/office/powerpoint/2010/main" val="2297067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414D587-E048-534E-AC57-24299AE9D631}" type="slidenum">
              <a:rPr lang="en-US" smtClean="0"/>
              <a:t>1</a:t>
            </a:fld>
            <a:endParaRPr lang="en-US"/>
          </a:p>
        </p:txBody>
      </p:sp>
    </p:spTree>
    <p:extLst>
      <p:ext uri="{BB962C8B-B14F-4D97-AF65-F5344CB8AC3E}">
        <p14:creationId xmlns:p14="http://schemas.microsoft.com/office/powerpoint/2010/main" val="40146648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414D587-E048-534E-AC57-24299AE9D631}" type="slidenum">
              <a:rPr lang="en-US" smtClean="0"/>
              <a:t>2</a:t>
            </a:fld>
            <a:endParaRPr lang="en-US"/>
          </a:p>
        </p:txBody>
      </p:sp>
    </p:spTree>
    <p:extLst>
      <p:ext uri="{BB962C8B-B14F-4D97-AF65-F5344CB8AC3E}">
        <p14:creationId xmlns:p14="http://schemas.microsoft.com/office/powerpoint/2010/main" val="1175174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a:t>GeripACT</a:t>
            </a:r>
            <a:r>
              <a:rPr lang="en-US" dirty="0"/>
              <a:t> strives to optimize independence, quality of life and quality of care for Veterans who are particularly vulnerable due to multiple interacting cognitive, functional, psychosocial and medical challenges in the setting of advance age.</a:t>
            </a:r>
          </a:p>
          <a:p>
            <a:endParaRPr lang="en-US" dirty="0"/>
          </a:p>
        </p:txBody>
      </p:sp>
      <p:sp>
        <p:nvSpPr>
          <p:cNvPr id="4" name="Slide Number Placeholder 3"/>
          <p:cNvSpPr>
            <a:spLocks noGrp="1"/>
          </p:cNvSpPr>
          <p:nvPr>
            <p:ph type="sldNum" sz="quarter" idx="5"/>
          </p:nvPr>
        </p:nvSpPr>
        <p:spPr/>
        <p:txBody>
          <a:bodyPr/>
          <a:lstStyle/>
          <a:p>
            <a:fld id="{D414D587-E048-534E-AC57-24299AE9D631}" type="slidenum">
              <a:rPr lang="en-US" smtClean="0"/>
              <a:t>3</a:t>
            </a:fld>
            <a:endParaRPr lang="en-US"/>
          </a:p>
        </p:txBody>
      </p:sp>
    </p:spTree>
    <p:extLst>
      <p:ext uri="{BB962C8B-B14F-4D97-AF65-F5344CB8AC3E}">
        <p14:creationId xmlns:p14="http://schemas.microsoft.com/office/powerpoint/2010/main" val="16195980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3. unaccounted confounding</a:t>
            </a:r>
          </a:p>
          <a:p>
            <a:endParaRPr lang="en-US" dirty="0"/>
          </a:p>
        </p:txBody>
      </p:sp>
      <p:sp>
        <p:nvSpPr>
          <p:cNvPr id="4" name="Slide Number Placeholder 3"/>
          <p:cNvSpPr>
            <a:spLocks noGrp="1"/>
          </p:cNvSpPr>
          <p:nvPr>
            <p:ph type="sldNum" sz="quarter" idx="5"/>
          </p:nvPr>
        </p:nvSpPr>
        <p:spPr/>
        <p:txBody>
          <a:bodyPr/>
          <a:lstStyle/>
          <a:p>
            <a:fld id="{D414D587-E048-534E-AC57-24299AE9D631}" type="slidenum">
              <a:rPr lang="en-US" smtClean="0"/>
              <a:t>4</a:t>
            </a:fld>
            <a:endParaRPr lang="en-US"/>
          </a:p>
        </p:txBody>
      </p:sp>
    </p:spTree>
    <p:extLst>
      <p:ext uri="{BB962C8B-B14F-4D97-AF65-F5344CB8AC3E}">
        <p14:creationId xmlns:p14="http://schemas.microsoft.com/office/powerpoint/2010/main" val="58318819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414D587-E048-534E-AC57-24299AE9D631}" type="slidenum">
              <a:rPr lang="en-US" smtClean="0"/>
              <a:t>5</a:t>
            </a:fld>
            <a:endParaRPr lang="en-US"/>
          </a:p>
        </p:txBody>
      </p:sp>
    </p:spTree>
    <p:extLst>
      <p:ext uri="{BB962C8B-B14F-4D97-AF65-F5344CB8AC3E}">
        <p14:creationId xmlns:p14="http://schemas.microsoft.com/office/powerpoint/2010/main" val="425971570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414D587-E048-534E-AC57-24299AE9D631}" type="slidenum">
              <a:rPr lang="en-US" smtClean="0"/>
              <a:t>6</a:t>
            </a:fld>
            <a:endParaRPr lang="en-US"/>
          </a:p>
        </p:txBody>
      </p:sp>
    </p:spTree>
    <p:extLst>
      <p:ext uri="{BB962C8B-B14F-4D97-AF65-F5344CB8AC3E}">
        <p14:creationId xmlns:p14="http://schemas.microsoft.com/office/powerpoint/2010/main" val="197010132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600075" lvl="1" indent="-257175">
              <a:buClr>
                <a:schemeClr val="bg2">
                  <a:lumMod val="50000"/>
                </a:schemeClr>
              </a:buClr>
              <a:buFont typeface="Wingdings" panose="05000000000000000000" pitchFamily="2" charset="2"/>
              <a:buChar char="Ø"/>
            </a:pPr>
            <a:r>
              <a:rPr lang="en-US" dirty="0"/>
              <a:t>Site’s </a:t>
            </a:r>
            <a:r>
              <a:rPr lang="en-US" dirty="0" err="1"/>
              <a:t>GeriPACT</a:t>
            </a:r>
            <a:r>
              <a:rPr lang="en-US" dirty="0"/>
              <a:t> visit count ≥ 500 </a:t>
            </a:r>
          </a:p>
          <a:p>
            <a:pPr marL="600075" lvl="1" indent="-257175">
              <a:buClr>
                <a:schemeClr val="bg2">
                  <a:lumMod val="50000"/>
                </a:schemeClr>
              </a:buClr>
              <a:buFont typeface="Wingdings" panose="05000000000000000000" pitchFamily="2" charset="2"/>
              <a:buChar char="Ø"/>
            </a:pPr>
            <a:r>
              <a:rPr lang="en-US" dirty="0"/>
              <a:t>At least one team at site had ≤ 800 unique   patients per team at time of data pull</a:t>
            </a:r>
          </a:p>
          <a:p>
            <a:pPr marL="600075" lvl="1" indent="-257175">
              <a:buClr>
                <a:schemeClr val="bg2">
                  <a:lumMod val="50000"/>
                </a:schemeClr>
              </a:buClr>
              <a:buFont typeface="Wingdings" panose="05000000000000000000" pitchFamily="2" charset="2"/>
              <a:buChar char="Ø"/>
            </a:pPr>
            <a:r>
              <a:rPr lang="en-US" dirty="0"/>
              <a:t>At least one team at site had social worker and pharmacist included</a:t>
            </a:r>
          </a:p>
        </p:txBody>
      </p:sp>
      <p:sp>
        <p:nvSpPr>
          <p:cNvPr id="4" name="Slide Number Placeholder 3"/>
          <p:cNvSpPr>
            <a:spLocks noGrp="1"/>
          </p:cNvSpPr>
          <p:nvPr>
            <p:ph type="sldNum" sz="quarter" idx="5"/>
          </p:nvPr>
        </p:nvSpPr>
        <p:spPr/>
        <p:txBody>
          <a:bodyPr/>
          <a:lstStyle/>
          <a:p>
            <a:fld id="{D414D587-E048-534E-AC57-24299AE9D631}" type="slidenum">
              <a:rPr lang="en-US" smtClean="0"/>
              <a:t>7</a:t>
            </a:fld>
            <a:endParaRPr lang="en-US"/>
          </a:p>
        </p:txBody>
      </p:sp>
    </p:spTree>
    <p:extLst>
      <p:ext uri="{BB962C8B-B14F-4D97-AF65-F5344CB8AC3E}">
        <p14:creationId xmlns:p14="http://schemas.microsoft.com/office/powerpoint/2010/main" val="362853654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414D587-E048-534E-AC57-24299AE9D631}" type="slidenum">
              <a:rPr lang="en-US" smtClean="0"/>
              <a:t>8</a:t>
            </a:fld>
            <a:endParaRPr lang="en-US"/>
          </a:p>
        </p:txBody>
      </p:sp>
    </p:spTree>
    <p:extLst>
      <p:ext uri="{BB962C8B-B14F-4D97-AF65-F5344CB8AC3E}">
        <p14:creationId xmlns:p14="http://schemas.microsoft.com/office/powerpoint/2010/main" val="332172532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Tuskeegee</a:t>
            </a:r>
            <a:r>
              <a:rPr lang="en-US" dirty="0"/>
              <a:t> Alabama vs. Bay Pines Florida</a:t>
            </a:r>
          </a:p>
          <a:p>
            <a:r>
              <a:rPr lang="en-US" dirty="0"/>
              <a:t>Not all veterans are enrolled in VHA (~40%) and only about ~25% use in a given year</a:t>
            </a:r>
          </a:p>
          <a:p>
            <a:r>
              <a:rPr lang="en-US" dirty="0"/>
              <a:t>Internal Validity related to unaccounted confounding</a:t>
            </a:r>
          </a:p>
          <a:p>
            <a:endParaRPr lang="en-US" dirty="0"/>
          </a:p>
          <a:p>
            <a:r>
              <a:rPr lang="en-US" dirty="0"/>
              <a:t>Not matches – slightly older, Percentage wise  more females, more nonwhites, more adv directive, more </a:t>
            </a:r>
            <a:r>
              <a:rPr lang="en-US" dirty="0" err="1"/>
              <a:t>dementia,more</a:t>
            </a:r>
            <a:r>
              <a:rPr lang="en-US" dirty="0"/>
              <a:t> at least one </a:t>
            </a:r>
            <a:r>
              <a:rPr lang="en-US" dirty="0" err="1"/>
              <a:t>hosp</a:t>
            </a:r>
            <a:r>
              <a:rPr lang="en-US" dirty="0"/>
              <a:t> in </a:t>
            </a:r>
            <a:r>
              <a:rPr lang="en-US" dirty="0" err="1"/>
              <a:t>prev</a:t>
            </a:r>
            <a:r>
              <a:rPr lang="en-US" dirty="0"/>
              <a:t> year (JFI similar) CAN score higher)</a:t>
            </a:r>
          </a:p>
        </p:txBody>
      </p:sp>
      <p:sp>
        <p:nvSpPr>
          <p:cNvPr id="4" name="Slide Number Placeholder 3"/>
          <p:cNvSpPr>
            <a:spLocks noGrp="1"/>
          </p:cNvSpPr>
          <p:nvPr>
            <p:ph type="sldNum" sz="quarter" idx="5"/>
          </p:nvPr>
        </p:nvSpPr>
        <p:spPr/>
        <p:txBody>
          <a:bodyPr/>
          <a:lstStyle/>
          <a:p>
            <a:fld id="{D414D587-E048-534E-AC57-24299AE9D631}" type="slidenum">
              <a:rPr lang="en-US" smtClean="0"/>
              <a:t>9</a:t>
            </a:fld>
            <a:endParaRPr lang="en-US"/>
          </a:p>
        </p:txBody>
      </p:sp>
    </p:spTree>
    <p:extLst>
      <p:ext uri="{BB962C8B-B14F-4D97-AF65-F5344CB8AC3E}">
        <p14:creationId xmlns:p14="http://schemas.microsoft.com/office/powerpoint/2010/main" val="378518428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414D587-E048-534E-AC57-24299AE9D631}" type="slidenum">
              <a:rPr lang="en-US" smtClean="0"/>
              <a:t>10</a:t>
            </a:fld>
            <a:endParaRPr lang="en-US"/>
          </a:p>
        </p:txBody>
      </p:sp>
    </p:spTree>
    <p:extLst>
      <p:ext uri="{BB962C8B-B14F-4D97-AF65-F5344CB8AC3E}">
        <p14:creationId xmlns:p14="http://schemas.microsoft.com/office/powerpoint/2010/main" val="278899531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414D587-E048-534E-AC57-24299AE9D631}" type="slidenum">
              <a:rPr lang="en-US" smtClean="0"/>
              <a:t>11</a:t>
            </a:fld>
            <a:endParaRPr lang="en-US"/>
          </a:p>
        </p:txBody>
      </p:sp>
    </p:spTree>
    <p:extLst>
      <p:ext uri="{BB962C8B-B14F-4D97-AF65-F5344CB8AC3E}">
        <p14:creationId xmlns:p14="http://schemas.microsoft.com/office/powerpoint/2010/main" val="244511249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414D587-E048-534E-AC57-24299AE9D631}" type="slidenum">
              <a:rPr lang="en-US" smtClean="0"/>
              <a:t>12</a:t>
            </a:fld>
            <a:endParaRPr lang="en-US"/>
          </a:p>
        </p:txBody>
      </p:sp>
    </p:spTree>
    <p:extLst>
      <p:ext uri="{BB962C8B-B14F-4D97-AF65-F5344CB8AC3E}">
        <p14:creationId xmlns:p14="http://schemas.microsoft.com/office/powerpoint/2010/main" val="294691568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terms of Standardized Mean Difference &lt;.1 is considered Excellent Balance and &lt;.2 is considered suitable</a:t>
            </a:r>
          </a:p>
        </p:txBody>
      </p:sp>
      <p:sp>
        <p:nvSpPr>
          <p:cNvPr id="4" name="Slide Number Placeholder 3"/>
          <p:cNvSpPr>
            <a:spLocks noGrp="1"/>
          </p:cNvSpPr>
          <p:nvPr>
            <p:ph type="sldNum" sz="quarter" idx="5"/>
          </p:nvPr>
        </p:nvSpPr>
        <p:spPr/>
        <p:txBody>
          <a:bodyPr/>
          <a:lstStyle/>
          <a:p>
            <a:fld id="{D414D587-E048-534E-AC57-24299AE9D631}" type="slidenum">
              <a:rPr lang="en-US" smtClean="0"/>
              <a:t>13</a:t>
            </a:fld>
            <a:endParaRPr lang="en-US"/>
          </a:p>
        </p:txBody>
      </p:sp>
    </p:spTree>
    <p:extLst>
      <p:ext uri="{BB962C8B-B14F-4D97-AF65-F5344CB8AC3E}">
        <p14:creationId xmlns:p14="http://schemas.microsoft.com/office/powerpoint/2010/main" val="424676501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 used in matching</a:t>
            </a:r>
          </a:p>
        </p:txBody>
      </p:sp>
      <p:sp>
        <p:nvSpPr>
          <p:cNvPr id="4" name="Slide Number Placeholder 3"/>
          <p:cNvSpPr>
            <a:spLocks noGrp="1"/>
          </p:cNvSpPr>
          <p:nvPr>
            <p:ph type="sldNum" sz="quarter" idx="5"/>
          </p:nvPr>
        </p:nvSpPr>
        <p:spPr/>
        <p:txBody>
          <a:bodyPr/>
          <a:lstStyle/>
          <a:p>
            <a:fld id="{D414D587-E048-534E-AC57-24299AE9D631}" type="slidenum">
              <a:rPr lang="en-US" smtClean="0"/>
              <a:t>14</a:t>
            </a:fld>
            <a:endParaRPr lang="en-US"/>
          </a:p>
        </p:txBody>
      </p:sp>
    </p:spTree>
    <p:extLst>
      <p:ext uri="{BB962C8B-B14F-4D97-AF65-F5344CB8AC3E}">
        <p14:creationId xmlns:p14="http://schemas.microsoft.com/office/powerpoint/2010/main" val="43521711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414D587-E048-534E-AC57-24299AE9D631}" type="slidenum">
              <a:rPr lang="en-US" smtClean="0"/>
              <a:t>15</a:t>
            </a:fld>
            <a:endParaRPr lang="en-US"/>
          </a:p>
        </p:txBody>
      </p:sp>
    </p:spTree>
    <p:extLst>
      <p:ext uri="{BB962C8B-B14F-4D97-AF65-F5344CB8AC3E}">
        <p14:creationId xmlns:p14="http://schemas.microsoft.com/office/powerpoint/2010/main" val="78723025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414D587-E048-534E-AC57-24299AE9D631}" type="slidenum">
              <a:rPr lang="en-US" smtClean="0"/>
              <a:t>16</a:t>
            </a:fld>
            <a:endParaRPr lang="en-US"/>
          </a:p>
        </p:txBody>
      </p:sp>
    </p:spTree>
    <p:extLst>
      <p:ext uri="{BB962C8B-B14F-4D97-AF65-F5344CB8AC3E}">
        <p14:creationId xmlns:p14="http://schemas.microsoft.com/office/powerpoint/2010/main" val="331023804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414D587-E048-534E-AC57-24299AE9D631}" type="slidenum">
              <a:rPr lang="en-US" smtClean="0"/>
              <a:t>17</a:t>
            </a:fld>
            <a:endParaRPr lang="en-US"/>
          </a:p>
        </p:txBody>
      </p:sp>
    </p:spTree>
    <p:extLst>
      <p:ext uri="{BB962C8B-B14F-4D97-AF65-F5344CB8AC3E}">
        <p14:creationId xmlns:p14="http://schemas.microsoft.com/office/powerpoint/2010/main" val="196989259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414D587-E048-534E-AC57-24299AE9D631}" type="slidenum">
              <a:rPr lang="en-US" smtClean="0"/>
              <a:t>19</a:t>
            </a:fld>
            <a:endParaRPr lang="en-US"/>
          </a:p>
        </p:txBody>
      </p:sp>
    </p:spTree>
    <p:extLst>
      <p:ext uri="{BB962C8B-B14F-4D97-AF65-F5344CB8AC3E}">
        <p14:creationId xmlns:p14="http://schemas.microsoft.com/office/powerpoint/2010/main" val="239652905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Randomization not practical, or not ethical</a:t>
            </a:r>
          </a:p>
        </p:txBody>
      </p:sp>
      <p:sp>
        <p:nvSpPr>
          <p:cNvPr id="4" name="Slide Number Placeholder 3"/>
          <p:cNvSpPr>
            <a:spLocks noGrp="1"/>
          </p:cNvSpPr>
          <p:nvPr>
            <p:ph type="sldNum" sz="quarter" idx="5"/>
          </p:nvPr>
        </p:nvSpPr>
        <p:spPr/>
        <p:txBody>
          <a:bodyPr/>
          <a:lstStyle/>
          <a:p>
            <a:fld id="{D414D587-E048-534E-AC57-24299AE9D631}" type="slidenum">
              <a:rPr lang="en-US" smtClean="0"/>
              <a:t>20</a:t>
            </a:fld>
            <a:endParaRPr lang="en-US"/>
          </a:p>
        </p:txBody>
      </p:sp>
    </p:spTree>
    <p:extLst>
      <p:ext uri="{BB962C8B-B14F-4D97-AF65-F5344CB8AC3E}">
        <p14:creationId xmlns:p14="http://schemas.microsoft.com/office/powerpoint/2010/main" val="384491618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 animations </a:t>
            </a:r>
          </a:p>
        </p:txBody>
      </p:sp>
      <p:sp>
        <p:nvSpPr>
          <p:cNvPr id="4" name="Slide Number Placeholder 3"/>
          <p:cNvSpPr>
            <a:spLocks noGrp="1"/>
          </p:cNvSpPr>
          <p:nvPr>
            <p:ph type="sldNum" sz="quarter" idx="5"/>
          </p:nvPr>
        </p:nvSpPr>
        <p:spPr/>
        <p:txBody>
          <a:bodyPr/>
          <a:lstStyle/>
          <a:p>
            <a:fld id="{A138F690-FE7E-4723-9B0B-59CE0E1DEF14}" type="slidenum">
              <a:rPr lang="en-US" smtClean="0"/>
              <a:t>21</a:t>
            </a:fld>
            <a:endParaRPr lang="en-US"/>
          </a:p>
        </p:txBody>
      </p:sp>
    </p:spTree>
    <p:extLst>
      <p:ext uri="{BB962C8B-B14F-4D97-AF65-F5344CB8AC3E}">
        <p14:creationId xmlns:p14="http://schemas.microsoft.com/office/powerpoint/2010/main" val="401751809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**57 needs to be updated </a:t>
            </a:r>
          </a:p>
        </p:txBody>
      </p:sp>
      <p:sp>
        <p:nvSpPr>
          <p:cNvPr id="4" name="Slide Number Placeholder 3"/>
          <p:cNvSpPr>
            <a:spLocks noGrp="1"/>
          </p:cNvSpPr>
          <p:nvPr>
            <p:ph type="sldNum" sz="quarter" idx="10"/>
          </p:nvPr>
        </p:nvSpPr>
        <p:spPr/>
        <p:txBody>
          <a:bodyPr/>
          <a:lstStyle/>
          <a:p>
            <a:fld id="{A138F690-FE7E-4723-9B0B-59CE0E1DEF14}" type="slidenum">
              <a:rPr lang="en-US" smtClean="0"/>
              <a:t>22</a:t>
            </a:fld>
            <a:endParaRPr lang="en-US"/>
          </a:p>
        </p:txBody>
      </p:sp>
    </p:spTree>
    <p:extLst>
      <p:ext uri="{BB962C8B-B14F-4D97-AF65-F5344CB8AC3E}">
        <p14:creationId xmlns:p14="http://schemas.microsoft.com/office/powerpoint/2010/main" val="62891657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414D587-E048-534E-AC57-24299AE9D631}" type="slidenum">
              <a:rPr lang="en-US" smtClean="0"/>
              <a:t>23</a:t>
            </a:fld>
            <a:endParaRPr lang="en-US"/>
          </a:p>
        </p:txBody>
      </p:sp>
    </p:spTree>
    <p:extLst>
      <p:ext uri="{BB962C8B-B14F-4D97-AF65-F5344CB8AC3E}">
        <p14:creationId xmlns:p14="http://schemas.microsoft.com/office/powerpoint/2010/main" val="35488812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GeripACT</a:t>
            </a:r>
            <a:r>
              <a:rPr lang="en-US" dirty="0"/>
              <a:t> strives to optimize independence, quality of life and quality of care for Veterans who are particularly vulnerable due to multiple interacting cognitive, functional, psychosocial and medical challenges in the setting of advance age.</a:t>
            </a:r>
          </a:p>
          <a:p>
            <a:endParaRPr lang="en-US" dirty="0"/>
          </a:p>
          <a:p>
            <a:r>
              <a:rPr lang="en-US" dirty="0"/>
              <a:t>Provides geriatric expertise, multi discipline team including a pharmacist and social worker and smaller patient panel</a:t>
            </a:r>
          </a:p>
        </p:txBody>
      </p:sp>
      <p:sp>
        <p:nvSpPr>
          <p:cNvPr id="4" name="Slide Number Placeholder 3"/>
          <p:cNvSpPr>
            <a:spLocks noGrp="1"/>
          </p:cNvSpPr>
          <p:nvPr>
            <p:ph type="sldNum" sz="quarter" idx="5"/>
          </p:nvPr>
        </p:nvSpPr>
        <p:spPr/>
        <p:txBody>
          <a:bodyPr/>
          <a:lstStyle/>
          <a:p>
            <a:fld id="{D414D587-E048-534E-AC57-24299AE9D631}" type="slidenum">
              <a:rPr lang="en-US" smtClean="0"/>
              <a:t>24</a:t>
            </a:fld>
            <a:endParaRPr lang="en-US"/>
          </a:p>
        </p:txBody>
      </p:sp>
    </p:spTree>
    <p:extLst>
      <p:ext uri="{BB962C8B-B14F-4D97-AF65-F5344CB8AC3E}">
        <p14:creationId xmlns:p14="http://schemas.microsoft.com/office/powerpoint/2010/main" val="380575874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414D587-E048-534E-AC57-24299AE9D631}" type="slidenum">
              <a:rPr lang="en-US" smtClean="0"/>
              <a:t>25</a:t>
            </a:fld>
            <a:endParaRPr lang="en-US"/>
          </a:p>
        </p:txBody>
      </p:sp>
    </p:spTree>
    <p:extLst>
      <p:ext uri="{BB962C8B-B14F-4D97-AF65-F5344CB8AC3E}">
        <p14:creationId xmlns:p14="http://schemas.microsoft.com/office/powerpoint/2010/main" val="201114549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FBC38D-62B8-164A-9756-EFC5707B4C6F}"/>
              </a:ext>
            </a:extLst>
          </p:cNvPr>
          <p:cNvSpPr>
            <a:spLocks noGrp="1"/>
          </p:cNvSpPr>
          <p:nvPr>
            <p:ph type="ctrTitle"/>
          </p:nvPr>
        </p:nvSpPr>
        <p:spPr>
          <a:xfrm>
            <a:off x="628651" y="612140"/>
            <a:ext cx="7886699" cy="2387600"/>
          </a:xfrm>
        </p:spPr>
        <p:txBody>
          <a:bodyPr anchor="b"/>
          <a:lstStyle>
            <a:lvl1pPr algn="l">
              <a:lnSpc>
                <a:spcPct val="80000"/>
              </a:lnSpc>
              <a:defRPr sz="4500">
                <a:solidFill>
                  <a:schemeClr val="bg1"/>
                </a:solidFill>
              </a:defRPr>
            </a:lvl1pPr>
          </a:lstStyle>
          <a:p>
            <a:r>
              <a:rPr lang="en-US"/>
              <a:t>Click to edit Master title style</a:t>
            </a:r>
            <a:endParaRPr lang="en-US" dirty="0"/>
          </a:p>
        </p:txBody>
      </p:sp>
      <p:sp>
        <p:nvSpPr>
          <p:cNvPr id="3" name="Subtitle 2">
            <a:extLst>
              <a:ext uri="{FF2B5EF4-FFF2-40B4-BE49-F238E27FC236}">
                <a16:creationId xmlns:a16="http://schemas.microsoft.com/office/drawing/2014/main" id="{164A1C66-D93F-7A4D-926E-DBCD325BBE7C}"/>
              </a:ext>
            </a:extLst>
          </p:cNvPr>
          <p:cNvSpPr>
            <a:spLocks noGrp="1"/>
          </p:cNvSpPr>
          <p:nvPr>
            <p:ph type="subTitle" idx="1"/>
          </p:nvPr>
        </p:nvSpPr>
        <p:spPr>
          <a:xfrm>
            <a:off x="628650" y="3088174"/>
            <a:ext cx="7886699" cy="1655762"/>
          </a:xfrm>
        </p:spPr>
        <p:txBody>
          <a:bodyPr>
            <a:normAutofit/>
          </a:bodyPr>
          <a:lstStyle>
            <a:lvl1pPr marL="0" indent="0" algn="l">
              <a:lnSpc>
                <a:spcPct val="70000"/>
              </a:lnSpc>
              <a:buNone/>
              <a:defRPr sz="210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pic>
        <p:nvPicPr>
          <p:cNvPr id="6" name="Picture 5">
            <a:extLst>
              <a:ext uri="{FF2B5EF4-FFF2-40B4-BE49-F238E27FC236}">
                <a16:creationId xmlns:a16="http://schemas.microsoft.com/office/drawing/2014/main" id="{2C2FDE2D-7283-4139-A80B-8BA67AEE3713}"/>
              </a:ext>
            </a:extLst>
          </p:cNvPr>
          <p:cNvPicPr>
            <a:picLocks noChangeAspect="1"/>
          </p:cNvPicPr>
          <p:nvPr userDrawn="1"/>
        </p:nvPicPr>
        <p:blipFill>
          <a:blip r:embed="rId3"/>
          <a:stretch>
            <a:fillRect/>
          </a:stretch>
        </p:blipFill>
        <p:spPr>
          <a:xfrm>
            <a:off x="454480" y="5887401"/>
            <a:ext cx="1915886" cy="833030"/>
          </a:xfrm>
          <a:prstGeom prst="rect">
            <a:avLst/>
          </a:prstGeom>
        </p:spPr>
      </p:pic>
    </p:spTree>
    <p:extLst>
      <p:ext uri="{BB962C8B-B14F-4D97-AF65-F5344CB8AC3E}">
        <p14:creationId xmlns:p14="http://schemas.microsoft.com/office/powerpoint/2010/main" val="31941054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4E3314A-FE99-4139-88A5-54770D1529D7}"/>
              </a:ext>
            </a:extLst>
          </p:cNvPr>
          <p:cNvSpPr/>
          <p:nvPr userDrawn="1"/>
        </p:nvSpPr>
        <p:spPr>
          <a:xfrm>
            <a:off x="0" y="-23906"/>
            <a:ext cx="9144000" cy="1605516"/>
          </a:xfrm>
          <a:prstGeom prst="rect">
            <a:avLst/>
          </a:prstGeom>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013168C-76A2-B94F-93A9-01598616BF4F}"/>
              </a:ext>
            </a:extLst>
          </p:cNvPr>
          <p:cNvSpPr>
            <a:spLocks noGrp="1"/>
          </p:cNvSpPr>
          <p:nvPr>
            <p:ph type="title"/>
          </p:nvPr>
        </p:nvSpPr>
        <p:spPr/>
        <p:txBody>
          <a:bodyPr/>
          <a:lstStyle>
            <a:lvl1pPr algn="ctr">
              <a:defRPr>
                <a:solidFill>
                  <a:schemeClr val="bg1"/>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09EFBD19-ACC6-D940-81DC-46A947A276AD}"/>
              </a:ext>
            </a:extLst>
          </p:cNvPr>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DD1A0C61-D5BB-1F4D-A399-41BF6EF4FF86}"/>
              </a:ext>
            </a:extLst>
          </p:cNvPr>
          <p:cNvSpPr>
            <a:spLocks noGrp="1"/>
          </p:cNvSpPr>
          <p:nvPr>
            <p:ph type="dt" sz="half" idx="10"/>
          </p:nvPr>
        </p:nvSpPr>
        <p:spPr>
          <a:xfrm>
            <a:off x="5088774" y="6377843"/>
            <a:ext cx="1228217" cy="365125"/>
          </a:xfrm>
          <a:prstGeom prst="rect">
            <a:avLst/>
          </a:prstGeom>
        </p:spPr>
        <p:txBody>
          <a:bodyPr/>
          <a:lstStyle/>
          <a:p>
            <a:endParaRPr lang="en-US" dirty="0"/>
          </a:p>
        </p:txBody>
      </p:sp>
      <p:sp>
        <p:nvSpPr>
          <p:cNvPr id="5" name="Footer Placeholder 4">
            <a:extLst>
              <a:ext uri="{FF2B5EF4-FFF2-40B4-BE49-F238E27FC236}">
                <a16:creationId xmlns:a16="http://schemas.microsoft.com/office/drawing/2014/main" id="{38329A44-237A-A94C-9731-C6462F4F1FBC}"/>
              </a:ext>
            </a:extLst>
          </p:cNvPr>
          <p:cNvSpPr>
            <a:spLocks noGrp="1"/>
          </p:cNvSpPr>
          <p:nvPr>
            <p:ph type="ftr" sz="quarter" idx="11"/>
          </p:nvPr>
        </p:nvSpPr>
        <p:spPr>
          <a:xfrm>
            <a:off x="1827079" y="6377845"/>
            <a:ext cx="3165835" cy="365125"/>
          </a:xfrm>
          <a:prstGeom prst="rect">
            <a:avLst/>
          </a:prstGeom>
        </p:spPr>
        <p:txBody>
          <a:bodyPr/>
          <a:lstStyle/>
          <a:p>
            <a:endParaRPr lang="en-US" dirty="0"/>
          </a:p>
        </p:txBody>
      </p:sp>
      <p:sp>
        <p:nvSpPr>
          <p:cNvPr id="6" name="Slide Number Placeholder 5">
            <a:extLst>
              <a:ext uri="{FF2B5EF4-FFF2-40B4-BE49-F238E27FC236}">
                <a16:creationId xmlns:a16="http://schemas.microsoft.com/office/drawing/2014/main" id="{19F839F1-BB12-4545-9798-8F6B40D51888}"/>
              </a:ext>
            </a:extLst>
          </p:cNvPr>
          <p:cNvSpPr>
            <a:spLocks noGrp="1"/>
          </p:cNvSpPr>
          <p:nvPr>
            <p:ph type="sldNum" sz="quarter" idx="12"/>
          </p:nvPr>
        </p:nvSpPr>
        <p:spPr>
          <a:xfrm>
            <a:off x="8515350" y="6377842"/>
            <a:ext cx="628650" cy="365125"/>
          </a:xfrm>
          <a:prstGeom prst="rect">
            <a:avLst/>
          </a:prstGeom>
        </p:spPr>
        <p:txBody>
          <a:bodyPr/>
          <a:lstStyle>
            <a:lvl1pPr>
              <a:defRPr sz="1400"/>
            </a:lvl1pPr>
          </a:lstStyle>
          <a:p>
            <a:endParaRPr lang="en-US" dirty="0"/>
          </a:p>
        </p:txBody>
      </p:sp>
      <p:cxnSp>
        <p:nvCxnSpPr>
          <p:cNvPr id="10" name="Straight Connector 9">
            <a:extLst>
              <a:ext uri="{FF2B5EF4-FFF2-40B4-BE49-F238E27FC236}">
                <a16:creationId xmlns:a16="http://schemas.microsoft.com/office/drawing/2014/main" id="{24055686-F072-4A32-A69C-D17A737DA5C8}"/>
              </a:ext>
            </a:extLst>
          </p:cNvPr>
          <p:cNvCxnSpPr/>
          <p:nvPr userDrawn="1"/>
        </p:nvCxnSpPr>
        <p:spPr>
          <a:xfrm>
            <a:off x="0" y="1584250"/>
            <a:ext cx="9144000" cy="0"/>
          </a:xfrm>
          <a:prstGeom prst="line">
            <a:avLst/>
          </a:prstGeom>
          <a:ln w="38100">
            <a:solidFill>
              <a:srgbClr val="7B9DBB"/>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754465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3C65A1-6207-EA43-BCFE-360CA041113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3F15F6A-5758-0B4F-94A4-4555BFFD75F5}"/>
              </a:ext>
            </a:extLst>
          </p:cNvPr>
          <p:cNvSpPr>
            <a:spLocks noGrp="1"/>
          </p:cNvSpPr>
          <p:nvPr>
            <p:ph sz="half" idx="1"/>
          </p:nvPr>
        </p:nvSpPr>
        <p:spPr>
          <a:xfrm>
            <a:off x="628650" y="1825626"/>
            <a:ext cx="3886200" cy="40641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D112DB2-A465-4949-9D6F-3FDE269E7C7C}"/>
              </a:ext>
            </a:extLst>
          </p:cNvPr>
          <p:cNvSpPr>
            <a:spLocks noGrp="1"/>
          </p:cNvSpPr>
          <p:nvPr>
            <p:ph sz="half" idx="2"/>
          </p:nvPr>
        </p:nvSpPr>
        <p:spPr>
          <a:xfrm>
            <a:off x="4629150" y="1825626"/>
            <a:ext cx="3886200" cy="40641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Date Placeholder 3">
            <a:extLst>
              <a:ext uri="{FF2B5EF4-FFF2-40B4-BE49-F238E27FC236}">
                <a16:creationId xmlns:a16="http://schemas.microsoft.com/office/drawing/2014/main" id="{573067ED-E77F-42BE-AD33-934652032A6E}"/>
              </a:ext>
            </a:extLst>
          </p:cNvPr>
          <p:cNvSpPr>
            <a:spLocks noGrp="1"/>
          </p:cNvSpPr>
          <p:nvPr>
            <p:ph type="dt" sz="half" idx="10"/>
          </p:nvPr>
        </p:nvSpPr>
        <p:spPr>
          <a:xfrm>
            <a:off x="5088774" y="6377843"/>
            <a:ext cx="1228217" cy="365125"/>
          </a:xfrm>
          <a:prstGeom prst="rect">
            <a:avLst/>
          </a:prstGeom>
        </p:spPr>
        <p:txBody>
          <a:bodyPr/>
          <a:lstStyle/>
          <a:p>
            <a:endParaRPr lang="en-US" dirty="0"/>
          </a:p>
        </p:txBody>
      </p:sp>
      <p:sp>
        <p:nvSpPr>
          <p:cNvPr id="13" name="Footer Placeholder 4">
            <a:extLst>
              <a:ext uri="{FF2B5EF4-FFF2-40B4-BE49-F238E27FC236}">
                <a16:creationId xmlns:a16="http://schemas.microsoft.com/office/drawing/2014/main" id="{5CA01E48-E8D4-4803-B186-B582B9DBC087}"/>
              </a:ext>
            </a:extLst>
          </p:cNvPr>
          <p:cNvSpPr>
            <a:spLocks noGrp="1"/>
          </p:cNvSpPr>
          <p:nvPr>
            <p:ph type="ftr" sz="quarter" idx="11"/>
          </p:nvPr>
        </p:nvSpPr>
        <p:spPr>
          <a:xfrm>
            <a:off x="1827079" y="6377845"/>
            <a:ext cx="3165835" cy="365125"/>
          </a:xfrm>
          <a:prstGeom prst="rect">
            <a:avLst/>
          </a:prstGeom>
        </p:spPr>
        <p:txBody>
          <a:bodyPr/>
          <a:lstStyle/>
          <a:p>
            <a:endParaRPr lang="en-US" dirty="0"/>
          </a:p>
        </p:txBody>
      </p:sp>
      <p:sp>
        <p:nvSpPr>
          <p:cNvPr id="14" name="Slide Number Placeholder 5">
            <a:extLst>
              <a:ext uri="{FF2B5EF4-FFF2-40B4-BE49-F238E27FC236}">
                <a16:creationId xmlns:a16="http://schemas.microsoft.com/office/drawing/2014/main" id="{C6FEB616-5746-4050-B8D0-A571A965F0AD}"/>
              </a:ext>
            </a:extLst>
          </p:cNvPr>
          <p:cNvSpPr>
            <a:spLocks noGrp="1"/>
          </p:cNvSpPr>
          <p:nvPr>
            <p:ph type="sldNum" sz="quarter" idx="12"/>
          </p:nvPr>
        </p:nvSpPr>
        <p:spPr>
          <a:xfrm>
            <a:off x="628650" y="6377844"/>
            <a:ext cx="1001805" cy="365125"/>
          </a:xfrm>
          <a:prstGeom prst="rect">
            <a:avLst/>
          </a:prstGeom>
        </p:spPr>
        <p:txBody>
          <a:bodyPr/>
          <a:lstStyle/>
          <a:p>
            <a:endParaRPr lang="en-US" dirty="0"/>
          </a:p>
        </p:txBody>
      </p:sp>
    </p:spTree>
    <p:extLst>
      <p:ext uri="{BB962C8B-B14F-4D97-AF65-F5344CB8AC3E}">
        <p14:creationId xmlns:p14="http://schemas.microsoft.com/office/powerpoint/2010/main" val="37883706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26D8B0-B8BD-094C-B803-9E835977F653}"/>
              </a:ext>
            </a:extLst>
          </p:cNvPr>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723F496-1C19-5B47-8C6A-E934CC0CB4E6}"/>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id="{6182FA1E-9044-5B4B-A88C-C7CF371BC51F}"/>
              </a:ext>
            </a:extLst>
          </p:cNvPr>
          <p:cNvSpPr>
            <a:spLocks noGrp="1"/>
          </p:cNvSpPr>
          <p:nvPr>
            <p:ph sz="half" idx="2"/>
          </p:nvPr>
        </p:nvSpPr>
        <p:spPr>
          <a:xfrm>
            <a:off x="629842" y="2505076"/>
            <a:ext cx="3868340" cy="33847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CBA71E6-3E33-3F43-A520-86CC0A26AA8E}"/>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3C4763B1-F848-F441-84C1-B1E1BC825EC1}"/>
              </a:ext>
            </a:extLst>
          </p:cNvPr>
          <p:cNvSpPr>
            <a:spLocks noGrp="1"/>
          </p:cNvSpPr>
          <p:nvPr>
            <p:ph sz="quarter" idx="4"/>
          </p:nvPr>
        </p:nvSpPr>
        <p:spPr>
          <a:xfrm>
            <a:off x="4629150" y="2505076"/>
            <a:ext cx="3887391" cy="33847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Date Placeholder 3">
            <a:extLst>
              <a:ext uri="{FF2B5EF4-FFF2-40B4-BE49-F238E27FC236}">
                <a16:creationId xmlns:a16="http://schemas.microsoft.com/office/drawing/2014/main" id="{C296AA4E-FE48-4979-9797-2EA26EB61FB0}"/>
              </a:ext>
            </a:extLst>
          </p:cNvPr>
          <p:cNvSpPr>
            <a:spLocks noGrp="1"/>
          </p:cNvSpPr>
          <p:nvPr>
            <p:ph type="dt" sz="half" idx="10"/>
          </p:nvPr>
        </p:nvSpPr>
        <p:spPr>
          <a:xfrm>
            <a:off x="5088774" y="6377843"/>
            <a:ext cx="1228217" cy="365125"/>
          </a:xfrm>
          <a:prstGeom prst="rect">
            <a:avLst/>
          </a:prstGeom>
        </p:spPr>
        <p:txBody>
          <a:bodyPr/>
          <a:lstStyle/>
          <a:p>
            <a:endParaRPr lang="en-US" dirty="0"/>
          </a:p>
        </p:txBody>
      </p:sp>
      <p:sp>
        <p:nvSpPr>
          <p:cNvPr id="14" name="Footer Placeholder 4">
            <a:extLst>
              <a:ext uri="{FF2B5EF4-FFF2-40B4-BE49-F238E27FC236}">
                <a16:creationId xmlns:a16="http://schemas.microsoft.com/office/drawing/2014/main" id="{4232B0EE-2D78-4D60-9C01-B29BD9CEB961}"/>
              </a:ext>
            </a:extLst>
          </p:cNvPr>
          <p:cNvSpPr>
            <a:spLocks noGrp="1"/>
          </p:cNvSpPr>
          <p:nvPr>
            <p:ph type="ftr" sz="quarter" idx="11"/>
          </p:nvPr>
        </p:nvSpPr>
        <p:spPr>
          <a:xfrm>
            <a:off x="1827079" y="6377845"/>
            <a:ext cx="3165835" cy="365125"/>
          </a:xfrm>
          <a:prstGeom prst="rect">
            <a:avLst/>
          </a:prstGeom>
        </p:spPr>
        <p:txBody>
          <a:bodyPr/>
          <a:lstStyle/>
          <a:p>
            <a:endParaRPr lang="en-US" dirty="0"/>
          </a:p>
        </p:txBody>
      </p:sp>
      <p:sp>
        <p:nvSpPr>
          <p:cNvPr id="15" name="Slide Number Placeholder 5">
            <a:extLst>
              <a:ext uri="{FF2B5EF4-FFF2-40B4-BE49-F238E27FC236}">
                <a16:creationId xmlns:a16="http://schemas.microsoft.com/office/drawing/2014/main" id="{A31D0217-FBC7-4DD7-B2B3-8F8463087543}"/>
              </a:ext>
            </a:extLst>
          </p:cNvPr>
          <p:cNvSpPr>
            <a:spLocks noGrp="1"/>
          </p:cNvSpPr>
          <p:nvPr>
            <p:ph type="sldNum" sz="quarter" idx="12"/>
          </p:nvPr>
        </p:nvSpPr>
        <p:spPr>
          <a:xfrm>
            <a:off x="628650" y="6377844"/>
            <a:ext cx="1001805" cy="365125"/>
          </a:xfrm>
          <a:prstGeom prst="rect">
            <a:avLst/>
          </a:prstGeom>
        </p:spPr>
        <p:txBody>
          <a:bodyPr/>
          <a:lstStyle/>
          <a:p>
            <a:endParaRPr lang="en-US" dirty="0"/>
          </a:p>
        </p:txBody>
      </p:sp>
    </p:spTree>
    <p:extLst>
      <p:ext uri="{BB962C8B-B14F-4D97-AF65-F5344CB8AC3E}">
        <p14:creationId xmlns:p14="http://schemas.microsoft.com/office/powerpoint/2010/main" val="12251395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795DB5-1E01-2349-9029-E089B42B0942}"/>
              </a:ext>
            </a:extLst>
          </p:cNvPr>
          <p:cNvSpPr>
            <a:spLocks noGrp="1"/>
          </p:cNvSpPr>
          <p:nvPr>
            <p:ph type="title"/>
          </p:nvPr>
        </p:nvSpPr>
        <p:spPr/>
        <p:txBody>
          <a:bodyPr/>
          <a:lstStyle/>
          <a:p>
            <a:r>
              <a:rPr lang="en-US"/>
              <a:t>Click to edit Master title style</a:t>
            </a:r>
          </a:p>
        </p:txBody>
      </p:sp>
      <p:sp>
        <p:nvSpPr>
          <p:cNvPr id="9" name="Date Placeholder 3">
            <a:extLst>
              <a:ext uri="{FF2B5EF4-FFF2-40B4-BE49-F238E27FC236}">
                <a16:creationId xmlns:a16="http://schemas.microsoft.com/office/drawing/2014/main" id="{363B29E0-A001-4D3D-A07B-A58C3EE4C922}"/>
              </a:ext>
            </a:extLst>
          </p:cNvPr>
          <p:cNvSpPr>
            <a:spLocks noGrp="1"/>
          </p:cNvSpPr>
          <p:nvPr>
            <p:ph type="dt" sz="half" idx="10"/>
          </p:nvPr>
        </p:nvSpPr>
        <p:spPr>
          <a:xfrm>
            <a:off x="5088774" y="6377843"/>
            <a:ext cx="1228217" cy="365125"/>
          </a:xfrm>
          <a:prstGeom prst="rect">
            <a:avLst/>
          </a:prstGeom>
        </p:spPr>
        <p:txBody>
          <a:bodyPr/>
          <a:lstStyle/>
          <a:p>
            <a:endParaRPr lang="en-US" dirty="0"/>
          </a:p>
        </p:txBody>
      </p:sp>
      <p:sp>
        <p:nvSpPr>
          <p:cNvPr id="10" name="Footer Placeholder 4">
            <a:extLst>
              <a:ext uri="{FF2B5EF4-FFF2-40B4-BE49-F238E27FC236}">
                <a16:creationId xmlns:a16="http://schemas.microsoft.com/office/drawing/2014/main" id="{3CA51A11-F3B8-44E8-B984-27562643F2C8}"/>
              </a:ext>
            </a:extLst>
          </p:cNvPr>
          <p:cNvSpPr>
            <a:spLocks noGrp="1"/>
          </p:cNvSpPr>
          <p:nvPr>
            <p:ph type="ftr" sz="quarter" idx="11"/>
          </p:nvPr>
        </p:nvSpPr>
        <p:spPr>
          <a:xfrm>
            <a:off x="1827079" y="6377845"/>
            <a:ext cx="3165835" cy="365125"/>
          </a:xfrm>
          <a:prstGeom prst="rect">
            <a:avLst/>
          </a:prstGeom>
        </p:spPr>
        <p:txBody>
          <a:bodyPr/>
          <a:lstStyle/>
          <a:p>
            <a:endParaRPr lang="en-US" dirty="0"/>
          </a:p>
        </p:txBody>
      </p:sp>
      <p:sp>
        <p:nvSpPr>
          <p:cNvPr id="11" name="Slide Number Placeholder 5">
            <a:extLst>
              <a:ext uri="{FF2B5EF4-FFF2-40B4-BE49-F238E27FC236}">
                <a16:creationId xmlns:a16="http://schemas.microsoft.com/office/drawing/2014/main" id="{FAC7A4B3-5491-4701-AD1A-DCA404FB20F2}"/>
              </a:ext>
            </a:extLst>
          </p:cNvPr>
          <p:cNvSpPr>
            <a:spLocks noGrp="1"/>
          </p:cNvSpPr>
          <p:nvPr>
            <p:ph type="sldNum" sz="quarter" idx="12"/>
          </p:nvPr>
        </p:nvSpPr>
        <p:spPr>
          <a:xfrm>
            <a:off x="628650" y="6377844"/>
            <a:ext cx="1001805" cy="365125"/>
          </a:xfrm>
          <a:prstGeom prst="rect">
            <a:avLst/>
          </a:prstGeom>
        </p:spPr>
        <p:txBody>
          <a:bodyPr/>
          <a:lstStyle/>
          <a:p>
            <a:endParaRPr lang="en-US" dirty="0"/>
          </a:p>
        </p:txBody>
      </p:sp>
    </p:spTree>
    <p:extLst>
      <p:ext uri="{BB962C8B-B14F-4D97-AF65-F5344CB8AC3E}">
        <p14:creationId xmlns:p14="http://schemas.microsoft.com/office/powerpoint/2010/main" val="19712593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8" name="Date Placeholder 3">
            <a:extLst>
              <a:ext uri="{FF2B5EF4-FFF2-40B4-BE49-F238E27FC236}">
                <a16:creationId xmlns:a16="http://schemas.microsoft.com/office/drawing/2014/main" id="{BC2C9258-385F-48E4-B71F-794A2103927E}"/>
              </a:ext>
            </a:extLst>
          </p:cNvPr>
          <p:cNvSpPr>
            <a:spLocks noGrp="1"/>
          </p:cNvSpPr>
          <p:nvPr>
            <p:ph type="dt" sz="half" idx="10"/>
          </p:nvPr>
        </p:nvSpPr>
        <p:spPr>
          <a:xfrm>
            <a:off x="5088774" y="6377843"/>
            <a:ext cx="1228217" cy="365125"/>
          </a:xfrm>
          <a:prstGeom prst="rect">
            <a:avLst/>
          </a:prstGeom>
        </p:spPr>
        <p:txBody>
          <a:bodyPr/>
          <a:lstStyle/>
          <a:p>
            <a:endParaRPr lang="en-US" dirty="0"/>
          </a:p>
        </p:txBody>
      </p:sp>
      <p:sp>
        <p:nvSpPr>
          <p:cNvPr id="9" name="Footer Placeholder 4">
            <a:extLst>
              <a:ext uri="{FF2B5EF4-FFF2-40B4-BE49-F238E27FC236}">
                <a16:creationId xmlns:a16="http://schemas.microsoft.com/office/drawing/2014/main" id="{F89C2E16-180A-4147-86F2-08BA9FF2733F}"/>
              </a:ext>
            </a:extLst>
          </p:cNvPr>
          <p:cNvSpPr>
            <a:spLocks noGrp="1"/>
          </p:cNvSpPr>
          <p:nvPr>
            <p:ph type="ftr" sz="quarter" idx="11"/>
          </p:nvPr>
        </p:nvSpPr>
        <p:spPr>
          <a:xfrm>
            <a:off x="1827079" y="6377845"/>
            <a:ext cx="3165835" cy="365125"/>
          </a:xfrm>
          <a:prstGeom prst="rect">
            <a:avLst/>
          </a:prstGeom>
        </p:spPr>
        <p:txBody>
          <a:bodyPr/>
          <a:lstStyle/>
          <a:p>
            <a:endParaRPr lang="en-US" dirty="0"/>
          </a:p>
        </p:txBody>
      </p:sp>
      <p:sp>
        <p:nvSpPr>
          <p:cNvPr id="10" name="Slide Number Placeholder 5">
            <a:extLst>
              <a:ext uri="{FF2B5EF4-FFF2-40B4-BE49-F238E27FC236}">
                <a16:creationId xmlns:a16="http://schemas.microsoft.com/office/drawing/2014/main" id="{D6359941-9E1E-47D5-BC17-B354F069A9C6}"/>
              </a:ext>
            </a:extLst>
          </p:cNvPr>
          <p:cNvSpPr>
            <a:spLocks noGrp="1"/>
          </p:cNvSpPr>
          <p:nvPr>
            <p:ph type="sldNum" sz="quarter" idx="12"/>
          </p:nvPr>
        </p:nvSpPr>
        <p:spPr>
          <a:xfrm>
            <a:off x="628650" y="6377844"/>
            <a:ext cx="1001805" cy="365125"/>
          </a:xfrm>
          <a:prstGeom prst="rect">
            <a:avLst/>
          </a:prstGeom>
        </p:spPr>
        <p:txBody>
          <a:bodyPr/>
          <a:lstStyle/>
          <a:p>
            <a:endParaRPr lang="en-US" dirty="0"/>
          </a:p>
        </p:txBody>
      </p:sp>
    </p:spTree>
    <p:extLst>
      <p:ext uri="{BB962C8B-B14F-4D97-AF65-F5344CB8AC3E}">
        <p14:creationId xmlns:p14="http://schemas.microsoft.com/office/powerpoint/2010/main" val="934344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E15373-5EBD-DF4C-ADFA-BD07C198611C}"/>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Content Placeholder 2">
            <a:extLst>
              <a:ext uri="{FF2B5EF4-FFF2-40B4-BE49-F238E27FC236}">
                <a16:creationId xmlns:a16="http://schemas.microsoft.com/office/drawing/2014/main" id="{BC69F1BC-E310-4D4D-93ED-5201D41AAD2E}"/>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10CD64C-7B5A-C348-A7BE-488BD9CF96BB}"/>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11" name="Date Placeholder 3">
            <a:extLst>
              <a:ext uri="{FF2B5EF4-FFF2-40B4-BE49-F238E27FC236}">
                <a16:creationId xmlns:a16="http://schemas.microsoft.com/office/drawing/2014/main" id="{1EA76432-7693-481C-9231-BD5805E4AFA2}"/>
              </a:ext>
            </a:extLst>
          </p:cNvPr>
          <p:cNvSpPr>
            <a:spLocks noGrp="1"/>
          </p:cNvSpPr>
          <p:nvPr>
            <p:ph type="dt" sz="half" idx="10"/>
          </p:nvPr>
        </p:nvSpPr>
        <p:spPr>
          <a:xfrm>
            <a:off x="5088774" y="6377843"/>
            <a:ext cx="1228217" cy="365125"/>
          </a:xfrm>
          <a:prstGeom prst="rect">
            <a:avLst/>
          </a:prstGeom>
        </p:spPr>
        <p:txBody>
          <a:bodyPr/>
          <a:lstStyle/>
          <a:p>
            <a:endParaRPr lang="en-US" dirty="0"/>
          </a:p>
        </p:txBody>
      </p:sp>
      <p:sp>
        <p:nvSpPr>
          <p:cNvPr id="12" name="Footer Placeholder 4">
            <a:extLst>
              <a:ext uri="{FF2B5EF4-FFF2-40B4-BE49-F238E27FC236}">
                <a16:creationId xmlns:a16="http://schemas.microsoft.com/office/drawing/2014/main" id="{EDB56DD0-1A36-4A06-BE8B-1A700923740A}"/>
              </a:ext>
            </a:extLst>
          </p:cNvPr>
          <p:cNvSpPr>
            <a:spLocks noGrp="1"/>
          </p:cNvSpPr>
          <p:nvPr>
            <p:ph type="ftr" sz="quarter" idx="11"/>
          </p:nvPr>
        </p:nvSpPr>
        <p:spPr>
          <a:xfrm>
            <a:off x="1827079" y="6377845"/>
            <a:ext cx="3165835" cy="365125"/>
          </a:xfrm>
          <a:prstGeom prst="rect">
            <a:avLst/>
          </a:prstGeom>
        </p:spPr>
        <p:txBody>
          <a:bodyPr/>
          <a:lstStyle/>
          <a:p>
            <a:endParaRPr lang="en-US" dirty="0"/>
          </a:p>
        </p:txBody>
      </p:sp>
      <p:sp>
        <p:nvSpPr>
          <p:cNvPr id="13" name="Slide Number Placeholder 5">
            <a:extLst>
              <a:ext uri="{FF2B5EF4-FFF2-40B4-BE49-F238E27FC236}">
                <a16:creationId xmlns:a16="http://schemas.microsoft.com/office/drawing/2014/main" id="{95AC092E-D77A-4F32-B9A5-09F9A66B51AB}"/>
              </a:ext>
            </a:extLst>
          </p:cNvPr>
          <p:cNvSpPr>
            <a:spLocks noGrp="1"/>
          </p:cNvSpPr>
          <p:nvPr>
            <p:ph type="sldNum" sz="quarter" idx="12"/>
          </p:nvPr>
        </p:nvSpPr>
        <p:spPr>
          <a:xfrm>
            <a:off x="628650" y="6377844"/>
            <a:ext cx="1001805" cy="365125"/>
          </a:xfrm>
          <a:prstGeom prst="rect">
            <a:avLst/>
          </a:prstGeom>
        </p:spPr>
        <p:txBody>
          <a:bodyPr/>
          <a:lstStyle/>
          <a:p>
            <a:endParaRPr lang="en-US" dirty="0"/>
          </a:p>
        </p:txBody>
      </p:sp>
    </p:spTree>
    <p:extLst>
      <p:ext uri="{BB962C8B-B14F-4D97-AF65-F5344CB8AC3E}">
        <p14:creationId xmlns:p14="http://schemas.microsoft.com/office/powerpoint/2010/main" val="30528184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25E688-54BB-444E-B43E-320CFC699074}"/>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Picture Placeholder 2">
            <a:extLst>
              <a:ext uri="{FF2B5EF4-FFF2-40B4-BE49-F238E27FC236}">
                <a16:creationId xmlns:a16="http://schemas.microsoft.com/office/drawing/2014/main" id="{A9636B62-2215-F34E-A811-B07AE79C224D}"/>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p>
        </p:txBody>
      </p:sp>
      <p:sp>
        <p:nvSpPr>
          <p:cNvPr id="4" name="Text Placeholder 3">
            <a:extLst>
              <a:ext uri="{FF2B5EF4-FFF2-40B4-BE49-F238E27FC236}">
                <a16:creationId xmlns:a16="http://schemas.microsoft.com/office/drawing/2014/main" id="{DF1472BB-40C7-4649-BB00-5885A5AAB780}"/>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11" name="Date Placeholder 3">
            <a:extLst>
              <a:ext uri="{FF2B5EF4-FFF2-40B4-BE49-F238E27FC236}">
                <a16:creationId xmlns:a16="http://schemas.microsoft.com/office/drawing/2014/main" id="{BC9D6FE6-F2CF-44B8-B24F-1F391EC0E6C1}"/>
              </a:ext>
            </a:extLst>
          </p:cNvPr>
          <p:cNvSpPr>
            <a:spLocks noGrp="1"/>
          </p:cNvSpPr>
          <p:nvPr>
            <p:ph type="dt" sz="half" idx="10"/>
          </p:nvPr>
        </p:nvSpPr>
        <p:spPr>
          <a:xfrm>
            <a:off x="5088774" y="6377843"/>
            <a:ext cx="1228217" cy="365125"/>
          </a:xfrm>
          <a:prstGeom prst="rect">
            <a:avLst/>
          </a:prstGeom>
        </p:spPr>
        <p:txBody>
          <a:bodyPr/>
          <a:lstStyle/>
          <a:p>
            <a:endParaRPr lang="en-US" dirty="0"/>
          </a:p>
        </p:txBody>
      </p:sp>
      <p:sp>
        <p:nvSpPr>
          <p:cNvPr id="12" name="Footer Placeholder 4">
            <a:extLst>
              <a:ext uri="{FF2B5EF4-FFF2-40B4-BE49-F238E27FC236}">
                <a16:creationId xmlns:a16="http://schemas.microsoft.com/office/drawing/2014/main" id="{3C7F69BE-6190-4E54-A8C2-941233FF1BA5}"/>
              </a:ext>
            </a:extLst>
          </p:cNvPr>
          <p:cNvSpPr>
            <a:spLocks noGrp="1"/>
          </p:cNvSpPr>
          <p:nvPr>
            <p:ph type="ftr" sz="quarter" idx="11"/>
          </p:nvPr>
        </p:nvSpPr>
        <p:spPr>
          <a:xfrm>
            <a:off x="1827079" y="6377845"/>
            <a:ext cx="3165835" cy="365125"/>
          </a:xfrm>
          <a:prstGeom prst="rect">
            <a:avLst/>
          </a:prstGeom>
        </p:spPr>
        <p:txBody>
          <a:bodyPr/>
          <a:lstStyle/>
          <a:p>
            <a:endParaRPr lang="en-US" dirty="0"/>
          </a:p>
        </p:txBody>
      </p:sp>
      <p:sp>
        <p:nvSpPr>
          <p:cNvPr id="13" name="Slide Number Placeholder 5">
            <a:extLst>
              <a:ext uri="{FF2B5EF4-FFF2-40B4-BE49-F238E27FC236}">
                <a16:creationId xmlns:a16="http://schemas.microsoft.com/office/drawing/2014/main" id="{F29D47ED-385E-4AB6-9CF7-FE6368EF0DA2}"/>
              </a:ext>
            </a:extLst>
          </p:cNvPr>
          <p:cNvSpPr>
            <a:spLocks noGrp="1"/>
          </p:cNvSpPr>
          <p:nvPr>
            <p:ph type="sldNum" sz="quarter" idx="12"/>
          </p:nvPr>
        </p:nvSpPr>
        <p:spPr>
          <a:xfrm>
            <a:off x="628650" y="6377844"/>
            <a:ext cx="1001805" cy="365125"/>
          </a:xfrm>
          <a:prstGeom prst="rect">
            <a:avLst/>
          </a:prstGeom>
        </p:spPr>
        <p:txBody>
          <a:bodyPr/>
          <a:lstStyle/>
          <a:p>
            <a:endParaRPr lang="en-US" dirty="0"/>
          </a:p>
        </p:txBody>
      </p:sp>
    </p:spTree>
    <p:extLst>
      <p:ext uri="{BB962C8B-B14F-4D97-AF65-F5344CB8AC3E}">
        <p14:creationId xmlns:p14="http://schemas.microsoft.com/office/powerpoint/2010/main" val="12300181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0BE42E-01E3-6346-B808-B67AD69A2DF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C04409C8-790F-B242-BD17-9A907C5C242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Date Placeholder 3">
            <a:extLst>
              <a:ext uri="{FF2B5EF4-FFF2-40B4-BE49-F238E27FC236}">
                <a16:creationId xmlns:a16="http://schemas.microsoft.com/office/drawing/2014/main" id="{9197BFFF-7831-4E6A-AAD0-5A12B8EA2E44}"/>
              </a:ext>
            </a:extLst>
          </p:cNvPr>
          <p:cNvSpPr>
            <a:spLocks noGrp="1"/>
          </p:cNvSpPr>
          <p:nvPr>
            <p:ph type="dt" sz="half" idx="10"/>
          </p:nvPr>
        </p:nvSpPr>
        <p:spPr>
          <a:xfrm>
            <a:off x="5088774" y="6377843"/>
            <a:ext cx="1228217" cy="365125"/>
          </a:xfrm>
          <a:prstGeom prst="rect">
            <a:avLst/>
          </a:prstGeom>
        </p:spPr>
        <p:txBody>
          <a:bodyPr/>
          <a:lstStyle/>
          <a:p>
            <a:endParaRPr lang="en-US" dirty="0"/>
          </a:p>
        </p:txBody>
      </p:sp>
      <p:sp>
        <p:nvSpPr>
          <p:cNvPr id="12" name="Footer Placeholder 4">
            <a:extLst>
              <a:ext uri="{FF2B5EF4-FFF2-40B4-BE49-F238E27FC236}">
                <a16:creationId xmlns:a16="http://schemas.microsoft.com/office/drawing/2014/main" id="{589C211D-8971-4881-A9C3-B6ED0AD46FB6}"/>
              </a:ext>
            </a:extLst>
          </p:cNvPr>
          <p:cNvSpPr>
            <a:spLocks noGrp="1"/>
          </p:cNvSpPr>
          <p:nvPr>
            <p:ph type="ftr" sz="quarter" idx="11"/>
          </p:nvPr>
        </p:nvSpPr>
        <p:spPr>
          <a:xfrm>
            <a:off x="1827079" y="6377845"/>
            <a:ext cx="3165835" cy="365125"/>
          </a:xfrm>
          <a:prstGeom prst="rect">
            <a:avLst/>
          </a:prstGeom>
        </p:spPr>
        <p:txBody>
          <a:bodyPr/>
          <a:lstStyle/>
          <a:p>
            <a:endParaRPr lang="en-US" dirty="0"/>
          </a:p>
        </p:txBody>
      </p:sp>
      <p:sp>
        <p:nvSpPr>
          <p:cNvPr id="13" name="Slide Number Placeholder 5">
            <a:extLst>
              <a:ext uri="{FF2B5EF4-FFF2-40B4-BE49-F238E27FC236}">
                <a16:creationId xmlns:a16="http://schemas.microsoft.com/office/drawing/2014/main" id="{DE104F32-69FF-4BC2-B2F7-474990A2617D}"/>
              </a:ext>
            </a:extLst>
          </p:cNvPr>
          <p:cNvSpPr>
            <a:spLocks noGrp="1"/>
          </p:cNvSpPr>
          <p:nvPr>
            <p:ph type="sldNum" sz="quarter" idx="12"/>
          </p:nvPr>
        </p:nvSpPr>
        <p:spPr>
          <a:xfrm>
            <a:off x="628650" y="6377844"/>
            <a:ext cx="1001805" cy="365125"/>
          </a:xfrm>
          <a:prstGeom prst="rect">
            <a:avLst/>
          </a:prstGeom>
        </p:spPr>
        <p:txBody>
          <a:bodyPr/>
          <a:lstStyle/>
          <a:p>
            <a:endParaRPr lang="en-US" dirty="0"/>
          </a:p>
        </p:txBody>
      </p:sp>
    </p:spTree>
    <p:extLst>
      <p:ext uri="{BB962C8B-B14F-4D97-AF65-F5344CB8AC3E}">
        <p14:creationId xmlns:p14="http://schemas.microsoft.com/office/powerpoint/2010/main" val="31926848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E2CAD2F-64B0-F440-B0AD-A1D524478197}"/>
              </a:ext>
            </a:extLst>
          </p:cNvPr>
          <p:cNvSpPr>
            <a:spLocks noGrp="1"/>
          </p:cNvSpPr>
          <p:nvPr>
            <p:ph type="title" orient="vert"/>
          </p:nvPr>
        </p:nvSpPr>
        <p:spPr>
          <a:xfrm>
            <a:off x="6543675" y="365126"/>
            <a:ext cx="1971675" cy="5524687"/>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B40711AB-BAB0-8046-8D3A-888AD38CC7BA}"/>
              </a:ext>
            </a:extLst>
          </p:cNvPr>
          <p:cNvSpPr>
            <a:spLocks noGrp="1"/>
          </p:cNvSpPr>
          <p:nvPr>
            <p:ph type="body" orient="vert" idx="1"/>
          </p:nvPr>
        </p:nvSpPr>
        <p:spPr>
          <a:xfrm>
            <a:off x="628650" y="365126"/>
            <a:ext cx="5800725" cy="552468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Date Placeholder 3">
            <a:extLst>
              <a:ext uri="{FF2B5EF4-FFF2-40B4-BE49-F238E27FC236}">
                <a16:creationId xmlns:a16="http://schemas.microsoft.com/office/drawing/2014/main" id="{38CE821F-486F-4EBD-804C-7F3BE8EDFB38}"/>
              </a:ext>
            </a:extLst>
          </p:cNvPr>
          <p:cNvSpPr>
            <a:spLocks noGrp="1"/>
          </p:cNvSpPr>
          <p:nvPr>
            <p:ph type="dt" sz="half" idx="10"/>
          </p:nvPr>
        </p:nvSpPr>
        <p:spPr>
          <a:xfrm>
            <a:off x="5088774" y="6377843"/>
            <a:ext cx="1228217" cy="365125"/>
          </a:xfrm>
          <a:prstGeom prst="rect">
            <a:avLst/>
          </a:prstGeom>
        </p:spPr>
        <p:txBody>
          <a:bodyPr/>
          <a:lstStyle/>
          <a:p>
            <a:endParaRPr lang="en-US" dirty="0"/>
          </a:p>
        </p:txBody>
      </p:sp>
      <p:sp>
        <p:nvSpPr>
          <p:cNvPr id="11" name="Footer Placeholder 4">
            <a:extLst>
              <a:ext uri="{FF2B5EF4-FFF2-40B4-BE49-F238E27FC236}">
                <a16:creationId xmlns:a16="http://schemas.microsoft.com/office/drawing/2014/main" id="{A0DF7580-78EE-4CA5-9F5F-F94E39EC0F36}"/>
              </a:ext>
            </a:extLst>
          </p:cNvPr>
          <p:cNvSpPr>
            <a:spLocks noGrp="1"/>
          </p:cNvSpPr>
          <p:nvPr>
            <p:ph type="ftr" sz="quarter" idx="11"/>
          </p:nvPr>
        </p:nvSpPr>
        <p:spPr>
          <a:xfrm>
            <a:off x="1827079" y="6377845"/>
            <a:ext cx="3165835" cy="365125"/>
          </a:xfrm>
          <a:prstGeom prst="rect">
            <a:avLst/>
          </a:prstGeom>
        </p:spPr>
        <p:txBody>
          <a:bodyPr/>
          <a:lstStyle/>
          <a:p>
            <a:endParaRPr lang="en-US" dirty="0"/>
          </a:p>
        </p:txBody>
      </p:sp>
      <p:sp>
        <p:nvSpPr>
          <p:cNvPr id="12" name="Slide Number Placeholder 5">
            <a:extLst>
              <a:ext uri="{FF2B5EF4-FFF2-40B4-BE49-F238E27FC236}">
                <a16:creationId xmlns:a16="http://schemas.microsoft.com/office/drawing/2014/main" id="{461EE5FF-194B-4B05-B812-F9A99DFBBDCF}"/>
              </a:ext>
            </a:extLst>
          </p:cNvPr>
          <p:cNvSpPr>
            <a:spLocks noGrp="1"/>
          </p:cNvSpPr>
          <p:nvPr>
            <p:ph type="sldNum" sz="quarter" idx="12"/>
          </p:nvPr>
        </p:nvSpPr>
        <p:spPr>
          <a:xfrm>
            <a:off x="628650" y="6377844"/>
            <a:ext cx="1001805" cy="365125"/>
          </a:xfrm>
          <a:prstGeom prst="rect">
            <a:avLst/>
          </a:prstGeom>
        </p:spPr>
        <p:txBody>
          <a:bodyPr/>
          <a:lstStyle/>
          <a:p>
            <a:endParaRPr lang="en-US" dirty="0"/>
          </a:p>
        </p:txBody>
      </p:sp>
    </p:spTree>
    <p:extLst>
      <p:ext uri="{BB962C8B-B14F-4D97-AF65-F5344CB8AC3E}">
        <p14:creationId xmlns:p14="http://schemas.microsoft.com/office/powerpoint/2010/main" val="10967024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title">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66714008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a:prstGeom prst="rect">
            <a:avLst/>
          </a:prstGeom>
        </p:spPr>
        <p:txBody>
          <a:bodyPr/>
          <a:lstStyle/>
          <a:p>
            <a:r>
              <a:rPr lang="en-US"/>
              <a:t>Click to edit Master title style</a:t>
            </a:r>
          </a:p>
        </p:txBody>
      </p:sp>
      <p:sp>
        <p:nvSpPr>
          <p:cNvPr id="4" name="Slide Number Placeholder 3"/>
          <p:cNvSpPr>
            <a:spLocks noGrp="1"/>
          </p:cNvSpPr>
          <p:nvPr>
            <p:ph type="sldNum" sz="quarter" idx="10"/>
          </p:nvPr>
        </p:nvSpPr>
        <p:spPr/>
        <p:txBody>
          <a:bodyPr/>
          <a:lstStyle>
            <a:lvl1pPr>
              <a:defRPr/>
            </a:lvl1pPr>
          </a:lstStyle>
          <a:p>
            <a:fld id="{E9C574D1-1B32-450C-AD47-5BB4E86B80D8}" type="slidenum">
              <a:rPr lang="en-US"/>
              <a:pPr/>
              <a:t>‹#›</a:t>
            </a:fld>
            <a:endParaRPr lang="en-US" sz="1050"/>
          </a:p>
        </p:txBody>
      </p:sp>
      <p:sp>
        <p:nvSpPr>
          <p:cNvPr id="5" name="Rectangle 3"/>
          <p:cNvSpPr txBox="1">
            <a:spLocks noChangeArrowheads="1"/>
          </p:cNvSpPr>
          <p:nvPr/>
        </p:nvSpPr>
        <p:spPr bwMode="auto">
          <a:xfrm>
            <a:off x="685800" y="1905000"/>
            <a:ext cx="7772400" cy="4419600"/>
          </a:xfrm>
          <a:prstGeom prst="rect">
            <a:avLst/>
          </a:prstGeom>
          <a:noFill/>
          <a:ln w="9525">
            <a:noFill/>
            <a:miter lim="800000"/>
            <a:headEnd/>
            <a:tailEnd/>
          </a:ln>
        </p:spPr>
        <p:txBody>
          <a:bodyPr vert="horz" wrap="square" lIns="68580" tIns="34290" rIns="68580" bIns="34290" numCol="1" anchor="t" anchorCtr="0" compatLnSpc="1">
            <a:prstTxWarp prst="textNoShape">
              <a:avLst/>
            </a:prstTxWarp>
          </a:bodyPr>
          <a:lstStyle>
            <a:lvl1pPr marL="342900" indent="-342900" algn="l" rtl="0" eaLnBrk="1" fontAlgn="base" hangingPunct="1">
              <a:spcBef>
                <a:spcPct val="20000"/>
              </a:spcBef>
              <a:spcAft>
                <a:spcPct val="0"/>
              </a:spcAft>
              <a:buChar char="•"/>
              <a:defRPr sz="24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400" b="1">
                <a:solidFill>
                  <a:schemeClr val="tx1"/>
                </a:solidFill>
                <a:latin typeface="+mn-lt"/>
                <a:ea typeface="+mn-ea"/>
              </a:defRPr>
            </a:lvl2pPr>
            <a:lvl3pPr marL="1085850" indent="-228600" algn="l" rtl="0" eaLnBrk="1" fontAlgn="base" hangingPunct="1">
              <a:spcBef>
                <a:spcPct val="20000"/>
              </a:spcBef>
              <a:spcAft>
                <a:spcPct val="0"/>
              </a:spcAft>
              <a:buClr>
                <a:schemeClr val="tx2"/>
              </a:buClr>
              <a:buChar char="•"/>
              <a:defRPr sz="2000">
                <a:solidFill>
                  <a:schemeClr val="tx1"/>
                </a:solidFill>
                <a:latin typeface="+mn-lt"/>
                <a:ea typeface="+mn-ea"/>
              </a:defRPr>
            </a:lvl3pPr>
            <a:lvl4pPr marL="1428750" indent="-228600" algn="l" rtl="0" eaLnBrk="1" fontAlgn="base" hangingPunct="1">
              <a:spcBef>
                <a:spcPct val="20000"/>
              </a:spcBef>
              <a:spcAft>
                <a:spcPct val="0"/>
              </a:spcAft>
              <a:buChar char="–"/>
              <a:defRPr sz="2000">
                <a:solidFill>
                  <a:schemeClr val="tx1"/>
                </a:solidFill>
                <a:latin typeface="+mn-lt"/>
                <a:ea typeface="+mn-ea"/>
              </a:defRPr>
            </a:lvl4pPr>
            <a:lvl5pPr marL="1771650" indent="-228600" algn="l" rtl="0" eaLnBrk="1" fontAlgn="base" hangingPunct="1">
              <a:spcBef>
                <a:spcPct val="20000"/>
              </a:spcBef>
              <a:spcAft>
                <a:spcPct val="0"/>
              </a:spcAft>
              <a:buChar char="»"/>
              <a:defRPr sz="2000">
                <a:solidFill>
                  <a:schemeClr val="tx1"/>
                </a:solidFill>
                <a:latin typeface="+mn-lt"/>
                <a:ea typeface="+mn-ea"/>
              </a:defRPr>
            </a:lvl5pPr>
            <a:lvl6pPr marL="2228850" indent="-228600" algn="l" rtl="0" eaLnBrk="1" fontAlgn="base" hangingPunct="1">
              <a:spcBef>
                <a:spcPct val="20000"/>
              </a:spcBef>
              <a:spcAft>
                <a:spcPct val="0"/>
              </a:spcAft>
              <a:buChar char="»"/>
              <a:defRPr sz="2000">
                <a:solidFill>
                  <a:schemeClr val="tx1"/>
                </a:solidFill>
                <a:latin typeface="+mn-lt"/>
                <a:ea typeface="+mn-ea"/>
              </a:defRPr>
            </a:lvl6pPr>
            <a:lvl7pPr marL="2686050" indent="-228600" algn="l" rtl="0" eaLnBrk="1" fontAlgn="base" hangingPunct="1">
              <a:spcBef>
                <a:spcPct val="20000"/>
              </a:spcBef>
              <a:spcAft>
                <a:spcPct val="0"/>
              </a:spcAft>
              <a:buChar char="»"/>
              <a:defRPr sz="2000">
                <a:solidFill>
                  <a:schemeClr val="tx1"/>
                </a:solidFill>
                <a:latin typeface="+mn-lt"/>
                <a:ea typeface="+mn-ea"/>
              </a:defRPr>
            </a:lvl7pPr>
            <a:lvl8pPr marL="3143250" indent="-228600" algn="l" rtl="0" eaLnBrk="1" fontAlgn="base" hangingPunct="1">
              <a:spcBef>
                <a:spcPct val="20000"/>
              </a:spcBef>
              <a:spcAft>
                <a:spcPct val="0"/>
              </a:spcAft>
              <a:buChar char="»"/>
              <a:defRPr sz="2000">
                <a:solidFill>
                  <a:schemeClr val="tx1"/>
                </a:solidFill>
                <a:latin typeface="+mn-lt"/>
                <a:ea typeface="+mn-ea"/>
              </a:defRPr>
            </a:lvl8pPr>
            <a:lvl9pPr marL="3600450" indent="-228600" algn="l" rtl="0" eaLnBrk="1" fontAlgn="base" hangingPunct="1">
              <a:spcBef>
                <a:spcPct val="20000"/>
              </a:spcBef>
              <a:spcAft>
                <a:spcPct val="0"/>
              </a:spcAft>
              <a:buChar char="»"/>
              <a:defRPr sz="2000">
                <a:solidFill>
                  <a:schemeClr val="tx1"/>
                </a:solidFill>
                <a:latin typeface="+mn-lt"/>
                <a:ea typeface="+mn-ea"/>
              </a:defRPr>
            </a:lvl9pPr>
          </a:lstStyle>
          <a:p>
            <a:pPr marL="0" indent="0">
              <a:buClr>
                <a:schemeClr val="tx1"/>
              </a:buClr>
              <a:buFont typeface="Arial" pitchFamily="34" charset="0"/>
              <a:buNone/>
            </a:pPr>
            <a:endParaRPr lang="en-US" sz="1800" dirty="0">
              <a:solidFill>
                <a:schemeClr val="tx1">
                  <a:lumMod val="50000"/>
                </a:schemeClr>
              </a:solidFill>
            </a:endParaRPr>
          </a:p>
        </p:txBody>
      </p:sp>
    </p:spTree>
    <p:extLst>
      <p:ext uri="{BB962C8B-B14F-4D97-AF65-F5344CB8AC3E}">
        <p14:creationId xmlns:p14="http://schemas.microsoft.com/office/powerpoint/2010/main" val="3866354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FB9EDEC1-1ECD-406C-8770-1E229100641E}"/>
              </a:ext>
            </a:extLst>
          </p:cNvPr>
          <p:cNvSpPr/>
          <p:nvPr userDrawn="1"/>
        </p:nvSpPr>
        <p:spPr>
          <a:xfrm>
            <a:off x="0" y="-23906"/>
            <a:ext cx="9144000" cy="1605516"/>
          </a:xfrm>
          <a:prstGeom prst="rect">
            <a:avLst/>
          </a:prstGeom>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cxnSp>
        <p:nvCxnSpPr>
          <p:cNvPr id="12" name="Straight Connector 11">
            <a:extLst>
              <a:ext uri="{FF2B5EF4-FFF2-40B4-BE49-F238E27FC236}">
                <a16:creationId xmlns:a16="http://schemas.microsoft.com/office/drawing/2014/main" id="{03BD875B-1056-4B37-ACAD-AED373DD1DD2}"/>
              </a:ext>
            </a:extLst>
          </p:cNvPr>
          <p:cNvCxnSpPr/>
          <p:nvPr userDrawn="1"/>
        </p:nvCxnSpPr>
        <p:spPr>
          <a:xfrm>
            <a:off x="0" y="1584250"/>
            <a:ext cx="9144000" cy="0"/>
          </a:xfrm>
          <a:prstGeom prst="line">
            <a:avLst/>
          </a:prstGeom>
          <a:ln w="38100">
            <a:solidFill>
              <a:srgbClr val="7B9DBB"/>
            </a:solidFill>
          </a:ln>
        </p:spPr>
        <p:style>
          <a:lnRef idx="1">
            <a:schemeClr val="accent1"/>
          </a:lnRef>
          <a:fillRef idx="0">
            <a:schemeClr val="accent1"/>
          </a:fillRef>
          <a:effectRef idx="0">
            <a:schemeClr val="accent1"/>
          </a:effectRef>
          <a:fontRef idx="minor">
            <a:schemeClr val="tx1"/>
          </a:fontRef>
        </p:style>
      </p:cxnSp>
      <p:sp>
        <p:nvSpPr>
          <p:cNvPr id="2" name="Title Placeholder 1">
            <a:extLst>
              <a:ext uri="{FF2B5EF4-FFF2-40B4-BE49-F238E27FC236}">
                <a16:creationId xmlns:a16="http://schemas.microsoft.com/office/drawing/2014/main" id="{BE10B253-1AD1-BF41-9166-87C26DDA4C7B}"/>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71DC2A9A-58A7-E848-9D6E-A151A15B8CDB}"/>
              </a:ext>
            </a:extLst>
          </p:cNvPr>
          <p:cNvSpPr>
            <a:spLocks noGrp="1"/>
          </p:cNvSpPr>
          <p:nvPr>
            <p:ph type="body" idx="1"/>
          </p:nvPr>
        </p:nvSpPr>
        <p:spPr>
          <a:xfrm>
            <a:off x="628650" y="1825626"/>
            <a:ext cx="7886700" cy="406418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a:extLst>
              <a:ext uri="{FF2B5EF4-FFF2-40B4-BE49-F238E27FC236}">
                <a16:creationId xmlns:a16="http://schemas.microsoft.com/office/drawing/2014/main" id="{6FCFC3DC-3DB4-4A31-BB17-253F05CFEFA4}"/>
              </a:ext>
            </a:extLst>
          </p:cNvPr>
          <p:cNvSpPr>
            <a:spLocks noGrp="1"/>
          </p:cNvSpPr>
          <p:nvPr>
            <p:ph type="dt" sz="half" idx="2"/>
          </p:nvPr>
        </p:nvSpPr>
        <p:spPr>
          <a:xfrm>
            <a:off x="5088774" y="6377843"/>
            <a:ext cx="1228217" cy="365125"/>
          </a:xfrm>
          <a:prstGeom prst="rect">
            <a:avLst/>
          </a:prstGeom>
        </p:spPr>
        <p:txBody>
          <a:bodyPr/>
          <a:lstStyle/>
          <a:p>
            <a:endParaRPr lang="en-US" dirty="0"/>
          </a:p>
        </p:txBody>
      </p:sp>
      <p:sp>
        <p:nvSpPr>
          <p:cNvPr id="8" name="Footer Placeholder 4">
            <a:extLst>
              <a:ext uri="{FF2B5EF4-FFF2-40B4-BE49-F238E27FC236}">
                <a16:creationId xmlns:a16="http://schemas.microsoft.com/office/drawing/2014/main" id="{12AE16BD-F55C-4ED4-B6E4-880391FEDEBF}"/>
              </a:ext>
            </a:extLst>
          </p:cNvPr>
          <p:cNvSpPr>
            <a:spLocks noGrp="1"/>
          </p:cNvSpPr>
          <p:nvPr>
            <p:ph type="ftr" sz="quarter" idx="3"/>
          </p:nvPr>
        </p:nvSpPr>
        <p:spPr>
          <a:xfrm>
            <a:off x="1827079" y="6377845"/>
            <a:ext cx="3165835" cy="365125"/>
          </a:xfrm>
          <a:prstGeom prst="rect">
            <a:avLst/>
          </a:prstGeom>
        </p:spPr>
        <p:txBody>
          <a:bodyPr/>
          <a:lstStyle/>
          <a:p>
            <a:endParaRPr lang="en-US" dirty="0"/>
          </a:p>
        </p:txBody>
      </p:sp>
      <p:sp>
        <p:nvSpPr>
          <p:cNvPr id="9" name="Slide Number Placeholder 5">
            <a:extLst>
              <a:ext uri="{FF2B5EF4-FFF2-40B4-BE49-F238E27FC236}">
                <a16:creationId xmlns:a16="http://schemas.microsoft.com/office/drawing/2014/main" id="{4B5EB4E1-3012-450F-A6C9-AB5C20B1DC43}"/>
              </a:ext>
            </a:extLst>
          </p:cNvPr>
          <p:cNvSpPr>
            <a:spLocks noGrp="1"/>
          </p:cNvSpPr>
          <p:nvPr>
            <p:ph type="sldNum" sz="quarter" idx="4"/>
          </p:nvPr>
        </p:nvSpPr>
        <p:spPr>
          <a:xfrm>
            <a:off x="628650" y="6377844"/>
            <a:ext cx="1001805" cy="365125"/>
          </a:xfrm>
          <a:prstGeom prst="rect">
            <a:avLst/>
          </a:prstGeom>
        </p:spPr>
        <p:txBody>
          <a:bodyPr/>
          <a:lstStyle/>
          <a:p>
            <a:endParaRPr lang="en-US" dirty="0"/>
          </a:p>
        </p:txBody>
      </p:sp>
      <p:pic>
        <p:nvPicPr>
          <p:cNvPr id="10" name="Picture 9">
            <a:extLst>
              <a:ext uri="{FF2B5EF4-FFF2-40B4-BE49-F238E27FC236}">
                <a16:creationId xmlns:a16="http://schemas.microsoft.com/office/drawing/2014/main" id="{F440C98B-BC75-4621-973A-A4DDA78F6DDA}"/>
              </a:ext>
            </a:extLst>
          </p:cNvPr>
          <p:cNvPicPr>
            <a:picLocks noChangeAspect="1"/>
          </p:cNvPicPr>
          <p:nvPr userDrawn="1"/>
        </p:nvPicPr>
        <p:blipFill rotWithShape="1">
          <a:blip r:embed="rId15">
            <a:extLst>
              <a:ext uri="{28A0092B-C50C-407E-A947-70E740481C1C}">
                <a14:useLocalDpi xmlns:a14="http://schemas.microsoft.com/office/drawing/2010/main" val="0"/>
              </a:ext>
            </a:extLst>
          </a:blip>
          <a:srcRect b="45755"/>
          <a:stretch/>
        </p:blipFill>
        <p:spPr>
          <a:xfrm>
            <a:off x="6458857" y="6415761"/>
            <a:ext cx="1113251" cy="260259"/>
          </a:xfrm>
          <a:prstGeom prst="rect">
            <a:avLst/>
          </a:prstGeom>
        </p:spPr>
      </p:pic>
    </p:spTree>
    <p:extLst>
      <p:ext uri="{BB962C8B-B14F-4D97-AF65-F5344CB8AC3E}">
        <p14:creationId xmlns:p14="http://schemas.microsoft.com/office/powerpoint/2010/main" val="414153687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 id="2147483662" r:id="rId12"/>
  </p:sldLayoutIdLst>
  <p:txStyles>
    <p:titleStyle>
      <a:lvl1pPr algn="l" defTabSz="685800" rtl="0" eaLnBrk="1" latinLnBrk="0" hangingPunct="1">
        <a:lnSpc>
          <a:spcPct val="90000"/>
        </a:lnSpc>
        <a:spcBef>
          <a:spcPct val="0"/>
        </a:spcBef>
        <a:buNone/>
        <a:defRPr sz="3300" b="1" i="0" kern="1200">
          <a:solidFill>
            <a:schemeClr val="bg1"/>
          </a:solidFill>
          <a:latin typeface="Arial" panose="020B0604020202020204" pitchFamily="34" charset="0"/>
          <a:ea typeface="+mj-ea"/>
          <a:cs typeface="Arial" panose="020B0604020202020204" pitchFamily="34" charset="0"/>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b="1" i="0" kern="1200">
          <a:solidFill>
            <a:schemeClr val="tx1"/>
          </a:solidFill>
          <a:latin typeface="Arial" panose="020B0604020202020204" pitchFamily="34" charset="0"/>
          <a:ea typeface="+mn-ea"/>
          <a:cs typeface="Arial" panose="020B0604020202020204" pitchFamily="34" charset="0"/>
        </a:defRPr>
      </a:lvl1pPr>
      <a:lvl2pPr marL="514350" indent="-171450" algn="l" defTabSz="685800" rtl="0" eaLnBrk="1" latinLnBrk="0" hangingPunct="1">
        <a:lnSpc>
          <a:spcPct val="90000"/>
        </a:lnSpc>
        <a:spcBef>
          <a:spcPts val="375"/>
        </a:spcBef>
        <a:buFont typeface="Arial" panose="020B0604020202020204" pitchFamily="34" charset="0"/>
        <a:buChar char="•"/>
        <a:defRPr sz="1800" b="0" i="0" kern="1200">
          <a:solidFill>
            <a:schemeClr val="tx1"/>
          </a:solidFill>
          <a:latin typeface="Arial" panose="020B0604020202020204" pitchFamily="34" charset="0"/>
          <a:ea typeface="+mn-ea"/>
          <a:cs typeface="Arial" panose="020B0604020202020204" pitchFamily="34" charset="0"/>
        </a:defRPr>
      </a:lvl2pPr>
      <a:lvl3pPr marL="857250" indent="-171450" algn="l" defTabSz="685800" rtl="0" eaLnBrk="1" latinLnBrk="0" hangingPunct="1">
        <a:lnSpc>
          <a:spcPct val="90000"/>
        </a:lnSpc>
        <a:spcBef>
          <a:spcPts val="375"/>
        </a:spcBef>
        <a:buFont typeface="Arial" panose="020B0604020202020204" pitchFamily="34" charset="0"/>
        <a:buChar char="•"/>
        <a:defRPr sz="1500" b="0" i="1" kern="1200">
          <a:solidFill>
            <a:schemeClr val="tx1"/>
          </a:solidFill>
          <a:latin typeface="Arial" panose="020B0604020202020204" pitchFamily="34" charset="0"/>
          <a:ea typeface="+mn-ea"/>
          <a:cs typeface="Arial" panose="020B0604020202020204" pitchFamily="34" charset="0"/>
        </a:defRPr>
      </a:lvl3pPr>
      <a:lvl4pPr marL="1200150" indent="-171450" algn="l" defTabSz="685800" rtl="0" eaLnBrk="1" latinLnBrk="0" hangingPunct="1">
        <a:lnSpc>
          <a:spcPct val="90000"/>
        </a:lnSpc>
        <a:spcBef>
          <a:spcPts val="375"/>
        </a:spcBef>
        <a:buFont typeface="Arial" panose="020B0604020202020204" pitchFamily="34" charset="0"/>
        <a:buChar char="•"/>
        <a:defRPr sz="1350" b="0" i="0" kern="1200">
          <a:solidFill>
            <a:schemeClr val="tx1"/>
          </a:solidFill>
          <a:latin typeface="Arial" panose="020B0604020202020204" pitchFamily="34" charset="0"/>
          <a:ea typeface="+mn-ea"/>
          <a:cs typeface="Arial" panose="020B0604020202020204" pitchFamily="34" charset="0"/>
        </a:defRPr>
      </a:lvl4pPr>
      <a:lvl5pPr marL="1543050" indent="-171450" algn="l" defTabSz="685800" rtl="0" eaLnBrk="1" latinLnBrk="0" hangingPunct="1">
        <a:lnSpc>
          <a:spcPct val="90000"/>
        </a:lnSpc>
        <a:spcBef>
          <a:spcPts val="375"/>
        </a:spcBef>
        <a:buFont typeface="Arial" panose="020B0604020202020204" pitchFamily="34" charset="0"/>
        <a:buChar char="•"/>
        <a:defRPr sz="1350" b="0" i="1" kern="1200">
          <a:solidFill>
            <a:schemeClr val="tx1"/>
          </a:solidFill>
          <a:latin typeface="Arial" panose="020B0604020202020204" pitchFamily="34" charset="0"/>
          <a:ea typeface="+mn-ea"/>
          <a:cs typeface="Arial" panose="020B0604020202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4.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image" Target="../media/image12.svg"/><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11.xml"/><Relationship Id="rId6" Type="http://schemas.openxmlformats.org/officeDocument/2006/relationships/image" Target="../media/image10.svg"/><Relationship Id="rId5" Type="http://schemas.openxmlformats.org/officeDocument/2006/relationships/image" Target="../media/image9.png"/><Relationship Id="rId4" Type="http://schemas.openxmlformats.org/officeDocument/2006/relationships/image" Target="../media/image8.sv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2.xml"/><Relationship Id="rId1" Type="http://schemas.openxmlformats.org/officeDocument/2006/relationships/slideLayout" Target="../slideLayouts/slideLayout1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hyperlink" Target="mailto:Jennifer.Lindquist@va.gov" TargetMode="External"/><Relationship Id="rId2" Type="http://schemas.openxmlformats.org/officeDocument/2006/relationships/hyperlink" Target="mailto:ValerieSmith9@va.gov" TargetMode="Externa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comments" Target="../comments/comment1.xml"/><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B3A1A5-C1C2-AF49-93FA-0861678C354B}"/>
              </a:ext>
            </a:extLst>
          </p:cNvPr>
          <p:cNvSpPr>
            <a:spLocks noGrp="1"/>
          </p:cNvSpPr>
          <p:nvPr>
            <p:ph type="ctrTitle"/>
          </p:nvPr>
        </p:nvSpPr>
        <p:spPr/>
        <p:txBody>
          <a:bodyPr/>
          <a:lstStyle/>
          <a:p>
            <a:r>
              <a:rPr lang="en-US" dirty="0"/>
              <a:t>The Future Meets the Past:</a:t>
            </a:r>
          </a:p>
        </p:txBody>
      </p:sp>
      <p:sp>
        <p:nvSpPr>
          <p:cNvPr id="3" name="Subtitle 2">
            <a:extLst>
              <a:ext uri="{FF2B5EF4-FFF2-40B4-BE49-F238E27FC236}">
                <a16:creationId xmlns:a16="http://schemas.microsoft.com/office/drawing/2014/main" id="{04297E85-8F5C-D644-832E-59FF16BBABCB}"/>
              </a:ext>
            </a:extLst>
          </p:cNvPr>
          <p:cNvSpPr>
            <a:spLocks noGrp="1"/>
          </p:cNvSpPr>
          <p:nvPr>
            <p:ph type="subTitle" idx="1"/>
          </p:nvPr>
        </p:nvSpPr>
        <p:spPr/>
        <p:txBody>
          <a:bodyPr/>
          <a:lstStyle/>
          <a:p>
            <a:r>
              <a:rPr lang="en-US" dirty="0"/>
              <a:t>Applying retrospective study design to improve prospective comparative effectiveness studies</a:t>
            </a:r>
          </a:p>
        </p:txBody>
      </p:sp>
    </p:spTree>
    <p:extLst>
      <p:ext uri="{BB962C8B-B14F-4D97-AF65-F5344CB8AC3E}">
        <p14:creationId xmlns:p14="http://schemas.microsoft.com/office/powerpoint/2010/main" val="22092634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B4FD8C-C7FE-47D9-A8C3-7B7059C7DDEF}"/>
              </a:ext>
            </a:extLst>
          </p:cNvPr>
          <p:cNvSpPr>
            <a:spLocks noGrp="1"/>
          </p:cNvSpPr>
          <p:nvPr>
            <p:ph type="title"/>
          </p:nvPr>
        </p:nvSpPr>
        <p:spPr/>
        <p:txBody>
          <a:bodyPr/>
          <a:lstStyle/>
          <a:p>
            <a:r>
              <a:rPr lang="en-US" dirty="0"/>
              <a:t>Outline</a:t>
            </a:r>
          </a:p>
        </p:txBody>
      </p:sp>
      <p:sp>
        <p:nvSpPr>
          <p:cNvPr id="3" name="Content Placeholder 2">
            <a:extLst>
              <a:ext uri="{FF2B5EF4-FFF2-40B4-BE49-F238E27FC236}">
                <a16:creationId xmlns:a16="http://schemas.microsoft.com/office/drawing/2014/main" id="{A47B7235-ADB6-45D7-A600-E9D416C26A6A}"/>
              </a:ext>
            </a:extLst>
          </p:cNvPr>
          <p:cNvSpPr>
            <a:spLocks noGrp="1"/>
          </p:cNvSpPr>
          <p:nvPr>
            <p:ph idx="1"/>
          </p:nvPr>
        </p:nvSpPr>
        <p:spPr/>
        <p:txBody>
          <a:bodyPr/>
          <a:lstStyle/>
          <a:p>
            <a:r>
              <a:rPr lang="en-US" dirty="0"/>
              <a:t>Introduction to </a:t>
            </a:r>
            <a:r>
              <a:rPr lang="en-US" dirty="0" err="1"/>
              <a:t>GeriPACT</a:t>
            </a:r>
            <a:r>
              <a:rPr lang="en-US" dirty="0"/>
              <a:t> Study</a:t>
            </a:r>
          </a:p>
          <a:p>
            <a:pPr lvl="1"/>
            <a:r>
              <a:rPr lang="en-US" dirty="0"/>
              <a:t>Population of Interest</a:t>
            </a:r>
          </a:p>
          <a:p>
            <a:pPr lvl="1"/>
            <a:r>
              <a:rPr lang="en-US" dirty="0"/>
              <a:t>Research Question	</a:t>
            </a:r>
          </a:p>
          <a:p>
            <a:pPr lvl="1"/>
            <a:r>
              <a:rPr lang="en-US" dirty="0"/>
              <a:t>Challenges</a:t>
            </a:r>
          </a:p>
          <a:p>
            <a:pPr lvl="1"/>
            <a:r>
              <a:rPr lang="en-US" dirty="0"/>
              <a:t>Construction of Comparable Control Cohort</a:t>
            </a:r>
          </a:p>
          <a:p>
            <a:pPr lvl="1"/>
            <a:r>
              <a:rPr lang="en-US" dirty="0"/>
              <a:t>Results</a:t>
            </a:r>
          </a:p>
        </p:txBody>
      </p:sp>
      <p:sp>
        <p:nvSpPr>
          <p:cNvPr id="6" name="Slide Number Placeholder 5">
            <a:extLst>
              <a:ext uri="{FF2B5EF4-FFF2-40B4-BE49-F238E27FC236}">
                <a16:creationId xmlns:a16="http://schemas.microsoft.com/office/drawing/2014/main" id="{B9FCBE1E-0FA5-427F-AA53-81DC127DCCE0}"/>
              </a:ext>
            </a:extLst>
          </p:cNvPr>
          <p:cNvSpPr>
            <a:spLocks noGrp="1"/>
          </p:cNvSpPr>
          <p:nvPr>
            <p:ph type="sldNum" sz="quarter" idx="12"/>
          </p:nvPr>
        </p:nvSpPr>
        <p:spPr/>
        <p:txBody>
          <a:bodyPr/>
          <a:lstStyle/>
          <a:p>
            <a:fld id="{1DCA5A2E-20EF-4689-B82D-70D816EE41E8}" type="slidenum">
              <a:rPr lang="en-US" smtClean="0"/>
              <a:pPr/>
              <a:t>2</a:t>
            </a:fld>
            <a:endParaRPr lang="en-US" dirty="0"/>
          </a:p>
        </p:txBody>
      </p:sp>
    </p:spTree>
    <p:extLst>
      <p:ext uri="{BB962C8B-B14F-4D97-AF65-F5344CB8AC3E}">
        <p14:creationId xmlns:p14="http://schemas.microsoft.com/office/powerpoint/2010/main" val="11743264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7">
            <a:extLst>
              <a:ext uri="{FF2B5EF4-FFF2-40B4-BE49-F238E27FC236}">
                <a16:creationId xmlns:a16="http://schemas.microsoft.com/office/drawing/2014/main" id="{5B44E6AC-D298-4C28-A42A-5B29B86CE830}"/>
              </a:ext>
            </a:extLst>
          </p:cNvPr>
          <p:cNvPicPr>
            <a:picLocks noGrp="1" noChangeAspect="1"/>
          </p:cNvPicPr>
          <p:nvPr>
            <p:ph sz="half" idx="2"/>
          </p:nvPr>
        </p:nvPicPr>
        <p:blipFill>
          <a:blip r:embed="rId3"/>
          <a:stretch>
            <a:fillRect/>
          </a:stretch>
        </p:blipFill>
        <p:spPr>
          <a:xfrm>
            <a:off x="112880" y="1895226"/>
            <a:ext cx="1403350" cy="1403350"/>
          </a:xfrm>
        </p:spPr>
      </p:pic>
      <p:pic>
        <p:nvPicPr>
          <p:cNvPr id="10" name="Content Placeholder 9">
            <a:extLst>
              <a:ext uri="{FF2B5EF4-FFF2-40B4-BE49-F238E27FC236}">
                <a16:creationId xmlns:a16="http://schemas.microsoft.com/office/drawing/2014/main" id="{5945DD95-ED67-4B4A-B902-5C8DEA70ADED}"/>
              </a:ext>
            </a:extLst>
          </p:cNvPr>
          <p:cNvPicPr>
            <a:picLocks noGrp="1" noChangeAspect="1"/>
          </p:cNvPicPr>
          <p:nvPr>
            <p:ph sz="quarter" idx="4"/>
          </p:nvPr>
        </p:nvPicPr>
        <p:blipFill>
          <a:blip r:embed="rId4"/>
          <a:stretch>
            <a:fillRect/>
          </a:stretch>
        </p:blipFill>
        <p:spPr>
          <a:xfrm>
            <a:off x="112880" y="4196095"/>
            <a:ext cx="1581151" cy="1581151"/>
          </a:xfrm>
        </p:spPr>
      </p:pic>
      <p:sp>
        <p:nvSpPr>
          <p:cNvPr id="11" name="Content Placeholder 2">
            <a:extLst>
              <a:ext uri="{FF2B5EF4-FFF2-40B4-BE49-F238E27FC236}">
                <a16:creationId xmlns:a16="http://schemas.microsoft.com/office/drawing/2014/main" id="{C313913F-21A7-4918-B488-58651DBA1CE2}"/>
              </a:ext>
            </a:extLst>
          </p:cNvPr>
          <p:cNvSpPr txBox="1">
            <a:spLocks/>
          </p:cNvSpPr>
          <p:nvPr/>
        </p:nvSpPr>
        <p:spPr>
          <a:xfrm>
            <a:off x="1516230" y="1704067"/>
            <a:ext cx="7627770" cy="4720796"/>
          </a:xfrm>
          <a:prstGeom prst="rect">
            <a:avLst/>
          </a:prstGeom>
        </p:spPr>
        <p:txBody>
          <a:bodyPr vert="horz" lIns="91440" tIns="45720" rIns="91440" bIns="45720" rtlCol="0" anchor="b">
            <a:normAutofit/>
          </a:bodyPr>
          <a:lstStyle>
            <a:lvl1pPr marL="0" indent="0" algn="l" defTabSz="685800" rtl="0" eaLnBrk="1" latinLnBrk="0" hangingPunct="1">
              <a:lnSpc>
                <a:spcPct val="90000"/>
              </a:lnSpc>
              <a:spcBef>
                <a:spcPts val="750"/>
              </a:spcBef>
              <a:buFont typeface="Arial" panose="020B0604020202020204" pitchFamily="34" charset="0"/>
              <a:buNone/>
              <a:defRPr sz="1800" b="1" i="0" kern="1200">
                <a:solidFill>
                  <a:schemeClr val="tx1"/>
                </a:solidFill>
                <a:latin typeface="Arial" panose="020B0604020202020204" pitchFamily="34" charset="0"/>
                <a:ea typeface="+mn-ea"/>
                <a:cs typeface="Arial" panose="020B0604020202020204" pitchFamily="34" charset="0"/>
              </a:defRPr>
            </a:lvl1pPr>
            <a:lvl2pPr marL="342900" indent="0" algn="l" defTabSz="685800" rtl="0" eaLnBrk="1" latinLnBrk="0" hangingPunct="1">
              <a:lnSpc>
                <a:spcPct val="90000"/>
              </a:lnSpc>
              <a:spcBef>
                <a:spcPts val="375"/>
              </a:spcBef>
              <a:buFont typeface="Arial" panose="020B0604020202020204" pitchFamily="34" charset="0"/>
              <a:buNone/>
              <a:defRPr sz="1500" b="1" i="0" kern="1200">
                <a:solidFill>
                  <a:schemeClr val="tx1"/>
                </a:solidFill>
                <a:latin typeface="Arial" panose="020B0604020202020204" pitchFamily="34" charset="0"/>
                <a:ea typeface="+mn-ea"/>
                <a:cs typeface="Arial" panose="020B0604020202020204" pitchFamily="34" charset="0"/>
              </a:defRPr>
            </a:lvl2pPr>
            <a:lvl3pPr marL="685800" indent="0" algn="l" defTabSz="685800" rtl="0" eaLnBrk="1" latinLnBrk="0" hangingPunct="1">
              <a:lnSpc>
                <a:spcPct val="90000"/>
              </a:lnSpc>
              <a:spcBef>
                <a:spcPts val="375"/>
              </a:spcBef>
              <a:buFont typeface="Arial" panose="020B0604020202020204" pitchFamily="34" charset="0"/>
              <a:buNone/>
              <a:defRPr sz="1350" b="1" i="1" kern="1200">
                <a:solidFill>
                  <a:schemeClr val="tx1"/>
                </a:solidFill>
                <a:latin typeface="Arial" panose="020B0604020202020204" pitchFamily="34" charset="0"/>
                <a:ea typeface="+mn-ea"/>
                <a:cs typeface="Arial" panose="020B0604020202020204" pitchFamily="34" charset="0"/>
              </a:defRPr>
            </a:lvl3pPr>
            <a:lvl4pPr marL="1028700" indent="0" algn="l" defTabSz="685800" rtl="0" eaLnBrk="1" latinLnBrk="0" hangingPunct="1">
              <a:lnSpc>
                <a:spcPct val="90000"/>
              </a:lnSpc>
              <a:spcBef>
                <a:spcPts val="375"/>
              </a:spcBef>
              <a:buFont typeface="Arial" panose="020B0604020202020204" pitchFamily="34" charset="0"/>
              <a:buNone/>
              <a:defRPr sz="1200" b="1" i="0" kern="1200">
                <a:solidFill>
                  <a:schemeClr val="tx1"/>
                </a:solidFill>
                <a:latin typeface="Arial" panose="020B0604020202020204" pitchFamily="34" charset="0"/>
                <a:ea typeface="+mn-ea"/>
                <a:cs typeface="Arial" panose="020B0604020202020204" pitchFamily="34" charset="0"/>
              </a:defRPr>
            </a:lvl4pPr>
            <a:lvl5pPr marL="1371600" indent="0" algn="l" defTabSz="685800" rtl="0" eaLnBrk="1" latinLnBrk="0" hangingPunct="1">
              <a:lnSpc>
                <a:spcPct val="90000"/>
              </a:lnSpc>
              <a:spcBef>
                <a:spcPts val="375"/>
              </a:spcBef>
              <a:buFont typeface="Arial" panose="020B0604020202020204" pitchFamily="34" charset="0"/>
              <a:buNone/>
              <a:defRPr sz="1200" b="1" i="1" kern="1200">
                <a:solidFill>
                  <a:schemeClr val="tx1"/>
                </a:solidFill>
                <a:latin typeface="Arial" panose="020B0604020202020204" pitchFamily="34" charset="0"/>
                <a:ea typeface="+mn-ea"/>
                <a:cs typeface="Arial" panose="020B0604020202020204" pitchFamily="34" charset="0"/>
              </a:defRPr>
            </a:lvl5pPr>
            <a:lvl6pPr marL="1714500" indent="0" algn="l" defTabSz="685800" rtl="0" eaLnBrk="1" latinLnBrk="0" hangingPunct="1">
              <a:lnSpc>
                <a:spcPct val="90000"/>
              </a:lnSpc>
              <a:spcBef>
                <a:spcPts val="375"/>
              </a:spcBef>
              <a:buFont typeface="Arial" panose="020B0604020202020204" pitchFamily="34" charset="0"/>
              <a:buNone/>
              <a:defRPr sz="1200" b="1" kern="1200">
                <a:solidFill>
                  <a:schemeClr val="tx1"/>
                </a:solidFill>
                <a:latin typeface="+mn-lt"/>
                <a:ea typeface="+mn-ea"/>
                <a:cs typeface="+mn-cs"/>
              </a:defRPr>
            </a:lvl6pPr>
            <a:lvl7pPr marL="2057400" indent="0" algn="l" defTabSz="685800" rtl="0" eaLnBrk="1" latinLnBrk="0" hangingPunct="1">
              <a:lnSpc>
                <a:spcPct val="90000"/>
              </a:lnSpc>
              <a:spcBef>
                <a:spcPts val="375"/>
              </a:spcBef>
              <a:buFont typeface="Arial" panose="020B0604020202020204" pitchFamily="34" charset="0"/>
              <a:buNone/>
              <a:defRPr sz="1200" b="1" kern="1200">
                <a:solidFill>
                  <a:schemeClr val="tx1"/>
                </a:solidFill>
                <a:latin typeface="+mn-lt"/>
                <a:ea typeface="+mn-ea"/>
                <a:cs typeface="+mn-cs"/>
              </a:defRPr>
            </a:lvl7pPr>
            <a:lvl8pPr marL="2400300" indent="0" algn="l" defTabSz="685800" rtl="0" eaLnBrk="1" latinLnBrk="0" hangingPunct="1">
              <a:lnSpc>
                <a:spcPct val="90000"/>
              </a:lnSpc>
              <a:spcBef>
                <a:spcPts val="375"/>
              </a:spcBef>
              <a:buFont typeface="Arial" panose="020B0604020202020204" pitchFamily="34" charset="0"/>
              <a:buNone/>
              <a:defRPr sz="1200" b="1" kern="1200">
                <a:solidFill>
                  <a:schemeClr val="tx1"/>
                </a:solidFill>
                <a:latin typeface="+mn-lt"/>
                <a:ea typeface="+mn-ea"/>
                <a:cs typeface="+mn-cs"/>
              </a:defRPr>
            </a:lvl8pPr>
            <a:lvl9pPr marL="2743200" indent="0" algn="l" defTabSz="685800" rtl="0" eaLnBrk="1" latinLnBrk="0" hangingPunct="1">
              <a:lnSpc>
                <a:spcPct val="90000"/>
              </a:lnSpc>
              <a:spcBef>
                <a:spcPts val="375"/>
              </a:spcBef>
              <a:buFont typeface="Arial" panose="020B0604020202020204" pitchFamily="34" charset="0"/>
              <a:buNone/>
              <a:defRPr sz="1200" b="1" kern="1200">
                <a:solidFill>
                  <a:schemeClr val="tx1"/>
                </a:solidFill>
                <a:latin typeface="+mn-lt"/>
                <a:ea typeface="+mn-ea"/>
                <a:cs typeface="+mn-cs"/>
              </a:defRPr>
            </a:lvl9pPr>
          </a:lstStyle>
          <a:p>
            <a:r>
              <a:rPr lang="en-US" b="0" dirty="0"/>
              <a:t>Patient-Aligned Care Teams (PACT)  is a team-based model of care in which a team of health professionals, led by a provider, works collaboratively with the patient to provide for all of the patient's healthcare needs. – Usual Care</a:t>
            </a:r>
          </a:p>
          <a:p>
            <a:endParaRPr lang="en-US" b="0" dirty="0"/>
          </a:p>
          <a:p>
            <a:endParaRPr lang="en-US" b="0" dirty="0"/>
          </a:p>
          <a:p>
            <a:r>
              <a:rPr lang="en-US" b="0" dirty="0" err="1"/>
              <a:t>GeriPACT</a:t>
            </a:r>
            <a:r>
              <a:rPr lang="en-US" b="0" dirty="0"/>
              <a:t> is a “Special Population PACT” that is tailored to provide comprehensive primary care for complex geriatric and high-risk Veterans</a:t>
            </a:r>
          </a:p>
          <a:p>
            <a:pPr marL="685800" lvl="1" indent="-342900">
              <a:lnSpc>
                <a:spcPct val="150000"/>
              </a:lnSpc>
              <a:buFont typeface="+mj-lt"/>
              <a:buAutoNum type="arabicPeriod"/>
            </a:pPr>
            <a:r>
              <a:rPr lang="en-US" sz="1725" b="0" dirty="0"/>
              <a:t>Providers have geriatric expertise</a:t>
            </a:r>
          </a:p>
          <a:p>
            <a:pPr marL="685800" lvl="1" indent="-342900">
              <a:lnSpc>
                <a:spcPct val="150000"/>
              </a:lnSpc>
              <a:buFont typeface="+mj-lt"/>
              <a:buAutoNum type="arabicPeriod"/>
            </a:pPr>
            <a:r>
              <a:rPr lang="en-US" sz="1725" b="0" dirty="0"/>
              <a:t>Interdisciplinary team includes pharmacist and social worker</a:t>
            </a:r>
          </a:p>
          <a:p>
            <a:pPr marL="685800" lvl="1" indent="-342900">
              <a:lnSpc>
                <a:spcPct val="150000"/>
              </a:lnSpc>
              <a:buFont typeface="+mj-lt"/>
              <a:buAutoNum type="arabicPeriod"/>
            </a:pPr>
            <a:r>
              <a:rPr lang="en-US" sz="1725" b="0" dirty="0"/>
              <a:t>Smaller panel sizes (e.g. 2/3 size of usual PACT)</a:t>
            </a:r>
          </a:p>
          <a:p>
            <a:endParaRPr lang="en-US" b="0" dirty="0"/>
          </a:p>
          <a:p>
            <a:endParaRPr lang="en-US" dirty="0"/>
          </a:p>
        </p:txBody>
      </p:sp>
      <p:sp>
        <p:nvSpPr>
          <p:cNvPr id="12" name="Rectangle 11">
            <a:extLst>
              <a:ext uri="{FF2B5EF4-FFF2-40B4-BE49-F238E27FC236}">
                <a16:creationId xmlns:a16="http://schemas.microsoft.com/office/drawing/2014/main" id="{BE7DCBD4-69AB-41A5-BC66-D04331E10E1B}"/>
              </a:ext>
            </a:extLst>
          </p:cNvPr>
          <p:cNvSpPr/>
          <p:nvPr/>
        </p:nvSpPr>
        <p:spPr>
          <a:xfrm>
            <a:off x="348916" y="458888"/>
            <a:ext cx="8590547" cy="1107996"/>
          </a:xfrm>
          <a:prstGeom prst="rect">
            <a:avLst/>
          </a:prstGeom>
        </p:spPr>
        <p:txBody>
          <a:bodyPr wrap="square">
            <a:spAutoFit/>
          </a:bodyPr>
          <a:lstStyle/>
          <a:p>
            <a:pPr algn="ctr"/>
            <a:r>
              <a:rPr lang="en-US" sz="3300" b="1" dirty="0">
                <a:solidFill>
                  <a:schemeClr val="bg1"/>
                </a:solidFill>
                <a:latin typeface="Arial" panose="020B0604020202020204" pitchFamily="34" charset="0"/>
                <a:ea typeface="+mj-ea"/>
                <a:cs typeface="Arial" panose="020B0604020202020204" pitchFamily="34" charset="0"/>
              </a:rPr>
              <a:t>Exemplar Comparative Effectiveness Study - </a:t>
            </a:r>
            <a:r>
              <a:rPr lang="en-US" sz="3300" b="1" dirty="0" err="1">
                <a:solidFill>
                  <a:schemeClr val="bg1"/>
                </a:solidFill>
                <a:latin typeface="Arial" panose="020B0604020202020204" pitchFamily="34" charset="0"/>
                <a:ea typeface="+mj-ea"/>
                <a:cs typeface="Arial" panose="020B0604020202020204" pitchFamily="34" charset="0"/>
              </a:rPr>
              <a:t>GeriPACT</a:t>
            </a:r>
            <a:endParaRPr lang="en-US" sz="3300" b="1" dirty="0">
              <a:solidFill>
                <a:schemeClr val="bg1"/>
              </a:solidFill>
              <a:latin typeface="Arial" panose="020B0604020202020204" pitchFamily="34" charset="0"/>
              <a:ea typeface="+mj-ea"/>
              <a:cs typeface="Arial" panose="020B0604020202020204" pitchFamily="34" charset="0"/>
            </a:endParaRPr>
          </a:p>
        </p:txBody>
      </p:sp>
    </p:spTree>
    <p:extLst>
      <p:ext uri="{BB962C8B-B14F-4D97-AF65-F5344CB8AC3E}">
        <p14:creationId xmlns:p14="http://schemas.microsoft.com/office/powerpoint/2010/main" val="875571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05A77FA2-5CD3-4CC9-89F9-9020000A780E}"/>
              </a:ext>
            </a:extLst>
          </p:cNvPr>
          <p:cNvSpPr>
            <a:spLocks noGrp="1"/>
          </p:cNvSpPr>
          <p:nvPr>
            <p:ph type="title"/>
          </p:nvPr>
        </p:nvSpPr>
        <p:spPr/>
        <p:txBody>
          <a:bodyPr/>
          <a:lstStyle/>
          <a:p>
            <a:r>
              <a:rPr lang="en-US" dirty="0"/>
              <a:t>Exemplar Comparative Effectiveness Study - </a:t>
            </a:r>
            <a:r>
              <a:rPr lang="en-US" dirty="0" err="1"/>
              <a:t>GeriPACT</a:t>
            </a:r>
            <a:endParaRPr lang="en-US" dirty="0"/>
          </a:p>
        </p:txBody>
      </p:sp>
      <p:sp>
        <p:nvSpPr>
          <p:cNvPr id="3" name="Content Placeholder 2">
            <a:extLst>
              <a:ext uri="{FF2B5EF4-FFF2-40B4-BE49-F238E27FC236}">
                <a16:creationId xmlns:a16="http://schemas.microsoft.com/office/drawing/2014/main" id="{8CEA0C03-D4F3-E848-9E87-D1E6C30F4290}"/>
              </a:ext>
            </a:extLst>
          </p:cNvPr>
          <p:cNvSpPr>
            <a:spLocks noGrp="1"/>
          </p:cNvSpPr>
          <p:nvPr>
            <p:ph idx="1"/>
          </p:nvPr>
        </p:nvSpPr>
        <p:spPr/>
        <p:txBody>
          <a:bodyPr>
            <a:normAutofit fontScale="92500"/>
          </a:bodyPr>
          <a:lstStyle/>
          <a:p>
            <a:pPr marL="0" indent="0">
              <a:buNone/>
            </a:pPr>
            <a:r>
              <a:rPr lang="en-US" dirty="0"/>
              <a:t>Research Question</a:t>
            </a:r>
            <a:r>
              <a:rPr lang="en-US" b="0" dirty="0"/>
              <a:t>: For high risk elderly Veterans, does transitioning to a patient care team specializing in geriatric care (</a:t>
            </a:r>
            <a:r>
              <a:rPr lang="en-US" b="0" dirty="0" err="1"/>
              <a:t>GeriPACT</a:t>
            </a:r>
            <a:r>
              <a:rPr lang="en-US" b="0" dirty="0"/>
              <a:t>) improve </a:t>
            </a:r>
            <a:r>
              <a:rPr lang="en-US" sz="2200" i="1" u="sng" dirty="0"/>
              <a:t>quality of care and patient experience </a:t>
            </a:r>
            <a:r>
              <a:rPr lang="en-US" b="0" dirty="0"/>
              <a:t>compared to Veterans remaining in standard primary care (PACT)?</a:t>
            </a:r>
          </a:p>
          <a:p>
            <a:pPr marL="0" indent="0">
              <a:buNone/>
            </a:pPr>
            <a:endParaRPr lang="en-US" b="0" dirty="0"/>
          </a:p>
          <a:p>
            <a:pPr marL="0" indent="0">
              <a:buNone/>
            </a:pPr>
            <a:r>
              <a:rPr lang="en-US" i="1" dirty="0"/>
              <a:t>Challenge 1</a:t>
            </a:r>
            <a:r>
              <a:rPr lang="en-US" b="0" dirty="0"/>
              <a:t>: </a:t>
            </a:r>
            <a:r>
              <a:rPr lang="en-US" b="0" dirty="0" err="1"/>
              <a:t>GeriPACT</a:t>
            </a:r>
            <a:r>
              <a:rPr lang="en-US" b="0" dirty="0"/>
              <a:t> is implemented nationally and randomization is infeasible.</a:t>
            </a:r>
          </a:p>
          <a:p>
            <a:pPr marL="0" indent="0">
              <a:buNone/>
            </a:pPr>
            <a:endParaRPr lang="en-US" b="0" dirty="0"/>
          </a:p>
          <a:p>
            <a:pPr marL="0" indent="0">
              <a:buNone/>
            </a:pPr>
            <a:r>
              <a:rPr lang="en-US" i="1" dirty="0"/>
              <a:t>Challenge 2</a:t>
            </a:r>
            <a:r>
              <a:rPr lang="en-US" b="0" dirty="0"/>
              <a:t>: Desire to evaluate, on a national scale, outcomes not collected in the electronic medical record</a:t>
            </a:r>
            <a:br>
              <a:rPr lang="en-US" b="0" dirty="0"/>
            </a:br>
            <a:endParaRPr lang="en-US" b="0" dirty="0"/>
          </a:p>
          <a:p>
            <a:pPr marL="0" indent="0">
              <a:buNone/>
            </a:pPr>
            <a:r>
              <a:rPr lang="en-US" i="1" dirty="0"/>
              <a:t>Challenge 3</a:t>
            </a:r>
            <a:r>
              <a:rPr lang="en-US" b="0" dirty="0"/>
              <a:t>: Patients who transition to </a:t>
            </a:r>
            <a:r>
              <a:rPr lang="en-US" b="0" dirty="0" err="1"/>
              <a:t>GeriPACT</a:t>
            </a:r>
            <a:r>
              <a:rPr lang="en-US" b="0" dirty="0"/>
              <a:t> may differ from those who remain in standard PACTs in ways that influence outcomes.</a:t>
            </a:r>
          </a:p>
          <a:p>
            <a:pPr marL="0" indent="0">
              <a:buNone/>
            </a:pPr>
            <a:endParaRPr lang="en-US" dirty="0"/>
          </a:p>
        </p:txBody>
      </p:sp>
      <p:sp>
        <p:nvSpPr>
          <p:cNvPr id="4" name="Slide Number Placeholder 3">
            <a:extLst>
              <a:ext uri="{FF2B5EF4-FFF2-40B4-BE49-F238E27FC236}">
                <a16:creationId xmlns:a16="http://schemas.microsoft.com/office/drawing/2014/main" id="{BE02F1A8-E508-49AB-A2F5-951A4F0BBE3A}"/>
              </a:ext>
            </a:extLst>
          </p:cNvPr>
          <p:cNvSpPr>
            <a:spLocks noGrp="1"/>
          </p:cNvSpPr>
          <p:nvPr>
            <p:ph type="sldNum" sz="quarter" idx="12"/>
          </p:nvPr>
        </p:nvSpPr>
        <p:spPr/>
        <p:txBody>
          <a:bodyPr/>
          <a:lstStyle/>
          <a:p>
            <a:fld id="{1DCA5A2E-20EF-4689-B82D-70D816EE41E8}" type="slidenum">
              <a:rPr lang="en-US" smtClean="0"/>
              <a:pPr/>
              <a:t>4</a:t>
            </a:fld>
            <a:endParaRPr lang="en-US" dirty="0"/>
          </a:p>
        </p:txBody>
      </p:sp>
    </p:spTree>
    <p:extLst>
      <p:ext uri="{BB962C8B-B14F-4D97-AF65-F5344CB8AC3E}">
        <p14:creationId xmlns:p14="http://schemas.microsoft.com/office/powerpoint/2010/main" val="32162345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05A77FA2-5CD3-4CC9-89F9-9020000A780E}"/>
              </a:ext>
            </a:extLst>
          </p:cNvPr>
          <p:cNvSpPr>
            <a:spLocks noGrp="1"/>
          </p:cNvSpPr>
          <p:nvPr>
            <p:ph type="title"/>
          </p:nvPr>
        </p:nvSpPr>
        <p:spPr/>
        <p:txBody>
          <a:bodyPr/>
          <a:lstStyle/>
          <a:p>
            <a:pPr algn="ctr"/>
            <a:r>
              <a:rPr lang="en-US" dirty="0"/>
              <a:t>Exemplar Comparative Effectiveness Study</a:t>
            </a:r>
          </a:p>
        </p:txBody>
      </p:sp>
      <p:sp>
        <p:nvSpPr>
          <p:cNvPr id="3" name="Content Placeholder 2">
            <a:extLst>
              <a:ext uri="{FF2B5EF4-FFF2-40B4-BE49-F238E27FC236}">
                <a16:creationId xmlns:a16="http://schemas.microsoft.com/office/drawing/2014/main" id="{8CEA0C03-D4F3-E848-9E87-D1E6C30F4290}"/>
              </a:ext>
            </a:extLst>
          </p:cNvPr>
          <p:cNvSpPr>
            <a:spLocks noGrp="1"/>
          </p:cNvSpPr>
          <p:nvPr>
            <p:ph idx="1"/>
          </p:nvPr>
        </p:nvSpPr>
        <p:spPr/>
        <p:txBody>
          <a:bodyPr>
            <a:normAutofit/>
          </a:bodyPr>
          <a:lstStyle/>
          <a:p>
            <a:pPr marL="0" indent="0">
              <a:buNone/>
            </a:pPr>
            <a:endParaRPr lang="en-US" i="1" dirty="0"/>
          </a:p>
          <a:p>
            <a:pPr marL="0" indent="0">
              <a:buNone/>
            </a:pPr>
            <a:r>
              <a:rPr lang="en-US" i="1" dirty="0"/>
              <a:t>Our solution</a:t>
            </a:r>
            <a:r>
              <a:rPr lang="en-US" dirty="0"/>
              <a:t>: </a:t>
            </a:r>
            <a:r>
              <a:rPr lang="en-US" b="0" dirty="0"/>
              <a:t>Prospectively enroll newly transitioned </a:t>
            </a:r>
            <a:r>
              <a:rPr lang="en-US" b="0" dirty="0" err="1"/>
              <a:t>GeriPACT</a:t>
            </a:r>
            <a:r>
              <a:rPr lang="en-US" b="0" dirty="0"/>
              <a:t> patients and comparable PACT patients nationally identified by retrospective techniques to collect outcomes of interest.</a:t>
            </a:r>
          </a:p>
          <a:p>
            <a:pPr marL="0" indent="0">
              <a:buNone/>
            </a:pPr>
            <a:endParaRPr lang="en-US" b="0" dirty="0"/>
          </a:p>
          <a:p>
            <a:pPr marL="0" indent="0">
              <a:buNone/>
            </a:pPr>
            <a:endParaRPr lang="en-US" b="0" dirty="0"/>
          </a:p>
          <a:p>
            <a:pPr marL="0" indent="0">
              <a:buNone/>
            </a:pPr>
            <a:r>
              <a:rPr lang="en-US" i="1" dirty="0"/>
              <a:t>Remainder of talk: </a:t>
            </a:r>
            <a:r>
              <a:rPr lang="en-US" b="0" dirty="0"/>
              <a:t>Our implementation strategy and results. </a:t>
            </a:r>
          </a:p>
          <a:p>
            <a:pPr marL="0" indent="0">
              <a:buNone/>
            </a:pPr>
            <a:endParaRPr lang="en-US" dirty="0"/>
          </a:p>
        </p:txBody>
      </p:sp>
      <p:sp>
        <p:nvSpPr>
          <p:cNvPr id="4" name="Slide Number Placeholder 3">
            <a:extLst>
              <a:ext uri="{FF2B5EF4-FFF2-40B4-BE49-F238E27FC236}">
                <a16:creationId xmlns:a16="http://schemas.microsoft.com/office/drawing/2014/main" id="{BB2A3205-0112-41FE-984F-58D9319604DA}"/>
              </a:ext>
            </a:extLst>
          </p:cNvPr>
          <p:cNvSpPr>
            <a:spLocks noGrp="1"/>
          </p:cNvSpPr>
          <p:nvPr>
            <p:ph type="sldNum" sz="quarter" idx="12"/>
          </p:nvPr>
        </p:nvSpPr>
        <p:spPr/>
        <p:txBody>
          <a:bodyPr/>
          <a:lstStyle/>
          <a:p>
            <a:fld id="{1DCA5A2E-20EF-4689-B82D-70D816EE41E8}" type="slidenum">
              <a:rPr lang="en-US" smtClean="0"/>
              <a:pPr/>
              <a:t>5</a:t>
            </a:fld>
            <a:endParaRPr lang="en-US" dirty="0"/>
          </a:p>
        </p:txBody>
      </p:sp>
    </p:spTree>
    <p:extLst>
      <p:ext uri="{BB962C8B-B14F-4D97-AF65-F5344CB8AC3E}">
        <p14:creationId xmlns:p14="http://schemas.microsoft.com/office/powerpoint/2010/main" val="13950578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1DCD1F4D-FEEB-4FF5-B3DC-4A0B71F8888A}"/>
              </a:ext>
            </a:extLst>
          </p:cNvPr>
          <p:cNvSpPr>
            <a:spLocks noGrp="1"/>
          </p:cNvSpPr>
          <p:nvPr>
            <p:ph type="sldNum" sz="quarter" idx="4294967295"/>
          </p:nvPr>
        </p:nvSpPr>
        <p:spPr>
          <a:xfrm>
            <a:off x="0" y="6378575"/>
            <a:ext cx="1001713" cy="365125"/>
          </a:xfrm>
        </p:spPr>
        <p:txBody>
          <a:bodyPr/>
          <a:lstStyle/>
          <a:p>
            <a:fld id="{1DCA5A2E-20EF-4689-B82D-70D816EE41E8}" type="slidenum">
              <a:rPr lang="en-US" smtClean="0"/>
              <a:pPr/>
              <a:t>6</a:t>
            </a:fld>
            <a:endParaRPr lang="en-US" dirty="0"/>
          </a:p>
        </p:txBody>
      </p:sp>
      <p:cxnSp>
        <p:nvCxnSpPr>
          <p:cNvPr id="16" name="Straight Connector 15">
            <a:extLst>
              <a:ext uri="{FF2B5EF4-FFF2-40B4-BE49-F238E27FC236}">
                <a16:creationId xmlns:a16="http://schemas.microsoft.com/office/drawing/2014/main" id="{5F1FAF3A-A918-4F30-B63C-E0D3B4E21C99}"/>
              </a:ext>
            </a:extLst>
          </p:cNvPr>
          <p:cNvCxnSpPr/>
          <p:nvPr/>
        </p:nvCxnSpPr>
        <p:spPr>
          <a:xfrm>
            <a:off x="609600" y="1884218"/>
            <a:ext cx="2309091" cy="0"/>
          </a:xfrm>
          <a:prstGeom prst="line">
            <a:avLst/>
          </a:prstGeom>
          <a:ln w="76200" cap="sq">
            <a:bevel/>
            <a:headEnd w="lg" len="lg"/>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9AFF6774-D9DE-4E5D-90B5-82300EE40BC3}"/>
              </a:ext>
            </a:extLst>
          </p:cNvPr>
          <p:cNvCxnSpPr/>
          <p:nvPr/>
        </p:nvCxnSpPr>
        <p:spPr>
          <a:xfrm>
            <a:off x="3144982" y="1884218"/>
            <a:ext cx="2309091" cy="0"/>
          </a:xfrm>
          <a:prstGeom prst="line">
            <a:avLst/>
          </a:prstGeom>
          <a:ln w="76200" cap="sq">
            <a:beve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690B1E58-25EF-4088-B381-827434DC97CE}"/>
              </a:ext>
            </a:extLst>
          </p:cNvPr>
          <p:cNvCxnSpPr/>
          <p:nvPr/>
        </p:nvCxnSpPr>
        <p:spPr>
          <a:xfrm>
            <a:off x="5705356" y="1884218"/>
            <a:ext cx="2309091" cy="0"/>
          </a:xfrm>
          <a:prstGeom prst="line">
            <a:avLst/>
          </a:prstGeom>
          <a:ln w="76200" cap="sq">
            <a:bevel/>
          </a:ln>
        </p:spPr>
        <p:style>
          <a:lnRef idx="1">
            <a:schemeClr val="accent1"/>
          </a:lnRef>
          <a:fillRef idx="0">
            <a:schemeClr val="accent1"/>
          </a:fillRef>
          <a:effectRef idx="0">
            <a:schemeClr val="accent1"/>
          </a:effectRef>
          <a:fontRef idx="minor">
            <a:schemeClr val="tx1"/>
          </a:fontRef>
        </p:style>
      </p:cxnSp>
      <p:sp>
        <p:nvSpPr>
          <p:cNvPr id="19" name="TextBox 18">
            <a:extLst>
              <a:ext uri="{FF2B5EF4-FFF2-40B4-BE49-F238E27FC236}">
                <a16:creationId xmlns:a16="http://schemas.microsoft.com/office/drawing/2014/main" id="{48F9819B-68FD-4555-9071-9A0CCC9EDC4A}"/>
              </a:ext>
            </a:extLst>
          </p:cNvPr>
          <p:cNvSpPr txBox="1"/>
          <p:nvPr/>
        </p:nvSpPr>
        <p:spPr>
          <a:xfrm>
            <a:off x="960581" y="780326"/>
            <a:ext cx="1595950" cy="1015663"/>
          </a:xfrm>
          <a:prstGeom prst="rect">
            <a:avLst/>
          </a:prstGeom>
          <a:noFill/>
        </p:spPr>
        <p:txBody>
          <a:bodyPr wrap="none" rtlCol="0">
            <a:spAutoFit/>
          </a:bodyPr>
          <a:lstStyle/>
          <a:p>
            <a:r>
              <a:rPr lang="en-US" sz="2000" b="1" dirty="0"/>
              <a:t>Pre-Exposure</a:t>
            </a:r>
          </a:p>
          <a:p>
            <a:pPr algn="ctr"/>
            <a:r>
              <a:rPr lang="en-US" sz="2000" dirty="0"/>
              <a:t>12-24 Mon</a:t>
            </a:r>
          </a:p>
          <a:p>
            <a:pPr algn="ctr"/>
            <a:r>
              <a:rPr lang="en-US" sz="2000" dirty="0"/>
              <a:t>Prior BL</a:t>
            </a:r>
          </a:p>
        </p:txBody>
      </p:sp>
      <p:sp>
        <p:nvSpPr>
          <p:cNvPr id="21" name="TextBox 20">
            <a:extLst>
              <a:ext uri="{FF2B5EF4-FFF2-40B4-BE49-F238E27FC236}">
                <a16:creationId xmlns:a16="http://schemas.microsoft.com/office/drawing/2014/main" id="{C5AF3EE4-2776-4D6A-AAAB-FF0B2C2989CA}"/>
              </a:ext>
            </a:extLst>
          </p:cNvPr>
          <p:cNvSpPr txBox="1"/>
          <p:nvPr/>
        </p:nvSpPr>
        <p:spPr>
          <a:xfrm>
            <a:off x="3562546" y="819978"/>
            <a:ext cx="1658730" cy="1015663"/>
          </a:xfrm>
          <a:prstGeom prst="rect">
            <a:avLst/>
          </a:prstGeom>
          <a:noFill/>
        </p:spPr>
        <p:txBody>
          <a:bodyPr wrap="square" rtlCol="0">
            <a:spAutoFit/>
          </a:bodyPr>
          <a:lstStyle/>
          <a:p>
            <a:pPr algn="ctr"/>
            <a:r>
              <a:rPr lang="en-US" sz="2000" b="1" dirty="0"/>
              <a:t>Exposure</a:t>
            </a:r>
          </a:p>
          <a:p>
            <a:pPr algn="ctr"/>
            <a:r>
              <a:rPr lang="en-US" sz="2000" dirty="0"/>
              <a:t>0-12 Mon Prior BL</a:t>
            </a:r>
          </a:p>
        </p:txBody>
      </p:sp>
      <p:sp>
        <p:nvSpPr>
          <p:cNvPr id="22" name="TextBox 21">
            <a:extLst>
              <a:ext uri="{FF2B5EF4-FFF2-40B4-BE49-F238E27FC236}">
                <a16:creationId xmlns:a16="http://schemas.microsoft.com/office/drawing/2014/main" id="{BFFAA694-829C-406D-9624-C2C3CC6A8E16}"/>
              </a:ext>
            </a:extLst>
          </p:cNvPr>
          <p:cNvSpPr txBox="1"/>
          <p:nvPr/>
        </p:nvSpPr>
        <p:spPr>
          <a:xfrm>
            <a:off x="6034790" y="788452"/>
            <a:ext cx="1787155" cy="1015663"/>
          </a:xfrm>
          <a:prstGeom prst="rect">
            <a:avLst/>
          </a:prstGeom>
          <a:noFill/>
        </p:spPr>
        <p:txBody>
          <a:bodyPr wrap="square" rtlCol="0">
            <a:spAutoFit/>
          </a:bodyPr>
          <a:lstStyle/>
          <a:p>
            <a:pPr algn="ctr"/>
            <a:r>
              <a:rPr lang="en-US" sz="2000" b="1" dirty="0"/>
              <a:t>Patient Reported Outcomes</a:t>
            </a:r>
          </a:p>
        </p:txBody>
      </p:sp>
      <p:sp>
        <p:nvSpPr>
          <p:cNvPr id="23" name="TextBox 22">
            <a:extLst>
              <a:ext uri="{FF2B5EF4-FFF2-40B4-BE49-F238E27FC236}">
                <a16:creationId xmlns:a16="http://schemas.microsoft.com/office/drawing/2014/main" id="{D3E6BB8B-61F9-4491-9491-323FCF885210}"/>
              </a:ext>
            </a:extLst>
          </p:cNvPr>
          <p:cNvSpPr txBox="1"/>
          <p:nvPr/>
        </p:nvSpPr>
        <p:spPr>
          <a:xfrm>
            <a:off x="276532" y="2682919"/>
            <a:ext cx="2446813" cy="923330"/>
          </a:xfrm>
          <a:prstGeom prst="rect">
            <a:avLst/>
          </a:prstGeom>
          <a:noFill/>
          <a:ln w="38100">
            <a:solidFill>
              <a:schemeClr val="tx1"/>
            </a:solidFill>
          </a:ln>
        </p:spPr>
        <p:txBody>
          <a:bodyPr wrap="square" rtlCol="0">
            <a:spAutoFit/>
          </a:bodyPr>
          <a:lstStyle/>
          <a:p>
            <a:pPr algn="ctr"/>
            <a:r>
              <a:rPr lang="en-US" dirty="0"/>
              <a:t>All Patients &gt;=2 PACT visits – No </a:t>
            </a:r>
            <a:r>
              <a:rPr lang="en-US" dirty="0" err="1"/>
              <a:t>GeriPACT</a:t>
            </a:r>
            <a:r>
              <a:rPr lang="en-US" dirty="0"/>
              <a:t> visits</a:t>
            </a:r>
          </a:p>
        </p:txBody>
      </p:sp>
      <p:sp>
        <p:nvSpPr>
          <p:cNvPr id="25" name="TextBox 24">
            <a:extLst>
              <a:ext uri="{FF2B5EF4-FFF2-40B4-BE49-F238E27FC236}">
                <a16:creationId xmlns:a16="http://schemas.microsoft.com/office/drawing/2014/main" id="{B9D2FAD8-B33B-4110-B43D-6B6666929BAC}"/>
              </a:ext>
            </a:extLst>
          </p:cNvPr>
          <p:cNvSpPr txBox="1"/>
          <p:nvPr/>
        </p:nvSpPr>
        <p:spPr>
          <a:xfrm>
            <a:off x="3011878" y="2296087"/>
            <a:ext cx="2446813" cy="646331"/>
          </a:xfrm>
          <a:prstGeom prst="rect">
            <a:avLst/>
          </a:prstGeom>
          <a:noFill/>
          <a:ln w="38100">
            <a:solidFill>
              <a:schemeClr val="tx1"/>
            </a:solidFill>
          </a:ln>
        </p:spPr>
        <p:txBody>
          <a:bodyPr wrap="square" rtlCol="0">
            <a:spAutoFit/>
          </a:bodyPr>
          <a:lstStyle/>
          <a:p>
            <a:pPr algn="ctr"/>
            <a:r>
              <a:rPr lang="en-US" dirty="0"/>
              <a:t>&gt;=2 PACT visits – </a:t>
            </a:r>
          </a:p>
          <a:p>
            <a:pPr algn="ctr"/>
            <a:r>
              <a:rPr lang="en-US" dirty="0"/>
              <a:t>No </a:t>
            </a:r>
            <a:r>
              <a:rPr lang="en-US" dirty="0" err="1"/>
              <a:t>GeriPACT</a:t>
            </a:r>
            <a:r>
              <a:rPr lang="en-US" dirty="0"/>
              <a:t> visits</a:t>
            </a:r>
          </a:p>
        </p:txBody>
      </p:sp>
      <p:sp>
        <p:nvSpPr>
          <p:cNvPr id="26" name="TextBox 25">
            <a:extLst>
              <a:ext uri="{FF2B5EF4-FFF2-40B4-BE49-F238E27FC236}">
                <a16:creationId xmlns:a16="http://schemas.microsoft.com/office/drawing/2014/main" id="{E64CA8C3-A08C-4F1A-83E6-1CD6AE83952D}"/>
              </a:ext>
            </a:extLst>
          </p:cNvPr>
          <p:cNvSpPr txBox="1"/>
          <p:nvPr/>
        </p:nvSpPr>
        <p:spPr>
          <a:xfrm>
            <a:off x="3089564" y="3354286"/>
            <a:ext cx="2446813" cy="646331"/>
          </a:xfrm>
          <a:prstGeom prst="rect">
            <a:avLst/>
          </a:prstGeom>
          <a:noFill/>
          <a:ln w="38100">
            <a:solidFill>
              <a:schemeClr val="tx1"/>
            </a:solidFill>
          </a:ln>
        </p:spPr>
        <p:txBody>
          <a:bodyPr wrap="square" rtlCol="0">
            <a:spAutoFit/>
          </a:bodyPr>
          <a:lstStyle/>
          <a:p>
            <a:pPr algn="ctr"/>
            <a:r>
              <a:rPr lang="en-US" dirty="0"/>
              <a:t>&gt;=2 </a:t>
            </a:r>
            <a:r>
              <a:rPr lang="en-US" dirty="0" err="1"/>
              <a:t>GeriPACT</a:t>
            </a:r>
            <a:r>
              <a:rPr lang="en-US" dirty="0"/>
              <a:t> visits – </a:t>
            </a:r>
          </a:p>
          <a:p>
            <a:pPr algn="ctr"/>
            <a:r>
              <a:rPr lang="en-US" dirty="0"/>
              <a:t>No PACT visits</a:t>
            </a:r>
          </a:p>
        </p:txBody>
      </p:sp>
      <p:sp>
        <p:nvSpPr>
          <p:cNvPr id="28" name="TextBox 27">
            <a:extLst>
              <a:ext uri="{FF2B5EF4-FFF2-40B4-BE49-F238E27FC236}">
                <a16:creationId xmlns:a16="http://schemas.microsoft.com/office/drawing/2014/main" id="{B99AD827-D145-4C42-BD1F-A1AA3D1A446C}"/>
              </a:ext>
            </a:extLst>
          </p:cNvPr>
          <p:cNvSpPr txBox="1"/>
          <p:nvPr/>
        </p:nvSpPr>
        <p:spPr>
          <a:xfrm>
            <a:off x="6583680" y="2377440"/>
            <a:ext cx="1021433" cy="369332"/>
          </a:xfrm>
          <a:prstGeom prst="rect">
            <a:avLst/>
          </a:prstGeom>
          <a:noFill/>
          <a:ln>
            <a:solidFill>
              <a:schemeClr val="accent1">
                <a:shade val="50000"/>
              </a:schemeClr>
            </a:solidFill>
          </a:ln>
        </p:spPr>
        <p:txBody>
          <a:bodyPr wrap="none" rtlCol="0">
            <a:spAutoFit/>
          </a:bodyPr>
          <a:lstStyle/>
          <a:p>
            <a:r>
              <a:rPr lang="en-US" dirty="0"/>
              <a:t>Baseline </a:t>
            </a:r>
          </a:p>
        </p:txBody>
      </p:sp>
      <p:pic>
        <p:nvPicPr>
          <p:cNvPr id="30" name="Graphic 29" descr="Speaker Phone">
            <a:extLst>
              <a:ext uri="{FF2B5EF4-FFF2-40B4-BE49-F238E27FC236}">
                <a16:creationId xmlns:a16="http://schemas.microsoft.com/office/drawing/2014/main" id="{88E31782-3F46-462B-86D7-996B7101CA6C}"/>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943600" y="2286000"/>
            <a:ext cx="527568" cy="527568"/>
          </a:xfrm>
          <a:prstGeom prst="rect">
            <a:avLst/>
          </a:prstGeom>
        </p:spPr>
      </p:pic>
      <p:sp>
        <p:nvSpPr>
          <p:cNvPr id="31" name="TextBox 30">
            <a:extLst>
              <a:ext uri="{FF2B5EF4-FFF2-40B4-BE49-F238E27FC236}">
                <a16:creationId xmlns:a16="http://schemas.microsoft.com/office/drawing/2014/main" id="{2F061DE7-5111-4A0A-A8D4-AE03073AB492}"/>
              </a:ext>
            </a:extLst>
          </p:cNvPr>
          <p:cNvSpPr txBox="1"/>
          <p:nvPr/>
        </p:nvSpPr>
        <p:spPr>
          <a:xfrm>
            <a:off x="7955280" y="4572000"/>
            <a:ext cx="912429" cy="369332"/>
          </a:xfrm>
          <a:prstGeom prst="rect">
            <a:avLst/>
          </a:prstGeom>
          <a:noFill/>
          <a:ln>
            <a:solidFill>
              <a:schemeClr val="accent1">
                <a:shade val="50000"/>
              </a:schemeClr>
            </a:solidFill>
          </a:ln>
        </p:spPr>
        <p:txBody>
          <a:bodyPr wrap="none" rtlCol="0">
            <a:spAutoFit/>
          </a:bodyPr>
          <a:lstStyle/>
          <a:p>
            <a:r>
              <a:rPr lang="en-US" dirty="0"/>
              <a:t>18 Mon</a:t>
            </a:r>
          </a:p>
        </p:txBody>
      </p:sp>
      <p:sp>
        <p:nvSpPr>
          <p:cNvPr id="32" name="TextBox 31">
            <a:extLst>
              <a:ext uri="{FF2B5EF4-FFF2-40B4-BE49-F238E27FC236}">
                <a16:creationId xmlns:a16="http://schemas.microsoft.com/office/drawing/2014/main" id="{D832AB86-64CA-43F6-AD91-EAAFFC5E0C63}"/>
              </a:ext>
            </a:extLst>
          </p:cNvPr>
          <p:cNvSpPr txBox="1"/>
          <p:nvPr/>
        </p:nvSpPr>
        <p:spPr>
          <a:xfrm>
            <a:off x="7040880" y="3017520"/>
            <a:ext cx="848309" cy="369332"/>
          </a:xfrm>
          <a:prstGeom prst="rect">
            <a:avLst/>
          </a:prstGeom>
          <a:noFill/>
          <a:ln>
            <a:solidFill>
              <a:schemeClr val="accent1">
                <a:shade val="50000"/>
              </a:schemeClr>
            </a:solidFill>
          </a:ln>
        </p:spPr>
        <p:txBody>
          <a:bodyPr wrap="none" rtlCol="0">
            <a:spAutoFit/>
          </a:bodyPr>
          <a:lstStyle/>
          <a:p>
            <a:r>
              <a:rPr lang="en-US" dirty="0"/>
              <a:t>6 Mon </a:t>
            </a:r>
          </a:p>
        </p:txBody>
      </p:sp>
      <p:sp>
        <p:nvSpPr>
          <p:cNvPr id="33" name="TextBox 32">
            <a:extLst>
              <a:ext uri="{FF2B5EF4-FFF2-40B4-BE49-F238E27FC236}">
                <a16:creationId xmlns:a16="http://schemas.microsoft.com/office/drawing/2014/main" id="{504EAA29-65D6-4FD6-A306-026975812C1A}"/>
              </a:ext>
            </a:extLst>
          </p:cNvPr>
          <p:cNvSpPr txBox="1"/>
          <p:nvPr/>
        </p:nvSpPr>
        <p:spPr>
          <a:xfrm>
            <a:off x="7498080" y="3840480"/>
            <a:ext cx="965329" cy="369332"/>
          </a:xfrm>
          <a:prstGeom prst="rect">
            <a:avLst/>
          </a:prstGeom>
          <a:noFill/>
          <a:ln>
            <a:solidFill>
              <a:schemeClr val="accent1">
                <a:shade val="50000"/>
              </a:schemeClr>
            </a:solidFill>
          </a:ln>
        </p:spPr>
        <p:txBody>
          <a:bodyPr wrap="none" rtlCol="0">
            <a:spAutoFit/>
          </a:bodyPr>
          <a:lstStyle/>
          <a:p>
            <a:r>
              <a:rPr lang="en-US" dirty="0"/>
              <a:t>12 Mon </a:t>
            </a:r>
          </a:p>
        </p:txBody>
      </p:sp>
      <p:pic>
        <p:nvPicPr>
          <p:cNvPr id="34" name="Graphic 33" descr="Speaker Phone">
            <a:extLst>
              <a:ext uri="{FF2B5EF4-FFF2-40B4-BE49-F238E27FC236}">
                <a16:creationId xmlns:a16="http://schemas.microsoft.com/office/drawing/2014/main" id="{26C6DCCA-F00F-4A53-8C14-702E05901A24}"/>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6400800" y="3017520"/>
            <a:ext cx="527568" cy="527568"/>
          </a:xfrm>
          <a:prstGeom prst="rect">
            <a:avLst/>
          </a:prstGeom>
        </p:spPr>
      </p:pic>
      <p:pic>
        <p:nvPicPr>
          <p:cNvPr id="35" name="Graphic 34" descr="Speaker Phone">
            <a:extLst>
              <a:ext uri="{FF2B5EF4-FFF2-40B4-BE49-F238E27FC236}">
                <a16:creationId xmlns:a16="http://schemas.microsoft.com/office/drawing/2014/main" id="{D1F5886F-CBF3-44E8-A965-3D3FBA0E7523}"/>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6858000" y="3749040"/>
            <a:ext cx="527568" cy="527568"/>
          </a:xfrm>
          <a:prstGeom prst="rect">
            <a:avLst/>
          </a:prstGeom>
        </p:spPr>
      </p:pic>
      <p:pic>
        <p:nvPicPr>
          <p:cNvPr id="36" name="Graphic 35" descr="Speaker Phone">
            <a:extLst>
              <a:ext uri="{FF2B5EF4-FFF2-40B4-BE49-F238E27FC236}">
                <a16:creationId xmlns:a16="http://schemas.microsoft.com/office/drawing/2014/main" id="{D4E5373D-5AD1-4E67-8656-A75ED0EC3379}"/>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7315200" y="4480560"/>
            <a:ext cx="527568" cy="527568"/>
          </a:xfrm>
          <a:prstGeom prst="rect">
            <a:avLst/>
          </a:prstGeom>
        </p:spPr>
      </p:pic>
      <p:sp>
        <p:nvSpPr>
          <p:cNvPr id="37" name="Oval 36">
            <a:extLst>
              <a:ext uri="{FF2B5EF4-FFF2-40B4-BE49-F238E27FC236}">
                <a16:creationId xmlns:a16="http://schemas.microsoft.com/office/drawing/2014/main" id="{6D04E315-C1F2-4234-825B-735C06B6F08D}"/>
              </a:ext>
            </a:extLst>
          </p:cNvPr>
          <p:cNvSpPr/>
          <p:nvPr/>
        </p:nvSpPr>
        <p:spPr>
          <a:xfrm>
            <a:off x="2780535" y="1972448"/>
            <a:ext cx="2924821" cy="2719626"/>
          </a:xfrm>
          <a:prstGeom prst="ellipse">
            <a:avLst/>
          </a:prstGeom>
          <a:solidFill>
            <a:schemeClr val="accent1">
              <a:lumMod val="20000"/>
              <a:lumOff val="80000"/>
              <a:alpha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9BABE9CA-D3C1-492E-B48F-6F4D26506D50}"/>
              </a:ext>
            </a:extLst>
          </p:cNvPr>
          <p:cNvSpPr txBox="1"/>
          <p:nvPr/>
        </p:nvSpPr>
        <p:spPr>
          <a:xfrm>
            <a:off x="544945" y="5717309"/>
            <a:ext cx="2039917" cy="369332"/>
          </a:xfrm>
          <a:prstGeom prst="rect">
            <a:avLst/>
          </a:prstGeom>
          <a:noFill/>
        </p:spPr>
        <p:txBody>
          <a:bodyPr wrap="none" rtlCol="0">
            <a:spAutoFit/>
          </a:bodyPr>
          <a:lstStyle/>
          <a:p>
            <a:r>
              <a:rPr lang="en-US" dirty="0"/>
              <a:t>Quarterly data pulls</a:t>
            </a:r>
          </a:p>
        </p:txBody>
      </p:sp>
    </p:spTree>
    <p:extLst>
      <p:ext uri="{BB962C8B-B14F-4D97-AF65-F5344CB8AC3E}">
        <p14:creationId xmlns:p14="http://schemas.microsoft.com/office/powerpoint/2010/main" val="28561395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CE7464-A27E-F44E-9969-FDB44C952D51}"/>
              </a:ext>
            </a:extLst>
          </p:cNvPr>
          <p:cNvSpPr>
            <a:spLocks noGrp="1"/>
          </p:cNvSpPr>
          <p:nvPr>
            <p:ph type="title"/>
          </p:nvPr>
        </p:nvSpPr>
        <p:spPr/>
        <p:txBody>
          <a:bodyPr/>
          <a:lstStyle/>
          <a:p>
            <a:r>
              <a:rPr lang="en-US" dirty="0"/>
              <a:t>Identifying the Cohort</a:t>
            </a:r>
          </a:p>
        </p:txBody>
      </p:sp>
      <p:sp>
        <p:nvSpPr>
          <p:cNvPr id="3" name="Content Placeholder 2">
            <a:extLst>
              <a:ext uri="{FF2B5EF4-FFF2-40B4-BE49-F238E27FC236}">
                <a16:creationId xmlns:a16="http://schemas.microsoft.com/office/drawing/2014/main" id="{8CEA0C03-D4F3-E848-9E87-D1E6C30F4290}"/>
              </a:ext>
            </a:extLst>
          </p:cNvPr>
          <p:cNvSpPr>
            <a:spLocks noGrp="1"/>
          </p:cNvSpPr>
          <p:nvPr>
            <p:ph idx="1"/>
          </p:nvPr>
        </p:nvSpPr>
        <p:spPr/>
        <p:txBody>
          <a:bodyPr/>
          <a:lstStyle/>
          <a:p>
            <a:r>
              <a:rPr lang="en-US" dirty="0"/>
              <a:t>57 VA medical centers with fully implemented </a:t>
            </a:r>
            <a:r>
              <a:rPr lang="en-US" dirty="0" err="1"/>
              <a:t>GeriPACT</a:t>
            </a:r>
            <a:r>
              <a:rPr lang="en-US" dirty="0"/>
              <a:t> programs in fiscal year 2016 </a:t>
            </a:r>
          </a:p>
          <a:p>
            <a:endParaRPr lang="en-US" dirty="0"/>
          </a:p>
          <a:p>
            <a:r>
              <a:rPr lang="en-US" dirty="0"/>
              <a:t>Challenge – Comparable Control Group</a:t>
            </a:r>
          </a:p>
          <a:p>
            <a:pPr marL="0" indent="0">
              <a:buNone/>
            </a:pPr>
            <a:r>
              <a:rPr lang="en-US" dirty="0"/>
              <a:t>	</a:t>
            </a:r>
          </a:p>
          <a:p>
            <a:pPr marL="342900" lvl="1" indent="0">
              <a:buNone/>
            </a:pPr>
            <a:r>
              <a:rPr lang="en-US" dirty="0"/>
              <a:t>Identify PACT patients at the same 57 VA medical centers with similar characteristics as the </a:t>
            </a:r>
            <a:r>
              <a:rPr lang="en-US" dirty="0" err="1"/>
              <a:t>GeriPACT</a:t>
            </a:r>
            <a:r>
              <a:rPr lang="en-US" dirty="0"/>
              <a:t> patients that are willing to participate</a:t>
            </a:r>
          </a:p>
          <a:p>
            <a:pPr marL="342900" lvl="1" indent="0">
              <a:buNone/>
            </a:pPr>
            <a:r>
              <a:rPr lang="en-US" dirty="0"/>
              <a:t>in longitudinal surveys </a:t>
            </a:r>
          </a:p>
          <a:p>
            <a:endParaRPr lang="en-US" dirty="0"/>
          </a:p>
          <a:p>
            <a:endParaRPr lang="en-US" dirty="0"/>
          </a:p>
        </p:txBody>
      </p:sp>
      <p:sp>
        <p:nvSpPr>
          <p:cNvPr id="5" name="Slide Number Placeholder 4">
            <a:extLst>
              <a:ext uri="{FF2B5EF4-FFF2-40B4-BE49-F238E27FC236}">
                <a16:creationId xmlns:a16="http://schemas.microsoft.com/office/drawing/2014/main" id="{99D3AE51-6301-4902-A85A-535E6F4DEAD5}"/>
              </a:ext>
            </a:extLst>
          </p:cNvPr>
          <p:cNvSpPr>
            <a:spLocks noGrp="1"/>
          </p:cNvSpPr>
          <p:nvPr>
            <p:ph type="sldNum" sz="quarter" idx="12"/>
          </p:nvPr>
        </p:nvSpPr>
        <p:spPr/>
        <p:txBody>
          <a:bodyPr/>
          <a:lstStyle/>
          <a:p>
            <a:fld id="{1DCA5A2E-20EF-4689-B82D-70D816EE41E8}" type="slidenum">
              <a:rPr lang="en-US" smtClean="0"/>
              <a:pPr/>
              <a:t>7</a:t>
            </a:fld>
            <a:endParaRPr lang="en-US" dirty="0"/>
          </a:p>
        </p:txBody>
      </p:sp>
    </p:spTree>
    <p:extLst>
      <p:ext uri="{BB962C8B-B14F-4D97-AF65-F5344CB8AC3E}">
        <p14:creationId xmlns:p14="http://schemas.microsoft.com/office/powerpoint/2010/main" val="38538976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CE7464-A27E-F44E-9969-FDB44C952D51}"/>
              </a:ext>
            </a:extLst>
          </p:cNvPr>
          <p:cNvSpPr>
            <a:spLocks noGrp="1"/>
          </p:cNvSpPr>
          <p:nvPr>
            <p:ph type="title"/>
          </p:nvPr>
        </p:nvSpPr>
        <p:spPr/>
        <p:txBody>
          <a:bodyPr/>
          <a:lstStyle/>
          <a:p>
            <a:r>
              <a:rPr lang="en-US" dirty="0"/>
              <a:t>Creating a Pool for Control Matches</a:t>
            </a:r>
          </a:p>
        </p:txBody>
      </p:sp>
      <p:sp>
        <p:nvSpPr>
          <p:cNvPr id="3" name="Content Placeholder 2">
            <a:extLst>
              <a:ext uri="{FF2B5EF4-FFF2-40B4-BE49-F238E27FC236}">
                <a16:creationId xmlns:a16="http://schemas.microsoft.com/office/drawing/2014/main" id="{8CEA0C03-D4F3-E848-9E87-D1E6C30F4290}"/>
              </a:ext>
            </a:extLst>
          </p:cNvPr>
          <p:cNvSpPr>
            <a:spLocks noGrp="1"/>
          </p:cNvSpPr>
          <p:nvPr>
            <p:ph idx="1"/>
          </p:nvPr>
        </p:nvSpPr>
        <p:spPr/>
        <p:txBody>
          <a:bodyPr/>
          <a:lstStyle/>
          <a:p>
            <a:endParaRPr lang="en-US" dirty="0"/>
          </a:p>
          <a:p>
            <a:r>
              <a:rPr lang="en-US" dirty="0"/>
              <a:t>Retrospective strategy</a:t>
            </a:r>
          </a:p>
          <a:p>
            <a:endParaRPr lang="en-US" dirty="0"/>
          </a:p>
          <a:p>
            <a:r>
              <a:rPr lang="en-US" dirty="0"/>
              <a:t>Two stage matching PRIOR to Recruitment and Baseline Interview</a:t>
            </a:r>
          </a:p>
          <a:p>
            <a:r>
              <a:rPr lang="en-US" dirty="0"/>
              <a:t>Administrative data</a:t>
            </a:r>
          </a:p>
          <a:p>
            <a:endParaRPr lang="en-US" dirty="0"/>
          </a:p>
          <a:p>
            <a:pPr lvl="1"/>
            <a:r>
              <a:rPr lang="en-US" dirty="0"/>
              <a:t>Exact matching</a:t>
            </a:r>
          </a:p>
          <a:p>
            <a:pPr lvl="1"/>
            <a:r>
              <a:rPr lang="en-US" dirty="0"/>
              <a:t>Distance matching</a:t>
            </a:r>
          </a:p>
          <a:p>
            <a:endParaRPr lang="en-US" dirty="0"/>
          </a:p>
        </p:txBody>
      </p:sp>
      <p:sp>
        <p:nvSpPr>
          <p:cNvPr id="5" name="Slide Number Placeholder 4">
            <a:extLst>
              <a:ext uri="{FF2B5EF4-FFF2-40B4-BE49-F238E27FC236}">
                <a16:creationId xmlns:a16="http://schemas.microsoft.com/office/drawing/2014/main" id="{057834DC-A310-4938-B634-73A83C8774F2}"/>
              </a:ext>
            </a:extLst>
          </p:cNvPr>
          <p:cNvSpPr>
            <a:spLocks noGrp="1"/>
          </p:cNvSpPr>
          <p:nvPr>
            <p:ph type="sldNum" sz="quarter" idx="12"/>
          </p:nvPr>
        </p:nvSpPr>
        <p:spPr/>
        <p:txBody>
          <a:bodyPr/>
          <a:lstStyle/>
          <a:p>
            <a:fld id="{1DCA5A2E-20EF-4689-B82D-70D816EE41E8}" type="slidenum">
              <a:rPr lang="en-US" smtClean="0"/>
              <a:pPr/>
              <a:t>8</a:t>
            </a:fld>
            <a:endParaRPr lang="en-US" dirty="0"/>
          </a:p>
        </p:txBody>
      </p:sp>
      <p:pic>
        <p:nvPicPr>
          <p:cNvPr id="6" name="Picture 5">
            <a:extLst>
              <a:ext uri="{FF2B5EF4-FFF2-40B4-BE49-F238E27FC236}">
                <a16:creationId xmlns:a16="http://schemas.microsoft.com/office/drawing/2014/main" id="{A5554D7E-2494-4219-B5E1-87B1391AF2E3}"/>
              </a:ext>
            </a:extLst>
          </p:cNvPr>
          <p:cNvPicPr>
            <a:picLocks noChangeAspect="1"/>
          </p:cNvPicPr>
          <p:nvPr/>
        </p:nvPicPr>
        <p:blipFill>
          <a:blip r:embed="rId3"/>
          <a:stretch>
            <a:fillRect/>
          </a:stretch>
        </p:blipFill>
        <p:spPr>
          <a:xfrm>
            <a:off x="3886198" y="3413897"/>
            <a:ext cx="2610853" cy="2610853"/>
          </a:xfrm>
          <a:prstGeom prst="rect">
            <a:avLst/>
          </a:prstGeom>
        </p:spPr>
      </p:pic>
    </p:spTree>
    <p:extLst>
      <p:ext uri="{BB962C8B-B14F-4D97-AF65-F5344CB8AC3E}">
        <p14:creationId xmlns:p14="http://schemas.microsoft.com/office/powerpoint/2010/main" val="37334690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CE7464-A27E-F44E-9969-FDB44C952D51}"/>
              </a:ext>
            </a:extLst>
          </p:cNvPr>
          <p:cNvSpPr>
            <a:spLocks noGrp="1"/>
          </p:cNvSpPr>
          <p:nvPr>
            <p:ph type="title"/>
          </p:nvPr>
        </p:nvSpPr>
        <p:spPr/>
        <p:txBody>
          <a:bodyPr/>
          <a:lstStyle/>
          <a:p>
            <a:r>
              <a:rPr lang="en-US" dirty="0"/>
              <a:t>Exact Matching</a:t>
            </a:r>
          </a:p>
        </p:txBody>
      </p:sp>
      <p:sp>
        <p:nvSpPr>
          <p:cNvPr id="3" name="Content Placeholder 2">
            <a:extLst>
              <a:ext uri="{FF2B5EF4-FFF2-40B4-BE49-F238E27FC236}">
                <a16:creationId xmlns:a16="http://schemas.microsoft.com/office/drawing/2014/main" id="{8CEA0C03-D4F3-E848-9E87-D1E6C30F4290}"/>
              </a:ext>
            </a:extLst>
          </p:cNvPr>
          <p:cNvSpPr>
            <a:spLocks noGrp="1"/>
          </p:cNvSpPr>
          <p:nvPr>
            <p:ph idx="1"/>
          </p:nvPr>
        </p:nvSpPr>
        <p:spPr>
          <a:xfrm>
            <a:off x="628649" y="1793662"/>
            <a:ext cx="7886700" cy="4557970"/>
          </a:xfrm>
        </p:spPr>
        <p:txBody>
          <a:bodyPr>
            <a:normAutofit/>
          </a:bodyPr>
          <a:lstStyle/>
          <a:p>
            <a:pPr lvl="1"/>
            <a:r>
              <a:rPr lang="en-US" dirty="0"/>
              <a:t>Medical Center</a:t>
            </a:r>
          </a:p>
          <a:p>
            <a:pPr lvl="1"/>
            <a:r>
              <a:rPr lang="en-US" dirty="0"/>
              <a:t>Sex</a:t>
            </a:r>
          </a:p>
          <a:p>
            <a:pPr lvl="1"/>
            <a:r>
              <a:rPr lang="en-US" dirty="0"/>
              <a:t>Age within 5 years</a:t>
            </a:r>
          </a:p>
          <a:p>
            <a:pPr lvl="1"/>
            <a:r>
              <a:rPr lang="en-US" dirty="0"/>
              <a:t>Race</a:t>
            </a:r>
          </a:p>
          <a:p>
            <a:pPr lvl="1"/>
            <a:r>
              <a:rPr lang="en-US" dirty="0"/>
              <a:t>Presence of Advance Directive (yes/no)</a:t>
            </a:r>
          </a:p>
          <a:p>
            <a:pPr lvl="1"/>
            <a:r>
              <a:rPr lang="en-US" dirty="0"/>
              <a:t>Dementia Diagnosis in Pre Exposure period (yes/no)</a:t>
            </a:r>
          </a:p>
          <a:p>
            <a:pPr lvl="1"/>
            <a:r>
              <a:rPr lang="en-US" dirty="0"/>
              <a:t>Hospitalization in Prior Year (yes/no)</a:t>
            </a:r>
          </a:p>
          <a:p>
            <a:pPr lvl="1"/>
            <a:endParaRPr lang="en-US" dirty="0"/>
          </a:p>
          <a:p>
            <a:r>
              <a:rPr lang="en-US" dirty="0"/>
              <a:t>Drop any </a:t>
            </a:r>
            <a:r>
              <a:rPr lang="en-US" dirty="0" err="1"/>
              <a:t>GeriPACT</a:t>
            </a:r>
            <a:r>
              <a:rPr lang="en-US" dirty="0"/>
              <a:t> patients with less than 5 matches since expected recruitment rate was 1 in 5</a:t>
            </a:r>
          </a:p>
          <a:p>
            <a:endParaRPr lang="en-US" dirty="0"/>
          </a:p>
          <a:p>
            <a:r>
              <a:rPr lang="en-US" dirty="0"/>
              <a:t>Slight loss of generalizability outweighed by the internal validity accomplished</a:t>
            </a:r>
          </a:p>
          <a:p>
            <a:endParaRPr lang="en-US" dirty="0"/>
          </a:p>
          <a:p>
            <a:endParaRPr lang="en-US" dirty="0"/>
          </a:p>
        </p:txBody>
      </p:sp>
      <p:sp>
        <p:nvSpPr>
          <p:cNvPr id="5" name="Slide Number Placeholder 4">
            <a:extLst>
              <a:ext uri="{FF2B5EF4-FFF2-40B4-BE49-F238E27FC236}">
                <a16:creationId xmlns:a16="http://schemas.microsoft.com/office/drawing/2014/main" id="{4E805A37-77BA-455E-9764-AAF81AF8D923}"/>
              </a:ext>
            </a:extLst>
          </p:cNvPr>
          <p:cNvSpPr>
            <a:spLocks noGrp="1"/>
          </p:cNvSpPr>
          <p:nvPr>
            <p:ph type="sldNum" sz="quarter" idx="12"/>
          </p:nvPr>
        </p:nvSpPr>
        <p:spPr/>
        <p:txBody>
          <a:bodyPr/>
          <a:lstStyle/>
          <a:p>
            <a:fld id="{1DCA5A2E-20EF-4689-B82D-70D816EE41E8}" type="slidenum">
              <a:rPr lang="en-US" smtClean="0"/>
              <a:pPr/>
              <a:t>9</a:t>
            </a:fld>
            <a:endParaRPr lang="en-US" dirty="0"/>
          </a:p>
        </p:txBody>
      </p:sp>
    </p:spTree>
    <p:extLst>
      <p:ext uri="{BB962C8B-B14F-4D97-AF65-F5344CB8AC3E}">
        <p14:creationId xmlns:p14="http://schemas.microsoft.com/office/powerpoint/2010/main" val="4539835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75B0EA-C4EA-4A95-B4AB-A9A30CE91E0C}"/>
              </a:ext>
            </a:extLst>
          </p:cNvPr>
          <p:cNvSpPr>
            <a:spLocks noGrp="1"/>
          </p:cNvSpPr>
          <p:nvPr>
            <p:ph type="title"/>
          </p:nvPr>
        </p:nvSpPr>
        <p:spPr/>
        <p:txBody>
          <a:bodyPr/>
          <a:lstStyle/>
          <a:p>
            <a:r>
              <a:rPr lang="en-US" dirty="0"/>
              <a:t>Exact Matching</a:t>
            </a:r>
          </a:p>
        </p:txBody>
      </p:sp>
      <p:sp>
        <p:nvSpPr>
          <p:cNvPr id="3" name="Content Placeholder 2">
            <a:extLst>
              <a:ext uri="{FF2B5EF4-FFF2-40B4-BE49-F238E27FC236}">
                <a16:creationId xmlns:a16="http://schemas.microsoft.com/office/drawing/2014/main" id="{DE1761AC-6842-4896-A846-0A64D9577E12}"/>
              </a:ext>
            </a:extLst>
          </p:cNvPr>
          <p:cNvSpPr>
            <a:spLocks noGrp="1"/>
          </p:cNvSpPr>
          <p:nvPr>
            <p:ph idx="1"/>
          </p:nvPr>
        </p:nvSpPr>
        <p:spPr/>
        <p:txBody>
          <a:bodyPr/>
          <a:lstStyle/>
          <a:p>
            <a:r>
              <a:rPr lang="en-US" dirty="0"/>
              <a:t>Median Number of matches: </a:t>
            </a:r>
          </a:p>
          <a:p>
            <a:r>
              <a:rPr lang="en-US" dirty="0"/>
              <a:t>124 PACT patients per </a:t>
            </a:r>
            <a:r>
              <a:rPr lang="en-US" dirty="0" err="1"/>
              <a:t>GeriPACT</a:t>
            </a:r>
            <a:r>
              <a:rPr lang="en-US" dirty="0"/>
              <a:t> patient  </a:t>
            </a:r>
          </a:p>
          <a:p>
            <a:endParaRPr lang="en-US" dirty="0"/>
          </a:p>
          <a:p>
            <a:r>
              <a:rPr lang="en-US" dirty="0"/>
              <a:t>Range 5 to 3,848</a:t>
            </a:r>
          </a:p>
          <a:p>
            <a:endParaRPr lang="en-US" dirty="0"/>
          </a:p>
          <a:p>
            <a:endParaRPr lang="en-US" dirty="0"/>
          </a:p>
          <a:p>
            <a:endParaRPr lang="en-US" dirty="0"/>
          </a:p>
          <a:p>
            <a:endParaRPr lang="en-US" dirty="0"/>
          </a:p>
        </p:txBody>
      </p:sp>
      <p:sp>
        <p:nvSpPr>
          <p:cNvPr id="5" name="Slide Number Placeholder 4">
            <a:extLst>
              <a:ext uri="{FF2B5EF4-FFF2-40B4-BE49-F238E27FC236}">
                <a16:creationId xmlns:a16="http://schemas.microsoft.com/office/drawing/2014/main" id="{7DB7F59B-50BA-4392-B1C0-6A9BA96C3630}"/>
              </a:ext>
            </a:extLst>
          </p:cNvPr>
          <p:cNvSpPr>
            <a:spLocks noGrp="1"/>
          </p:cNvSpPr>
          <p:nvPr>
            <p:ph type="sldNum" sz="quarter" idx="12"/>
          </p:nvPr>
        </p:nvSpPr>
        <p:spPr/>
        <p:txBody>
          <a:bodyPr/>
          <a:lstStyle/>
          <a:p>
            <a:fld id="{1DCA5A2E-20EF-4689-B82D-70D816EE41E8}" type="slidenum">
              <a:rPr lang="en-US" smtClean="0"/>
              <a:pPr/>
              <a:t>10</a:t>
            </a:fld>
            <a:endParaRPr lang="en-US" dirty="0"/>
          </a:p>
        </p:txBody>
      </p:sp>
    </p:spTree>
    <p:extLst>
      <p:ext uri="{BB962C8B-B14F-4D97-AF65-F5344CB8AC3E}">
        <p14:creationId xmlns:p14="http://schemas.microsoft.com/office/powerpoint/2010/main" val="196058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CE7464-A27E-F44E-9969-FDB44C952D51}"/>
              </a:ext>
            </a:extLst>
          </p:cNvPr>
          <p:cNvSpPr>
            <a:spLocks noGrp="1"/>
          </p:cNvSpPr>
          <p:nvPr>
            <p:ph type="title"/>
          </p:nvPr>
        </p:nvSpPr>
        <p:spPr/>
        <p:txBody>
          <a:bodyPr>
            <a:normAutofit/>
          </a:bodyPr>
          <a:lstStyle/>
          <a:p>
            <a:r>
              <a:rPr lang="en-US" dirty="0"/>
              <a:t>Distance Matching</a:t>
            </a:r>
          </a:p>
        </p:txBody>
      </p:sp>
      <p:sp>
        <p:nvSpPr>
          <p:cNvPr id="3" name="Content Placeholder 2">
            <a:extLst>
              <a:ext uri="{FF2B5EF4-FFF2-40B4-BE49-F238E27FC236}">
                <a16:creationId xmlns:a16="http://schemas.microsoft.com/office/drawing/2014/main" id="{8CEA0C03-D4F3-E848-9E87-D1E6C30F4290}"/>
              </a:ext>
            </a:extLst>
          </p:cNvPr>
          <p:cNvSpPr>
            <a:spLocks noGrp="1"/>
          </p:cNvSpPr>
          <p:nvPr>
            <p:ph idx="1"/>
          </p:nvPr>
        </p:nvSpPr>
        <p:spPr>
          <a:xfrm>
            <a:off x="628649" y="1935322"/>
            <a:ext cx="7886700" cy="4064187"/>
          </a:xfrm>
        </p:spPr>
        <p:txBody>
          <a:bodyPr/>
          <a:lstStyle/>
          <a:p>
            <a:pPr lvl="1"/>
            <a:r>
              <a:rPr lang="en-US" dirty="0"/>
              <a:t>Age</a:t>
            </a:r>
          </a:p>
          <a:p>
            <a:pPr lvl="1"/>
            <a:r>
              <a:rPr lang="en-US" dirty="0"/>
              <a:t>Count of hospitalizations</a:t>
            </a:r>
          </a:p>
          <a:p>
            <a:pPr lvl="1"/>
            <a:r>
              <a:rPr lang="en-US" dirty="0"/>
              <a:t>CAN scores (prediction of hospitalization)</a:t>
            </a:r>
          </a:p>
          <a:p>
            <a:pPr lvl="1"/>
            <a:r>
              <a:rPr lang="en-US" dirty="0"/>
              <a:t>JEN Frailty scores (predicts institutional care and home base care)</a:t>
            </a:r>
          </a:p>
          <a:p>
            <a:pPr marL="0" indent="0">
              <a:buNone/>
            </a:pPr>
            <a:endParaRPr lang="en-US" dirty="0"/>
          </a:p>
          <a:p>
            <a:r>
              <a:rPr lang="en-US" dirty="0"/>
              <a:t>Using a </a:t>
            </a:r>
            <a:r>
              <a:rPr lang="en-US" dirty="0" err="1"/>
              <a:t>Mahalanobis</a:t>
            </a:r>
            <a:r>
              <a:rPr lang="en-US" dirty="0"/>
              <a:t> distance score, potential PACT patients were ranked and then grouped into priority groups according to strength of match</a:t>
            </a:r>
          </a:p>
          <a:p>
            <a:endParaRPr lang="en-US" dirty="0"/>
          </a:p>
          <a:p>
            <a:r>
              <a:rPr lang="en-US" dirty="0"/>
              <a:t>Max of 25, Min of 5 matches for each </a:t>
            </a:r>
            <a:r>
              <a:rPr lang="en-US" dirty="0" err="1"/>
              <a:t>GeriPACT</a:t>
            </a:r>
            <a:r>
              <a:rPr lang="en-US" dirty="0"/>
              <a:t> patient uploaded to tracking database</a:t>
            </a:r>
          </a:p>
          <a:p>
            <a:endParaRPr lang="en-US" dirty="0"/>
          </a:p>
        </p:txBody>
      </p:sp>
      <p:sp>
        <p:nvSpPr>
          <p:cNvPr id="5" name="Slide Number Placeholder 4">
            <a:extLst>
              <a:ext uri="{FF2B5EF4-FFF2-40B4-BE49-F238E27FC236}">
                <a16:creationId xmlns:a16="http://schemas.microsoft.com/office/drawing/2014/main" id="{4A25E3F4-CFBE-46B9-B140-AC3290080392}"/>
              </a:ext>
            </a:extLst>
          </p:cNvPr>
          <p:cNvSpPr>
            <a:spLocks noGrp="1"/>
          </p:cNvSpPr>
          <p:nvPr>
            <p:ph type="sldNum" sz="quarter" idx="12"/>
          </p:nvPr>
        </p:nvSpPr>
        <p:spPr/>
        <p:txBody>
          <a:bodyPr/>
          <a:lstStyle/>
          <a:p>
            <a:fld id="{1DCA5A2E-20EF-4689-B82D-70D816EE41E8}" type="slidenum">
              <a:rPr lang="en-US" smtClean="0"/>
              <a:pPr/>
              <a:t>11</a:t>
            </a:fld>
            <a:endParaRPr lang="en-US" dirty="0"/>
          </a:p>
        </p:txBody>
      </p:sp>
      <p:pic>
        <p:nvPicPr>
          <p:cNvPr id="6" name="Picture 5">
            <a:extLst>
              <a:ext uri="{FF2B5EF4-FFF2-40B4-BE49-F238E27FC236}">
                <a16:creationId xmlns:a16="http://schemas.microsoft.com/office/drawing/2014/main" id="{E56176D8-A3F7-4DC1-AA55-63A05CCA025B}"/>
              </a:ext>
            </a:extLst>
          </p:cNvPr>
          <p:cNvPicPr>
            <a:picLocks noChangeAspect="1"/>
          </p:cNvPicPr>
          <p:nvPr/>
        </p:nvPicPr>
        <p:blipFill>
          <a:blip r:embed="rId3"/>
          <a:stretch>
            <a:fillRect/>
          </a:stretch>
        </p:blipFill>
        <p:spPr>
          <a:xfrm>
            <a:off x="6749716" y="1690688"/>
            <a:ext cx="1985210" cy="1148765"/>
          </a:xfrm>
          <a:prstGeom prst="rect">
            <a:avLst/>
          </a:prstGeom>
        </p:spPr>
      </p:pic>
    </p:spTree>
    <p:extLst>
      <p:ext uri="{BB962C8B-B14F-4D97-AF65-F5344CB8AC3E}">
        <p14:creationId xmlns:p14="http://schemas.microsoft.com/office/powerpoint/2010/main" val="380302542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14DBC79F-DB62-4BA0-A5B6-994BC3DC2710}"/>
              </a:ext>
            </a:extLst>
          </p:cNvPr>
          <p:cNvPicPr/>
          <p:nvPr/>
        </p:nvPicPr>
        <p:blipFill rotWithShape="1">
          <a:blip r:embed="rId3" cstate="print">
            <a:extLst>
              <a:ext uri="{28A0092B-C50C-407E-A947-70E740481C1C}">
                <a14:useLocalDpi xmlns:a14="http://schemas.microsoft.com/office/drawing/2010/main" val="0"/>
              </a:ext>
            </a:extLst>
          </a:blip>
          <a:srcRect l="-1720" t="17792" r="1720"/>
          <a:stretch/>
        </p:blipFill>
        <p:spPr bwMode="auto">
          <a:xfrm>
            <a:off x="2448808" y="288235"/>
            <a:ext cx="5164566" cy="5702037"/>
          </a:xfrm>
          <a:prstGeom prst="rect">
            <a:avLst/>
          </a:prstGeom>
          <a:noFill/>
          <a:ln>
            <a:solidFill>
              <a:schemeClr val="tx1"/>
            </a:solidFill>
          </a:ln>
        </p:spPr>
      </p:pic>
      <p:sp>
        <p:nvSpPr>
          <p:cNvPr id="3" name="Slide Number Placeholder 2">
            <a:extLst>
              <a:ext uri="{FF2B5EF4-FFF2-40B4-BE49-F238E27FC236}">
                <a16:creationId xmlns:a16="http://schemas.microsoft.com/office/drawing/2014/main" id="{35B44B67-11B8-4028-A656-D76AA2CF0C49}"/>
              </a:ext>
            </a:extLst>
          </p:cNvPr>
          <p:cNvSpPr>
            <a:spLocks noGrp="1"/>
          </p:cNvSpPr>
          <p:nvPr>
            <p:ph type="sldNum" sz="quarter" idx="4294967295"/>
          </p:nvPr>
        </p:nvSpPr>
        <p:spPr>
          <a:xfrm>
            <a:off x="0" y="6378575"/>
            <a:ext cx="1001713" cy="365125"/>
          </a:xfrm>
        </p:spPr>
        <p:txBody>
          <a:bodyPr/>
          <a:lstStyle/>
          <a:p>
            <a:fld id="{1DCA5A2E-20EF-4689-B82D-70D816EE41E8}" type="slidenum">
              <a:rPr lang="en-US" smtClean="0"/>
              <a:pPr/>
              <a:t>12</a:t>
            </a:fld>
            <a:endParaRPr lang="en-US" dirty="0"/>
          </a:p>
        </p:txBody>
      </p:sp>
    </p:spTree>
    <p:extLst>
      <p:ext uri="{BB962C8B-B14F-4D97-AF65-F5344CB8AC3E}">
        <p14:creationId xmlns:p14="http://schemas.microsoft.com/office/powerpoint/2010/main" val="360227946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CE7464-A27E-F44E-9969-FDB44C952D51}"/>
              </a:ext>
            </a:extLst>
          </p:cNvPr>
          <p:cNvSpPr>
            <a:spLocks noGrp="1"/>
          </p:cNvSpPr>
          <p:nvPr>
            <p:ph type="title"/>
          </p:nvPr>
        </p:nvSpPr>
        <p:spPr/>
        <p:txBody>
          <a:bodyPr/>
          <a:lstStyle/>
          <a:p>
            <a:r>
              <a:rPr lang="en-US" dirty="0"/>
              <a:t>Results </a:t>
            </a:r>
          </a:p>
        </p:txBody>
      </p:sp>
      <p:sp>
        <p:nvSpPr>
          <p:cNvPr id="3" name="Content Placeholder 2">
            <a:extLst>
              <a:ext uri="{FF2B5EF4-FFF2-40B4-BE49-F238E27FC236}">
                <a16:creationId xmlns:a16="http://schemas.microsoft.com/office/drawing/2014/main" id="{8CEA0C03-D4F3-E848-9E87-D1E6C30F4290}"/>
              </a:ext>
            </a:extLst>
          </p:cNvPr>
          <p:cNvSpPr>
            <a:spLocks noGrp="1"/>
          </p:cNvSpPr>
          <p:nvPr>
            <p:ph idx="1"/>
          </p:nvPr>
        </p:nvSpPr>
        <p:spPr/>
        <p:txBody>
          <a:bodyPr/>
          <a:lstStyle/>
          <a:p>
            <a:endParaRPr lang="en-US" dirty="0"/>
          </a:p>
          <a:p>
            <a:r>
              <a:rPr lang="en-US" dirty="0"/>
              <a:t>First 218 </a:t>
            </a:r>
            <a:r>
              <a:rPr lang="en-US" dirty="0" err="1"/>
              <a:t>GeriPACT</a:t>
            </a:r>
            <a:r>
              <a:rPr lang="en-US" dirty="0"/>
              <a:t> patients – Study enrolled a suitable match for 207</a:t>
            </a:r>
          </a:p>
          <a:p>
            <a:endParaRPr lang="en-US" dirty="0"/>
          </a:p>
          <a:p>
            <a:r>
              <a:rPr lang="en-US" dirty="0"/>
              <a:t>Magnitude of Standardized Mean Difference </a:t>
            </a:r>
          </a:p>
          <a:p>
            <a:pPr lvl="1"/>
            <a:r>
              <a:rPr lang="en-US" dirty="0"/>
              <a:t>Exact match variables 0</a:t>
            </a:r>
          </a:p>
          <a:p>
            <a:pPr lvl="1"/>
            <a:r>
              <a:rPr lang="en-US" dirty="0"/>
              <a:t>Distance match variables 0.02 to 0.19</a:t>
            </a:r>
          </a:p>
          <a:p>
            <a:endParaRPr lang="en-US" dirty="0"/>
          </a:p>
          <a:p>
            <a:endParaRPr lang="en-US" dirty="0"/>
          </a:p>
        </p:txBody>
      </p:sp>
      <p:sp>
        <p:nvSpPr>
          <p:cNvPr id="5" name="Slide Number Placeholder 4">
            <a:extLst>
              <a:ext uri="{FF2B5EF4-FFF2-40B4-BE49-F238E27FC236}">
                <a16:creationId xmlns:a16="http://schemas.microsoft.com/office/drawing/2014/main" id="{88AAEFCD-A9C4-4C47-94FE-DECEEE0A5F76}"/>
              </a:ext>
            </a:extLst>
          </p:cNvPr>
          <p:cNvSpPr>
            <a:spLocks noGrp="1"/>
          </p:cNvSpPr>
          <p:nvPr>
            <p:ph type="sldNum" sz="quarter" idx="12"/>
          </p:nvPr>
        </p:nvSpPr>
        <p:spPr/>
        <p:txBody>
          <a:bodyPr/>
          <a:lstStyle/>
          <a:p>
            <a:fld id="{1DCA5A2E-20EF-4689-B82D-70D816EE41E8}" type="slidenum">
              <a:rPr lang="en-US" smtClean="0"/>
              <a:pPr/>
              <a:t>13</a:t>
            </a:fld>
            <a:endParaRPr lang="en-US" dirty="0"/>
          </a:p>
        </p:txBody>
      </p:sp>
    </p:spTree>
    <p:extLst>
      <p:ext uri="{BB962C8B-B14F-4D97-AF65-F5344CB8AC3E}">
        <p14:creationId xmlns:p14="http://schemas.microsoft.com/office/powerpoint/2010/main" val="405570147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CE7464-A27E-F44E-9969-FDB44C952D51}"/>
              </a:ext>
            </a:extLst>
          </p:cNvPr>
          <p:cNvSpPr>
            <a:spLocks noGrp="1"/>
          </p:cNvSpPr>
          <p:nvPr>
            <p:ph type="title"/>
          </p:nvPr>
        </p:nvSpPr>
        <p:spPr>
          <a:xfrm>
            <a:off x="628650" y="365126"/>
            <a:ext cx="8053532" cy="1325563"/>
          </a:xfrm>
        </p:spPr>
        <p:txBody>
          <a:bodyPr>
            <a:normAutofit/>
          </a:bodyPr>
          <a:lstStyle/>
          <a:p>
            <a:r>
              <a:rPr lang="en-US" sz="3200" dirty="0"/>
              <a:t>Baseline measures collected via survey</a:t>
            </a:r>
          </a:p>
        </p:txBody>
      </p:sp>
      <p:graphicFrame>
        <p:nvGraphicFramePr>
          <p:cNvPr id="4" name="Content Placeholder 3">
            <a:extLst>
              <a:ext uri="{FF2B5EF4-FFF2-40B4-BE49-F238E27FC236}">
                <a16:creationId xmlns:a16="http://schemas.microsoft.com/office/drawing/2014/main" id="{57BC629D-083D-4378-BBB6-1522C71E58CC}"/>
              </a:ext>
            </a:extLst>
          </p:cNvPr>
          <p:cNvGraphicFramePr>
            <a:graphicFrameLocks noGrp="1"/>
          </p:cNvGraphicFramePr>
          <p:nvPr>
            <p:ph idx="1"/>
            <p:extLst>
              <p:ext uri="{D42A27DB-BD31-4B8C-83A1-F6EECF244321}">
                <p14:modId xmlns:p14="http://schemas.microsoft.com/office/powerpoint/2010/main" val="2130476807"/>
              </p:ext>
            </p:extLst>
          </p:nvPr>
        </p:nvGraphicFramePr>
        <p:xfrm>
          <a:off x="718102" y="1825625"/>
          <a:ext cx="7640820" cy="3495040"/>
        </p:xfrm>
        <a:graphic>
          <a:graphicData uri="http://schemas.openxmlformats.org/drawingml/2006/table">
            <a:tbl>
              <a:tblPr firstRow="1" bandRow="1">
                <a:tableStyleId>{5C22544A-7EE6-4342-B048-85BDC9FD1C3A}</a:tableStyleId>
              </a:tblPr>
              <a:tblGrid>
                <a:gridCol w="2913372">
                  <a:extLst>
                    <a:ext uri="{9D8B030D-6E8A-4147-A177-3AD203B41FA5}">
                      <a16:colId xmlns:a16="http://schemas.microsoft.com/office/drawing/2014/main" val="197028680"/>
                    </a:ext>
                  </a:extLst>
                </a:gridCol>
                <a:gridCol w="1554480">
                  <a:extLst>
                    <a:ext uri="{9D8B030D-6E8A-4147-A177-3AD203B41FA5}">
                      <a16:colId xmlns:a16="http://schemas.microsoft.com/office/drawing/2014/main" val="272457254"/>
                    </a:ext>
                  </a:extLst>
                </a:gridCol>
                <a:gridCol w="1554480">
                  <a:extLst>
                    <a:ext uri="{9D8B030D-6E8A-4147-A177-3AD203B41FA5}">
                      <a16:colId xmlns:a16="http://schemas.microsoft.com/office/drawing/2014/main" val="584046425"/>
                    </a:ext>
                  </a:extLst>
                </a:gridCol>
                <a:gridCol w="1618488">
                  <a:extLst>
                    <a:ext uri="{9D8B030D-6E8A-4147-A177-3AD203B41FA5}">
                      <a16:colId xmlns:a16="http://schemas.microsoft.com/office/drawing/2014/main" val="1460391428"/>
                    </a:ext>
                  </a:extLst>
                </a:gridCol>
              </a:tblGrid>
              <a:tr h="370840">
                <a:tc>
                  <a:txBody>
                    <a:bodyPr/>
                    <a:lstStyle/>
                    <a:p>
                      <a:pPr algn="ctr"/>
                      <a:endParaRPr lang="en-US" dirty="0"/>
                    </a:p>
                  </a:txBody>
                  <a:tcPr/>
                </a:tc>
                <a:tc>
                  <a:txBody>
                    <a:bodyPr/>
                    <a:lstStyle/>
                    <a:p>
                      <a:pPr algn="ctr"/>
                      <a:r>
                        <a:rPr lang="en-US" dirty="0" err="1"/>
                        <a:t>GeriPACT</a:t>
                      </a:r>
                      <a:endParaRPr lang="en-US" dirty="0"/>
                    </a:p>
                    <a:p>
                      <a:pPr algn="ctr"/>
                      <a:r>
                        <a:rPr lang="en-US" dirty="0"/>
                        <a:t>N=207</a:t>
                      </a:r>
                    </a:p>
                  </a:txBody>
                  <a:tcPr/>
                </a:tc>
                <a:tc>
                  <a:txBody>
                    <a:bodyPr/>
                    <a:lstStyle/>
                    <a:p>
                      <a:pPr algn="ctr"/>
                      <a:r>
                        <a:rPr lang="en-US" dirty="0"/>
                        <a:t>PACT</a:t>
                      </a:r>
                    </a:p>
                    <a:p>
                      <a:pPr algn="ctr"/>
                      <a:r>
                        <a:rPr lang="en-US" dirty="0"/>
                        <a:t>N=207</a:t>
                      </a:r>
                    </a:p>
                  </a:txBody>
                  <a:tcPr/>
                </a:tc>
                <a:tc>
                  <a:txBody>
                    <a:bodyPr/>
                    <a:lstStyle/>
                    <a:p>
                      <a:pPr algn="ctr"/>
                      <a:r>
                        <a:rPr lang="en-US" dirty="0"/>
                        <a:t>Standardized Mean Difference</a:t>
                      </a:r>
                    </a:p>
                  </a:txBody>
                  <a:tcPr/>
                </a:tc>
                <a:extLst>
                  <a:ext uri="{0D108BD9-81ED-4DB2-BD59-A6C34878D82A}">
                    <a16:rowId xmlns:a16="http://schemas.microsoft.com/office/drawing/2014/main" val="3645163555"/>
                  </a:ext>
                </a:extLst>
              </a:tr>
              <a:tr h="370840">
                <a:tc>
                  <a:txBody>
                    <a:bodyPr/>
                    <a:lstStyle/>
                    <a:p>
                      <a:r>
                        <a:rPr lang="en-US" dirty="0"/>
                        <a:t>TICS-M (cognition), mean (SD)</a:t>
                      </a:r>
                    </a:p>
                  </a:txBody>
                  <a:tcPr/>
                </a:tc>
                <a:tc>
                  <a:txBody>
                    <a:bodyPr/>
                    <a:lstStyle/>
                    <a:p>
                      <a:pPr algn="ctr"/>
                      <a:r>
                        <a:rPr lang="en-US" dirty="0"/>
                        <a:t>30.7 (4.8)</a:t>
                      </a:r>
                    </a:p>
                  </a:txBody>
                  <a:tcPr/>
                </a:tc>
                <a:tc>
                  <a:txBody>
                    <a:bodyPr/>
                    <a:lstStyle/>
                    <a:p>
                      <a:pPr algn="ctr"/>
                      <a:r>
                        <a:rPr lang="en-US" dirty="0"/>
                        <a:t>30.6 (5.5)</a:t>
                      </a:r>
                    </a:p>
                  </a:txBody>
                  <a:tcPr/>
                </a:tc>
                <a:tc>
                  <a:txBody>
                    <a:bodyPr/>
                    <a:lstStyle/>
                    <a:p>
                      <a:pPr algn="ctr"/>
                      <a:r>
                        <a:rPr lang="en-US" dirty="0"/>
                        <a:t>0.16</a:t>
                      </a:r>
                    </a:p>
                  </a:txBody>
                  <a:tcPr/>
                </a:tc>
                <a:extLst>
                  <a:ext uri="{0D108BD9-81ED-4DB2-BD59-A6C34878D82A}">
                    <a16:rowId xmlns:a16="http://schemas.microsoft.com/office/drawing/2014/main" val="1787885038"/>
                  </a:ext>
                </a:extLst>
              </a:tr>
              <a:tr h="370840">
                <a:tc>
                  <a:txBody>
                    <a:bodyPr/>
                    <a:lstStyle/>
                    <a:p>
                      <a:r>
                        <a:rPr lang="en-US" dirty="0"/>
                        <a:t>Number of ADLs with help needed, mean (SD)</a:t>
                      </a:r>
                    </a:p>
                  </a:txBody>
                  <a:tcPr/>
                </a:tc>
                <a:tc>
                  <a:txBody>
                    <a:bodyPr/>
                    <a:lstStyle/>
                    <a:p>
                      <a:pPr algn="ctr"/>
                      <a:r>
                        <a:rPr lang="en-US" dirty="0"/>
                        <a:t>1.3 (1.7)</a:t>
                      </a:r>
                    </a:p>
                  </a:txBody>
                  <a:tcPr/>
                </a:tc>
                <a:tc>
                  <a:txBody>
                    <a:bodyPr/>
                    <a:lstStyle/>
                    <a:p>
                      <a:pPr algn="ctr"/>
                      <a:r>
                        <a:rPr lang="en-US" dirty="0"/>
                        <a:t>1.1 (1.5)</a:t>
                      </a:r>
                    </a:p>
                  </a:txBody>
                  <a:tcPr/>
                </a:tc>
                <a:tc>
                  <a:txBody>
                    <a:bodyPr/>
                    <a:lstStyle/>
                    <a:p>
                      <a:pPr algn="ctr"/>
                      <a:r>
                        <a:rPr lang="en-US" dirty="0"/>
                        <a:t>-0.19</a:t>
                      </a:r>
                    </a:p>
                  </a:txBody>
                  <a:tcPr/>
                </a:tc>
                <a:extLst>
                  <a:ext uri="{0D108BD9-81ED-4DB2-BD59-A6C34878D82A}">
                    <a16:rowId xmlns:a16="http://schemas.microsoft.com/office/drawing/2014/main" val="2162060324"/>
                  </a:ext>
                </a:extLst>
              </a:tr>
              <a:tr h="370840">
                <a:tc>
                  <a:txBody>
                    <a:bodyPr/>
                    <a:lstStyle/>
                    <a:p>
                      <a:r>
                        <a:rPr lang="en-US" dirty="0"/>
                        <a:t>Number of IADLs with  help needed, mean (SD)</a:t>
                      </a:r>
                    </a:p>
                  </a:txBody>
                  <a:tcPr/>
                </a:tc>
                <a:tc>
                  <a:txBody>
                    <a:bodyPr/>
                    <a:lstStyle/>
                    <a:p>
                      <a:pPr algn="ctr"/>
                      <a:r>
                        <a:rPr lang="en-US" dirty="0"/>
                        <a:t>1.5 (2.2)</a:t>
                      </a:r>
                    </a:p>
                  </a:txBody>
                  <a:tcPr/>
                </a:tc>
                <a:tc>
                  <a:txBody>
                    <a:bodyPr/>
                    <a:lstStyle/>
                    <a:p>
                      <a:pPr algn="ctr"/>
                      <a:r>
                        <a:rPr lang="en-US" dirty="0"/>
                        <a:t>1.7 (2.0)</a:t>
                      </a:r>
                    </a:p>
                  </a:txBody>
                  <a:tcPr/>
                </a:tc>
                <a:tc>
                  <a:txBody>
                    <a:bodyPr/>
                    <a:lstStyle/>
                    <a:p>
                      <a:pPr algn="ctr"/>
                      <a:r>
                        <a:rPr lang="en-US" dirty="0"/>
                        <a:t>-0.22</a:t>
                      </a:r>
                    </a:p>
                  </a:txBody>
                  <a:tcPr/>
                </a:tc>
                <a:extLst>
                  <a:ext uri="{0D108BD9-81ED-4DB2-BD59-A6C34878D82A}">
                    <a16:rowId xmlns:a16="http://schemas.microsoft.com/office/drawing/2014/main" val="1324658349"/>
                  </a:ext>
                </a:extLst>
              </a:tr>
              <a:tr h="370840">
                <a:tc>
                  <a:txBody>
                    <a:bodyPr/>
                    <a:lstStyle/>
                    <a:p>
                      <a:r>
                        <a:rPr lang="en-US" dirty="0"/>
                        <a:t>Social Support, mean (SD)</a:t>
                      </a:r>
                    </a:p>
                  </a:txBody>
                  <a:tcPr/>
                </a:tc>
                <a:tc>
                  <a:txBody>
                    <a:bodyPr/>
                    <a:lstStyle/>
                    <a:p>
                      <a:pPr algn="ctr"/>
                      <a:r>
                        <a:rPr lang="en-US" dirty="0"/>
                        <a:t>49.5 (9.8)</a:t>
                      </a:r>
                    </a:p>
                  </a:txBody>
                  <a:tcPr/>
                </a:tc>
                <a:tc>
                  <a:txBody>
                    <a:bodyPr/>
                    <a:lstStyle/>
                    <a:p>
                      <a:pPr algn="ctr"/>
                      <a:r>
                        <a:rPr lang="en-US" dirty="0"/>
                        <a:t>50.94 (10.2)</a:t>
                      </a:r>
                    </a:p>
                  </a:txBody>
                  <a:tcPr/>
                </a:tc>
                <a:tc>
                  <a:txBody>
                    <a:bodyPr/>
                    <a:lstStyle/>
                    <a:p>
                      <a:pPr algn="ctr"/>
                      <a:r>
                        <a:rPr lang="en-US" dirty="0"/>
                        <a:t>0.14</a:t>
                      </a:r>
                    </a:p>
                  </a:txBody>
                  <a:tcPr/>
                </a:tc>
                <a:extLst>
                  <a:ext uri="{0D108BD9-81ED-4DB2-BD59-A6C34878D82A}">
                    <a16:rowId xmlns:a16="http://schemas.microsoft.com/office/drawing/2014/main" val="477357909"/>
                  </a:ext>
                </a:extLst>
              </a:tr>
              <a:tr h="370840">
                <a:tc>
                  <a:txBody>
                    <a:bodyPr/>
                    <a:lstStyle/>
                    <a:p>
                      <a:r>
                        <a:rPr lang="en-US" dirty="0"/>
                        <a:t>Good or OK Financial Security, N (%)</a:t>
                      </a:r>
                    </a:p>
                  </a:txBody>
                  <a:tcPr/>
                </a:tc>
                <a:tc>
                  <a:txBody>
                    <a:bodyPr/>
                    <a:lstStyle/>
                    <a:p>
                      <a:pPr algn="ctr"/>
                      <a:r>
                        <a:rPr lang="en-US" dirty="0"/>
                        <a:t>142 (68.6%)</a:t>
                      </a:r>
                    </a:p>
                  </a:txBody>
                  <a:tcPr/>
                </a:tc>
                <a:tc>
                  <a:txBody>
                    <a:bodyPr/>
                    <a:lstStyle/>
                    <a:p>
                      <a:pPr algn="ctr"/>
                      <a:r>
                        <a:rPr lang="en-US" dirty="0"/>
                        <a:t>162 (78.3%)</a:t>
                      </a:r>
                    </a:p>
                  </a:txBody>
                  <a:tcPr/>
                </a:tc>
                <a:tc>
                  <a:txBody>
                    <a:bodyPr/>
                    <a:lstStyle/>
                    <a:p>
                      <a:pPr algn="ctr"/>
                      <a:r>
                        <a:rPr lang="en-US" dirty="0"/>
                        <a:t>0.21</a:t>
                      </a:r>
                    </a:p>
                  </a:txBody>
                  <a:tcPr/>
                </a:tc>
                <a:extLst>
                  <a:ext uri="{0D108BD9-81ED-4DB2-BD59-A6C34878D82A}">
                    <a16:rowId xmlns:a16="http://schemas.microsoft.com/office/drawing/2014/main" val="894485278"/>
                  </a:ext>
                </a:extLst>
              </a:tr>
              <a:tr h="370840">
                <a:tc>
                  <a:txBody>
                    <a:bodyPr/>
                    <a:lstStyle/>
                    <a:p>
                      <a:r>
                        <a:rPr lang="en-US" dirty="0"/>
                        <a:t>Inadequate Health literacy,  N(%)</a:t>
                      </a:r>
                    </a:p>
                  </a:txBody>
                  <a:tcPr/>
                </a:tc>
                <a:tc>
                  <a:txBody>
                    <a:bodyPr/>
                    <a:lstStyle/>
                    <a:p>
                      <a:pPr algn="ctr"/>
                      <a:r>
                        <a:rPr lang="en-US" dirty="0"/>
                        <a:t>54 (26.1%)</a:t>
                      </a:r>
                    </a:p>
                  </a:txBody>
                  <a:tcPr/>
                </a:tc>
                <a:tc>
                  <a:txBody>
                    <a:bodyPr/>
                    <a:lstStyle/>
                    <a:p>
                      <a:pPr algn="ctr"/>
                      <a:r>
                        <a:rPr lang="en-US" dirty="0"/>
                        <a:t>57(27.5%)</a:t>
                      </a:r>
                    </a:p>
                  </a:txBody>
                  <a:tcPr/>
                </a:tc>
                <a:tc>
                  <a:txBody>
                    <a:bodyPr/>
                    <a:lstStyle/>
                    <a:p>
                      <a:pPr algn="ctr"/>
                      <a:r>
                        <a:rPr lang="en-US" dirty="0"/>
                        <a:t>-0.002</a:t>
                      </a:r>
                    </a:p>
                  </a:txBody>
                  <a:tcPr/>
                </a:tc>
                <a:extLst>
                  <a:ext uri="{0D108BD9-81ED-4DB2-BD59-A6C34878D82A}">
                    <a16:rowId xmlns:a16="http://schemas.microsoft.com/office/drawing/2014/main" val="3050361571"/>
                  </a:ext>
                </a:extLst>
              </a:tr>
              <a:tr h="370840">
                <a:tc>
                  <a:txBody>
                    <a:bodyPr/>
                    <a:lstStyle/>
                    <a:p>
                      <a:r>
                        <a:rPr lang="en-US" dirty="0"/>
                        <a:t>Number of individuals in household, mean (SD)</a:t>
                      </a:r>
                    </a:p>
                  </a:txBody>
                  <a:tcPr/>
                </a:tc>
                <a:tc>
                  <a:txBody>
                    <a:bodyPr/>
                    <a:lstStyle/>
                    <a:p>
                      <a:pPr algn="ctr"/>
                      <a:r>
                        <a:rPr lang="en-US" dirty="0"/>
                        <a:t>1.9 (0.9)</a:t>
                      </a:r>
                    </a:p>
                  </a:txBody>
                  <a:tcPr/>
                </a:tc>
                <a:tc>
                  <a:txBody>
                    <a:bodyPr/>
                    <a:lstStyle/>
                    <a:p>
                      <a:pPr algn="ctr"/>
                      <a:r>
                        <a:rPr lang="en-US" dirty="0"/>
                        <a:t>2.0(0.9)</a:t>
                      </a:r>
                    </a:p>
                  </a:txBody>
                  <a:tcPr/>
                </a:tc>
                <a:tc>
                  <a:txBody>
                    <a:bodyPr/>
                    <a:lstStyle/>
                    <a:p>
                      <a:pPr algn="ctr"/>
                      <a:r>
                        <a:rPr lang="en-US" dirty="0"/>
                        <a:t>0.10</a:t>
                      </a:r>
                    </a:p>
                  </a:txBody>
                  <a:tcPr/>
                </a:tc>
                <a:extLst>
                  <a:ext uri="{0D108BD9-81ED-4DB2-BD59-A6C34878D82A}">
                    <a16:rowId xmlns:a16="http://schemas.microsoft.com/office/drawing/2014/main" val="2262919839"/>
                  </a:ext>
                </a:extLst>
              </a:tr>
            </a:tbl>
          </a:graphicData>
        </a:graphic>
      </p:graphicFrame>
      <p:sp>
        <p:nvSpPr>
          <p:cNvPr id="5" name="Slide Number Placeholder 4">
            <a:extLst>
              <a:ext uri="{FF2B5EF4-FFF2-40B4-BE49-F238E27FC236}">
                <a16:creationId xmlns:a16="http://schemas.microsoft.com/office/drawing/2014/main" id="{07B11570-73FF-4DF1-B857-0CC15E4CDB5A}"/>
              </a:ext>
            </a:extLst>
          </p:cNvPr>
          <p:cNvSpPr>
            <a:spLocks noGrp="1"/>
          </p:cNvSpPr>
          <p:nvPr>
            <p:ph type="sldNum" sz="quarter" idx="12"/>
          </p:nvPr>
        </p:nvSpPr>
        <p:spPr/>
        <p:txBody>
          <a:bodyPr/>
          <a:lstStyle/>
          <a:p>
            <a:fld id="{1DCA5A2E-20EF-4689-B82D-70D816EE41E8}" type="slidenum">
              <a:rPr lang="en-US" smtClean="0"/>
              <a:pPr/>
              <a:t>14</a:t>
            </a:fld>
            <a:endParaRPr lang="en-US" dirty="0"/>
          </a:p>
        </p:txBody>
      </p:sp>
      <p:sp>
        <p:nvSpPr>
          <p:cNvPr id="6" name="Content Placeholder 2">
            <a:extLst>
              <a:ext uri="{FF2B5EF4-FFF2-40B4-BE49-F238E27FC236}">
                <a16:creationId xmlns:a16="http://schemas.microsoft.com/office/drawing/2014/main" id="{4FFF7F05-9ACA-4610-902F-9F1C9A4DB1DA}"/>
              </a:ext>
            </a:extLst>
          </p:cNvPr>
          <p:cNvSpPr txBox="1">
            <a:spLocks/>
          </p:cNvSpPr>
          <p:nvPr/>
        </p:nvSpPr>
        <p:spPr>
          <a:xfrm>
            <a:off x="628650" y="5455601"/>
            <a:ext cx="7886700" cy="612690"/>
          </a:xfrm>
          <a:prstGeom prst="rect">
            <a:avLst/>
          </a:prstGeom>
        </p:spPr>
        <p:txBody>
          <a:bodyPr vert="horz" lIns="91440" tIns="45720" rIns="91440" bIns="45720" rtlCol="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b="1" i="0" kern="1200">
                <a:solidFill>
                  <a:schemeClr val="tx1"/>
                </a:solidFill>
                <a:latin typeface="Arial" panose="020B0604020202020204" pitchFamily="34" charset="0"/>
                <a:ea typeface="+mn-ea"/>
                <a:cs typeface="Arial" panose="020B0604020202020204" pitchFamily="34" charset="0"/>
              </a:defRPr>
            </a:lvl1pPr>
            <a:lvl2pPr marL="514350" indent="-171450" algn="l" defTabSz="685800" rtl="0" eaLnBrk="1" latinLnBrk="0" hangingPunct="1">
              <a:lnSpc>
                <a:spcPct val="90000"/>
              </a:lnSpc>
              <a:spcBef>
                <a:spcPts val="375"/>
              </a:spcBef>
              <a:buFont typeface="Arial" panose="020B0604020202020204" pitchFamily="34" charset="0"/>
              <a:buChar char="•"/>
              <a:defRPr sz="1800" b="0" i="0" kern="1200">
                <a:solidFill>
                  <a:schemeClr val="tx1"/>
                </a:solidFill>
                <a:latin typeface="Arial" panose="020B0604020202020204" pitchFamily="34" charset="0"/>
                <a:ea typeface="+mn-ea"/>
                <a:cs typeface="Arial" panose="020B0604020202020204" pitchFamily="34" charset="0"/>
              </a:defRPr>
            </a:lvl2pPr>
            <a:lvl3pPr marL="857250" indent="-171450" algn="l" defTabSz="685800" rtl="0" eaLnBrk="1" latinLnBrk="0" hangingPunct="1">
              <a:lnSpc>
                <a:spcPct val="90000"/>
              </a:lnSpc>
              <a:spcBef>
                <a:spcPts val="375"/>
              </a:spcBef>
              <a:buFont typeface="Arial" panose="020B0604020202020204" pitchFamily="34" charset="0"/>
              <a:buChar char="•"/>
              <a:defRPr sz="1500" b="0" i="1" kern="1200">
                <a:solidFill>
                  <a:schemeClr val="tx1"/>
                </a:solidFill>
                <a:latin typeface="Arial" panose="020B0604020202020204" pitchFamily="34" charset="0"/>
                <a:ea typeface="+mn-ea"/>
                <a:cs typeface="Arial" panose="020B0604020202020204" pitchFamily="34" charset="0"/>
              </a:defRPr>
            </a:lvl3pPr>
            <a:lvl4pPr marL="1200150" indent="-171450" algn="l" defTabSz="685800" rtl="0" eaLnBrk="1" latinLnBrk="0" hangingPunct="1">
              <a:lnSpc>
                <a:spcPct val="90000"/>
              </a:lnSpc>
              <a:spcBef>
                <a:spcPts val="375"/>
              </a:spcBef>
              <a:buFont typeface="Arial" panose="020B0604020202020204" pitchFamily="34" charset="0"/>
              <a:buChar char="•"/>
              <a:defRPr sz="1350" b="0" i="0" kern="1200">
                <a:solidFill>
                  <a:schemeClr val="tx1"/>
                </a:solidFill>
                <a:latin typeface="Arial" panose="020B0604020202020204" pitchFamily="34" charset="0"/>
                <a:ea typeface="+mn-ea"/>
                <a:cs typeface="Arial" panose="020B0604020202020204" pitchFamily="34" charset="0"/>
              </a:defRPr>
            </a:lvl4pPr>
            <a:lvl5pPr marL="1543050" indent="-171450" algn="l" defTabSz="685800" rtl="0" eaLnBrk="1" latinLnBrk="0" hangingPunct="1">
              <a:lnSpc>
                <a:spcPct val="90000"/>
              </a:lnSpc>
              <a:spcBef>
                <a:spcPts val="375"/>
              </a:spcBef>
              <a:buFont typeface="Arial" panose="020B0604020202020204" pitchFamily="34" charset="0"/>
              <a:buChar char="•"/>
              <a:defRPr sz="1350" b="0" i="1" kern="1200">
                <a:solidFill>
                  <a:schemeClr val="tx1"/>
                </a:solidFill>
                <a:latin typeface="Arial" panose="020B0604020202020204" pitchFamily="34" charset="0"/>
                <a:ea typeface="+mn-ea"/>
                <a:cs typeface="Arial" panose="020B0604020202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US" sz="1800" dirty="0"/>
              <a:t>Excellent baseline covariate balance on prospectively collected items not matched on – Evidence that matching on observed variables was successful!!!</a:t>
            </a:r>
          </a:p>
        </p:txBody>
      </p:sp>
    </p:spTree>
    <p:extLst>
      <p:ext uri="{BB962C8B-B14F-4D97-AF65-F5344CB8AC3E}">
        <p14:creationId xmlns:p14="http://schemas.microsoft.com/office/powerpoint/2010/main" val="421921767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CE7464-A27E-F44E-9969-FDB44C952D51}"/>
              </a:ext>
            </a:extLst>
          </p:cNvPr>
          <p:cNvSpPr>
            <a:spLocks noGrp="1"/>
          </p:cNvSpPr>
          <p:nvPr>
            <p:ph type="title"/>
          </p:nvPr>
        </p:nvSpPr>
        <p:spPr/>
        <p:txBody>
          <a:bodyPr/>
          <a:lstStyle/>
          <a:p>
            <a:r>
              <a:rPr lang="en-US" dirty="0"/>
              <a:t>Limitations</a:t>
            </a:r>
          </a:p>
        </p:txBody>
      </p:sp>
      <p:sp>
        <p:nvSpPr>
          <p:cNvPr id="3" name="Content Placeholder 2">
            <a:extLst>
              <a:ext uri="{FF2B5EF4-FFF2-40B4-BE49-F238E27FC236}">
                <a16:creationId xmlns:a16="http://schemas.microsoft.com/office/drawing/2014/main" id="{8CEA0C03-D4F3-E848-9E87-D1E6C30F4290}"/>
              </a:ext>
            </a:extLst>
          </p:cNvPr>
          <p:cNvSpPr>
            <a:spLocks noGrp="1"/>
          </p:cNvSpPr>
          <p:nvPr>
            <p:ph idx="1"/>
          </p:nvPr>
        </p:nvSpPr>
        <p:spPr/>
        <p:txBody>
          <a:bodyPr>
            <a:normAutofit/>
          </a:bodyPr>
          <a:lstStyle/>
          <a:p>
            <a:r>
              <a:rPr lang="en-US" dirty="0"/>
              <a:t>Without randomization, unobserved confounding could still remain</a:t>
            </a:r>
          </a:p>
          <a:p>
            <a:pPr marL="0" indent="0">
              <a:buNone/>
            </a:pPr>
            <a:endParaRPr lang="en-US" dirty="0"/>
          </a:p>
          <a:p>
            <a:r>
              <a:rPr lang="en-US" dirty="0"/>
              <a:t>Only data in the medical record can be used for matching</a:t>
            </a:r>
          </a:p>
          <a:p>
            <a:endParaRPr lang="en-US" dirty="0"/>
          </a:p>
          <a:p>
            <a:endParaRPr lang="en-US" dirty="0"/>
          </a:p>
          <a:p>
            <a:endParaRPr lang="en-US" dirty="0"/>
          </a:p>
          <a:p>
            <a:pPr marL="0" indent="0">
              <a:buNone/>
            </a:pPr>
            <a:endParaRPr lang="en-US" dirty="0"/>
          </a:p>
        </p:txBody>
      </p:sp>
      <p:sp>
        <p:nvSpPr>
          <p:cNvPr id="5" name="Slide Number Placeholder 4">
            <a:extLst>
              <a:ext uri="{FF2B5EF4-FFF2-40B4-BE49-F238E27FC236}">
                <a16:creationId xmlns:a16="http://schemas.microsoft.com/office/drawing/2014/main" id="{191DCB73-2B12-49AA-9B2D-4D5988D81ED6}"/>
              </a:ext>
            </a:extLst>
          </p:cNvPr>
          <p:cNvSpPr>
            <a:spLocks noGrp="1"/>
          </p:cNvSpPr>
          <p:nvPr>
            <p:ph type="sldNum" sz="quarter" idx="12"/>
          </p:nvPr>
        </p:nvSpPr>
        <p:spPr/>
        <p:txBody>
          <a:bodyPr/>
          <a:lstStyle/>
          <a:p>
            <a:fld id="{1DCA5A2E-20EF-4689-B82D-70D816EE41E8}" type="slidenum">
              <a:rPr lang="en-US" smtClean="0"/>
              <a:pPr/>
              <a:t>15</a:t>
            </a:fld>
            <a:endParaRPr lang="en-US" dirty="0"/>
          </a:p>
        </p:txBody>
      </p:sp>
    </p:spTree>
    <p:extLst>
      <p:ext uri="{BB962C8B-B14F-4D97-AF65-F5344CB8AC3E}">
        <p14:creationId xmlns:p14="http://schemas.microsoft.com/office/powerpoint/2010/main" val="405161190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CE7464-A27E-F44E-9969-FDB44C952D51}"/>
              </a:ext>
            </a:extLst>
          </p:cNvPr>
          <p:cNvSpPr>
            <a:spLocks noGrp="1"/>
          </p:cNvSpPr>
          <p:nvPr>
            <p:ph type="title"/>
          </p:nvPr>
        </p:nvSpPr>
        <p:spPr/>
        <p:txBody>
          <a:bodyPr/>
          <a:lstStyle/>
          <a:p>
            <a:r>
              <a:rPr lang="en-US" dirty="0"/>
              <a:t>Conclusion</a:t>
            </a:r>
          </a:p>
        </p:txBody>
      </p:sp>
      <p:sp>
        <p:nvSpPr>
          <p:cNvPr id="3" name="Content Placeholder 2">
            <a:extLst>
              <a:ext uri="{FF2B5EF4-FFF2-40B4-BE49-F238E27FC236}">
                <a16:creationId xmlns:a16="http://schemas.microsoft.com/office/drawing/2014/main" id="{8CEA0C03-D4F3-E848-9E87-D1E6C30F4290}"/>
              </a:ext>
            </a:extLst>
          </p:cNvPr>
          <p:cNvSpPr>
            <a:spLocks noGrp="1"/>
          </p:cNvSpPr>
          <p:nvPr>
            <p:ph idx="1"/>
          </p:nvPr>
        </p:nvSpPr>
        <p:spPr/>
        <p:txBody>
          <a:bodyPr>
            <a:normAutofit/>
          </a:bodyPr>
          <a:lstStyle/>
          <a:p>
            <a:pPr marL="0" indent="0">
              <a:buNone/>
            </a:pPr>
            <a:r>
              <a:rPr lang="en-US" dirty="0"/>
              <a:t>Pairing of retrospective study design with prospectively collected data allows for</a:t>
            </a:r>
          </a:p>
          <a:p>
            <a:pPr marL="0" indent="0">
              <a:buNone/>
            </a:pPr>
            <a:endParaRPr lang="en-US" dirty="0"/>
          </a:p>
          <a:p>
            <a:r>
              <a:rPr lang="en-US" dirty="0"/>
              <a:t>Minimizing potential bias</a:t>
            </a:r>
          </a:p>
          <a:p>
            <a:endParaRPr lang="en-US" dirty="0"/>
          </a:p>
          <a:p>
            <a:r>
              <a:rPr lang="en-US" dirty="0"/>
              <a:t>Robust evaluation by including the patient perspective with patient reported measures</a:t>
            </a:r>
          </a:p>
          <a:p>
            <a:pPr marL="0" indent="0">
              <a:buNone/>
            </a:pPr>
            <a:endParaRPr lang="en-US" dirty="0"/>
          </a:p>
          <a:p>
            <a:r>
              <a:rPr lang="en-US" dirty="0"/>
              <a:t>Which will allow for a richer understanding of programs and policy effectiveness</a:t>
            </a:r>
          </a:p>
          <a:p>
            <a:endParaRPr lang="en-US" dirty="0"/>
          </a:p>
        </p:txBody>
      </p:sp>
      <p:sp>
        <p:nvSpPr>
          <p:cNvPr id="5" name="Slide Number Placeholder 4">
            <a:extLst>
              <a:ext uri="{FF2B5EF4-FFF2-40B4-BE49-F238E27FC236}">
                <a16:creationId xmlns:a16="http://schemas.microsoft.com/office/drawing/2014/main" id="{532030D6-C624-44A5-9AB3-D5C5BB7148AD}"/>
              </a:ext>
            </a:extLst>
          </p:cNvPr>
          <p:cNvSpPr>
            <a:spLocks noGrp="1"/>
          </p:cNvSpPr>
          <p:nvPr>
            <p:ph type="sldNum" sz="quarter" idx="12"/>
          </p:nvPr>
        </p:nvSpPr>
        <p:spPr/>
        <p:txBody>
          <a:bodyPr/>
          <a:lstStyle/>
          <a:p>
            <a:fld id="{1DCA5A2E-20EF-4689-B82D-70D816EE41E8}" type="slidenum">
              <a:rPr lang="en-US" smtClean="0"/>
              <a:pPr/>
              <a:t>16</a:t>
            </a:fld>
            <a:endParaRPr lang="en-US" dirty="0"/>
          </a:p>
        </p:txBody>
      </p:sp>
    </p:spTree>
    <p:extLst>
      <p:ext uri="{BB962C8B-B14F-4D97-AF65-F5344CB8AC3E}">
        <p14:creationId xmlns:p14="http://schemas.microsoft.com/office/powerpoint/2010/main" val="238140460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6C3824-495A-4DD3-92EE-C2FB2A677DD8}"/>
              </a:ext>
            </a:extLst>
          </p:cNvPr>
          <p:cNvSpPr>
            <a:spLocks noGrp="1"/>
          </p:cNvSpPr>
          <p:nvPr>
            <p:ph type="title"/>
          </p:nvPr>
        </p:nvSpPr>
        <p:spPr/>
        <p:txBody>
          <a:bodyPr/>
          <a:lstStyle/>
          <a:p>
            <a:r>
              <a:rPr lang="en-US" dirty="0"/>
              <a:t>Conclusion</a:t>
            </a:r>
          </a:p>
        </p:txBody>
      </p:sp>
      <p:sp>
        <p:nvSpPr>
          <p:cNvPr id="3" name="Content Placeholder 2">
            <a:extLst>
              <a:ext uri="{FF2B5EF4-FFF2-40B4-BE49-F238E27FC236}">
                <a16:creationId xmlns:a16="http://schemas.microsoft.com/office/drawing/2014/main" id="{B2E49805-B1EA-434B-B4FC-F20A0D5C439F}"/>
              </a:ext>
            </a:extLst>
          </p:cNvPr>
          <p:cNvSpPr>
            <a:spLocks noGrp="1"/>
          </p:cNvSpPr>
          <p:nvPr>
            <p:ph idx="1"/>
          </p:nvPr>
        </p:nvSpPr>
        <p:spPr/>
        <p:txBody>
          <a:bodyPr/>
          <a:lstStyle/>
          <a:p>
            <a:r>
              <a:rPr lang="en-US" dirty="0"/>
              <a:t>Coupling analytic strategies with careful design can strengthen the robustness of conclusions drawn from such a study</a:t>
            </a:r>
          </a:p>
          <a:p>
            <a:endParaRPr lang="en-US" dirty="0"/>
          </a:p>
          <a:p>
            <a:r>
              <a:rPr lang="en-US" dirty="0"/>
              <a:t>We encourage future studies to consider this approach</a:t>
            </a:r>
          </a:p>
          <a:p>
            <a:endParaRPr lang="en-US" dirty="0"/>
          </a:p>
        </p:txBody>
      </p:sp>
      <p:sp>
        <p:nvSpPr>
          <p:cNvPr id="5" name="Slide Number Placeholder 4">
            <a:extLst>
              <a:ext uri="{FF2B5EF4-FFF2-40B4-BE49-F238E27FC236}">
                <a16:creationId xmlns:a16="http://schemas.microsoft.com/office/drawing/2014/main" id="{7866B764-4AB7-4961-B4EC-22A70C2B4842}"/>
              </a:ext>
            </a:extLst>
          </p:cNvPr>
          <p:cNvSpPr>
            <a:spLocks noGrp="1"/>
          </p:cNvSpPr>
          <p:nvPr>
            <p:ph type="sldNum" sz="quarter" idx="12"/>
          </p:nvPr>
        </p:nvSpPr>
        <p:spPr/>
        <p:txBody>
          <a:bodyPr/>
          <a:lstStyle/>
          <a:p>
            <a:fld id="{1DCA5A2E-20EF-4689-B82D-70D816EE41E8}" type="slidenum">
              <a:rPr lang="en-US" smtClean="0"/>
              <a:pPr/>
              <a:t>17</a:t>
            </a:fld>
            <a:endParaRPr lang="en-US" dirty="0"/>
          </a:p>
        </p:txBody>
      </p:sp>
    </p:spTree>
    <p:extLst>
      <p:ext uri="{BB962C8B-B14F-4D97-AF65-F5344CB8AC3E}">
        <p14:creationId xmlns:p14="http://schemas.microsoft.com/office/powerpoint/2010/main" val="191326977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279683-70B6-4099-8A2C-E9631E71D5B3}"/>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41BCC3E4-7C18-43DB-B6CA-BC473A29DE6D}"/>
              </a:ext>
            </a:extLst>
          </p:cNvPr>
          <p:cNvSpPr>
            <a:spLocks noGrp="1"/>
          </p:cNvSpPr>
          <p:nvPr>
            <p:ph idx="1"/>
          </p:nvPr>
        </p:nvSpPr>
        <p:spPr/>
        <p:txBody>
          <a:bodyPr/>
          <a:lstStyle/>
          <a:p>
            <a:r>
              <a:rPr lang="en-US" dirty="0"/>
              <a:t>Paper currently under review with Health Services Research</a:t>
            </a:r>
          </a:p>
          <a:p>
            <a:endParaRPr lang="en-US" dirty="0"/>
          </a:p>
          <a:p>
            <a:r>
              <a:rPr lang="en-US" dirty="0"/>
              <a:t>Contact Info:</a:t>
            </a:r>
          </a:p>
          <a:p>
            <a:r>
              <a:rPr lang="en-US" dirty="0">
                <a:hlinkClick r:id="rId2"/>
              </a:rPr>
              <a:t>Valerie.Smith9@va.gov</a:t>
            </a:r>
            <a:endParaRPr lang="en-US" dirty="0"/>
          </a:p>
          <a:p>
            <a:r>
              <a:rPr lang="en-US" dirty="0">
                <a:hlinkClick r:id="rId3"/>
              </a:rPr>
              <a:t>Jennifer.Lindquist@va.gov</a:t>
            </a:r>
            <a:endParaRPr lang="en-US" dirty="0"/>
          </a:p>
          <a:p>
            <a:endParaRPr lang="en-US" dirty="0"/>
          </a:p>
        </p:txBody>
      </p:sp>
    </p:spTree>
    <p:extLst>
      <p:ext uri="{BB962C8B-B14F-4D97-AF65-F5344CB8AC3E}">
        <p14:creationId xmlns:p14="http://schemas.microsoft.com/office/powerpoint/2010/main" val="8559575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CE7464-A27E-F44E-9969-FDB44C952D51}"/>
              </a:ext>
            </a:extLst>
          </p:cNvPr>
          <p:cNvSpPr>
            <a:spLocks noGrp="1"/>
          </p:cNvSpPr>
          <p:nvPr>
            <p:ph type="title"/>
          </p:nvPr>
        </p:nvSpPr>
        <p:spPr/>
        <p:txBody>
          <a:bodyPr/>
          <a:lstStyle/>
          <a:p>
            <a:r>
              <a:rPr lang="en-US" dirty="0"/>
              <a:t>Additional slides follow</a:t>
            </a:r>
          </a:p>
        </p:txBody>
      </p:sp>
      <p:sp>
        <p:nvSpPr>
          <p:cNvPr id="4" name="Slide Number Placeholder 3">
            <a:extLst>
              <a:ext uri="{FF2B5EF4-FFF2-40B4-BE49-F238E27FC236}">
                <a16:creationId xmlns:a16="http://schemas.microsoft.com/office/drawing/2014/main" id="{3C7ACF41-1619-44C3-A40D-87C0C8E2F066}"/>
              </a:ext>
            </a:extLst>
          </p:cNvPr>
          <p:cNvSpPr>
            <a:spLocks noGrp="1"/>
          </p:cNvSpPr>
          <p:nvPr>
            <p:ph type="sldNum" sz="quarter" idx="12"/>
          </p:nvPr>
        </p:nvSpPr>
        <p:spPr/>
        <p:txBody>
          <a:bodyPr/>
          <a:lstStyle/>
          <a:p>
            <a:fld id="{1DCA5A2E-20EF-4689-B82D-70D816EE41E8}" type="slidenum">
              <a:rPr lang="en-US" smtClean="0"/>
              <a:pPr/>
              <a:t>19</a:t>
            </a:fld>
            <a:endParaRPr lang="en-US" dirty="0"/>
          </a:p>
        </p:txBody>
      </p:sp>
    </p:spTree>
    <p:extLst>
      <p:ext uri="{BB962C8B-B14F-4D97-AF65-F5344CB8AC3E}">
        <p14:creationId xmlns:p14="http://schemas.microsoft.com/office/powerpoint/2010/main" val="273635736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CE7464-A27E-F44E-9969-FDB44C952D51}"/>
              </a:ext>
            </a:extLst>
          </p:cNvPr>
          <p:cNvSpPr>
            <a:spLocks noGrp="1"/>
          </p:cNvSpPr>
          <p:nvPr>
            <p:ph type="title"/>
          </p:nvPr>
        </p:nvSpPr>
        <p:spPr/>
        <p:txBody>
          <a:bodyPr/>
          <a:lstStyle/>
          <a:p>
            <a:r>
              <a:rPr lang="en-US" dirty="0"/>
              <a:t>Difficulties in Comparative Effectiveness Studies</a:t>
            </a:r>
          </a:p>
        </p:txBody>
      </p:sp>
      <p:sp>
        <p:nvSpPr>
          <p:cNvPr id="3" name="Content Placeholder 2">
            <a:extLst>
              <a:ext uri="{FF2B5EF4-FFF2-40B4-BE49-F238E27FC236}">
                <a16:creationId xmlns:a16="http://schemas.microsoft.com/office/drawing/2014/main" id="{8CEA0C03-D4F3-E848-9E87-D1E6C30F4290}"/>
              </a:ext>
            </a:extLst>
          </p:cNvPr>
          <p:cNvSpPr>
            <a:spLocks noGrp="1"/>
          </p:cNvSpPr>
          <p:nvPr>
            <p:ph idx="1"/>
          </p:nvPr>
        </p:nvSpPr>
        <p:spPr/>
        <p:txBody>
          <a:bodyPr/>
          <a:lstStyle/>
          <a:p>
            <a:endParaRPr lang="en-US" dirty="0"/>
          </a:p>
          <a:p>
            <a:r>
              <a:rPr lang="en-US" dirty="0"/>
              <a:t>Cannot randomize patients</a:t>
            </a:r>
          </a:p>
          <a:p>
            <a:pPr lvl="1"/>
            <a:endParaRPr lang="en-US" dirty="0"/>
          </a:p>
          <a:p>
            <a:r>
              <a:rPr lang="en-US" dirty="0"/>
              <a:t>Retrospective approach</a:t>
            </a:r>
          </a:p>
          <a:p>
            <a:pPr lvl="1"/>
            <a:r>
              <a:rPr lang="en-US" dirty="0"/>
              <a:t>Limited to available data /Areas of interest not available in administrative data – </a:t>
            </a:r>
          </a:p>
          <a:p>
            <a:pPr lvl="1"/>
            <a:r>
              <a:rPr lang="en-US" dirty="0"/>
              <a:t>Lack of Patient Reported Outcomes</a:t>
            </a:r>
          </a:p>
          <a:p>
            <a:pPr marL="685800" lvl="2" indent="0">
              <a:buNone/>
            </a:pPr>
            <a:endParaRPr lang="en-US" dirty="0"/>
          </a:p>
          <a:p>
            <a:r>
              <a:rPr lang="en-US" dirty="0"/>
              <a:t>Prospective approach</a:t>
            </a:r>
          </a:p>
          <a:p>
            <a:pPr lvl="1"/>
            <a:r>
              <a:rPr lang="en-US" dirty="0"/>
              <a:t>Observational data </a:t>
            </a:r>
          </a:p>
          <a:p>
            <a:pPr lvl="1"/>
            <a:r>
              <a:rPr lang="en-US" dirty="0"/>
              <a:t>Causal inference</a:t>
            </a:r>
          </a:p>
          <a:p>
            <a:pPr lvl="1"/>
            <a:r>
              <a:rPr lang="en-US" dirty="0"/>
              <a:t>Unintentional confounding – Potential problem with Internal validity</a:t>
            </a:r>
          </a:p>
          <a:p>
            <a:pPr lvl="1"/>
            <a:endParaRPr lang="en-US" dirty="0"/>
          </a:p>
        </p:txBody>
      </p:sp>
      <p:sp>
        <p:nvSpPr>
          <p:cNvPr id="5" name="Slide Number Placeholder 4">
            <a:extLst>
              <a:ext uri="{FF2B5EF4-FFF2-40B4-BE49-F238E27FC236}">
                <a16:creationId xmlns:a16="http://schemas.microsoft.com/office/drawing/2014/main" id="{E38F464F-E474-46F4-8643-60F2278DB4F1}"/>
              </a:ext>
            </a:extLst>
          </p:cNvPr>
          <p:cNvSpPr>
            <a:spLocks noGrp="1"/>
          </p:cNvSpPr>
          <p:nvPr>
            <p:ph type="sldNum" sz="quarter" idx="12"/>
          </p:nvPr>
        </p:nvSpPr>
        <p:spPr/>
        <p:txBody>
          <a:bodyPr/>
          <a:lstStyle/>
          <a:p>
            <a:fld id="{1DCA5A2E-20EF-4689-B82D-70D816EE41E8}" type="slidenum">
              <a:rPr lang="en-US" smtClean="0"/>
              <a:pPr/>
              <a:t>20</a:t>
            </a:fld>
            <a:endParaRPr lang="en-US" dirty="0"/>
          </a:p>
        </p:txBody>
      </p:sp>
    </p:spTree>
    <p:extLst>
      <p:ext uri="{BB962C8B-B14F-4D97-AF65-F5344CB8AC3E}">
        <p14:creationId xmlns:p14="http://schemas.microsoft.com/office/powerpoint/2010/main" val="14287335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 calcmode="lin" valueType="num">
                                      <p:cBhvr additive="base">
                                        <p:cTn id="13"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3" end="3"/>
                                            </p:txEl>
                                          </p:spTgt>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 calcmode="lin" valueType="num">
                                      <p:cBhvr additive="base">
                                        <p:cTn id="17"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4" end="4"/>
                                            </p:txEl>
                                          </p:spTgt>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anim calcmode="lin" valueType="num">
                                      <p:cBhvr additive="base">
                                        <p:cTn id="21"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anim calcmode="lin" valueType="num">
                                      <p:cBhvr additive="base">
                                        <p:cTn id="27"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3">
                                            <p:txEl>
                                              <p:pRg st="7" end="7"/>
                                            </p:txEl>
                                          </p:spTgt>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anim calcmode="lin" valueType="num">
                                      <p:cBhvr additive="base">
                                        <p:cTn id="31"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8" end="8"/>
                                            </p:txEl>
                                          </p:spTgt>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anim calcmode="lin" valueType="num">
                                      <p:cBhvr additive="base">
                                        <p:cTn id="35"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3">
                                            <p:txEl>
                                              <p:pRg st="9" end="9"/>
                                            </p:txEl>
                                          </p:spTgt>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3">
                                            <p:txEl>
                                              <p:pRg st="10" end="10"/>
                                            </p:txEl>
                                          </p:spTgt>
                                        </p:tgtEl>
                                        <p:attrNameLst>
                                          <p:attrName>style.visibility</p:attrName>
                                        </p:attrNameLst>
                                      </p:cBhvr>
                                      <p:to>
                                        <p:strVal val="visible"/>
                                      </p:to>
                                    </p:set>
                                    <p:anim calcmode="lin" valueType="num">
                                      <p:cBhvr additive="base">
                                        <p:cTn id="39"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3">
                                            <p:txEl>
                                              <p:pRg st="10" end="1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369E9F-212D-4FA4-B351-96D82516DC66}"/>
              </a:ext>
            </a:extLst>
          </p:cNvPr>
          <p:cNvSpPr>
            <a:spLocks noGrp="1"/>
          </p:cNvSpPr>
          <p:nvPr>
            <p:ph type="title"/>
          </p:nvPr>
        </p:nvSpPr>
        <p:spPr/>
        <p:txBody>
          <a:bodyPr/>
          <a:lstStyle/>
          <a:p>
            <a:r>
              <a:rPr lang="en-US" dirty="0"/>
              <a:t>Introduction to GeriPACT</a:t>
            </a:r>
          </a:p>
        </p:txBody>
      </p:sp>
      <p:sp>
        <p:nvSpPr>
          <p:cNvPr id="3" name="Content Placeholder 2">
            <a:extLst>
              <a:ext uri="{FF2B5EF4-FFF2-40B4-BE49-F238E27FC236}">
                <a16:creationId xmlns:a16="http://schemas.microsoft.com/office/drawing/2014/main" id="{5979AB52-BD82-4FD9-AEA8-5070956FED7F}"/>
              </a:ext>
            </a:extLst>
          </p:cNvPr>
          <p:cNvSpPr>
            <a:spLocks noGrp="1"/>
          </p:cNvSpPr>
          <p:nvPr>
            <p:ph idx="1"/>
          </p:nvPr>
        </p:nvSpPr>
        <p:spPr/>
        <p:txBody>
          <a:bodyPr>
            <a:normAutofit/>
          </a:bodyPr>
          <a:lstStyle/>
          <a:p>
            <a:r>
              <a:rPr lang="en-US" sz="2063" dirty="0"/>
              <a:t>GeriPACT is a “Special Population PACT” that is tailored to provide comprehensive primary care for complex geriatric and high-risk Veterans</a:t>
            </a:r>
          </a:p>
          <a:p>
            <a:endParaRPr lang="en-US" sz="2063" dirty="0"/>
          </a:p>
          <a:p>
            <a:pPr marL="0" indent="0">
              <a:buNone/>
            </a:pPr>
            <a:r>
              <a:rPr lang="en-US" sz="2063" dirty="0"/>
              <a:t>The structure of GeriPACT differs from traditional PACT in 3 ways: </a:t>
            </a:r>
          </a:p>
          <a:p>
            <a:pPr marL="685800" lvl="1" indent="-342900">
              <a:lnSpc>
                <a:spcPct val="150000"/>
              </a:lnSpc>
              <a:buFont typeface="+mj-lt"/>
              <a:buAutoNum type="arabicPeriod"/>
            </a:pPr>
            <a:r>
              <a:rPr lang="en-US" sz="1725" dirty="0"/>
              <a:t>Providers have geriatric expertise</a:t>
            </a:r>
          </a:p>
          <a:p>
            <a:pPr marL="685800" lvl="1" indent="-342900">
              <a:lnSpc>
                <a:spcPct val="150000"/>
              </a:lnSpc>
              <a:buFont typeface="+mj-lt"/>
              <a:buAutoNum type="arabicPeriod"/>
            </a:pPr>
            <a:r>
              <a:rPr lang="en-US" sz="1725" dirty="0"/>
              <a:t>Emphasis on interdisciplinary team care (e.g. pharmacist and social worker)</a:t>
            </a:r>
          </a:p>
          <a:p>
            <a:pPr marL="685800" lvl="1" indent="-342900">
              <a:lnSpc>
                <a:spcPct val="150000"/>
              </a:lnSpc>
              <a:buFont typeface="+mj-lt"/>
              <a:buAutoNum type="arabicPeriod"/>
            </a:pPr>
            <a:r>
              <a:rPr lang="en-US" sz="1725" dirty="0"/>
              <a:t>Smaller panel sizes (e.g. 2/3 size of usual PACT)</a:t>
            </a:r>
          </a:p>
          <a:p>
            <a:endParaRPr lang="en-US" dirty="0"/>
          </a:p>
        </p:txBody>
      </p:sp>
    </p:spTree>
    <p:extLst>
      <p:ext uri="{BB962C8B-B14F-4D97-AF65-F5344CB8AC3E}">
        <p14:creationId xmlns:p14="http://schemas.microsoft.com/office/powerpoint/2010/main" val="76913873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Site Selections and Results (draft)</a:t>
            </a:r>
          </a:p>
        </p:txBody>
      </p:sp>
      <p:sp>
        <p:nvSpPr>
          <p:cNvPr id="3" name="Rectangle 2"/>
          <p:cNvSpPr/>
          <p:nvPr/>
        </p:nvSpPr>
        <p:spPr>
          <a:xfrm>
            <a:off x="515533" y="1871042"/>
            <a:ext cx="7751012" cy="4524315"/>
          </a:xfrm>
          <a:prstGeom prst="rect">
            <a:avLst/>
          </a:prstGeom>
        </p:spPr>
        <p:txBody>
          <a:bodyPr wrap="square">
            <a:spAutoFit/>
          </a:bodyPr>
          <a:lstStyle/>
          <a:p>
            <a:pPr lvl="0"/>
            <a:r>
              <a:rPr lang="en-US" dirty="0"/>
              <a:t>	Define GeriPACT sites based on the following criteria using </a:t>
            </a:r>
            <a:r>
              <a:rPr lang="en-US" dirty="0" err="1"/>
              <a:t>CDW</a:t>
            </a:r>
            <a:r>
              <a:rPr lang="en-US" dirty="0"/>
              <a:t> </a:t>
            </a:r>
            <a:r>
              <a:rPr lang="en-US" dirty="0" err="1"/>
              <a:t>RPCMM</a:t>
            </a:r>
            <a:r>
              <a:rPr lang="en-US" dirty="0"/>
              <a:t> 	table and expert review from study clinicians and GE&amp;C partners:</a:t>
            </a:r>
          </a:p>
          <a:p>
            <a:pPr lvl="0"/>
            <a:r>
              <a:rPr lang="en-US" dirty="0"/>
              <a:t> </a:t>
            </a:r>
          </a:p>
          <a:p>
            <a:pPr lvl="4">
              <a:buClr>
                <a:schemeClr val="bg2">
                  <a:lumMod val="50000"/>
                </a:schemeClr>
              </a:buClr>
            </a:pPr>
            <a:r>
              <a:rPr lang="en-US" dirty="0"/>
              <a:t>                      								             </a:t>
            </a:r>
            <a:r>
              <a:rPr lang="en-US" u="sng" dirty="0"/>
              <a:t>Number of VAMCs</a:t>
            </a:r>
          </a:p>
          <a:p>
            <a:pPr marL="600075" lvl="1" indent="-257175">
              <a:buClr>
                <a:schemeClr val="bg2">
                  <a:lumMod val="50000"/>
                </a:schemeClr>
              </a:buClr>
              <a:buFont typeface="Wingdings" panose="05000000000000000000" pitchFamily="2" charset="2"/>
              <a:buChar char="Ø"/>
            </a:pPr>
            <a:r>
              <a:rPr lang="en-US" dirty="0"/>
              <a:t>Total VA sites (VAMCs, CBOCs)										</a:t>
            </a:r>
          </a:p>
          <a:p>
            <a:pPr marL="600075" lvl="1" indent="-257175">
              <a:buClr>
                <a:schemeClr val="bg2">
                  <a:lumMod val="50000"/>
                </a:schemeClr>
              </a:buClr>
              <a:buFont typeface="Wingdings" panose="05000000000000000000" pitchFamily="2" charset="2"/>
              <a:buChar char="Ø"/>
            </a:pPr>
            <a:r>
              <a:rPr lang="en-US" dirty="0"/>
              <a:t>Clinic Stop Code = 350 appeared at site </a:t>
            </a:r>
          </a:p>
          <a:p>
            <a:pPr marL="600075" lvl="1" indent="-257175">
              <a:buClr>
                <a:schemeClr val="bg2">
                  <a:lumMod val="50000"/>
                </a:schemeClr>
              </a:buClr>
              <a:buFont typeface="Wingdings" panose="05000000000000000000" pitchFamily="2" charset="2"/>
              <a:buChar char="Ø"/>
            </a:pPr>
            <a:r>
              <a:rPr lang="en-US" dirty="0"/>
              <a:t>Site’s </a:t>
            </a:r>
            <a:r>
              <a:rPr lang="en-US" dirty="0" err="1"/>
              <a:t>GeriPACT</a:t>
            </a:r>
            <a:r>
              <a:rPr lang="en-US" dirty="0"/>
              <a:t> visit count ≥ 500 </a:t>
            </a:r>
          </a:p>
          <a:p>
            <a:pPr marL="600075" lvl="1" indent="-257175">
              <a:buClr>
                <a:schemeClr val="bg2">
                  <a:lumMod val="50000"/>
                </a:schemeClr>
              </a:buClr>
              <a:buFont typeface="Wingdings" panose="05000000000000000000" pitchFamily="2" charset="2"/>
              <a:buChar char="Ø"/>
            </a:pPr>
            <a:r>
              <a:rPr lang="en-US" dirty="0"/>
              <a:t>At least one team at site had ≤ 800 unique                                            patients per team at time of data pull</a:t>
            </a:r>
          </a:p>
          <a:p>
            <a:pPr marL="600075" lvl="1" indent="-257175">
              <a:buClr>
                <a:schemeClr val="bg2">
                  <a:lumMod val="50000"/>
                </a:schemeClr>
              </a:buClr>
              <a:buFont typeface="Wingdings" panose="05000000000000000000" pitchFamily="2" charset="2"/>
              <a:buChar char="Ø"/>
            </a:pPr>
            <a:r>
              <a:rPr lang="en-US" dirty="0"/>
              <a:t>At least one team at site had social worker </a:t>
            </a:r>
          </a:p>
          <a:p>
            <a:pPr lvl="1">
              <a:buClr>
                <a:schemeClr val="bg2">
                  <a:lumMod val="50000"/>
                </a:schemeClr>
              </a:buClr>
            </a:pPr>
            <a:r>
              <a:rPr lang="en-US" dirty="0"/>
              <a:t>      and pharmacist included					 		         				57	eligible sites</a:t>
            </a:r>
          </a:p>
          <a:p>
            <a:pPr lvl="1">
              <a:buClr>
                <a:schemeClr val="bg2">
                  <a:lumMod val="50000"/>
                </a:schemeClr>
              </a:buClr>
            </a:pPr>
            <a:r>
              <a:rPr lang="en-US" dirty="0"/>
              <a:t> </a:t>
            </a:r>
          </a:p>
          <a:p>
            <a:pPr lvl="1"/>
            <a:endParaRPr lang="en-US" dirty="0"/>
          </a:p>
        </p:txBody>
      </p:sp>
    </p:spTree>
    <p:extLst>
      <p:ext uri="{BB962C8B-B14F-4D97-AF65-F5344CB8AC3E}">
        <p14:creationId xmlns:p14="http://schemas.microsoft.com/office/powerpoint/2010/main" val="279706711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D935FA-2522-4448-A5F8-79CBC77067EA}"/>
              </a:ext>
            </a:extLst>
          </p:cNvPr>
          <p:cNvSpPr>
            <a:spLocks noGrp="1"/>
          </p:cNvSpPr>
          <p:nvPr>
            <p:ph type="title"/>
          </p:nvPr>
        </p:nvSpPr>
        <p:spPr/>
        <p:txBody>
          <a:bodyPr/>
          <a:lstStyle/>
          <a:p>
            <a:r>
              <a:rPr lang="en-US" dirty="0"/>
              <a:t>Considerations Or Lessons Learned</a:t>
            </a:r>
          </a:p>
        </p:txBody>
      </p:sp>
      <p:sp>
        <p:nvSpPr>
          <p:cNvPr id="3" name="Content Placeholder 2">
            <a:extLst>
              <a:ext uri="{FF2B5EF4-FFF2-40B4-BE49-F238E27FC236}">
                <a16:creationId xmlns:a16="http://schemas.microsoft.com/office/drawing/2014/main" id="{826844E2-D931-4EA0-8DD8-9A2065A00CD9}"/>
              </a:ext>
            </a:extLst>
          </p:cNvPr>
          <p:cNvSpPr>
            <a:spLocks noGrp="1"/>
          </p:cNvSpPr>
          <p:nvPr>
            <p:ph idx="1"/>
          </p:nvPr>
        </p:nvSpPr>
        <p:spPr/>
        <p:txBody>
          <a:bodyPr/>
          <a:lstStyle/>
          <a:p>
            <a:r>
              <a:rPr lang="en-US" dirty="0"/>
              <a:t>Exact matching – tradeoff internal validity and generalizability</a:t>
            </a:r>
          </a:p>
          <a:p>
            <a:r>
              <a:rPr lang="en-US" dirty="0"/>
              <a:t>Minimum number of matches</a:t>
            </a:r>
          </a:p>
          <a:p>
            <a:r>
              <a:rPr lang="en-US" dirty="0"/>
              <a:t>Length of time allowed to recruit a match</a:t>
            </a:r>
          </a:p>
        </p:txBody>
      </p:sp>
      <p:sp>
        <p:nvSpPr>
          <p:cNvPr id="5" name="Slide Number Placeholder 4">
            <a:extLst>
              <a:ext uri="{FF2B5EF4-FFF2-40B4-BE49-F238E27FC236}">
                <a16:creationId xmlns:a16="http://schemas.microsoft.com/office/drawing/2014/main" id="{C6186024-C1E3-416B-8F46-0A4CB4EA0AAB}"/>
              </a:ext>
            </a:extLst>
          </p:cNvPr>
          <p:cNvSpPr>
            <a:spLocks noGrp="1"/>
          </p:cNvSpPr>
          <p:nvPr>
            <p:ph type="sldNum" sz="quarter" idx="12"/>
          </p:nvPr>
        </p:nvSpPr>
        <p:spPr/>
        <p:txBody>
          <a:bodyPr/>
          <a:lstStyle/>
          <a:p>
            <a:fld id="{1DCA5A2E-20EF-4689-B82D-70D816EE41E8}" type="slidenum">
              <a:rPr lang="en-US" smtClean="0"/>
              <a:pPr/>
              <a:t>23</a:t>
            </a:fld>
            <a:endParaRPr lang="en-US" dirty="0"/>
          </a:p>
        </p:txBody>
      </p:sp>
    </p:spTree>
    <p:extLst>
      <p:ext uri="{BB962C8B-B14F-4D97-AF65-F5344CB8AC3E}">
        <p14:creationId xmlns:p14="http://schemas.microsoft.com/office/powerpoint/2010/main" val="401907905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05A77FA2-5CD3-4CC9-89F9-9020000A780E}"/>
              </a:ext>
            </a:extLst>
          </p:cNvPr>
          <p:cNvSpPr>
            <a:spLocks noGrp="1"/>
          </p:cNvSpPr>
          <p:nvPr>
            <p:ph type="title"/>
          </p:nvPr>
        </p:nvSpPr>
        <p:spPr/>
        <p:txBody>
          <a:bodyPr/>
          <a:lstStyle/>
          <a:p>
            <a:r>
              <a:rPr lang="en-US" dirty="0"/>
              <a:t>Exemplar Comparative Effectiveness Study</a:t>
            </a:r>
          </a:p>
        </p:txBody>
      </p:sp>
      <p:sp>
        <p:nvSpPr>
          <p:cNvPr id="3" name="Content Placeholder 2">
            <a:extLst>
              <a:ext uri="{FF2B5EF4-FFF2-40B4-BE49-F238E27FC236}">
                <a16:creationId xmlns:a16="http://schemas.microsoft.com/office/drawing/2014/main" id="{8CEA0C03-D4F3-E848-9E87-D1E6C30F4290}"/>
              </a:ext>
            </a:extLst>
          </p:cNvPr>
          <p:cNvSpPr>
            <a:spLocks noGrp="1"/>
          </p:cNvSpPr>
          <p:nvPr>
            <p:ph idx="1"/>
          </p:nvPr>
        </p:nvSpPr>
        <p:spPr/>
        <p:txBody>
          <a:bodyPr>
            <a:normAutofit/>
          </a:bodyPr>
          <a:lstStyle/>
          <a:p>
            <a:pPr marL="0" indent="0">
              <a:buNone/>
            </a:pPr>
            <a:r>
              <a:rPr lang="en-US" dirty="0"/>
              <a:t>Blend of a retrospective case / control matching and prospective longitudinal surveys (baseline, 6, 12, and 18 month) to examine </a:t>
            </a:r>
          </a:p>
          <a:p>
            <a:pPr marL="0" indent="0">
              <a:buNone/>
            </a:pPr>
            <a:r>
              <a:rPr lang="en-US" dirty="0"/>
              <a:t>	Quality of Care </a:t>
            </a:r>
          </a:p>
          <a:p>
            <a:pPr marL="0" indent="0">
              <a:buNone/>
            </a:pPr>
            <a:r>
              <a:rPr lang="en-US" dirty="0"/>
              <a:t>	Patient Experience</a:t>
            </a:r>
          </a:p>
          <a:p>
            <a:pPr marL="0" indent="0">
              <a:buNone/>
            </a:pPr>
            <a:endParaRPr lang="en-US" dirty="0"/>
          </a:p>
          <a:p>
            <a:pPr marL="0" indent="0">
              <a:buNone/>
            </a:pPr>
            <a:endParaRPr lang="en-US" dirty="0"/>
          </a:p>
          <a:p>
            <a:pPr marL="0" indent="0">
              <a:buNone/>
            </a:pPr>
            <a:r>
              <a:rPr lang="en-US" dirty="0"/>
              <a:t>PACT - Patient Aligned Care Teams  (usual primary care)</a:t>
            </a:r>
          </a:p>
          <a:p>
            <a:pPr marL="0" indent="0">
              <a:buNone/>
            </a:pPr>
            <a:endParaRPr lang="en-US" dirty="0"/>
          </a:p>
          <a:p>
            <a:pPr marL="0" indent="0">
              <a:buNone/>
            </a:pPr>
            <a:r>
              <a:rPr lang="en-US" dirty="0" err="1"/>
              <a:t>GeriPACT</a:t>
            </a:r>
            <a:r>
              <a:rPr lang="en-US" dirty="0"/>
              <a:t> – Primary care with specialty expertise in complex geriatric and high- risk  Veterans</a:t>
            </a:r>
          </a:p>
        </p:txBody>
      </p:sp>
      <p:sp>
        <p:nvSpPr>
          <p:cNvPr id="4" name="Slide Number Placeholder 3">
            <a:extLst>
              <a:ext uri="{FF2B5EF4-FFF2-40B4-BE49-F238E27FC236}">
                <a16:creationId xmlns:a16="http://schemas.microsoft.com/office/drawing/2014/main" id="{CA5C54B1-6816-4761-9477-1D9FB3373871}"/>
              </a:ext>
            </a:extLst>
          </p:cNvPr>
          <p:cNvSpPr>
            <a:spLocks noGrp="1"/>
          </p:cNvSpPr>
          <p:nvPr>
            <p:ph type="sldNum" sz="quarter" idx="12"/>
          </p:nvPr>
        </p:nvSpPr>
        <p:spPr/>
        <p:txBody>
          <a:bodyPr/>
          <a:lstStyle/>
          <a:p>
            <a:fld id="{1DCA5A2E-20EF-4689-B82D-70D816EE41E8}" type="slidenum">
              <a:rPr lang="en-US" smtClean="0"/>
              <a:pPr/>
              <a:t>24</a:t>
            </a:fld>
            <a:endParaRPr lang="en-US" dirty="0"/>
          </a:p>
        </p:txBody>
      </p:sp>
    </p:spTree>
    <p:extLst>
      <p:ext uri="{BB962C8B-B14F-4D97-AF65-F5344CB8AC3E}">
        <p14:creationId xmlns:p14="http://schemas.microsoft.com/office/powerpoint/2010/main" val="88499648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CE7464-A27E-F44E-9969-FDB44C952D51}"/>
              </a:ext>
            </a:extLst>
          </p:cNvPr>
          <p:cNvSpPr>
            <a:spLocks noGrp="1"/>
          </p:cNvSpPr>
          <p:nvPr>
            <p:ph type="title"/>
          </p:nvPr>
        </p:nvSpPr>
        <p:spPr/>
        <p:txBody>
          <a:bodyPr/>
          <a:lstStyle/>
          <a:p>
            <a:r>
              <a:rPr lang="en-US" dirty="0"/>
              <a:t>Outcome Measures</a:t>
            </a:r>
          </a:p>
        </p:txBody>
      </p:sp>
      <p:sp>
        <p:nvSpPr>
          <p:cNvPr id="3" name="Content Placeholder 2">
            <a:extLst>
              <a:ext uri="{FF2B5EF4-FFF2-40B4-BE49-F238E27FC236}">
                <a16:creationId xmlns:a16="http://schemas.microsoft.com/office/drawing/2014/main" id="{8CEA0C03-D4F3-E848-9E87-D1E6C30F4290}"/>
              </a:ext>
            </a:extLst>
          </p:cNvPr>
          <p:cNvSpPr>
            <a:spLocks noGrp="1"/>
          </p:cNvSpPr>
          <p:nvPr>
            <p:ph idx="1"/>
          </p:nvPr>
        </p:nvSpPr>
        <p:spPr/>
        <p:txBody>
          <a:bodyPr/>
          <a:lstStyle/>
          <a:p>
            <a:r>
              <a:rPr lang="en-US" dirty="0"/>
              <a:t>Quality of Care</a:t>
            </a:r>
          </a:p>
          <a:p>
            <a:pPr lvl="1"/>
            <a:r>
              <a:rPr lang="en-US" dirty="0"/>
              <a:t>Potentially Inappropriate Medications</a:t>
            </a:r>
          </a:p>
          <a:p>
            <a:pPr lvl="1"/>
            <a:r>
              <a:rPr lang="en-US" dirty="0"/>
              <a:t>Presence of Advance Directive</a:t>
            </a:r>
          </a:p>
          <a:p>
            <a:pPr lvl="1"/>
            <a:r>
              <a:rPr lang="en-US" dirty="0"/>
              <a:t>Frail Elderly Performance Measures</a:t>
            </a:r>
          </a:p>
          <a:p>
            <a:pPr lvl="1"/>
            <a:endParaRPr lang="en-US" dirty="0"/>
          </a:p>
          <a:p>
            <a:r>
              <a:rPr lang="en-US" dirty="0"/>
              <a:t>Patient Experience</a:t>
            </a:r>
          </a:p>
          <a:p>
            <a:pPr lvl="1"/>
            <a:r>
              <a:rPr lang="en-US" dirty="0"/>
              <a:t>Patient Days at Home</a:t>
            </a:r>
          </a:p>
          <a:p>
            <a:pPr lvl="1"/>
            <a:r>
              <a:rPr lang="en-US" dirty="0"/>
              <a:t>Patients Care Integration</a:t>
            </a:r>
          </a:p>
          <a:p>
            <a:pPr lvl="1"/>
            <a:r>
              <a:rPr lang="en-US" dirty="0"/>
              <a:t>Self reported Health and Wellbeing</a:t>
            </a:r>
          </a:p>
        </p:txBody>
      </p:sp>
      <p:sp>
        <p:nvSpPr>
          <p:cNvPr id="5" name="Slide Number Placeholder 4">
            <a:extLst>
              <a:ext uri="{FF2B5EF4-FFF2-40B4-BE49-F238E27FC236}">
                <a16:creationId xmlns:a16="http://schemas.microsoft.com/office/drawing/2014/main" id="{6561D959-10C3-48E9-902F-F777D050AA53}"/>
              </a:ext>
            </a:extLst>
          </p:cNvPr>
          <p:cNvSpPr>
            <a:spLocks noGrp="1"/>
          </p:cNvSpPr>
          <p:nvPr>
            <p:ph type="sldNum" sz="quarter" idx="12"/>
          </p:nvPr>
        </p:nvSpPr>
        <p:spPr/>
        <p:txBody>
          <a:bodyPr/>
          <a:lstStyle/>
          <a:p>
            <a:fld id="{1DCA5A2E-20EF-4689-B82D-70D816EE41E8}" type="slidenum">
              <a:rPr lang="en-US" smtClean="0"/>
              <a:pPr/>
              <a:t>25</a:t>
            </a:fld>
            <a:endParaRPr lang="en-US" dirty="0"/>
          </a:p>
        </p:txBody>
      </p:sp>
    </p:spTree>
    <p:extLst>
      <p:ext uri="{BB962C8B-B14F-4D97-AF65-F5344CB8AC3E}">
        <p14:creationId xmlns:p14="http://schemas.microsoft.com/office/powerpoint/2010/main" val="1232192768"/>
      </p:ext>
    </p:extLst>
  </p:cSld>
  <p:clrMapOvr>
    <a:masterClrMapping/>
  </p:clrMapOvr>
</p:sld>
</file>

<file path=ppt/theme/theme1.xml><?xml version="1.0" encoding="utf-8"?>
<a:theme xmlns:a="http://schemas.openxmlformats.org/drawingml/2006/main" name="Durham VA Theme">
  <a:themeElements>
    <a:clrScheme name="Durham VA Colors">
      <a:dk1>
        <a:srgbClr val="000000"/>
      </a:dk1>
      <a:lt1>
        <a:srgbClr val="FFFFFF"/>
      </a:lt1>
      <a:dk2>
        <a:srgbClr val="828F97"/>
      </a:dk2>
      <a:lt2>
        <a:srgbClr val="DCDDDE"/>
      </a:lt2>
      <a:accent1>
        <a:srgbClr val="184478"/>
      </a:accent1>
      <a:accent2>
        <a:srgbClr val="9D0521"/>
      </a:accent2>
      <a:accent3>
        <a:srgbClr val="828F97"/>
      </a:accent3>
      <a:accent4>
        <a:srgbClr val="F7955B"/>
      </a:accent4>
      <a:accent5>
        <a:srgbClr val="0089CF"/>
      </a:accent5>
      <a:accent6>
        <a:srgbClr val="598527"/>
      </a:accent6>
      <a:hlink>
        <a:srgbClr val="0089CF"/>
      </a:hlink>
      <a:folHlink>
        <a:srgbClr val="184478"/>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urham VA Standard (4-3) Template (March 2019)_ADAPT.potx" id="{5086D5BD-7B58-4674-BEF5-3CC3CB667209}" vid="{91992A15-4633-4E34-8645-4B3B4CEB887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17D820C421B22B43939EB6EF0BFF2DAC" ma:contentTypeVersion="7" ma:contentTypeDescription="Create a new document." ma:contentTypeScope="" ma:versionID="bbc1005637de1048b701ac81fc8a9a8f">
  <xsd:schema xmlns:xsd="http://www.w3.org/2001/XMLSchema" xmlns:xs="http://www.w3.org/2001/XMLSchema" xmlns:p="http://schemas.microsoft.com/office/2006/metadata/properties" xmlns:ns2="8b5ea3de-7fe4-4b3a-8bf8-bd404c5263ae" xmlns:ns3="9e236ab0-7fe7-4b23-b81f-5e71ef470444" targetNamespace="http://schemas.microsoft.com/office/2006/metadata/properties" ma:root="true" ma:fieldsID="ef3c15b489e47e64abcf9f9bee15b7c0" ns2:_="" ns3:_="">
    <xsd:import namespace="8b5ea3de-7fe4-4b3a-8bf8-bd404c5263ae"/>
    <xsd:import namespace="9e236ab0-7fe7-4b23-b81f-5e71ef470444"/>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DateTaken"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b5ea3de-7fe4-4b3a-8bf8-bd404c5263a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9e236ab0-7fe7-4b23-b81f-5e71ef470444"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ABFFA379-4B5D-45AF-BB50-7CBD67E20B3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b5ea3de-7fe4-4b3a-8bf8-bd404c5263ae"/>
    <ds:schemaRef ds:uri="9e236ab0-7fe7-4b23-b81f-5e71ef47044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A9B18C9D-AD44-44A8-AB94-4CCF7676B81A}">
  <ds:schemaRefs>
    <ds:schemaRef ds:uri="http://schemas.microsoft.com/sharepoint/v3/contenttype/forms"/>
  </ds:schemaRefs>
</ds:datastoreItem>
</file>

<file path=customXml/itemProps3.xml><?xml version="1.0" encoding="utf-8"?>
<ds:datastoreItem xmlns:ds="http://schemas.openxmlformats.org/officeDocument/2006/customXml" ds:itemID="{192C983A-A7A8-447F-97A3-E277811EF62E}">
  <ds:schemaRefs>
    <ds:schemaRef ds:uri="http://schemas.microsoft.com/office/2006/documentManagement/types"/>
    <ds:schemaRef ds:uri="9e236ab0-7fe7-4b23-b81f-5e71ef470444"/>
    <ds:schemaRef ds:uri="http://purl.org/dc/dcmitype/"/>
    <ds:schemaRef ds:uri="http://www.w3.org/XML/1998/namespace"/>
    <ds:schemaRef ds:uri="http://schemas.microsoft.com/office/infopath/2007/PartnerControls"/>
    <ds:schemaRef ds:uri="http://purl.org/dc/elements/1.1/"/>
    <ds:schemaRef ds:uri="http://purl.org/dc/terms/"/>
    <ds:schemaRef ds:uri="http://schemas.microsoft.com/office/2006/metadata/properties"/>
    <ds:schemaRef ds:uri="http://schemas.openxmlformats.org/package/2006/metadata/core-properties"/>
    <ds:schemaRef ds:uri="8b5ea3de-7fe4-4b3a-8bf8-bd404c5263ae"/>
  </ds:schemaRefs>
</ds:datastoreItem>
</file>

<file path=docProps/app.xml><?xml version="1.0" encoding="utf-8"?>
<Properties xmlns="http://schemas.openxmlformats.org/officeDocument/2006/extended-properties" xmlns:vt="http://schemas.openxmlformats.org/officeDocument/2006/docPropsVTypes">
  <Template>Durham VA Standard (4-3) Template (March 2019)_ADAPT</Template>
  <TotalTime>614</TotalTime>
  <Words>1178</Words>
  <Application>Microsoft Office PowerPoint</Application>
  <PresentationFormat>On-screen Show (4:3)</PresentationFormat>
  <Paragraphs>271</Paragraphs>
  <Slides>25</Slides>
  <Notes>24</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25</vt:i4>
      </vt:variant>
    </vt:vector>
  </HeadingPairs>
  <TitlesOfParts>
    <vt:vector size="29" baseType="lpstr">
      <vt:lpstr>Arial</vt:lpstr>
      <vt:lpstr>Calibri</vt:lpstr>
      <vt:lpstr>Wingdings</vt:lpstr>
      <vt:lpstr>Durham VA Theme</vt:lpstr>
      <vt:lpstr>The Future Meets the Past:</vt:lpstr>
      <vt:lpstr>Outline</vt:lpstr>
      <vt:lpstr>PowerPoint Presentation</vt:lpstr>
      <vt:lpstr>Exemplar Comparative Effectiveness Study - GeriPACT</vt:lpstr>
      <vt:lpstr>Exemplar Comparative Effectiveness Study</vt:lpstr>
      <vt:lpstr>PowerPoint Presentation</vt:lpstr>
      <vt:lpstr>Identifying the Cohort</vt:lpstr>
      <vt:lpstr>Creating a Pool for Control Matches</vt:lpstr>
      <vt:lpstr>Exact Matching</vt:lpstr>
      <vt:lpstr>Exact Matching</vt:lpstr>
      <vt:lpstr>Distance Matching</vt:lpstr>
      <vt:lpstr>PowerPoint Presentation</vt:lpstr>
      <vt:lpstr>Results </vt:lpstr>
      <vt:lpstr>Baseline measures collected via survey</vt:lpstr>
      <vt:lpstr>Limitations</vt:lpstr>
      <vt:lpstr>Conclusion</vt:lpstr>
      <vt:lpstr>Conclusion</vt:lpstr>
      <vt:lpstr>PowerPoint Presentation</vt:lpstr>
      <vt:lpstr>Additional slides follow</vt:lpstr>
      <vt:lpstr>Difficulties in Comparative Effectiveness Studies</vt:lpstr>
      <vt:lpstr>Introduction to GeriPACT</vt:lpstr>
      <vt:lpstr>Site Selections and Results (draft)</vt:lpstr>
      <vt:lpstr>Considerations Or Lessons Learned</vt:lpstr>
      <vt:lpstr>Exemplar Comparative Effectiveness Study</vt:lpstr>
      <vt:lpstr>Outcome Measures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Decosimo, Kasey P., DVAHCS</dc:creator>
  <cp:lastModifiedBy>Lindquist, Jennifer  DURVAMC</cp:lastModifiedBy>
  <cp:revision>74</cp:revision>
  <dcterms:created xsi:type="dcterms:W3CDTF">2019-11-22T16:26:54Z</dcterms:created>
  <dcterms:modified xsi:type="dcterms:W3CDTF">2019-12-18T19:16:36Z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0x01010017D820C421B22B43939EB6EF0BFF2DAC</vt:lpwstr>
  </property>
</Properties>
</file>