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9" r:id="rId7"/>
    <p:sldId id="259" r:id="rId8"/>
    <p:sldId id="273" r:id="rId9"/>
    <p:sldId id="263" r:id="rId10"/>
    <p:sldId id="264" r:id="rId11"/>
    <p:sldId id="265" r:id="rId12"/>
    <p:sldId id="266" r:id="rId13"/>
    <p:sldId id="267" r:id="rId14"/>
    <p:sldId id="271" r:id="rId15"/>
    <p:sldId id="272" r:id="rId16"/>
    <p:sldId id="270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959BE3-E785-47D7-893E-5B8FC4D6FF4E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C3F5C2-9E0C-4B5D-B0A0-7E9DE080C0EC}">
      <dgm:prSet phldrT="[Text]"/>
      <dgm:spPr/>
      <dgm:t>
        <a:bodyPr/>
        <a:lstStyle/>
        <a:p>
          <a:r>
            <a:rPr lang="en-US" dirty="0"/>
            <a:t>Technological limitations</a:t>
          </a:r>
        </a:p>
      </dgm:t>
    </dgm:pt>
    <dgm:pt modelId="{AC19F55B-A2A7-4573-94C7-664B676B7C4B}" type="parTrans" cxnId="{E1A4E9F5-59BB-4C0E-92F3-558AFC11462E}">
      <dgm:prSet/>
      <dgm:spPr/>
      <dgm:t>
        <a:bodyPr/>
        <a:lstStyle/>
        <a:p>
          <a:endParaRPr lang="en-US"/>
        </a:p>
      </dgm:t>
    </dgm:pt>
    <dgm:pt modelId="{92D681F0-7B58-4EB4-8043-542F5DE53DDA}" type="sibTrans" cxnId="{E1A4E9F5-59BB-4C0E-92F3-558AFC11462E}">
      <dgm:prSet/>
      <dgm:spPr/>
      <dgm:t>
        <a:bodyPr/>
        <a:lstStyle/>
        <a:p>
          <a:endParaRPr lang="en-US"/>
        </a:p>
      </dgm:t>
    </dgm:pt>
    <dgm:pt modelId="{EA3ADC74-A2B7-4AE4-89BF-74345D8D3156}">
      <dgm:prSet phldrT="[Text]"/>
      <dgm:spPr/>
      <dgm:t>
        <a:bodyPr/>
        <a:lstStyle/>
        <a:p>
          <a:r>
            <a:rPr lang="en-US" dirty="0"/>
            <a:t>Risk-adjusted payment incentive</a:t>
          </a:r>
        </a:p>
      </dgm:t>
    </dgm:pt>
    <dgm:pt modelId="{A8DA88B4-B035-4179-9EB7-33E658ED0DE9}" type="parTrans" cxnId="{AF593707-6C16-4383-97AF-C8A06D943A02}">
      <dgm:prSet/>
      <dgm:spPr/>
      <dgm:t>
        <a:bodyPr/>
        <a:lstStyle/>
        <a:p>
          <a:endParaRPr lang="en-US"/>
        </a:p>
      </dgm:t>
    </dgm:pt>
    <dgm:pt modelId="{FF0FB5E1-CAE1-488D-8204-244C3F9E4A00}" type="sibTrans" cxnId="{AF593707-6C16-4383-97AF-C8A06D943A02}">
      <dgm:prSet/>
      <dgm:spPr/>
      <dgm:t>
        <a:bodyPr/>
        <a:lstStyle/>
        <a:p>
          <a:endParaRPr lang="en-US"/>
        </a:p>
      </dgm:t>
    </dgm:pt>
    <dgm:pt modelId="{F1719360-24CF-4D65-8A24-E0161B773EC8}">
      <dgm:prSet phldrT="[Text]"/>
      <dgm:spPr/>
      <dgm:t>
        <a:bodyPr/>
        <a:lstStyle/>
        <a:p>
          <a:r>
            <a:rPr lang="en-US" dirty="0"/>
            <a:t>Provider capacity</a:t>
          </a:r>
        </a:p>
      </dgm:t>
    </dgm:pt>
    <dgm:pt modelId="{D6A6C1FD-3F39-4EEB-A7E5-CAD9A2C91A9B}" type="parTrans" cxnId="{0DE36178-0FD4-41F0-A92B-72264E40C80D}">
      <dgm:prSet/>
      <dgm:spPr/>
      <dgm:t>
        <a:bodyPr/>
        <a:lstStyle/>
        <a:p>
          <a:endParaRPr lang="en-US"/>
        </a:p>
      </dgm:t>
    </dgm:pt>
    <dgm:pt modelId="{E40BE3FE-1619-47C6-B7AF-AAD6F28BAF76}" type="sibTrans" cxnId="{0DE36178-0FD4-41F0-A92B-72264E40C80D}">
      <dgm:prSet/>
      <dgm:spPr/>
      <dgm:t>
        <a:bodyPr/>
        <a:lstStyle/>
        <a:p>
          <a:endParaRPr lang="en-US"/>
        </a:p>
      </dgm:t>
    </dgm:pt>
    <dgm:pt modelId="{786DE293-4C82-4382-8854-CF9E12C40A37}">
      <dgm:prSet phldrT="[Text]"/>
      <dgm:spPr/>
      <dgm:t>
        <a:bodyPr/>
        <a:lstStyle/>
        <a:p>
          <a:r>
            <a:rPr lang="en-US" dirty="0"/>
            <a:t>Plan capacity</a:t>
          </a:r>
        </a:p>
      </dgm:t>
    </dgm:pt>
    <dgm:pt modelId="{A9E0D86A-3CAB-44B8-8BF0-3AD455D2E7B3}" type="parTrans" cxnId="{C69A5DD4-5E56-42C9-AC34-1321D2A7B611}">
      <dgm:prSet/>
      <dgm:spPr/>
      <dgm:t>
        <a:bodyPr/>
        <a:lstStyle/>
        <a:p>
          <a:endParaRPr lang="en-US"/>
        </a:p>
      </dgm:t>
    </dgm:pt>
    <dgm:pt modelId="{1FFE8D81-7E36-412D-8DBE-3604C6EC15DC}" type="sibTrans" cxnId="{C69A5DD4-5E56-42C9-AC34-1321D2A7B611}">
      <dgm:prSet/>
      <dgm:spPr/>
      <dgm:t>
        <a:bodyPr/>
        <a:lstStyle/>
        <a:p>
          <a:endParaRPr lang="en-US"/>
        </a:p>
      </dgm:t>
    </dgm:pt>
    <dgm:pt modelId="{DB066A6E-EEAC-48E4-8B0B-96DE1A6A0839}" type="pres">
      <dgm:prSet presAssocID="{BE959BE3-E785-47D7-893E-5B8FC4D6FF4E}" presName="compositeShape" presStyleCnt="0">
        <dgm:presLayoutVars>
          <dgm:chMax val="2"/>
          <dgm:dir/>
          <dgm:resizeHandles val="exact"/>
        </dgm:presLayoutVars>
      </dgm:prSet>
      <dgm:spPr/>
    </dgm:pt>
    <dgm:pt modelId="{D05355B0-9E6B-4987-805B-AB25C2C76ED7}" type="pres">
      <dgm:prSet presAssocID="{BE959BE3-E785-47D7-893E-5B8FC4D6FF4E}" presName="divider" presStyleLbl="fgShp" presStyleIdx="0" presStyleCnt="1"/>
      <dgm:spPr/>
    </dgm:pt>
    <dgm:pt modelId="{BBF6B6CB-3D6F-4179-AB49-819D1440CB89}" type="pres">
      <dgm:prSet presAssocID="{A8C3F5C2-9E0C-4B5D-B0A0-7E9DE080C0EC}" presName="downArrow" presStyleLbl="node1" presStyleIdx="0" presStyleCnt="2"/>
      <dgm:spPr/>
    </dgm:pt>
    <dgm:pt modelId="{5B787FCE-E50E-44EF-AA31-E8AA37873D5E}" type="pres">
      <dgm:prSet presAssocID="{A8C3F5C2-9E0C-4B5D-B0A0-7E9DE080C0EC}" presName="downArrowText" presStyleLbl="revTx" presStyleIdx="0" presStyleCnt="2">
        <dgm:presLayoutVars>
          <dgm:bulletEnabled val="1"/>
        </dgm:presLayoutVars>
      </dgm:prSet>
      <dgm:spPr/>
    </dgm:pt>
    <dgm:pt modelId="{4924E8B8-53C8-47C7-A744-BBB0ABC57EBC}" type="pres">
      <dgm:prSet presAssocID="{EA3ADC74-A2B7-4AE4-89BF-74345D8D3156}" presName="upArrow" presStyleLbl="node1" presStyleIdx="1" presStyleCnt="2"/>
      <dgm:spPr/>
    </dgm:pt>
    <dgm:pt modelId="{6DA278E6-6808-4315-AAC5-BFDF4EE3037B}" type="pres">
      <dgm:prSet presAssocID="{EA3ADC74-A2B7-4AE4-89BF-74345D8D3156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AF593707-6C16-4383-97AF-C8A06D943A02}" srcId="{BE959BE3-E785-47D7-893E-5B8FC4D6FF4E}" destId="{EA3ADC74-A2B7-4AE4-89BF-74345D8D3156}" srcOrd="1" destOrd="0" parTransId="{A8DA88B4-B035-4179-9EB7-33E658ED0DE9}" sibTransId="{FF0FB5E1-CAE1-488D-8204-244C3F9E4A00}"/>
    <dgm:cxn modelId="{20BDEE23-FB76-4B42-B29C-FBAE672089B2}" type="presOf" srcId="{F1719360-24CF-4D65-8A24-E0161B773EC8}" destId="{5B787FCE-E50E-44EF-AA31-E8AA37873D5E}" srcOrd="0" destOrd="1" presId="urn:microsoft.com/office/officeart/2005/8/layout/arrow3"/>
    <dgm:cxn modelId="{DD920332-B920-4EAE-A0BE-61A3B6B7082B}" type="presOf" srcId="{BE959BE3-E785-47D7-893E-5B8FC4D6FF4E}" destId="{DB066A6E-EEAC-48E4-8B0B-96DE1A6A0839}" srcOrd="0" destOrd="0" presId="urn:microsoft.com/office/officeart/2005/8/layout/arrow3"/>
    <dgm:cxn modelId="{BAFBAD3D-0184-4370-B254-BE7D461DCCCB}" type="presOf" srcId="{A8C3F5C2-9E0C-4B5D-B0A0-7E9DE080C0EC}" destId="{5B787FCE-E50E-44EF-AA31-E8AA37873D5E}" srcOrd="0" destOrd="0" presId="urn:microsoft.com/office/officeart/2005/8/layout/arrow3"/>
    <dgm:cxn modelId="{4F41AE68-63F5-495A-A2DB-F35A70D21BB2}" type="presOf" srcId="{EA3ADC74-A2B7-4AE4-89BF-74345D8D3156}" destId="{6DA278E6-6808-4315-AAC5-BFDF4EE3037B}" srcOrd="0" destOrd="0" presId="urn:microsoft.com/office/officeart/2005/8/layout/arrow3"/>
    <dgm:cxn modelId="{0DE36178-0FD4-41F0-A92B-72264E40C80D}" srcId="{A8C3F5C2-9E0C-4B5D-B0A0-7E9DE080C0EC}" destId="{F1719360-24CF-4D65-8A24-E0161B773EC8}" srcOrd="0" destOrd="0" parTransId="{D6A6C1FD-3F39-4EEB-A7E5-CAD9A2C91A9B}" sibTransId="{E40BE3FE-1619-47C6-B7AF-AAD6F28BAF76}"/>
    <dgm:cxn modelId="{E6513AC5-35E9-4A95-952E-5ED422F3B84B}" type="presOf" srcId="{786DE293-4C82-4382-8854-CF9E12C40A37}" destId="{5B787FCE-E50E-44EF-AA31-E8AA37873D5E}" srcOrd="0" destOrd="2" presId="urn:microsoft.com/office/officeart/2005/8/layout/arrow3"/>
    <dgm:cxn modelId="{C69A5DD4-5E56-42C9-AC34-1321D2A7B611}" srcId="{A8C3F5C2-9E0C-4B5D-B0A0-7E9DE080C0EC}" destId="{786DE293-4C82-4382-8854-CF9E12C40A37}" srcOrd="1" destOrd="0" parTransId="{A9E0D86A-3CAB-44B8-8BF0-3AD455D2E7B3}" sibTransId="{1FFE8D81-7E36-412D-8DBE-3604C6EC15DC}"/>
    <dgm:cxn modelId="{E1A4E9F5-59BB-4C0E-92F3-558AFC11462E}" srcId="{BE959BE3-E785-47D7-893E-5B8FC4D6FF4E}" destId="{A8C3F5C2-9E0C-4B5D-B0A0-7E9DE080C0EC}" srcOrd="0" destOrd="0" parTransId="{AC19F55B-A2A7-4573-94C7-664B676B7C4B}" sibTransId="{92D681F0-7B58-4EB4-8043-542F5DE53DDA}"/>
    <dgm:cxn modelId="{FD00B9EB-EB57-4CA3-9692-8FC7577A448C}" type="presParOf" srcId="{DB066A6E-EEAC-48E4-8B0B-96DE1A6A0839}" destId="{D05355B0-9E6B-4987-805B-AB25C2C76ED7}" srcOrd="0" destOrd="0" presId="urn:microsoft.com/office/officeart/2005/8/layout/arrow3"/>
    <dgm:cxn modelId="{B7670D78-95C9-47D3-AF17-F17EFD98AE96}" type="presParOf" srcId="{DB066A6E-EEAC-48E4-8B0B-96DE1A6A0839}" destId="{BBF6B6CB-3D6F-4179-AB49-819D1440CB89}" srcOrd="1" destOrd="0" presId="urn:microsoft.com/office/officeart/2005/8/layout/arrow3"/>
    <dgm:cxn modelId="{E77CE609-B0ED-44B7-AD38-938090FB640D}" type="presParOf" srcId="{DB066A6E-EEAC-48E4-8B0B-96DE1A6A0839}" destId="{5B787FCE-E50E-44EF-AA31-E8AA37873D5E}" srcOrd="2" destOrd="0" presId="urn:microsoft.com/office/officeart/2005/8/layout/arrow3"/>
    <dgm:cxn modelId="{78BAA213-574B-4E85-836E-2734F7ABDBA6}" type="presParOf" srcId="{DB066A6E-EEAC-48E4-8B0B-96DE1A6A0839}" destId="{4924E8B8-53C8-47C7-A744-BBB0ABC57EBC}" srcOrd="3" destOrd="0" presId="urn:microsoft.com/office/officeart/2005/8/layout/arrow3"/>
    <dgm:cxn modelId="{6065113A-868B-495E-8294-22B4EC2163EC}" type="presParOf" srcId="{DB066A6E-EEAC-48E4-8B0B-96DE1A6A0839}" destId="{6DA278E6-6808-4315-AAC5-BFDF4EE3037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355B0-9E6B-4987-805B-AB25C2C76ED7}">
      <dsp:nvSpPr>
        <dsp:cNvPr id="0" name=""/>
        <dsp:cNvSpPr/>
      </dsp:nvSpPr>
      <dsp:spPr>
        <a:xfrm rot="21300000">
          <a:off x="24942" y="2246800"/>
          <a:ext cx="8078114" cy="925066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6B6CB-3D6F-4179-AB49-819D1440CB89}">
      <dsp:nvSpPr>
        <dsp:cNvPr id="0" name=""/>
        <dsp:cNvSpPr/>
      </dsp:nvSpPr>
      <dsp:spPr>
        <a:xfrm>
          <a:off x="975360" y="270933"/>
          <a:ext cx="2438400" cy="2167466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87FCE-E50E-44EF-AA31-E8AA37873D5E}">
      <dsp:nvSpPr>
        <dsp:cNvPr id="0" name=""/>
        <dsp:cNvSpPr/>
      </dsp:nvSpPr>
      <dsp:spPr>
        <a:xfrm>
          <a:off x="4307840" y="0"/>
          <a:ext cx="2600960" cy="227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Technological limitations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Provider capacity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Plan capacity</a:t>
          </a:r>
        </a:p>
      </dsp:txBody>
      <dsp:txXfrm>
        <a:off x="4307840" y="0"/>
        <a:ext cx="2600960" cy="2275840"/>
      </dsp:txXfrm>
    </dsp:sp>
    <dsp:sp modelId="{4924E8B8-53C8-47C7-A744-BBB0ABC57EBC}">
      <dsp:nvSpPr>
        <dsp:cNvPr id="0" name=""/>
        <dsp:cNvSpPr/>
      </dsp:nvSpPr>
      <dsp:spPr>
        <a:xfrm>
          <a:off x="4714239" y="2980266"/>
          <a:ext cx="2438400" cy="2167466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278E6-6808-4315-AAC5-BFDF4EE3037B}">
      <dsp:nvSpPr>
        <dsp:cNvPr id="0" name=""/>
        <dsp:cNvSpPr/>
      </dsp:nvSpPr>
      <dsp:spPr>
        <a:xfrm>
          <a:off x="1219200" y="3142826"/>
          <a:ext cx="2600960" cy="227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Risk-adjusted payment incentive</a:t>
          </a:r>
        </a:p>
      </dsp:txBody>
      <dsp:txXfrm>
        <a:off x="1219200" y="3142826"/>
        <a:ext cx="2600960" cy="227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960C-A386-4547-8A46-A35E149CB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20B34-2E52-4D29-A063-83BADA010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10A37-F91C-4B7A-B086-A2269AC2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3424B-280B-4EA3-AD37-6AC41A798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602AB-6BCC-4C94-87E8-0E541BBD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6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55F21-D0C4-4A73-A465-F6961AA1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FA8FF-F58D-4646-BA8B-177B812E9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48FEC-A48C-4CD3-B5CE-9D9D032AE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DC4B1-C1DA-46D7-BE81-F2D5C847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67038-FB1C-4B2A-BED4-4381F485C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1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D37B5-C5D3-4655-AFD4-CB024B857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61E14-4994-4186-B46E-BACFB9718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15D0F-1F62-4865-B153-2326E8C4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D841E-2CB5-4E71-A5B6-223F4F17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F3C0F-3E27-4EBE-98FE-EF543963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1EA35-9F8A-47CB-B324-36B72F48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9D56F-230D-4568-941B-FDA54A3463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C651D-EA6F-4DED-9C4F-337BC76FB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62CCC-1E3C-4235-BEC0-CC658D97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D30A8-F500-4AAE-826E-7326F78E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252E2-3952-476A-9276-1FB3EF8E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5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BDF-4061-466B-B547-CF920CA22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3671A-DCD7-485F-8B98-9979A4409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CEF40-C39A-49BF-BE1A-58A7DE888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D46E0-A66C-4912-87D4-87814A2F0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30D53-9EA5-47A7-8059-C6D17BBD6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7FC9F8-9327-45CE-A107-766798668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3DA732-CB4E-4D7E-B4B5-99839EBD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7A4275-B5B7-4042-8310-36E6916B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6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40EB-5381-4D98-A7DF-932417B8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005C7-79C5-4009-9412-F3680A0D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3DAD3-16D9-47FB-A0BF-5C5AE53CC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6A5DC-79C8-4B13-A86F-6B193C250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47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76431-0C0B-4339-A317-1F3F639B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BB6B71-BABA-4503-AE7A-792AB14DB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B84AC-5F5C-46EE-BC2B-A140F55B0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514-2633-459D-A14F-A05FCAA8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5553A-AE19-43E4-979C-65BC4BFF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4F8A2-9068-413C-8CB1-206F72B56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49063-A6A4-48D3-B7FB-10DFD3E58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DBEEA-8F9D-444C-BEB0-11F614DB5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2935B-59C1-4D22-A1AF-F30B74D4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3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8B914-36F8-4380-BE56-F73D79CA7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A1DD56-280F-4B19-842E-C96B6FA63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4E126-9816-402E-B8A4-0E83E5D61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97DEE-0C3A-45F7-A367-7A028698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4C3AA-BDB0-4DE2-83E8-E8E8AFC2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F317B-5A32-4702-9D56-811FBBCA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DFEE-8C65-4356-95B1-FCFCDE02A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D5CD5-3052-4DE3-8ABD-E9A8CF757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FE7D3-A893-427C-B764-19F95F19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127C6-9937-4886-A6B6-F1D0E995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D86C7-12F5-4195-A389-C712AFA4E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4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526B78-6499-4AA5-B496-DB8F70179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C1F7A-DEE8-4164-9045-D3EA228EA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56B3F-CDCB-4BD7-8B5F-002B966B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F868B-5366-44FE-B137-AB8D47CA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C7868-829D-4151-8FD4-35A1BAF9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DE3AA5-6DD6-4A9F-890D-6317771B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78B70-42A5-4E03-ABE7-F7A8A581B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B1148-7FD4-479D-964E-028401257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0C5F7-1368-4D19-AA40-2D9D907BE906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7096E-E5B9-442E-95C5-6B712D013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1D187-A6F7-4842-A65F-1ADD82F08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83FB6-A687-44EB-BAFD-31E54EAF3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1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B0232-1AE8-46E1-AC2F-260CF92EF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43276"/>
          </a:xfrm>
        </p:spPr>
        <p:txBody>
          <a:bodyPr>
            <a:normAutofit fontScale="90000"/>
          </a:bodyPr>
          <a:lstStyle/>
          <a:p>
            <a:r>
              <a:rPr lang="en-US" dirty="0"/>
              <a:t>Handling silently missing data </a:t>
            </a:r>
            <a:br>
              <a:rPr lang="en-US" dirty="0"/>
            </a:br>
            <a:r>
              <a:rPr lang="en-US" sz="4900" dirty="0"/>
              <a:t>in Medicare Advantage encounter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280A0-28AA-4AAB-BF42-BC0C0CB30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849250"/>
          </a:xfrm>
        </p:spPr>
        <p:txBody>
          <a:bodyPr>
            <a:normAutofit/>
          </a:bodyPr>
          <a:lstStyle/>
          <a:p>
            <a:r>
              <a:rPr lang="en-US" dirty="0"/>
              <a:t>Laura Hatfield, PhD</a:t>
            </a:r>
          </a:p>
          <a:p>
            <a:r>
              <a:rPr lang="en-US" dirty="0"/>
              <a:t>Associate Professor</a:t>
            </a:r>
          </a:p>
          <a:p>
            <a:r>
              <a:rPr lang="en-US" dirty="0"/>
              <a:t>Department of Health Care Policy</a:t>
            </a:r>
          </a:p>
          <a:p>
            <a:r>
              <a:rPr lang="en-US" dirty="0"/>
              <a:t>Harvard Medical School</a:t>
            </a:r>
          </a:p>
          <a:p>
            <a:r>
              <a:rPr lang="en-US" dirty="0"/>
              <a:t>ICHPS - San Diego, CA</a:t>
            </a:r>
          </a:p>
          <a:p>
            <a:r>
              <a:rPr lang="en-US" dirty="0"/>
              <a:t>January 7, 2020</a:t>
            </a:r>
          </a:p>
        </p:txBody>
      </p:sp>
    </p:spTree>
    <p:extLst>
      <p:ext uri="{BB962C8B-B14F-4D97-AF65-F5344CB8AC3E}">
        <p14:creationId xmlns:p14="http://schemas.microsoft.com/office/powerpoint/2010/main" val="187661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7C0F5AD-E729-4B8D-AAB1-C19C57C47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356" y="457200"/>
            <a:ext cx="8137288" cy="61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8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49EA863-C333-437D-B0FC-742BBA88C3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654" y="369490"/>
            <a:ext cx="8158692" cy="611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87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A9DE-2886-4856-B7B9-EE0091CC8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 plans care about diagnosis codes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5EDDDD-12A0-4257-A7D4-9D641F88405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47010" y="2061210"/>
            <a:ext cx="1066800" cy="1066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8B46D6-AD0A-4A80-BC0C-31B761B795B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56170" y="2594610"/>
            <a:ext cx="1066800" cy="106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A6CF1F-D0BB-40A7-8C0B-33B4350CA9D1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248150" y="4580255"/>
            <a:ext cx="1066800" cy="1066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B9D1A2-3B4B-4B3D-B1CA-9D7CEAB37AD7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544050" y="3940175"/>
            <a:ext cx="1066800" cy="1066800"/>
          </a:xfrm>
          <a:prstGeom prst="rect">
            <a:avLst/>
          </a:prstGeom>
        </p:spPr>
      </p:pic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B93D9586-B493-4702-A7C2-37CAB7839189}"/>
              </a:ext>
            </a:extLst>
          </p:cNvPr>
          <p:cNvCxnSpPr>
            <a:stCxn id="8" idx="2"/>
            <a:endCxn id="7" idx="2"/>
          </p:cNvCxnSpPr>
          <p:nvPr/>
        </p:nvCxnSpPr>
        <p:spPr>
          <a:xfrm rot="5400000">
            <a:off x="7109460" y="2679065"/>
            <a:ext cx="640080" cy="5295900"/>
          </a:xfrm>
          <a:prstGeom prst="curvedConnector3">
            <a:avLst>
              <a:gd name="adj1" fmla="val 135714"/>
            </a:avLst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87061CF1-E8A1-4EAE-BA90-1F824A17341E}"/>
              </a:ext>
            </a:extLst>
          </p:cNvPr>
          <p:cNvCxnSpPr>
            <a:cxnSpLocks/>
            <a:stCxn id="8" idx="0"/>
            <a:endCxn id="6" idx="3"/>
          </p:cNvCxnSpPr>
          <p:nvPr/>
        </p:nvCxnSpPr>
        <p:spPr>
          <a:xfrm rot="16200000" flipV="1">
            <a:off x="8894128" y="2756853"/>
            <a:ext cx="812165" cy="1554480"/>
          </a:xfrm>
          <a:prstGeom prst="curvedConnector2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302961AC-8B4D-4151-9B87-4AEEE0E66BC8}"/>
              </a:ext>
            </a:extLst>
          </p:cNvPr>
          <p:cNvCxnSpPr>
            <a:cxnSpLocks/>
          </p:cNvCxnSpPr>
          <p:nvPr/>
        </p:nvCxnSpPr>
        <p:spPr>
          <a:xfrm rot="5400000">
            <a:off x="5926139" y="3050224"/>
            <a:ext cx="1452244" cy="2674619"/>
          </a:xfrm>
          <a:prstGeom prst="curvedConnector2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9154C586-F869-4D11-BA54-A287DE7EEF76}"/>
              </a:ext>
            </a:extLst>
          </p:cNvPr>
          <p:cNvCxnSpPr>
            <a:cxnSpLocks/>
            <a:stCxn id="7" idx="1"/>
            <a:endCxn id="5" idx="2"/>
          </p:cNvCxnSpPr>
          <p:nvPr/>
        </p:nvCxnSpPr>
        <p:spPr>
          <a:xfrm rot="10800000">
            <a:off x="3280410" y="3128011"/>
            <a:ext cx="967740" cy="1985645"/>
          </a:xfrm>
          <a:prstGeom prst="curvedConnector2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95CFA584-7AFB-4C51-A8B9-DAC714DBA867}"/>
              </a:ext>
            </a:extLst>
          </p:cNvPr>
          <p:cNvCxnSpPr>
            <a:cxnSpLocks/>
            <a:stCxn id="5" idx="3"/>
            <a:endCxn id="7" idx="0"/>
          </p:cNvCxnSpPr>
          <p:nvPr/>
        </p:nvCxnSpPr>
        <p:spPr>
          <a:xfrm>
            <a:off x="3813810" y="2594610"/>
            <a:ext cx="967740" cy="1985645"/>
          </a:xfrm>
          <a:prstGeom prst="curvedConnector2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CC2B1BE7-66D3-4C09-BEA4-AB5C10B56E23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5227320" y="3128010"/>
            <a:ext cx="2228850" cy="1878966"/>
          </a:xfrm>
          <a:prstGeom prst="curvedConnector3">
            <a:avLst>
              <a:gd name="adj1" fmla="val 66068"/>
            </a:avLst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20EF53F-9191-4ECE-B3A1-D59523DC2EC4}"/>
              </a:ext>
            </a:extLst>
          </p:cNvPr>
          <p:cNvSpPr txBox="1"/>
          <p:nvPr/>
        </p:nvSpPr>
        <p:spPr>
          <a:xfrm>
            <a:off x="1818799" y="4580255"/>
            <a:ext cx="1749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Diagnosis codes</a:t>
            </a:r>
          </a:p>
          <a:p>
            <a:r>
              <a:rPr lang="en-US" dirty="0"/>
              <a:t>Procedure codes</a:t>
            </a:r>
          </a:p>
          <a:p>
            <a:r>
              <a:rPr lang="en-US" dirty="0"/>
              <a:t>Quality data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AC6E43-C9C0-480F-A481-A333EEBBFAB7}"/>
              </a:ext>
            </a:extLst>
          </p:cNvPr>
          <p:cNvSpPr txBox="1"/>
          <p:nvPr/>
        </p:nvSpPr>
        <p:spPr>
          <a:xfrm>
            <a:off x="4162426" y="1824454"/>
            <a:ext cx="1668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Risk-adjusted payments &amp; bonuses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833C5B-C2EC-49C8-8D5A-DB84FB45BC8D}"/>
              </a:ext>
            </a:extLst>
          </p:cNvPr>
          <p:cNvSpPr txBox="1"/>
          <p:nvPr/>
        </p:nvSpPr>
        <p:spPr>
          <a:xfrm>
            <a:off x="5151599" y="3912040"/>
            <a:ext cx="1668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Fee-for-service payments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F95841-5D6A-45CA-8007-128EF2D1B974}"/>
              </a:ext>
            </a:extLst>
          </p:cNvPr>
          <p:cNvSpPr txBox="1"/>
          <p:nvPr/>
        </p:nvSpPr>
        <p:spPr>
          <a:xfrm>
            <a:off x="6897052" y="4756097"/>
            <a:ext cx="2009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Diagnosis codes</a:t>
            </a:r>
          </a:p>
          <a:p>
            <a:r>
              <a:rPr lang="en-US" dirty="0"/>
              <a:t>Procedure codes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AB0288-3CD3-4502-900C-84E345B20D0E}"/>
              </a:ext>
            </a:extLst>
          </p:cNvPr>
          <p:cNvSpPr txBox="1"/>
          <p:nvPr/>
        </p:nvSpPr>
        <p:spPr>
          <a:xfrm>
            <a:off x="7456170" y="5961333"/>
            <a:ext cx="166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Premiums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041966-0AAB-48EE-97D6-EF02ECA1CF36}"/>
              </a:ext>
            </a:extLst>
          </p:cNvPr>
          <p:cNvSpPr txBox="1"/>
          <p:nvPr/>
        </p:nvSpPr>
        <p:spPr>
          <a:xfrm>
            <a:off x="9056369" y="2594659"/>
            <a:ext cx="1668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Health information</a:t>
            </a:r>
          </a:p>
        </p:txBody>
      </p:sp>
    </p:spTree>
    <p:extLst>
      <p:ext uri="{BB962C8B-B14F-4D97-AF65-F5344CB8AC3E}">
        <p14:creationId xmlns:p14="http://schemas.microsoft.com/office/powerpoint/2010/main" val="187798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8DDFBB0-460E-43F8-8840-613A515CE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779" y="406955"/>
            <a:ext cx="8062442" cy="604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67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C042430-62E4-4949-8B40-5AABCAFD0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3344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1534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83ACD-980F-4E4A-A60B-6367B3E1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Risk-adjustment is changing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4EC9658-D1B8-44A1-B955-7996B6FCD425}"/>
              </a:ext>
            </a:extLst>
          </p:cNvPr>
          <p:cNvSpPr/>
          <p:nvPr/>
        </p:nvSpPr>
        <p:spPr>
          <a:xfrm rot="16200000">
            <a:off x="5964174" y="-657606"/>
            <a:ext cx="667512" cy="10629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EFDA9-C3F5-4C3B-ACAD-3C59DB5C652C}"/>
              </a:ext>
            </a:extLst>
          </p:cNvPr>
          <p:cNvSpPr txBox="1"/>
          <p:nvPr/>
        </p:nvSpPr>
        <p:spPr>
          <a:xfrm>
            <a:off x="133350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3E979-E9EA-44A6-8963-A3015EED2FEC}"/>
              </a:ext>
            </a:extLst>
          </p:cNvPr>
          <p:cNvSpPr txBox="1"/>
          <p:nvPr/>
        </p:nvSpPr>
        <p:spPr>
          <a:xfrm>
            <a:off x="241935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925F32-09D6-46B8-BFAB-5C5E9DDDE619}"/>
              </a:ext>
            </a:extLst>
          </p:cNvPr>
          <p:cNvSpPr txBox="1"/>
          <p:nvPr/>
        </p:nvSpPr>
        <p:spPr>
          <a:xfrm>
            <a:off x="350520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A2B67-945C-48B4-B0AE-AF35165DFA60}"/>
              </a:ext>
            </a:extLst>
          </p:cNvPr>
          <p:cNvSpPr txBox="1"/>
          <p:nvPr/>
        </p:nvSpPr>
        <p:spPr>
          <a:xfrm>
            <a:off x="459105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7F8385-8F10-4047-B28F-F9AC4169B225}"/>
              </a:ext>
            </a:extLst>
          </p:cNvPr>
          <p:cNvSpPr txBox="1"/>
          <p:nvPr/>
        </p:nvSpPr>
        <p:spPr>
          <a:xfrm>
            <a:off x="567690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B9CBDF-774B-405E-98C2-A78B507B0863}"/>
              </a:ext>
            </a:extLst>
          </p:cNvPr>
          <p:cNvSpPr txBox="1"/>
          <p:nvPr/>
        </p:nvSpPr>
        <p:spPr>
          <a:xfrm>
            <a:off x="676275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14CDF0-7A4C-4181-9E13-8A26B78A962D}"/>
              </a:ext>
            </a:extLst>
          </p:cNvPr>
          <p:cNvSpPr txBox="1"/>
          <p:nvPr/>
        </p:nvSpPr>
        <p:spPr>
          <a:xfrm>
            <a:off x="784860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34070A-3D58-49D6-98FF-AC812614D923}"/>
              </a:ext>
            </a:extLst>
          </p:cNvPr>
          <p:cNvSpPr txBox="1"/>
          <p:nvPr/>
        </p:nvSpPr>
        <p:spPr>
          <a:xfrm>
            <a:off x="893445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7035B4-25B9-4EBE-9E6F-F3D609151EA0}"/>
              </a:ext>
            </a:extLst>
          </p:cNvPr>
          <p:cNvSpPr txBox="1"/>
          <p:nvPr/>
        </p:nvSpPr>
        <p:spPr>
          <a:xfrm>
            <a:off x="10020300" y="5173980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886FDB-FA38-471F-8320-A79804492CD1}"/>
              </a:ext>
            </a:extLst>
          </p:cNvPr>
          <p:cNvSpPr txBox="1"/>
          <p:nvPr/>
        </p:nvSpPr>
        <p:spPr>
          <a:xfrm rot="19078207">
            <a:off x="-244082" y="2765802"/>
            <a:ext cx="397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Risk Adjustment Payment System (RAPS)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BBD8C3-E7F8-444D-827E-B197A152030B}"/>
              </a:ext>
            </a:extLst>
          </p:cNvPr>
          <p:cNvSpPr txBox="1"/>
          <p:nvPr/>
        </p:nvSpPr>
        <p:spPr>
          <a:xfrm rot="19078207">
            <a:off x="923044" y="2765802"/>
            <a:ext cx="4153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Encounter Data System  (EDS) submissions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F2E8A3-F3D1-4D57-8DE8-19F48360FA8A}"/>
              </a:ext>
            </a:extLst>
          </p:cNvPr>
          <p:cNvSpPr txBox="1"/>
          <p:nvPr/>
        </p:nvSpPr>
        <p:spPr>
          <a:xfrm rot="19078207">
            <a:off x="7584658" y="3086100"/>
            <a:ext cx="301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Researcher access to EDS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061043-3D27-4309-BFFF-F7443788B478}"/>
              </a:ext>
            </a:extLst>
          </p:cNvPr>
          <p:cNvSpPr txBox="1"/>
          <p:nvPr/>
        </p:nvSpPr>
        <p:spPr>
          <a:xfrm rot="19078207">
            <a:off x="9788307" y="3362831"/>
            <a:ext cx="2616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100% EDS risk adjustment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F6E096-3621-4E29-B49B-64D49AA83A3B}"/>
              </a:ext>
            </a:extLst>
          </p:cNvPr>
          <p:cNvSpPr txBox="1"/>
          <p:nvPr/>
        </p:nvSpPr>
        <p:spPr>
          <a:xfrm rot="19078207">
            <a:off x="5054931" y="2584766"/>
            <a:ext cx="1914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(Transition period)</a:t>
            </a:r>
          </a:p>
        </p:txBody>
      </p:sp>
    </p:spTree>
    <p:extLst>
      <p:ext uri="{BB962C8B-B14F-4D97-AF65-F5344CB8AC3E}">
        <p14:creationId xmlns:p14="http://schemas.microsoft.com/office/powerpoint/2010/main" val="2712326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D762-76DB-4128-B757-7B8006A4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Encounter data quality may be poor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42D938-EBF5-41BA-A97F-2FFF554BB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685" y="2077062"/>
            <a:ext cx="8858315" cy="2505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636F5B-E885-4A1C-99D7-5CF0912187BB}"/>
              </a:ext>
            </a:extLst>
          </p:cNvPr>
          <p:cNvSpPr txBox="1"/>
          <p:nvPr/>
        </p:nvSpPr>
        <p:spPr>
          <a:xfrm>
            <a:off x="940904" y="5850835"/>
            <a:ext cx="377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MedPac</a:t>
            </a:r>
            <a:r>
              <a:rPr lang="en-US" dirty="0"/>
              <a:t> analysis, 2018</a:t>
            </a:r>
          </a:p>
        </p:txBody>
      </p:sp>
    </p:spTree>
    <p:extLst>
      <p:ext uri="{BB962C8B-B14F-4D97-AF65-F5344CB8AC3E}">
        <p14:creationId xmlns:p14="http://schemas.microsoft.com/office/powerpoint/2010/main" val="352701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66BFF6F-7849-47AF-B02A-44BEF0E96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36128" b="66492"/>
          <a:stretch/>
        </p:blipFill>
        <p:spPr>
          <a:xfrm>
            <a:off x="749986" y="100402"/>
            <a:ext cx="6829231" cy="223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95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66BFF6F-7849-47AF-B02A-44BEF0E96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27" r="35585" b="32250"/>
          <a:stretch/>
        </p:blipFill>
        <p:spPr>
          <a:xfrm>
            <a:off x="749987" y="2292439"/>
            <a:ext cx="6887186" cy="231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69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66BFF6F-7849-47AF-B02A-44BEF0E96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299" r="35405"/>
          <a:stretch/>
        </p:blipFill>
        <p:spPr>
          <a:xfrm>
            <a:off x="749986" y="4514044"/>
            <a:ext cx="6906504" cy="22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85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66BFF6F-7849-47AF-B02A-44BEF0E96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586"/>
          <a:stretch/>
        </p:blipFill>
        <p:spPr>
          <a:xfrm>
            <a:off x="749986" y="100402"/>
            <a:ext cx="6887186" cy="6657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A256A3-7962-47D3-AC99-46B3BBBA2B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92" b="66879"/>
          <a:stretch/>
        </p:blipFill>
        <p:spPr>
          <a:xfrm>
            <a:off x="7559898" y="100402"/>
            <a:ext cx="3882115" cy="22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41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66BFF6F-7849-47AF-B02A-44BEF0E963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586"/>
          <a:stretch/>
        </p:blipFill>
        <p:spPr>
          <a:xfrm>
            <a:off x="749986" y="100402"/>
            <a:ext cx="6887186" cy="6657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A256A3-7962-47D3-AC99-46B3BBBA2B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92" t="-1" b="-1"/>
          <a:stretch/>
        </p:blipFill>
        <p:spPr>
          <a:xfrm>
            <a:off x="7559898" y="100402"/>
            <a:ext cx="3882115" cy="665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6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E44D21-29AE-44FE-9684-F26675CE1D48}"/>
                  </a:ext>
                </a:extLst>
              </p:cNvPr>
              <p:cNvSpPr txBox="1"/>
              <p:nvPr/>
            </p:nvSpPr>
            <p:spPr>
              <a:xfrm>
                <a:off x="925354" y="977571"/>
                <a:ext cx="10154126" cy="9687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Calibri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4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Calibri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Calibri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Calibri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Calibri"/>
                                </a:rPr>
                                <m:t>=</m:t>
                              </m:r>
                              <m:r>
                                <a:rPr kumimoji="0" 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Calibri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kumimoji="0" lang="en-US" sz="24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Calibri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0" lang="en-US" sz="24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Calibri"/>
                            </a:rPr>
                          </m:ctrlPr>
                        </m:naryPr>
                        <m:sub/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kumimoji="0" lang="en-US" sz="24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Calibri"/>
                                </a:rPr>
                              </m:ctrlPr>
                            </m:naryPr>
                            <m:sub/>
                            <m:sup/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 | 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func>
                                    <m:func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</m:fName>
                                    <m:e>
                                      <m:d>
                                        <m:dPr>
                                          <m:endChr m:val="|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=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func>
                                    <m:func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=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Calibri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E44D21-29AE-44FE-9684-F26675CE1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54" y="977571"/>
                <a:ext cx="10154126" cy="9687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F338308-23FB-41D9-A663-FB3F7123BE6C}"/>
              </a:ext>
            </a:extLst>
          </p:cNvPr>
          <p:cNvSpPr txBox="1"/>
          <p:nvPr/>
        </p:nvSpPr>
        <p:spPr>
          <a:xfrm>
            <a:off x="2937510" y="2239926"/>
            <a:ext cx="3444240" cy="10977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2800" baseline="30000" dirty="0"/>
              <a:t>Distribution of the outcome, given other variables and the (random) missingness indicator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33AED-2814-4BD8-9D14-18D5FF360460}"/>
              </a:ext>
            </a:extLst>
          </p:cNvPr>
          <p:cNvSpPr txBox="1"/>
          <p:nvPr/>
        </p:nvSpPr>
        <p:spPr>
          <a:xfrm>
            <a:off x="6491143" y="2239926"/>
            <a:ext cx="2412827" cy="1384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2800" baseline="30000" dirty="0"/>
              <a:t>Distribution of the missingness indicator, given the other variables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E4320D-A199-4CDC-B29F-9FFC03107FBB}"/>
              </a:ext>
            </a:extLst>
          </p:cNvPr>
          <p:cNvSpPr txBox="1"/>
          <p:nvPr/>
        </p:nvSpPr>
        <p:spPr>
          <a:xfrm>
            <a:off x="8903970" y="2239926"/>
            <a:ext cx="2149432" cy="8104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2800" baseline="30000" dirty="0"/>
              <a:t>Distribution of the other variables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4A7ECF16-5501-4720-A161-89A1347AA577}"/>
              </a:ext>
            </a:extLst>
          </p:cNvPr>
          <p:cNvSpPr/>
          <p:nvPr/>
        </p:nvSpPr>
        <p:spPr>
          <a:xfrm rot="16200000">
            <a:off x="7512955" y="738164"/>
            <a:ext cx="287175" cy="2129093"/>
          </a:xfrm>
          <a:prstGeom prst="leftBrace">
            <a:avLst/>
          </a:prstGeom>
          <a:noFill/>
          <a:ln w="38100" cap="flat">
            <a:solidFill>
              <a:srgbClr val="29335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816F540-72A9-45DF-9CB4-41DA79C49E49}"/>
              </a:ext>
            </a:extLst>
          </p:cNvPr>
          <p:cNvSpPr/>
          <p:nvPr/>
        </p:nvSpPr>
        <p:spPr>
          <a:xfrm rot="16200000">
            <a:off x="9382576" y="1107257"/>
            <a:ext cx="183769" cy="1305038"/>
          </a:xfrm>
          <a:prstGeom prst="leftBrace">
            <a:avLst/>
          </a:prstGeom>
          <a:noFill/>
          <a:ln w="38100" cap="flat">
            <a:solidFill>
              <a:srgbClr val="29335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48462E18-94FE-442F-99EA-EFA9AF010216}"/>
              </a:ext>
            </a:extLst>
          </p:cNvPr>
          <p:cNvSpPr/>
          <p:nvPr/>
        </p:nvSpPr>
        <p:spPr>
          <a:xfrm rot="16200000">
            <a:off x="4759336" y="235576"/>
            <a:ext cx="287173" cy="3176440"/>
          </a:xfrm>
          <a:prstGeom prst="leftBrace">
            <a:avLst/>
          </a:prstGeom>
          <a:noFill/>
          <a:ln w="38100" cap="flat">
            <a:solidFill>
              <a:srgbClr val="29335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1EECC4-5DD3-4841-87FB-B72FD5AE9819}"/>
                  </a:ext>
                </a:extLst>
              </p:cNvPr>
              <p:cNvSpPr/>
              <p:nvPr/>
            </p:nvSpPr>
            <p:spPr>
              <a:xfrm>
                <a:off x="1112071" y="3918547"/>
                <a:ext cx="53450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1EECC4-5DD3-4841-87FB-B72FD5AE98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071" y="3918547"/>
                <a:ext cx="53450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F7A921-910E-4D4E-BCE9-FB35ADB69B74}"/>
                  </a:ext>
                </a:extLst>
              </p:cNvPr>
              <p:cNvSpPr/>
              <p:nvPr/>
            </p:nvSpPr>
            <p:spPr>
              <a:xfrm>
                <a:off x="1114957" y="4711074"/>
                <a:ext cx="5325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F7A921-910E-4D4E-BCE9-FB35ADB69B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957" y="4711074"/>
                <a:ext cx="53251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A2C6C43-9321-415B-9270-494E3A3169B8}"/>
              </a:ext>
            </a:extLst>
          </p:cNvPr>
          <p:cNvSpPr txBox="1"/>
          <p:nvPr/>
        </p:nvSpPr>
        <p:spPr>
          <a:xfrm>
            <a:off x="1789108" y="4828874"/>
            <a:ext cx="11659817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aseline="30000" dirty="0"/>
              <a:t>Observation indicator variable, R=1 if outcome variable is observed, R=0 otherwise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4F93CD-AD68-4686-8722-8204395F11EA}"/>
                  </a:ext>
                </a:extLst>
              </p:cNvPr>
              <p:cNvSpPr/>
              <p:nvPr/>
            </p:nvSpPr>
            <p:spPr>
              <a:xfrm>
                <a:off x="1140435" y="5497806"/>
                <a:ext cx="51167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4F93CD-AD68-4686-8722-8204395F1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435" y="5497806"/>
                <a:ext cx="51167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88C28D-20F4-4584-8166-905FEA376262}"/>
              </a:ext>
            </a:extLst>
          </p:cNvPr>
          <p:cNvSpPr txBox="1"/>
          <p:nvPr/>
        </p:nvSpPr>
        <p:spPr>
          <a:xfrm>
            <a:off x="1789108" y="5621031"/>
            <a:ext cx="10092481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aseline="30000" dirty="0"/>
              <a:t>Other variables related to missingness indicator or outcome variable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F7AC88-7017-4727-ADA2-E83C561A333B}"/>
              </a:ext>
            </a:extLst>
          </p:cNvPr>
          <p:cNvSpPr txBox="1"/>
          <p:nvPr/>
        </p:nvSpPr>
        <p:spPr>
          <a:xfrm>
            <a:off x="1789108" y="4036717"/>
            <a:ext cx="8613784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aseline="30000" dirty="0"/>
              <a:t>Outcome variable of interest, which is sometimes missing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220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4E20C46-9A79-4204-9354-761E1E518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91157"/>
              </p:ext>
            </p:extLst>
          </p:nvPr>
        </p:nvGraphicFramePr>
        <p:xfrm>
          <a:off x="2722008" y="1819190"/>
          <a:ext cx="6999804" cy="4321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4858">
                  <a:extLst>
                    <a:ext uri="{9D8B030D-6E8A-4147-A177-3AD203B41FA5}">
                      <a16:colId xmlns:a16="http://schemas.microsoft.com/office/drawing/2014/main" val="1944458549"/>
                    </a:ext>
                  </a:extLst>
                </a:gridCol>
                <a:gridCol w="1381734">
                  <a:extLst>
                    <a:ext uri="{9D8B030D-6E8A-4147-A177-3AD203B41FA5}">
                      <a16:colId xmlns:a16="http://schemas.microsoft.com/office/drawing/2014/main" val="4169123202"/>
                    </a:ext>
                  </a:extLst>
                </a:gridCol>
                <a:gridCol w="2377684">
                  <a:extLst>
                    <a:ext uri="{9D8B030D-6E8A-4147-A177-3AD203B41FA5}">
                      <a16:colId xmlns:a16="http://schemas.microsoft.com/office/drawing/2014/main" val="1750036684"/>
                    </a:ext>
                  </a:extLst>
                </a:gridCol>
                <a:gridCol w="2495528">
                  <a:extLst>
                    <a:ext uri="{9D8B030D-6E8A-4147-A177-3AD203B41FA5}">
                      <a16:colId xmlns:a16="http://schemas.microsoft.com/office/drawing/2014/main" val="1170666601"/>
                    </a:ext>
                  </a:extLst>
                </a:gridCol>
              </a:tblGrid>
              <a:tr h="791791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True Disease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47986"/>
                  </a:ext>
                </a:extLst>
              </a:tr>
              <a:tr h="791791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Present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Absent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1682676"/>
                  </a:ext>
                </a:extLst>
              </a:tr>
              <a:tr h="1289178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Diagnosis code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Present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True positive</a:t>
                      </a:r>
                    </a:p>
                    <a:p>
                      <a:r>
                        <a:rPr lang="en-US" sz="2800" dirty="0"/>
                        <a:t>(R=1)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False positive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(R=1)</a:t>
                      </a:r>
                    </a:p>
                    <a:p>
                      <a:r>
                        <a:rPr lang="en-US" sz="2800" dirty="0"/>
                        <a:t>(upcoding?)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8736"/>
                  </a:ext>
                </a:extLst>
              </a:tr>
              <a:tr h="13666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Absent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False negative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(R=0)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True negative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(R=?)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16107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C25375A-BFD7-4E3C-8DF7-5D8C2CBC69DE}"/>
              </a:ext>
            </a:extLst>
          </p:cNvPr>
          <p:cNvSpPr txBox="1"/>
          <p:nvPr/>
        </p:nvSpPr>
        <p:spPr>
          <a:xfrm>
            <a:off x="1040296" y="589722"/>
            <a:ext cx="9110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Filling in the missingness indicators</a:t>
            </a:r>
          </a:p>
        </p:txBody>
      </p:sp>
    </p:spTree>
    <p:extLst>
      <p:ext uri="{BB962C8B-B14F-4D97-AF65-F5344CB8AC3E}">
        <p14:creationId xmlns:p14="http://schemas.microsoft.com/office/powerpoint/2010/main" val="4254432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10E71C-7492-4A81-A391-442EA880A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2" y="2060076"/>
            <a:ext cx="10054107" cy="43152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70C367-FB52-4217-BDCC-038B7A7A58D6}"/>
              </a:ext>
            </a:extLst>
          </p:cNvPr>
          <p:cNvSpPr txBox="1"/>
          <p:nvPr/>
        </p:nvSpPr>
        <p:spPr>
          <a:xfrm>
            <a:off x="1040296" y="589722"/>
            <a:ext cx="7573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Auxiliary data sources</a:t>
            </a:r>
          </a:p>
        </p:txBody>
      </p:sp>
    </p:spTree>
    <p:extLst>
      <p:ext uri="{BB962C8B-B14F-4D97-AF65-F5344CB8AC3E}">
        <p14:creationId xmlns:p14="http://schemas.microsoft.com/office/powerpoint/2010/main" val="1597207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DD7A-45CD-41C5-A1BA-3C839282F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49D56-D68F-4F09-8FAD-045302A9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648" y="2244188"/>
            <a:ext cx="626664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laura_tastic</a:t>
            </a:r>
            <a:r>
              <a:rPr lang="en-US" dirty="0"/>
              <a:t>	@</a:t>
            </a:r>
            <a:r>
              <a:rPr lang="en-US" dirty="0" err="1"/>
              <a:t>HPDSLab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www.HealthPolicyDataScience.org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hatfield@hcp.med.harvard.edu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9E31DD-987F-4F04-B3AF-69BDF138D3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59" y="4963620"/>
            <a:ext cx="1242550" cy="14907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9CF647-A6C4-4C22-B5B4-4D68DC251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59" y="3343994"/>
            <a:ext cx="1341989" cy="1341989"/>
          </a:xfrm>
          <a:prstGeom prst="rect">
            <a:avLst/>
          </a:prstGeom>
        </p:spPr>
      </p:pic>
      <p:pic>
        <p:nvPicPr>
          <p:cNvPr id="4098" name="Picture 2" descr="Image result for twitter logo">
            <a:extLst>
              <a:ext uri="{FF2B5EF4-FFF2-40B4-BE49-F238E27FC236}">
                <a16:creationId xmlns:a16="http://schemas.microsoft.com/office/drawing/2014/main" id="{BE478F88-CA7C-4934-8BC0-5E5321B4E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3"/>
          <a:stretch/>
        </p:blipFill>
        <p:spPr bwMode="auto">
          <a:xfrm>
            <a:off x="2344459" y="1968325"/>
            <a:ext cx="135013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316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EA2D20-DCB7-4E62-954F-86F488F4904A}">
  <we:reference id="wa104381063" version="1.0.0.1" store="en-US" storeType="OMEX"/>
  <we:alternateReferences>
    <we:reference id="wa104381063" version="1.0.0.1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263</Words>
  <Application>Microsoft Office PowerPoint</Application>
  <PresentationFormat>Widescreen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Handling silently missing data  in Medicare Advantage encounter data</vt:lpstr>
      <vt:lpstr>PowerPoint Presentation</vt:lpstr>
      <vt:lpstr>PowerPoint Presentation</vt:lpstr>
      <vt:lpstr>MA plans care about diagnosis codes</vt:lpstr>
      <vt:lpstr>PowerPoint Presentation</vt:lpstr>
      <vt:lpstr>PowerPoint Presentation</vt:lpstr>
      <vt:lpstr>Risk-adjustment is changing</vt:lpstr>
      <vt:lpstr>Encounter data quality may be poor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Handling silently missing data  in Medicare Advantage encounter data</dc:title>
  <dc:creator>Laura Anne</dc:creator>
  <cp:lastModifiedBy>Laura Anne</cp:lastModifiedBy>
  <cp:revision>19</cp:revision>
  <dcterms:created xsi:type="dcterms:W3CDTF">2020-01-05T21:44:46Z</dcterms:created>
  <dcterms:modified xsi:type="dcterms:W3CDTF">2020-01-07T19:02:50Z</dcterms:modified>
</cp:coreProperties>
</file>